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61" r:id="rId4"/>
    <p:sldId id="362" r:id="rId5"/>
    <p:sldId id="407" r:id="rId6"/>
    <p:sldId id="490" r:id="rId7"/>
    <p:sldId id="497" r:id="rId8"/>
    <p:sldId id="491" r:id="rId9"/>
    <p:sldId id="500" r:id="rId10"/>
    <p:sldId id="494" r:id="rId11"/>
    <p:sldId id="565" r:id="rId12"/>
    <p:sldId id="458" r:id="rId13"/>
    <p:sldId id="531" r:id="rId14"/>
    <p:sldId id="446" r:id="rId15"/>
    <p:sldId id="532" r:id="rId16"/>
    <p:sldId id="447" r:id="rId17"/>
    <p:sldId id="533" r:id="rId18"/>
    <p:sldId id="451" r:id="rId19"/>
    <p:sldId id="453" r:id="rId20"/>
    <p:sldId id="452" r:id="rId21"/>
    <p:sldId id="454" r:id="rId22"/>
    <p:sldId id="455" r:id="rId23"/>
    <p:sldId id="456" r:id="rId24"/>
    <p:sldId id="457" r:id="rId25"/>
    <p:sldId id="588" r:id="rId26"/>
    <p:sldId id="459" r:id="rId27"/>
    <p:sldId id="306" r:id="rId28"/>
    <p:sldId id="322" r:id="rId29"/>
    <p:sldId id="526" r:id="rId30"/>
    <p:sldId id="460" r:id="rId31"/>
    <p:sldId id="319" r:id="rId32"/>
    <p:sldId id="534" r:id="rId33"/>
  </p:sldIdLst>
  <p:sldSz cx="12192000" cy="6858000"/>
  <p:notesSz cx="7104380" cy="1023493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2" d="100"/>
          <a:sy n="72" d="100"/>
        </p:scale>
        <p:origin x="618" y="54"/>
      </p:cViewPr>
      <p:guideLst>
        <p:guide orient="horz" pos="2110"/>
        <p:guide pos="29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6939632-7D86-45AE-8703-3DDD627D0503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50000">
              <a:srgbClr val="F6EDE1"/>
            </a:gs>
            <a:gs pos="0">
              <a:srgbClr val="F9F3EB"/>
            </a:gs>
            <a:gs pos="100000">
              <a:srgbClr val="F3E6D7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buFont typeface="Arial" panose="020b0604020202020204" pitchFamily="34" charset="0"/>
              <a:buNone/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buFont typeface="Arial" panose="020b0604020202020204" pitchFamily="34" charset="0"/>
              <a:buNone/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BC7CB3-633E-4958-B2FB-9EFA9A20854E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1"/>
          <p:cNvSpPr>
            <a:spLocks noGrp="1"/>
          </p:cNvSpPr>
          <p:nvPr>
            <p:ph type="ctrTitle"/>
          </p:nvPr>
        </p:nvSpPr>
        <p:spPr>
          <a:xfrm>
            <a:off x="1185863" y="681038"/>
            <a:ext cx="9144000" cy="1417637"/>
          </a:xfrm>
        </p:spPr>
        <p:txBody>
          <a:bodyPr vert="horz" wrap="square" lIns="91440" tIns="45720" rIns="91440" bIns="45720" anchor="b"/>
          <a:lstStyle/>
          <a:p>
            <a:pPr eaLnBrk="1" hangingPunct="1">
              <a:buClrTx/>
              <a:buSzTx/>
              <a:buFontTx/>
            </a:pPr>
            <a:r>
              <a:rPr lang="zh-CN" altLang="en-US" sz="8800" kern="1200">
                <a:latin typeface="+mj-lt"/>
                <a:ea typeface="+mj-ea"/>
                <a:cs typeface="+mj-cs"/>
              </a:rPr>
              <a:t>渔 家 傲</a:t>
            </a:r>
            <a:endParaRPr lang="zh-CN" altLang="en-US" sz="8800" kern="120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5956300" y="2368550"/>
            <a:ext cx="5300663" cy="9017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Tx/>
              <a:buSzTx/>
            </a:pPr>
            <a:r>
              <a:rPr lang="zh-CN" altLang="en-US" sz="4000" kern="1200">
                <a:latin typeface="华文楷体" pitchFamily="2" charset="-122"/>
                <a:ea typeface="华文楷体" pitchFamily="2" charset="-122"/>
                <a:cs typeface="+mn-cs"/>
              </a:rPr>
              <a:t>李清照</a:t>
            </a:r>
            <a:endParaRPr lang="zh-CN" altLang="en-US" sz="4000" kern="1200"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838200" y="242888"/>
            <a:ext cx="10515600" cy="11049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4800" b="1">
                <a:latin typeface="华文仿宋" pitchFamily="2" charset="-122"/>
                <a:ea typeface="华文仿宋" pitchFamily="2" charset="-122"/>
              </a:rPr>
              <a:t>渔家傲</a:t>
            </a:r>
            <a:endParaRPr lang="zh-CN" altLang="en-US" sz="48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1169988" y="1492250"/>
            <a:ext cx="9852025" cy="503237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天接云涛  连晓雾，星河欲转  千帆舞。仿佛梦魂  归帝所，闻  天语，殷勤问我  归何处。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我报路长  嗟日暮，学诗谩有  惊人句。九万里风   鹏正举。风  休住，蓬舟吹取  三山去。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2291" name="副标题 2"/>
          <p:cNvSpPr>
            <a:spLocks noGrp="1"/>
          </p:cNvSpPr>
          <p:nvPr/>
        </p:nvSpPr>
        <p:spPr>
          <a:xfrm>
            <a:off x="6440488" y="969963"/>
            <a:ext cx="3094037" cy="5222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   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李清照</a:t>
            </a:r>
            <a:endParaRPr lang="zh-CN" altLang="en-US" sz="32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4699000" y="1957388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5691188" y="2782888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6"/>
          <p:cNvSpPr txBox="1"/>
          <p:nvPr/>
        </p:nvSpPr>
        <p:spPr>
          <a:xfrm>
            <a:off x="8204200" y="1966913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7"/>
          <p:cNvSpPr txBox="1"/>
          <p:nvPr/>
        </p:nvSpPr>
        <p:spPr>
          <a:xfrm>
            <a:off x="4548188" y="448945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9"/>
          <p:cNvSpPr txBox="1"/>
          <p:nvPr/>
        </p:nvSpPr>
        <p:spPr>
          <a:xfrm>
            <a:off x="2886075" y="528637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0"/>
          <p:cNvSpPr txBox="1"/>
          <p:nvPr/>
        </p:nvSpPr>
        <p:spPr>
          <a:xfrm>
            <a:off x="6611938" y="5278438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1"/>
          <p:cNvSpPr txBox="1"/>
          <p:nvPr/>
        </p:nvSpPr>
        <p:spPr>
          <a:xfrm>
            <a:off x="2359025" y="5295900"/>
            <a:ext cx="4699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3"/>
          <p:cNvSpPr txBox="1"/>
          <p:nvPr/>
        </p:nvSpPr>
        <p:spPr>
          <a:xfrm flipH="1">
            <a:off x="9153525" y="5276850"/>
            <a:ext cx="6715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4"/>
          <p:cNvSpPr txBox="1"/>
          <p:nvPr/>
        </p:nvSpPr>
        <p:spPr>
          <a:xfrm flipH="1">
            <a:off x="9672638" y="5295900"/>
            <a:ext cx="6302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4"/>
          <p:cNvSpPr txBox="1"/>
          <p:nvPr/>
        </p:nvSpPr>
        <p:spPr>
          <a:xfrm>
            <a:off x="1820863" y="6103938"/>
            <a:ext cx="361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2"/>
          <p:cNvSpPr txBox="1"/>
          <p:nvPr/>
        </p:nvSpPr>
        <p:spPr>
          <a:xfrm>
            <a:off x="2857500" y="1966913"/>
            <a:ext cx="5270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文本框 7"/>
          <p:cNvSpPr txBox="1"/>
          <p:nvPr/>
        </p:nvSpPr>
        <p:spPr>
          <a:xfrm>
            <a:off x="7575550" y="447040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文本框 6"/>
          <p:cNvSpPr txBox="1"/>
          <p:nvPr/>
        </p:nvSpPr>
        <p:spPr>
          <a:xfrm>
            <a:off x="10026650" y="1938338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279900" y="17954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601075" y="1766888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254375" y="258921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092825" y="2597150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879013" y="2578100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00513" y="4295775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416925" y="4295775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354388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203950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026650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5" name="文本框 5"/>
          <p:cNvSpPr txBox="1"/>
          <p:nvPr/>
        </p:nvSpPr>
        <p:spPr>
          <a:xfrm>
            <a:off x="3632200" y="275907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文本框 5"/>
          <p:cNvSpPr txBox="1"/>
          <p:nvPr/>
        </p:nvSpPr>
        <p:spPr>
          <a:xfrm>
            <a:off x="7948613" y="2797175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17" name="文本框 5"/>
          <p:cNvSpPr txBox="1"/>
          <p:nvPr/>
        </p:nvSpPr>
        <p:spPr>
          <a:xfrm>
            <a:off x="8485188" y="280035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582613" y="192405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活动二     理解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b="1"/>
              <a:t>积累词语</a:t>
            </a:r>
            <a:endParaRPr lang="zh-CN" altLang="en-US" b="1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1295400" y="1420813"/>
            <a:ext cx="10515600" cy="5075237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云涛：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如波涛翻滚的云，一说指海涛。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星河欲转：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银河流转，指天快亮了。星河，银河。</a:t>
            </a:r>
            <a:endParaRPr lang="zh-CN" altLang="en-US" sz="320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帝所：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天帝居住的地方。</a:t>
            </a:r>
            <a:r>
              <a:rPr lang="zh-CN" altLang="en-US" sz="3200"/>
              <a:t>     </a:t>
            </a:r>
            <a:r>
              <a:rPr lang="zh-CN" altLang="en-US" sz="3200" b="1"/>
              <a:t>天语：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天帝说话。</a:t>
            </a:r>
            <a:r>
              <a:rPr lang="zh-CN" altLang="en-US" sz="3200"/>
              <a:t> </a:t>
            </a:r>
            <a:endParaRPr lang="zh-CN" altLang="en-US" sz="320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殷勤：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情意恳切。 </a:t>
            </a:r>
            <a:r>
              <a:rPr lang="zh-CN" altLang="en-US" sz="3200"/>
              <a:t>                </a:t>
            </a:r>
            <a:r>
              <a:rPr lang="zh-CN" altLang="en-US" sz="3200" b="1"/>
              <a:t>报：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回答。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路长：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道路漫长。</a:t>
            </a:r>
            <a:r>
              <a:rPr lang="zh-CN" altLang="en-US" sz="3200" b="1"/>
              <a:t>                  日暮：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天色将晚。</a:t>
            </a:r>
            <a:endParaRPr lang="zh-CN" altLang="en-US" sz="320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嗟：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叹息，慨叹。</a:t>
            </a:r>
            <a:r>
              <a:rPr lang="zh-CN" altLang="en-US" sz="3200"/>
              <a:t>                  </a:t>
            </a:r>
            <a:r>
              <a:rPr lang="zh-CN" altLang="en-US" sz="3200" b="1"/>
              <a:t>谩：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漫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，空，徒然。</a:t>
            </a:r>
            <a:endParaRPr lang="zh-CN" altLang="en-US" sz="320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zh-CN" altLang="en-US" sz="3200" b="1"/>
              <a:t>休：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不要。</a:t>
            </a:r>
            <a:r>
              <a:rPr lang="zh-CN" altLang="en-US" sz="3200"/>
              <a:t>                               </a:t>
            </a:r>
            <a:r>
              <a:rPr lang="zh-CN" altLang="en-US" sz="3200" b="1"/>
              <a:t>蓬舟</a:t>
            </a:r>
            <a:r>
              <a:rPr lang="zh-CN" altLang="en-US" sz="3200"/>
              <a:t>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如飞蓬般轻快的船。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644525" y="971550"/>
            <a:ext cx="11174413" cy="1439863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en-US" altLang="zh-CN" sz="4400" b="1"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4400" b="1">
                <a:latin typeface="华文仿宋" pitchFamily="2" charset="-122"/>
                <a:ea typeface="华文仿宋" pitchFamily="2" charset="-122"/>
              </a:rPr>
              <a:t>天接云涛连晓雾，星河欲转千帆舞。</a:t>
            </a:r>
            <a:r>
              <a:rPr lang="zh-CN" altLang="en-US" sz="44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400" b="1">
                <a:latin typeface="华文仿宋" pitchFamily="2" charset="-122"/>
                <a:ea typeface="华文仿宋" pitchFamily="2" charset="-122"/>
              </a:rPr>
              <a:t>  </a:t>
            </a:r>
            <a:endParaRPr lang="zh-CN" altLang="en-US" sz="44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8437" name="内容占位符 2"/>
          <p:cNvSpPr>
            <a:spLocks noGrp="1"/>
          </p:cNvSpPr>
          <p:nvPr/>
        </p:nvSpPr>
        <p:spPr>
          <a:xfrm>
            <a:off x="1017588" y="2608263"/>
            <a:ext cx="10006012" cy="2662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228600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8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天空中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如波涛翻滚的云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连接着早晨的雾气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，银河流转，无数帆船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（在风浪中）飞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舞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（前进）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557213" y="519113"/>
            <a:ext cx="11174412" cy="1719262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zh-CN" altLang="en-US" sz="4400" b="1">
                <a:latin typeface="华文仿宋" pitchFamily="2" charset="-122"/>
                <a:ea typeface="华文仿宋" pitchFamily="2" charset="-122"/>
              </a:rPr>
              <a:t>仿佛梦魂归帝所，闻天语，殷勤问我归何处。</a:t>
            </a:r>
            <a:endParaRPr lang="zh-CN" altLang="en-US" sz="44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8437" name="内容占位符 2"/>
          <p:cNvSpPr>
            <a:spLocks noGrp="1"/>
          </p:cNvSpPr>
          <p:nvPr/>
        </p:nvSpPr>
        <p:spPr>
          <a:xfrm>
            <a:off x="885825" y="1943100"/>
            <a:ext cx="10529888" cy="2662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228600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8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仿佛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我的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梦魂来到了天帝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的居所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，听到天帝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说话，情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意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恳切地问我回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什么地方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508000" y="488950"/>
            <a:ext cx="11174413" cy="157480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zh-CN" altLang="en-US" sz="44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 我报路长嗟日暮，学诗谩有惊人句。</a:t>
            </a:r>
            <a:endParaRPr lang="zh-CN" altLang="en-US" sz="4400" b="1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</p:txBody>
      </p:sp>
      <p:sp>
        <p:nvSpPr>
          <p:cNvPr id="19463" name="内容占位符 2"/>
          <p:cNvSpPr>
            <a:spLocks noGrp="1"/>
          </p:cNvSpPr>
          <p:nvPr/>
        </p:nvSpPr>
        <p:spPr>
          <a:xfrm>
            <a:off x="1068388" y="1997075"/>
            <a:ext cx="9864725" cy="2662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228600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8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 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我回答说，路途遥远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且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天色已晚，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学作诗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徒然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写出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惊人的诗句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。</a:t>
            </a:r>
            <a:endParaRPr lang="zh-CN" altLang="en-US" sz="4000" b="1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>
          <a:xfrm>
            <a:off x="438150" y="384175"/>
            <a:ext cx="11174413" cy="143827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zh-CN" altLang="en-US" sz="44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九万里风鹏正举。风休住，蓬舟吹取三山去。</a:t>
            </a:r>
            <a:endParaRPr lang="zh-CN" altLang="en-US" sz="4400" b="1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</p:txBody>
      </p:sp>
      <p:sp>
        <p:nvSpPr>
          <p:cNvPr id="19463" name="内容占位符 2"/>
          <p:cNvSpPr>
            <a:spLocks noGrp="1"/>
          </p:cNvSpPr>
          <p:nvPr/>
        </p:nvSpPr>
        <p:spPr>
          <a:xfrm>
            <a:off x="928688" y="2098675"/>
            <a:ext cx="10472737" cy="2660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228600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48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（我要）像大鹏鸟那样乘风高飞。风不要停，把我如飞蓬般轻快的船吹到海中的仙山去吧。</a:t>
            </a:r>
            <a:endParaRPr lang="en-US" altLang="zh-CN" sz="4000" b="1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838200" y="180975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知识卡片 </a:t>
            </a:r>
            <a:r>
              <a:rPr lang="en-US" altLang="zh-CN" b="1"/>
              <a:t>2</a:t>
            </a:r>
            <a:endParaRPr lang="en-US" altLang="zh-CN" b="1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838200" y="238125"/>
            <a:ext cx="10515600" cy="4292600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诗  眼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《辞源》：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唐人五言诗,工在一字,谓之诗眼。后来也指全诗中最精彩和关键性的诗句，也可通之于文、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、曲等文体中。”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/>
              <a:t>                                               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词  眼</a:t>
            </a:r>
            <a:r>
              <a:rPr lang="zh-CN" altLang="en-US" sz="4000" b="1"/>
              <a:t>   </a:t>
            </a:r>
            <a:r>
              <a:rPr lang="en-US" altLang="zh-CN" sz="4000" b="1"/>
              <a:t>——  </a:t>
            </a:r>
            <a:endParaRPr lang="en-US" altLang="zh-CN" sz="4000" b="1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4000" b="1"/>
              <a:t>                                           </a:t>
            </a:r>
            <a:r>
              <a:rPr lang="zh-CN" altLang="en-US" sz="4800" b="1">
                <a:solidFill>
                  <a:srgbClr val="FF0000"/>
                </a:solidFill>
              </a:rPr>
              <a:t>梦</a:t>
            </a:r>
            <a:r>
              <a:rPr lang="zh-CN" altLang="en-US" sz="4000" b="1"/>
              <a:t>          </a:t>
            </a:r>
            <a:endParaRPr lang="zh-CN" altLang="en-US" sz="4000" b="1"/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sz="400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/>
              <a:t>    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7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charRg st="70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28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charRg st="128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838200" y="2149475"/>
            <a:ext cx="10515600" cy="258603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3600" b="1"/>
              <a:t>  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她看到了辽阔壮美的海天、情意恳切的天帝。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词人在梦中回答了天帝的垂问。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内容占位符 2"/>
          <p:cNvSpPr>
            <a:spLocks noGrp="1"/>
          </p:cNvSpPr>
          <p:nvPr/>
        </p:nvSpPr>
        <p:spPr>
          <a:xfrm>
            <a:off x="654050" y="914400"/>
            <a:ext cx="10515600" cy="1031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400" b="1">
                <a:latin typeface="Calibri" panose="020f0502020204030204" pitchFamily="34" charset="0"/>
                <a:ea typeface="宋体" panose="02010600030101010101" pitchFamily="2" charset="-122"/>
              </a:rPr>
              <a:t>词人梦中看到了什么？做了什么？</a:t>
            </a:r>
            <a:endParaRPr lang="zh-CN" altLang="en-US" sz="4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838200" y="180975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/>
              <a:t>资料助读</a:t>
            </a:r>
            <a:r>
              <a:rPr lang="en-US" altLang="zh-CN"/>
              <a:t>1 </a:t>
            </a:r>
            <a:endParaRPr lang="en-US" altLang="zh-CN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693738" y="1352550"/>
            <a:ext cx="10775950" cy="340518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/>
              <a:t>     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靖康事变后，</a:t>
            </a:r>
            <a:r>
              <a:rPr lang="zh-CN" altLang="zh-CN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李清照独自带着精挑细选的十五车金石文物南下，以免遭受战火的毁坏，她知道以自身之力难以保全珍贵文物，故欲献于朝廷。</a:t>
            </a:r>
            <a:r>
              <a:rPr lang="en-US" altLang="zh-CN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《渔家傲》作于公元1130年，这一年，李清照追随皇帝的行踪，在海上航行，历尽风涛之险，到达浙东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，还是未能追上</a:t>
            </a:r>
            <a:r>
              <a:rPr lang="en-US" altLang="zh-CN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      </a:t>
            </a:r>
            <a:endParaRPr lang="zh-CN" altLang="en-US" sz="36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>
          <a:xfrm>
            <a:off x="838200" y="220663"/>
            <a:ext cx="10515600" cy="1325562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6000" b="1"/>
              <a:t>学习目标</a:t>
            </a:r>
            <a:endParaRPr lang="zh-CN" altLang="en-US" sz="6000" b="1"/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>
          <a:xfrm>
            <a:off x="838200" y="1919288"/>
            <a:ext cx="11026775" cy="3598862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3200" b="1"/>
              <a:t>1. </a:t>
            </a:r>
            <a:r>
              <a:rPr lang="zh-CN" altLang="en-US" sz="3200" b="1"/>
              <a:t>反复朗读，体会词的韵律美。</a:t>
            </a:r>
            <a:endParaRPr lang="zh-CN" altLang="en-US" sz="3200" b="1"/>
          </a:p>
          <a:p>
            <a:pPr marL="0" indent="0" eaLnBrk="1" hangingPunct="1">
              <a:buNone/>
            </a:pPr>
            <a:endParaRPr lang="zh-CN" altLang="en-US" sz="3600" b="1"/>
          </a:p>
          <a:p>
            <a:pPr marL="0" indent="0" eaLnBrk="1" hangingPunct="1">
              <a:buNone/>
            </a:pPr>
            <a:r>
              <a:rPr lang="en-US" altLang="zh-CN" sz="3200" b="1"/>
              <a:t>2. </a:t>
            </a:r>
            <a:r>
              <a:rPr lang="zh-CN" altLang="en-US" sz="3200" b="1"/>
              <a:t>学习词的相关知识，感受词人对自身才华、命运的认识。</a:t>
            </a:r>
            <a:endParaRPr lang="zh-CN" altLang="en-US" sz="3600" b="1"/>
          </a:p>
          <a:p>
            <a:pPr marL="0" indent="0" eaLnBrk="1" hangingPunct="1">
              <a:buNone/>
            </a:pPr>
            <a:endParaRPr lang="zh-CN" altLang="en-US" sz="4000" b="1"/>
          </a:p>
          <a:p>
            <a:pPr marL="0" indent="0" eaLnBrk="1" hangingPunct="1">
              <a:buNone/>
            </a:pPr>
            <a:r>
              <a:rPr lang="en-US" altLang="zh-CN" sz="3200" b="1"/>
              <a:t>3. </a:t>
            </a:r>
            <a:r>
              <a:rPr lang="zh-CN" altLang="en-US" sz="3200" b="1"/>
              <a:t>多角度赏析全词。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889000" y="1092200"/>
            <a:ext cx="10515600" cy="3986213"/>
          </a:xfrm>
        </p:spPr>
        <p:txBody>
          <a:bodyPr vert="horz" wrap="square" lIns="91440" tIns="45720" rIns="91440" bIns="45720" anchor="t"/>
          <a:lstStyle/>
          <a:p>
            <a:pPr marL="0" eaLnBrk="1" hangingPunct="1">
              <a:lnSpc>
                <a:spcPct val="140000"/>
              </a:lnSpc>
              <a:buNone/>
            </a:pPr>
            <a:r>
              <a:rPr lang="en-US" altLang="zh-CN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      我回答说，路途遥远而天色已晚，我写诗徒然只有惊人的诗句  </a:t>
            </a:r>
            <a:r>
              <a:rPr lang="en-US" altLang="zh-CN" sz="44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……</a:t>
            </a:r>
            <a:r>
              <a:rPr lang="en-US" altLang="zh-CN" sz="36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（我要）像大鹏鸟那样乘风高飞。风啊你不要停，把我如飞蓬般轻快的船吹到海中的仙山去吧。</a:t>
            </a:r>
            <a:endParaRPr lang="en-US" altLang="zh-CN" sz="3600" b="1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733425" y="1530350"/>
            <a:ext cx="11104563" cy="4351338"/>
          </a:xfrm>
        </p:spPr>
        <p:txBody>
          <a:bodyPr vert="horz" wrap="square" lIns="91440" tIns="45720" rIns="91440" bIns="45720" anchor="t"/>
          <a:lstStyle/>
          <a:p>
            <a:pPr marL="0" eaLnBrk="1" hangingPunct="1">
              <a:lnSpc>
                <a:spcPct val="140000"/>
              </a:lnSpc>
              <a:buNone/>
            </a:pP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       靖康事变后，金人占领中原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，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烧杀掳掠，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无恶不作，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除金银财物之外，大量掳掠宋朝官员和百姓……金兵掠巨室，沿烧数千间……</a:t>
            </a:r>
            <a:endParaRPr lang="en-US" altLang="zh-CN" sz="40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355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资料助读  </a:t>
            </a:r>
            <a:r>
              <a:rPr lang="en-US" altLang="zh-CN" b="1"/>
              <a:t>2</a:t>
            </a:r>
            <a:endParaRPr lang="en-US" altLang="zh-CN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965200" y="287338"/>
            <a:ext cx="10515600" cy="13255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7200" b="1">
                <a:solidFill>
                  <a:srgbClr val="FF0000"/>
                </a:solidFill>
              </a:rPr>
              <a:t>   ……</a:t>
            </a:r>
            <a:endParaRPr lang="en-US" altLang="zh-CN" sz="7200" b="1">
              <a:solidFill>
                <a:srgbClr val="FF0000"/>
              </a:solidFill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838200" y="1751013"/>
            <a:ext cx="10852150" cy="4351337"/>
          </a:xfrm>
        </p:spPr>
        <p:txBody>
          <a:bodyPr vert="horz" wrap="square" lIns="91440" tIns="45720" rIns="91440" bIns="45720" anchor="t"/>
          <a:lstStyle/>
          <a:p>
            <a:pPr marL="0" eaLnBrk="1" hangingPunct="1">
              <a:lnSpc>
                <a:spcPct val="120000"/>
              </a:lnSpc>
              <a:buNone/>
            </a:pP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       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词人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欲言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”空有一身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才华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却无处施展，只恨自己不能如热血男儿，横刀立马、上场杀敌、赶走金人、收复失地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，故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又止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。只能希望像大鹏鸟那样高飞，寄希望于海上仙山。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349250" y="1825625"/>
            <a:ext cx="11566525" cy="4351338"/>
          </a:xfrm>
        </p:spPr>
        <p:txBody>
          <a:bodyPr vert="horz" wrap="square" lIns="91440" tIns="45720" rIns="91440" bIns="45720" anchor="t"/>
          <a:lstStyle/>
          <a:p>
            <a:pPr marL="0" eaLnBrk="1" hangingPunct="1">
              <a:lnSpc>
                <a:spcPct val="140000"/>
              </a:lnSpc>
              <a:buNone/>
            </a:pPr>
            <a:r>
              <a:rPr lang="zh-CN" altLang="en-US" sz="4000" b="1"/>
              <a:t>小结：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词人通过对梦境的细细描绘，表达了空负一身才华却无法施展的彷徨、对黑暗动乱现实的不满，对没有离乱、悲伤、痛苦的理想社会的向往和追求。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838200" y="242888"/>
            <a:ext cx="10515600" cy="11049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4800" b="1">
                <a:latin typeface="华文仿宋" pitchFamily="2" charset="-122"/>
                <a:ea typeface="华文仿宋" pitchFamily="2" charset="-122"/>
              </a:rPr>
              <a:t>渔家傲</a:t>
            </a:r>
            <a:endParaRPr lang="zh-CN" altLang="en-US" sz="48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1169988" y="1492250"/>
            <a:ext cx="9852025" cy="503237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天接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云涛  连晓雾，星河欲转  千帆舞。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仿佛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梦魂  归帝所，闻  天语，殷勤问我  归何处。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我报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路长  嗟日暮，学诗谩有  惊人句。</a:t>
            </a:r>
            <a:r>
              <a:rPr lang="zh-CN" altLang="en-US" sz="40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九万里风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   鹏正举。风  休住，蓬舟吹取  三山去。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6627" name="副标题 2"/>
          <p:cNvSpPr>
            <a:spLocks noGrp="1"/>
          </p:cNvSpPr>
          <p:nvPr/>
        </p:nvSpPr>
        <p:spPr>
          <a:xfrm>
            <a:off x="6440488" y="969963"/>
            <a:ext cx="3094037" cy="5222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   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李清照</a:t>
            </a:r>
            <a:endParaRPr lang="zh-CN" altLang="en-US" sz="32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6628" name="文本框 2"/>
          <p:cNvSpPr txBox="1"/>
          <p:nvPr/>
        </p:nvSpPr>
        <p:spPr>
          <a:xfrm>
            <a:off x="4699000" y="1957388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文本框 5"/>
          <p:cNvSpPr txBox="1"/>
          <p:nvPr/>
        </p:nvSpPr>
        <p:spPr>
          <a:xfrm>
            <a:off x="5691188" y="2782888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文本框 6"/>
          <p:cNvSpPr txBox="1"/>
          <p:nvPr/>
        </p:nvSpPr>
        <p:spPr>
          <a:xfrm>
            <a:off x="8204200" y="1966913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文本框 7"/>
          <p:cNvSpPr txBox="1"/>
          <p:nvPr/>
        </p:nvSpPr>
        <p:spPr>
          <a:xfrm>
            <a:off x="4548188" y="448945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文本框 9"/>
          <p:cNvSpPr txBox="1"/>
          <p:nvPr/>
        </p:nvSpPr>
        <p:spPr>
          <a:xfrm>
            <a:off x="2886075" y="528637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文本框 10"/>
          <p:cNvSpPr txBox="1"/>
          <p:nvPr/>
        </p:nvSpPr>
        <p:spPr>
          <a:xfrm>
            <a:off x="6611938" y="5278438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文本框 11"/>
          <p:cNvSpPr txBox="1"/>
          <p:nvPr/>
        </p:nvSpPr>
        <p:spPr>
          <a:xfrm>
            <a:off x="2359025" y="5295900"/>
            <a:ext cx="4699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文本框 13"/>
          <p:cNvSpPr txBox="1"/>
          <p:nvPr/>
        </p:nvSpPr>
        <p:spPr>
          <a:xfrm flipH="1">
            <a:off x="9153525" y="5276850"/>
            <a:ext cx="6715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文本框 14"/>
          <p:cNvSpPr txBox="1"/>
          <p:nvPr/>
        </p:nvSpPr>
        <p:spPr>
          <a:xfrm flipH="1">
            <a:off x="9672638" y="5295900"/>
            <a:ext cx="6302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文本框 14"/>
          <p:cNvSpPr txBox="1"/>
          <p:nvPr/>
        </p:nvSpPr>
        <p:spPr>
          <a:xfrm>
            <a:off x="1820863" y="6103938"/>
            <a:ext cx="361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文本框 2"/>
          <p:cNvSpPr txBox="1"/>
          <p:nvPr/>
        </p:nvSpPr>
        <p:spPr>
          <a:xfrm>
            <a:off x="2857500" y="1966913"/>
            <a:ext cx="5270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39" name="文本框 7"/>
          <p:cNvSpPr txBox="1"/>
          <p:nvPr/>
        </p:nvSpPr>
        <p:spPr>
          <a:xfrm>
            <a:off x="7575550" y="4470400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文本框 6"/>
          <p:cNvSpPr txBox="1"/>
          <p:nvPr/>
        </p:nvSpPr>
        <p:spPr>
          <a:xfrm>
            <a:off x="10026650" y="1938338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279900" y="17954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601075" y="1766888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254375" y="258921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092825" y="2597150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879013" y="2578100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00513" y="4295775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416925" y="4295775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354388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203950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026650" y="5059363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1" name="文本框 5"/>
          <p:cNvSpPr txBox="1"/>
          <p:nvPr/>
        </p:nvSpPr>
        <p:spPr>
          <a:xfrm>
            <a:off x="3632200" y="2759075"/>
            <a:ext cx="4683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52" name="文本框 5"/>
          <p:cNvSpPr txBox="1"/>
          <p:nvPr/>
        </p:nvSpPr>
        <p:spPr>
          <a:xfrm>
            <a:off x="7948613" y="2797175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53" name="文本框 5"/>
          <p:cNvSpPr txBox="1"/>
          <p:nvPr/>
        </p:nvSpPr>
        <p:spPr>
          <a:xfrm>
            <a:off x="8485188" y="2800350"/>
            <a:ext cx="46831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582613" y="192405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活动三     赏析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554038" y="850900"/>
            <a:ext cx="11083925" cy="4181475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buNone/>
            </a:pPr>
            <a:endParaRPr lang="zh-CN" altLang="en-US" sz="4000" b="1"/>
          </a:p>
          <a:p>
            <a:pPr marL="0" indent="0" algn="ctr" eaLnBrk="1" hangingPunct="1">
              <a:buNone/>
            </a:pPr>
            <a:r>
              <a:rPr lang="zh-CN" altLang="en-US" sz="4000" b="1"/>
              <a:t>话题：从</a:t>
            </a:r>
            <a:r>
              <a:rPr lang="zh-CN" altLang="en-US" sz="4000" b="1" u="sng"/>
              <a:t>                   </a:t>
            </a:r>
            <a:r>
              <a:rPr lang="zh-CN" altLang="en-US" sz="4000" b="1"/>
              <a:t>中，我读出了……</a:t>
            </a:r>
            <a:endParaRPr lang="zh-CN" altLang="en-US" sz="4000" b="1"/>
          </a:p>
          <a:p>
            <a:pPr marL="0" indent="0" algn="ctr" eaLnBrk="1" hangingPunct="1">
              <a:buNone/>
            </a:pPr>
            <a:endParaRPr lang="zh-CN" altLang="en-US" sz="3200" b="1"/>
          </a:p>
          <a:p>
            <a:pPr marL="0" indent="0" algn="ctr" eaLnBrk="1" hangingPunct="1">
              <a:buNone/>
            </a:pPr>
            <a:r>
              <a:rPr lang="zh-CN" altLang="en-US" sz="3200" b="1"/>
              <a:t>（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可从动静、炼字、虚实、画面、修辞等角度切入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pPr marL="0" indent="0" algn="ctr" eaLnBrk="1" hangingPunct="1">
              <a:buNone/>
            </a:pP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1050925" y="1343025"/>
            <a:ext cx="9907588" cy="435133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从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“接”“连”“转”“舞”这四个动词中，</a:t>
            </a:r>
            <a:r>
              <a:rPr lang="zh-CN" altLang="en-US" sz="36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我读出了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波涛汹涌、天旋地转的动态感。上阕中天、云、晓雾、星河、千帆等静态意象，组合起来辽阔壮美，有了这四个动词的点缀，化静为动，画面便有了动感。</a:t>
            </a:r>
            <a:r>
              <a:rPr lang="zh-CN" altLang="en-US" sz="3600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（动静）</a:t>
            </a:r>
            <a:endParaRPr lang="zh-CN" altLang="en-US" sz="3600" b="1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514350" y="330200"/>
            <a:ext cx="4087813" cy="1201738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4000" b="1"/>
              <a:t>示例 ：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658813" y="946150"/>
            <a:ext cx="11083925" cy="4181475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buNone/>
            </a:pPr>
            <a:endParaRPr lang="zh-CN" altLang="en-US" sz="4000" b="1"/>
          </a:p>
          <a:p>
            <a:pPr marL="0" indent="0" algn="ctr" eaLnBrk="1" hangingPunct="1">
              <a:buNone/>
            </a:pPr>
            <a:r>
              <a:rPr lang="zh-CN" altLang="en-US" sz="4000" b="1"/>
              <a:t>话题：从</a:t>
            </a:r>
            <a:r>
              <a:rPr lang="zh-CN" altLang="en-US" sz="4000" b="1" u="sng"/>
              <a:t>              </a:t>
            </a:r>
            <a:r>
              <a:rPr lang="zh-CN" altLang="en-US" sz="4000" b="1"/>
              <a:t>中，我读出了……</a:t>
            </a:r>
            <a:endParaRPr lang="zh-CN" altLang="en-US" sz="4000" b="1"/>
          </a:p>
          <a:p>
            <a:pPr marL="0" indent="0" algn="ctr" eaLnBrk="1" hangingPunct="1">
              <a:buNone/>
            </a:pPr>
            <a:endParaRPr lang="zh-CN" altLang="en-US" sz="3200" b="1"/>
          </a:p>
          <a:p>
            <a:pPr marL="0" indent="0" algn="ctr" eaLnBrk="1" hangingPunct="1">
              <a:buNone/>
            </a:pPr>
            <a:r>
              <a:rPr lang="zh-CN" altLang="en-US" sz="3200" b="1"/>
              <a:t>（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可从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动静、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炼字、虚实、画面、修辞等角度切入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pPr marL="0" indent="0" algn="ctr" eaLnBrk="1" hangingPunct="1">
              <a:buNone/>
            </a:pP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425" y="215900"/>
            <a:ext cx="10768013" cy="63881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（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1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）从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天接云涛连晓雾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”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中，我读出了辽阔壮美的画面，天与海连成一片，为全词营造了浑茫无际的背景。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（画面）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 （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2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）从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殷勤问我归何处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”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中，我读出了一个慈祥温和的天帝，他不再遥不可及、难以追寻，使颠沛流离的词人备感关怀。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（虚实）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 （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3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）从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嗟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”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字中，我读出了李清照的彷徨和忧虑；从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谩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”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字读出了她慨叹自己有才华却难以施展的无奈、所创作的文章无用的无力感。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（炼字）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 （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4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） 从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九万里风鹏正举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”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中，我读出了词人有大鹏之志，渴望像大鹏鸟一样振翅高飞，巧妙化用《庄子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·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逍遥游》，表现了雄奇的豪放美。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  <a:sym typeface="宋体" panose="02010600030101010101" pitchFamily="2" charset="-122"/>
              </a:rPr>
              <a:t>（用典）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  <a:sym typeface="宋体" panose="02010600030101010101" pitchFamily="2" charset="-122"/>
              </a:rPr>
              <a:t>……</a:t>
            </a:r>
            <a:endParaRPr kumimoji="0" lang="en-US" altLang="zh-CN" sz="4400" b="1" i="0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/>
          </p:cNvSpPr>
          <p:nvPr>
            <p:ph type="title"/>
          </p:nvPr>
        </p:nvSpPr>
        <p:spPr bwMode="auto">
          <a:xfrm>
            <a:off x="701993" y="105410"/>
            <a:ext cx="10515600" cy="1325553"/>
          </a:xfrm>
          <a:effectLst/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作家作品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50" y="1355725"/>
            <a:ext cx="3902075" cy="4870450"/>
          </a:xfrm>
        </p:spPr>
      </p:pic>
      <p:sp>
        <p:nvSpPr>
          <p:cNvPr id="5123" name="内容占位符 2"/>
          <p:cNvSpPr>
            <a:spLocks noGrp="1"/>
          </p:cNvSpPr>
          <p:nvPr/>
        </p:nvSpPr>
        <p:spPr>
          <a:xfrm>
            <a:off x="4370388" y="1268413"/>
            <a:ext cx="7485062" cy="441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李清照，（</a:t>
            </a:r>
            <a:r>
              <a:rPr lang="en-US" altLang="zh-CN" sz="3200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公元</a:t>
            </a: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1084—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约</a:t>
            </a: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1155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年），号易安居士，济南人。她工诗、能文，更擅长词，且通晓金石鉴赏，有</a:t>
            </a: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“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千古第一才女</a:t>
            </a: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之称。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创作始于北宋末，终于南宋初。她享受过安逸、宁静的生活，但靖康事变后，也经历了国破、家亡、夫死、孤独终老的大不幸。词作有《漱玉词》。</a:t>
            </a:r>
            <a:endParaRPr lang="zh-CN" altLang="en-US" sz="3200" b="1"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32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452438" y="1582738"/>
            <a:ext cx="10515600" cy="4351337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6600" b="1"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altLang="en-US" sz="6600" b="1">
                <a:latin typeface="仿宋" panose="02010609060101010101" charset="-122"/>
                <a:ea typeface="仿宋" panose="02010609060101010101" charset="-122"/>
              </a:rPr>
              <a:t>背诵全词</a:t>
            </a:r>
            <a:endParaRPr lang="zh-CN" altLang="en-US" sz="6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6000" b="1"/>
              <a:t> 作 业</a:t>
            </a:r>
            <a:endParaRPr lang="zh-CN" altLang="en-US" sz="6000" b="1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838200" y="2047875"/>
            <a:ext cx="10515600" cy="435133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对比自学 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149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页《如梦令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·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常记溪亭日暮》，感受李清照南渡前清丽的词风。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3379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77600" y="11836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838200" y="180975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知识卡片 </a:t>
            </a:r>
            <a:r>
              <a:rPr lang="en-US" altLang="zh-CN" b="1"/>
              <a:t>1</a:t>
            </a:r>
            <a:endParaRPr lang="en-US" altLang="zh-CN" b="1"/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665163" y="508000"/>
            <a:ext cx="10766425" cy="4224338"/>
          </a:xfrm>
        </p:spPr>
        <p:txBody>
          <a:bodyPr vert="horz" wrap="square" lIns="91440" tIns="45720" rIns="91440" bIns="45720" anchor="t"/>
          <a:lstStyle/>
          <a:p>
            <a:pPr marL="0" indent="0" algn="ctr" eaLnBrk="1" hangingPunct="1">
              <a:lnSpc>
                <a:spcPct val="130000"/>
              </a:lnSpc>
              <a:buNone/>
            </a:pPr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endParaRPr lang="zh-CN" altLang="en-US" sz="3200"/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3200"/>
              <a:t>         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 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词，最初称“曲子词”，别称有长短句、诗余。</a:t>
            </a:r>
            <a:endParaRPr lang="zh-CN" altLang="en-US" sz="3600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3600">
                <a:latin typeface="华文仿宋" pitchFamily="2" charset="-122"/>
                <a:ea typeface="华文仿宋" pitchFamily="2" charset="-122"/>
              </a:rPr>
              <a:t>       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词不同于诗，分上下两阕，上阕写景、下阕抒情。</a:t>
            </a:r>
            <a:endParaRPr lang="zh-CN" altLang="en-US" sz="36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3600">
                <a:latin typeface="华文仿宋" pitchFamily="2" charset="-122"/>
                <a:ea typeface="华文仿宋" pitchFamily="2" charset="-122"/>
              </a:rPr>
              <a:t>       </a:t>
            </a:r>
            <a:r>
              <a:rPr lang="zh-CN" altLang="en-US" sz="3600" b="1">
                <a:latin typeface="华文仿宋" pitchFamily="2" charset="-122"/>
                <a:ea typeface="华文仿宋" pitchFamily="2" charset="-122"/>
              </a:rPr>
              <a:t>从风格上看，宋词分两派：豪放派，以苏轼、辛弃疾为代表；婉约派，以柳永、李清照为代表。</a:t>
            </a:r>
            <a:endParaRPr lang="zh-CN" altLang="en-US" sz="3600" b="1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582613" y="192405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活动一     朗  读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1020763" y="2025650"/>
            <a:ext cx="10515600" cy="2513013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殷勤   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yīn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      嗟（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jiē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      谩（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màn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蓬舟  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péng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    抟（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tuán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   瀛（</a:t>
            </a: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yíng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）       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679450" y="25400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一  读准字音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582613" y="192405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二  读准节奏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982663" y="242888"/>
            <a:ext cx="10515600" cy="1104900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>
                <a:latin typeface="华文仿宋" pitchFamily="2" charset="-122"/>
                <a:ea typeface="华文仿宋" pitchFamily="2" charset="-122"/>
              </a:rPr>
              <a:t>渔家傲</a:t>
            </a:r>
            <a:endParaRPr lang="zh-CN" altLang="en-US" sz="54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609600" y="1898650"/>
            <a:ext cx="10972800" cy="503237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4000" b="1"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天接云涛  连晓雾，星河欲转  千帆舞。仿佛梦魂  归帝所，闻  天语，殷勤问我  归何处。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       我报路长  嗟日暮，学诗谩有  惊人句。九万里风   鹏正举。风  休住，蓬舟吹取  三山去。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zh-CN" altLang="en-US" sz="4000" b="1">
                <a:latin typeface="华文仿宋" pitchFamily="2" charset="-122"/>
                <a:ea typeface="华文仿宋" pitchFamily="2" charset="-122"/>
              </a:rPr>
              <a:t>         </a:t>
            </a:r>
            <a:endParaRPr lang="zh-CN" altLang="en-US" sz="4000" b="1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0243" name="副标题 2"/>
          <p:cNvSpPr>
            <a:spLocks noGrp="1"/>
          </p:cNvSpPr>
          <p:nvPr/>
        </p:nvSpPr>
        <p:spPr>
          <a:xfrm>
            <a:off x="6430963" y="1135063"/>
            <a:ext cx="3094037" cy="5222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3200" b="1">
                <a:latin typeface="华文仿宋" pitchFamily="2" charset="-122"/>
                <a:ea typeface="华文仿宋" pitchFamily="2" charset="-122"/>
              </a:rPr>
              <a:t>   </a:t>
            </a:r>
            <a:r>
              <a:rPr lang="zh-CN" altLang="en-US" sz="3200" b="1">
                <a:latin typeface="华文仿宋" pitchFamily="2" charset="-122"/>
                <a:ea typeface="华文仿宋" pitchFamily="2" charset="-122"/>
              </a:rPr>
              <a:t>李清照</a:t>
            </a:r>
            <a:endParaRPr lang="zh-CN" altLang="en-US" sz="3200" b="1">
              <a:latin typeface="华文仿宋" pitchFamily="2" charset="-122"/>
              <a:ea typeface="华文仿宋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3721100" y="2217738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8015288" y="2217738"/>
            <a:ext cx="339725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711325" y="3049588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498975" y="3049588"/>
            <a:ext cx="339725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355013" y="3049588"/>
            <a:ext cx="339725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597275" y="4029075"/>
            <a:ext cx="339725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869238" y="4105275"/>
            <a:ext cx="341313" cy="439738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11325" y="4889500"/>
            <a:ext cx="341313" cy="4413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633913" y="4889500"/>
            <a:ext cx="339725" cy="4413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51850" y="4889500"/>
            <a:ext cx="339725" cy="4413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582613" y="1924050"/>
            <a:ext cx="10515600" cy="1325563"/>
          </a:xfrm>
        </p:spPr>
        <p:txBody>
          <a:bodyPr vert="horz" wrap="square" lIns="91440" tIns="45720" rIns="91440" bIns="45720" anchor="ctr"/>
          <a:lstStyle/>
          <a:p>
            <a:pPr algn="ctr" eaLnBrk="1" hangingPunct="1"/>
            <a:r>
              <a:rPr lang="zh-CN" altLang="en-US" sz="5400" b="1"/>
              <a:t>三  读出重音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113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0">
      <vt:lpstr>Arial</vt:lpstr>
      <vt:lpstr>Calibri Light</vt:lpstr>
      <vt:lpstr>Calibri</vt:lpstr>
      <vt:lpstr>宋体</vt:lpstr>
      <vt:lpstr>华文楷体</vt:lpstr>
      <vt:lpstr>华文仿宋</vt:lpstr>
      <vt:lpstr>楷体</vt:lpstr>
      <vt:lpstr>仿宋</vt:lpstr>
      <vt:lpstr>Office 主题</vt:lpstr>
      <vt:lpstr>渔 家 傲</vt:lpstr>
      <vt:lpstr>学习目标</vt:lpstr>
      <vt:lpstr>作家作品</vt:lpstr>
      <vt:lpstr>知识卡片 1</vt:lpstr>
      <vt:lpstr>活动一     朗  读</vt:lpstr>
      <vt:lpstr>一  读准字音</vt:lpstr>
      <vt:lpstr>二  读准节奏</vt:lpstr>
      <vt:lpstr>渔家傲</vt:lpstr>
      <vt:lpstr>三  读出重音</vt:lpstr>
      <vt:lpstr>渔家傲</vt:lpstr>
      <vt:lpstr>活动二     理解</vt:lpstr>
      <vt:lpstr>积累词语</vt:lpstr>
      <vt:lpstr>PowerPoint Presentation</vt:lpstr>
      <vt:lpstr>PowerPoint Presentation</vt:lpstr>
      <vt:lpstr>PowerPoint Presentation</vt:lpstr>
      <vt:lpstr>PowerPoint Presentation</vt:lpstr>
      <vt:lpstr>知识卡片 2</vt:lpstr>
      <vt:lpstr>PowerPoint Presentation</vt:lpstr>
      <vt:lpstr>资料助读1 </vt:lpstr>
      <vt:lpstr>PowerPoint Presentation</vt:lpstr>
      <vt:lpstr>资料助读  2</vt:lpstr>
      <vt:lpstr>   ……</vt:lpstr>
      <vt:lpstr>PowerPoint Presentation</vt:lpstr>
      <vt:lpstr>渔家傲</vt:lpstr>
      <vt:lpstr>活动三     赏析</vt:lpstr>
      <vt:lpstr>PowerPoint Presentation</vt:lpstr>
      <vt:lpstr>示例 ：</vt:lpstr>
      <vt:lpstr>PowerPoint Presentation</vt:lpstr>
      <vt:lpstr>PowerPoint Presentation</vt:lpstr>
      <vt:lpstr>PowerPoint Presentation</vt:lpstr>
      <vt:lpstr> 作 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2021-01-08T12:28:12.730</cp:lastPrinted>
  <dcterms:created xsi:type="dcterms:W3CDTF">2021-01-08T12:28:12Z</dcterms:created>
  <dcterms:modified xsi:type="dcterms:W3CDTF">2021-01-08T04:28:13Z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