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4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D801B-58E0-45FE-8F10-DA84C69EAB24}" type="datetimeFigureOut">
              <a:rPr lang="zh-CN" altLang="en-US" smtClean="0"/>
              <a:pPr/>
              <a:t>2014-9-19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95BD0-671C-4142-8D37-F268422256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2014-9-19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2014-9-19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2014-9-19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2014-9-19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2014-9-19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2014-9-19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2014-9-19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2014-9-19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2014-9-19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2014-9-19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2014-9-19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2014-9-19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5.wav"/><Relationship Id="rId11" Type="http://schemas.openxmlformats.org/officeDocument/2006/relationships/audio" Target="../media/audio10.wav"/><Relationship Id="rId5" Type="http://schemas.openxmlformats.org/officeDocument/2006/relationships/audio" Target="../media/audio4.wav"/><Relationship Id="rId10" Type="http://schemas.openxmlformats.org/officeDocument/2006/relationships/audio" Target="../media/audio9.wav"/><Relationship Id="rId4" Type="http://schemas.openxmlformats.org/officeDocument/2006/relationships/audio" Target="../media/audio3.wav"/><Relationship Id="rId9" Type="http://schemas.openxmlformats.org/officeDocument/2006/relationships/audio" Target="../media/audio8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1.wav"/><Relationship Id="rId7" Type="http://schemas.openxmlformats.org/officeDocument/2006/relationships/audio" Target="../media/audio12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7.wav"/><Relationship Id="rId5" Type="http://schemas.openxmlformats.org/officeDocument/2006/relationships/audio" Target="../media/audio5.wav"/><Relationship Id="rId4" Type="http://schemas.openxmlformats.org/officeDocument/2006/relationships/audio" Target="../media/audio3.wav"/><Relationship Id="rId9" Type="http://schemas.openxmlformats.org/officeDocument/2006/relationships/audio" Target="../media/audio10.wav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71600" y="1844824"/>
            <a:ext cx="7406640" cy="1752600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27784" y="620688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chemeClr val="accent3"/>
                </a:solidFill>
                <a:effectLst/>
              </a:rPr>
              <a:t>傅雷家书两则</a:t>
            </a:r>
            <a:endParaRPr lang="zh-CN" alt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44707" y="2967335"/>
            <a:ext cx="5054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制作人：胡兴祥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03848" y="4365104"/>
            <a:ext cx="32624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altLang="zh-CN" sz="5400" b="1" dirty="0" smtClean="0">
                <a:ln/>
                <a:solidFill>
                  <a:schemeClr val="accent3"/>
                </a:solidFill>
              </a:rPr>
              <a:t>2014.9.22</a:t>
            </a:r>
            <a:endParaRPr lang="zh-CN" alt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7524328" y="3789040"/>
            <a:ext cx="936104" cy="223224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372200" y="3789040"/>
            <a:ext cx="936104" cy="223224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220072" y="3789040"/>
            <a:ext cx="864096" cy="223224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779912" y="3789040"/>
            <a:ext cx="864096" cy="230425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2699792" y="3789040"/>
            <a:ext cx="864096" cy="230425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835696" y="3789040"/>
            <a:ext cx="576064" cy="230425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156176" y="2204864"/>
            <a:ext cx="2160240" cy="122413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267744" y="2276872"/>
            <a:ext cx="2088232" cy="122413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从议论文的角度分析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         前信</a:t>
            </a:r>
            <a:r>
              <a:rPr lang="en-US" altLang="zh-CN" dirty="0" smtClean="0"/>
              <a:t>                        </a:t>
            </a:r>
            <a:r>
              <a:rPr lang="zh-CN" altLang="en-US" dirty="0" smtClean="0"/>
              <a:t>后信</a:t>
            </a:r>
            <a:r>
              <a:rPr lang="en-US" altLang="zh-CN" dirty="0" smtClean="0"/>
              <a:t>                                      </a:t>
            </a:r>
          </a:p>
          <a:p>
            <a:r>
              <a:rPr lang="en-US" altLang="zh-CN" dirty="0" smtClean="0"/>
              <a:t> </a:t>
            </a:r>
            <a:r>
              <a:rPr lang="zh-CN" altLang="en-US" dirty="0" smtClean="0"/>
              <a:t>论点</a:t>
            </a:r>
            <a:r>
              <a:rPr lang="en-US" altLang="zh-CN" dirty="0" smtClean="0"/>
              <a:t>                               </a:t>
            </a:r>
            <a:r>
              <a:rPr lang="zh-CN" altLang="en-US" dirty="0" smtClean="0"/>
              <a:t>论点</a:t>
            </a:r>
            <a:r>
              <a:rPr lang="en-US" altLang="zh-CN" dirty="0" smtClean="0"/>
              <a:t>                               </a:t>
            </a:r>
          </a:p>
          <a:p>
            <a:r>
              <a:rPr lang="en-US" altLang="zh-CN" dirty="0" smtClean="0"/>
              <a:t>     </a:t>
            </a:r>
            <a:r>
              <a:rPr lang="zh-CN" altLang="en-US" dirty="0" smtClean="0"/>
              <a:t>精神消沉</a:t>
            </a:r>
            <a:r>
              <a:rPr lang="en-US" altLang="zh-CN" dirty="0" smtClean="0"/>
              <a:t>                     </a:t>
            </a:r>
            <a:r>
              <a:rPr lang="zh-CN" altLang="en-US" dirty="0" smtClean="0"/>
              <a:t>取得成就</a:t>
            </a:r>
            <a:r>
              <a:rPr lang="en-US" altLang="zh-CN" dirty="0" smtClean="0"/>
              <a:t>                                  </a:t>
            </a:r>
            <a:endParaRPr lang="en-US" altLang="zh-CN" dirty="0" smtClean="0"/>
          </a:p>
          <a:p>
            <a:r>
              <a:rPr lang="zh-CN" altLang="en-US" sz="2580" dirty="0" smtClean="0"/>
              <a:t>论据                              </a:t>
            </a:r>
            <a:r>
              <a:rPr lang="zh-CN" altLang="en-US" sz="2570" dirty="0" smtClean="0"/>
              <a:t>论据</a:t>
            </a:r>
            <a:endParaRPr lang="en-US" altLang="zh-CN" sz="2570" dirty="0" smtClean="0"/>
          </a:p>
          <a:p>
            <a:r>
              <a:rPr lang="zh-CN" altLang="en-US" dirty="0" smtClean="0"/>
              <a:t>学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高潮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低潮</a:t>
            </a:r>
            <a:r>
              <a:rPr lang="en-US" altLang="zh-CN" dirty="0" smtClean="0"/>
              <a:t>      </a:t>
            </a:r>
            <a:r>
              <a:rPr lang="zh-CN" altLang="en-US" dirty="0" smtClean="0"/>
              <a:t>谀词   未来   赤子</a:t>
            </a:r>
            <a:endParaRPr lang="en-US" altLang="zh-CN" dirty="0" smtClean="0"/>
          </a:p>
          <a:p>
            <a:r>
              <a:rPr lang="zh-CN" altLang="en-US" dirty="0" smtClean="0"/>
              <a:t>会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不要</a:t>
            </a:r>
            <a:r>
              <a:rPr lang="en-US" altLang="zh-CN" dirty="0" smtClean="0"/>
              <a:t>  </a:t>
            </a:r>
            <a:r>
              <a:rPr lang="zh-CN" altLang="en-US" dirty="0" smtClean="0"/>
              <a:t>不要</a:t>
            </a:r>
            <a:r>
              <a:rPr lang="en-US" altLang="zh-CN" dirty="0" smtClean="0"/>
              <a:t>      </a:t>
            </a:r>
            <a:r>
              <a:rPr lang="zh-CN" altLang="en-US" dirty="0" smtClean="0"/>
              <a:t>鲜花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孤独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报效</a:t>
            </a:r>
            <a:r>
              <a:rPr lang="en-US" altLang="zh-CN" dirty="0" smtClean="0"/>
              <a:t>                                            </a:t>
            </a:r>
            <a:endParaRPr lang="en-US" altLang="zh-CN" dirty="0" smtClean="0"/>
          </a:p>
          <a:p>
            <a:r>
              <a:rPr lang="zh-CN" altLang="en-US" dirty="0" smtClean="0"/>
              <a:t>倾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紧张</a:t>
            </a:r>
            <a:r>
              <a:rPr lang="en-US" altLang="zh-CN" dirty="0" smtClean="0"/>
              <a:t>  </a:t>
            </a:r>
            <a:r>
              <a:rPr lang="zh-CN" altLang="en-US" dirty="0" smtClean="0"/>
              <a:t>颓废</a:t>
            </a:r>
            <a:r>
              <a:rPr lang="en-US" altLang="zh-CN" dirty="0" smtClean="0"/>
              <a:t>      </a:t>
            </a:r>
            <a:r>
              <a:rPr lang="zh-CN" altLang="en-US" dirty="0" smtClean="0"/>
              <a:t>掌声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挫折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光大</a:t>
            </a:r>
            <a:r>
              <a:rPr lang="en-US" altLang="zh-CN" dirty="0" smtClean="0"/>
              <a:t>                                        </a:t>
            </a:r>
            <a:endParaRPr lang="en-US" altLang="zh-CN" dirty="0" smtClean="0"/>
          </a:p>
          <a:p>
            <a:r>
              <a:rPr lang="zh-CN" altLang="en-US" dirty="0" smtClean="0"/>
              <a:t>诉</a:t>
            </a:r>
            <a:r>
              <a:rPr lang="en-US" altLang="zh-CN" dirty="0" smtClean="0"/>
              <a:t>                          </a:t>
            </a:r>
            <a:r>
              <a:rPr lang="zh-CN" altLang="en-US" dirty="0" smtClean="0"/>
              <a:t>拥抱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打击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中国</a:t>
            </a:r>
            <a:r>
              <a:rPr lang="en-US" altLang="zh-CN" dirty="0" smtClean="0"/>
              <a:t>                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5148064" y="3717032"/>
            <a:ext cx="2952328" cy="12961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051720" y="3789040"/>
            <a:ext cx="1656184" cy="122413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195736" y="2564904"/>
            <a:ext cx="2160240" cy="64807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156176" y="2564904"/>
            <a:ext cx="2160240" cy="64807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 前信</a:t>
            </a:r>
            <a:r>
              <a:rPr lang="en-US" altLang="zh-CN" dirty="0" smtClean="0"/>
              <a:t>                        </a:t>
            </a:r>
            <a:r>
              <a:rPr lang="zh-CN" altLang="en-US" dirty="0" smtClean="0"/>
              <a:t>后信</a:t>
            </a:r>
            <a:r>
              <a:rPr lang="en-US" altLang="zh-CN" dirty="0" smtClean="0"/>
              <a:t>                                      </a:t>
            </a:r>
          </a:p>
          <a:p>
            <a:r>
              <a:rPr lang="en-US" altLang="zh-CN" dirty="0" smtClean="0"/>
              <a:t> </a:t>
            </a:r>
            <a:r>
              <a:rPr lang="zh-CN" altLang="en-US" dirty="0" smtClean="0"/>
              <a:t>论点</a:t>
            </a:r>
            <a:r>
              <a:rPr lang="en-US" altLang="zh-CN" dirty="0" smtClean="0"/>
              <a:t>                               </a:t>
            </a:r>
            <a:r>
              <a:rPr lang="zh-CN" altLang="en-US" dirty="0" smtClean="0"/>
              <a:t>论点</a:t>
            </a:r>
            <a:r>
              <a:rPr lang="en-US" altLang="zh-CN" dirty="0" smtClean="0"/>
              <a:t>                               </a:t>
            </a:r>
          </a:p>
          <a:p>
            <a:r>
              <a:rPr lang="en-US" altLang="zh-CN" dirty="0" smtClean="0"/>
              <a:t>     </a:t>
            </a:r>
            <a:r>
              <a:rPr lang="zh-CN" altLang="en-US" dirty="0" smtClean="0"/>
              <a:t>精神消沉</a:t>
            </a:r>
            <a:r>
              <a:rPr lang="en-US" altLang="zh-CN" dirty="0" smtClean="0"/>
              <a:t>                     </a:t>
            </a:r>
            <a:r>
              <a:rPr lang="zh-CN" altLang="en-US" dirty="0" smtClean="0"/>
              <a:t>取得成就</a:t>
            </a:r>
            <a:r>
              <a:rPr lang="en-US" altLang="zh-CN" dirty="0" smtClean="0"/>
              <a:t> </a:t>
            </a:r>
          </a:p>
          <a:p>
            <a:r>
              <a:rPr lang="zh-CN" altLang="en-US" sz="2450" dirty="0" smtClean="0">
                <a:solidFill>
                  <a:srgbClr val="FF0000"/>
                </a:solidFill>
              </a:rPr>
              <a:t>应对</a:t>
            </a:r>
            <a:r>
              <a:rPr lang="zh-CN" altLang="en-US" sz="2450" dirty="0" smtClean="0">
                <a:solidFill>
                  <a:srgbClr val="FF0000"/>
                </a:solidFill>
              </a:rPr>
              <a:t>方法                                    应对</a:t>
            </a:r>
            <a:r>
              <a:rPr lang="zh-CN" altLang="en-US" sz="2450" dirty="0" smtClean="0">
                <a:solidFill>
                  <a:srgbClr val="FF0000"/>
                </a:solidFill>
              </a:rPr>
              <a:t>方法</a:t>
            </a:r>
            <a:r>
              <a:rPr lang="en-US" altLang="zh-CN" sz="2450" dirty="0" smtClean="0">
                <a:solidFill>
                  <a:srgbClr val="FF0000"/>
                </a:solidFill>
              </a:rPr>
              <a:t>                                 </a:t>
            </a:r>
          </a:p>
          <a:p>
            <a:r>
              <a:rPr lang="en-US" altLang="zh-CN" sz="2370" dirty="0" smtClean="0"/>
              <a:t>    </a:t>
            </a:r>
            <a:r>
              <a:rPr lang="zh-CN" altLang="en-US" sz="2370" dirty="0" smtClean="0"/>
              <a:t>分析原因                      不要被胜利冲昏头脑 </a:t>
            </a:r>
            <a:r>
              <a:rPr lang="zh-CN" altLang="en-US" dirty="0" smtClean="0"/>
              <a:t>                                </a:t>
            </a:r>
            <a:endParaRPr lang="en-US" altLang="zh-CN" dirty="0" smtClean="0"/>
          </a:p>
          <a:p>
            <a:r>
              <a:rPr lang="zh-CN" altLang="en-US" sz="2370" dirty="0" smtClean="0"/>
              <a:t>    正视</a:t>
            </a:r>
            <a:r>
              <a:rPr lang="zh-CN" altLang="en-US" sz="2370" dirty="0" smtClean="0"/>
              <a:t>错误</a:t>
            </a:r>
            <a:r>
              <a:rPr lang="en-US" altLang="zh-CN" sz="2370" dirty="0" smtClean="0"/>
              <a:t>                </a:t>
            </a:r>
            <a:r>
              <a:rPr lang="en-US" altLang="zh-CN" sz="2370" dirty="0" smtClean="0"/>
              <a:t>      </a:t>
            </a:r>
            <a:r>
              <a:rPr lang="zh-CN" altLang="en-US" sz="2370" dirty="0" smtClean="0"/>
              <a:t>不要</a:t>
            </a:r>
            <a:r>
              <a:rPr lang="zh-CN" altLang="en-US" sz="2370" dirty="0" smtClean="0"/>
              <a:t>忘记自己的使命</a:t>
            </a:r>
            <a:r>
              <a:rPr lang="en-US" altLang="zh-CN" sz="2370" dirty="0" smtClean="0"/>
              <a:t>         </a:t>
            </a:r>
          </a:p>
          <a:p>
            <a:r>
              <a:rPr lang="zh-CN" altLang="en-US" sz="2370" dirty="0" smtClean="0"/>
              <a:t>    调整</a:t>
            </a:r>
            <a:r>
              <a:rPr lang="zh-CN" altLang="en-US" sz="2370" dirty="0" smtClean="0"/>
              <a:t>心态                </a:t>
            </a:r>
            <a:r>
              <a:rPr lang="zh-CN" altLang="en-US" sz="2370" dirty="0" smtClean="0"/>
              <a:t>      将</a:t>
            </a:r>
            <a:r>
              <a:rPr lang="zh-CN" altLang="en-US" sz="2370" dirty="0" smtClean="0"/>
              <a:t>中国声音传遍世界         </a:t>
            </a:r>
            <a:endParaRPr lang="en-US" altLang="zh-CN" sz="2370" dirty="0" smtClean="0"/>
          </a:p>
          <a:p>
            <a:r>
              <a:rPr lang="zh-CN" altLang="en-US" dirty="0" smtClean="0"/>
              <a:t>   败不妥</a:t>
            </a:r>
            <a:r>
              <a:rPr lang="en-US" altLang="zh-CN" dirty="0" smtClean="0"/>
              <a:t>                         </a:t>
            </a:r>
            <a:r>
              <a:rPr lang="zh-CN" altLang="en-US" dirty="0" smtClean="0"/>
              <a:t>胜不骄</a:t>
            </a:r>
            <a:r>
              <a:rPr lang="en-US" altLang="zh-CN" dirty="0" smtClean="0"/>
              <a:t> </a:t>
            </a:r>
          </a:p>
          <a:p>
            <a:r>
              <a:rPr lang="en-US" altLang="zh-CN" dirty="0" smtClean="0"/>
              <a:t> </a:t>
            </a:r>
            <a:r>
              <a:rPr lang="en-US" altLang="zh-CN" dirty="0" smtClean="0"/>
              <a:t>                   </a:t>
            </a:r>
            <a:r>
              <a:rPr lang="zh-CN" altLang="en-US" dirty="0" smtClean="0"/>
              <a:t>结         论</a:t>
            </a:r>
            <a:r>
              <a:rPr lang="en-US" altLang="zh-CN" dirty="0" smtClean="0"/>
              <a:t>                                        </a:t>
            </a:r>
            <a:endParaRPr lang="en-US" altLang="zh-CN" dirty="0" smtClean="0"/>
          </a:p>
        </p:txBody>
      </p:sp>
      <p:cxnSp>
        <p:nvCxnSpPr>
          <p:cNvPr id="10" name="直接箭头连接符 9"/>
          <p:cNvCxnSpPr/>
          <p:nvPr/>
        </p:nvCxnSpPr>
        <p:spPr>
          <a:xfrm flipH="1" flipV="1">
            <a:off x="3563888" y="5445224"/>
            <a:ext cx="57606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5868144" y="5445224"/>
            <a:ext cx="36004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从家庭感情方面分析课文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背诵孟郊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游子吟</a:t>
            </a:r>
            <a:r>
              <a:rPr lang="en-US" altLang="zh-CN" dirty="0" smtClean="0"/>
              <a:t>》</a:t>
            </a:r>
          </a:p>
          <a:p>
            <a:endParaRPr lang="zh-CN" altLang="en-US" dirty="0"/>
          </a:p>
        </p:txBody>
      </p:sp>
      <p:pic>
        <p:nvPicPr>
          <p:cNvPr id="4" name="图片 3" descr="t010ce17787916060a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5" y="2060848"/>
            <a:ext cx="3562053" cy="3672408"/>
          </a:xfrm>
          <a:prstGeom prst="rect">
            <a:avLst/>
          </a:prstGeom>
        </p:spPr>
      </p:pic>
      <p:pic>
        <p:nvPicPr>
          <p:cNvPr id="5" name="图片 4" descr="t0121c40b2ef5c67ec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2060848"/>
            <a:ext cx="3653506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如果你是母亲</a:t>
            </a:r>
            <a:r>
              <a:rPr lang="en-US" altLang="zh-CN" dirty="0" smtClean="0"/>
              <a:t>?</a:t>
            </a:r>
            <a:endParaRPr lang="zh-CN" altLang="en-US" dirty="0"/>
          </a:p>
        </p:txBody>
      </p:sp>
      <p:pic>
        <p:nvPicPr>
          <p:cNvPr id="4" name="内容占位符 3" descr="t0163bb495dbf4d9ee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484784"/>
            <a:ext cx="3169552" cy="2736304"/>
          </a:xfrm>
        </p:spPr>
      </p:pic>
      <p:pic>
        <p:nvPicPr>
          <p:cNvPr id="5" name="图片 4" descr="t01563e62cdc538afb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484784"/>
            <a:ext cx="4064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如果你是父亲？</a:t>
            </a:r>
            <a:endParaRPr lang="zh-CN" altLang="en-US" dirty="0"/>
          </a:p>
        </p:txBody>
      </p:sp>
      <p:pic>
        <p:nvPicPr>
          <p:cNvPr id="4" name="内容占位符 3" descr="t0154856087d5b59c6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4048" y="908719"/>
            <a:ext cx="3528392" cy="2688299"/>
          </a:xfrm>
        </p:spPr>
      </p:pic>
      <p:pic>
        <p:nvPicPr>
          <p:cNvPr id="5" name="图片 4" descr="t01aa39754272c1b5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1268760"/>
            <a:ext cx="3511296" cy="2194560"/>
          </a:xfrm>
          <a:prstGeom prst="rect">
            <a:avLst/>
          </a:prstGeom>
        </p:spPr>
      </p:pic>
      <p:pic>
        <p:nvPicPr>
          <p:cNvPr id="6" name="图片 5" descr="t015bf1e9e7ffdde2a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19672" y="3861048"/>
            <a:ext cx="6336704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且看傅聪的父亲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傅雷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避风港   抚平创伤？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力量的源泉来自于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鼓励？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抑制不住的自豪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分享快乐？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居安思危的鞭策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路漫漫其修远兮？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谈谈你的荣辱观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挫折  失败                         鲜花  掌声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谈谈你</a:t>
            </a:r>
            <a:r>
              <a:rPr lang="zh-CN" altLang="en-US" dirty="0" smtClean="0"/>
              <a:t>的父子母女家庭观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    严父                                   慈母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再见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？家书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410" dirty="0" smtClean="0">
                <a:solidFill>
                  <a:srgbClr val="C00000"/>
                </a:solidFill>
              </a:rPr>
              <a:t>回忆一下含有“家书”二字的诗句</a:t>
            </a:r>
            <a:r>
              <a:rPr lang="en-US" altLang="zh-CN" sz="3410" dirty="0" smtClean="0">
                <a:solidFill>
                  <a:srgbClr val="C00000"/>
                </a:solidFill>
              </a:rPr>
              <a:t>?</a:t>
            </a:r>
          </a:p>
          <a:p>
            <a:r>
              <a:rPr lang="zh-CN" altLang="en-US" sz="3410" dirty="0" smtClean="0">
                <a:solidFill>
                  <a:srgbClr val="C00000"/>
                </a:solidFill>
              </a:rPr>
              <a:t>烽火连三月，家书抵万金</a:t>
            </a:r>
            <a:r>
              <a:rPr lang="en-US" altLang="zh-CN" sz="3410" dirty="0" smtClean="0">
                <a:solidFill>
                  <a:srgbClr val="C00000"/>
                </a:solidFill>
              </a:rPr>
              <a:t>——</a:t>
            </a:r>
            <a:r>
              <a:rPr lang="zh-CN" altLang="en-US" sz="3410" dirty="0" smtClean="0">
                <a:solidFill>
                  <a:srgbClr val="C00000"/>
                </a:solidFill>
              </a:rPr>
              <a:t>杜甫</a:t>
            </a:r>
            <a:endParaRPr lang="en-US" altLang="zh-CN" sz="3410" dirty="0" smtClean="0">
              <a:solidFill>
                <a:srgbClr val="C00000"/>
              </a:solidFill>
            </a:endParaRPr>
          </a:p>
          <a:p>
            <a:r>
              <a:rPr lang="zh-CN" altLang="en-US" sz="3410" dirty="0" smtClean="0">
                <a:solidFill>
                  <a:srgbClr val="C00000"/>
                </a:solidFill>
              </a:rPr>
              <a:t>乡书何处达，归雁洛阳边</a:t>
            </a:r>
            <a:r>
              <a:rPr lang="en-US" altLang="zh-CN" sz="3410" dirty="0" smtClean="0">
                <a:solidFill>
                  <a:srgbClr val="C00000"/>
                </a:solidFill>
              </a:rPr>
              <a:t>——</a:t>
            </a:r>
            <a:r>
              <a:rPr lang="zh-CN" altLang="en-US" sz="3410" dirty="0" smtClean="0">
                <a:solidFill>
                  <a:srgbClr val="C00000"/>
                </a:solidFill>
              </a:rPr>
              <a:t>王湾</a:t>
            </a:r>
            <a:endParaRPr lang="en-US" altLang="zh-CN" sz="3410" dirty="0" smtClean="0">
              <a:solidFill>
                <a:srgbClr val="C00000"/>
              </a:solidFill>
            </a:endParaRPr>
          </a:p>
          <a:p>
            <a:r>
              <a:rPr lang="zh-CN" altLang="en-US" sz="3410" dirty="0" smtClean="0">
                <a:solidFill>
                  <a:srgbClr val="C00000"/>
                </a:solidFill>
              </a:rPr>
              <a:t>家书</a:t>
            </a:r>
            <a:r>
              <a:rPr lang="en-US" altLang="zh-CN" sz="3410" dirty="0" smtClean="0">
                <a:solidFill>
                  <a:srgbClr val="C00000"/>
                </a:solidFill>
              </a:rPr>
              <a:t>:</a:t>
            </a:r>
          </a:p>
          <a:p>
            <a:r>
              <a:rPr lang="zh-CN" altLang="en-US" sz="3410" dirty="0" smtClean="0">
                <a:solidFill>
                  <a:srgbClr val="C00000"/>
                </a:solidFill>
              </a:rPr>
              <a:t>请同学们解释一下？</a:t>
            </a:r>
            <a:endParaRPr lang="zh-CN" altLang="en-US" sz="341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走近作家作品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1340768"/>
            <a:ext cx="3528392" cy="4800600"/>
          </a:xfrm>
        </p:spPr>
        <p:txBody>
          <a:bodyPr/>
          <a:lstStyle/>
          <a:p>
            <a:r>
              <a:rPr lang="zh-CN" altLang="en-US" dirty="0" smtClean="0"/>
              <a:t>傅雷：</a:t>
            </a:r>
            <a:endParaRPr lang="en-US" altLang="zh-CN" dirty="0" smtClean="0"/>
          </a:p>
          <a:p>
            <a:r>
              <a:rPr lang="zh-CN" altLang="en-US" sz="2000" dirty="0" smtClean="0"/>
              <a:t> 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傅雷</a:t>
            </a:r>
            <a:r>
              <a:rPr lang="zh-CN" altLang="en-US" b="1" dirty="0" smtClean="0">
                <a:ea typeface="华文新魏" pitchFamily="2" charset="-122"/>
              </a:rPr>
              <a:t>，我国现代著名文学翻译家，文艺评论家。毕生翻译巴尔扎克、罗曼罗兰、伏尔泰等作家的文学名著，翻译作品达34部。</a:t>
            </a:r>
            <a:endParaRPr lang="zh-CN" altLang="en-US" dirty="0"/>
          </a:p>
        </p:txBody>
      </p:sp>
      <p:pic>
        <p:nvPicPr>
          <p:cNvPr id="4" name="Picture 4" descr="20090921143641e66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196752"/>
            <a:ext cx="3308511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过目不忘：</a:t>
            </a:r>
            <a:endParaRPr lang="en-US" altLang="zh-CN" dirty="0" smtClean="0"/>
          </a:p>
          <a:p>
            <a:r>
              <a:rPr lang="zh-CN" altLang="en-US" dirty="0" smtClean="0"/>
              <a:t>傅雷：年代？                                自</a:t>
            </a:r>
            <a:endParaRPr lang="en-US" altLang="zh-CN" dirty="0" smtClean="0"/>
          </a:p>
          <a:p>
            <a:r>
              <a:rPr lang="zh-CN" altLang="en-US" dirty="0" smtClean="0"/>
              <a:t>           作品？          最后的命运</a:t>
            </a:r>
            <a:endParaRPr lang="en-US" altLang="zh-CN" dirty="0" smtClean="0"/>
          </a:p>
          <a:p>
            <a:r>
              <a:rPr lang="en-US" altLang="zh-CN" dirty="0" smtClean="0"/>
              <a:t>           </a:t>
            </a:r>
            <a:r>
              <a:rPr lang="zh-CN" altLang="en-US" dirty="0" smtClean="0"/>
              <a:t>身份？                                杀</a:t>
            </a:r>
            <a:endParaRPr lang="en-US" altLang="zh-CN" dirty="0" smtClean="0"/>
          </a:p>
          <a:p>
            <a:r>
              <a:rPr lang="en-US" altLang="zh-CN" dirty="0" smtClean="0"/>
              <a:t> </a:t>
            </a:r>
            <a:r>
              <a:rPr lang="zh-CN" altLang="en-US" dirty="0" smtClean="0"/>
              <a:t>傅聪：</a:t>
            </a:r>
            <a:r>
              <a:rPr lang="zh-CN" altLang="en-US" sz="1800" dirty="0" smtClean="0"/>
              <a:t>傅聪在国际乐坛受尊敬的程度，远远胜于其他大师。上世纪六七十年代，他曾是美国</a:t>
            </a:r>
            <a:r>
              <a:rPr lang="en-US" altLang="zh-CN" sz="1800" dirty="0" smtClean="0"/>
              <a:t>《</a:t>
            </a:r>
            <a:r>
              <a:rPr lang="zh-CN" altLang="en-US" sz="1800" dirty="0" smtClean="0"/>
              <a:t>时代周刊</a:t>
            </a:r>
            <a:r>
              <a:rPr lang="en-US" altLang="zh-CN" sz="1800" dirty="0" smtClean="0"/>
              <a:t>》</a:t>
            </a:r>
            <a:r>
              <a:rPr lang="zh-CN" altLang="en-US" sz="1800" dirty="0" smtClean="0"/>
              <a:t>以及许多重要音乐杂志的封面人物；直到现在，世界上很多钢琴家仍常常向他求教；世界重要的国际钢琴大赛，他是理所当然的评委。傅聪说：“只要我多活一天，就越发现音乐的高深。我觉得，</a:t>
            </a:r>
            <a:r>
              <a:rPr lang="en-US" altLang="zh-CN" sz="1800" dirty="0" smtClean="0"/>
              <a:t>60</a:t>
            </a:r>
            <a:r>
              <a:rPr lang="zh-CN" altLang="en-US" sz="1800" dirty="0" smtClean="0"/>
              <a:t>岁以后才真正懂得音乐！</a:t>
            </a:r>
            <a:r>
              <a:rPr lang="zh-CN" altLang="en-US" dirty="0" smtClean="0"/>
              <a:t>”</a:t>
            </a:r>
          </a:p>
          <a:p>
            <a:r>
              <a:rPr lang="en-US" altLang="zh-CN" dirty="0" smtClean="0"/>
              <a:t>         </a:t>
            </a:r>
          </a:p>
          <a:p>
            <a:endParaRPr lang="en-US" altLang="zh-CN" dirty="0" smtClean="0"/>
          </a:p>
        </p:txBody>
      </p:sp>
      <p:sp>
        <p:nvSpPr>
          <p:cNvPr id="4" name="左大括号 3"/>
          <p:cNvSpPr/>
          <p:nvPr/>
        </p:nvSpPr>
        <p:spPr>
          <a:xfrm>
            <a:off x="2771800" y="2204864"/>
            <a:ext cx="288032" cy="136815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大括号 4"/>
          <p:cNvSpPr/>
          <p:nvPr/>
        </p:nvSpPr>
        <p:spPr>
          <a:xfrm>
            <a:off x="5148064" y="2060848"/>
            <a:ext cx="216024" cy="151216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>
            <a:off x="7596336" y="1988840"/>
            <a:ext cx="144016" cy="151216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预习案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学习目标</a:t>
            </a:r>
            <a:endParaRPr lang="en-US" altLang="zh-CN" dirty="0" smtClean="0"/>
          </a:p>
          <a:p>
            <a:r>
              <a:rPr lang="zh-CN" altLang="en-US" dirty="0" smtClean="0"/>
              <a:t>识记基本字音，词语。掌握文本基本内容</a:t>
            </a:r>
            <a:endParaRPr lang="en-US" altLang="zh-CN" dirty="0" smtClean="0"/>
          </a:p>
          <a:p>
            <a:r>
              <a:rPr lang="zh-CN" altLang="en-US" dirty="0" smtClean="0"/>
              <a:t>学会举例证明自己的观点</a:t>
            </a:r>
            <a:endParaRPr lang="en-US" altLang="zh-CN" dirty="0" smtClean="0"/>
          </a:p>
          <a:p>
            <a:r>
              <a:rPr lang="zh-CN" altLang="en-US" dirty="0" smtClean="0"/>
              <a:t>学习名人的荣辱观念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0" y="1588"/>
            <a:ext cx="2484438" cy="1152525"/>
          </a:xfrm>
          <a:prstGeom prst="horizontalScroll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4000">
                <a:ea typeface="方正舒体" pitchFamily="2" charset="-122"/>
              </a:rPr>
              <a:t>字词注音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50825" y="1363663"/>
            <a:ext cx="8569325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舐犊情深（     ）庸碌（    ） 廓然无累（      ）</a:t>
            </a:r>
          </a:p>
          <a:p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颓废（        ）借鉴（     ） 重蹈覆辙（    ）</a:t>
            </a:r>
          </a:p>
          <a:p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灰烬（        ）谀词（     ） 涕泗横流（    ）</a:t>
            </a:r>
          </a:p>
          <a:p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挫折（       ） 扶掖（     ） 相契（     ）</a:t>
            </a:r>
          </a:p>
          <a:p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气吞斗牛（    ）枘凿（     ） 羲皇（     ）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925638" y="1325563"/>
            <a:ext cx="13509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shì dú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498975" y="1363663"/>
            <a:ext cx="1946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lù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7308850" y="1363663"/>
            <a:ext cx="151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kuò lěi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771650" y="2205038"/>
            <a:ext cx="7223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tuí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4270375" y="2205038"/>
            <a:ext cx="11795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jiàn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7605713" y="2205038"/>
            <a:ext cx="558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fù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600200" y="3068638"/>
            <a:ext cx="893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jìn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4270375" y="3068638"/>
            <a:ext cx="1214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yú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7308850" y="2997200"/>
            <a:ext cx="1195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tì sì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1600200" y="3933825"/>
            <a:ext cx="8842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cuò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4270375" y="3933825"/>
            <a:ext cx="19621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yè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6805613" y="3933825"/>
            <a:ext cx="18176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qì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2047875" y="4778375"/>
            <a:ext cx="7953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dǒu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270375" y="4778375"/>
            <a:ext cx="16335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ruì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6810375" y="4778375"/>
            <a:ext cx="7143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x</a:t>
            </a:r>
            <a:r>
              <a:rPr lang="zh-CN" altLang="en-US" sz="2800" b="1">
                <a:solidFill>
                  <a:srgbClr val="FF0000"/>
                </a:solidFill>
              </a:rPr>
              <a:t>ī</a:t>
            </a:r>
          </a:p>
        </p:txBody>
      </p:sp>
      <p:sp>
        <p:nvSpPr>
          <p:cNvPr id="8211" name="AutoShape 19"/>
          <p:cNvSpPr>
            <a:spLocks noChangeArrowheads="1"/>
          </p:cNvSpPr>
          <p:nvPr/>
        </p:nvSpPr>
        <p:spPr bwMode="auto">
          <a:xfrm>
            <a:off x="755650" y="1971675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2" name="AutoShape 20"/>
          <p:cNvSpPr>
            <a:spLocks noChangeArrowheads="1"/>
          </p:cNvSpPr>
          <p:nvPr/>
        </p:nvSpPr>
        <p:spPr bwMode="auto">
          <a:xfrm>
            <a:off x="468313" y="1971675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3" name="AutoShape 21"/>
          <p:cNvSpPr>
            <a:spLocks noChangeArrowheads="1"/>
          </p:cNvSpPr>
          <p:nvPr/>
        </p:nvSpPr>
        <p:spPr bwMode="auto">
          <a:xfrm>
            <a:off x="3878263" y="1882775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4" name="AutoShape 22"/>
          <p:cNvSpPr>
            <a:spLocks noChangeArrowheads="1"/>
          </p:cNvSpPr>
          <p:nvPr/>
        </p:nvSpPr>
        <p:spPr bwMode="auto">
          <a:xfrm>
            <a:off x="5830888" y="1895475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5" name="AutoShape 23"/>
          <p:cNvSpPr>
            <a:spLocks noChangeArrowheads="1"/>
          </p:cNvSpPr>
          <p:nvPr/>
        </p:nvSpPr>
        <p:spPr bwMode="auto">
          <a:xfrm>
            <a:off x="6948488" y="1857375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6" name="AutoShape 24"/>
          <p:cNvSpPr>
            <a:spLocks noChangeArrowheads="1"/>
          </p:cNvSpPr>
          <p:nvPr/>
        </p:nvSpPr>
        <p:spPr bwMode="auto">
          <a:xfrm>
            <a:off x="466725" y="2724150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7" name="AutoShape 25"/>
          <p:cNvSpPr>
            <a:spLocks noChangeArrowheads="1"/>
          </p:cNvSpPr>
          <p:nvPr/>
        </p:nvSpPr>
        <p:spPr bwMode="auto">
          <a:xfrm>
            <a:off x="3706813" y="2705100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8" name="AutoShape 26"/>
          <p:cNvSpPr>
            <a:spLocks noChangeArrowheads="1"/>
          </p:cNvSpPr>
          <p:nvPr/>
        </p:nvSpPr>
        <p:spPr bwMode="auto">
          <a:xfrm>
            <a:off x="6586538" y="2686050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9" name="AutoShape 27"/>
          <p:cNvSpPr>
            <a:spLocks noChangeArrowheads="1"/>
          </p:cNvSpPr>
          <p:nvPr/>
        </p:nvSpPr>
        <p:spPr bwMode="auto">
          <a:xfrm>
            <a:off x="809625" y="3549650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0" name="AutoShape 28"/>
          <p:cNvSpPr>
            <a:spLocks noChangeArrowheads="1"/>
          </p:cNvSpPr>
          <p:nvPr/>
        </p:nvSpPr>
        <p:spPr bwMode="auto">
          <a:xfrm>
            <a:off x="3332163" y="3625850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1" name="AutoShape 29"/>
          <p:cNvSpPr>
            <a:spLocks noChangeArrowheads="1"/>
          </p:cNvSpPr>
          <p:nvPr/>
        </p:nvSpPr>
        <p:spPr bwMode="auto">
          <a:xfrm>
            <a:off x="5867400" y="3625850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2" name="AutoShape 30"/>
          <p:cNvSpPr>
            <a:spLocks noChangeArrowheads="1"/>
          </p:cNvSpPr>
          <p:nvPr/>
        </p:nvSpPr>
        <p:spPr bwMode="auto">
          <a:xfrm>
            <a:off x="6227763" y="3640138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3" name="AutoShape 31"/>
          <p:cNvSpPr>
            <a:spLocks noChangeArrowheads="1"/>
          </p:cNvSpPr>
          <p:nvPr/>
        </p:nvSpPr>
        <p:spPr bwMode="auto">
          <a:xfrm>
            <a:off x="468313" y="4451350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4" name="AutoShape 32"/>
          <p:cNvSpPr>
            <a:spLocks noChangeArrowheads="1"/>
          </p:cNvSpPr>
          <p:nvPr/>
        </p:nvSpPr>
        <p:spPr bwMode="auto">
          <a:xfrm>
            <a:off x="3711575" y="4451350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5" name="AutoShape 33"/>
          <p:cNvSpPr>
            <a:spLocks noChangeArrowheads="1"/>
          </p:cNvSpPr>
          <p:nvPr/>
        </p:nvSpPr>
        <p:spPr bwMode="auto">
          <a:xfrm>
            <a:off x="6159500" y="4451350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6" name="AutoShape 34"/>
          <p:cNvSpPr>
            <a:spLocks noChangeArrowheads="1"/>
          </p:cNvSpPr>
          <p:nvPr/>
        </p:nvSpPr>
        <p:spPr bwMode="auto">
          <a:xfrm>
            <a:off x="1187450" y="5295900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7" name="AutoShape 35"/>
          <p:cNvSpPr>
            <a:spLocks noChangeArrowheads="1"/>
          </p:cNvSpPr>
          <p:nvPr/>
        </p:nvSpPr>
        <p:spPr bwMode="auto">
          <a:xfrm>
            <a:off x="3332163" y="5257800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8" name="AutoShape 36"/>
          <p:cNvSpPr>
            <a:spLocks noChangeArrowheads="1"/>
          </p:cNvSpPr>
          <p:nvPr/>
        </p:nvSpPr>
        <p:spPr bwMode="auto">
          <a:xfrm>
            <a:off x="5867400" y="5334000"/>
            <a:ext cx="73025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0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0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decel="100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2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8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8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8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8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8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800" decel="100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800" decel="100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800" decel="100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800" decel="100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 autoUpdateAnimBg="0"/>
      <p:bldP spid="8197" grpId="0" bldLvl="0" autoUpdateAnimBg="0"/>
      <p:bldP spid="8198" grpId="0" bldLvl="0" autoUpdateAnimBg="0"/>
      <p:bldP spid="8199" grpId="0" bldLvl="0" autoUpdateAnimBg="0"/>
      <p:bldP spid="8200" grpId="0" bldLvl="0" autoUpdateAnimBg="0"/>
      <p:bldP spid="8200" grpId="1" bldLvl="0" autoUpdateAnimBg="0"/>
      <p:bldP spid="8201" grpId="0" bldLvl="0" autoUpdateAnimBg="0"/>
      <p:bldP spid="8202" grpId="0" bldLvl="0" autoUpdateAnimBg="0"/>
      <p:bldP spid="8203" grpId="0" bldLvl="0" autoUpdateAnimBg="0"/>
      <p:bldP spid="8204" grpId="0" bldLvl="0" autoUpdateAnimBg="0"/>
      <p:bldP spid="8204" grpId="1" bldLvl="0" autoUpdateAnimBg="0"/>
      <p:bldP spid="8205" grpId="0" bldLvl="0" autoUpdateAnimBg="0"/>
      <p:bldP spid="8206" grpId="0" bldLvl="0" autoUpdateAnimBg="0"/>
      <p:bldP spid="8206" grpId="1" bldLvl="0" autoUpdateAnimBg="0"/>
      <p:bldP spid="8208" grpId="0" bldLvl="0" autoUpdateAnimBg="0"/>
      <p:bldP spid="8209" grpId="0" bldLvl="0" autoUpdateAnimBg="0"/>
      <p:bldP spid="8209" grpId="1" bldLvl="0" autoUpdateAnimBg="0"/>
      <p:bldP spid="8210" grpId="0" bldLvl="0" autoUpdateAnimBg="0"/>
      <p:bldP spid="8210" grpId="1" bldLvl="0" autoUpdateAnimBg="0"/>
      <p:bldP spid="8211" grpId="0" animBg="1"/>
      <p:bldP spid="8212" grpId="0" animBg="1"/>
      <p:bldP spid="8213" grpId="0" animBg="1"/>
      <p:bldP spid="8214" grpId="0" animBg="1"/>
      <p:bldP spid="8215" grpId="0" animBg="1"/>
      <p:bldP spid="8216" grpId="0" animBg="1"/>
      <p:bldP spid="8217" grpId="0" animBg="1"/>
      <p:bldP spid="8218" grpId="0" animBg="1"/>
      <p:bldP spid="8219" grpId="0" animBg="1"/>
      <p:bldP spid="8220" grpId="0" animBg="1"/>
      <p:bldP spid="8221" grpId="0" animBg="1"/>
      <p:bldP spid="8222" grpId="0" animBg="1"/>
      <p:bldP spid="8223" grpId="0" animBg="1"/>
      <p:bldP spid="8224" grpId="0" animBg="1"/>
      <p:bldP spid="8225" grpId="0" animBg="1"/>
      <p:bldP spid="8226" grpId="0" animBg="1"/>
      <p:bldP spid="8227" grpId="0" animBg="1"/>
      <p:bldP spid="82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6353175" y="1588"/>
            <a:ext cx="2486025" cy="1152525"/>
          </a:xfrm>
          <a:prstGeom prst="horizontalScroll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4000" b="1">
                <a:ea typeface="方正舒体" pitchFamily="2" charset="-122"/>
              </a:rPr>
              <a:t>词语解释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25425" y="177800"/>
            <a:ext cx="2260600" cy="653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990099"/>
                </a:solidFill>
                <a:ea typeface="楷体_GB2312" pitchFamily="49" charset="-122"/>
              </a:rPr>
              <a:t>庸碌：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990099"/>
                </a:solidFill>
                <a:ea typeface="楷体_GB2312" pitchFamily="49" charset="-122"/>
              </a:rPr>
              <a:t>颓废：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990099"/>
                </a:solidFill>
                <a:ea typeface="楷体_GB2312" pitchFamily="49" charset="-122"/>
              </a:rPr>
              <a:t>惊心动魄：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990099"/>
                </a:solidFill>
                <a:ea typeface="楷体_GB2312" pitchFamily="49" charset="-122"/>
              </a:rPr>
              <a:t>重蹈覆辙：</a:t>
            </a:r>
          </a:p>
          <a:p>
            <a:pPr>
              <a:lnSpc>
                <a:spcPct val="110000"/>
              </a:lnSpc>
            </a:pPr>
            <a:endParaRPr lang="zh-CN" altLang="en-US" sz="3200" b="1" dirty="0">
              <a:solidFill>
                <a:srgbClr val="990099"/>
              </a:solidFill>
              <a:ea typeface="楷体_GB2312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990099"/>
                </a:solidFill>
                <a:ea typeface="楷体_GB2312" pitchFamily="49" charset="-122"/>
              </a:rPr>
              <a:t>刻骨铭心：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990099"/>
                </a:solidFill>
                <a:ea typeface="楷体_GB2312" pitchFamily="49" charset="-122"/>
              </a:rPr>
              <a:t>相契：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990099"/>
                </a:solidFill>
                <a:ea typeface="楷体_GB2312" pitchFamily="49" charset="-122"/>
              </a:rPr>
              <a:t>涕泗横流：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990099"/>
                </a:solidFill>
                <a:ea typeface="楷体_GB2312" pitchFamily="49" charset="-122"/>
              </a:rPr>
              <a:t>良师益友：气吞斗牛：日以继夜：自知之明：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331913" y="188913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形容人平庸。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331913" y="765175"/>
            <a:ext cx="3962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意志消沉，精神萎靡。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095500" y="1341438"/>
            <a:ext cx="4708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形容人感受很深，震动很大。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135188" y="1844675"/>
            <a:ext cx="68310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再走翻过车的老路，比喻不吸取失败的教训，重犯过去的精神。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195513" y="2981325"/>
            <a:ext cx="5184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比喻牢记在心上，永远不忘记。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403350" y="3486150"/>
            <a:ext cx="2519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互相情投意合。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120900" y="4062413"/>
            <a:ext cx="59070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眼泪鼻涕满脸乱淌，形容极度高兴。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198688" y="4581525"/>
            <a:ext cx="5181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使人得到教益和帮助的好老师。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2198688" y="5141913"/>
            <a:ext cx="36687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形容气势或怨气很盛。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2185988" y="5646738"/>
            <a:ext cx="21701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日夜不停。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2195513" y="6149975"/>
            <a:ext cx="41576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有正确认识自己的能力。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3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0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utoUpdateAnimBg="0"/>
      <p:bldP spid="9222" grpId="0" bldLvl="0" autoUpdateAnimBg="0"/>
      <p:bldP spid="9224" grpId="0" bldLvl="0" autoUpdateAnimBg="0"/>
      <p:bldP spid="9225" grpId="0" bldLvl="0" autoUpdateAnimBg="0"/>
      <p:bldP spid="9226" grpId="0" bldLvl="0" autoUpdateAnimBg="0"/>
      <p:bldP spid="9227" grpId="0" bldLvl="0" autoUpdateAnimBg="0"/>
      <p:bldP spid="9228" grpId="0" bldLvl="0" autoUpdateAnimBg="0"/>
      <p:bldP spid="9230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熟读文本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31840" y="4941168"/>
            <a:ext cx="50405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9832" y="1484784"/>
            <a:ext cx="352839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阅读全文：弄清全文基本内容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前信    意志消沉时的安慰                    </a:t>
            </a:r>
            <a:endParaRPr lang="en-US" altLang="zh-CN" dirty="0" smtClean="0"/>
          </a:p>
          <a:p>
            <a:r>
              <a:rPr lang="en-US" altLang="zh-CN" dirty="0" smtClean="0"/>
              <a:t>                                                             </a:t>
            </a:r>
          </a:p>
          <a:p>
            <a:r>
              <a:rPr lang="en-US" altLang="zh-CN" dirty="0" smtClean="0"/>
              <a:t>                       </a:t>
            </a:r>
            <a:r>
              <a:rPr lang="zh-CN" altLang="en-US" dirty="0" smtClean="0"/>
              <a:t>父爱子</a:t>
            </a:r>
            <a:r>
              <a:rPr lang="en-US" altLang="zh-CN" dirty="0" smtClean="0"/>
              <a:t>                                          </a:t>
            </a:r>
          </a:p>
          <a:p>
            <a:r>
              <a:rPr lang="zh-CN" altLang="en-US" dirty="0" smtClean="0"/>
              <a:t>伟大的父亲</a:t>
            </a:r>
            <a:r>
              <a:rPr lang="en-US" altLang="zh-CN" dirty="0" smtClean="0"/>
              <a:t>                      </a:t>
            </a:r>
            <a:r>
              <a:rPr lang="zh-CN" altLang="en-US" dirty="0" smtClean="0"/>
              <a:t>奋斗的孩子</a:t>
            </a:r>
            <a:r>
              <a:rPr lang="en-US" altLang="zh-CN" dirty="0" smtClean="0"/>
              <a:t>                      </a:t>
            </a:r>
          </a:p>
          <a:p>
            <a:r>
              <a:rPr lang="en-US" altLang="zh-CN" dirty="0" smtClean="0"/>
              <a:t>                       </a:t>
            </a:r>
            <a:r>
              <a:rPr lang="zh-CN" altLang="en-US" dirty="0" smtClean="0"/>
              <a:t>父恋子</a:t>
            </a:r>
            <a:r>
              <a:rPr lang="en-US" altLang="zh-CN" dirty="0" smtClean="0"/>
              <a:t>                             </a:t>
            </a:r>
          </a:p>
          <a:p>
            <a:r>
              <a:rPr lang="en-US" altLang="zh-CN" dirty="0" smtClean="0"/>
              <a:t>                                                              </a:t>
            </a:r>
          </a:p>
          <a:p>
            <a:r>
              <a:rPr lang="en-US" altLang="zh-CN" dirty="0" smtClean="0"/>
              <a:t> </a:t>
            </a:r>
            <a:r>
              <a:rPr lang="zh-CN" altLang="en-US" dirty="0" smtClean="0"/>
              <a:t>后信    </a:t>
            </a:r>
            <a:r>
              <a:rPr lang="zh-CN" altLang="en-US" sz="2770" dirty="0" smtClean="0"/>
              <a:t>分享成功的喜悦，勉励怎样做人</a:t>
            </a:r>
            <a:endParaRPr lang="en-US" altLang="zh-CN" sz="2770" dirty="0" smtClean="0"/>
          </a:p>
          <a:p>
            <a:r>
              <a:rPr lang="en-US" altLang="zh-CN" dirty="0" smtClean="0"/>
              <a:t>                                                              </a:t>
            </a:r>
            <a:r>
              <a:rPr lang="zh-CN" altLang="en-US" dirty="0" smtClean="0"/>
              <a:t>  </a:t>
            </a:r>
            <a:endParaRPr lang="zh-CN" altLang="en-US" dirty="0"/>
          </a:p>
        </p:txBody>
      </p:sp>
      <p:sp>
        <p:nvSpPr>
          <p:cNvPr id="7" name="上箭头 6"/>
          <p:cNvSpPr/>
          <p:nvPr/>
        </p:nvSpPr>
        <p:spPr>
          <a:xfrm>
            <a:off x="2195736" y="2132856"/>
            <a:ext cx="72008" cy="10081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2195736" y="3645024"/>
            <a:ext cx="72008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2771800" y="1700808"/>
            <a:ext cx="144016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2843808" y="5157192"/>
            <a:ext cx="144016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弧形箭头 10"/>
          <p:cNvSpPr/>
          <p:nvPr/>
        </p:nvSpPr>
        <p:spPr>
          <a:xfrm>
            <a:off x="6948264" y="1772816"/>
            <a:ext cx="1800200" cy="14401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左弧形箭头 12"/>
          <p:cNvSpPr/>
          <p:nvPr/>
        </p:nvSpPr>
        <p:spPr>
          <a:xfrm rot="11101516">
            <a:off x="7030224" y="3557242"/>
            <a:ext cx="1343544" cy="1357931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4139952" y="3284984"/>
            <a:ext cx="2160240" cy="457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左箭头 14"/>
          <p:cNvSpPr/>
          <p:nvPr/>
        </p:nvSpPr>
        <p:spPr>
          <a:xfrm>
            <a:off x="4139952" y="3573016"/>
            <a:ext cx="2160240" cy="457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199</TotalTime>
  <Words>644</Words>
  <Application>Microsoft Office PowerPoint</Application>
  <PresentationFormat>全屏显示(4:3)</PresentationFormat>
  <Paragraphs>120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夏至</vt:lpstr>
      <vt:lpstr>幻灯片 1</vt:lpstr>
      <vt:lpstr>？家书</vt:lpstr>
      <vt:lpstr>走近作家作品</vt:lpstr>
      <vt:lpstr>幻灯片 4</vt:lpstr>
      <vt:lpstr>预习案</vt:lpstr>
      <vt:lpstr>幻灯片 6</vt:lpstr>
      <vt:lpstr>幻灯片 7</vt:lpstr>
      <vt:lpstr>熟读文本</vt:lpstr>
      <vt:lpstr>阅读全文：弄清全文基本内容</vt:lpstr>
      <vt:lpstr>从议论文的角度分析</vt:lpstr>
      <vt:lpstr>幻灯片 11</vt:lpstr>
      <vt:lpstr>从家庭感情方面分析课文</vt:lpstr>
      <vt:lpstr>如果你是母亲?</vt:lpstr>
      <vt:lpstr>如果你是父亲？</vt:lpstr>
      <vt:lpstr>且看傅聪的父亲——傅雷</vt:lpstr>
      <vt:lpstr>谈谈你的荣辱观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zhuoyue</cp:lastModifiedBy>
  <cp:revision>23</cp:revision>
  <dcterms:modified xsi:type="dcterms:W3CDTF">2014-09-19T15:28:15Z</dcterms:modified>
</cp:coreProperties>
</file>