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802" r:id="rId3"/>
    <p:sldId id="952" r:id="rId4"/>
    <p:sldId id="256" r:id="rId5"/>
    <p:sldId id="293" r:id="rId6"/>
    <p:sldId id="257" r:id="rId7"/>
    <p:sldId id="656" r:id="rId8"/>
    <p:sldId id="260" r:id="rId9"/>
    <p:sldId id="655" r:id="rId10"/>
    <p:sldId id="289" r:id="rId11"/>
    <p:sldId id="953" r:id="rId12"/>
    <p:sldId id="969" r:id="rId13"/>
    <p:sldId id="276" r:id="rId14"/>
    <p:sldId id="652" r:id="rId15"/>
    <p:sldId id="268" r:id="rId16"/>
    <p:sldId id="970" r:id="rId17"/>
    <p:sldId id="653" r:id="rId18"/>
    <p:sldId id="957" r:id="rId19"/>
    <p:sldId id="971" r:id="rId20"/>
    <p:sldId id="986" r:id="rId21"/>
    <p:sldId id="972" r:id="rId22"/>
    <p:sldId id="973" r:id="rId23"/>
    <p:sldId id="974" r:id="rId24"/>
    <p:sldId id="975" r:id="rId25"/>
    <p:sldId id="976" r:id="rId26"/>
    <p:sldId id="977" r:id="rId27"/>
    <p:sldId id="978" r:id="rId28"/>
    <p:sldId id="979" r:id="rId29"/>
    <p:sldId id="980" r:id="rId30"/>
    <p:sldId id="981" r:id="rId31"/>
    <p:sldId id="982" r:id="rId32"/>
    <p:sldId id="983" r:id="rId33"/>
    <p:sldId id="984" r:id="rId34"/>
    <p:sldId id="312" r:id="rId35"/>
    <p:sldId id="654" r:id="rId36"/>
    <p:sldId id="483" r:id="rId37"/>
    <p:sldId id="949" r:id="rId38"/>
    <p:sldId id="950" r:id="rId39"/>
    <p:sldId id="985" r:id="rId40"/>
    <p:sldId id="783" r:id="rId41"/>
    <p:sldId id="265" r:id="rId42"/>
  </p:sldIdLst>
  <p:sldSz cx="12192000" cy="6858000"/>
  <p:notesSz cx="7104063" cy="10234613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fill>
          <a:solidFill>
            <a:schemeClr val="accent3">
              <a:shade val="60000"/>
            </a:schemeClr>
          </a:solidFill>
        </a:fill>
      </a:tcStyle>
    </a:band1H>
    <a:band1V>
      <a:tcStyle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16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6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86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43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43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6907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36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53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2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86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43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24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14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794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2CE589-E490-DD49-BE09-3BD6421859C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2.png" /><Relationship Id="rId4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microsoft.com/office/2007/relationships/hdphoto" Target="../media/image4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3690" y="838565"/>
            <a:ext cx="11494770" cy="42852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单元导读</a:t>
            </a: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中国现当代文学是中国近现代社会变革的产物，它伴随着中国革命、建设和改革的洪流不断发展，用新的思想、新的语言、新的样式为中国文学开辟了新的天地。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单元所选都是现当代文学中的优秀作品，有小说、诗歌、散文、话剧，涵盖了新文学的主要体裁，体现了现当代文学创作的多方面成就。把这些作品集中起来研读，可以对现当代文学创作的概貌有个大致的了解，还可以加深对百年来中国社会变革与发展，特别是对人的心灵变化的认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本单元，要结合特定的社会历史背景，理解作品的思想文化内涵，探索其中蕴含的民族心理和时代精神，了解百年来人们社会生活和情感世界变动的轨迹。要根据各种文学体裁不同的艺术表现形式，多角度、多层面探究作品的意蕴；注重对作品的个性化解读，获得鲜活的审美体验。</a:t>
            </a:r>
          </a:p>
        </p:txBody>
      </p:sp>
    </p:spTree>
    <p:extLst>
      <p:ext uri="{BB962C8B-B14F-4D97-AF65-F5344CB8AC3E}">
        <p14:creationId xmlns:p14="http://schemas.microsoft.com/office/powerpoint/2010/main" val="835200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881534" y="1006426"/>
            <a:ext cx="7832097" cy="483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了解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1921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年发表于北京的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晨报副刊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，是鲁迅先生的一篇著名小说，也是世界文学宝库中的一颗明珠，它成功地塑造了阿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这个世界画廊中的著名形象。小说紧紧围绕阿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而传，自始至终以阿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的活动作为唯一线索，展开故事情节，写出了阿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短暂而可悲的一生。小说共九章，每三章可构成一个部分。前三章写阿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的阶级地位、经济地位，概括勾勒出阿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以“精神胜利法”为中心的性格特征；中间三章写阿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遭遇的压迫和剥削，进一步刻画阿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的性格，表现阿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的处境，揭示了时代矛盾；后三章写阿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在革命到来之后的性格变化和悲惨命运。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F66FC2-2994-CF45-A269-1FFA3FC2D05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9D744-E5E4-9E45-9E46-993A9DB98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9" y="1774513"/>
            <a:ext cx="3303036" cy="33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73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571674" y="1389363"/>
            <a:ext cx="11048651" cy="3915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了解“阿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精神”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精神，又叫精神胜利法。黄修已教授对阿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精神有一段非常透彻又简明的论述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:“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这就是他的自欺欺人、自轻、自贱、自嘲、自解、自甘屈辱，而又妄自尊大、自我陶醉等种种表现。简言之，是在失败与屈辱面前，不敢正视现实，而使用虚假的胜利来在精神上实行自我安慰、自我麻醉，或者即刻忘却。他的一生就是一部受尽屈辱的血泪史。直到最后糊里糊涂地被杀，才在二十年后又是一条好汉的呼喊中，完成了最后一次精神胜利。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“阿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精神”其实是一种生活中的弱者的典型思想和精神，更严重地存在于被帝国主义欺侮的半殖民地的封建统治阶级之中，不只是中国有，其他国家也有。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104747C-A4FA-1048-956E-D36D6390725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4313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649556" y="1348568"/>
            <a:ext cx="8097944" cy="242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正传（节选）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①“阿</a:t>
            </a:r>
            <a:r>
              <a: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Q”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是小说中的主人公。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②“正传”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指章回体小说、评书等的正文，也指所要叙述的正题，这里引申为“本传”的意思。</a:t>
            </a:r>
          </a:p>
        </p:txBody>
      </p:sp>
    </p:spTree>
    <p:extLst>
      <p:ext uri="{BB962C8B-B14F-4D97-AF65-F5344CB8AC3E}">
        <p14:creationId xmlns:p14="http://schemas.microsoft.com/office/powerpoint/2010/main" val="3004511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初读课文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222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317129" y="1638300"/>
            <a:ext cx="10425487" cy="247940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土谷祠（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cí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舂米（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chōnɡ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根柢（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dǐ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癞疮疤（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chuānɡ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敌忾（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kài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下箸（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zhù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 醉醺醺（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xūn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口讷（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nè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14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219566" y="1360246"/>
            <a:ext cx="10425487" cy="44496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解释词语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①小觑：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小看。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②口讷：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嘴笨，言语迟钝。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③行状：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履历，事迹。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④出言无状：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说话超越了本人身份、地位，显得无礼。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⑤深恶痛绝：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厌恶、痛恨到极点。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⑥同仇敌忾：</a:t>
            </a:r>
            <a:r>
              <a:rPr lang="zh-CN" altLang="en-US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全体一致地仇恨敌人。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238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37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81401" y="1809429"/>
            <a:ext cx="8072342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概括每一章的主要事件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第二章：①穷得无老婆却吹其儿子阔；②进过几回城却讥笑未庄人“不见世面”；③头长癞疮疤被欺，由打人到怒目到自轻自贱；④赌场赢钱被打而自打耳光。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第三章：①被赵太爷打而得意许多年；②被王胡打遭遇平生屈辱；③被“假洋鬼子”打转而发泄给小尼姑。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CF454F-7FB2-6F4C-ACCE-BEAE7A4C4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86776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课文中写阿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动手打人或被人打共有五次。请把这五次找出来，填写下面的表格。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7E33374-0F05-DD45-843A-8784E8487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475134"/>
              </p:ext>
            </p:extLst>
          </p:nvPr>
        </p:nvGraphicFramePr>
        <p:xfrm>
          <a:off x="3733801" y="3028851"/>
          <a:ext cx="8072342" cy="2194560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819833">
                  <a:extLst>
                    <a:ext uri="{9D8B030D-6E8A-4147-A177-3AD203B41FA5}">
                      <a16:colId xmlns:a16="http://schemas.microsoft.com/office/drawing/2014/main" val="2861384142"/>
                    </a:ext>
                  </a:extLst>
                </a:gridCol>
                <a:gridCol w="2444960">
                  <a:extLst>
                    <a:ext uri="{9D8B030D-6E8A-4147-A177-3AD203B41FA5}">
                      <a16:colId xmlns:a16="http://schemas.microsoft.com/office/drawing/2014/main" val="2594235127"/>
                    </a:ext>
                  </a:extLst>
                </a:gridCol>
                <a:gridCol w="2912052">
                  <a:extLst>
                    <a:ext uri="{9D8B030D-6E8A-4147-A177-3AD203B41FA5}">
                      <a16:colId xmlns:a16="http://schemas.microsoft.com/office/drawing/2014/main" val="884897887"/>
                    </a:ext>
                  </a:extLst>
                </a:gridCol>
                <a:gridCol w="1895497">
                  <a:extLst>
                    <a:ext uri="{9D8B030D-6E8A-4147-A177-3AD203B41FA5}">
                      <a16:colId xmlns:a16="http://schemas.microsoft.com/office/drawing/2014/main" val="2357388296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 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事件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心理、语言、动作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胜利方法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28377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第一次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24396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第二次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1249293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第三次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2998398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第四次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549488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第五次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196469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6D752785-C181-2743-A5DD-464C8FF8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39051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课文中写阿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动手打人或被人打共有五次。请把这五次找出来，填写下面的表格。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7E33374-0F05-DD45-843A-8784E84873C0}"/>
              </a:ext>
            </a:extLst>
          </p:cNvPr>
          <p:cNvGraphicFramePr>
            <a:graphicFrameLocks noGrp="1"/>
          </p:cNvGraphicFramePr>
          <p:nvPr/>
        </p:nvGraphicFramePr>
        <p:xfrm>
          <a:off x="3721101" y="2906587"/>
          <a:ext cx="8072342" cy="3291840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819833">
                  <a:extLst>
                    <a:ext uri="{9D8B030D-6E8A-4147-A177-3AD203B41FA5}">
                      <a16:colId xmlns:a16="http://schemas.microsoft.com/office/drawing/2014/main" val="2861384142"/>
                    </a:ext>
                  </a:extLst>
                </a:gridCol>
                <a:gridCol w="2444960">
                  <a:extLst>
                    <a:ext uri="{9D8B030D-6E8A-4147-A177-3AD203B41FA5}">
                      <a16:colId xmlns:a16="http://schemas.microsoft.com/office/drawing/2014/main" val="2594235127"/>
                    </a:ext>
                  </a:extLst>
                </a:gridCol>
                <a:gridCol w="2912052">
                  <a:extLst>
                    <a:ext uri="{9D8B030D-6E8A-4147-A177-3AD203B41FA5}">
                      <a16:colId xmlns:a16="http://schemas.microsoft.com/office/drawing/2014/main" val="884897887"/>
                    </a:ext>
                  </a:extLst>
                </a:gridCol>
                <a:gridCol w="1895497">
                  <a:extLst>
                    <a:ext uri="{9D8B030D-6E8A-4147-A177-3AD203B41FA5}">
                      <a16:colId xmlns:a16="http://schemas.microsoft.com/office/drawing/2014/main" val="2357388296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 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事件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心理、语言、动作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胜利方法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28377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第一次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闲人嘲讽癞疮疤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我总算被儿子打了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自欺欺人腹诽战术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24396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第二次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争论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畜生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虫豸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被打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打虫豸，心满意足，天下第一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自轻自贱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1249293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第三次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参与赌钱被打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自己打自己嘴巴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自我摧残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2998398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第四次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和王胡较量被打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他肯坐下去，简直还是抬举他。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这毛虫！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君子动口不动手！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畏强凌弱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549488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第五次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辱骂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假洋鬼子</a:t>
                      </a:r>
                      <a:r>
                        <a:rPr lang="en-US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被打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骂，等待挨打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忘却屈辱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196469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9B8AFDD1-C089-D44E-BA4F-67132B7FE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289686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3690" y="1135316"/>
            <a:ext cx="11494770" cy="511627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文本解读</a:t>
            </a:r>
            <a:r>
              <a:rPr lang="en-US" altLang="zh-CN" sz="2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是鲁迅的代表作，也是具有世界意义的杰出作品。这部小说以辛亥革命前后的中国农村为背景，用近乎漫画的夸张手法，描写了一个无名无姓、无家无业的贫苦雇农阿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短暂的一生。作品通过阿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这一典型人物，特别是他的“精神胜利法”，暴露了旧中国国民的“劣根性”，揭示了民族衰败的根源，也揭示了普遍的人性弱点，体现了鲁迅深刻的启蒙思想。“阿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精神”也随着小说的传播，成为了一个广为人知的代名词。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阅读本文时，要对辛亥革命前后的中国历史和鲁迅致力于“改造国民性”的思想有所认识。学习时，要着重分析阿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这一典型人物的性格特点，挖掘“精神胜利法”的内涵；从人物形象、叙述语言以及幽默、夸张、讽刺等艺术手法的角度，欣赏作品的艺术独创性，关注小说喜剧表象下的悲剧意味；还可以探讨阿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为何具有超越时代、民族的意义和价值。</a:t>
            </a: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872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被赵太爷打了嘴巴后，为什么反而“觉得赵太爷高人一等了”？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他对来自统治者的欺压麻木健忘，以自欺来自慰。他在现实中一次又一次地失败，可在精神上却一次又一次地“胜利”。他被赵太爷叫去打了嘴巴，可挨打之后，他想的是：“现在的世界太不成话，儿子打老子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……”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他想到赵太爷这么一个威风八面的人物现在竟成了他的儿子，便得意起来。一方面，他在现实中处处碰壁，饱尝辛酸；另一方面，他又在幻想中自欺自慰，自傲自足，这就是阿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的“精神胜利法”。他自认挨打是一种荣耀，挨打不但不能怨恨，反倒应该感激。再者，赵太爷越高人一等，他自然就越荣耀了。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9170E9F-109D-2744-9C31-FD8A564B9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95908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生平遭受了哪两件屈辱事？阿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认为它们是生平两件屈辱的原因是什么？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(1)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第一件屈辱事：藐视王胡被抓住碰头。第二件屈辱事：辱骂“假洋鬼子”挨打。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原因：①这两次挨打都是发生在阿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被赵太爷打了嘴巴、出了名以后，他感到大家仿佛格外尊敬他，一般人不敢惹他；②打他的两个人在阿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看来最没资格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一个是自己藐视的人，一个是自己最厌恶的人。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7A5D1A-3BAB-3E44-A446-514A9DD0E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01809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小说中写阿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调戏小尼姑有什么用意？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调戏小尼姑表明了阿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欺软怕硬的性格，他把所受的屈辱都怪在小尼姑身上，通过调戏她达到心理上的满足，炫耀自己强大的一面。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B1C02F9-B862-C84E-805C-1C7337413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247696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507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把握人物形象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的主要性格是“精神胜利法”。试概括“精神胜利法”的实质，并探究其这种性格形成的原因。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(1)“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精神胜利法”是对于事实上的屈辱和失败，用一种自譬自解的方法，在想象中取得精神上的满足和胜利。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原因：①产生于愚弱国民所处的恶劣环境和屈辱地位，来源于被压迫、被凌辱的下层人民当中，是专制主义制度所造成的国民的心理变态和人性奴化，并非来自统治阶级自身。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②阿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的“精神胜利法”是不敢正视自己的落后不幸状态的精神的瞒与骗，因此不仅东方落后的民族中会产生阿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的“精神胜利法”，处在一定的生产关系、社会关系中的人类在历史发展过程中，只要还有个人和集团处于落后地位，就有产生粉饰落后的“精神胜利法”的可能。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C2E46B-ABDF-6947-BFFF-ED290FA3B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5354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品读语言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品读下列句子中的加点词，体会其中的意蕴。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(1)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在形式上打败了，被人揪住黄辫子，在壁上碰了四五个响头，闲人这才心满意足的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得胜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的走了，阿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站了一刻，心里想，“我总算被儿子打了，现在的世界真不像样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……”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于是也心满意足的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得胜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的走了。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一场打斗，双方皆胜。“闲人”的“得胜”表明这帮人在欺凌弱小上心满意足，在打斗中充分达到了侮辱的目的；而阿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也“得胜”了，虽然实际上被欺侮，但精神上毕竟也胜利了，因为他认为是老子被儿子打了，他也占了上风。一个词语，两种讽刺，真是十分巧妙。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6775CC-2AC0-1A47-BEDB-4E8296009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01301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品读语言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品读下列句子中的加点词，体会其中的意蕴。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但真所谓“塞翁失马安知非福”罢，阿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不幸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而赢了一回，他倒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几乎失败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表面上看，“不幸”与“赢”自相矛盾，但实际上表明，阿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赢钱是幸运的，赢了反而成了不幸的根源，可见那是怎样的一个黑白颠倒的世界！“倒几乎失败”，阿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这一次面临失败的真正考验，但实际上他的精神胜利法又一次神奇地发生了作用。作者用这样的话意在表明，连这样的失败都没有使阿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的精神胜利法失败，可见阿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已经“病入膏肓”，无可救药了。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025C96F-4838-A548-9B2F-A9E30F1C0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826440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品读语言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品读下列句子中的加点词，体会其中的意蕴。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(3)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然而阿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虽然常优胜，却直待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蒙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赵太爷打他嘴巴之后，这才出了名。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“蒙”，承蒙，挨打也像荣幸地蒙受恩惠，形象地刻画出阿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以及看客们那种以丧失人格为代价换来盲目的趋炎附势的变态心理。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7EABF8-7B26-7E4A-9B6D-6E88C4429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47073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品读语言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品读下列句子中的加点词，体会其中的意蕴。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(4)“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哈哈哈！”阿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十分得意的笑。“哈哈哈！”酒店里的人也</a:t>
            </a:r>
            <a:r>
              <a:rPr lang="zh-CN" altLang="en-US" sz="2000" b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九分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得意的笑。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“九分”是作者生造的词，但十分成功，作者略带幽默地鄙夷了“酒店里的人”，即看客，这些看客个个都有着肮脏的灵魂，他们因为没有像阿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一样亲自动手调戏小尼姑而觉得不十分过瘾，所以比阿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少了一分得意，而只有“九分得意”。这表明当时人们之间缺乏起码的同情心。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D5E1CC9-2899-194E-A3E1-4ED98CCAA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87963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352229"/>
            <a:ext cx="8072342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探讨意图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鲁迅创作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意在“画出这样沉默的国民的魂灵来”。请探讨他塑造阿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的真正意图。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鲁迅通过塑造阿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这个典型，深刻地揭示了阿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的“精神胜利法”的种种表现以及它的严重危害，写出了中国人特别是底层百姓苦难、悲惨而又愚昧落后的人生，希望改良这悲惨的人生，唤醒沉睡的民众。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83DE4A-81AB-EE42-9B90-8E86605D8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61" y="1784735"/>
            <a:ext cx="2167579" cy="328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208608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62296" y="433471"/>
            <a:ext cx="11481506" cy="6259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阅读与思考</a:t>
            </a:r>
          </a:p>
          <a:p>
            <a:pPr indent="457200" algn="ctr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序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鲁迅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①我要给阿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做正传，已经不止一两年了。但一面要做，一面又往回想，这足见我不是一个“立言”的人，因为从来不朽之笔，须传不朽之人，于是人以文传，文以人传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究竟谁靠谁传，渐渐的不甚了然起来，而终于归结到传阿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，仿佛思想里有鬼似的。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②然而要做这一篇速朽的文章，才下笔，便感到万分的困难了。第一是文章的名目。孔子曰：“名不正则言不顺。”这原是应该极注意的。传的名目很繁多：列传，自传，内传，外传，别传，家传，小传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……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而可惜都不合。“列传”么，这一篇并非和许多阔人排在“正史”里；“自传”么，我又并非就是阿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。说是“外传”，“内传”在哪里呢？倘用“内传”，阿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又决不是神仙。“别传”呢，阿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实在未曾有大总统上谕宣付国史馆立“本传”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虽说英国正史上并无“博徒列传”，而文豪狄更斯也做过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博徒别传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这一部书，但文豪则可，在我辈却不可的。其次是“家传”，则我既不知与阿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是否同宗，也未曾受他子孙的拜托；或“小传”，则阿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又更无别的“大传”了。总而言之，这一篇也便是“本传”，但从我的文章着想，因为文体卑下，是“引车卖浆者流”所用的话，所以不敢僭称，便从不入三教九流的小说家所谓“闲话休题言归正传”这一句套话里，取出“正传”两个字来，作为名目，即使与古人所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书法正传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的“正传”字面上很相混，也顾不得了。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2921411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69586ED-2748-3544-987A-57C59077163F}"/>
              </a:ext>
            </a:extLst>
          </p:cNvPr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8D36CAA-1B4A-454C-B01D-DB1E2061DC27}"/>
              </a:ext>
            </a:extLst>
          </p:cNvPr>
          <p:cNvSpPr txBox="1"/>
          <p:nvPr/>
        </p:nvSpPr>
        <p:spPr>
          <a:xfrm>
            <a:off x="2111048" y="2474053"/>
            <a:ext cx="517839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部编版高中语文选择性必修下册</a:t>
            </a:r>
            <a:r>
              <a:rPr lang="en-US" altLang="zh-CN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—</a:t>
            </a:r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第二单元</a:t>
            </a:r>
            <a:endParaRPr lang="en-US" altLang="zh-CN" sz="1400">
              <a:ln w="0"/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CFC07F-9940-EC42-805D-61488C31F6A0}"/>
              </a:ext>
            </a:extLst>
          </p:cNvPr>
          <p:cNvSpPr txBox="1"/>
          <p:nvPr/>
        </p:nvSpPr>
        <p:spPr>
          <a:xfrm>
            <a:off x="3289087" y="3155980"/>
            <a:ext cx="6128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5.1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课   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正传（节选）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cxnSp>
        <p:nvCxnSpPr>
          <p:cNvPr id="14" name="直接连接符 1">
            <a:extLst>
              <a:ext uri="{FF2B5EF4-FFF2-40B4-BE49-F238E27FC236}">
                <a16:creationId xmlns:a16="http://schemas.microsoft.com/office/drawing/2014/main" id="{D2ECB782-AB67-FC44-9358-DEAD67864034}"/>
              </a:ext>
            </a:extLst>
          </p:cNvPr>
          <p:cNvCxnSpPr/>
          <p:nvPr/>
        </p:nvCxnSpPr>
        <p:spPr>
          <a:xfrm>
            <a:off x="2111049" y="3740755"/>
            <a:ext cx="76125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62296" y="1398671"/>
            <a:ext cx="11481506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③第二，立传的通例，开首大抵该是“某，字某，某地人也”，而我并不知道阿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姓什么。有一回，他似乎是姓赵，但第二日便模糊了。那是赵太爷的儿子进了秀才的时候，锣声镗镗的报到村里来，阿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正喝了两碗黄酒，便手舞足蹈的说，这于他也很光采，因为他和赵太爷原来是本家，细细的排起来他还比秀才长三辈呢。其时几个旁听人倒也肃然的有些起敬了。哪知道第二天，地保便叫阿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到赵太爷家里去；太爷一见，满脸溅朱，喝道：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④“阿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，你这浑小子！你说我是你的本家么？”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⑤阿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不开口。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⑥赵太爷愈看愈生气了，抢进几步说：“你敢胡说！我怎么会有你这样的本家？你姓赵么？”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⑦阿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不开口，想往后退了；赵太爷跳过去，给了他一个嘴巴。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⑧“你怎么会姓赵！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你哪里配姓赵！”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3708839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39413" y="1093856"/>
            <a:ext cx="11481506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⑨阿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并没有抗辩他确凿姓赵，只用手摸着左颊，和地保退出去了；外面又被地保训斥了一番，谢了地保二百文酒钱。知道的人都说阿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太荒唐，自己去招打；他大约未必姓赵，即使真姓赵，有赵太爷在这里，也不该如此胡说的。此后便再没有人提起他的氏族来，所以我终于不知道阿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究竟什么姓。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⑩第三，我又不知道阿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的名字是怎么写的。他活着的时候，人都叫他阿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，死了以后，便没有一个人再叫阿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了，哪里还会有“著之竹帛”的事。若论“著之竹帛”，这篇文章要算第一次，所以先遇着了这第一个难关。我曾仔细想：阿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，阿桂还是阿贵呢？倘使他号叫月亭，或者在八月间做过生日，那一定是阿桂了；而他既没有号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也许有号，只是没有人知道他，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又未尝散过生日征文的帖子：写作阿桂，是武断的。又倘使他有一位老兄或令弟叫阿富，那一定是阿贵了；而他又只是一个人：写作阿贵，也没有佐证的。其余音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的偏僻字样，更加凑不上了。先前，我也曾问过赵太爷的儿子茂才先生，谁料博雅如此公，竟也茫然，但据结论说，是因为陈独秀办了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新青年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提倡洋字，所以国粹沦亡，无可查考了。我的最后的手段，只有托一个同乡去查阿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犯事的案卷，八个月之后才有回信，说案卷里并无与阿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的声音相近的人。我虽不知道是真没有，还是没有查，然而也再没有别的方法了。生怕注音字母还未通行，只好用了“洋字”，照英国流行的拼法写他为阿</a:t>
            </a:r>
            <a:r>
              <a:rPr lang="en-US" altLang="zh-CN" err="1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Quei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，略作阿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。这近于盲从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新青年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，自己也很抱歉，但茂才公尚且不知，我还有什么好办法呢。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12256825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39413" y="1093856"/>
            <a:ext cx="11481506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第四，是阿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的籍贯了。倘他姓赵，则据现在好称郡望的老例，可以照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郡名百家姓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上的注解，说是“陇西天水人也”，但可惜这姓是不甚可靠的，因此籍贯也就有些决不定。他虽然多住未庄，然而也常常宿在别处，不能说是未庄人，即使说是“未庄人也”，也仍然有乖史法的。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所聊以自慰的，是还有一个“阿”字非常正确，绝无附会假借的缺点，颇可以就正于通人。至于其余，却都非浅学所能穿凿，只希望有“历史癖与考据癖”的胡适之先生的门人们，将来或者能够寻出许多新端绪来，但是我这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Q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到那时却又怕早经消灭了。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以上可以算是序。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（略有删减）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可以看作是一部批判国民劣根性的小说，结合这篇序，谈谈你对题目含义的理解。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阿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表明其人无名无姓，具有抽象性，象征意味更浓，可以指代我们所有人，引发读者自我反思；“正传”既表明传主普通百姓的身份，又表明内容的严肃。以“阿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正传”为题，表达了作者对普通中国人性格命运的严肃思考。</a:t>
            </a:r>
          </a:p>
          <a:p>
            <a:pPr indent="457200">
              <a:lnSpc>
                <a:spcPct val="150000"/>
              </a:lnSpc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2517311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737845" y="3787929"/>
            <a:ext cx="10684641" cy="224305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小说节选部分通过对阿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Q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的语言、心理、行为等的描写，刻画了阿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Q“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精神胜利法”的表现，反映了当时国民普遍存在的病态心理，深刻地揭示了国民劣根性，意在“画出这样沉默的国民的魂灵来”“暴露国民的弱点”，揭露当时的病态社会，“引起疗救的注意”。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B2B58C-6111-D341-8934-D0DE0C98E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3" b="12123"/>
          <a:stretch>
            <a:fillRect/>
          </a:stretch>
        </p:blipFill>
        <p:spPr>
          <a:xfrm>
            <a:off x="4020873" y="1597694"/>
            <a:ext cx="4150254" cy="1807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17992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第四部分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21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609875"/>
            <a:ext cx="1112571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鲁迅的馈赠</a:t>
            </a:r>
          </a:p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孙 郁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在现实生活里，鲁迅并不是想象中那样横眉冷对所有的人，而是一个非常真性情的人。记得鲁迅在厦门大学和中山大学教书的时候，很多学生成为他的粉丝，追随他一起到上海。鲁迅经常慷慨地资助困难中的学生，这种关怀与爱，显得非常感人。那时候，有许多年轻人的作品出版不了，鲁迅也常常会拿自己的钱给他补贴出版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他写文章的时候也愿意开玩笑，他自嘲自己说的玩笑是“猫头鹰的声音”。鲁迅的好多朋友都是有个性的，不那么正襟危坐，比如郁达夫。郁达夫就很好玩，喜欢写一些士大夫的诗画、旧体诗，喜欢写一些旧小说。鲁迅觉得这个人很真，很可爱。萧军也是这样，东北人，有时候非常粗野，但是鲁迅很喜欢他。萧军给鲁迅写信，说“自己的性子是否要改一下”，鲁迅说不要改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生活中鲁迅很率真，完全是那种性情中人，鲁迅早期的朋友和鲁迅闹翻了，为什么闹翻的？因为鲁迅觉得“这些人有的时候在那里莫名其妙装孙子”。其实，他从来没把自己当成一个名人。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1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1048457"/>
            <a:ext cx="111257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在我的了解中，鲁迅的爱好很多，他喜欢买画册，看外国电影，他买了大量的汉砖、拓片，各种各样的文物。鲁迅对现代画派也很喜欢。而且鲁迅特别注重风俗的研究，对地域文明有特别的感受。由此而来，他翻译了很多这方面的书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穿着很朴素，衣服都是破破烂烂的，袜子补了一层又一层，以至于这种打扮带来了很多麻烦，经常受到羞辱。有一次鲁迅去银行取工资，但银行里的人不肯把钱给他，因为他们不相信穿着破烂的人有能力取这么多钱。还有一次警察看到鲁迅提着箱子，就要求开箱检查，因为他的样子像是在卖鸦片。而鲁迅在进出大楼时被保安轰出去的事情也时有发生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是一个非常有操守的人。当年鲁迅的这种姿态，我觉得是真正知识分子的心态。鲁迅一生更多的时间，是把弊端刺向文人墨客，鲁迅从来没有骂过“被政府通缉过的有文化的人”，他讽刺的都是达官贵人、社会闲人，他觉得那些表面上公允、合理的东西，其实是不合理的，所以他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世纪早期就强调了人的个性，强调社会变革和人自我价值潜能的释放。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284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1094623"/>
            <a:ext cx="111257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专家评介，鲁迅是一条奔流不息的河流，今天我们读他的作品依然感觉到河的流淌。为什么鲁迅还在流动？就是因为他不是什么，没有成为什么。鲁迅永远是一个进程接一个进程。鲁迅思想不断在发展。人要不断选择，不断地和“那些使自己成为非我的东西相抗争”。鲁迅坚守自己的个性，他对自由主义等等都有提防，但最主要的还是提防自己，“提防自己成为社会的废物”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鲁迅晚年每年都要翻译两三本书，如果把鲁迅和同时代的学者胡适作比较就可以发现，胡适的思想和智慧在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30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岁就已经停止前进了，而鲁迅在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50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岁的时候依然在不断发展。从成就上看，我认为鲁迅首先是一个翻译家，其次才是作家。因为鲁迅要翻译、要输血、要新鲜的东西，他警惕自己成为过去思想的奴隶。而胡适在大多数人看来是很有学问的，但是他到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40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岁以后就没有什么作品问世了。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的思想作为一个过程，依然可以给今天每一个人带来启发。因为我们也在这个过程里面，这就是为什么我们在读鲁迅作品的时候，有那么多的享受与趣味，有那么多变与不变的东西。在他的坚守里面我们可以感觉到一个丰富的鲁迅，一个用世俗语言无法描述的鲁迅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180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2301123"/>
            <a:ext cx="11125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问题：作者说鲁迅是“一个非常真性情的人”，从哪些方面可以体现这一点？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关怀与爱护学生：很多学生成为粉丝，追随他一起到上海。②鲁迅经常慷慨地资助困难中的学生。③写文章爱开玩笑。④结交有个性的朋友，不喜欢和那些会“莫名其妙地装孙子”的人来往。⑤性格率真。爱好广泛。穿着很朴素。⑥非常有操守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792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4312" y="291175"/>
            <a:ext cx="11223375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素材积累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鲁迅名句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希望是附丽于存在的，有存在，便有希望，有希望，便是光明。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哀其不幸，怒其不争。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悲剧将人生的有价值的东西毁灭给人看，喜剧将那无价值的撕破给人看。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伟大的心胸，应该表现出这样的气概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用笑脸来迎接悲惨的厄运，用百倍的勇气来应付一切的不幸。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不满足是向上的齿轮。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只看一个人的着作，结果是不大好的：你就得不到多方面的优点。必须如蜜蜂一样，采过许多花，这才能酿出蜜来。倘若叮在一处，所得就非常有限，枯燥了。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7.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中国虽发明火药，却只会用来放烟花炮竹；发明罗盘，也是用来看风水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8.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渡尽劫波兄弟在，相逢一笑泯恩仇。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9.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躲进小楼成一统，管它冬夏与春秋。</a:t>
            </a:r>
          </a:p>
          <a:p>
            <a:pPr fontAlgn="ctr"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10.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游戏是儿童最正当的行为，玩具是儿童的天使。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3997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23259" y="2070138"/>
            <a:ext cx="676932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鲁迅对小说人物有过这样一段评论：“人物的模特儿，没有专用过一个人，往往嘴在浙江，脸在北京，衣服在山西，是一个拼凑起来的角色”。为何拼凑？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为了使人物更具典型性！今天，我们要学习的阿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也是这样一位来源于生活的、极具典型性的人物！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891930" y="401960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F884E-D6BA-DF46-97B2-EF54C161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12" y="1591349"/>
            <a:ext cx="2959858" cy="2825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72960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-60008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569700" y="10375900"/>
            <a:ext cx="279400" cy="4699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13890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259A4A-B2B1-D947-9ED7-B91CD5AB4F64}"/>
              </a:ext>
            </a:extLst>
          </p:cNvPr>
          <p:cNvGrpSpPr/>
          <p:nvPr/>
        </p:nvGrpSpPr>
        <p:grpSpPr>
          <a:xfrm>
            <a:off x="473894" y="2603841"/>
            <a:ext cx="3630504" cy="1650318"/>
            <a:chOff x="115910" y="768032"/>
            <a:chExt cx="4954270" cy="4954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94" r="23894"/>
            <a:stretch>
              <a:fillRect/>
            </a:stretch>
          </p:blipFill>
          <p:spPr>
            <a:xfrm>
              <a:off x="115910" y="768032"/>
              <a:ext cx="4954270" cy="4954270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1342390" y="2553968"/>
              <a:ext cx="2522219" cy="94595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素养目标</a:t>
              </a:r>
              <a:endPara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0BF7935-3655-4047-BE88-ABD7E0840718}"/>
              </a:ext>
            </a:extLst>
          </p:cNvPr>
          <p:cNvSpPr txBox="1"/>
          <p:nvPr/>
        </p:nvSpPr>
        <p:spPr>
          <a:xfrm>
            <a:off x="4308707" y="2486691"/>
            <a:ext cx="8018706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了解鲁迅的生平以及作品写作的时代背景，了解“阿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精神”。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学会鉴赏和感知小说人物形象，掌握归纳概括人物形象的方法。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探讨阿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的精神世界，深入理解阿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的精神胜利法。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 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探讨阿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为何具有超越时代、民族的意义和价值。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970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6"/>
            <a:chOff x="213360" y="202564"/>
            <a:chExt cx="11765280" cy="64522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4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 b="3801"/>
          <a:stretch>
            <a:fillRect/>
          </a:stretch>
        </p:blipFill>
        <p:spPr>
          <a:xfrm>
            <a:off x="155331" y="779050"/>
            <a:ext cx="4895536" cy="5299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4321581" y="1164584"/>
            <a:ext cx="7715088" cy="452882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3434" y="189106"/>
            <a:ext cx="4293235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</a:t>
            </a:r>
            <a:r>
              <a:rPr lang="zh-CN" altLang="en-US" sz="36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作者</a:t>
            </a:r>
            <a:endParaRPr sz="3600" b="1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36207" y="1557941"/>
            <a:ext cx="7485836" cy="374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鲁迅（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1881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9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月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25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日～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1936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10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月</a:t>
            </a:r>
            <a:r>
              <a:rPr lang="en-US" altLang="zh-CN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19</a:t>
            </a:r>
            <a:r>
              <a:rPr lang="zh-CN" altLang="en-US" sz="16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日），原名周樟寿，后改名周树人，字豫山，后改字豫才，浙江绍兴人。著名文学家、思想家、革命家、民主战士，新文化运动的重要参与者，中国现代文学的奠基人之一。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早年与厉绥之和钱均夫同赴日本公费留学，于日本仙台医科专门学校肄业。“鲁迅”，</a:t>
            </a:r>
            <a:r>
              <a:rPr lang="en-US" altLang="zh-CN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1918</a:t>
            </a:r>
            <a:r>
              <a:rPr lang="zh-CN" altLang="en-US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年发表</a:t>
            </a:r>
            <a:r>
              <a:rPr lang="en-US" altLang="zh-CN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狂人日记</a:t>
            </a:r>
            <a:r>
              <a:rPr lang="en-US" altLang="zh-CN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时所用的笔名，也是最为广泛的笔名。 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鲁迅一生在文学创作、文学批评、思想研究、文学史研究、翻译、美术理论引进、基础科学介绍和古籍校勘与研究等多个领域具有重大贡献。他对于五四运动以后的中国社会思想文化发展具有重大影响，蜚声世界文坛，尤其在韩国、日本思想文化领域有极其重要的地位和影响，被誉为“二十世纪东亚文化地图上占最大领土的作家”。</a:t>
            </a:r>
          </a:p>
        </p:txBody>
      </p:sp>
    </p:spTree>
    <p:extLst>
      <p:ext uri="{BB962C8B-B14F-4D97-AF65-F5344CB8AC3E}">
        <p14:creationId xmlns:p14="http://schemas.microsoft.com/office/powerpoint/2010/main" val="1781533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5590"/>
            <a:ext cx="11623040" cy="6294120"/>
            <a:chOff x="448" y="444"/>
            <a:chExt cx="18304" cy="9912"/>
          </a:xfrm>
        </p:grpSpPr>
        <p:sp>
          <p:nvSpPr>
            <p:cNvPr id="9" name="矩形 8"/>
            <p:cNvSpPr/>
            <p:nvPr/>
          </p:nvSpPr>
          <p:spPr>
            <a:xfrm>
              <a:off x="448" y="464"/>
              <a:ext cx="18304" cy="989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相关背景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47605" y="106877"/>
            <a:ext cx="9175932" cy="8409889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814982" y="1730604"/>
            <a:ext cx="6775502" cy="41983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1911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年的辛亥革命，推翻了中国两千多年的封建帝制，但是由于其领导阶级是软弱的民族资产阶级，这就决定了辛亥革命的不彻底性。革命者并未唤醒民主主义革命的基本力量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广大农民群众，也没有触动封建统治的政治基础和封建阶级的根本利益，而是把革命政权拱手让给了原来的封建统治势力。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封建统治阶级的一些投机分子摇身一变成了“革命者”，他们利用掌握的革命政权去迫害革命势力，杀害革命党人、革命群众。</a:t>
            </a:r>
          </a:p>
          <a:p>
            <a:pPr indent="457200">
              <a:lnSpc>
                <a:spcPct val="150000"/>
              </a:lnSpc>
            </a:pP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这个想要革命的流浪雇农，却被假革命、反革命分子和假革命政权杀害了。他无辜，假革命者有罪，而无辜者死，假革命者生。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阿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Q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正传</a:t>
            </a:r>
            <a:r>
              <a:rPr lang="en-US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就是在这样的被颠倒了的历史背景下产生的。</a:t>
            </a:r>
          </a:p>
        </p:txBody>
      </p:sp>
    </p:spTree>
    <p:extLst>
      <p:ext uri="{BB962C8B-B14F-4D97-AF65-F5344CB8AC3E}">
        <p14:creationId xmlns:p14="http://schemas.microsoft.com/office/powerpoint/2010/main" val="325605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169</Paragraphs>
  <Slides>40</Slides>
  <Notes>13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0">
      <vt:lpstr>Arial</vt:lpstr>
      <vt:lpstr>Calibri Light</vt:lpstr>
      <vt:lpstr>Calibri</vt:lpstr>
      <vt:lpstr>Microsoft YaHei</vt:lpstr>
      <vt:lpstr>Wingdings</vt:lpstr>
      <vt:lpstr>宋体</vt:lpstr>
      <vt:lpstr>MComic PRC Medium</vt:lpstr>
      <vt:lpstr>Courier New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2021-03-15T16:41:46.776</cp:lastPrinted>
  <dcterms:created xsi:type="dcterms:W3CDTF">2021-03-15T16:41:46Z</dcterms:created>
  <dcterms:modified xsi:type="dcterms:W3CDTF">2021-03-31T06:08:49Z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