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8" r:id="rId3"/>
    <p:sldId id="259" r:id="rId5"/>
    <p:sldId id="257" r:id="rId6"/>
    <p:sldId id="292" r:id="rId7"/>
    <p:sldId id="260" r:id="rId8"/>
    <p:sldId id="297" r:id="rId9"/>
    <p:sldId id="424" r:id="rId10"/>
    <p:sldId id="505" r:id="rId11"/>
    <p:sldId id="504" r:id="rId12"/>
    <p:sldId id="427" r:id="rId13"/>
    <p:sldId id="429" r:id="rId14"/>
    <p:sldId id="500" r:id="rId15"/>
    <p:sldId id="501" r:id="rId16"/>
    <p:sldId id="513" r:id="rId17"/>
    <p:sldId id="341" r:id="rId18"/>
    <p:sldId id="342" r:id="rId19"/>
    <p:sldId id="343" r:id="rId20"/>
    <p:sldId id="441" r:id="rId21"/>
    <p:sldId id="435" r:id="rId22"/>
    <p:sldId id="458" r:id="rId23"/>
    <p:sldId id="512" r:id="rId24"/>
    <p:sldId id="271" r:id="rId25"/>
    <p:sldId id="272" r:id="rId26"/>
    <p:sldId id="280" r:id="rId27"/>
    <p:sldId id="263" r:id="rId28"/>
    <p:sldId id="264" r:id="rId29"/>
    <p:sldId id="265" r:id="rId30"/>
    <p:sldId id="266" r:id="rId31"/>
    <p:sldId id="267" r:id="rId32"/>
    <p:sldId id="572" r:id="rId33"/>
    <p:sldId id="573" r:id="rId34"/>
    <p:sldId id="456" r:id="rId35"/>
    <p:sldId id="448" r:id="rId36"/>
    <p:sldId id="574" r:id="rId37"/>
    <p:sldId id="556" r:id="rId38"/>
    <p:sldId id="565" r:id="rId39"/>
    <p:sldId id="352" r:id="rId40"/>
    <p:sldId id="563" r:id="rId4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2" clrIdx="0"/>
  <p:cmAuthor id="1" name="新课标第一网" initials="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1FED"/>
    <a:srgbClr val="61EFEE"/>
    <a:srgbClr val="CC66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912" y="-96"/>
      </p:cViewPr>
      <p:guideLst>
        <p:guide orient="horz" pos="2149"/>
        <p:guide pos="39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pPr algn="ctr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  <a:sym typeface="+mn-ea"/>
            </a:endParaRPr>
          </a:p>
          <a:p>
            <a:pPr algn="ctr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  <a:sym typeface="+mn-ea"/>
            </a:endParaRPr>
          </a:p>
          <a:p>
            <a:pPr algn="ctr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sz="1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F17648-0C8A-48AE-AFF9-FE8E4BABB7C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shade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933" y="228600"/>
            <a:ext cx="11387667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34000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350000" y="1600200"/>
            <a:ext cx="5334000" cy="2173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350000" y="3925888"/>
            <a:ext cx="5334000" cy="21732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BF29E71-DBF6-450C-ABB9-0517D7B6B2A9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microsoft.com/office/2007/relationships/media" Target="file:///C:\Users\74096\Documents\&#30334;&#24230;&#20113;&#21516;&#27493;&#30424;\&#21021;&#20013;&#35821;&#25991;\2%20&#19971;&#19979;\&#36731;&#38899;&#20048;\1%20One%20Man's%20Dream.mp3" TargetMode="External"/><Relationship Id="rId2" Type="http://schemas.openxmlformats.org/officeDocument/2006/relationships/audio" Target="file:///C:\Users\74096\Documents\&#30334;&#24230;&#20113;&#21516;&#27493;&#30424;\&#21021;&#20013;&#35821;&#25991;\2%20&#19971;&#19979;\&#36731;&#38899;&#20048;\1%20One%20Man's%20Dream.mp3" TargetMode="Externa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标题 1"/>
          <p:cNvSpPr>
            <a:spLocks noGrp="1" noChangeArrowheads="1"/>
          </p:cNvSpPr>
          <p:nvPr>
            <p:ph type="title"/>
          </p:nvPr>
        </p:nvSpPr>
        <p:spPr>
          <a:xfrm>
            <a:off x="2209800" y="2130425"/>
            <a:ext cx="7772400" cy="1470025"/>
          </a:xfr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3600" b="0" i="0" u="none" strike="noStrike" kern="1200" cap="all" spc="0" normalizeH="0" baseline="0" noProof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40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035" y="0"/>
            <a:ext cx="1224407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文本框 4"/>
          <p:cNvSpPr/>
          <p:nvPr/>
        </p:nvSpPr>
        <p:spPr>
          <a:xfrm>
            <a:off x="3395980" y="1140460"/>
            <a:ext cx="4857750" cy="2338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 dirty="0">
                <a:solidFill>
                  <a:srgbClr val="FFEE2E"/>
                </a:solidFill>
                <a:latin typeface="Calibri" panose="020F0502020204030204" charset="0"/>
                <a:cs typeface="Calibri" panose="020F0502020204030204" charset="0"/>
                <a:sym typeface="Calibri" panose="020F0502020204030204" charset="0"/>
              </a:rPr>
              <a:t> </a:t>
            </a:r>
            <a:r>
              <a:rPr lang="zh-CN" altLang="en-US" sz="6600" b="1" dirty="0">
                <a:solidFill>
                  <a:srgbClr val="C00000"/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秋天的怀念</a:t>
            </a:r>
            <a:endParaRPr lang="zh-CN" altLang="en-US" sz="6600" b="1" dirty="0">
              <a:solidFill>
                <a:srgbClr val="FFEE2E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EE2E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</a:t>
            </a:r>
            <a:r>
              <a:rPr lang="zh-CN" altLang="en-US" sz="3200" b="1" dirty="0">
                <a:solidFill>
                  <a:schemeClr val="accent6">
                    <a:lumMod val="60000"/>
                    <a:lumOff val="40000"/>
                  </a:schemeClr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zh-CN" altLang="en-US" sz="3200" b="1" dirty="0">
              <a:solidFill>
                <a:schemeClr val="accent6">
                  <a:lumMod val="60000"/>
                  <a:lumOff val="40000"/>
                </a:schemeClr>
              </a:solidFill>
              <a:uFillTx/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accent6">
                    <a:lumMod val="60000"/>
                    <a:lumOff val="40000"/>
                  </a:schemeClr>
                </a:solidFill>
                <a:uFillTx/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</a:t>
            </a:r>
            <a:r>
              <a:rPr lang="zh-CN" altLang="en-US" sz="4800" b="1" dirty="0">
                <a:solidFill>
                  <a:srgbClr val="00B050"/>
                </a:solidFill>
                <a:uFillTx/>
                <a:latin typeface="Calibri" panose="020F0502020204030204" charset="0"/>
                <a:sym typeface="宋体" panose="02010600030101010101" pitchFamily="2" charset="-122"/>
              </a:rPr>
              <a:t>史铁生</a:t>
            </a:r>
            <a:endParaRPr lang="zh-CN" altLang="en-US" sz="4800" b="1" dirty="0">
              <a:solidFill>
                <a:srgbClr val="00B050"/>
              </a:solidFill>
              <a:uFillTx/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385" y="136525"/>
            <a:ext cx="2735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chemeClr val="bg1"/>
                </a:solidFill>
                <a:uFillTx/>
                <a:sym typeface="+mn-ea"/>
              </a:rPr>
              <a:t>回忆性散文</a:t>
            </a:r>
            <a:endParaRPr lang="zh-CN" altLang="en-US" sz="4000" b="1" dirty="0">
              <a:solidFill>
                <a:schemeClr val="bg1"/>
              </a:solidFill>
              <a:uFillTx/>
              <a:sym typeface="+mn-ea"/>
            </a:endParaRPr>
          </a:p>
        </p:txBody>
      </p:sp>
      <p:sp>
        <p:nvSpPr>
          <p:cNvPr id="9" name="日期占位符 2"/>
          <p:cNvSpPr/>
          <p:nvPr/>
        </p:nvSpPr>
        <p:spPr>
          <a:xfrm>
            <a:off x="9733915" y="5918200"/>
            <a:ext cx="267843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61EFEE"/>
                </a:solidFill>
                <a:uFillTx/>
              </a:rPr>
            </a:fld>
            <a:endParaRPr lang="zh-CN" altLang="en-US" sz="3600" b="1" dirty="0">
              <a:solidFill>
                <a:srgbClr val="61EFEE"/>
              </a:solidFill>
              <a:uFillTx/>
            </a:endParaRPr>
          </a:p>
        </p:txBody>
      </p:sp>
      <p:pic>
        <p:nvPicPr>
          <p:cNvPr id="6" name="背景音乐-神秘园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61510" y="3863975"/>
            <a:ext cx="619125" cy="61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307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2" name="Rectangle 1"/>
          <p:cNvSpPr/>
          <p:nvPr/>
        </p:nvSpPr>
        <p:spPr>
          <a:xfrm>
            <a:off x="1106805" y="1128395"/>
            <a:ext cx="9792970" cy="11988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spAutoFit/>
          </a:bodyPr>
          <a:p>
            <a:pPr marL="457200">
              <a:lnSpc>
                <a:spcPct val="100000"/>
              </a:lnSpc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zh-CN" altLang="en-US" sz="3600" b="1" baseline="0" dirty="0">
                <a:solidFill>
                  <a:srgbClr val="3333CC"/>
                </a:solidFill>
                <a:latin typeface="微软雅黑" panose="020B0503020204020204" charset="-122"/>
                <a:ea typeface="黑体" panose="02010609060101010101" pitchFamily="49" charset="-122"/>
                <a:sym typeface="Times New Roman" panose="02020603050405020304" pitchFamily="18" charset="0"/>
              </a:rPr>
              <a:t>作者的生活态度前后有什么改变</a:t>
            </a:r>
            <a:r>
              <a:rPr lang="en-US" altLang="x-none" sz="3600" b="1" baseline="0" dirty="0">
                <a:solidFill>
                  <a:srgbClr val="3333CC"/>
                </a:solidFill>
                <a:latin typeface="微软雅黑" panose="020B0503020204020204" charset="-122"/>
                <a:ea typeface="黑体" panose="02010609060101010101" pitchFamily="49" charset="-122"/>
                <a:sym typeface="Times New Roman" panose="02020603050405020304" pitchFamily="18" charset="0"/>
              </a:rPr>
              <a:t>?</a:t>
            </a:r>
            <a:r>
              <a:rPr lang="zh-CN" altLang="en-US" sz="3600" b="1" baseline="0" dirty="0">
                <a:solidFill>
                  <a:srgbClr val="3333CC"/>
                </a:solidFill>
                <a:latin typeface="微软雅黑" panose="020B0503020204020204" charset="-122"/>
                <a:ea typeface="黑体" panose="02010609060101010101" pitchFamily="49" charset="-122"/>
                <a:sym typeface="Times New Roman" panose="02020603050405020304" pitchFamily="18" charset="0"/>
              </a:rPr>
              <a:t>（标画出表现作者对生活态度发生变化的语句。）</a:t>
            </a:r>
            <a:endParaRPr lang="zh-CN" altLang="en-US" sz="3600" b="1" baseline="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3" name="Rectangle 1"/>
          <p:cNvSpPr/>
          <p:nvPr/>
        </p:nvSpPr>
        <p:spPr>
          <a:xfrm>
            <a:off x="1432560" y="2632076"/>
            <a:ext cx="9792970" cy="11988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spAutoFit/>
          </a:bodyPr>
          <a:p>
            <a:pPr>
              <a:lnSpc>
                <a:spcPct val="100000"/>
              </a:lnSpc>
              <a:buNone/>
            </a:pPr>
            <a:r>
              <a:rPr lang="zh-CN" altLang="en-US" sz="3600" b="1" baseline="0" dirty="0">
                <a:solidFill>
                  <a:srgbClr val="FF0000"/>
                </a:solidFill>
                <a:latin typeface="微软雅黑" panose="020B0503020204020204" charset="-122"/>
                <a:ea typeface="黑体" panose="02010609060101010101" pitchFamily="49" charset="-122"/>
                <a:sym typeface="Times New Roman" panose="02020603050405020304" pitchFamily="18" charset="0"/>
              </a:rPr>
              <a:t>    “我可活什么劲”（绝望）</a:t>
            </a:r>
            <a:r>
              <a:rPr lang="en-US" altLang="x-none" sz="3600" b="1" baseline="0" dirty="0">
                <a:solidFill>
                  <a:srgbClr val="FF0000"/>
                </a:solidFill>
                <a:latin typeface="微软雅黑" panose="020B0503020204020204" charset="-122"/>
                <a:ea typeface="黑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黑体" panose="02010609060101010101" pitchFamily="49" charset="-122"/>
                <a:sym typeface="Times New Roman" panose="02020603050405020304" pitchFamily="18" charset="0"/>
              </a:rPr>
              <a:t>“</a:t>
            </a:r>
            <a:r>
              <a:rPr lang="zh-CN" altLang="en-US" sz="3600" b="1" baseline="0" dirty="0">
                <a:solidFill>
                  <a:srgbClr val="FF0000"/>
                </a:solidFill>
                <a:latin typeface="微软雅黑" panose="020B0503020204020204" charset="-122"/>
                <a:ea typeface="黑体" panose="02010609060101010101" pitchFamily="49" charset="-122"/>
                <a:sym typeface="Times New Roman" panose="02020603050405020304" pitchFamily="18" charset="0"/>
              </a:rPr>
              <a:t>要好好儿活”（再生）。</a:t>
            </a:r>
            <a:endParaRPr lang="zh-CN" altLang="en-US" sz="3600" b="1" baseline="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1106805" y="4065906"/>
            <a:ext cx="9792970" cy="11988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spAutoFit/>
          </a:bodyPr>
          <a:p>
            <a:pPr marL="457200">
              <a:lnSpc>
                <a:spcPct val="100000"/>
              </a:lnSpc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zh-CN" altLang="en-US" sz="3600" b="1" baseline="0" dirty="0">
                <a:solidFill>
                  <a:srgbClr val="3333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Times New Roman" panose="02020603050405020304" pitchFamily="18" charset="0"/>
              </a:rPr>
              <a:t>是谁促使作者对生活的态度产生巨大的转变，并影响了作者的人生观</a:t>
            </a:r>
            <a:r>
              <a:rPr lang="en-US" altLang="x-none" sz="3600" b="1" baseline="0" dirty="0">
                <a:solidFill>
                  <a:srgbClr val="3333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Times New Roman" panose="02020603050405020304" pitchFamily="18" charset="0"/>
              </a:rPr>
              <a:t>?</a:t>
            </a:r>
            <a:endParaRPr lang="zh-CN" altLang="en-US" sz="3600" b="1" baseline="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Rectangle 1"/>
          <p:cNvSpPr/>
          <p:nvPr/>
        </p:nvSpPr>
        <p:spPr>
          <a:xfrm>
            <a:off x="1524000" y="5481321"/>
            <a:ext cx="9792970" cy="6451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>
            <a:spAutoFit/>
          </a:bodyPr>
          <a:p>
            <a:pPr marL="457200">
              <a:lnSpc>
                <a:spcPct val="100000"/>
              </a:lnSpc>
              <a:buClr>
                <a:srgbClr val="3333CC"/>
              </a:buClr>
              <a:buFont typeface="Wingdings" panose="05000000000000000000" charset="0"/>
            </a:pPr>
            <a:r>
              <a:rPr lang="zh-CN" altLang="en-US" sz="3600" b="1" baseline="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49" charset="-122"/>
                <a:sym typeface="Times New Roman" panose="02020603050405020304" pitchFamily="18" charset="0"/>
              </a:rPr>
              <a:t>母亲。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49" charset="-122"/>
                <a:sym typeface="Times New Roman" panose="02020603050405020304" pitchFamily="18" charset="0"/>
              </a:rPr>
              <a:t>母亲</a:t>
            </a:r>
            <a:r>
              <a:rPr lang="zh-CN" altLang="en-US" sz="3600" b="1" baseline="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49" charset="-122"/>
                <a:sym typeface="Times New Roman" panose="02020603050405020304" pitchFamily="18" charset="0"/>
              </a:rPr>
              <a:t>伟大无私的爱改变了作者的一生。</a:t>
            </a:r>
            <a:endParaRPr lang="zh-CN" altLang="en-US" sz="3600" b="1" baseline="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61441"/>
          <p:cNvSpPr>
            <a:spLocks noGrp="1" noRot="1"/>
          </p:cNvSpPr>
          <p:nvPr>
            <p:ph type="title"/>
          </p:nvPr>
        </p:nvSpPr>
        <p:spPr>
          <a:xfrm>
            <a:off x="2051050" y="130175"/>
            <a:ext cx="9204325" cy="1554480"/>
          </a:xfrm>
        </p:spPr>
        <p:txBody>
          <a:bodyPr anchor="ctr"/>
          <a:p>
            <a:pPr marL="571500" indent="-571500" algn="l"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en-US" altLang="zh-CN" sz="3600" b="1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作者生活态度的转变</a:t>
            </a:r>
            <a:r>
              <a:rPr lang="zh-CN" altLang="en-US" sz="3600" b="1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源于伟大无私的母爱，母爱在文中体现在哪些地方？请找出来。</a:t>
            </a:r>
            <a:endParaRPr lang="zh-CN" altLang="en-US" sz="3600" b="1">
              <a:solidFill>
                <a:srgbClr val="3333CC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1449" name="内容占位符 61448"/>
          <p:cNvSpPr>
            <a:spLocks noGrp="1" noRot="1"/>
          </p:cNvSpPr>
          <p:nvPr>
            <p:ph idx="1"/>
          </p:nvPr>
        </p:nvSpPr>
        <p:spPr>
          <a:xfrm>
            <a:off x="353695" y="1619250"/>
            <a:ext cx="11776710" cy="5915025"/>
          </a:xfrm>
        </p:spPr>
        <p:txBody>
          <a:bodyPr wrap="square" lIns="91440" tIns="45720" rIns="91440" bIns="45720" anchor="t"/>
          <a:p>
            <a:pPr marL="0" indent="0">
              <a:lnSpc>
                <a:spcPts val="376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FF0000"/>
                </a:solidFill>
                <a:uFillTx/>
                <a:latin typeface="+mj-lt"/>
                <a:ea typeface="黑体" panose="02010609060101010101" pitchFamily="49" charset="-122"/>
                <a:cs typeface="+mj-cs"/>
              </a:rPr>
              <a:t>“母亲喜欢花，可自从我的腿瘫痪后，她待弄的那些花都死了。” </a:t>
            </a:r>
            <a:endParaRPr lang="zh-CN" altLang="en-US" sz="3600" b="1">
              <a:solidFill>
                <a:srgbClr val="FF0000"/>
              </a:solidFill>
              <a:uFillTx/>
              <a:latin typeface="+mj-lt"/>
              <a:ea typeface="黑体" panose="02010609060101010101" pitchFamily="49" charset="-122"/>
              <a:cs typeface="+mj-cs"/>
            </a:endParaRPr>
          </a:p>
          <a:p>
            <a:pPr marL="0" indent="0">
              <a:lnSpc>
                <a:spcPts val="376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FF0000"/>
                </a:solidFill>
                <a:uFillTx/>
                <a:latin typeface="+mj-lt"/>
                <a:ea typeface="黑体" panose="02010609060101010101" pitchFamily="49" charset="-122"/>
                <a:cs typeface="+mj-cs"/>
              </a:rPr>
              <a:t>母亲就悄悄地躲出去……她又悄悄地进来，眼边红红的……</a:t>
            </a:r>
            <a:endParaRPr lang="zh-CN" altLang="en-US" sz="3600" b="1">
              <a:solidFill>
                <a:srgbClr val="FF0000"/>
              </a:solidFill>
              <a:uFillTx/>
              <a:latin typeface="+mj-lt"/>
              <a:ea typeface="黑体" panose="02010609060101010101" pitchFamily="49" charset="-122"/>
              <a:cs typeface="+mj-cs"/>
            </a:endParaRPr>
          </a:p>
          <a:p>
            <a:pPr marL="0" indent="0">
              <a:lnSpc>
                <a:spcPts val="376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FF0000"/>
                </a:solidFill>
                <a:uFillTx/>
                <a:latin typeface="+mj-lt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“我”发脾气,母亲抚慰“我”。</a:t>
            </a:r>
            <a:endParaRPr lang="zh-CN" altLang="en-US" sz="3600" b="1">
              <a:solidFill>
                <a:srgbClr val="FF0000"/>
              </a:solidFill>
              <a:uFillTx/>
              <a:latin typeface="+mj-lt"/>
              <a:ea typeface="黑体" panose="02010609060101010101" pitchFamily="49" charset="-122"/>
              <a:cs typeface="+mj-cs"/>
              <a:sym typeface="Times New Roman" panose="02020603050405020304" pitchFamily="18" charset="0"/>
            </a:endParaRPr>
          </a:p>
          <a:p>
            <a:pPr marL="0" indent="0">
              <a:lnSpc>
                <a:spcPts val="376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FF0000"/>
                </a:solidFill>
                <a:uFillTx/>
                <a:latin typeface="+mj-lt"/>
                <a:ea typeface="黑体" panose="02010609060101010101" pitchFamily="49" charset="-122"/>
                <a:cs typeface="+mj-cs"/>
                <a:sym typeface="Times New Roman" panose="02020603050405020304" pitchFamily="18" charset="0"/>
              </a:rPr>
              <a:t>母亲为了“我”隐瞒病情。</a:t>
            </a:r>
            <a:endParaRPr lang="zh-CN" altLang="en-US" sz="3600" b="1">
              <a:solidFill>
                <a:srgbClr val="FF0000"/>
              </a:solidFill>
              <a:uFillTx/>
              <a:latin typeface="+mj-lt"/>
              <a:ea typeface="黑体" panose="02010609060101010101" pitchFamily="49" charset="-122"/>
              <a:cs typeface="+mj-cs"/>
              <a:sym typeface="Times New Roman" panose="02020603050405020304" pitchFamily="18" charset="0"/>
            </a:endParaRPr>
          </a:p>
          <a:p>
            <a:pPr marL="0" indent="0">
              <a:lnSpc>
                <a:spcPts val="376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FF0000"/>
                </a:solidFill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“母亲进来了，挡在窗前……央求般的神色。”</a:t>
            </a:r>
            <a:endParaRPr lang="zh-CN" altLang="en-US" sz="3600" b="1">
              <a:solidFill>
                <a:srgbClr val="FF0000"/>
              </a:solidFill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  <a:p>
            <a:pPr marL="0" indent="0">
              <a:lnSpc>
                <a:spcPts val="376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FF0000"/>
                </a:solidFill>
                <a:uFillTx/>
                <a:latin typeface="+mj-lt"/>
                <a:ea typeface="黑体" panose="02010609060101010101" pitchFamily="49" charset="-122"/>
                <a:cs typeface="+mj-cs"/>
              </a:rPr>
              <a:t>“对于‘跑’和‘踩’一类的字眼儿,她比我还敏感。”</a:t>
            </a:r>
            <a:endParaRPr lang="zh-CN" altLang="en-US" sz="3600" b="1">
              <a:solidFill>
                <a:srgbClr val="FF0000"/>
              </a:solidFill>
              <a:uFillTx/>
              <a:latin typeface="+mj-lt"/>
              <a:ea typeface="黑体" panose="02010609060101010101" pitchFamily="49" charset="-122"/>
              <a:cs typeface="+mj-cs"/>
            </a:endParaRPr>
          </a:p>
          <a:p>
            <a:pPr marL="0" lvl="5" indent="0" algn="l">
              <a:lnSpc>
                <a:spcPts val="376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charset="0"/>
              <a:buChar char=""/>
            </a:pPr>
            <a:r>
              <a:rPr lang="zh-CN" altLang="en-US" sz="3600" b="1">
                <a:solidFill>
                  <a:srgbClr val="FF0000"/>
                </a:solidFill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 她昏迷前的最后一句话是：“我那个有病的儿子和我那个还未成年的女儿……”</a:t>
            </a:r>
            <a:endParaRPr lang="en-US" altLang="zh-CN" sz="2800">
              <a:solidFill>
                <a:srgbClr val="FF0000"/>
              </a:solidFill>
              <a:uFillTx/>
              <a:latin typeface="+mj-lt"/>
              <a:ea typeface="微软雅黑" panose="020B0503020204020204" charset="-122"/>
              <a:cs typeface="+mj-cs"/>
            </a:endParaRPr>
          </a:p>
          <a:p>
            <a:pPr marL="0" lvl="5" indent="0" algn="l">
              <a:buClrTx/>
              <a:buFont typeface="Wingdings" panose="05000000000000000000" charset="0"/>
              <a:buNone/>
            </a:pPr>
            <a:r>
              <a:rPr lang="en-US" altLang="zh-CN" sz="2800">
                <a:solidFill>
                  <a:srgbClr val="FF0000"/>
                </a:solidFill>
                <a:uFillTx/>
                <a:latin typeface="+mj-lt"/>
                <a:ea typeface="+mj-ea"/>
                <a:cs typeface="+mj-cs"/>
              </a:rPr>
              <a:t>……</a:t>
            </a:r>
            <a:endParaRPr lang="en-US" altLang="zh-CN" sz="2800" baseline="0">
              <a:solidFill>
                <a:srgbClr val="FF0000"/>
              </a:solidFill>
              <a:uFillTx/>
              <a:latin typeface="+mj-lt"/>
              <a:ea typeface="+mj-ea"/>
              <a:cs typeface="+mj-cs"/>
              <a:sym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buClr>
                <a:srgbClr val="FF0000"/>
              </a:buClr>
              <a:buFont typeface="Wingdings" panose="05000000000000000000" charset="0"/>
              <a:buChar char=""/>
            </a:pPr>
            <a:endParaRPr lang="en-US" altLang="zh-CN" sz="2800" baseline="0">
              <a:solidFill>
                <a:srgbClr val="FF0000"/>
              </a:solidFill>
              <a:uFillTx/>
              <a:latin typeface="+mj-lt"/>
              <a:ea typeface="+mj-ea"/>
              <a:cs typeface="+mj-cs"/>
              <a:sym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buClrTx/>
              <a:buNone/>
            </a:pPr>
            <a:endParaRPr lang="en-US" altLang="zh-CN" sz="2800" baseline="0">
              <a:solidFill>
                <a:srgbClr val="FF0000"/>
              </a:solidFill>
              <a:uFillTx/>
              <a:latin typeface="+mj-lt"/>
              <a:ea typeface="+mj-ea"/>
              <a:cs typeface="+mj-cs"/>
              <a:sym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buClrTx/>
              <a:buNone/>
            </a:pPr>
            <a:endParaRPr lang="en-US" altLang="zh-CN" sz="2800" baseline="0">
              <a:solidFill>
                <a:srgbClr val="FF0000"/>
              </a:solidFill>
              <a:uFillTx/>
              <a:latin typeface="+mj-lt"/>
              <a:ea typeface="+mj-ea"/>
              <a:cs typeface="+mj-cs"/>
              <a:sym typeface="Times New Roman" panose="02020603050405020304" pitchFamily="18" charset="0"/>
            </a:endParaRPr>
          </a:p>
          <a:p>
            <a:pPr algn="l">
              <a:buClrTx/>
              <a:buChar char="u"/>
            </a:pPr>
            <a:endParaRPr lang="en-US" altLang="zh-CN" sz="2800">
              <a:solidFill>
                <a:srgbClr val="3333CC"/>
              </a:solidFill>
              <a:uFillTx/>
              <a:latin typeface="+mj-lt"/>
              <a:ea typeface="+mj-ea"/>
              <a:cs typeface="+mj-cs"/>
            </a:endParaRPr>
          </a:p>
          <a:p>
            <a:pPr algn="l">
              <a:buClrTx/>
              <a:buNone/>
            </a:pPr>
            <a:endParaRPr lang="en-US" altLang="zh-CN" sz="2800">
              <a:solidFill>
                <a:srgbClr val="3333CC"/>
              </a:solidFill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14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14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3" name="图片 2" descr="timg (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" y="2772410"/>
            <a:ext cx="4846638" cy="347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7" name="Text Box 2"/>
          <p:cNvSpPr txBox="1"/>
          <p:nvPr/>
        </p:nvSpPr>
        <p:spPr>
          <a:xfrm>
            <a:off x="2971800" y="2940050"/>
            <a:ext cx="58674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9600" b="1" dirty="0">
              <a:solidFill>
                <a:srgbClr val="FF3300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100357" name="Text Box 5"/>
          <p:cNvSpPr txBox="1"/>
          <p:nvPr/>
        </p:nvSpPr>
        <p:spPr>
          <a:xfrm>
            <a:off x="2971483" y="404813"/>
            <a:ext cx="756126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571500" indent="-571500">
              <a:spcBef>
                <a:spcPct val="50000"/>
              </a:spcBef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你感受到母亲是个什么样的人？</a:t>
            </a:r>
            <a:endParaRPr lang="zh-CN" altLang="en-US" sz="3600" b="1" dirty="0">
              <a:solidFill>
                <a:srgbClr val="3333CC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6" name="WordArt 6"/>
          <p:cNvSpPr/>
          <p:nvPr/>
        </p:nvSpPr>
        <p:spPr>
          <a:xfrm>
            <a:off x="8838883" y="2237105"/>
            <a:ext cx="1524000" cy="8683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361"/>
              </a:avLst>
            </a:prstTxWarp>
            <a:normAutofit fontScale="90000" lnSpcReduction="10000"/>
          </a:bodyPr>
          <a:p>
            <a:pPr algn="ctr"/>
            <a:r>
              <a:rPr lang="zh-CN" altLang="en-US" sz="60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乐观</a:t>
            </a:r>
            <a:endParaRPr lang="zh-CN" altLang="en-US" sz="60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7" name="WordArt 7"/>
          <p:cNvSpPr/>
          <p:nvPr/>
        </p:nvSpPr>
        <p:spPr>
          <a:xfrm>
            <a:off x="5753100" y="4365625"/>
            <a:ext cx="1524000" cy="868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无私</a:t>
            </a:r>
            <a:endParaRPr lang="zh-CN" altLang="en-US" sz="60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8" name="WordArt 8"/>
          <p:cNvSpPr/>
          <p:nvPr/>
        </p:nvSpPr>
        <p:spPr>
          <a:xfrm>
            <a:off x="8170228" y="3574098"/>
            <a:ext cx="1524000" cy="1876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伟大</a:t>
            </a:r>
            <a:endParaRPr lang="zh-CN" altLang="en-US" sz="60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60" name="WordArt 6"/>
          <p:cNvSpPr/>
          <p:nvPr/>
        </p:nvSpPr>
        <p:spPr>
          <a:xfrm>
            <a:off x="2867978" y="1591628"/>
            <a:ext cx="1524000" cy="8683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361"/>
              </a:avLst>
            </a:prstTxWarp>
            <a:normAutofit fontScale="90000" lnSpcReduction="10000"/>
          </a:bodyPr>
          <a:p>
            <a:pPr algn="ctr"/>
            <a:r>
              <a:rPr lang="zh-CN" altLang="en-US" sz="60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宽容</a:t>
            </a:r>
            <a:endParaRPr lang="zh-CN" altLang="en-US" sz="60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61" name="WordArt 6"/>
          <p:cNvSpPr/>
          <p:nvPr/>
        </p:nvSpPr>
        <p:spPr>
          <a:xfrm>
            <a:off x="3547745" y="3426143"/>
            <a:ext cx="1524000" cy="8683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361"/>
              </a:avLst>
            </a:prstTxWarp>
            <a:normAutofit fontScale="90000" lnSpcReduction="10000"/>
          </a:bodyPr>
          <a:p>
            <a:pPr algn="ctr"/>
            <a:r>
              <a:rPr lang="zh-CN" altLang="en-US" sz="60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坚强</a:t>
            </a:r>
            <a:endParaRPr lang="zh-CN" altLang="en-US" sz="60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62" name="WordArt 6"/>
          <p:cNvSpPr/>
          <p:nvPr/>
        </p:nvSpPr>
        <p:spPr>
          <a:xfrm>
            <a:off x="6240463" y="1490980"/>
            <a:ext cx="1524000" cy="8683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361"/>
              </a:avLst>
            </a:prstTxWarp>
            <a:normAutofit fontScale="90000" lnSpcReduction="10000"/>
          </a:bodyPr>
          <a:p>
            <a:pPr algn="ctr"/>
            <a:r>
              <a:rPr lang="zh-CN" altLang="en-US" sz="60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慈爱</a:t>
            </a:r>
            <a:endParaRPr lang="zh-CN" altLang="en-US" sz="60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35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35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5" name="Rectangle 2"/>
          <p:cNvSpPr>
            <a:spLocks noRot="1"/>
          </p:cNvSpPr>
          <p:nvPr/>
        </p:nvSpPr>
        <p:spPr>
          <a:xfrm>
            <a:off x="1955483" y="1332865"/>
            <a:ext cx="8388350" cy="12144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571500" lvl="0" indent="-571500" algn="l"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chemeClr val="tx1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读了本文，你能体会到作者在写作此文时是怎样的心情？</a:t>
            </a:r>
            <a:endParaRPr lang="zh-CN" altLang="en-US" sz="3600" b="1" dirty="0">
              <a:solidFill>
                <a:srgbClr val="3333CC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7834" name="Text Box 10"/>
          <p:cNvSpPr txBox="1"/>
          <p:nvPr/>
        </p:nvSpPr>
        <p:spPr>
          <a:xfrm>
            <a:off x="2467928" y="3926840"/>
            <a:ext cx="223361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hlink"/>
              </a:buClr>
            </a:pPr>
            <a:r>
              <a:rPr lang="zh-CN" altLang="en-US" sz="60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愧疚</a:t>
            </a:r>
            <a:endParaRPr lang="zh-CN" altLang="en-US" sz="60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7835" name="Text Box 11"/>
          <p:cNvSpPr txBox="1"/>
          <p:nvPr/>
        </p:nvSpPr>
        <p:spPr>
          <a:xfrm>
            <a:off x="5219383" y="3926840"/>
            <a:ext cx="230346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hlink"/>
              </a:buClr>
            </a:pPr>
            <a:r>
              <a:rPr lang="zh-CN" altLang="en-US" sz="60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悲痛</a:t>
            </a:r>
            <a:endParaRPr lang="zh-CN" altLang="en-US" sz="60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7836" name="Text Box 12"/>
          <p:cNvSpPr txBox="1"/>
          <p:nvPr/>
        </p:nvSpPr>
        <p:spPr>
          <a:xfrm>
            <a:off x="8040688" y="3926840"/>
            <a:ext cx="230346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hlink"/>
              </a:buClr>
            </a:pPr>
            <a:r>
              <a:rPr lang="zh-CN" altLang="en-US" sz="60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怀念</a:t>
            </a:r>
            <a:endParaRPr lang="zh-CN" altLang="en-US" sz="60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4" grpId="0"/>
      <p:bldP spid="77835" grpId="0"/>
      <p:bldP spid="778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文本框 60417"/>
          <p:cNvSpPr txBox="1"/>
          <p:nvPr/>
        </p:nvSpPr>
        <p:spPr>
          <a:xfrm>
            <a:off x="2971800" y="2940050"/>
            <a:ext cx="5867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9600" b="1" dirty="0">
              <a:solidFill>
                <a:srgbClr val="FF3300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60419" name="文本框 60418"/>
          <p:cNvSpPr txBox="1"/>
          <p:nvPr/>
        </p:nvSpPr>
        <p:spPr>
          <a:xfrm>
            <a:off x="1846898" y="738188"/>
            <a:ext cx="849788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zh-CN" altLang="x-none" sz="3600" b="1" dirty="0">
                <a:solidFill>
                  <a:srgbClr val="33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33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找一找课文中表现“我”愧疚的句子，并体会其中蕴含的感情。</a:t>
            </a:r>
            <a:endParaRPr lang="zh-CN" altLang="en-US" sz="3600" b="1" dirty="0">
              <a:solidFill>
                <a:srgbClr val="3333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0" name="文本框 60419"/>
          <p:cNvSpPr txBox="1"/>
          <p:nvPr/>
        </p:nvSpPr>
        <p:spPr>
          <a:xfrm>
            <a:off x="1372235" y="2022475"/>
            <a:ext cx="90665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 typeface="+mj-lt"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）可我却一直都不知道，她的病已经到了那步田地。 </a:t>
            </a:r>
            <a:endParaRPr lang="zh-CN" altLang="en-US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→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为自己没能关心母亲的健康而难过；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0421" name="矩形 60420"/>
          <p:cNvSpPr/>
          <p:nvPr/>
        </p:nvSpPr>
        <p:spPr>
          <a:xfrm>
            <a:off x="1372235" y="4295458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）我没想到她已经病成那样。</a:t>
            </a:r>
            <a:endParaRPr lang="zh-CN" altLang="en-US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4000" y="5055553"/>
            <a:ext cx="9144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→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为突如其来的生离死别而悲伤，为自己的“暴怒无常”而懊悔。“我”正是在这样的反思与醒悟中变得成熟了。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" y="-544830"/>
            <a:ext cx="12249150" cy="7516495"/>
          </a:xfrm>
          <a:prstGeom prst="rect">
            <a:avLst/>
          </a:prstGeom>
        </p:spPr>
      </p:pic>
      <p:sp>
        <p:nvSpPr>
          <p:cNvPr id="34818" name="Text Box 3"/>
          <p:cNvSpPr txBox="1"/>
          <p:nvPr/>
        </p:nvSpPr>
        <p:spPr>
          <a:xfrm>
            <a:off x="8464233" y="5807075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白色的花高洁</a:t>
            </a:r>
            <a:endParaRPr lang="zh-CN" altLang="en-US" sz="4800" dirty="0">
              <a:solidFill>
                <a:schemeClr val="bg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1 One Man's Drea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numSld="3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Picture 2" descr="DSCF13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4470" y="8890"/>
            <a:ext cx="12400915" cy="7152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1838325" y="3770313"/>
            <a:ext cx="3816350" cy="1722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Tx/>
              <a:defRPr/>
            </a:pPr>
            <a:endParaRPr kumimoji="0" lang="zh-CN" altLang="zh-CN" sz="10600" b="1" kern="1200" cap="none" spc="0" normalizeH="0" baseline="0" noProof="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5843" name="Text Box 4"/>
          <p:cNvSpPr txBox="1"/>
          <p:nvPr/>
        </p:nvSpPr>
        <p:spPr>
          <a:xfrm>
            <a:off x="2784475" y="5373688"/>
            <a:ext cx="7272338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8000" b="1" dirty="0">
                <a:solidFill>
                  <a:srgbClr val="CCFF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黄色的花淡雅</a:t>
            </a:r>
            <a:endParaRPr lang="zh-CN" altLang="en-US" sz="8000" b="1" dirty="0">
              <a:solidFill>
                <a:srgbClr val="CCFF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546" name="Picture 2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" y="0"/>
            <a:ext cx="12218670" cy="8255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Text Box 3"/>
          <p:cNvSpPr txBox="1"/>
          <p:nvPr/>
        </p:nvSpPr>
        <p:spPr>
          <a:xfrm>
            <a:off x="3071813" y="2636838"/>
            <a:ext cx="684053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1631950" y="5302250"/>
            <a:ext cx="8856663" cy="1106805"/>
          </a:xfrm>
          <a:prstGeom prst="rect">
            <a:avLst/>
          </a:prstGeom>
          <a:noFill/>
          <a:ln>
            <a:noFill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6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紫红色的花热烈而深沉</a:t>
            </a:r>
            <a:endParaRPr kumimoji="0" lang="zh-CN" altLang="en-US" sz="66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xfrm>
            <a:off x="1928495" y="321310"/>
            <a:ext cx="8966200" cy="1143000"/>
          </a:xfrm>
          <a:noFill/>
          <a:ln>
            <a:noFill/>
          </a:ln>
        </p:spPr>
        <p:txBody>
          <a:bodyPr/>
          <a:p>
            <a:pPr marL="457200" indent="-457200" algn="l"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文中写了几次看花，作者情感有什么变化？</a:t>
            </a:r>
            <a:endParaRPr lang="zh-CN" altLang="en-US" sz="3600" b="1" dirty="0">
              <a:solidFill>
                <a:srgbClr val="3333CC"/>
              </a:solidFill>
              <a:ea typeface="黑体" panose="02010609060101010101" pitchFamily="49" charset="-122"/>
            </a:endParaRPr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1582420" y="1394460"/>
            <a:ext cx="9547860" cy="3435985"/>
          </a:xfrm>
          <a:noFill/>
          <a:ln>
            <a:noFill/>
          </a:ln>
        </p:spPr>
        <p:txBody>
          <a:bodyPr/>
          <a:p>
            <a:r>
              <a:rPr lang="zh-CN" altLang="en-US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第一次:母亲说:“听说北海的花都开了,我推着你</a:t>
            </a:r>
            <a:endParaRPr lang="zh-CN" altLang="en-US" b="1" dirty="0">
              <a:solidFill>
                <a:srgbClr val="00B050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   去走走。 ”“我”说:“不,我不去!”</a:t>
            </a:r>
            <a:endParaRPr lang="zh-CN" altLang="en-US" b="1" dirty="0">
              <a:solidFill>
                <a:srgbClr val="00B050"/>
              </a:solidFill>
              <a:uFillTx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第二次:母亲说:“北海的菊花开了,我推着你去看</a:t>
            </a:r>
            <a:endParaRPr lang="zh-CN" altLang="en-US" b="1" dirty="0">
              <a:solidFill>
                <a:srgbClr val="00B050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   看吧。”“我”说:“</a:t>
            </a:r>
            <a:r>
              <a:rPr lang="zh-CN" altLang="en-US" b="1" dirty="0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好吧，就明天</a:t>
            </a:r>
            <a:r>
              <a:rPr lang="zh-CN" altLang="en-US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”。</a:t>
            </a:r>
            <a:endParaRPr lang="zh-CN" altLang="en-US" b="1" dirty="0">
              <a:solidFill>
                <a:srgbClr val="00B050"/>
              </a:solidFill>
              <a:uFillTx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第三次:妹妹推“我”去北海看了菊花。各色的菊</a:t>
            </a:r>
            <a:endParaRPr lang="zh-CN" altLang="en-US" b="1" dirty="0">
              <a:solidFill>
                <a:srgbClr val="00B050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   花在秋风中正开得烂漫。</a:t>
            </a:r>
            <a:r>
              <a:rPr lang="en-US" altLang="zh-CN" b="1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     </a:t>
            </a:r>
            <a:endParaRPr lang="en-US" altLang="zh-CN" b="1" dirty="0">
              <a:solidFill>
                <a:srgbClr val="00B05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1928495" y="4913630"/>
            <a:ext cx="94983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Gulim" pitchFamily="34" charset="-127"/>
                <a:ea typeface="黑体" panose="02010609060101010101" pitchFamily="49" charset="-122"/>
              </a:rPr>
              <a:t>情感变化：我由拒绝到答应，到最后理解母亲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Gulim" pitchFamily="34" charset="-127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Gulim" pitchFamily="34" charset="-127"/>
                <a:ea typeface="黑体" panose="02010609060101010101" pitchFamily="49" charset="-122"/>
              </a:rPr>
              <a:t>感念母爱。</a:t>
            </a:r>
            <a:endParaRPr lang="zh-CN" altLang="en-US" sz="3600" b="1" dirty="0">
              <a:solidFill>
                <a:srgbClr val="FF0000"/>
              </a:solidFill>
              <a:uFillTx/>
              <a:latin typeface="Gulim" pitchFamily="34" charset="-127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Gulim" pitchFamily="34" charset="-127"/>
                <a:ea typeface="黑体" panose="02010609060101010101" pitchFamily="49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Gulim" pitchFamily="34" charset="-127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Gulim" pitchFamily="34" charset="-127"/>
                <a:ea typeface="黑体" panose="02010609060101010101" pitchFamily="49" charset="-122"/>
                <a:sym typeface="+mn-ea"/>
              </a:rPr>
              <a:t>看花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Gulim" pitchFamily="34" charset="-127"/>
                <a:ea typeface="黑体" panose="02010609060101010101" pitchFamily="49" charset="-122"/>
                <a:sym typeface="+mn-ea"/>
              </a:rPr>
              <a:t>”这个中心事件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Gulim" pitchFamily="34" charset="-127"/>
                <a:ea typeface="黑体" panose="02010609060101010101" pitchFamily="49" charset="-122"/>
                <a:sym typeface="+mn-ea"/>
              </a:rPr>
              <a:t>是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Gulim" pitchFamily="34" charset="-127"/>
                <a:ea typeface="黑体" panose="02010609060101010101" pitchFamily="49" charset="-122"/>
                <a:sym typeface="+mn-ea"/>
              </a:rPr>
              <a:t>贯穿全文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Gulim" pitchFamily="34" charset="-127"/>
                <a:ea typeface="黑体" panose="02010609060101010101" pitchFamily="49" charset="-122"/>
              </a:rPr>
              <a:t>线索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Gulim" pitchFamily="34" charset="-127"/>
                <a:ea typeface="黑体" panose="02010609060101010101" pitchFamily="49" charset="-122"/>
              </a:rPr>
              <a:t>，）</a:t>
            </a:r>
            <a:endParaRPr lang="zh-CN" altLang="en-US" sz="3600" b="1" dirty="0">
              <a:solidFill>
                <a:srgbClr val="FF0000"/>
              </a:solidFill>
              <a:uFillTx/>
              <a:latin typeface="Gulim" pitchFamily="34" charset="-127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68609"/>
          <p:cNvSpPr>
            <a:spLocks noGrp="1" noRot="1"/>
          </p:cNvSpPr>
          <p:nvPr>
            <p:ph type="title"/>
          </p:nvPr>
        </p:nvSpPr>
        <p:spPr>
          <a:xfrm>
            <a:off x="1563370" y="1229360"/>
            <a:ext cx="9252585" cy="1143000"/>
          </a:xfrm>
        </p:spPr>
        <p:txBody>
          <a:bodyPr anchor="ctr"/>
          <a:p>
            <a:pPr marL="457200" indent="-457200" algn="l"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母亲为什么如此急切地想带儿子去看菊花？</a:t>
            </a:r>
            <a:br>
              <a:rPr lang="zh-CN" altLang="en-US" sz="3600" dirty="0">
                <a:ea typeface="黑体" panose="02010609060101010101" pitchFamily="49" charset="-122"/>
              </a:rPr>
            </a:br>
            <a:endParaRPr lang="zh-CN" altLang="en-US" sz="3600" dirty="0">
              <a:ea typeface="黑体" panose="02010609060101010101" pitchFamily="49" charset="-122"/>
            </a:endParaRPr>
          </a:p>
        </p:txBody>
      </p:sp>
      <p:sp>
        <p:nvSpPr>
          <p:cNvPr id="68611" name="内容占位符 68610"/>
          <p:cNvSpPr>
            <a:spLocks noGrp="1" noRot="1"/>
          </p:cNvSpPr>
          <p:nvPr>
            <p:ph idx="1"/>
          </p:nvPr>
        </p:nvSpPr>
        <p:spPr>
          <a:xfrm>
            <a:off x="1831340" y="2287270"/>
            <a:ext cx="8520430" cy="4332605"/>
          </a:xfrm>
        </p:spPr>
        <p:txBody>
          <a:bodyPr anchor="t"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+mj-lt"/>
                <a:ea typeface="黑体" panose="02010609060101010101" pitchFamily="49" charset="-122"/>
                <a:cs typeface="+mj-cs"/>
              </a:rPr>
              <a:t>  因为母亲知道自己的病已经很严重了，所剩的时日也不多了，她想在生前带儿子去北海看看象征着顽强生命力的花，想让儿子高兴高兴，鼓励儿子，重塑对生活的希望。</a:t>
            </a:r>
            <a:endParaRPr lang="zh-CN" altLang="en-US" sz="3600" b="1" dirty="0">
              <a:solidFill>
                <a:srgbClr val="FF0000"/>
              </a:solidFill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1739265" y="946150"/>
            <a:ext cx="871410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3333CC"/>
                </a:solidFill>
                <a:uFillTx/>
                <a:latin typeface="Arial" panose="020B0604020202020204" pitchFamily="34" charset="0"/>
              </a:rPr>
              <a:t>1</a:t>
            </a:r>
            <a:r>
              <a:rPr lang="zh-CN" altLang="en-US" sz="4000" b="1" dirty="0">
                <a:solidFill>
                  <a:srgbClr val="3333CC"/>
                </a:solidFill>
                <a:uFillTx/>
                <a:latin typeface="Arial" panose="020B0604020202020204" pitchFamily="34" charset="0"/>
              </a:rPr>
              <a:t>、体会作者将浓烈的感情寄托在叙事中的写法。</a:t>
            </a:r>
            <a:endParaRPr lang="zh-CN" altLang="en-US" sz="4000" b="1" dirty="0">
              <a:solidFill>
                <a:srgbClr val="3333CC"/>
              </a:solidFill>
              <a:uFillTx/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3333CC"/>
                </a:solidFill>
                <a:uFillTx/>
                <a:latin typeface="Arial" panose="020B0604020202020204" pitchFamily="34" charset="0"/>
              </a:rPr>
              <a:t>2</a:t>
            </a:r>
            <a:r>
              <a:rPr lang="zh-CN" altLang="en-US" sz="4000" b="1" dirty="0">
                <a:solidFill>
                  <a:srgbClr val="3333CC"/>
                </a:solidFill>
                <a:uFillTx/>
                <a:latin typeface="Arial" panose="020B0604020202020204" pitchFamily="34" charset="0"/>
              </a:rPr>
              <a:t>、掌握人物的动作、神态、语言等描写，感受人物形象。</a:t>
            </a:r>
            <a:endParaRPr lang="zh-CN" altLang="en-US" sz="4000" b="1" dirty="0">
              <a:solidFill>
                <a:srgbClr val="3333CC"/>
              </a:solidFill>
              <a:uFillTx/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3333CC"/>
                </a:solidFill>
                <a:uFillTx/>
                <a:latin typeface="Arial" panose="020B0604020202020204" pitchFamily="34" charset="0"/>
              </a:rPr>
              <a:t>3</a:t>
            </a:r>
            <a:r>
              <a:rPr lang="zh-CN" altLang="en-US" sz="4000" b="1" dirty="0">
                <a:solidFill>
                  <a:srgbClr val="3333CC"/>
                </a:solidFill>
                <a:uFillTx/>
                <a:latin typeface="Arial" panose="020B0604020202020204" pitchFamily="34" charset="0"/>
              </a:rPr>
              <a:t>、领悟文章蕴涵的无私伟大的母爱，联系生活实际，激发学生的感恩情怀。</a:t>
            </a:r>
            <a:endParaRPr lang="zh-CN" altLang="en-US" sz="4000" b="1" dirty="0">
              <a:solidFill>
                <a:srgbClr val="3333CC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学习目标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内容占位符 2"/>
          <p:cNvSpPr>
            <a:spLocks noGrp="1"/>
          </p:cNvSpPr>
          <p:nvPr>
            <p:ph idx="1"/>
          </p:nvPr>
        </p:nvSpPr>
        <p:spPr>
          <a:xfrm>
            <a:off x="2004060" y="605155"/>
            <a:ext cx="8625205" cy="1129030"/>
          </a:xfrm>
        </p:spPr>
        <p:txBody>
          <a:bodyPr vert="horz" wrap="square" anchor="t"/>
          <a:p>
            <a:pPr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3333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课文最后一段为什么详写各种颜色的菊花在“秋风中正开得烂漫”？ </a:t>
            </a:r>
            <a:endParaRPr lang="zh-CN" altLang="en-US" sz="3600" b="1" dirty="0">
              <a:solidFill>
                <a:srgbClr val="3333CC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1503045" y="1791335"/>
            <a:ext cx="9759315" cy="49244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Calibri" panose="020F0502020204030204" charset="0"/>
                <a:ea typeface="黑体" panose="02010609060101010101" pitchFamily="49" charset="-122"/>
                <a:sym typeface="宋体" panose="02010600030101010101" pitchFamily="2" charset="-122"/>
              </a:rPr>
              <a:t>①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菊花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的淡雅高洁，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是母亲坚强品质的写照；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3333CC"/>
                </a:solidFill>
              </a:uFill>
              <a:latin typeface="宋体" panose="02010600030101010101" pitchFamily="2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②菊花热烈深沉，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是伟大母爱的写照；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③母亲爱花，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我看菊花是对母亲的缅怀；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④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黑体" panose="02010609060101010101" pitchFamily="49" charset="-122"/>
              </a:rPr>
              <a:t>菊花中有母亲的殷切嘱托，在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黑体" panose="02010609060101010101" pitchFamily="49" charset="-122"/>
              </a:rPr>
              <a:t>赏菊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黑体" panose="02010609060101010101" pitchFamily="49" charset="-122"/>
              </a:rPr>
              <a:t>的过程中，“我们”懂得了应该面对现实，热爱生命，顽强生活。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表明“我”和妹妹实现了母亲生前的遗愿，感受到生活的美好，变得坚强起来。告慰母亲在天之灵。 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3333CC"/>
                </a:solidFill>
              </a:uFill>
              <a:latin typeface="宋体" panose="02010600030101010101" pitchFamily="2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Calibri" panose="020F0502020204030204" charset="0"/>
                <a:ea typeface="黑体" panose="02010609060101010101" pitchFamily="49" charset="-122"/>
                <a:sym typeface="宋体" panose="02010600030101010101" pitchFamily="2" charset="-122"/>
              </a:rPr>
              <a:t>⑤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宋体" panose="02010600030101010101" pitchFamily="2" charset="-122"/>
              </a:rPr>
              <a:t>照应上文</a:t>
            </a: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3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51201"/>
          <p:cNvSpPr/>
          <p:nvPr/>
        </p:nvSpPr>
        <p:spPr>
          <a:xfrm>
            <a:off x="1980883" y="1458913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阅读课文最后一段，说说你对母亲那句话“好好儿活”的理解。</a:t>
            </a:r>
            <a:endParaRPr lang="zh-CN" altLang="en-US" sz="3600" b="1" dirty="0">
              <a:solidFill>
                <a:srgbClr val="3333CC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51203" name="矩形 51202"/>
          <p:cNvSpPr/>
          <p:nvPr/>
        </p:nvSpPr>
        <p:spPr>
          <a:xfrm>
            <a:off x="2299018" y="3291523"/>
            <a:ext cx="80645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好好儿活”就是要珍惜生命，要坚强、乐观地活下去，要像菊花一样，活得潇潇洒洒。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52226"/>
          <p:cNvSpPr>
            <a:spLocks noGrp="1"/>
          </p:cNvSpPr>
          <p:nvPr/>
        </p:nvSpPr>
        <p:spPr>
          <a:xfrm>
            <a:off x="2109470" y="4054475"/>
            <a:ext cx="8966200" cy="77597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None/>
            </a:pPr>
            <a:r>
              <a:rPr lang="en-US" altLang="zh-CN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②她憔悴的脸上现出了央求般的神色。</a:t>
            </a:r>
            <a:endParaRPr lang="zh-CN" altLang="en-US" b="1" dirty="0">
              <a:solidFill>
                <a:srgbClr val="00B050"/>
              </a:solidFill>
              <a:ea typeface="黑体" panose="02010609060101010101" pitchFamily="49" charset="-122"/>
            </a:endParaRPr>
          </a:p>
        </p:txBody>
      </p:sp>
      <p:sp>
        <p:nvSpPr>
          <p:cNvPr id="52226" name="标题 52225"/>
          <p:cNvSpPr>
            <a:spLocks noGrp="1"/>
          </p:cNvSpPr>
          <p:nvPr>
            <p:ph type="title"/>
          </p:nvPr>
        </p:nvSpPr>
        <p:spPr>
          <a:xfrm>
            <a:off x="1980883" y="587058"/>
            <a:ext cx="8229600" cy="1143000"/>
          </a:xfrm>
        </p:spPr>
        <p:txBody>
          <a:bodyPr anchor="ctr"/>
          <a:p>
            <a:pPr marL="457200" indent="-457200" algn="l"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en-US" altLang="zh-CN" sz="3200" b="1" dirty="0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文中多处埋下伏笔，暗示了母亲的离开，请大家细读课文，找一找这些句子。</a:t>
            </a:r>
            <a:endParaRPr lang="zh-CN" altLang="en-US" sz="3200" b="1" dirty="0">
              <a:solidFill>
                <a:srgbClr val="3333CC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>
          <a:xfrm>
            <a:off x="2109470" y="1805305"/>
            <a:ext cx="8691880" cy="746760"/>
          </a:xfrm>
        </p:spPr>
        <p:txBody>
          <a:bodyPr/>
          <a:p>
            <a:pPr>
              <a:buNone/>
            </a:pPr>
            <a:r>
              <a:rPr lang="en-US" altLang="zh-CN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她侍弄的那些花都死了。</a:t>
            </a:r>
            <a:endParaRPr lang="zh-CN" altLang="en-US" b="1" dirty="0">
              <a:solidFill>
                <a:srgbClr val="00B050"/>
              </a:solidFill>
              <a:uFillTx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b="1" dirty="0">
              <a:solidFill>
                <a:srgbClr val="00B050"/>
              </a:solidFill>
              <a:uFillTx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b="1" dirty="0">
              <a:solidFill>
                <a:srgbClr val="00B050"/>
              </a:solidFill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b="1" dirty="0">
              <a:solidFill>
                <a:srgbClr val="00B050"/>
              </a:solidFill>
              <a:ea typeface="黑体" panose="02010609060101010101" pitchFamily="49" charset="-122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2279650" y="3068638"/>
            <a:ext cx="28797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52229" name="文本框 52228"/>
          <p:cNvSpPr txBox="1"/>
          <p:nvPr/>
        </p:nvSpPr>
        <p:spPr>
          <a:xfrm>
            <a:off x="1776730" y="2409190"/>
            <a:ext cx="90246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插叙花死了，暗示了母亲的命运。母亲爱花， 说明她是一个热爱生活的人，可是她为了我放弃了对生活的享受。表现了母爱的深沉。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0" name="文本框 52229"/>
          <p:cNvSpPr txBox="1"/>
          <p:nvPr/>
        </p:nvSpPr>
        <p:spPr>
          <a:xfrm>
            <a:off x="2630805" y="4656455"/>
            <a:ext cx="77863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从“憔悴”一词可见母亲深受病痛折磨。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1" name="文本框 52230"/>
          <p:cNvSpPr txBox="1"/>
          <p:nvPr/>
        </p:nvSpPr>
        <p:spPr>
          <a:xfrm>
            <a:off x="1942783" y="5684203"/>
            <a:ext cx="82089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插叙，补充说明母亲深受病痛折磨的苦楚，表现了母亲的坚强。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2" name="文本占位符 52226"/>
          <p:cNvSpPr>
            <a:spLocks noGrp="1"/>
          </p:cNvSpPr>
          <p:nvPr/>
        </p:nvSpPr>
        <p:spPr>
          <a:xfrm>
            <a:off x="2109470" y="5240020"/>
            <a:ext cx="9037320" cy="98361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b="1" dirty="0">
                <a:solidFill>
                  <a:srgbClr val="00B050"/>
                </a:solidFill>
                <a:uFillTx/>
                <a:ea typeface="黑体" panose="02010609060101010101" pitchFamily="49" charset="-122"/>
              </a:rPr>
              <a:t>③她常常肝疼得整宿整宿翻来覆去地睡不了觉。</a:t>
            </a:r>
            <a:endParaRPr lang="zh-CN" altLang="en-US" b="1" dirty="0">
              <a:solidFill>
                <a:srgbClr val="00B05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23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23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231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uiExpand="1" build="p"/>
      <p:bldP spid="52229" grpId="0"/>
      <p:bldP spid="3" grpId="0" uiExpand="1" build="p"/>
      <p:bldP spid="2" grpId="0" uiExpand="1" build="p"/>
      <p:bldP spid="3" grpId="1" bldLvl="0" build="allAtOnce"/>
      <p:bldP spid="2" grpId="1" bldLvl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53249"/>
          <p:cNvSpPr txBox="1"/>
          <p:nvPr/>
        </p:nvSpPr>
        <p:spPr>
          <a:xfrm>
            <a:off x="2971800" y="2940050"/>
            <a:ext cx="5867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9600" b="1" dirty="0">
              <a:solidFill>
                <a:srgbClr val="FF3300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53251" name="标题 53250"/>
          <p:cNvSpPr>
            <a:spLocks noGrp="1"/>
          </p:cNvSpPr>
          <p:nvPr>
            <p:ph type="title"/>
          </p:nvPr>
        </p:nvSpPr>
        <p:spPr>
          <a:xfrm>
            <a:off x="2654300" y="21908"/>
            <a:ext cx="8229600" cy="1143000"/>
          </a:xfrm>
        </p:spPr>
        <p:txBody>
          <a:bodyPr anchor="ctr"/>
          <a:p>
            <a:pPr marL="457200" indent="-457200" algn="l"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3333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找一找文中的对比，说说其作用。</a:t>
            </a:r>
            <a:endParaRPr lang="zh-CN" altLang="en-US" sz="3600" b="1" dirty="0">
              <a:solidFill>
                <a:srgbClr val="3333CC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53252" name="矩形 53251"/>
          <p:cNvSpPr/>
          <p:nvPr/>
        </p:nvSpPr>
        <p:spPr>
          <a:xfrm>
            <a:off x="1044575" y="965200"/>
            <a:ext cx="11051540" cy="476821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ts val="404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B050"/>
                </a:solidFill>
                <a:ea typeface="黑体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00B050"/>
                </a:solidFill>
                <a:ea typeface="黑体" panose="02010609060101010101" pitchFamily="49" charset="-122"/>
              </a:rPr>
              <a:t>双腿瘫痪后，我的脾气变得暴怒无常。望着望着天上……玻璃砸碎；听着听着……摔向四周的墙壁。 </a:t>
            </a:r>
            <a:endParaRPr lang="zh-CN" altLang="en-US" b="1" dirty="0">
              <a:solidFill>
                <a:srgbClr val="00B050"/>
              </a:solidFill>
              <a:ea typeface="黑体" panose="02010609060101010101" pitchFamily="49" charset="-122"/>
            </a:endParaRPr>
          </a:p>
          <a:p>
            <a:pPr lvl="0">
              <a:lnSpc>
                <a:spcPts val="4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B050"/>
                </a:solidFill>
                <a:ea typeface="黑体" panose="02010609060101010101" pitchFamily="49" charset="-122"/>
              </a:rPr>
              <a:t>    母亲就悄悄地躲出去……偷偷地听着我的动静。</a:t>
            </a:r>
            <a:endParaRPr lang="zh-CN" altLang="en-US" b="1" dirty="0">
              <a:solidFill>
                <a:srgbClr val="00B050"/>
              </a:solidFill>
              <a:ea typeface="黑体" panose="02010609060101010101" pitchFamily="49" charset="-122"/>
            </a:endParaRPr>
          </a:p>
          <a:p>
            <a:pPr lvl="0">
              <a:lnSpc>
                <a:spcPts val="4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49" charset="-122"/>
              </a:rPr>
              <a:t>（“我”的暴怒对比母亲的体贴</a:t>
            </a: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49" charset="-122"/>
                <a:sym typeface="+mn-ea"/>
              </a:rPr>
              <a:t>）</a:t>
            </a:r>
            <a:endParaRPr lang="zh-CN" altLang="en-US" b="1" dirty="0">
              <a:solidFill>
                <a:srgbClr val="C0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lvl="0">
              <a:lnSpc>
                <a:spcPts val="4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B050"/>
                </a:solidFill>
                <a:ea typeface="黑体" panose="02010609060101010101" pitchFamily="49" charset="-122"/>
              </a:rPr>
              <a:t>②妈妈想让我去看北海的菊花——儿子不愿去</a:t>
            </a:r>
            <a:endParaRPr lang="zh-CN" altLang="en-US" b="1" dirty="0">
              <a:solidFill>
                <a:srgbClr val="00B050"/>
              </a:solidFill>
              <a:ea typeface="黑体" panose="02010609060101010101" pitchFamily="49" charset="-122"/>
            </a:endParaRPr>
          </a:p>
          <a:p>
            <a:pPr lvl="0">
              <a:lnSpc>
                <a:spcPts val="4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B050"/>
                </a:solidFill>
                <a:ea typeface="黑体" panose="02010609060101010101" pitchFamily="49" charset="-122"/>
              </a:rPr>
              <a:t>③儿子：狠命地捶打腿，喊着“我可活什么劲！”母亲：进来；扑过来；抓住；忍住哭声。“好好儿活，好好儿活……”</a:t>
            </a:r>
            <a:endParaRPr lang="zh-CN" altLang="en-US" b="1" dirty="0">
              <a:solidFill>
                <a:srgbClr val="00B050"/>
              </a:solidFill>
              <a:ea typeface="黑体" panose="02010609060101010101" pitchFamily="49" charset="-122"/>
            </a:endParaRPr>
          </a:p>
          <a:p>
            <a:pPr lvl="0">
              <a:lnSpc>
                <a:spcPts val="40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uFillTx/>
                <a:ea typeface="黑体" panose="02010609060101010101" pitchFamily="49" charset="-122"/>
                <a:sym typeface="+mn-ea"/>
              </a:rPr>
              <a:t>（我”对生活的绝望对比母亲的坚定）</a:t>
            </a:r>
            <a:endParaRPr lang="zh-CN" altLang="en-US" b="1" dirty="0">
              <a:solidFill>
                <a:srgbClr val="C0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lvl="0">
              <a:lnSpc>
                <a:spcPts val="404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B050"/>
              </a:solidFill>
              <a:ea typeface="黑体" panose="02010609060101010101" pitchFamily="49" charset="-122"/>
            </a:endParaRPr>
          </a:p>
          <a:p>
            <a:pPr lvl="0">
              <a:lnSpc>
                <a:spcPts val="404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B050"/>
              </a:solidFill>
              <a:ea typeface="黑体" panose="02010609060101010101" pitchFamily="49" charset="-122"/>
            </a:endParaRPr>
          </a:p>
          <a:p>
            <a:pPr lvl="0">
              <a:lnSpc>
                <a:spcPts val="404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B050"/>
              </a:solidFill>
              <a:ea typeface="黑体" panose="02010609060101010101" pitchFamily="49" charset="-122"/>
            </a:endParaRPr>
          </a:p>
          <a:p>
            <a:pPr lvl="0">
              <a:lnSpc>
                <a:spcPts val="404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B050"/>
              </a:solidFill>
              <a:ea typeface="黑体" panose="02010609060101010101" pitchFamily="49" charset="-122"/>
            </a:endParaRPr>
          </a:p>
        </p:txBody>
      </p:sp>
      <p:sp>
        <p:nvSpPr>
          <p:cNvPr id="53253" name="文本框 53252"/>
          <p:cNvSpPr txBox="1"/>
          <p:nvPr/>
        </p:nvSpPr>
        <p:spPr>
          <a:xfrm>
            <a:off x="1334770" y="5807075"/>
            <a:ext cx="96805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多重对比，使母亲的形象更加坚强、伟大、无私，也表达了作者对母亲的愧疚、热爱及怀念之情。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2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2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charRg st="7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2">
                                            <p:txEl>
                                              <p:charRg st="7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2">
                                            <p:txEl>
                                              <p:charRg st="7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charRg st="9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2">
                                            <p:txEl>
                                              <p:charRg st="9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52">
                                            <p:txEl>
                                              <p:charRg st="9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53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53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53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53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3253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3" name="Text Box 5"/>
          <p:cNvSpPr txBox="1"/>
          <p:nvPr/>
        </p:nvSpPr>
        <p:spPr>
          <a:xfrm>
            <a:off x="1955483" y="654685"/>
            <a:ext cx="84248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spcBef>
                <a:spcPct val="50000"/>
              </a:spcBef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zh-CN" altLang="en-US" sz="32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课文为什么不以</a:t>
            </a:r>
            <a:r>
              <a:rPr lang="en-US" altLang="zh-CN" sz="32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怀念母亲</a:t>
            </a:r>
            <a:r>
              <a:rPr lang="en-US" altLang="zh-CN" sz="32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为题，却以</a:t>
            </a:r>
            <a:r>
              <a:rPr lang="en-US" altLang="zh-CN" sz="32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秋天的怀念</a:t>
            </a:r>
            <a:r>
              <a:rPr lang="en-US" altLang="zh-CN" sz="32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为题？</a:t>
            </a:r>
            <a:endParaRPr lang="zh-CN" altLang="en-US" sz="3200" b="1" dirty="0">
              <a:solidFill>
                <a:srgbClr val="3333CC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5540" name="Rectangle 4"/>
          <p:cNvSpPr/>
          <p:nvPr/>
        </p:nvSpPr>
        <p:spPr>
          <a:xfrm>
            <a:off x="1121410" y="1881505"/>
            <a:ext cx="10414635" cy="3734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20000"/>
              </a:spcBef>
              <a:buClr>
                <a:schemeClr val="hlink"/>
              </a:buClr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Calibri" panose="020F0502020204030204" charset="0"/>
                <a:ea typeface="黑体" panose="02010609060101010101" pitchFamily="49" charset="-122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母亲是秋天去世的，“我”深切怀念母亲对“我”的爱。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秋天里去看菊花，是母亲对“我”的希望，“我”用行动向母亲表示，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>
              <a:spcBef>
                <a:spcPct val="20000"/>
              </a:spcBef>
              <a:buClr>
                <a:schemeClr val="hlink"/>
              </a:buClr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③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不仅自己好好活，还要带着妹妹好好活，让母亲在九泉之下放心。秋天是菊花盛开的时节，“菊花”是母亲坚韧、乐观精神的象征，看到菊花绽放得那样鲜艳、灿烂，让“我”明白了要好好活，活出精彩，做生活的强者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5542" name="Rectangle 6"/>
          <p:cNvSpPr/>
          <p:nvPr/>
        </p:nvSpPr>
        <p:spPr>
          <a:xfrm>
            <a:off x="1424940" y="5796915"/>
            <a:ext cx="96450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题目既照应了内容，有深化了主题，显得含蓄、颇具诗意。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5" name="Text Box 5"/>
          <p:cNvSpPr txBox="1"/>
          <p:nvPr/>
        </p:nvSpPr>
        <p:spPr>
          <a:xfrm>
            <a:off x="3051175" y="2747963"/>
            <a:ext cx="5257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zh-CN" altLang="zh-CN" sz="3200" dirty="0">
              <a:latin typeface="Arial" panose="020B0604020202020204" pitchFamily="34" charset="0"/>
            </a:endParaRPr>
          </a:p>
        </p:txBody>
      </p:sp>
      <p:sp>
        <p:nvSpPr>
          <p:cNvPr id="44036" name="Text Box 6"/>
          <p:cNvSpPr txBox="1"/>
          <p:nvPr/>
        </p:nvSpPr>
        <p:spPr>
          <a:xfrm>
            <a:off x="1625600" y="2127885"/>
            <a:ext cx="89408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spcBef>
                <a:spcPct val="50000"/>
              </a:spcBef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zh-CN" altLang="en-US" sz="40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找出文中描写母亲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</a:rPr>
              <a:t>动作、语言、神态</a:t>
            </a:r>
            <a:r>
              <a:rPr lang="zh-CN" altLang="en-US" sz="4000" b="1" dirty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的词句，品味伟大、无私的母爱</a:t>
            </a:r>
            <a:r>
              <a:rPr lang="zh-CN" altLang="en-US" sz="4000" b="1" dirty="0">
                <a:solidFill>
                  <a:srgbClr val="3333CC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4000" b="1" dirty="0">
              <a:solidFill>
                <a:srgbClr val="33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21150" y="561975"/>
            <a:ext cx="23558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 </a:t>
            </a:r>
            <a:r>
              <a:rPr lang="zh-CN" altLang="en-US" sz="4000" b="1">
                <a:solidFill>
                  <a:srgbClr val="00B050"/>
                </a:solidFill>
                <a:uFillTx/>
                <a:ea typeface="微软雅黑" panose="020B0503020204020204" charset="-122"/>
              </a:rPr>
              <a:t>体会细节</a:t>
            </a:r>
            <a:endParaRPr lang="zh-CN" altLang="en-US" sz="4000" b="1">
              <a:solidFill>
                <a:srgbClr val="00B050"/>
              </a:solidFill>
              <a:uFillTx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710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语言赏析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3"/>
          <p:cNvSpPr>
            <a:spLocks noGrp="1" noRot="1"/>
          </p:cNvSpPr>
          <p:nvPr>
            <p:ph type="body"/>
          </p:nvPr>
        </p:nvSpPr>
        <p:spPr>
          <a:xfrm>
            <a:off x="1395730" y="626110"/>
            <a:ext cx="9399905" cy="2096770"/>
          </a:xfrm>
        </p:spPr>
        <p:txBody>
          <a:bodyPr vert="horz" wrap="square" lIns="91440" tIns="45720" rIns="91440" bIns="45720" anchor="t"/>
          <a:p>
            <a:pPr>
              <a:buFont typeface="Wingdings" panose="05000000000000000000" charset="0"/>
              <a:buChar char="u"/>
            </a:pPr>
            <a:r>
              <a:rPr lang="en-US" altLang="zh-CN" sz="3600" b="1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当我发脾气时，母亲就悄悄地躲出去，在我看不见的地方偷偷地听着我的动静。当一切恢复沉寂，她又悄悄地进来，眼边红红的，看着我。</a:t>
            </a:r>
            <a:r>
              <a:rPr lang="zh-CN" altLang="en-US" sz="3600" b="1" dirty="0">
                <a:solidFill>
                  <a:srgbClr val="C41FED"/>
                </a:solidFill>
                <a:uFillTx/>
                <a:ea typeface="黑体" panose="02010609060101010101" pitchFamily="49" charset="-122"/>
              </a:rPr>
              <a:t>①</a:t>
            </a:r>
            <a:endParaRPr lang="zh-CN" altLang="en-US" sz="3600" b="1" dirty="0">
              <a:solidFill>
                <a:srgbClr val="C41FED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45059" name="Text Box 4"/>
          <p:cNvSpPr txBox="1"/>
          <p:nvPr/>
        </p:nvSpPr>
        <p:spPr>
          <a:xfrm>
            <a:off x="8701723" y="5183188"/>
            <a:ext cx="45974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>
              <a:buClr>
                <a:schemeClr val="hlink"/>
              </a:buClr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5061" name="AutoShape 8"/>
          <p:cNvSpPr/>
          <p:nvPr/>
        </p:nvSpPr>
        <p:spPr>
          <a:xfrm>
            <a:off x="3432175" y="3860800"/>
            <a:ext cx="1727200" cy="1655763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zh-CN" altLang="zh-CN" sz="3200" dirty="0">
              <a:latin typeface="Arial" panose="020B0604020202020204" pitchFamily="34" charset="0"/>
            </a:endParaRPr>
          </a:p>
        </p:txBody>
      </p:sp>
      <p:sp>
        <p:nvSpPr>
          <p:cNvPr id="45062" name="AutoShape 10"/>
          <p:cNvSpPr/>
          <p:nvPr/>
        </p:nvSpPr>
        <p:spPr>
          <a:xfrm>
            <a:off x="7672388" y="2281238"/>
            <a:ext cx="914400" cy="914400"/>
          </a:xfrm>
          <a:prstGeom prst="borderCallout1">
            <a:avLst>
              <a:gd name="adj1" fmla="val -8333"/>
              <a:gd name="adj2" fmla="val 87500"/>
              <a:gd name="adj3" fmla="val -8333"/>
              <a:gd name="adj4" fmla="val -132986"/>
            </a:avLst>
          </a:prstGeom>
          <a:noFill/>
          <a:ln w="9525">
            <a:noFill/>
          </a:ln>
        </p:spPr>
        <p:txBody>
          <a:bodyPr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zh-CN" altLang="zh-CN" sz="3200" dirty="0">
              <a:latin typeface="Arial" panose="020B0604020202020204" pitchFamily="34" charset="0"/>
            </a:endParaRPr>
          </a:p>
        </p:txBody>
      </p:sp>
      <p:sp>
        <p:nvSpPr>
          <p:cNvPr id="45064" name="文本框 45063"/>
          <p:cNvSpPr txBox="1"/>
          <p:nvPr/>
        </p:nvSpPr>
        <p:spPr>
          <a:xfrm>
            <a:off x="1395730" y="2870200"/>
            <a:ext cx="94932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uFill>
                  <a:solidFill>
                    <a:srgbClr val="3333CC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</a:rPr>
              <a:t>动作、神态描写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ea typeface="黑体" panose="02010609060101010101" pitchFamily="49" charset="-122"/>
                <a:sym typeface="+mn-ea"/>
              </a:rPr>
              <a:t>“悄悄地躲起来”是为了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ea typeface="黑体" panose="02010609060101010101" pitchFamily="49" charset="-122"/>
                <a:sym typeface="+mn-ea"/>
              </a:rPr>
              <a:t>让儿子彻底发泄心中的痛苦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ea typeface="黑体" panose="02010609060101010101" pitchFamily="49" charset="-122"/>
                <a:sym typeface="+mn-ea"/>
              </a:rPr>
              <a:t>，表现了母亲对儿子痛苦心情的充分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ea typeface="黑体" panose="02010609060101010101" pitchFamily="49" charset="-122"/>
                <a:sym typeface="+mn-ea"/>
              </a:rPr>
              <a:t>体谅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ea typeface="黑体" panose="02010609060101010101" pitchFamily="49" charset="-122"/>
                <a:sym typeface="+mn-ea"/>
              </a:rPr>
              <a:t>；“偷偷地听”是又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ea typeface="黑体" panose="02010609060101010101" pitchFamily="49" charset="-122"/>
                <a:sym typeface="+mn-ea"/>
              </a:rPr>
              <a:t>担心儿子做出“傻事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ea typeface="黑体" panose="02010609060101010101" pitchFamily="49" charset="-122"/>
                <a:sym typeface="+mn-ea"/>
              </a:rPr>
              <a:t>”，表现了母亲对儿子的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ea typeface="黑体" panose="02010609060101010101" pitchFamily="49" charset="-122"/>
                <a:sym typeface="+mn-ea"/>
              </a:rPr>
              <a:t>细心关爱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uFill>
                <a:solidFill>
                  <a:srgbClr val="3333CC"/>
                </a:solidFill>
              </a:uFill>
              <a:ea typeface="黑体" panose="02010609060101010101" pitchFamily="49" charset="-122"/>
              <a:sym typeface="+mn-ea"/>
            </a:endParaRPr>
          </a:p>
          <a:p>
            <a:pPr>
              <a:buClr>
                <a:srgbClr val="FF0000"/>
              </a:buClr>
              <a:buFont typeface="Wingdings" panose="05000000000000000000" charset="0"/>
            </a:pP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ea typeface="黑体" panose="02010609060101010101" pitchFamily="49" charset="-122"/>
                <a:sym typeface="+mn-ea"/>
              </a:rPr>
              <a:t>       眼边“红红”写出了母亲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ea typeface="黑体" panose="02010609060101010101" pitchFamily="49" charset="-122"/>
                <a:sym typeface="+mn-ea"/>
              </a:rPr>
              <a:t>内心的悲伤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uFill>
                <a:solidFill>
                  <a:srgbClr val="3333CC"/>
                </a:solidFill>
              </a:uFill>
              <a:ea typeface="黑体" panose="02010609060101010101" pitchFamily="49" charset="-122"/>
              <a:sym typeface="+mn-ea"/>
            </a:endParaRPr>
          </a:p>
          <a:p>
            <a:pPr>
              <a:buClr>
                <a:srgbClr val="FF0000"/>
              </a:buClr>
              <a:buFont typeface="Wingdings" panose="05000000000000000000" charset="0"/>
            </a:pPr>
            <a:r>
              <a:rPr lang="zh-CN" altLang="en-US" sz="3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母亲默默承受这一切，理解、关心儿子。</a:t>
            </a:r>
            <a:endParaRPr lang="zh-CN" altLang="en-US" sz="3600" b="1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语言赏析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Text Box 4"/>
          <p:cNvSpPr txBox="1"/>
          <p:nvPr/>
        </p:nvSpPr>
        <p:spPr>
          <a:xfrm>
            <a:off x="9264650" y="55165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Clr>
                <a:schemeClr val="hlink"/>
              </a:buClr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6084" name="Text Box 5"/>
          <p:cNvSpPr txBox="1"/>
          <p:nvPr/>
        </p:nvSpPr>
        <p:spPr>
          <a:xfrm>
            <a:off x="8524875" y="55943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Clr>
                <a:schemeClr val="hlink"/>
              </a:buClr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6085" name="AutoShape 10"/>
          <p:cNvSpPr/>
          <p:nvPr/>
        </p:nvSpPr>
        <p:spPr>
          <a:xfrm>
            <a:off x="1839913" y="2497138"/>
            <a:ext cx="914400" cy="914400"/>
          </a:xfrm>
          <a:prstGeom prst="callout1">
            <a:avLst>
              <a:gd name="adj1" fmla="val -8333"/>
              <a:gd name="adj2" fmla="val 87500"/>
              <a:gd name="adj3" fmla="val -8333"/>
              <a:gd name="adj4" fmla="val 87500"/>
            </a:avLst>
          </a:prstGeom>
          <a:noFill/>
          <a:ln w="9525">
            <a:noFill/>
          </a:ln>
        </p:spPr>
        <p:txBody>
          <a:bodyPr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zh-CN" altLang="zh-CN" sz="3200" dirty="0">
              <a:latin typeface="Arial" panose="020B0604020202020204" pitchFamily="34" charset="0"/>
            </a:endParaRPr>
          </a:p>
        </p:txBody>
      </p:sp>
      <p:sp>
        <p:nvSpPr>
          <p:cNvPr id="46087" name="AutoShape 15"/>
          <p:cNvSpPr/>
          <p:nvPr/>
        </p:nvSpPr>
        <p:spPr>
          <a:xfrm>
            <a:off x="4511675" y="4724400"/>
            <a:ext cx="719138" cy="1441450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zh-CN" altLang="zh-CN" sz="3200" dirty="0">
              <a:latin typeface="Arial" panose="020B0604020202020204" pitchFamily="34" charset="0"/>
            </a:endParaRPr>
          </a:p>
        </p:txBody>
      </p:sp>
      <p:sp>
        <p:nvSpPr>
          <p:cNvPr id="46089" name="文本框 46088"/>
          <p:cNvSpPr txBox="1"/>
          <p:nvPr/>
        </p:nvSpPr>
        <p:spPr>
          <a:xfrm>
            <a:off x="1033145" y="2088515"/>
            <a:ext cx="10125710" cy="4777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060"/>
              </a:lnSpc>
            </a:pPr>
            <a:r>
              <a:rPr lang="en-US"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        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动作、语言描写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+mn-ea"/>
              </a:rPr>
              <a:t>  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“扑”、“抓”两个动作，说明母亲非常在意“我”的内心感受，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害怕儿子禁不住打击，失去生活的勇气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；“忍”写出了母亲尽管十分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悲痛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，却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抑制悲伤鼓励、安慰儿子的痛苦心情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sz="3600" b="1">
              <a:solidFill>
                <a:srgbClr val="FF0000"/>
              </a:solidFill>
              <a:uFillTx/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>
              <a:lnSpc>
                <a:spcPts val="4060"/>
              </a:lnSpc>
            </a:pP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        母亲说“好好儿活”，带着几分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无奈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，几分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顽强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，母亲知道自己的生命也许不长了，却仍在不屈地与病魔抗争，不希望看到身怀病痛的儿子失去与病魔抗争的信心，推动生活下去的勇气。</a:t>
            </a:r>
            <a:endParaRPr lang="zh-CN" altLang="en-US" sz="28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语言赏析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45058" name="Rectangle 3"/>
          <p:cNvSpPr>
            <a:spLocks noGrp="1" noRot="1"/>
          </p:cNvSpPr>
          <p:nvPr/>
        </p:nvSpPr>
        <p:spPr>
          <a:xfrm>
            <a:off x="1238885" y="662305"/>
            <a:ext cx="9919970" cy="14262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charset="0"/>
              <a:buChar char="u"/>
            </a:pPr>
            <a:r>
              <a:rPr sz="3600" b="1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母亲扑过来抓住我的手，忍住哭声说：“咱娘儿俩在一块儿，好好儿活，好好儿活……”</a:t>
            </a:r>
            <a:r>
              <a:rPr lang="zh-CN" altLang="en-US" sz="3600" b="1" dirty="0">
                <a:solidFill>
                  <a:srgbClr val="C41FED"/>
                </a:solidFill>
                <a:uFillTx/>
                <a:ea typeface="黑体" panose="02010609060101010101" pitchFamily="49" charset="-122"/>
                <a:sym typeface="+mn-ea"/>
              </a:rPr>
              <a:t>①</a:t>
            </a:r>
            <a:endParaRPr sz="3600" b="1">
              <a:solidFill>
                <a:srgbClr val="3333CC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6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6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6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6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01215" y="2480310"/>
            <a:ext cx="8783320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latinLnBrk="1">
              <a:lnSpc>
                <a:spcPct val="150000"/>
              </a:lnSpc>
              <a:buClr>
                <a:schemeClr val="hlink"/>
              </a:buClr>
            </a:pPr>
            <a:r>
              <a:rPr lang="en-US"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+mn-ea"/>
              </a:rPr>
              <a:t>        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  <a:sym typeface="+mn-ea"/>
              </a:rPr>
              <a:t>动作描写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+mn-ea"/>
              </a:rPr>
              <a:t>。“挡在窗前”是因为母亲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  <a:sym typeface="+mn-ea"/>
              </a:rPr>
              <a:t>怕我触景生情，对生活绝望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+mn-ea"/>
              </a:rPr>
              <a:t>，所以挡住了窗外肃杀的秋景，也挡住了儿子烦躁的情绪，表现母亲的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  <a:sym typeface="+mn-ea"/>
              </a:rPr>
              <a:t>细心和善解人意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 u="dbl" dirty="0">
              <a:solidFill>
                <a:srgbClr val="FF0000"/>
              </a:solidFill>
              <a:uFill>
                <a:solidFill>
                  <a:srgbClr val="3333CC"/>
                </a:solidFill>
              </a:uFill>
              <a:latin typeface="Arial" panose="020B0604020202020204" pitchFamily="34" charset="0"/>
              <a:sym typeface="+mn-ea"/>
            </a:endParaRPr>
          </a:p>
          <a:p>
            <a:pPr algn="l" latinLnBrk="1">
              <a:buClr>
                <a:schemeClr val="hlink"/>
              </a:buClr>
            </a:pP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语言赏析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45058" name="Rectangle 3"/>
          <p:cNvSpPr>
            <a:spLocks noGrp="1" noRot="1"/>
          </p:cNvSpPr>
          <p:nvPr/>
        </p:nvSpPr>
        <p:spPr>
          <a:xfrm>
            <a:off x="1637665" y="738505"/>
            <a:ext cx="9484360" cy="18040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charset="0"/>
              <a:buChar char="u"/>
            </a:pPr>
            <a:r>
              <a:rPr sz="3600" b="1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 那天我又独自坐在屋里，看着窗外的树叶“唰唰啦啦”地飘落。母亲进来了，挡在窗前……</a:t>
            </a:r>
            <a:r>
              <a:rPr lang="zh-CN" altLang="en-US" sz="3600" b="1" dirty="0">
                <a:solidFill>
                  <a:srgbClr val="C41FED"/>
                </a:solidFill>
                <a:uFillTx/>
                <a:ea typeface="黑体" panose="02010609060101010101" pitchFamily="49" charset="-122"/>
                <a:sym typeface="+mn-ea"/>
              </a:rPr>
              <a:t>③</a:t>
            </a:r>
            <a:endParaRPr lang="zh-CN" altLang="en-US" sz="3600" b="1" dirty="0">
              <a:solidFill>
                <a:srgbClr val="C41FED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3" name="矩形 48132"/>
          <p:cNvSpPr/>
          <p:nvPr/>
        </p:nvSpPr>
        <p:spPr>
          <a:xfrm>
            <a:off x="1923415" y="3484563"/>
            <a:ext cx="8601710" cy="26250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0">
              <a:lnSpc>
                <a:spcPts val="4940"/>
              </a:lnSpc>
            </a:pPr>
            <a:r>
              <a:rPr lang="en-US"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       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</a:rPr>
              <a:t>神态、语言、动作描写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。   “憔悴”暗示了母亲已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</a:rPr>
              <a:t>病入膏肓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；“央求”表现了母亲的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</a:rPr>
              <a:t>诚恳耐心执着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。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+mn-ea"/>
              </a:rPr>
              <a:t>“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喜出望外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+mn-ea"/>
              </a:rPr>
              <a:t>”“一会儿坐下，一会儿站起”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写出了母亲的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</a:rPr>
              <a:t>兴奋喜悦</a:t>
            </a:r>
            <a:r>
              <a:rPr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语言赏析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45058" name="Rectangle 3"/>
          <p:cNvSpPr>
            <a:spLocks noGrp="1" noRot="1"/>
          </p:cNvSpPr>
          <p:nvPr/>
        </p:nvSpPr>
        <p:spPr>
          <a:xfrm>
            <a:off x="1637665" y="738505"/>
            <a:ext cx="9502775" cy="23526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charset="0"/>
              <a:buChar char="u"/>
            </a:pPr>
            <a:r>
              <a:rPr sz="3600" b="1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  她憔悴的脸现出央求般的神色。“你要是愿意，就明天？”她说。我的回答已经让她喜出望外了……她高兴得一会儿坐下，一会儿站起：“那就赶紧准备准备。”</a:t>
            </a:r>
            <a:r>
              <a:rPr lang="zh-CN" altLang="en-US" sz="3600" b="1" dirty="0">
                <a:solidFill>
                  <a:srgbClr val="C41FED"/>
                </a:solidFill>
                <a:uFillTx/>
                <a:ea typeface="黑体" panose="02010609060101010101" pitchFamily="49" charset="-122"/>
                <a:sym typeface="+mn-ea"/>
              </a:rPr>
              <a:t>③</a:t>
            </a:r>
            <a:endParaRPr lang="zh-CN" altLang="en-US" sz="3600" b="1" dirty="0">
              <a:solidFill>
                <a:srgbClr val="C41FED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>
              <a:buFont typeface="Wingdings" panose="05000000000000000000" charset="0"/>
              <a:buChar char="u"/>
            </a:pPr>
            <a:endParaRPr sz="3600" b="1">
              <a:solidFill>
                <a:srgbClr val="3333CC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2" descr="2531170_12391253366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" y="0"/>
            <a:ext cx="12225020" cy="692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Rectangle 4"/>
          <p:cNvSpPr>
            <a:spLocks noGrp="1" noRot="1"/>
          </p:cNvSpPr>
          <p:nvPr>
            <p:ph type="body" sz="half"/>
          </p:nvPr>
        </p:nvSpPr>
        <p:spPr>
          <a:xfrm>
            <a:off x="5815330" y="315595"/>
            <a:ext cx="6031230" cy="6292850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latinLnBrk="1">
              <a:lnSpc>
                <a:spcPts val="3380"/>
              </a:lnSpc>
              <a:spcBef>
                <a:spcPts val="0"/>
              </a:spcBef>
              <a:buClr>
                <a:schemeClr val="tx1"/>
              </a:buClr>
              <a:buNone/>
            </a:pPr>
            <a:r>
              <a:rPr lang="en-US" altLang="zh-CN" sz="1400"/>
              <a:t>                  </a:t>
            </a:r>
            <a:r>
              <a:rPr lang="en-US" altLang="zh-CN" sz="1400">
                <a:solidFill>
                  <a:srgbClr val="00B050"/>
                </a:solidFill>
                <a:uFillTx/>
              </a:rPr>
              <a:t>   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史铁生1951年1月4日—2010年12月31日），北京人，小说家。</a:t>
            </a:r>
            <a:r>
              <a:rPr lang="en-US" altLang="zh-CN" b="1" dirty="0">
                <a:solidFill>
                  <a:srgbClr val="3333CC"/>
                </a:solidFill>
                <a:uFillTx/>
              </a:rPr>
              <a:t>16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岁毕业于北京清华  大学附中。</a:t>
            </a:r>
            <a:r>
              <a:rPr lang="en-US" altLang="zh-CN" b="1" dirty="0">
                <a:solidFill>
                  <a:srgbClr val="3333CC"/>
                </a:solidFill>
                <a:uFillTx/>
              </a:rPr>
              <a:t>18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岁去陕北延安插队。</a:t>
            </a:r>
            <a:r>
              <a:rPr lang="en-US" altLang="zh-CN" b="1" u="heavy" dirty="0">
                <a:solidFill>
                  <a:srgbClr val="3333CC"/>
                </a:solidFill>
                <a:uFill>
                  <a:solidFill>
                    <a:srgbClr val="FF0000"/>
                  </a:solidFill>
                </a:uFill>
              </a:rPr>
              <a:t>21</a:t>
            </a:r>
            <a:r>
              <a:rPr lang="zh-CN" altLang="en-US" b="1" u="heavy" dirty="0">
                <a:solidFill>
                  <a:srgbClr val="3333CC"/>
                </a:solidFill>
                <a:uFill>
                  <a:solidFill>
                    <a:srgbClr val="FF0000"/>
                  </a:solidFill>
                </a:uFill>
              </a:rPr>
              <a:t>岁因病致瘫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，转回北京。</a:t>
            </a:r>
            <a:r>
              <a:rPr lang="en-US" altLang="zh-CN" b="1" dirty="0">
                <a:solidFill>
                  <a:srgbClr val="3333CC"/>
                </a:solidFill>
                <a:uFillTx/>
              </a:rPr>
              <a:t>23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岁起到北京某街道工厂做了</a:t>
            </a:r>
            <a:r>
              <a:rPr lang="en-US" altLang="zh-CN" b="1" dirty="0">
                <a:solidFill>
                  <a:srgbClr val="3333CC"/>
                </a:solidFill>
                <a:uFillTx/>
              </a:rPr>
              <a:t>7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年的工人。</a:t>
            </a:r>
            <a:r>
              <a:rPr lang="en-US" altLang="zh-CN" b="1" u="heavy" dirty="0">
                <a:solidFill>
                  <a:srgbClr val="3333CC"/>
                </a:solidFill>
                <a:uFill>
                  <a:solidFill>
                    <a:srgbClr val="FF0000"/>
                  </a:solidFill>
                </a:uFill>
              </a:rPr>
              <a:t>后又患尿毒症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，靠透析维持生命。</a:t>
            </a:r>
            <a:r>
              <a:rPr lang="en-US" altLang="zh-CN" b="1" dirty="0">
                <a:solidFill>
                  <a:srgbClr val="3333CC"/>
                </a:solidFill>
                <a:uFillTx/>
              </a:rPr>
              <a:t>28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岁发表第一篇小说</a:t>
            </a:r>
            <a:r>
              <a:rPr lang="en-US" altLang="zh-CN" b="1" dirty="0">
                <a:solidFill>
                  <a:srgbClr val="3333CC"/>
                </a:solidFill>
                <a:uFillTx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法学教授及其夫人</a:t>
            </a:r>
            <a:r>
              <a:rPr lang="en-US" altLang="zh-CN" b="1" dirty="0">
                <a:solidFill>
                  <a:srgbClr val="3333CC"/>
                </a:solidFill>
                <a:uFillTx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，以后陆续发表中、短篇小说，散文多篇，</a:t>
            </a:r>
            <a:r>
              <a:rPr lang="en-US" altLang="zh-CN" b="1" u="heavy" dirty="0">
                <a:solidFill>
                  <a:srgbClr val="3333CC"/>
                </a:solidFill>
                <a:uFill>
                  <a:solidFill>
                    <a:srgbClr val="FF0000"/>
                  </a:solidFill>
                </a:uFill>
              </a:rPr>
              <a:t>其散文《我与地坛》被公认为中国近50年来最优秀的散文之一。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小说</a:t>
            </a:r>
            <a:r>
              <a:rPr lang="en-US" altLang="zh-CN" b="1">
                <a:solidFill>
                  <a:srgbClr val="3333CC"/>
                </a:solidFill>
                <a:uFillTx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老屋小记</a:t>
            </a:r>
            <a:r>
              <a:rPr lang="en-US" altLang="zh-CN" b="1" dirty="0">
                <a:solidFill>
                  <a:srgbClr val="3333CC"/>
                </a:solidFill>
                <a:uFillTx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uFillTx/>
              </a:rPr>
              <a:t>获首届鲁迅文学奖。2002年，他获得华语文学传媒大奖年度杰出成就奖，</a:t>
            </a:r>
            <a:r>
              <a:rPr lang="en-US" altLang="zh-CN" b="1" u="heavy" dirty="0">
                <a:solidFill>
                  <a:srgbClr val="3333CC"/>
                </a:solidFill>
                <a:uFill>
                  <a:solidFill>
                    <a:srgbClr val="FF0000"/>
                  </a:solidFill>
                </a:uFill>
              </a:rPr>
              <a:t>是现在中国最令人敬佩的作家之一。</a:t>
            </a:r>
            <a:endParaRPr lang="zh-CN" altLang="en-US" b="1" dirty="0">
              <a:solidFill>
                <a:srgbClr val="3333CC"/>
              </a:solidFill>
              <a:uFillTx/>
            </a:endParaRPr>
          </a:p>
        </p:txBody>
      </p:sp>
      <p:pic>
        <p:nvPicPr>
          <p:cNvPr id="37892" name="Picture 5" descr="5_101231125948_1"/>
          <p:cNvPicPr>
            <a:picLocks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37435" y="1700213"/>
            <a:ext cx="3635375" cy="4741862"/>
          </a:xfrm>
        </p:spPr>
      </p:pic>
      <p:sp>
        <p:nvSpPr>
          <p:cNvPr id="37893" name="WordArt 6"/>
          <p:cNvSpPr>
            <a:spLocks noTextEdit="1"/>
          </p:cNvSpPr>
          <p:nvPr/>
        </p:nvSpPr>
        <p:spPr>
          <a:xfrm>
            <a:off x="2337435" y="315595"/>
            <a:ext cx="4140200" cy="158273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p>
            <a:pPr algn="ctr"/>
            <a:r>
              <a:rPr lang="zh-CN" altLang="en-US" sz="3600" b="1">
                <a:ln w="38100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史铁生 </a:t>
            </a:r>
            <a:endParaRPr lang="zh-CN" altLang="en-US" sz="3600" b="1">
              <a:ln w="38100" cap="flat" cmpd="sng">
                <a:solidFill>
                  <a:srgbClr val="3366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  <p:pic>
        <p:nvPicPr>
          <p:cNvPr id="9222" name="Picture 8" descr="u=2911092291,4242805574&amp;gp=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2146300"/>
            <a:ext cx="1825625" cy="2754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7" descr="无标题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890" y="4610735"/>
            <a:ext cx="1809750" cy="2313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作者简介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7891">
                                            <p:txEl>
                                              <p:charRg st="0" end="1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3" name="矩形 48132"/>
          <p:cNvSpPr/>
          <p:nvPr/>
        </p:nvSpPr>
        <p:spPr>
          <a:xfrm>
            <a:off x="1554480" y="3708400"/>
            <a:ext cx="951738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0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       </a:t>
            </a:r>
            <a:r>
              <a:rPr lang="zh-CN" sz="32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</a:rPr>
              <a:t>神</a:t>
            </a:r>
            <a:r>
              <a:rPr sz="32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</a:rPr>
              <a:t>态、语言、心理描写</a:t>
            </a:r>
            <a:r>
              <a:rPr sz="32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。  神态、语言描写表现了母亲心中十分地快乐，也表现了母亲对“我”的爱之深。</a:t>
            </a:r>
            <a:endParaRPr sz="3200" b="1">
              <a:solidFill>
                <a:srgbClr val="FF0000"/>
              </a:solidFill>
              <a:uFillTx/>
              <a:latin typeface="+mn-lt"/>
              <a:ea typeface="黑体" panose="02010609060101010101" pitchFamily="49" charset="-122"/>
            </a:endParaRPr>
          </a:p>
          <a:p>
            <a:pPr marL="0"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      “忽然不说了”因为母亲</a:t>
            </a:r>
            <a:r>
              <a:rPr sz="32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</a:rPr>
              <a:t>怕刺激到我</a:t>
            </a:r>
            <a:r>
              <a:rPr sz="32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，怕让“我”想到自己瘫痪，而照顾儿子的情绪，写出了母亲的</a:t>
            </a:r>
            <a:r>
              <a:rPr sz="32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</a:rPr>
              <a:t>小心谨慎</a:t>
            </a:r>
            <a:r>
              <a:rPr sz="32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，变得敏感。这是心理描写。</a:t>
            </a:r>
            <a:endParaRPr lang="zh-CN" altLang="en-US" sz="3200" b="1" dirty="0">
              <a:solidFill>
                <a:srgbClr val="FF0000"/>
              </a:solidFill>
              <a:uFillTx/>
              <a:latin typeface="+mn-lt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语言赏析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45058" name="Rectangle 3"/>
          <p:cNvSpPr>
            <a:spLocks noGrp="1" noRot="1"/>
          </p:cNvSpPr>
          <p:nvPr/>
        </p:nvSpPr>
        <p:spPr>
          <a:xfrm>
            <a:off x="1203325" y="738505"/>
            <a:ext cx="10050145" cy="30797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charset="0"/>
              <a:buChar char="u"/>
            </a:pPr>
            <a:r>
              <a:rPr b="1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  她也笑了，坐在我身边，絮絮叨叨地说着：“看完菊花，咱们就去‘仿膳’，你小时候最爱吃那儿的豌豆黄儿。还记得那回我带你去北海吗？你偏说那杨树花是毛毛虫，跑着，一脚踩扁一个……”她忽然不说了。对于“跑”和“踩”一类的字眼儿，她比我还敏感。（聚焦“笑”，“敏感” 透过这几个字，你看出了什么？）</a:t>
            </a:r>
            <a:r>
              <a:rPr lang="zh-CN" altLang="en-US" b="1" dirty="0">
                <a:solidFill>
                  <a:srgbClr val="C41FED"/>
                </a:solidFill>
                <a:uFillTx/>
                <a:ea typeface="黑体" panose="02010609060101010101" pitchFamily="49" charset="-122"/>
                <a:sym typeface="+mn-ea"/>
              </a:rPr>
              <a:t>③</a:t>
            </a:r>
            <a:endParaRPr lang="zh-CN" altLang="en-US" b="1" dirty="0">
              <a:solidFill>
                <a:srgbClr val="C41FED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>
              <a:buFont typeface="Wingdings" panose="05000000000000000000" charset="0"/>
              <a:buChar char="u"/>
            </a:pPr>
            <a:endParaRPr b="1">
              <a:solidFill>
                <a:srgbClr val="3333CC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3" name="矩形 48132"/>
          <p:cNvSpPr/>
          <p:nvPr/>
        </p:nvSpPr>
        <p:spPr>
          <a:xfrm>
            <a:off x="1795145" y="3127376"/>
            <a:ext cx="8601710" cy="13582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0">
              <a:lnSpc>
                <a:spcPts val="4940"/>
              </a:lnSpc>
            </a:pPr>
            <a:r>
              <a:rPr lang="en-US" sz="3600" b="1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       </a:t>
            </a:r>
            <a:r>
              <a:rPr sz="3600" b="1" u="heavy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+mn-lt"/>
                <a:ea typeface="黑体" panose="02010609060101010101" pitchFamily="49" charset="-122"/>
              </a:rPr>
              <a:t>语言描写。母亲临终还惦记着自己的儿女，表现了母爱的伟大无私。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语言赏析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45058" name="Rectangle 3"/>
          <p:cNvSpPr>
            <a:spLocks noGrp="1" noRot="1"/>
          </p:cNvSpPr>
          <p:nvPr/>
        </p:nvSpPr>
        <p:spPr>
          <a:xfrm>
            <a:off x="1637665" y="1059815"/>
            <a:ext cx="9484360" cy="18040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charset="0"/>
              <a:buChar char="u"/>
            </a:pPr>
            <a:r>
              <a:rPr sz="3600" b="1">
                <a:solidFill>
                  <a:srgbClr val="3333CC"/>
                </a:solidFill>
                <a:uFillTx/>
                <a:ea typeface="黑体" panose="02010609060101010101" pitchFamily="49" charset="-122"/>
              </a:rPr>
              <a:t>母亲昏迷前的最后一句话是：“我那个有病的儿子和我那个还未成年的女儿……”</a:t>
            </a:r>
            <a:r>
              <a:rPr lang="zh-CN" altLang="en-US" sz="3600" b="1" dirty="0">
                <a:solidFill>
                  <a:srgbClr val="C41FED"/>
                </a:solidFill>
                <a:uFillTx/>
                <a:ea typeface="黑体" panose="02010609060101010101" pitchFamily="49" charset="-122"/>
                <a:sym typeface="+mn-ea"/>
              </a:rPr>
              <a:t>⑥</a:t>
            </a:r>
            <a:endParaRPr lang="zh-CN" altLang="en-US" sz="3600" b="1" dirty="0">
              <a:solidFill>
                <a:srgbClr val="C41FED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>
              <a:buFont typeface="Wingdings" panose="05000000000000000000" charset="0"/>
              <a:buChar char="u"/>
            </a:pPr>
            <a:endParaRPr sz="3600" b="1">
              <a:solidFill>
                <a:srgbClr val="3333CC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0" name="Text Box 4"/>
          <p:cNvSpPr/>
          <p:nvPr/>
        </p:nvSpPr>
        <p:spPr>
          <a:xfrm>
            <a:off x="1904683" y="795338"/>
            <a:ext cx="838200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           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写作手法：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endParaRPr lang="zh-CN" altLang="en-US" sz="3600" b="1" dirty="0">
              <a:solidFill>
                <a:srgbClr val="33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1、插叙：母亲侍弄的花都死了。母亲生病。母亲去世。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2、对比：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我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的暴怒对比母亲的体贴。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我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对生活的绝望对比母亲的坚定。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语言、动作、神态描写。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4、结构上采用记叙和抒情交融的写法。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《秋天的怀念》插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35" y="-55880"/>
            <a:ext cx="12386945" cy="6969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Text Box 3"/>
          <p:cNvSpPr txBox="1"/>
          <p:nvPr/>
        </p:nvSpPr>
        <p:spPr>
          <a:xfrm>
            <a:off x="2063750" y="2060575"/>
            <a:ext cx="792003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1989" name="Text Box 5"/>
          <p:cNvSpPr txBox="1"/>
          <p:nvPr/>
        </p:nvSpPr>
        <p:spPr>
          <a:xfrm>
            <a:off x="1630680" y="789305"/>
            <a:ext cx="8809990" cy="1198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又是秋天，当作者站在母亲的墓前看着母亲的遗像，他会说些什么呢？</a:t>
            </a:r>
            <a:endParaRPr lang="zh-CN" altLang="en-US" sz="3600" b="1" dirty="0">
              <a:solidFill>
                <a:srgbClr val="3333CC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990" name="Text Box 6"/>
          <p:cNvSpPr txBox="1"/>
          <p:nvPr/>
        </p:nvSpPr>
        <p:spPr>
          <a:xfrm>
            <a:off x="1623060" y="3188335"/>
            <a:ext cx="8945880" cy="1753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母亲，儿子来看您了。自从您秋天走后，我和妹妹都懂了您的话，您放心吧，我俩在一块，一定会好好儿活。 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 animBg="1"/>
      <p:bldP spid="4199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Text Box 3"/>
          <p:cNvSpPr txBox="1"/>
          <p:nvPr/>
        </p:nvSpPr>
        <p:spPr>
          <a:xfrm>
            <a:off x="2063750" y="2060575"/>
            <a:ext cx="792003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1988" name="Text Box 4"/>
          <p:cNvSpPr txBox="1"/>
          <p:nvPr/>
        </p:nvSpPr>
        <p:spPr>
          <a:xfrm>
            <a:off x="1584643" y="881063"/>
            <a:ext cx="914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学了这篇课文，你有哪些收获和感悟？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523683" y="1679258"/>
            <a:ext cx="9144000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Font typeface="Wingdings" panose="05000000000000000000" charset="0"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当苦难、逆境来临的时候，我们首先应想到的是好好活，让这唯一一次的活热烈而辉煌；妈妈的爱就像空气一样，让我赖以生存，而我却常常忘了它的存在；面对挫折和灾难，我们不仅要有勇气去面对，同时也需要家人和朋友的关心；生命是美好，要好好珍惜、好好儿活才是；生命对于每个人都只有一次，命运是可以通过个人的努力、奋斗来改变的！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612265" y="1134745"/>
            <a:ext cx="9751060" cy="4246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571500" marR="0" lvl="0" algn="l" defTabSz="914400" rtl="0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感悟母爱</a:t>
            </a:r>
            <a:r>
              <a:rPr kumimoji="0" lang="en-US" altLang="zh-CN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仿照例句完成下列句子。</a:t>
            </a:r>
            <a:endParaRPr kumimoji="0" lang="zh-CN" altLang="en-US" sz="3600" b="1" i="0" u="none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algn="l" defTabSz="914400" rtl="0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例句</a:t>
            </a:r>
            <a:r>
              <a:rPr kumimoji="0" lang="en-US" altLang="zh-CN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母亲</a:t>
            </a:r>
            <a:r>
              <a:rPr kumimoji="0" lang="en-US" altLang="zh-CN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如果我是小船</a:t>
            </a:r>
            <a:r>
              <a:rPr kumimoji="0" lang="en-US" altLang="zh-CN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那您就是柔和的风</a:t>
            </a:r>
            <a:r>
              <a:rPr kumimoji="0" lang="en-US" altLang="zh-CN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用您那无尽的爱伴我在知识的海洋里畅游。</a:t>
            </a:r>
            <a:endParaRPr kumimoji="0" lang="zh-CN" altLang="en-US" sz="3600" b="1" i="0" u="none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algn="l" defTabSz="914400" rtl="0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母亲</a:t>
            </a:r>
            <a:r>
              <a:rPr kumimoji="0" lang="en-US" altLang="zh-CN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如果我是</a:t>
            </a:r>
            <a:r>
              <a:rPr kumimoji="0" lang="zh-CN" altLang="en-US" sz="3600" b="1" i="0" u="sng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　 　     </a:t>
            </a:r>
            <a:r>
              <a:rPr kumimoji="0" lang="en-US" altLang="zh-CN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那您就是</a:t>
            </a:r>
            <a:r>
              <a:rPr kumimoji="0" lang="zh-CN" altLang="en-US" sz="3600" b="1" i="0" u="sng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　 　　   </a:t>
            </a:r>
            <a:r>
              <a:rPr kumimoji="0" lang="en-US" altLang="zh-CN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0" u="sng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</a:t>
            </a: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 </a:t>
            </a:r>
            <a:endParaRPr kumimoji="0" lang="zh-CN" altLang="en-US" sz="3600" b="1" i="0" u="none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1"/>
          <p:cNvSpPr/>
          <p:nvPr/>
        </p:nvSpPr>
        <p:spPr>
          <a:xfrm>
            <a:off x="5803265" y="3532823"/>
            <a:ext cx="310261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夜航的船儿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51330" y="465994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灯塔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06458" y="4659948"/>
            <a:ext cx="375793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用您的光明指</a:t>
            </a: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引我前进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Text Box 3"/>
          <p:cNvSpPr txBox="1"/>
          <p:nvPr/>
        </p:nvSpPr>
        <p:spPr>
          <a:xfrm>
            <a:off x="1403350" y="1583690"/>
            <a:ext cx="10467340" cy="5037455"/>
          </a:xfrm>
          <a:prstGeom prst="rect">
            <a:avLst/>
          </a:prstGeom>
          <a:noFill/>
          <a:ln w="9525">
            <a:noFill/>
          </a:ln>
        </p:spPr>
        <p:txBody>
          <a:bodyPr wrap="square" lIns="82726" tIns="41363" rIns="82726" bIns="41363">
            <a:spAutoFit/>
          </a:bodyPr>
          <a:p>
            <a:pPr defTabSz="827405">
              <a:lnSpc>
                <a:spcPts val="5520"/>
              </a:lnSpc>
              <a:spcBef>
                <a:spcPts val="0"/>
              </a:spcBef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①谁言寸草心，报得三春晖。</a:t>
            </a:r>
            <a:r>
              <a:rPr lang="en-US" altLang="zh-CN" sz="3600" b="1">
                <a:solidFill>
                  <a:srgbClr val="FF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（孟郊）</a:t>
            </a:r>
            <a:endParaRPr lang="en-US" altLang="zh-CN" sz="3600" b="1">
              <a:solidFill>
                <a:srgbClr val="FF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827405">
              <a:lnSpc>
                <a:spcPts val="5520"/>
              </a:lnSpc>
              <a:spcBef>
                <a:spcPts val="0"/>
              </a:spcBef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②母爱是世间最伟大的力量。</a:t>
            </a:r>
            <a:r>
              <a:rPr lang="en-US" altLang="zh-CN" sz="3600" b="1">
                <a:solidFill>
                  <a:srgbClr val="FF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（米尔）</a:t>
            </a:r>
            <a:endParaRPr lang="en-US" altLang="zh-CN" sz="3600" b="1">
              <a:solidFill>
                <a:srgbClr val="FF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827405">
              <a:lnSpc>
                <a:spcPts val="5520"/>
              </a:lnSpc>
              <a:spcBef>
                <a:spcPts val="0"/>
              </a:spcBef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③母爱是一种巨大的火焰。</a:t>
            </a:r>
            <a:r>
              <a:rPr lang="en-US" altLang="zh-CN" sz="3600" b="1">
                <a:solidFill>
                  <a:srgbClr val="FF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（罗曼·罗兰）</a:t>
            </a:r>
            <a:endParaRPr lang="en-US" altLang="zh-CN" sz="3600" b="1">
              <a:solidFill>
                <a:srgbClr val="FF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827405">
              <a:lnSpc>
                <a:spcPts val="5520"/>
              </a:lnSpc>
              <a:spcBef>
                <a:spcPts val="0"/>
              </a:spcBef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④世界上有一种最美的声音，那便是母亲的呼唤。</a:t>
            </a:r>
            <a:endParaRPr lang="en-US" alt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827405">
              <a:lnSpc>
                <a:spcPts val="5520"/>
              </a:lnSpc>
              <a:spcBef>
                <a:spcPts val="0"/>
              </a:spcBef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</a:t>
            </a:r>
            <a:r>
              <a:rPr lang="en-US" altLang="zh-CN" sz="3600" b="1">
                <a:solidFill>
                  <a:srgbClr val="FF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（但丁）</a:t>
            </a:r>
            <a:endParaRPr lang="en-US" altLang="zh-CN" sz="3600" b="1">
              <a:solidFill>
                <a:srgbClr val="FF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827405">
              <a:lnSpc>
                <a:spcPts val="5520"/>
              </a:lnSpc>
              <a:spcBef>
                <a:spcPts val="0"/>
              </a:spcBef>
            </a:pP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⑤世界上的一切光荣和骄傲，都来自母亲。</a:t>
            </a:r>
            <a:endParaRPr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827405">
              <a:lnSpc>
                <a:spcPts val="5520"/>
              </a:lnSpc>
              <a:spcBef>
                <a:spcPts val="0"/>
              </a:spcBef>
            </a:pPr>
            <a:r>
              <a:rPr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     </a:t>
            </a:r>
            <a:r>
              <a:rPr lang="en-US" altLang="zh-CN" sz="3600" b="1">
                <a:solidFill>
                  <a:srgbClr val="FF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（高尔基）</a:t>
            </a:r>
            <a:endParaRPr lang="en-US" altLang="zh-CN" sz="3600" b="1">
              <a:solidFill>
                <a:srgbClr val="FF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47816" name="Text Box 8"/>
          <p:cNvSpPr txBox="1">
            <a:spLocks noChangeArrowheads="1"/>
          </p:cNvSpPr>
          <p:nvPr/>
        </p:nvSpPr>
        <p:spPr bwMode="auto">
          <a:xfrm>
            <a:off x="3359150" y="439420"/>
            <a:ext cx="4751388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800" b="1" baseline="0" noProof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歌颂母亲的名言</a:t>
            </a:r>
            <a:endParaRPr kumimoji="0" lang="zh-CN" altLang="en-US" sz="4800" b="1" baseline="0" noProof="0" smtClean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图片 52225" descr="2010011815383643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388" y="0"/>
            <a:ext cx="896461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图片 52226" descr="201105061653447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8" name="矩形 52227"/>
          <p:cNvSpPr/>
          <p:nvPr/>
        </p:nvSpPr>
        <p:spPr>
          <a:xfrm>
            <a:off x="1882775" y="3500438"/>
            <a:ext cx="8785225" cy="2341562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  <a:normAutofit/>
          </a:bodyPr>
          <a:p>
            <a:pPr algn="ctr"/>
            <a:r>
              <a:rPr lang="zh-CN" altLang="en-US" sz="9600" b="1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75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妈妈，我们爱您！</a:t>
            </a:r>
            <a:endParaRPr lang="zh-CN" altLang="en-US" sz="9600" b="1"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75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2229" name="图片 52228" descr="2010011815383643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894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0" name="文本框 52229"/>
          <p:cNvSpPr txBox="1"/>
          <p:nvPr/>
        </p:nvSpPr>
        <p:spPr>
          <a:xfrm>
            <a:off x="1828800" y="4521835"/>
            <a:ext cx="8893175" cy="20300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C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3600" b="1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学习了史铁生的</a:t>
            </a:r>
            <a:r>
              <a:rPr lang="en-US" altLang="zh-CN" sz="3600" b="1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秋天的怀念</a:t>
            </a:r>
            <a:r>
              <a:rPr lang="en-US" altLang="zh-CN" sz="3600" b="1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600" b="1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，你一定想对你的母亲说点什么，请你以</a:t>
            </a:r>
            <a:r>
              <a:rPr lang="en-US" altLang="zh-CN" sz="3600" b="1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妈妈，我想对您说</a:t>
            </a:r>
            <a:r>
              <a:rPr lang="en-US" altLang="zh-CN" sz="3600" b="1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600" b="1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为题，写一篇文章。</a:t>
            </a:r>
            <a:endParaRPr lang="zh-CN" altLang="en-US" sz="3600" b="1">
              <a:solidFill>
                <a:srgbClr val="3333CC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-32385"/>
            <a:ext cx="12281535" cy="70866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1" name="Rectangle 3"/>
          <p:cNvSpPr>
            <a:spLocks noGrp="1" noRot="1"/>
          </p:cNvSpPr>
          <p:nvPr>
            <p:ph idx="1"/>
          </p:nvPr>
        </p:nvSpPr>
        <p:spPr>
          <a:xfrm>
            <a:off x="748030" y="286385"/>
            <a:ext cx="10497820" cy="6284595"/>
          </a:xfrm>
        </p:spPr>
        <p:txBody>
          <a:bodyPr wrap="square" lIns="91440" tIns="45720" rIns="91440" bIns="45720" anchor="t"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/>
              <a:t>                                </a:t>
            </a:r>
            <a:r>
              <a:rPr lang="zh-CN" altLang="en-US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史铁生的坦荡辞世</a:t>
            </a:r>
            <a:r>
              <a:rPr lang="zh-CN" altLang="en-US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zh-CN" altLang="en-US" dirty="0">
              <a:solidFill>
                <a:srgbClr val="33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b="1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2010</a:t>
            </a:r>
            <a:r>
              <a:rPr lang="zh-CN" altLang="en-US" b="1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b="1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b="1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b="1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b="1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日傍晚，史铁生静静地躺在朝阳医院急诊区的手推板床上，呼吸微弱，命悬一线。没有太多的解释，夫人陈希米平静地签署了停止治疗的知情同意书。陈希米说，这不是她即兴的决定，而是史铁生生前郑重的预嘱。</a:t>
            </a:r>
            <a:endParaRPr lang="zh-CN" altLang="en-US" b="1" dirty="0">
              <a:solidFill>
                <a:srgbClr val="33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rgbClr val="3333CC"/>
                </a:solidFill>
                <a:uFillTx/>
              </a:rPr>
              <a:t> </a:t>
            </a:r>
            <a:r>
              <a:rPr lang="en-US" altLang="zh-CN" b="1">
                <a:solidFill>
                  <a:srgbClr val="3333CC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b="1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庄严肃穆的气氛中，所有在场的医护人员在安魂曲中向铁生鞠躬，致以最崇高的敬意，然后虔诚地取出他捐献的器官，认真、细密地缝合好躯壳，整理好妆容</a:t>
            </a:r>
            <a:r>
              <a:rPr lang="en-US" altLang="zh-CN" b="1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……</a:t>
            </a:r>
            <a:r>
              <a:rPr lang="en-US" altLang="zh-CN" b="1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9</a:t>
            </a:r>
            <a:r>
              <a:rPr lang="zh-CN" altLang="en-US" b="1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个小时后，</a:t>
            </a:r>
            <a:r>
              <a:rPr lang="zh-CN" altLang="en-US" b="1" u="heavy" dirty="0">
                <a:solidFill>
                  <a:srgbClr val="3333CC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史铁生的肝脏、角膜在两个新的生命体中尽职地工作，生命在延续。</a:t>
            </a:r>
            <a:r>
              <a:rPr lang="zh-CN" altLang="en-US" b="1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史铁生坦荡地、从容地、诗意地、利他地、死去了，正如哲人所言，肉身是无法永恒的，永恒的是人类的精神和爱。史铁生做到了。</a:t>
            </a:r>
            <a:r>
              <a:rPr lang="zh-CN" altLang="en-US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b="1" dirty="0">
              <a:solidFill>
                <a:srgbClr val="3333CC"/>
              </a:solidFill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endParaRPr lang="zh-CN" altLang="en-US" b="1" dirty="0">
              <a:solidFill>
                <a:srgbClr val="3333CC"/>
              </a:solidFill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/>
          <p:nvPr/>
        </p:nvSpPr>
        <p:spPr>
          <a:xfrm>
            <a:off x="2712720" y="2388235"/>
            <a:ext cx="727265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hlink"/>
              </a:buClr>
            </a:pPr>
            <a:r>
              <a:rPr lang="zh-CN" altLang="en-US" sz="4000" b="1" dirty="0">
                <a:solidFill>
                  <a:srgbClr val="3333CC"/>
                </a:solidFill>
                <a:uFillTx/>
                <a:latin typeface="Arial" panose="020B0604020202020204" pitchFamily="34" charset="0"/>
              </a:rPr>
              <a:t>瘫 痪         憔  悴      诀 别         </a:t>
            </a:r>
            <a:endParaRPr lang="zh-CN" altLang="en-US" sz="4000" b="1" dirty="0">
              <a:solidFill>
                <a:srgbClr val="3333CC"/>
              </a:solidFill>
              <a:uFillTx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>
                <a:schemeClr val="hlink"/>
              </a:buClr>
            </a:pPr>
            <a:r>
              <a:rPr lang="zh-CN" altLang="en-US" sz="4000" b="1" dirty="0">
                <a:solidFill>
                  <a:srgbClr val="3333CC"/>
                </a:solidFill>
                <a:uFillTx/>
                <a:latin typeface="Arial" panose="020B0604020202020204" pitchFamily="34" charset="0"/>
              </a:rPr>
              <a:t>                                                                        絮 叨         憎 恨     </a:t>
            </a:r>
            <a:r>
              <a:rPr lang="zh-CN" altLang="en-US" sz="4000" b="1" dirty="0">
                <a:solidFill>
                  <a:srgbClr val="3333CC"/>
                </a:solidFill>
                <a:uFillTx/>
                <a:sym typeface="+mn-ea"/>
              </a:rPr>
              <a:t> 翻来覆去</a:t>
            </a:r>
            <a:r>
              <a:rPr lang="zh-CN" altLang="en-US" sz="4000" b="1" dirty="0">
                <a:solidFill>
                  <a:srgbClr val="3333CC"/>
                </a:solidFill>
                <a:uFillTx/>
                <a:latin typeface="Arial" panose="020B0604020202020204" pitchFamily="34" charset="0"/>
              </a:rPr>
              <a:t>       </a:t>
            </a:r>
            <a:endParaRPr lang="zh-CN" altLang="en-US" sz="4000" b="1" dirty="0">
              <a:solidFill>
                <a:srgbClr val="3333CC"/>
              </a:solidFill>
              <a:uFillTx/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>
                <a:schemeClr val="hlink"/>
              </a:buClr>
            </a:pPr>
            <a:r>
              <a:rPr lang="zh-CN" altLang="en-US" sz="4000" b="1" dirty="0">
                <a:solidFill>
                  <a:srgbClr val="3333CC"/>
                </a:solidFill>
                <a:uFillTx/>
                <a:latin typeface="Arial" panose="020B0604020202020204" pitchFamily="34" charset="0"/>
              </a:rPr>
              <a:t>                                                                       仿 膳         侍 弄        整 宿</a:t>
            </a:r>
            <a:endParaRPr lang="zh-CN" altLang="en-US" sz="4000" b="1" dirty="0">
              <a:solidFill>
                <a:srgbClr val="3333CC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70659" name="Text Box 3"/>
          <p:cNvSpPr txBox="1"/>
          <p:nvPr/>
        </p:nvSpPr>
        <p:spPr>
          <a:xfrm>
            <a:off x="2496820" y="1869123"/>
            <a:ext cx="88931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hlink"/>
              </a:buClr>
            </a:pPr>
            <a:r>
              <a:rPr lang="en-US" altLang="zh-CN" sz="3600" b="1" dirty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tān hu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à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n    qiáo cuì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     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jué  </a:t>
            </a:r>
            <a:r>
              <a:rPr lang="en-US" altLang="zh-CN" sz="3600" b="1" dirty="0" err="1">
                <a:solidFill>
                  <a:srgbClr val="FF0000"/>
                </a:solidFill>
                <a:latin typeface="Arial" panose="020B0604020202020204" pitchFamily="34" charset="0"/>
              </a:rPr>
              <a:t>                </a:t>
            </a:r>
            <a:endParaRPr lang="en-US" altLang="zh-CN" sz="3600" b="1" dirty="0" err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0964" name="Text Box 4"/>
          <p:cNvSpPr txBox="1"/>
          <p:nvPr/>
        </p:nvSpPr>
        <p:spPr>
          <a:xfrm>
            <a:off x="2589213" y="3346768"/>
            <a:ext cx="79930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hlink"/>
              </a:buClr>
            </a:pPr>
            <a:r>
              <a:rPr lang="en-US" altLang="zh-CN" sz="3600" b="1" dirty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xù d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ā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o      z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ē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ng                  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sym typeface="+mn-ea"/>
              </a:rPr>
              <a:t>fù</a:t>
            </a:r>
            <a:r>
              <a:rPr lang="en-US" altLang="zh-CN" sz="3600">
                <a:solidFill>
                  <a:srgbClr val="FF0000"/>
                </a:solidFill>
                <a:uFillTx/>
                <a:sym typeface="+mn-ea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  </a:t>
            </a:r>
            <a:r>
              <a:rPr lang="en-US" altLang="zh-CN" sz="3600" b="1" dirty="0" err="1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endParaRPr lang="en-US" altLang="zh-CN" sz="3600" b="1" dirty="0" err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0660" name="Text Box 4"/>
          <p:cNvSpPr txBox="1"/>
          <p:nvPr/>
        </p:nvSpPr>
        <p:spPr>
          <a:xfrm>
            <a:off x="2712720" y="4912678"/>
            <a:ext cx="6985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hlink"/>
              </a:buClr>
            </a:pPr>
            <a:r>
              <a:rPr lang="en-US" altLang="zh-CN" sz="3600" b="1" dirty="0" err="1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sh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à</a:t>
            </a:r>
            <a:r>
              <a:rPr lang="en-US" altLang="zh-CN" sz="3600" b="1" dirty="0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n       shì                  xiǔ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5695" y="57277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字音字形</a:t>
            </a:r>
            <a:endParaRPr lang="zh-CN" altLang="en-US" sz="40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70659" grpId="0"/>
      <p:bldP spid="40964" grpId="0"/>
      <p:bldP spid="706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8" name="Rectangle 1"/>
          <p:cNvSpPr/>
          <p:nvPr/>
        </p:nvSpPr>
        <p:spPr>
          <a:xfrm>
            <a:off x="1901508" y="1439069"/>
            <a:ext cx="2249805" cy="483108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ctr">
            <a:spAutoFit/>
          </a:bodyPr>
          <a:p>
            <a:pPr>
              <a:lnSpc>
                <a:spcPts val="6160"/>
              </a:lnSpc>
              <a:buNone/>
            </a:pPr>
            <a:r>
              <a:rPr lang="zh-CN" altLang="en-US" sz="3600" b="1" baseline="0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侍弄</a:t>
            </a:r>
            <a:r>
              <a:rPr lang="en-US" altLang="x-none" sz="3600" b="1" baseline="0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:</a:t>
            </a:r>
            <a:endParaRPr lang="en-US" altLang="x-none" sz="3600" b="1" baseline="0" dirty="0">
              <a:solidFill>
                <a:srgbClr val="33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ts val="6160"/>
              </a:lnSpc>
              <a:buNone/>
            </a:pPr>
            <a:r>
              <a:rPr lang="zh-CN" altLang="en-US" sz="3600" b="1" baseline="0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憔悴</a:t>
            </a:r>
            <a:r>
              <a:rPr lang="en-US" altLang="x-none" sz="3600" b="1" baseline="0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:</a:t>
            </a:r>
            <a:endParaRPr lang="en-US" altLang="x-none" sz="3600" b="1" baseline="0" dirty="0">
              <a:solidFill>
                <a:srgbClr val="33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ts val="6160"/>
              </a:lnSpc>
              <a:buNone/>
            </a:pPr>
            <a:r>
              <a:rPr lang="zh-CN" altLang="en-US" sz="3600" b="1" baseline="0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诀别</a:t>
            </a:r>
            <a:r>
              <a:rPr lang="en-US" altLang="x-none" sz="3600" b="1" baseline="0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:</a:t>
            </a:r>
            <a:endParaRPr lang="en-US" altLang="x-none" sz="3600" b="1" baseline="0" dirty="0">
              <a:solidFill>
                <a:srgbClr val="33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ts val="6160"/>
              </a:lnSpc>
              <a:buNone/>
            </a:pPr>
            <a:r>
              <a:rPr lang="zh-CN" altLang="en-US" sz="3600" b="1" baseline="0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絮絮叨叨</a:t>
            </a:r>
            <a:r>
              <a:rPr lang="en-US" altLang="x-none" sz="3600" b="1" baseline="0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:</a:t>
            </a:r>
            <a:endParaRPr lang="en-US" altLang="x-none" sz="3600" b="1" baseline="0" dirty="0">
              <a:solidFill>
                <a:srgbClr val="33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ts val="6160"/>
              </a:lnSpc>
              <a:buNone/>
            </a:pPr>
            <a:r>
              <a:rPr lang="zh-CN" altLang="en-US" sz="3600" b="1" baseline="0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喜出望外</a:t>
            </a:r>
            <a:r>
              <a:rPr lang="en-US" altLang="x-none" sz="3600" b="1" baseline="0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:</a:t>
            </a:r>
            <a:endParaRPr lang="en-US" altLang="x-none" sz="3600" b="1" baseline="0" dirty="0">
              <a:solidFill>
                <a:srgbClr val="33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ts val="6160"/>
              </a:lnSpc>
              <a:buNone/>
            </a:pPr>
            <a:r>
              <a:rPr lang="zh-CN" altLang="en-US" sz="3600" b="1" baseline="0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田地：</a:t>
            </a:r>
            <a:endParaRPr lang="zh-CN" altLang="en-US" sz="3600" b="1" baseline="0" dirty="0">
              <a:solidFill>
                <a:srgbClr val="33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199" name="矩形 8"/>
          <p:cNvSpPr/>
          <p:nvPr/>
        </p:nvSpPr>
        <p:spPr>
          <a:xfrm>
            <a:off x="3392488" y="1649413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经营照管。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200" name="矩形 9"/>
          <p:cNvSpPr/>
          <p:nvPr/>
        </p:nvSpPr>
        <p:spPr>
          <a:xfrm>
            <a:off x="3373755" y="2448243"/>
            <a:ext cx="34340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形容人脸色不好。</a:t>
            </a:r>
            <a:endParaRPr lang="zh-CN" altLang="en-US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8201" name="矩形 10"/>
          <p:cNvSpPr/>
          <p:nvPr/>
        </p:nvSpPr>
        <p:spPr>
          <a:xfrm>
            <a:off x="3282315" y="3194368"/>
            <a:ext cx="4246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多指不再相见的分别。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202" name="矩形 11"/>
          <p:cNvSpPr/>
          <p:nvPr/>
        </p:nvSpPr>
        <p:spPr>
          <a:xfrm>
            <a:off x="4231640" y="4003675"/>
            <a:ext cx="39566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形容说话啰唆,唠叨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8203" name="矩形 12"/>
          <p:cNvSpPr/>
          <p:nvPr/>
        </p:nvSpPr>
        <p:spPr>
          <a:xfrm>
            <a:off x="4151630" y="4812030"/>
            <a:ext cx="69456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遇到出乎意料的事情而特别高兴。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" name="矩形 12"/>
          <p:cNvSpPr/>
          <p:nvPr/>
        </p:nvSpPr>
        <p:spPr>
          <a:xfrm>
            <a:off x="3282315" y="5624830"/>
            <a:ext cx="83680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地步;境地。文中指不好的处境或境况。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6170" y="5016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词语释义</a:t>
            </a:r>
            <a:endParaRPr lang="zh-CN" altLang="en-US" sz="40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>
                                      <p:cBhvr>
                                        <p:cTn id="9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>
                                      <p:cBhvr>
                                        <p:cTn id="16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>
                                      <p:cBhvr>
                                        <p:cTn id="23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0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0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>
                                      <p:cBhvr>
                                        <p:cTn id="30" dur="1000"/>
                                        <p:tgtEl>
                                          <p:spTgt spid="820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0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0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>
                                      <p:cBhvr>
                                        <p:cTn id="37" dur="1000"/>
                                        <p:tgtEl>
                                          <p:spTgt spid="820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bldLvl="0"/>
      <p:bldP spid="8200" grpId="0" bldLvl="0"/>
      <p:bldP spid="8201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1935480" y="955675"/>
            <a:ext cx="83648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3333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学会概括：本文讲了一个什么样的故事？表达什么样的情感？</a:t>
            </a:r>
            <a:endParaRPr lang="zh-CN" sz="3600" b="1" dirty="0">
              <a:solidFill>
                <a:srgbClr val="3333CC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3600" b="1" dirty="0">
              <a:solidFill>
                <a:srgbClr val="3333CC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       讲述了重病缠身的母亲，体贴入微地照顾双腿瘫痪的儿子，鼓励儿子好好活下去的故事。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       歌颂了伟大而无私的母爱，抒发了作者对母亲深切的怀念。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整体把握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50" name="Rectangle 6"/>
          <p:cNvSpPr>
            <a:spLocks noGrp="1" noRot="1"/>
          </p:cNvSpPr>
          <p:nvPr>
            <p:ph type="subTitle" idx="1"/>
          </p:nvPr>
        </p:nvSpPr>
        <p:spPr>
          <a:xfrm>
            <a:off x="1800225" y="1117600"/>
            <a:ext cx="9288463" cy="1752600"/>
          </a:xfrm>
        </p:spPr>
        <p:txBody>
          <a:bodyPr wrap="square" lIns="91440" tIns="45720" rIns="91440" bIns="45720" anchor="t"/>
          <a:p>
            <a:pPr marL="571500" indent="-571500" algn="l" eaLnBrk="1" hangingPunct="1">
              <a:lnSpc>
                <a:spcPct val="90000"/>
              </a:lnSpc>
              <a:buClr>
                <a:srgbClr val="3333CC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3333CC"/>
                </a:solidFill>
                <a:uFillTx/>
                <a:latin typeface="+mn-lt"/>
                <a:ea typeface="黑体" panose="02010609060101010101" pitchFamily="49" charset="-122"/>
                <a:cs typeface="+mn-cs"/>
              </a:rPr>
              <a:t>你觉得文中的“我”，性格脾气是什么样的？从文中哪里感受到的？</a:t>
            </a:r>
            <a:endParaRPr lang="zh-CN" altLang="en-US" sz="3600" b="1" dirty="0">
              <a:solidFill>
                <a:srgbClr val="3333CC"/>
              </a:solidFill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482" name="Text Box 7"/>
          <p:cNvSpPr txBox="1"/>
          <p:nvPr/>
        </p:nvSpPr>
        <p:spPr>
          <a:xfrm>
            <a:off x="2855913" y="2997200"/>
            <a:ext cx="51117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20483" name="图片 1" descr="timg (2)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7340" y="2233930"/>
            <a:ext cx="9037320" cy="4636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07" name="Text Box 15"/>
          <p:cNvSpPr txBox="1"/>
          <p:nvPr/>
        </p:nvSpPr>
        <p:spPr>
          <a:xfrm>
            <a:off x="2016125" y="929640"/>
            <a:ext cx="81597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双腿瘫痪后，我的脾气变的</a:t>
            </a:r>
            <a:r>
              <a:rPr lang="zh-CN" altLang="en-US" sz="3600" b="1" u="heavy" noProof="1" dirty="0">
                <a:solidFill>
                  <a:srgbClr val="FF0000"/>
                </a:solidFill>
                <a:uFill>
                  <a:solidFill>
                    <a:srgbClr val="3333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暴怒无常</a:t>
            </a:r>
            <a:r>
              <a:rPr lang="zh-CN" altLang="en-US" sz="3600" b="1" noProof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。 </a:t>
            </a:r>
            <a:endParaRPr lang="zh-CN" altLang="en-US" sz="3600" b="1" noProof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3333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表现在：</a:t>
            </a:r>
            <a:endParaRPr lang="zh-CN" altLang="en-US" sz="3600" b="1" noProof="1" dirty="0">
              <a:solidFill>
                <a:srgbClr val="3333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317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3805" y="2662555"/>
            <a:ext cx="1029779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3600" b="1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（1）望着望着天上北归的雁阵，我会——突然把面前的玻璃砸碎。</a:t>
            </a:r>
            <a:endParaRPr lang="zh-CN" altLang="en-US" sz="3600" b="1" noProof="0" smtClean="0">
              <a:ln>
                <a:noFill/>
              </a:ln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3600" b="1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（2）听着听着李谷一甜美的歌声，我会——猛地把手边的东西摔向四周的墙壁。</a:t>
            </a:r>
            <a:endParaRPr lang="zh-CN" altLang="en-US" sz="3600" b="1" noProof="0" smtClean="0">
              <a:ln>
                <a:noFill/>
              </a:ln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3600" b="1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（3）妈妈让我去看菊花，——我狠命地捶打这两条可恨的腿，喊着：“不，我不去！我可活什么劲！”</a:t>
            </a:r>
            <a:endParaRPr lang="zh-CN" altLang="en-US" sz="3600" b="1" noProof="0" smtClean="0">
              <a:ln>
                <a:noFill/>
              </a:ln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5169</Words>
  <Application>WPS 演示</Application>
  <PresentationFormat>在屏幕上显示</PresentationFormat>
  <Paragraphs>346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黑体</vt:lpstr>
      <vt:lpstr>楷体_GB2312</vt:lpstr>
      <vt:lpstr>新宋体</vt:lpstr>
      <vt:lpstr>Times New Roman</vt:lpstr>
      <vt:lpstr>微软雅黑</vt:lpstr>
      <vt:lpstr>Wingdings</vt:lpstr>
      <vt:lpstr>隶书</vt:lpstr>
      <vt:lpstr>Arial Unicode MS</vt:lpstr>
      <vt:lpstr>华文彩云</vt:lpstr>
      <vt:lpstr>楷体_GB2312</vt:lpstr>
      <vt:lpstr>Gulim</vt:lpstr>
      <vt:lpstr>Malgun Gothic</vt:lpstr>
      <vt:lpstr>Arial</vt:lpstr>
      <vt:lpstr>楷体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作者生活态度的转变源于伟大无私的母爱，母爱在文中体现在哪些地方？请找出来。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文中写了几次看花，作者情感有什么变化？</vt:lpstr>
      <vt:lpstr>母亲为什么如此急切地想带儿子去看菊花？ </vt:lpstr>
      <vt:lpstr>PowerPoint 演示文稿</vt:lpstr>
      <vt:lpstr>PowerPoint 演示文稿</vt:lpstr>
      <vt:lpstr> 文中多处埋下伏笔，暗示了母亲的离开，请大家细读课文，找一找这些句子。</vt:lpstr>
      <vt:lpstr>找一找文中的对比，说说其作用。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44</cp:revision>
  <dcterms:created xsi:type="dcterms:W3CDTF">2017-07-11T00:49:00Z</dcterms:created>
  <dcterms:modified xsi:type="dcterms:W3CDTF">2019-09-12T14:56:30Z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2052-11.1.0.8976</vt:lpwstr>
  </property>
</Properties>
</file>