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4" r:id="rId17"/>
    <p:sldId id="273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5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tags" Target="tags/tag82.xml" /><Relationship Id="rId2" Type="http://schemas.openxmlformats.org/officeDocument/2006/relationships/slide" Target="slides/slide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image" Target="../media/image1.png" /><Relationship Id="rId5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E30000"/>
            </a:gs>
            <a:gs pos="100000">
              <a:srgbClr val="76030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00739" y="434369"/>
            <a:ext cx="9799320" cy="1616710"/>
          </a:xfrm>
        </p:spPr>
        <p:txBody>
          <a:bodyPr/>
          <a:lstStyle/>
          <a:p>
            <a:r>
              <a:rPr lang="zh-CN" altLang="zh-CN">
                <a:solidFill>
                  <a:srgbClr val="FFC000"/>
                </a:solidFill>
              </a:rPr>
              <a:t>2022高考热点素材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40030" y="3038475"/>
            <a:ext cx="11717020" cy="1472565"/>
          </a:xfrm>
        </p:spPr>
        <p:txBody>
          <a:bodyPr>
            <a:noAutofit/>
          </a:bodyPr>
          <a:lstStyle/>
          <a:p>
            <a:r>
              <a:rPr lang="zh-CN" altLang="en-US" sz="4400">
                <a:solidFill>
                  <a:srgbClr val="FFC000"/>
                </a:solidFill>
              </a:rPr>
              <a:t>十九届六中全会</a:t>
            </a:r>
            <a:r>
              <a:rPr lang="en-US" altLang="zh-CN" sz="4400">
                <a:solidFill>
                  <a:srgbClr val="FFC000"/>
                </a:solidFill>
              </a:rPr>
              <a:t>  </a:t>
            </a:r>
            <a:r>
              <a:rPr lang="zh-CN" altLang="en-US" sz="4400">
                <a:solidFill>
                  <a:srgbClr val="FFC000"/>
                </a:solidFill>
              </a:rPr>
              <a:t>筋骨句</a:t>
            </a:r>
            <a:r>
              <a:rPr lang="en-US" altLang="zh-CN" sz="4400">
                <a:solidFill>
                  <a:srgbClr val="FFC000"/>
                </a:solidFill>
              </a:rPr>
              <a:t>   </a:t>
            </a:r>
            <a:r>
              <a:rPr lang="zh-CN" altLang="en-US" sz="4400">
                <a:solidFill>
                  <a:srgbClr val="FFC000"/>
                </a:solidFill>
              </a:rPr>
              <a:t>名言</a:t>
            </a:r>
            <a:r>
              <a:rPr lang="en-US" altLang="zh-CN" sz="4400">
                <a:solidFill>
                  <a:srgbClr val="FFC000"/>
                </a:solidFill>
              </a:rPr>
              <a:t>  </a:t>
            </a:r>
            <a:r>
              <a:rPr lang="zh-CN" altLang="en-US" sz="4400">
                <a:solidFill>
                  <a:srgbClr val="FFC000"/>
                </a:solidFill>
              </a:rPr>
              <a:t>题目</a:t>
            </a:r>
            <a:r>
              <a:rPr lang="en-US" altLang="zh-CN" sz="4400">
                <a:solidFill>
                  <a:srgbClr val="FFC000"/>
                </a:solidFill>
              </a:rPr>
              <a:t>  </a:t>
            </a:r>
            <a:r>
              <a:rPr lang="zh-CN" altLang="en-US" sz="4400">
                <a:solidFill>
                  <a:srgbClr val="FFC000"/>
                </a:solidFill>
              </a:rPr>
              <a:t>范文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09" y="530254"/>
            <a:ext cx="1470660" cy="14249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（五）文化自信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1490345"/>
            <a:ext cx="5495290" cy="4759325"/>
          </a:xfrm>
        </p:spPr>
        <p:txBody>
          <a:bodyPr>
            <a:noAutofit/>
          </a:bodyPr>
          <a:lstStyle/>
          <a:p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筋骨句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深化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文化体制改革。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实施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文化产业数字化战略。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推动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文化和旅游融合发展。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00065" y="1490345"/>
            <a:ext cx="5977255" cy="504253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满分语言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文化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传统与文化传承，是民族之魂、是国家之魄。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文化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是民族的血脉，是人民的精神家园。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传统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不是守住炉灰，而是热情火焰的传递。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4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文化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兴国运兴，文化强民族强。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（五）文化自信</a:t>
            </a:r>
            <a:br>
              <a:rPr lang="zh-CN" altLang="en-US"/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0720" y="1550670"/>
            <a:ext cx="6972300" cy="4759325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高分题目</a:t>
            </a: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《传承弘扬中华优秀传统文化》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《弘扬传统文化 厚植爱国情怀》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《植根文化沃土 绽放创新活力》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《从优秀传统文化中汲取发展新动力》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</a:endParaRPr>
          </a:p>
          <a:p>
            <a:pPr algn="ctr"/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（六）生态文明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9105" y="789940"/>
            <a:ext cx="5495290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筋骨句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构建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人与自然生命共同体，科学理念是实践指引。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构建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人与自然生命共同体，团结合作是必由之路。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构建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人与自然生命共同体，务实行动是重要保障。</a:t>
            </a: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600065" y="1490345"/>
            <a:ext cx="5977255" cy="504253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满分语言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天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不言而四时行，地不语而百物生。——李白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2人不负青山，青山定不负人。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山积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而高，泽积而长。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4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绿水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青山就是金山银山。</a:t>
            </a: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（六）生态文明</a:t>
            </a:r>
            <a:br>
              <a:rPr lang="zh-CN" altLang="en-US"/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0720" y="1550670"/>
            <a:ext cx="6972300" cy="4759325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高分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题目</a:t>
            </a:r>
            <a:endParaRPr lang="en-US" altLang="zh-CN" sz="2800" b="1" smtClean="0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《展现绿色技术的力量》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《让绿水青山永续增值》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《守护好我们赖以生存的家园》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《共同构建人与自然生命共同体》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《打好蓝天保卫战，共绘美丽中国新画</a:t>
            </a:r>
          </a:p>
          <a:p>
            <a:pPr algn="ctr"/>
            <a:endParaRPr lang="zh-CN" altLang="en-US" sz="2800" b="1">
              <a:solidFill>
                <a:schemeClr val="tx1"/>
              </a:solidFill>
            </a:endParaRPr>
          </a:p>
          <a:p>
            <a:pPr algn="ctr"/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955" y="283915"/>
            <a:ext cx="10969200" cy="70560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经典习题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阅读下面的材料，根据要求写作。</a:t>
            </a:r>
          </a:p>
          <a:p>
            <a:r>
              <a:rPr lang="zh-CN" altLang="en-US"/>
              <a:t>2020年12月17日凌晨，嫦娥五号成功带回了月球的土壤样本。令人震惊的是，有人翻出了16年前的一张报纸。结果发现，整个探月计划，早在2004年就制定了，叫“绕”“落”“回”三步走。但是，假如你回到16年前，看到这个新闻，你会怎么想？16年，好遥远啊，谁知道这16年里会发生什么？还有多少技术难题需要攻克？充满了不确定性。然而就在此后的16年里，整个计划被严丝合缝、半点不差地执行着。2020年底，计划完成。有人认为，先制定计划，再分解任务，是实现目标的可靠途径。</a:t>
            </a:r>
          </a:p>
          <a:p>
            <a:r>
              <a:rPr lang="zh-CN" altLang="en-US"/>
              <a:t>对此，你有怎样的联想和思考？请联系现实生活，自选角度，自拟题目，写一篇议论文。</a:t>
            </a:r>
          </a:p>
          <a:p>
            <a:r>
              <a:rPr lang="zh-CN" altLang="en-US"/>
              <a:t>要求：议论具有针对性，论点明确，论据充实，论证合理；结构清晰，语言流畅，书写工整。不少于</a:t>
            </a:r>
            <a:r>
              <a:rPr lang="zh-CN" altLang="en-US" smtClean="0"/>
              <a:t>8</a:t>
            </a:r>
            <a:r>
              <a:rPr lang="en-US" altLang="zh-CN" smtClean="0"/>
              <a:t>00</a:t>
            </a:r>
            <a:r>
              <a:rPr lang="zh-CN" altLang="en-US" smtClean="0"/>
              <a:t>字</a:t>
            </a:r>
            <a:r>
              <a:rPr lang="zh-CN" altLang="en-US"/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优秀例文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以远大目标确立人生航向</a:t>
            </a:r>
          </a:p>
          <a:p>
            <a:endParaRPr lang="zh-CN" altLang="en-US"/>
          </a:p>
          <a:p>
            <a:r>
              <a:rPr lang="en-US" altLang="zh-CN"/>
              <a:t>    </a:t>
            </a:r>
            <a:r>
              <a:rPr lang="zh-CN" altLang="en-US" sz="2400"/>
              <a:t>“两弹元勋”邓稼先34岁时告别了他的妻子和4岁的女儿、两岁的儿子，隐姓埋名，义无反顾地走进大漠荒烟。是什么力量支撑着他作出这样的人生选择？</a:t>
            </a:r>
          </a:p>
          <a:p>
            <a:r>
              <a:rPr lang="en-US" altLang="zh-CN" sz="2400"/>
              <a:t>      </a:t>
            </a:r>
            <a:r>
              <a:rPr lang="zh-CN" altLang="en-US" sz="2400"/>
              <a:t>中国打赢扶贫攻坚战，啃下了最难啃的骨头；嫦娥五号成功带回了月球的土壤样本，九天揽月筑梦航天。是什么力量让中国取得了一个个举世瞩目的成就？</a:t>
            </a:r>
          </a:p>
          <a:p>
            <a:r>
              <a:rPr lang="en-US" altLang="zh-CN" sz="2400"/>
              <a:t>  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</a:rPr>
              <a:t>对，是目标的力量。</a:t>
            </a:r>
            <a:endParaRPr lang="zh-CN" altLang="en-US" sz="2400"/>
          </a:p>
          <a:p>
            <a:r>
              <a:rPr lang="en-US" altLang="zh-CN" sz="2400"/>
              <a:t>      </a:t>
            </a:r>
            <a:r>
              <a:rPr lang="zh-CN" altLang="en-US" sz="2400">
                <a:solidFill>
                  <a:srgbClr val="FF0000"/>
                </a:solidFill>
              </a:rPr>
              <a:t>目标是一个“总开关”，有了目标，奋斗才有方向，人生才有航向。</a:t>
            </a:r>
            <a:r>
              <a:rPr lang="zh-CN" altLang="en-US" sz="2400"/>
              <a:t>我们作为新时代新青年，更要以远大目标确立人生航向，青春才有持久向上的力量。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优秀例文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</a:rPr>
              <a:t>        </a:t>
            </a:r>
            <a:r>
              <a:rPr lang="zh-CN" altLang="en-US" sz="2400">
                <a:solidFill>
                  <a:srgbClr val="FF0000"/>
                </a:solidFill>
              </a:rPr>
              <a:t>青年追求的人生目标关乎国家未来</a:t>
            </a:r>
            <a:r>
              <a:rPr lang="zh-CN" altLang="en-US" sz="2400">
                <a:solidFill>
                  <a:schemeClr val="tx1"/>
                </a:solidFill>
              </a:rPr>
              <a:t>。青年兴则国家兴，青年强则国家强，青年有远大目标、坚定信念，一个国家、一个民族才能有无坚不摧的前进动力。第一支青年垦荒队奔赴北大荒，随后来自全国各地的青年来到白山黑水之间，以坚忍不拔、艰苦创业的精神铸就拓荒丰碑；“嫦娥四号”在月球背面留下“中国印记”，人们发现这支团队的平均年龄是33岁，“80后”“90后”已经成为航天尖兵。一代代青年人，以朝气与志气，以使命和责任，怀揣远大目标，为国家发展、民族复兴注入了磅礴的青春力量。</a:t>
            </a:r>
          </a:p>
          <a:p>
            <a:pPr algn="l"/>
            <a:r>
              <a:rPr lang="en-US" altLang="zh-CN" sz="2400">
                <a:solidFill>
                  <a:schemeClr val="tx1"/>
                </a:solidFill>
              </a:rPr>
              <a:t>     </a:t>
            </a:r>
            <a:r>
              <a:rPr lang="en-US" altLang="zh-CN" sz="2400">
                <a:solidFill>
                  <a:srgbClr val="FF0000"/>
                </a:solidFill>
              </a:rPr>
              <a:t>  </a:t>
            </a:r>
            <a:r>
              <a:rPr lang="zh-CN" altLang="en-US" sz="2400">
                <a:solidFill>
                  <a:srgbClr val="FF0000"/>
                </a:solidFill>
              </a:rPr>
              <a:t>对于个人而言，有没有远大目标，能不能志存高远，也决定着青春的成色与分量。</a:t>
            </a:r>
            <a:r>
              <a:rPr lang="zh-CN" altLang="en-US" sz="2400">
                <a:solidFill>
                  <a:schemeClr val="tx1"/>
                </a:solidFill>
              </a:rPr>
              <a:t>有远大目标、有鸿鹄志向，才能去努力、去奋斗，在人生的航线上少走弯路、不走歧路。水激石则鸣，人激志则宏。世界会为知道去哪里的人让路，而如果没有方向，任何风都可能是逆风。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优秀例文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</a:rPr>
              <a:t>   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sz="2400">
                <a:solidFill>
                  <a:srgbClr val="FF0000"/>
                </a:solidFill>
              </a:rPr>
              <a:t>人生目标，从来都不是空洞的、抽象的，而应该是具体的、实践的</a:t>
            </a:r>
            <a:r>
              <a:rPr sz="2400"/>
              <a:t>。习近平总书记强调，青年要“到人民群众中去，到新时代新天地中去，让理想信念在创业奋斗中升华，让青春在创新创造中闪光”。抬头看天，离不开低头看路；仰望星空，也需要脚踏实地。打开“全国向上向善好青年”榜单，从帮助见义勇为者照顾家庭，到以劳模精神打造养老护理品牌；从世界技能大赛勇夺冠军，到带领村民走出贫困……这些青年榜样，把对马克思主义的信仰、对中国特色社会主义的信念、对中华民族伟大复兴中国梦的信心，融入日常的一举一动中，融入每一次选择与每一份坚守之中。他们的行动，就是他们人生目标的最好的注解。</a:t>
            </a:r>
          </a:p>
          <a:p>
            <a:pPr algn="l"/>
            <a:r>
              <a:rPr lang="en-US" sz="2400"/>
              <a:t>       </a:t>
            </a:r>
            <a:r>
              <a:rPr sz="2400">
                <a:solidFill>
                  <a:srgbClr val="FF0000"/>
                </a:solidFill>
              </a:rPr>
              <a:t>当每一份青春的力量，都向着民族复兴的梦想汇流之时，就必将成为推动历史的磅礴力量。</a:t>
            </a:r>
            <a:r>
              <a:rPr sz="2400"/>
              <a:t>惟愿每个青年都树立远大目标，目光望向未来、坚定走向明天，惟愿每个青年都向上，助力中国向上、民族向上、世界向上。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11000" y="125222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7583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340" y="385445"/>
            <a:ext cx="11269980" cy="6265545"/>
          </a:xfrm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热点事件</a:t>
            </a:r>
          </a:p>
          <a:p>
            <a:r>
              <a:rPr lang="zh-CN" altLang="en-US" sz="3200"/>
              <a:t>11月8日至11日，中国共产党第十九届中央委员会第六次全体会议在北京召开。全会审议通过了《中共中央关于党的百年奋斗重大成就和历史经验的决议》。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高考考点分析</a:t>
            </a:r>
          </a:p>
          <a:p>
            <a:r>
              <a:rPr lang="zh-CN" altLang="en-US" sz="3200"/>
              <a:t>强调共同富裕；强点核心价值观，推崇时代英雄；强调文化，推崇创造性转述传统文化；强调对外开放，推进命运共同体；强调生态文明，推进生态保护；强调科学理论、科技创新，重视科学创新，科技强国。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（一）共同富裕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1490345"/>
            <a:ext cx="5495290" cy="4759325"/>
          </a:xfrm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筋骨句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  <a:sym typeface="+mn-ea"/>
              </a:rPr>
              <a:t>打破城乡二元壁垒，促进共同富裕。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  <a:sym typeface="+mn-ea"/>
              </a:rPr>
              <a:t>弥合区域失衡鸿沟，促进共同富裕。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  <a:sym typeface="+mn-ea"/>
              </a:rPr>
              <a:t>构建合理分配格局，促进共同富裕。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高分语言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  <a:sym typeface="+mn-ea"/>
              </a:rPr>
              <a:t>民亦劳止，汔可小康。——《诗经》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  <a:sym typeface="+mn-ea"/>
              </a:rPr>
              <a:t>治国之道，富民为始。——《史记》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  <a:sym typeface="+mn-ea"/>
              </a:rPr>
              <a:t>发展永无止境，奋斗未有穷期。</a:t>
            </a:r>
            <a:endParaRPr lang="zh-CN" altLang="en-US" sz="2400" b="1">
              <a:solidFill>
                <a:schemeClr val="tx1"/>
              </a:solidFill>
            </a:endParaRPr>
          </a:p>
          <a:p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302375" y="1490345"/>
            <a:ext cx="5274945" cy="475932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满分题目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《治国之道，富民为始》《不忘初心，共同富裕》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《青春奋斗，实现共同富裕》《共同富裕助力中国梦》</a:t>
            </a:r>
            <a:endParaRPr lang="zh-CN" altLang="en-US" sz="2800" b="1">
              <a:solidFill>
                <a:schemeClr val="tx1"/>
              </a:solidFill>
            </a:endParaRPr>
          </a:p>
          <a:p>
            <a:endParaRPr lang="zh-CN" altLang="en-US" sz="2800" b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（二）时代英雄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02255" y="1550670"/>
            <a:ext cx="5725795" cy="4759325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高分题目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《民族的脊梁 时代的标杆》《以行践诺，矢志报国》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《循道而行 担当正义》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《信念如磐，初心如故》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《汲取榜样的“非凡之力”》</a:t>
            </a: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（三）科技强国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304" y="1045729"/>
            <a:ext cx="11515282" cy="2704150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筋骨句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胸怀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祖国、服务人民的爱国精神。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勇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攀高峰、敢为人先的创新精神。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淡泊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名利、潜心研究的奉献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精神。</a:t>
            </a:r>
            <a:endParaRPr lang="en-US" altLang="zh-CN" sz="2800" b="1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18112" y="3749879"/>
            <a:ext cx="11434195" cy="3003131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高分语言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创新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之道，唯在得人。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创新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是引领发展的第一动力，保护知识产权就是保护创新。</a:t>
            </a:r>
          </a:p>
          <a:p>
            <a:pPr marL="0" indent="0">
              <a:buNone/>
            </a:pP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知识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就是力量，人才就是未来，创新事业呼唤创新人才。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（三）科技强国</a:t>
            </a:r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0720" y="1550670"/>
            <a:ext cx="6972300" cy="4759325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高分题目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《抓创新不问“出身”》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 《勇于攀登航天科技高峰》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《保护知识产权，让创新蔚然成风》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《弘扬科学家精神 着力培育时代新人》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</a:t>
            </a: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（四）改革开放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1490345"/>
            <a:ext cx="5914390" cy="4759325"/>
          </a:xfrm>
        </p:spPr>
        <p:txBody>
          <a:bodyPr>
            <a:noAutofit/>
          </a:bodyPr>
          <a:lstStyle/>
          <a:p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筋骨句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共建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“一带一路”，追求的是发展。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共建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“一带一路”，崇尚的是共赢。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共建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“一带一路”，传递的是希望。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302375" y="1490345"/>
            <a:ext cx="5274945" cy="475932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满分语言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孤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举者难起，众行者易趋。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开放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共享，计利天下；服务贸易，气象万千。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8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大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时代需要大格局，大格局呼唤大胸怀。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（四）改革开放</a:t>
            </a:r>
            <a:br>
              <a:rPr lang="zh-CN" altLang="en-US"/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0720" y="1550670"/>
            <a:ext cx="6972300" cy="4759325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高分题目</a:t>
            </a: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  <a:sym typeface="+mn-ea"/>
              </a:rPr>
              <a:t>创新决胜未来，改革关乎国运》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《同舟共济克时艰，命运与共创未来》 </a:t>
            </a:r>
            <a:endParaRPr lang="en-US" altLang="zh-CN" sz="2800" b="1" smtClean="0">
              <a:solidFill>
                <a:schemeClr val="tx1"/>
              </a:solidFill>
              <a:sym typeface="+mn-ea"/>
            </a:endParaRPr>
          </a:p>
          <a:p>
            <a:pPr algn="ctr"/>
            <a:r>
              <a:rPr lang="zh-CN" altLang="en-US" sz="2800" b="1" smtClean="0">
                <a:solidFill>
                  <a:schemeClr val="tx1"/>
                </a:solidFill>
                <a:sym typeface="+mn-ea"/>
              </a:rPr>
              <a:t>《携手推进全球治理 共同创造美好未来》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</a:endParaRPr>
          </a:p>
          <a:p>
            <a:pPr algn="ctr"/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103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1">
      <vt:lpstr>Arial</vt:lpstr>
      <vt:lpstr>微软雅黑</vt:lpstr>
      <vt:lpstr>Wingdings</vt:lpstr>
      <vt:lpstr>Office 主题​​</vt:lpstr>
      <vt:lpstr>2022高考热点素材</vt:lpstr>
      <vt:lpstr>PowerPoint Presentation</vt:lpstr>
      <vt:lpstr>PowerPoint Presentation</vt:lpstr>
      <vt:lpstr>（一）共同富裕</vt:lpstr>
      <vt:lpstr>（二）时代英雄</vt:lpstr>
      <vt:lpstr>（三）科技强国</vt:lpstr>
      <vt:lpstr>（三）科技强国</vt:lpstr>
      <vt:lpstr>（四）改革开放</vt:lpstr>
      <vt:lpstr>（四）改革开放</vt:lpstr>
      <vt:lpstr>（五）文化自信</vt:lpstr>
      <vt:lpstr>（五）文化自信</vt:lpstr>
      <vt:lpstr>（六）生态文明</vt:lpstr>
      <vt:lpstr>（六）生态文明</vt:lpstr>
      <vt:lpstr>经典习题</vt:lpstr>
      <vt:lpstr>优秀例文</vt:lpstr>
      <vt:lpstr>优秀例文</vt:lpstr>
      <vt:lpstr>优秀例文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2021-11-15T13:35:37.857</cp:lastPrinted>
  <dcterms:created xsi:type="dcterms:W3CDTF">2021-11-15T13:35:37Z</dcterms:created>
  <dcterms:modified xsi:type="dcterms:W3CDTF">2021-11-15T05:35:38Z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