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2"/>
  </p:sldMasterIdLst>
  <p:notesMasterIdLst>
    <p:notesMasterId r:id="rId42"/>
  </p:notesMasterIdLst>
  <p:handoutMasterIdLst>
    <p:handoutMasterId r:id="rId43"/>
  </p:handoutMasterIdLst>
  <p:sldIdLst>
    <p:sldId id="790" r:id="rId3"/>
    <p:sldId id="791" r:id="rId4"/>
    <p:sldId id="792" r:id="rId5"/>
    <p:sldId id="793" r:id="rId6"/>
    <p:sldId id="794" r:id="rId7"/>
    <p:sldId id="795" r:id="rId8"/>
    <p:sldId id="796" r:id="rId9"/>
    <p:sldId id="797" r:id="rId10"/>
    <p:sldId id="798" r:id="rId11"/>
    <p:sldId id="799" r:id="rId12"/>
    <p:sldId id="800" r:id="rId13"/>
    <p:sldId id="801" r:id="rId14"/>
    <p:sldId id="802" r:id="rId15"/>
    <p:sldId id="803" r:id="rId16"/>
    <p:sldId id="804" r:id="rId17"/>
    <p:sldId id="805" r:id="rId18"/>
    <p:sldId id="806" r:id="rId19"/>
    <p:sldId id="807" r:id="rId20"/>
    <p:sldId id="808" r:id="rId21"/>
    <p:sldId id="809" r:id="rId22"/>
    <p:sldId id="810" r:id="rId23"/>
    <p:sldId id="811" r:id="rId24"/>
    <p:sldId id="812" r:id="rId25"/>
    <p:sldId id="813" r:id="rId26"/>
    <p:sldId id="814" r:id="rId27"/>
    <p:sldId id="815" r:id="rId28"/>
    <p:sldId id="816" r:id="rId29"/>
    <p:sldId id="817" r:id="rId30"/>
    <p:sldId id="818" r:id="rId31"/>
    <p:sldId id="819" r:id="rId32"/>
    <p:sldId id="820" r:id="rId33"/>
    <p:sldId id="821" r:id="rId34"/>
    <p:sldId id="822" r:id="rId35"/>
    <p:sldId id="823" r:id="rId36"/>
    <p:sldId id="824" r:id="rId37"/>
    <p:sldId id="825" r:id="rId38"/>
    <p:sldId id="826" r:id="rId39"/>
    <p:sldId id="827" r:id="rId40"/>
    <p:sldId id="828" r:id="rId41"/>
  </p:sldIdLst>
  <p:sldSz cx="9144000" cy="6858000" type="screen4x3"/>
  <p:notesSz cx="6858000" cy="9144000"/>
  <p:custDataLst>
    <p:tags r:id="rId4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-102" y="-138"/>
      </p:cViewPr>
      <p:guideLst>
        <p:guide orient="horz" pos="2070"/>
        <p:guide pos="2899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66" d="100"/>
        <a:sy n="66" d="100"/>
      </p:scale>
      <p:origin x="0" y="198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33" cy="7203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BE51884-5B74-4AEF-ABFB-BD46BE41A3F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458ECC6-E41A-4AE1-929D-5E0917479C7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89767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spect="1"/>
          </p:cNvSpPr>
          <p:nvPr>
            <p:ph type="sldImg" idx="2"/>
          </p:nvPr>
        </p:nvSpPr>
        <p:spPr>
          <a:xfrm>
            <a:off x="1141413" y="687388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3315" name="Rectangle 3"/>
          <p:cNvSpPr>
            <a:spLocks noGrp="1" noRot="1" noChangeAspect="1" noChangeArrowheads="1"/>
          </p:cNvSpPr>
          <p:nvPr/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0BEB44-AFEC-4AC4-ABA7-06BE94C0DE75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C771EFD-C753-4547-8FAF-0B7BB3095607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14559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sz="quarter"/>
          </p:nvPr>
        </p:nvSpPr>
        <p:spPr>
          <a:xfrm>
            <a:off x="662016" y="3931500"/>
            <a:ext cx="5296132" cy="321668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sz="quarter"/>
          </p:nvPr>
        </p:nvSpPr>
        <p:spPr>
          <a:xfrm>
            <a:off x="662016" y="3931500"/>
            <a:ext cx="5296132" cy="321668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折角 24"/>
          <p:cNvSpPr>
            <a:spLocks noChangeArrowheads="1"/>
          </p:cNvSpPr>
          <p:nvPr/>
        </p:nvSpPr>
        <p:spPr bwMode="auto">
          <a:xfrm>
            <a:off x="2328863" y="514350"/>
            <a:ext cx="4486275" cy="409575"/>
          </a:xfrm>
          <a:prstGeom prst="foldedCorner">
            <a:avLst>
              <a:gd name="adj" fmla="val 16667"/>
            </a:avLst>
          </a:prstGeom>
          <a:solidFill>
            <a:srgbClr val="EF65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  <a:cs typeface="+mn-cs"/>
              </a:rPr>
              <a:t>课程标准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8" name="日期占位符 1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03FF2C5-CA7D-4624-ADAA-CB6A35F7879A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B2F17B-6A05-48C9-8449-7D4D3E5B6F1A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8" name="日期占位符 1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0513DDF-41AD-44B7-B652-E8A0F9CCA0A8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978E839-2540-4BA4-A88D-AE43FE7B5DDE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8" name="日期占位符 1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C05B5C-984F-4F35-8DF3-F0004C272FBF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3A1ED0-DA12-4794-A317-F2ED737C01A5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日期占位符 1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459B269-B922-4534-A2A6-CA1DDB6CDDEA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305B4-F512-47AE-8481-CE8B5F1F0099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8" name="日期占位符 1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F065769-9F85-4E5C-BC63-819D7CF6AAF0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8F025F-21FB-4253-8417-9185FFEC66D3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8" name="日期占位符 1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34F6AE4-F68E-4DF4-BC2D-FD08EAE13C44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D98C943-2258-461D-81C4-1FE77DEE3E38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8" name="日期占位符 1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F8BB28A-2175-4948-9467-EAA96C147127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EB1937-5D6D-4A55-94EA-8C4426ACF650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764322-ED3C-4288-9533-9B50D3280C29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D3CADA0-35D6-45D3-9F97-2A3D0635FB13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日期占位符 1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A26C1BC-9635-43E5-9E82-F99BBC8F7B85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AD1B43-01C0-4916-ADE3-D401765C64AE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日期占位符 1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F0829CB-5ADC-412F-A011-5232C13E3017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FAAB13-604E-44A8-8DB9-4B657DC2A18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  <a:sym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/>
          <p:nvPr/>
        </p:nvSpPr>
        <p:spPr>
          <a:xfrm>
            <a:off x="401955" y="1835785"/>
            <a:ext cx="834009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sz="5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综合性学习</a:t>
            </a:r>
          </a:p>
        </p:txBody>
      </p:sp>
      <p:sp>
        <p:nvSpPr>
          <p:cNvPr id="4" name="Text Box 6"/>
          <p:cNvSpPr txBox="1"/>
          <p:nvPr/>
        </p:nvSpPr>
        <p:spPr>
          <a:xfrm>
            <a:off x="401955" y="3007360"/>
            <a:ext cx="8340090" cy="1660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sz="5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岁月如歌</a:t>
            </a:r>
          </a:p>
          <a:p>
            <a:pPr algn="ctr"/>
            <a:r>
              <a:rPr lang="en-US" altLang="zh-CN" sz="4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——</a:t>
            </a:r>
            <a:r>
              <a:rPr lang="zh-CN" altLang="en-US" sz="4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我们的初中生活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03946" y="666211"/>
            <a:ext cx="8736107" cy="5775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【活动一·精彩课堂我分享】</a:t>
            </a:r>
          </a:p>
          <a:p>
            <a:pPr marL="0" indent="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　　</a:t>
            </a:r>
            <a:r>
              <a:rPr lang="zh-CN" altLang="en-US" sz="2800" b="1"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学习中，一节节精彩的课给我们留下了深刻的印象；教材里，同学们也发现了许多精彩的课堂。下面是小阳同学找到的两则材料：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  <a:sym typeface="+mn-ea"/>
            </a:endParaRPr>
          </a:p>
          <a:p>
            <a:pPr marL="0" indent="0" algn="ctr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第一节课</a:t>
            </a:r>
          </a:p>
          <a:p>
            <a:pPr marL="0" indent="0" algn="l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　　国文老师教古文喜欢大声朗诵。记得一次教辛弃疾的词《南乡子·登京口北固亭有怀》，老师朗诵时头与肩膀左右摇摆着，真是悲歌慷慨，我们这些做学生的，爱国情怀油然而生。</a:t>
            </a:r>
          </a:p>
          <a:p>
            <a:pPr marL="0" indent="0" algn="r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（于漪《往事依依》）</a:t>
            </a:r>
          </a:p>
          <a:p>
            <a:pPr marL="0" indent="0" algn="l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03946" y="624936"/>
            <a:ext cx="8736107" cy="474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第二节课</a:t>
            </a:r>
          </a:p>
          <a:p>
            <a:pPr marL="0" indent="0" algn="l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　　于是，整整三天，他把那条鱼放在我面前，不让我看别的东西，也不让我借助任何辅助工具。“观察，观察，再观察”，只有这不断重复的指令。第四天，另一条同类的鱼被放在那条鱼的旁边，教授要我指出两条鱼之间的相似点和不同点。然后，一条又一条，直到我看完同科所有的鱼。这是我所上过的最好的课。</a:t>
            </a:r>
          </a:p>
          <a:p>
            <a:pPr marL="0" indent="0" algn="r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（塞缪尔·斯卡德《在阿加西斯教授的实验室》）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03946" y="883381"/>
            <a:ext cx="8736107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9320" indent="-909320" algn="just" defTabSz="914400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358140" algn="l"/>
              </a:tabLst>
            </a:pPr>
            <a:r>
              <a:rPr lang="zh-CN" altLang="en-US" sz="2800" b="1">
                <a:sym typeface="+mn-ea"/>
              </a:rPr>
              <a:t>（1）请从上面的两节课中选择你喜欢的一节，在组内发言时分享给同学们，说明喜欢的原因。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3200" y="2178685"/>
            <a:ext cx="8736965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</a:rPr>
              <a:t>示例一：我喜欢材料中的第一节课国文课。这节课的老师最大的特点是用声情并茂的朗读来感染学生，能让学生通过阅读了解诗文内容，印象更为深刻。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</a:rPr>
              <a:t>示例二：我喜欢第二节课。因为老师善于引导学生去观察，让学生掌握学习的方法；并启发学生在实践中获得知识，培养学生自主学习的能力。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03946" y="243936"/>
            <a:ext cx="8736107" cy="2675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【活动二·名著课堂我设计】</a:t>
            </a:r>
          </a:p>
          <a:p>
            <a:pPr marL="0" indent="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　　</a:t>
            </a:r>
            <a:r>
              <a:rPr lang="zh-CN" altLang="en-US" sz="2800" b="1"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同学们走上讲台当小老师，这样的课能让学习更有趣。小肖同学要给全班上一节名著阅读展示课，下面是他设计的一张幻灯片。</a:t>
            </a:r>
          </a:p>
          <a:p>
            <a:pPr marL="0" indent="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（2）请你把下面幻灯片上问题的答案填写出来。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" name="image428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380" y="2919095"/>
            <a:ext cx="7658735" cy="33934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3835" y="569595"/>
            <a:ext cx="8535670" cy="5561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</a:rPr>
              <a:t>①猪八戒（悟能）</a:t>
            </a:r>
          </a:p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-100">
                <a:solidFill>
                  <a:srgbClr val="FF0000"/>
                </a:solidFill>
                <a:uFillTx/>
              </a:rPr>
              <a:t>②示例一：悟空被误解多吃了一个人参果，不能忍受道童的斥骂，一怒之下，推倒了人参果树。可以看出孙悟空受不得委屈、性情急躁、冲动冒失的性格特点。</a:t>
            </a:r>
            <a:endParaRPr lang="zh-CN" altLang="en-US" sz="2800" b="1">
              <a:solidFill>
                <a:srgbClr val="FF0000"/>
              </a:solidFill>
            </a:endParaRPr>
          </a:p>
          <a:p>
            <a:pPr algn="just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</a:rPr>
              <a:t>示例二：镇元大仙回到五庄观，知道了悟空窃果毁树之事，便将逃走的师徒四人提回观中，要加以惩戒，悟空主动替师父受罚。可以看出孙悟空重情重义、忠心耿耿、勇于担当的性格特点。</a:t>
            </a:r>
          </a:p>
          <a:p>
            <a:pPr algn="just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</a:rPr>
              <a:t>示例三：悟空为了救活人参果树，寻遍三岛十洲求救树良方未果，最后向观音菩萨求助。可以看出孙悟空敢于承担责任、不畏困难、不轻易放弃的性格特点。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03946" y="1040226"/>
            <a:ext cx="8736107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【活动三·智慧课堂我报道】</a:t>
            </a:r>
          </a:p>
          <a:p>
            <a:pPr marL="0" indent="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  <a:sym typeface="+mn-ea"/>
            </a:endParaRPr>
          </a:p>
          <a:p>
            <a:pPr marL="0" indent="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　　</a:t>
            </a:r>
            <a:r>
              <a:rPr lang="zh-CN" altLang="en-US" sz="2800" b="1"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科技服务于课堂，让我们的课堂变得更开放。小薇同学就读的学校携手异地某校共建“智慧课堂”，引起了大家的关注。下面是校报记者为校刊写的一则消息。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3946" y="938626"/>
            <a:ext cx="8736107" cy="474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　　2019年6月3日，我校借助远程互动系统，开展“智慧课堂”教学活动。活动中，我校与异地某校实现了师生在线课堂互动，两校学生就像坐在同一间教室里，共同学习，共享教学资源，让“天涯若比邻”成为现实。我校九（5）班的小薇同学在这节课上分享了写作经验。课后，她说：“这节课上，我们能与千里外的老师和同学们面对面地交流，像没有距离一样，让我体验了不一样的课堂。”“智慧课堂”丰富了课堂形式，让我们的课堂变得更精彩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03946" y="1136746"/>
            <a:ext cx="8736107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9320" indent="-909320" algn="just" defTabSz="914400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358140" algn="l"/>
              </a:tabLst>
            </a:pPr>
            <a:r>
              <a:rPr lang="zh-CN" altLang="en-US" sz="2800" b="1">
                <a:sym typeface="+mn-ea"/>
              </a:rPr>
              <a:t>（3）请你为上面的消息拟一个标题。（15字以内）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3200" y="2178685"/>
            <a:ext cx="8736965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</a:rPr>
              <a:t>示例一：我校与异地学校携手，共建“智慧课堂”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</a:rPr>
              <a:t>示例二：“智慧课堂”入校园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</a:rPr>
              <a:t>示例三：我校开展“智慧课堂”教学活动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3946" y="600806"/>
            <a:ext cx="8736107" cy="2158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 （2019·山东潍坊）综合性学习。</a:t>
            </a:r>
          </a:p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　9月10日快到了，班级组织庆祝教师节活动。</a:t>
            </a:r>
          </a:p>
          <a:p>
            <a:pPr marL="922020" indent="-92202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（1）下面是两幅庆祝教师节的宣传画。请任选一幅，从文字设计方面作简要说明。不超过60字。</a:t>
            </a:r>
          </a:p>
        </p:txBody>
      </p:sp>
      <p:pic>
        <p:nvPicPr>
          <p:cNvPr id="3" name="图片 2" descr="A`P{[AHURE%04DB1((V@X$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465" y="2759075"/>
            <a:ext cx="4409440" cy="33769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203946" y="1287241"/>
            <a:ext cx="8736107" cy="2934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" indent="0" algn="just" eaLnBrk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第一幅：借用名句，嵌入英文，构成“传door”“show业”“解who”，阐释老师“传授门道”“言传身教”“指导人生”的作用。</a:t>
            </a:r>
          </a:p>
          <a:p>
            <a:pPr marL="11430" indent="0" algn="just" eaLnBrk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第二幅：巧用拆字法，将“教师”两字分解为四部分，分别寓指“品德”“文化”“思辨”“价值”，阐释老师“铸就学生一生财富”的作用。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: 折角 1"/>
          <p:cNvSpPr/>
          <p:nvPr/>
        </p:nvSpPr>
        <p:spPr>
          <a:xfrm>
            <a:off x="2359698" y="741774"/>
            <a:ext cx="4206240" cy="795655"/>
          </a:xfrm>
          <a:prstGeom prst="ellipse">
            <a:avLst/>
          </a:prstGeom>
          <a:solidFill>
            <a:srgbClr val="EF6553"/>
          </a:solidFill>
          <a:ln w="9525">
            <a:noFill/>
          </a:ln>
        </p:spPr>
        <p:txBody>
          <a:bodyPr/>
          <a:lstStyle/>
          <a:p>
            <a:pPr algn="ctr"/>
            <a:r>
              <a:rPr lang="zh-CN" altLang="en-US" sz="3200" b="1" smtClean="0">
                <a:latin typeface="方正仿宋_GBK" panose="03000509000000000000" pitchFamily="65" charset="-122"/>
                <a:ea typeface="方正仿宋_GBK" panose="03000509000000000000" pitchFamily="65" charset="-122"/>
              </a:rPr>
              <a:t>学习导航</a:t>
            </a:r>
            <a:endParaRPr lang="zh-CN" altLang="en-US" sz="3200" b="1"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0510" y="1964690"/>
            <a:ext cx="8603615" cy="2158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680" indent="-36068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      1. 回顾三年初中生活，梳理成长历程。</a:t>
            </a:r>
          </a:p>
          <a:p>
            <a:pPr marL="360680" indent="-36068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      2. 学习资料的整理和归类技巧以及创作班史的技巧。</a:t>
            </a:r>
          </a:p>
          <a:p>
            <a:pPr marL="360680" indent="-36068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      3. 培养写作、口语交际能力。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976" y="618586"/>
            <a:ext cx="8736107" cy="4356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05535" indent="-1105535" algn="just" eaLnBrk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２</a:t>
            </a: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）同学们给老师制作了一张教师节贺卡并题赠首小诗，请你补写小诗的后两句。</a:t>
            </a:r>
          </a:p>
          <a:p>
            <a:pPr marL="1105535" indent="-1105535" algn="ctr" eaLnBrk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人们常说</a:t>
            </a:r>
          </a:p>
          <a:p>
            <a:pPr marL="1105535" indent="-1105535" algn="ctr" eaLnBrk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老师是蜡烛</a:t>
            </a:r>
          </a:p>
          <a:p>
            <a:pPr marL="1105535" indent="-1105535" algn="ctr" eaLnBrk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燃烧自己，照亮别人</a:t>
            </a:r>
          </a:p>
          <a:p>
            <a:pPr marL="1105535" indent="-1105535" algn="ctr" eaLnBrk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sz="2800" b="1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1105535" indent="-1105535" algn="ctr" eaLnBrk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我却希望</a:t>
            </a:r>
          </a:p>
          <a:p>
            <a:pPr marL="1105535" indent="-1105535" algn="ctr" eaLnBrk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＿＿＿＿＿＿＿＿＿＿＿＿＿＿</a:t>
            </a:r>
          </a:p>
          <a:p>
            <a:pPr marL="1105535" indent="-1105535" algn="ctr" eaLnBrk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＿＿＿＿＿＿＿＿＿＿＿＿＿＿</a:t>
            </a:r>
          </a:p>
        </p:txBody>
      </p:sp>
      <p:sp>
        <p:nvSpPr>
          <p:cNvPr id="3" name="文本框 1"/>
          <p:cNvSpPr txBox="1"/>
          <p:nvPr/>
        </p:nvSpPr>
        <p:spPr>
          <a:xfrm>
            <a:off x="715756" y="5082636"/>
            <a:ext cx="8736107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" indent="0" algn="just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示例一：老师是太阳，光辉自己，照亮大地。</a:t>
            </a:r>
          </a:p>
          <a:p>
            <a:pPr marL="11430" indent="0" algn="just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示例二：老师是彩虹，亮丽自己，绚烂天空。</a:t>
            </a:r>
          </a:p>
          <a:p>
            <a:pPr marL="11430" indent="0" algn="just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示例三：老师是花朵，绽放自己，装扮世界。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3946" y="854171"/>
            <a:ext cx="8736107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05535" indent="-110553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２</a:t>
            </a: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）右图中，你的两位同学正在构思小诗请用生动的语言描绘出他们此时的情态。不超过60字。</a:t>
            </a:r>
            <a:endParaRPr lang="zh-CN" sz="2800" b="1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44" name="image43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0860" y="2089150"/>
            <a:ext cx="3219450" cy="3679190"/>
          </a:xfrm>
          <a:prstGeom prst="rect">
            <a:avLst/>
          </a:prstGeom>
        </p:spPr>
      </p:pic>
      <p:sp>
        <p:nvSpPr>
          <p:cNvPr id="3" name="文本框 1"/>
          <p:cNvSpPr txBox="1"/>
          <p:nvPr/>
        </p:nvSpPr>
        <p:spPr>
          <a:xfrm>
            <a:off x="203835" y="2935605"/>
            <a:ext cx="5125085" cy="1986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" indent="0" algn="just" eaLnBrk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示例：两个同学都身体前倾，紧皱眉头，冥思苦想。一人手拿铅笔，欲写又止；另一人左手托腮，陷入沉思。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03835" y="1006475"/>
            <a:ext cx="8736330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四、模拟演练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</a:p>
          <a:p>
            <a:pPr marL="360680" indent="-36068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/>
              <a:t>1. 毕业前夕，班级开展“岁月如歌——我的初中生活”的语文综合性学习活动，请你参与。</a:t>
            </a:r>
          </a:p>
          <a:p>
            <a:pPr marL="360680" indent="-36068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【如歌的行板】</a:t>
            </a:r>
          </a:p>
          <a:p>
            <a:pPr marL="0" indent="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/>
              <a:t>　　同学们准备演话剧《初三，我们痛并快乐着》，下面是剧本的节选，请阅读后回答问题。</a:t>
            </a:r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341100" y="120904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03835" y="772795"/>
            <a:ext cx="8736330" cy="5777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16685" indent="-1416685" algn="just" eaLnBrk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pc="-10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老  师</a:t>
            </a:r>
            <a:r>
              <a:rPr sz="2800" b="1" spc="-10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 今天我们继续进行中考复习。请同学们打开昨天发的材料。（甲打哈欠，乙用手支着头，老师拍拍桌子。）</a:t>
            </a:r>
          </a:p>
          <a:p>
            <a:pPr marL="1416685" indent="-1416685" algn="just" eaLnBrk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pc="-10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老  师</a:t>
            </a:r>
            <a:r>
              <a:rPr sz="2800" b="1" spc="-10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 看你们一副没精打采的样子，昨晚几点钟睡的啊？</a:t>
            </a:r>
          </a:p>
          <a:p>
            <a:pPr marL="1416685" indent="-1416685" algn="just" eaLnBrk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pc="-10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学生甲</a:t>
            </a:r>
            <a:r>
              <a:rPr sz="2800" b="1" spc="-10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 老师，我做作业效率低，我凌晨一点钟睡的。</a:t>
            </a:r>
          </a:p>
          <a:p>
            <a:pPr marL="1416685" indent="-1416685" algn="just" eaLnBrk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pc="-10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老  师</a:t>
            </a:r>
            <a:r>
              <a:rPr sz="2800" b="1" spc="-10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 乙，你几点钟睡的啊？（乙没有反应，还在睡觉。同桌推了他一把，乙惊慌地站了起来。）</a:t>
            </a:r>
          </a:p>
          <a:p>
            <a:pPr marL="1416685" indent="-1416685" algn="just" eaLnBrk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pc="-10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学生乙</a:t>
            </a:r>
            <a:r>
              <a:rPr sz="2800" b="1" spc="-10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 老师，这题选C。（全班哄堂大笑。乙抓头，摇摆身子，涨红了脸。）</a:t>
            </a:r>
          </a:p>
          <a:p>
            <a:pPr marL="1416685" indent="-1416685" algn="just" eaLnBrk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pc="-10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老  师</a:t>
            </a:r>
            <a:r>
              <a:rPr sz="2800" b="1" spc="-10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 怎么不选D？（乙低着头，一脸羞愧。）</a:t>
            </a:r>
          </a:p>
          <a:p>
            <a:pPr marL="1416685" indent="-1416685" algn="just" eaLnBrk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pc="-10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……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24790" y="1273810"/>
            <a:ext cx="8686165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2655" indent="-92265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（1）卓远同学马上要出演剧本中的“学生乙”，但他不知道如何更好地表现“学生乙”的心理，于是，你走上前对他说：“</a:t>
            </a:r>
            <a:r>
              <a:rPr sz="2800" b="1" u="sng">
                <a:latin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 。”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9880" y="3423285"/>
            <a:ext cx="86017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你好！打扰了！我觉得一定要抓住剧本中“学生乙”的神态与动作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24790" y="1273810"/>
            <a:ext cx="8686165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2655" indent="-92265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【永远的赠言】</a:t>
            </a:r>
          </a:p>
          <a:p>
            <a:pPr marL="922655" indent="-92265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（2）同学们都在互写赠言，请按要求答题。</a:t>
            </a:r>
          </a:p>
        </p:txBody>
      </p:sp>
      <p:pic>
        <p:nvPicPr>
          <p:cNvPr id="442" name="image430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90" y="2868930"/>
            <a:ext cx="8694420" cy="16040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24790" y="610235"/>
            <a:ext cx="8686165" cy="474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6715" indent="-38671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①结合“赠言一”，下列判断正确的一项是（     ）</a:t>
            </a:r>
          </a:p>
          <a:p>
            <a:pPr marL="758190" indent="-75819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  A.“赠言一”出自《朝花夕拾》的前言，“星星”喻为“希望”，表达了美好的愿望。</a:t>
            </a:r>
          </a:p>
          <a:p>
            <a:pPr marL="758190" indent="-75819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  B.“赠言一”出自冰心的《繁星·春水》，此书里有对母爱、童真、大自然的歌颂。</a:t>
            </a:r>
          </a:p>
          <a:p>
            <a:pPr marL="758190" indent="-75819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  C.“赠言一”出自冰心的《繁星·春水》，“白了”一词，表达了诗人对少年的追忆。</a:t>
            </a:r>
          </a:p>
          <a:p>
            <a:pPr marL="758190" indent="-75819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  D.“赠言一”形式短小但意味深长，写出了同学间离别的惆怅，语言清新而又悲凉。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9245" y="5434965"/>
            <a:ext cx="82721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【解析】冰心作品以爱自然、爱母亲、爱儿童为主题，故B最合理。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741285" y="658495"/>
            <a:ext cx="6699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24790" y="827405"/>
            <a:ext cx="8686165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6715" indent="-38671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②下列对“赠言一”内的字体及字体特点判断正确的一项是（      ） </a:t>
            </a:r>
          </a:p>
          <a:p>
            <a:pPr marL="386715" indent="-38671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  A. 颜体楷书	点画丰厚饱满　　</a:t>
            </a:r>
          </a:p>
          <a:p>
            <a:pPr marL="386715" indent="-38671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  B. 隶书   笔画蚕头燕尾</a:t>
            </a:r>
          </a:p>
          <a:p>
            <a:pPr marL="386715" indent="-38671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  C. 欧体楷书	笔画游丝连绵　  </a:t>
            </a:r>
          </a:p>
          <a:p>
            <a:pPr marL="386715" indent="-38671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  D. 隶书   整体空灵飘逸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24790" y="4237355"/>
            <a:ext cx="8784590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【解析】颜体楷书，以篆籀之笔，化瘦硬为丰腴雄浑，结体宽博而气势恢宏，骨力遒劲而气概凛然。故选A。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480310" y="1400175"/>
            <a:ext cx="6699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24790" y="1418590"/>
            <a:ext cx="8686165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6715" indent="-38671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③根据“赠言二”的特点，仿写句子将“赠言三”补充完整。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28600" y="3093085"/>
            <a:ext cx="86868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示例：像一支画笔　我们只有不断地挥舞起来   它才能涂抹出绚丽的色彩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24790" y="851535"/>
            <a:ext cx="8686165" cy="4225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2655" indent="-92265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【</a:t>
            </a:r>
            <a:r>
              <a:rPr lang="zh-CN" sz="2800" b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完美的回忆</a:t>
            </a:r>
            <a:r>
              <a:rPr sz="2800" b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】</a:t>
            </a:r>
          </a:p>
          <a:p>
            <a:pPr marL="922655" indent="-92265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（3）语文老师准备带着大家编写一本名为“岁月如歌”的班史纪念册，下面是它的封面，请根据要求完成题目。</a:t>
            </a:r>
          </a:p>
          <a:p>
            <a:pPr marL="922655" indent="-92265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74015" indent="-37401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①请用正楷字或行楷字将</a:t>
            </a:r>
          </a:p>
          <a:p>
            <a:pPr marL="374015" indent="-37401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“岁月如歌”四个字写在</a:t>
            </a:r>
          </a:p>
          <a:p>
            <a:pPr marL="374015" indent="-37401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上边的田字格内。</a:t>
            </a:r>
          </a:p>
        </p:txBody>
      </p:sp>
      <p:pic>
        <p:nvPicPr>
          <p:cNvPr id="443" name="image43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1380" y="2651125"/>
            <a:ext cx="4145915" cy="27482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979035" y="4483100"/>
            <a:ext cx="41128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岁 月 如 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: 折角 1"/>
          <p:cNvSpPr/>
          <p:nvPr/>
        </p:nvSpPr>
        <p:spPr>
          <a:xfrm>
            <a:off x="2359698" y="447956"/>
            <a:ext cx="4206240" cy="795655"/>
          </a:xfrm>
          <a:prstGeom prst="ellipse">
            <a:avLst/>
          </a:prstGeom>
          <a:solidFill>
            <a:srgbClr val="EF6553"/>
          </a:solidFill>
          <a:ln w="9525">
            <a:noFill/>
          </a:ln>
        </p:spPr>
        <p:txBody>
          <a:bodyPr/>
          <a:lstStyle/>
          <a:p>
            <a:pPr algn="ctr"/>
            <a:r>
              <a:rPr lang="zh-CN" altLang="en-US" sz="3200" b="1">
                <a:latin typeface="方正仿宋_GBK" panose="03000509000000000000" pitchFamily="65" charset="-122"/>
                <a:ea typeface="方正仿宋_GBK" panose="03000509000000000000" pitchFamily="65" charset="-122"/>
              </a:rPr>
              <a:t>探究示例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5735" y="1477010"/>
            <a:ext cx="8813165" cy="4225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一、关于“青春”的名人名言</a:t>
            </a:r>
          </a:p>
          <a:p>
            <a:pPr algn="l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    1.青春须早为，岂能长少年。          ——孟郊</a:t>
            </a:r>
          </a:p>
          <a:p>
            <a:pPr algn="l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    2.青春的幻想既狂热又可爱。    ——约肖特豪斯</a:t>
            </a:r>
          </a:p>
          <a:p>
            <a:pPr algn="l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    3.白日莫闲过，青春不再来。          ——林宽</a:t>
            </a:r>
          </a:p>
          <a:p>
            <a:pPr algn="l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    4.青春是一本太仓促的书。          ——席慕蓉</a:t>
            </a:r>
          </a:p>
          <a:p>
            <a:pPr algn="l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    5.题诗寄汝非无意，莫负青春取自惭。  ——于谦</a:t>
            </a:r>
          </a:p>
          <a:p>
            <a:pPr algn="l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    6.谁能保持永远的青春，便是伟大的人。</a:t>
            </a:r>
          </a:p>
          <a:p>
            <a:pPr algn="r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——郭沫若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  <p:bldP spid="4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24790" y="1539240"/>
            <a:ext cx="868616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6715" indent="-38671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③阅读封面中的“图标”，说说它的含义。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28600" y="2694940"/>
            <a:ext cx="86868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示例：在以后的人生路上只要不畏艰难，努力拼搏，就能一帆风顺。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03835" y="1219200"/>
            <a:ext cx="8736330" cy="2675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75285" indent="-37528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/>
              <a:t>2. 初中时光已悄然过去。回首逝去的日子，校园里留下了数不清的欢乐。初中的学习生活犹如人生的驿站，既意味着结束，更是一段新征程的开始。为此你班决定开展“岁月如歌”的主题活动。下面是活动中的一些问题，请你参与解决。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24790" y="1539240"/>
            <a:ext cx="8686165" cy="2675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6715" indent="-38671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（1）</a:t>
            </a:r>
            <a:r>
              <a:rPr sz="2800" b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【集体的记忆】</a:t>
            </a: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班级组织编委会编写班史，每人珍藏一本，作为对这段生活的永久纪念，请你设计班史的内容。</a:t>
            </a:r>
          </a:p>
          <a:p>
            <a:pPr marL="386715" indent="-38671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内容一：班级毕业照　　 内容二：</a:t>
            </a:r>
            <a:r>
              <a:rPr 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________________</a:t>
            </a: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                                           </a:t>
            </a:r>
          </a:p>
          <a:p>
            <a:pPr marL="386715" indent="-38671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内容三：</a:t>
            </a:r>
            <a:r>
              <a:rPr 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_____________  </a:t>
            </a: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内容四：</a:t>
            </a:r>
            <a:r>
              <a:rPr 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________________</a:t>
            </a: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                 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046470" y="3139440"/>
            <a:ext cx="218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班级大事记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40840" y="3651885"/>
            <a:ext cx="2512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班级日记摘抄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034405" y="3661410"/>
            <a:ext cx="2499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个人成长记录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24790" y="1539240"/>
            <a:ext cx="8686165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6715" indent="-38671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2800" b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【真诚的邀请】</a:t>
            </a: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假如你是编委会的组长，去邀请校长为班史题词，你该怎么说？              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2745" y="3397885"/>
            <a:ext cx="86868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示例：校长您好，我是××班级的编委会的组长，我们班级编写了班史，我代表班级成员真诚地邀请您为班史题词，希望您完成我们的心愿，好吗？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24790" y="1539240"/>
            <a:ext cx="8686165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6715" indent="-38671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2800" b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【如歌的行板】</a:t>
            </a: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班级要组织一台内容丰富、形式多样、主题突出的毕业晚会，请你设计主题语，要求语言简洁、紧扣主题。         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2745" y="3397885"/>
            <a:ext cx="86868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示例一：难忘今宵，今宵难忘！</a:t>
            </a:r>
          </a:p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示例二：今宵的别离，为了明朝更好的相聚。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24790" y="1539240"/>
            <a:ext cx="8686165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6715" indent="-38671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（4）</a:t>
            </a:r>
            <a:r>
              <a:rPr sz="2800" b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【永远的赠言】</a:t>
            </a: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毕业在即，请你在老师的纪念册上写留言，表达对老师的感激之情。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60680" y="3108325"/>
            <a:ext cx="85502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示例：尊敬的老师，在这离别之际，我有千言万语，看一眼您的白发，抹一把您的座椅，腮边挂满滚烫的泪滴。再见吧，老师！请接受我深情的敬礼！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03835" y="1327785"/>
            <a:ext cx="8736330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75285" indent="-37528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3.综合性学习。</a:t>
            </a:r>
          </a:p>
          <a:p>
            <a:pPr marL="348615" indent="-34861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　　  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“轻轻地我走了，正如我轻轻地来。”初中三年的时光已悄悄过去，回首逝去的日子，无尽欢乐犹在眼前；展望未来的生活，无限豪情洋溢在心中。在离别之际，让我们一起走进“岁月如歌”主题班会活动。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03835" y="1057910"/>
            <a:ext cx="8736330" cy="2675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1385" indent="-90741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（1）为了营造活动氛围，班委会准备在主席台两边张贴一副对联，请你围绕主题拟写一副对联。</a:t>
            </a:r>
          </a:p>
          <a:p>
            <a:pPr marL="921385" indent="-90741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921385" indent="-90741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  上联：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___________________________________</a:t>
            </a:r>
          </a:p>
          <a:p>
            <a:pPr marL="921385" indent="-90741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  下联：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___________________________________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 　　　　　　　　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74900" y="2644140"/>
            <a:ext cx="2827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韶光悄然如流水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374900" y="3155950"/>
            <a:ext cx="2827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未来宽阔似海洋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03835" y="1057910"/>
            <a:ext cx="8736330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1385" indent="-90741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）假如你是这次活动的主持者，请你拟写一段50字左右的结束语。　　　　　　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3380" y="2644140"/>
            <a:ext cx="856678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示例：岁月如歌，我们的青春岁月亦如歌。今晚的班会就要落下帷幕，让我们用热烈的掌声感谢我们班的老师、同学们为这次班会的辛苦付出！最后，祝贺今晚班会圆满成功，谢谢！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03835" y="611505"/>
            <a:ext cx="8736330" cy="4053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1385" indent="-90741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（3）活动中，老师出示了田汉《毕业歌》的一段歌词，表达了他对同学们的殷切希望，请你从歌词中细心体会老师的良苦用心，据此为你的好友写上简短的临别赠言。</a:t>
            </a:r>
          </a:p>
          <a:p>
            <a:pPr marL="921385" indent="-907415" algn="just" eaLnBrk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     歌词：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我们今天桃李芬芳，明天是社会的栋梁；我们今天是弦歌在一堂，明天要掀起民族自救的巨浪！巨浪，不断地增长！同学们！同学们！快拿出力量，担负起天下的兴亡！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49275" y="4609465"/>
            <a:ext cx="839089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>
                <a:solidFill>
                  <a:srgbClr val="FF0000"/>
                </a:solidFill>
              </a:rPr>
              <a:t>示例：离别校园是为了到更广阔的天地里去施展才干，是为祖国奉献自己的青春和热血，是为了成为社会的栋梁。让我们不诉离愁别绪，为美好的明天歌唱！未来加油！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03946" y="918941"/>
            <a:ext cx="8736107" cy="474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7755" indent="-1087755" algn="l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7.河水泉源千年在，青春一去不复返。</a:t>
            </a:r>
          </a:p>
          <a:p>
            <a:pPr marL="1087755" indent="-1087755" algn="r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——维吾尔族谚语</a:t>
            </a:r>
          </a:p>
          <a:p>
            <a:pPr marL="1087755" indent="-1087755" algn="l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8.青年的主要任务是学习。           ——朱德</a:t>
            </a:r>
          </a:p>
          <a:p>
            <a:pPr marL="1087755" indent="-1087755" algn="l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9.百金买骏马，千金买美人；万金买高爵，何处买春？                           ——屈复</a:t>
            </a:r>
          </a:p>
          <a:p>
            <a:pPr marL="1087755" indent="-1087755" algn="l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10.青春期完全是搜索的大好时光。——史蒂文森</a:t>
            </a:r>
          </a:p>
          <a:p>
            <a:pPr marL="1087755" indent="-1087755" algn="l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11.要紧的事情是别浪费你的青春和元气。</a:t>
            </a:r>
          </a:p>
          <a:p>
            <a:pPr marL="1087755" indent="-1087755" algn="r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——契诃夫</a:t>
            </a:r>
          </a:p>
          <a:p>
            <a:pPr marL="1087755" indent="-1087755" algn="l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12.青年人充满活力，像春水一样丰富。——拜伦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16011" y="1317086"/>
            <a:ext cx="8736107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51585" indent="-1251585" algn="l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13.青春是在它即将逝去的时候最具有魅力。</a:t>
            </a:r>
          </a:p>
          <a:p>
            <a:pPr marL="1251585" indent="-1251585" algn="r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——塞涅卡</a:t>
            </a:r>
          </a:p>
          <a:p>
            <a:pPr marL="1251585" indent="-1251585" algn="l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14.青年者，人生之王，人生之春，人生之华也。</a:t>
            </a:r>
          </a:p>
          <a:p>
            <a:pPr marL="1251585" indent="-1251585" algn="r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——李大钊</a:t>
            </a:r>
          </a:p>
          <a:p>
            <a:pPr marL="1251585" indent="-1251585" algn="l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15.青春的朝气和前进不已的好奇心若消失，人生就没有意义了。                  ——穆勒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03946" y="544291"/>
            <a:ext cx="8736107" cy="5775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二、岁月如歌——赠言</a:t>
            </a:r>
          </a:p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　1. 赠老师：</a:t>
            </a:r>
          </a:p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ym typeface="+mn-ea"/>
              </a:rPr>
              <a:t>　　老师，是您教会了我做人的道理；是您让我明白了刻苦才能成功。老师，即使我们即将分别，可岁月却冲不淡我对您的感恩。</a:t>
            </a:r>
          </a:p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ym typeface="+mn-ea"/>
              </a:rPr>
              <a:t>　　离别在即，祝福难忘。我不想用那华丽的辞藻来传递，因为再美好的东西在您的朴实无华面前都会黯淡。您，甘于平凡，为我们架设了成功的天梯。感谢您，亲爱的老师！</a:t>
            </a:r>
          </a:p>
          <a:p>
            <a:pPr algn="di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ym typeface="+mn-ea"/>
              </a:rPr>
              <a:t>　　您是默默流泪的红烛，微弱的烛光却为我们照亮一方地；您是暗暗消逝的粉笔，薄弱的力量却为我们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03946" y="1280256"/>
            <a:ext cx="8736107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ym typeface="+mn-ea"/>
              </a:rPr>
              <a:t>撑起一片天。三尺讲台旁是您的身影，两袖清风是您的写照。　　</a:t>
            </a:r>
          </a:p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ym typeface="+mn-ea"/>
              </a:rPr>
              <a:t>　　居里夫人说：“不管一个人取得多么值得骄傲的成就，都应该饮水思源，应当记住是自己的老师为他的成长播下最初的种子。”</a:t>
            </a:r>
          </a:p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03946" y="915131"/>
            <a:ext cx="8736107" cy="4225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FF"/>
                </a:solidFill>
                <a:sym typeface="+mn-ea"/>
              </a:rPr>
              <a:t>　　2. 赠同学：</a:t>
            </a:r>
          </a:p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sym typeface="+mn-ea"/>
              </a:rPr>
              <a:t>　　青春像一只银铃，系在我们的心坎上，只有不停地奔跑，它才会发出悦耳的声响。</a:t>
            </a:r>
          </a:p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sym typeface="+mn-ea"/>
              </a:rPr>
              <a:t>　　你是一首小诗，抒情是你的本质。我相信，你的前程将开满鲜艳的花朵，散发着最迷人的青春气息。</a:t>
            </a:r>
          </a:p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sym typeface="+mn-ea"/>
              </a:rPr>
              <a:t>　　我们相逢在陌生时，我们分手在熟悉后。明天，我们要到生活的星图上找到自己的位置，让我们用自己闪烁的星光相互问讯、表情达意。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03946" y="920211"/>
            <a:ext cx="8736107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三</a:t>
            </a:r>
            <a:r>
              <a:rPr sz="28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 </a:t>
            </a:r>
            <a:r>
              <a:rPr sz="2800" b="1" dirty="0" err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真题在线</a:t>
            </a:r>
            <a:endParaRPr sz="2800" b="1" dirty="0">
              <a:solidFill>
                <a:srgbClr val="0000FF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sz="2800" b="1" dirty="0">
              <a:solidFill>
                <a:srgbClr val="0000FF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85445" indent="-38544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（2019·云南昆明）</a:t>
            </a:r>
            <a:r>
              <a:rPr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初中三年，我们的课堂在悄悄发生着变化，课堂形式变得越来越丰富，我们也在课堂中不断地成长。现在，请你参加“多彩课堂·伴我成长”语文实践活动，完成下面的任务。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7_自定义设计方案">
  <a:themeElements>
    <a:clrScheme name="7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7_自定义设计方案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7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1665</Words>
  <Application>Microsoft Office PowerPoint</Application>
  <PresentationFormat>全屏显示(4:3)</PresentationFormat>
  <Paragraphs>154</Paragraphs>
  <Slides>39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41" baseType="lpstr">
      <vt:lpstr>7_自定义设计方案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2021-02-09T23:56:04Z</cp:lastPrinted>
  <dcterms:created xsi:type="dcterms:W3CDTF">2021-02-09T23:56:04Z</dcterms:created>
  <dcterms:modified xsi:type="dcterms:W3CDTF">2021-03-11T05:49:54Z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