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4"/>
  </p:handoutMasterIdLst>
  <p:sldIdLst>
    <p:sldId id="256" r:id="rId3"/>
    <p:sldId id="614" r:id="rId5"/>
    <p:sldId id="387" r:id="rId6"/>
    <p:sldId id="615" r:id="rId7"/>
    <p:sldId id="440" r:id="rId8"/>
    <p:sldId id="592" r:id="rId9"/>
    <p:sldId id="617" r:id="rId10"/>
    <p:sldId id="618" r:id="rId11"/>
    <p:sldId id="619" r:id="rId12"/>
    <p:sldId id="644" r:id="rId13"/>
    <p:sldId id="621" r:id="rId14"/>
    <p:sldId id="620" r:id="rId15"/>
    <p:sldId id="713" r:id="rId16"/>
    <p:sldId id="714" r:id="rId17"/>
    <p:sldId id="641" r:id="rId18"/>
    <p:sldId id="535" r:id="rId19"/>
    <p:sldId id="679" r:id="rId20"/>
    <p:sldId id="665" r:id="rId21"/>
    <p:sldId id="680" r:id="rId22"/>
    <p:sldId id="556" r:id="rId23"/>
    <p:sldId id="696" r:id="rId24"/>
    <p:sldId id="697" r:id="rId25"/>
    <p:sldId id="698" r:id="rId26"/>
    <p:sldId id="700" r:id="rId27"/>
    <p:sldId id="701" r:id="rId28"/>
    <p:sldId id="699" r:id="rId29"/>
    <p:sldId id="693" r:id="rId30"/>
    <p:sldId id="753" r:id="rId31"/>
    <p:sldId id="755" r:id="rId32"/>
    <p:sldId id="747" r:id="rId33"/>
    <p:sldId id="346" r:id="rId34"/>
    <p:sldId id="737" r:id="rId35"/>
    <p:sldId id="694" r:id="rId36"/>
    <p:sldId id="763" r:id="rId37"/>
    <p:sldId id="748" r:id="rId38"/>
    <p:sldId id="749" r:id="rId39"/>
    <p:sldId id="765" r:id="rId40"/>
    <p:sldId id="766" r:id="rId41"/>
    <p:sldId id="695" r:id="rId42"/>
    <p:sldId id="764" r:id="rId43"/>
  </p:sldIdLst>
  <p:sldSz cx="12192000" cy="6858000"/>
  <p:notesSz cx="7103745" cy="10234295"/>
  <p:custDataLst>
    <p:tags r:id="rId4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1" clrIdx="0"/>
  <p:cmAuthor id="2" name="Sky123.Org" initials="S" lastIdx="1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301EE2"/>
    <a:srgbClr val="1A37CE"/>
    <a:srgbClr val="007370"/>
    <a:srgbClr val="FBE5D6"/>
    <a:srgbClr val="009999"/>
    <a:srgbClr val="4F855D"/>
    <a:srgbClr val="B2B2B2"/>
    <a:srgbClr val="202020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25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137.xml"/><Relationship Id="rId48" Type="http://schemas.openxmlformats.org/officeDocument/2006/relationships/commentAuthors" Target="commentAuthors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7" name="幻灯片图像占位符 1"/>
          <p:cNvSpPr>
            <a:spLocks noGrp="1" noRo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9938" name="文本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 anchorCtr="0"/>
          <a:p>
            <a:pPr lvl="0">
              <a:spcBef>
                <a:spcPct val="0"/>
              </a:spcBef>
            </a:pPr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7600" y="365125"/>
            <a:ext cx="140208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2"/>
          </p:nvPr>
        </p:nvSpPr>
        <p:spPr>
          <a:xfrm>
            <a:off x="1117600" y="6356350"/>
            <a:ext cx="3657600" cy="365125"/>
          </a:xfrm>
        </p:spPr>
        <p:txBody>
          <a:bodyPr/>
          <a:lstStyle>
            <a:lvl1pPr>
              <a:defRPr noProof="1"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3"/>
          </p:nvPr>
        </p:nvSpPr>
        <p:spPr>
          <a:xfrm>
            <a:off x="5384800" y="6356350"/>
            <a:ext cx="5486400" cy="365125"/>
          </a:xfrm>
        </p:spPr>
        <p:txBody>
          <a:bodyPr/>
          <a:lstStyle>
            <a:lvl1pPr>
              <a:defRPr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8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11480800" y="6356350"/>
            <a:ext cx="3657600" cy="365125"/>
          </a:xfrm>
        </p:spPr>
        <p:txBody>
          <a:bodyPr vert="horz" wrap="square" lIns="91440" tIns="45720" rIns="91440" bIns="45720" numCol="1" anchor="t" anchorCtr="0" compatLnSpc="1"/>
          <a:p>
            <a:pPr lvl="0" eaLnBrk="1" fontAlgn="base" hangingPunct="1"/>
            <a:fld id="{9A0DB2DC-4C9A-4742-B13C-FB6460FD3503}" type="slidenum">
              <a:rPr lang="zh-CN" altLang="en-US" sz="1800" strike="noStrike" noProof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800" strike="noStrike" noProof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5" Type="http://schemas.openxmlformats.org/officeDocument/2006/relationships/image" Target="../media/image1.png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5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1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80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tags" Target="../tags/tag87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7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12.xml"/><Relationship Id="rId1" Type="http://schemas.openxmlformats.org/officeDocument/2006/relationships/tags" Target="../tags/tag1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7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0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2.xml"/><Relationship Id="rId1" Type="http://schemas.openxmlformats.org/officeDocument/2006/relationships/tags" Target="../tags/tag121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8.xml"/><Relationship Id="rId1" Type="http://schemas.openxmlformats.org/officeDocument/2006/relationships/tags" Target="../tags/tag127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31.xml"/><Relationship Id="rId2" Type="http://schemas.openxmlformats.org/officeDocument/2006/relationships/tags" Target="../tags/tag130.xml"/><Relationship Id="rId1" Type="http://schemas.openxmlformats.org/officeDocument/2006/relationships/tags" Target="../tags/tag12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tags" Target="../tags/tag16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5.xml"/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9" Type="http://schemas.openxmlformats.org/officeDocument/2006/relationships/slideLayout" Target="../slideLayouts/slideLayout10.xml"/><Relationship Id="rId18" Type="http://schemas.openxmlformats.org/officeDocument/2006/relationships/tags" Target="../tags/tag34.xml"/><Relationship Id="rId17" Type="http://schemas.openxmlformats.org/officeDocument/2006/relationships/tags" Target="../tags/tag33.xml"/><Relationship Id="rId16" Type="http://schemas.openxmlformats.org/officeDocument/2006/relationships/tags" Target="../tags/tag32.xml"/><Relationship Id="rId15" Type="http://schemas.openxmlformats.org/officeDocument/2006/relationships/tags" Target="../tags/tag31.xml"/><Relationship Id="rId14" Type="http://schemas.openxmlformats.org/officeDocument/2006/relationships/tags" Target="../tags/tag30.xml"/><Relationship Id="rId13" Type="http://schemas.openxmlformats.org/officeDocument/2006/relationships/tags" Target="../tags/tag29.xml"/><Relationship Id="rId12" Type="http://schemas.openxmlformats.org/officeDocument/2006/relationships/tags" Target="../tags/tag28.xml"/><Relationship Id="rId11" Type="http://schemas.openxmlformats.org/officeDocument/2006/relationships/tags" Target="../tags/tag27.xml"/><Relationship Id="rId10" Type="http://schemas.openxmlformats.org/officeDocument/2006/relationships/tags" Target="../tags/tag26.xml"/><Relationship Id="rId1" Type="http://schemas.openxmlformats.org/officeDocument/2006/relationships/tags" Target="../tags/tag17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98165" y="2148840"/>
            <a:ext cx="5424170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15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10600030101010101" charset="-122"/>
                <a:ea typeface="思源黑体 CN Bold" panose="02010600030101010101" charset="-122"/>
              </a:rPr>
              <a:t>驿路梨花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10600030101010101" charset="-122"/>
              <a:ea typeface="思源黑体 CN Bold" panose="0201060003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47155" y="3163570"/>
            <a:ext cx="1950085" cy="70675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40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rPr>
              <a:t>彭荆风</a:t>
            </a:r>
            <a:endParaRPr lang="zh-CN" altLang="en-US" sz="4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0961" name="矩形 28679"/>
          <p:cNvSpPr/>
          <p:nvPr/>
        </p:nvSpPr>
        <p:spPr>
          <a:xfrm>
            <a:off x="1090930" y="662305"/>
            <a:ext cx="9838690" cy="304419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通过梳理思维导图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你是否发现了本文构思的巧妙之处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导学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一②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构思巧妙之处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endParaRPr lang="en-US" altLang="zh-CN" sz="3200" b="1"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表达效果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28679"/>
          <p:cNvSpPr/>
          <p:nvPr/>
        </p:nvSpPr>
        <p:spPr>
          <a:xfrm>
            <a:off x="3710305" y="1945005"/>
            <a:ext cx="73602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文章设置两次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误会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、三个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悬念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最终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揭晓谜底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矩形 28679"/>
          <p:cNvSpPr/>
          <p:nvPr/>
        </p:nvSpPr>
        <p:spPr>
          <a:xfrm>
            <a:off x="1090930" y="3084195"/>
            <a:ext cx="103968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  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始终循着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“小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茅屋的主人是谁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的问题推进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中间误会不断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不断设置悬念吸引读者兴趣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最后揭示谜底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使文章一波三折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将一个浅显的故事讲得耐人寻味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6191" name="表格 6190"/>
          <p:cNvGraphicFramePr/>
          <p:nvPr>
            <p:custDataLst>
              <p:tags r:id="rId1"/>
            </p:custDataLst>
          </p:nvPr>
        </p:nvGraphicFramePr>
        <p:xfrm>
          <a:off x="436880" y="1922780"/>
          <a:ext cx="11318875" cy="3474720"/>
        </p:xfrm>
        <a:graphic>
          <a:graphicData uri="http://schemas.openxmlformats.org/drawingml/2006/table">
            <a:tbl>
              <a:tblPr/>
              <a:tblGrid>
                <a:gridCol w="1932940"/>
                <a:gridCol w="2383790"/>
                <a:gridCol w="2376170"/>
                <a:gridCol w="4625975"/>
              </a:tblGrid>
              <a:tr h="579120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出现次序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人物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所做好事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做好事的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时间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2329180" y="2506345"/>
            <a:ext cx="23533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hangingPunct="1">
              <a:buNone/>
            </a:pP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“我”和老余</a:t>
            </a:r>
            <a:endParaRPr lang="zh-CN" altLang="en-US" sz="3200" b="1" dirty="0" smtClean="0"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8" name="TextBox 46"/>
          <p:cNvSpPr txBox="1"/>
          <p:nvPr>
            <p:custDataLst>
              <p:tags r:id="rId2"/>
            </p:custDataLst>
          </p:nvPr>
        </p:nvSpPr>
        <p:spPr>
          <a:xfrm>
            <a:off x="4682490" y="2506345"/>
            <a:ext cx="23545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修葺小茅屋</a:t>
            </a:r>
            <a:endParaRPr 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53" name="TextBox 52"/>
          <p:cNvSpPr txBox="1"/>
          <p:nvPr>
            <p:custDataLst>
              <p:tags r:id="rId3"/>
            </p:custDataLst>
          </p:nvPr>
        </p:nvSpPr>
        <p:spPr>
          <a:xfrm>
            <a:off x="7037705" y="2506345"/>
            <a:ext cx="47320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Aft>
                <a:spcPts val="0"/>
              </a:spcAft>
            </a:pPr>
            <a:r>
              <a:rPr lang="zh-CN" altLang="zh-CN" sz="32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cs typeface="Times New Roman" panose="02020603050405020304" pitchFamily="18" charset="0"/>
              </a:rPr>
              <a:t>第二天早上</a:t>
            </a:r>
            <a:endParaRPr lang="zh-CN" altLang="zh-CN" sz="3200" b="1" kern="1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803857" y="1190423"/>
            <a:ext cx="108492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按照人物出现次序填写下面表格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329180" y="3089910"/>
            <a:ext cx="23533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hangingPunct="1">
              <a:buNone/>
            </a:pP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瑶族老人</a:t>
            </a:r>
            <a:endParaRPr lang="zh-CN" altLang="en-US" sz="3200" b="1" dirty="0" smtClean="0"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8" name="TextBox 47"/>
          <p:cNvSpPr txBox="1"/>
          <p:nvPr>
            <p:custDataLst>
              <p:tags r:id="rId6"/>
            </p:custDataLst>
          </p:nvPr>
        </p:nvSpPr>
        <p:spPr>
          <a:xfrm>
            <a:off x="4682490" y="3089910"/>
            <a:ext cx="23552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Aft>
                <a:spcPts val="0"/>
              </a:spcAft>
            </a:pPr>
            <a:r>
              <a:rPr lang="zh-CN" altLang="zh-CN" sz="32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专门送粮食</a:t>
            </a:r>
            <a:endParaRPr lang="zh-CN" altLang="zh-CN" sz="3200" b="1" kern="1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9" name="TextBox 58"/>
          <p:cNvSpPr txBox="1"/>
          <p:nvPr>
            <p:custDataLst>
              <p:tags r:id="rId7"/>
            </p:custDataLst>
          </p:nvPr>
        </p:nvSpPr>
        <p:spPr>
          <a:xfrm>
            <a:off x="7141210" y="3089910"/>
            <a:ext cx="4615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Aft>
                <a:spcPts val="0"/>
              </a:spcAft>
            </a:pPr>
            <a:r>
              <a:rPr lang="zh-CN" altLang="zh-CN" sz="32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前一天晚上</a:t>
            </a:r>
            <a:endParaRPr lang="zh-CN" altLang="zh-CN" sz="3200" b="1" kern="1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2329180" y="3673475"/>
            <a:ext cx="23533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hangingPunct="1">
              <a:buNone/>
            </a:pP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梨花妹妹</a:t>
            </a:r>
            <a:endParaRPr lang="zh-CN" altLang="en-US" sz="3200" b="1" dirty="0" smtClean="0"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0" name="TextBox 49"/>
          <p:cNvSpPr txBox="1"/>
          <p:nvPr>
            <p:custDataLst>
              <p:tags r:id="rId9"/>
            </p:custDataLst>
          </p:nvPr>
        </p:nvSpPr>
        <p:spPr>
          <a:xfrm>
            <a:off x="4698365" y="3673475"/>
            <a:ext cx="2339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Aft>
                <a:spcPts val="0"/>
              </a:spcAft>
            </a:pPr>
            <a:r>
              <a:rPr lang="zh-CN" altLang="zh-CN" sz="32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照料小茅屋</a:t>
            </a:r>
            <a:endParaRPr lang="zh-CN" altLang="zh-CN" sz="3200" b="1" kern="1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0" name="TextBox 59"/>
          <p:cNvSpPr txBox="1"/>
          <p:nvPr>
            <p:custDataLst>
              <p:tags r:id="rId10"/>
            </p:custDataLst>
          </p:nvPr>
        </p:nvSpPr>
        <p:spPr>
          <a:xfrm>
            <a:off x="7110730" y="3673475"/>
            <a:ext cx="46151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Aft>
                <a:spcPts val="0"/>
              </a:spcAft>
            </a:pPr>
            <a:r>
              <a:rPr lang="zh-CN" altLang="zh-CN" sz="3200" b="1" kern="100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前</a:t>
            </a:r>
            <a:r>
              <a:rPr lang="zh-CN" altLang="zh-CN" sz="32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几年姐姐出嫁后</a:t>
            </a:r>
            <a:endParaRPr lang="zh-CN" altLang="zh-CN" sz="3200" b="1" kern="1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1"/>
            </p:custDataLst>
          </p:nvPr>
        </p:nvSpPr>
        <p:spPr>
          <a:xfrm>
            <a:off x="2329180" y="4257040"/>
            <a:ext cx="23533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hangingPunct="1">
              <a:buNone/>
            </a:pP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解放军</a:t>
            </a:r>
            <a:endParaRPr lang="zh-CN" altLang="en-US" sz="3200" b="1" dirty="0" smtClean="0"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51" name="TextBox 50"/>
          <p:cNvSpPr txBox="1"/>
          <p:nvPr>
            <p:custDataLst>
              <p:tags r:id="rId12"/>
            </p:custDataLst>
          </p:nvPr>
        </p:nvSpPr>
        <p:spPr>
          <a:xfrm>
            <a:off x="4698365" y="4257040"/>
            <a:ext cx="23393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Aft>
                <a:spcPts val="0"/>
              </a:spcAft>
            </a:pPr>
            <a:r>
              <a:rPr lang="zh-CN" altLang="zh-CN" sz="32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盖小茅屋</a:t>
            </a:r>
            <a:endParaRPr lang="zh-CN" altLang="zh-CN" sz="3200" b="1" kern="1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58" name="TextBox 57"/>
          <p:cNvSpPr txBox="1"/>
          <p:nvPr>
            <p:custDataLst>
              <p:tags r:id="rId13"/>
            </p:custDataLst>
          </p:nvPr>
        </p:nvSpPr>
        <p:spPr>
          <a:xfrm>
            <a:off x="7140575" y="4257040"/>
            <a:ext cx="46158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Aft>
                <a:spcPts val="0"/>
              </a:spcAft>
            </a:pPr>
            <a:r>
              <a:rPr lang="zh-CN" altLang="zh-CN" sz="32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十多年前</a:t>
            </a:r>
            <a:endParaRPr lang="zh-CN" altLang="zh-CN" sz="3200" b="1" kern="1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14"/>
            </p:custDataLst>
          </p:nvPr>
        </p:nvSpPr>
        <p:spPr>
          <a:xfrm>
            <a:off x="2329180" y="4813935"/>
            <a:ext cx="23533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lvl="0" indent="0" algn="ctr" eaLnBrk="1" hangingPunct="1">
              <a:buNone/>
            </a:pPr>
            <a:r>
              <a:rPr lang="zh-CN" altLang="en-US" sz="3200" b="1" dirty="0" smtClean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梨花</a:t>
            </a:r>
            <a:endParaRPr lang="zh-CN" altLang="en-US" sz="3200" b="1" dirty="0" smtClean="0"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9" name="TextBox 48"/>
          <p:cNvSpPr txBox="1"/>
          <p:nvPr>
            <p:custDataLst>
              <p:tags r:id="rId15"/>
            </p:custDataLst>
          </p:nvPr>
        </p:nvSpPr>
        <p:spPr>
          <a:xfrm>
            <a:off x="4704715" y="4840605"/>
            <a:ext cx="23323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spcAft>
                <a:spcPts val="0"/>
              </a:spcAft>
            </a:pPr>
            <a:r>
              <a:rPr lang="zh-CN" altLang="zh-CN" sz="32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照料小茅屋</a:t>
            </a:r>
            <a:endParaRPr lang="zh-CN" altLang="zh-CN" sz="3200" b="1" kern="1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61" name="TextBox 60"/>
          <p:cNvSpPr txBox="1"/>
          <p:nvPr>
            <p:custDataLst>
              <p:tags r:id="rId16"/>
            </p:custDataLst>
          </p:nvPr>
        </p:nvSpPr>
        <p:spPr>
          <a:xfrm>
            <a:off x="7141210" y="4840605"/>
            <a:ext cx="4627880" cy="537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spcAft>
                <a:spcPts val="0"/>
              </a:spcAft>
            </a:pPr>
            <a:r>
              <a:rPr lang="zh-CN" altLang="zh-CN" sz="2900" b="1" kern="1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解放军盖茅屋后至她出嫁前</a:t>
            </a:r>
            <a:endParaRPr lang="zh-CN" altLang="zh-CN" sz="2900" b="1" kern="10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1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53" grpId="0"/>
      <p:bldP spid="3" grpId="0"/>
      <p:bldP spid="48" grpId="0"/>
      <p:bldP spid="59" grpId="0"/>
      <p:bldP spid="4" grpId="0"/>
      <p:bldP spid="50" grpId="0"/>
      <p:bldP spid="60" grpId="0"/>
      <p:bldP spid="5" grpId="0"/>
      <p:bldP spid="51" grpId="0"/>
      <p:bldP spid="58" grpId="0"/>
      <p:bldP spid="6" grpId="0"/>
      <p:bldP spid="49" grpId="0"/>
      <p:bldP spid="6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910010" y="851812"/>
            <a:ext cx="108492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按时间顺序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小茅屋的建造和照料过程应该是怎样的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1125855" y="1566545"/>
            <a:ext cx="9641205" cy="485775"/>
          </a:xfrm>
          <a:prstGeom prst="rightArrow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0665" y="2183765"/>
            <a:ext cx="11680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过去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                                           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现在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Rectangle 1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1270" y="2052320"/>
            <a:ext cx="2463165" cy="1076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 i="0" dirty="0"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解放军路过建小茅屋</a:t>
            </a:r>
            <a:endParaRPr lang="zh-CN" altLang="en-US" sz="3200" i="0" dirty="0"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8" name="矩形 58373"/>
          <p:cNvSpPr/>
          <p:nvPr>
            <p:custDataLst>
              <p:tags r:id="rId2"/>
            </p:custDataLst>
          </p:nvPr>
        </p:nvSpPr>
        <p:spPr>
          <a:xfrm>
            <a:off x="4309745" y="2052320"/>
            <a:ext cx="2355850" cy="1076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梨花姑娘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照料小茅屋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Rectangle 1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241540" y="2052320"/>
            <a:ext cx="3216910" cy="1076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梨花出嫁后</a:t>
            </a:r>
            <a:r>
              <a:rPr lang="en-US" altLang="zh-CN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妹妹照管</a:t>
            </a:r>
            <a:r>
              <a:rPr lang="zh-CN" altLang="zh-CN" sz="3200" i="0" dirty="0">
                <a:solidFill>
                  <a:schemeClr val="tx1"/>
                </a:solidFill>
                <a:effectLst/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小茅屋</a:t>
            </a:r>
            <a:endParaRPr lang="zh-CN" altLang="zh-CN" sz="3200" i="0" dirty="0">
              <a:solidFill>
                <a:schemeClr val="tx1"/>
              </a:solidFill>
              <a:effectLst/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14" name="Rectangl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893060" y="3304540"/>
            <a:ext cx="2657475" cy="1076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zh-CN" sz="3200" dirty="0">
                <a:effectLst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瑶族老人借住照看小茅屋</a:t>
            </a:r>
            <a:endParaRPr lang="zh-CN" altLang="zh-CN" sz="3200" dirty="0">
              <a:effectLst/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8" name="Rectangle 1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26505" y="3328670"/>
            <a:ext cx="232664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我</a:t>
            </a:r>
            <a:r>
              <a:rPr lang="en-US" altLang="zh-CN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和老余投宿小茅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屋</a:t>
            </a:r>
            <a:endParaRPr lang="en-US" altLang="zh-CN" sz="3200">
              <a:solidFill>
                <a:schemeClr val="tx1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14" grpId="0" bldLvl="0" animBg="1"/>
      <p:bldP spid="1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86763" y="928904"/>
            <a:ext cx="10551288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记叙的顺序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一般可分为</a:t>
            </a:r>
            <a:r>
              <a:rPr lang="zh-CN" altLang="en-US" sz="3200" b="1" dirty="0" smtClean="0">
                <a:solidFill>
                  <a:srgbClr val="FF0000"/>
                </a:solidFill>
                <a:latin typeface="+mj-ea"/>
                <a:ea typeface="+mj-ea"/>
              </a:rPr>
              <a:t>顺叙、倒叙、插叙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三种。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185545" y="1779270"/>
            <a:ext cx="9864725" cy="10261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zh-CN" altLang="en-US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顺叙</a:t>
            </a:r>
            <a:r>
              <a:rPr lang="en-US" altLang="zh-CN" sz="3200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按时间顺序</a:t>
            </a:r>
            <a:r>
              <a:rPr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叙述故事情节和人物性格的发展过程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行文自然流畅、脉络清晰</a:t>
            </a:r>
            <a:r>
              <a:rPr lang="zh-CN" altLang="en-US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en-US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3200" i="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6" name="矩形 29"/>
          <p:cNvSpPr>
            <a:spLocks noChangeArrowheads="1"/>
          </p:cNvSpPr>
          <p:nvPr/>
        </p:nvSpPr>
        <p:spPr bwMode="auto">
          <a:xfrm>
            <a:off x="1186815" y="3164205"/>
            <a:ext cx="9864090" cy="1076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 i="0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倒叙</a:t>
            </a:r>
            <a:r>
              <a:rPr lang="en-US" altLang="zh-CN" sz="3200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i="0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把后发生的情节或结局</a:t>
            </a:r>
            <a:r>
              <a:rPr lang="zh-CN" altLang="en-US" sz="3200" i="0" dirty="0" smtClean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提</a:t>
            </a:r>
            <a:r>
              <a:rPr lang="zh-CN" altLang="en-US" sz="3200" i="0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到前面来叙述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i="0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常会设置悬念</a:t>
            </a:r>
            <a:r>
              <a:rPr lang="en-US" altLang="zh-CN" sz="3200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i="0" dirty="0">
                <a:solidFill>
                  <a:srgbClr val="FF0000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引人入胜</a:t>
            </a:r>
            <a:r>
              <a:rPr lang="zh-CN" altLang="en-US" sz="3200" i="0" dirty="0">
                <a:solidFill>
                  <a:schemeClr val="tx1"/>
                </a:solidFill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r>
              <a:rPr lang="zh-CN" altLang="en-US" sz="20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sz="2000" i="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5" name="矩形 2"/>
          <p:cNvSpPr>
            <a:spLocks noChangeArrowheads="1"/>
          </p:cNvSpPr>
          <p:nvPr/>
        </p:nvSpPr>
        <p:spPr bwMode="auto">
          <a:xfrm>
            <a:off x="1186180" y="4599305"/>
            <a:ext cx="9864090" cy="1076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插叙</a:t>
            </a:r>
            <a:r>
              <a:rPr lang="en-US" altLang="zh-CN" sz="3200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i="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在叙述中心事件的过程中</a:t>
            </a:r>
            <a:r>
              <a:rPr lang="en-US" altLang="zh-CN" sz="3200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i="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插入一段与主要情节相关的内容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对中心内容起补充、解释或衬托作用</a:t>
            </a:r>
            <a:r>
              <a:rPr lang="zh-CN" altLang="en-US" sz="3200" i="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i="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6" grpId="0" bldLvl="0" animBg="1"/>
      <p:bldP spid="2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6" name="Rectangle 1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34110" y="1483995"/>
            <a:ext cx="2463165" cy="15684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 i="0" dirty="0"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①十多年前</a:t>
            </a:r>
            <a:endParaRPr lang="zh-CN" altLang="en-US" sz="3200" i="0" dirty="0"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 i="0" dirty="0">
                <a:effectLst/>
                <a:latin typeface="新宋体" panose="02010609030101010101" pitchFamily="49" charset="-122"/>
                <a:ea typeface="新宋体" panose="02010609030101010101" pitchFamily="49" charset="-122"/>
              </a:rPr>
              <a:t>解放军路过建小茅屋</a:t>
            </a:r>
            <a:endParaRPr lang="zh-CN" altLang="en-US" sz="3200" i="0" dirty="0">
              <a:effectLst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20170" y="784502"/>
            <a:ext cx="108492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文中插叙小姑娘讲述房子的来历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有什么作用？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矩形 58373"/>
          <p:cNvSpPr/>
          <p:nvPr>
            <p:custDataLst>
              <p:tags r:id="rId3"/>
            </p:custDataLst>
          </p:nvPr>
        </p:nvSpPr>
        <p:spPr>
          <a:xfrm>
            <a:off x="4147185" y="1483995"/>
            <a:ext cx="2355850" cy="10763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 anchorCtr="0">
            <a:spAutoFit/>
          </a:bodyPr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②梨花姑娘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照料小茅屋</a:t>
            </a:r>
            <a:endParaRPr lang="zh-CN" altLang="en-US" sz="3200" b="1" dirty="0">
              <a:solidFill>
                <a:schemeClr val="tx1"/>
              </a:solidFill>
              <a:uFillTx/>
              <a:latin typeface="Arial" panose="020B0604020202020204" pitchFamily="34" charset="0"/>
              <a:ea typeface="SimSun-ExtB" panose="02010609060101010101" charset="-122"/>
              <a:cs typeface="Arial" panose="020B0604020202020204" pitchFamily="34" charset="0"/>
            </a:endParaRPr>
          </a:p>
        </p:txBody>
      </p:sp>
      <p:sp>
        <p:nvSpPr>
          <p:cNvPr id="12" name="Rectangle 1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052945" y="1483995"/>
            <a:ext cx="3887470" cy="15684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③梨花姑娘出嫁后</a:t>
            </a:r>
            <a:r>
              <a:rPr lang="en-US" altLang="zh-CN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      </a:t>
            </a:r>
            <a:endParaRPr lang="en-US" altLang="zh-CN" sz="3200" dirty="0">
              <a:solidFill>
                <a:schemeClr val="tx1"/>
              </a:solidFill>
              <a:uFillTx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妹妹接替</a:t>
            </a:r>
            <a:endParaRPr lang="zh-CN" altLang="en-US" sz="3200" dirty="0">
              <a:solidFill>
                <a:schemeClr val="tx1"/>
              </a:solidFill>
              <a:uFillTx/>
              <a:ea typeface="SimSun-ExtB" panose="02010609060101010101" charset="-122"/>
              <a:cs typeface="Arial" panose="020B0604020202020204" pitchFamily="34" charset="0"/>
              <a:sym typeface="+mn-ea"/>
            </a:endParaRP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3200" dirty="0">
                <a:solidFill>
                  <a:schemeClr val="tx1"/>
                </a:solidFill>
                <a:uFillTx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照管</a:t>
            </a:r>
            <a:r>
              <a:rPr lang="zh-CN" altLang="zh-CN" sz="3200" i="0" dirty="0">
                <a:solidFill>
                  <a:schemeClr val="tx1"/>
                </a:solidFill>
                <a:effectLst/>
                <a:uFillTx/>
                <a:latin typeface="新宋体" panose="02010609030101010101" pitchFamily="49" charset="-122"/>
                <a:ea typeface="新宋体" panose="02010609030101010101" pitchFamily="49" charset="-122"/>
              </a:rPr>
              <a:t>小茅屋</a:t>
            </a:r>
            <a:endParaRPr lang="zh-CN" altLang="zh-CN" sz="3200" i="0" dirty="0">
              <a:solidFill>
                <a:schemeClr val="tx1"/>
              </a:solidFill>
              <a:effectLst/>
              <a:uFillTx/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0290" y="3561080"/>
            <a:ext cx="1017270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插叙小姑娘讲述房子的来历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更具体地告诉读者解放军建小茅屋的缘由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是被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雷锋精神感召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方便路人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也因此感动梨花姐妹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照料小茅屋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设置的层层悬念最终解开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自然引出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驿路梨花处处开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的结尾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2" grpId="0" bldLvl="0" animBg="1"/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2" name="Rectangle 4"/>
          <p:cNvSpPr>
            <a:spLocks noChangeArrowheads="1"/>
          </p:cNvSpPr>
          <p:nvPr/>
        </p:nvSpPr>
        <p:spPr bwMode="auto">
          <a:xfrm>
            <a:off x="1042035" y="693420"/>
            <a:ext cx="638683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比较一下这两种顺序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哪一种更好</a:t>
            </a: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191" name="表格 6190"/>
          <p:cNvGraphicFramePr/>
          <p:nvPr>
            <p:custDataLst>
              <p:tags r:id="rId1"/>
            </p:custDataLst>
          </p:nvPr>
        </p:nvGraphicFramePr>
        <p:xfrm>
          <a:off x="0" y="1378585"/>
          <a:ext cx="12191365" cy="2621280"/>
        </p:xfrm>
        <a:graphic>
          <a:graphicData uri="http://schemas.openxmlformats.org/drawingml/2006/table">
            <a:tbl>
              <a:tblPr/>
              <a:tblGrid>
                <a:gridCol w="1121947"/>
                <a:gridCol w="1994535"/>
                <a:gridCol w="2157095"/>
                <a:gridCol w="2351405"/>
                <a:gridCol w="2256790"/>
                <a:gridCol w="2309593"/>
              </a:tblGrid>
              <a:tr h="1033145"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时间顺序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1.解放军</a:t>
                      </a: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盖</a:t>
                      </a:r>
                      <a:r>
                        <a:rPr lang="en-US" altLang="zh-CN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茅屋</a:t>
                      </a:r>
                      <a:endParaRPr lang="en-US" altLang="zh-CN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l">
                        <a:buNone/>
                      </a:pP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梨花照料</a:t>
                      </a: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茅屋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3.</a:t>
                      </a:r>
                      <a:r>
                        <a:rPr 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妹妹接替照管</a:t>
                      </a: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茅屋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zh-CN" sz="3200" b="1" dirty="0"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sym typeface="+mn-ea"/>
                        </a:rPr>
                        <a:t>瑶族老人借住</a:t>
                      </a:r>
                      <a:r>
                        <a:rPr lang="zh-CN" sz="3200" b="1" dirty="0"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sym typeface="+mn-ea"/>
                        </a:rPr>
                        <a:t>送粮食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5.</a:t>
                      </a:r>
                      <a:r>
                        <a:rPr lang="en-US" altLang="zh-CN" sz="32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32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我们</a:t>
                      </a:r>
                      <a:r>
                        <a:rPr lang="en-US" altLang="zh-CN" sz="32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32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投宿</a:t>
                      </a: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茅屋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96315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/>
                          </a:solidFill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课文顺序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5.</a:t>
                      </a:r>
                      <a:r>
                        <a:rPr lang="en-US" altLang="zh-CN" sz="32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“</a:t>
                      </a:r>
                      <a:r>
                        <a:rPr lang="zh-CN" altLang="en-US" sz="32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我们</a:t>
                      </a:r>
                      <a:r>
                        <a:rPr lang="en-US" altLang="zh-CN" sz="3200" b="1" dirty="0">
                          <a:uFillTx/>
                          <a:latin typeface="Arial" panose="020B0604020202020204" pitchFamily="34" charset="0"/>
                          <a:ea typeface="SimSun-ExtB" panose="02010609060101010101" charset="-122"/>
                          <a:cs typeface="Arial" panose="020B0604020202020204" pitchFamily="34" charset="0"/>
                          <a:sym typeface="+mn-ea"/>
                        </a:rPr>
                        <a:t>”</a:t>
                      </a:r>
                      <a:r>
                        <a:rPr lang="zh-CN" altLang="en-US" sz="3200" b="1" dirty="0">
                          <a:uFillTx/>
                          <a:latin typeface="SimSun-ExtB" panose="02010609060101010101" charset="-122"/>
                          <a:ea typeface="SimSun-ExtB" panose="02010609060101010101" charset="-122"/>
                          <a:sym typeface="+mn-ea"/>
                        </a:rPr>
                        <a:t>投宿</a:t>
                      </a: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茅屋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0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4.</a:t>
                      </a:r>
                      <a:r>
                        <a:rPr lang="zh-CN" altLang="zh-CN" sz="3000" b="1" dirty="0"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sym typeface="+mn-ea"/>
                        </a:rPr>
                        <a:t>瑶族老人借住</a:t>
                      </a:r>
                      <a:r>
                        <a:rPr lang="zh-CN" sz="3000" b="1" dirty="0">
                          <a:effectLst/>
                          <a:latin typeface="新宋体" panose="02010609030101010101" pitchFamily="49" charset="-122"/>
                          <a:ea typeface="新宋体" panose="02010609030101010101" pitchFamily="49" charset="-122"/>
                          <a:sym typeface="+mn-ea"/>
                        </a:rPr>
                        <a:t>送粮食</a:t>
                      </a:r>
                      <a:endParaRPr lang="zh-CN" altLang="en-US" sz="30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3.</a:t>
                      </a:r>
                      <a:r>
                        <a:rPr 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妹妹接替照管</a:t>
                      </a: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茅屋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  <a:sym typeface="+mn-ea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1.解放军</a:t>
                      </a:r>
                      <a:r>
                        <a:rPr lang="zh-CN" altLang="en-US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盖</a:t>
                      </a: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茅屋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l">
                        <a:buNone/>
                      </a:pP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2.</a:t>
                      </a:r>
                      <a:r>
                        <a:rPr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梨花照料</a:t>
                      </a:r>
                      <a:r>
                        <a:rPr lang="en-US" altLang="zh-CN" sz="3200" b="1" dirty="0">
                          <a:uFillTx/>
                          <a:latin typeface="宋体" panose="02010600030101010101" pitchFamily="2" charset="-122"/>
                          <a:ea typeface="宋体" panose="02010600030101010101" pitchFamily="2" charset="-122"/>
                          <a:sym typeface="+mn-ea"/>
                        </a:rPr>
                        <a:t>茅屋</a:t>
                      </a:r>
                      <a:endParaRPr lang="zh-CN" altLang="en-US" sz="3200" b="1" dirty="0">
                        <a:solidFill>
                          <a:schemeClr val="tx1"/>
                        </a:solidFill>
                        <a:uFillTx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042035" y="3670300"/>
            <a:ext cx="7541895" cy="20612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插叙有什么作用？</a:t>
            </a:r>
            <a:endParaRPr lang="zh-CN" sz="3200" b="1" dirty="0" smtClean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>
              <a:lnSpc>
                <a:spcPct val="100000"/>
              </a:lnSpc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5" name="矩形 2"/>
          <p:cNvSpPr>
            <a:spLocks noChangeArrowheads="1"/>
          </p:cNvSpPr>
          <p:nvPr/>
        </p:nvSpPr>
        <p:spPr bwMode="auto">
          <a:xfrm>
            <a:off x="1042035" y="4163060"/>
            <a:ext cx="7541895" cy="1568450"/>
          </a:xfrm>
          <a:prstGeom prst="rect">
            <a:avLst/>
          </a:prstGeom>
          <a:ln w="9525">
            <a:noFill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1.</a:t>
            </a:r>
            <a:r>
              <a:rPr lang="zh-CN" altLang="en-US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设置悬念；</a:t>
            </a:r>
            <a:endParaRPr lang="zh-CN" altLang="en-US" sz="3200" i="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2.</a:t>
            </a:r>
            <a:r>
              <a:rPr lang="zh-CN" altLang="en-US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使文章波澜起伏</a:t>
            </a:r>
            <a:r>
              <a:rPr lang="en-US" altLang="zh-CN" sz="3200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引人入胜；</a:t>
            </a:r>
            <a:endParaRPr lang="zh-CN" altLang="en-US" sz="3200" i="0" dirty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3.</a:t>
            </a:r>
            <a:r>
              <a:rPr lang="zh-CN" altLang="en-US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对主要情节起补充作用</a:t>
            </a:r>
            <a:r>
              <a:rPr lang="zh-CN" altLang="en-US" sz="3200" i="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en-US" sz="3200" i="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0961" name="矩形 28679"/>
          <p:cNvSpPr/>
          <p:nvPr/>
        </p:nvSpPr>
        <p:spPr>
          <a:xfrm>
            <a:off x="732790" y="1854835"/>
            <a:ext cx="107854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梳理完思维导图后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同学们对这个故事的记叙顺序看法不一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有的同学说是顺叙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有的同学说是倒叙。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你怎么看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导学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一③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45185" y="2931160"/>
            <a:ext cx="109124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顺叙。从夜行人的赶路、过夜到第二天早上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采取顺叙的写法。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5185" y="3601085"/>
            <a:ext cx="1082167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倒叙。记叙小茅屋的来历这个中心事件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采取倒叙的写法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由结果追溯到原因。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54330" y="27368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97940" y="1830705"/>
            <a:ext cx="1877695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见梨树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endParaRPr lang="en-US" altLang="zh-CN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猜有人家</a:t>
            </a:r>
            <a:endParaRPr lang="zh-CN" altLang="en-US" sz="3200" b="1"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1297940" y="3672205"/>
            <a:ext cx="1471930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见小屋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猜主人</a:t>
            </a:r>
            <a:endParaRPr lang="zh-CN" altLang="en-US" sz="3200" b="1"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38015" y="2799080"/>
            <a:ext cx="60960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ea typeface="宋体" panose="02010600030101010101" pitchFamily="2" charset="-122"/>
                <a:sym typeface="+mn-ea"/>
              </a:rPr>
              <a:t>瑶族老人</a:t>
            </a:r>
            <a:r>
              <a:rPr lang="en-US" altLang="zh-CN" sz="3500" b="1">
                <a:ea typeface="宋体" panose="02010600030101010101" pitchFamily="2" charset="-122"/>
                <a:sym typeface="+mn-ea"/>
              </a:rPr>
              <a:t>               </a:t>
            </a:r>
            <a:r>
              <a:rPr lang="zh-CN" altLang="en-US" sz="3500" b="1">
                <a:ea typeface="宋体" panose="02010600030101010101" pitchFamily="2" charset="-122"/>
                <a:sym typeface="+mn-ea"/>
              </a:rPr>
              <a:t>初误会</a:t>
            </a:r>
            <a:endParaRPr lang="zh-CN" altLang="en-US" sz="3500" b="1">
              <a:ea typeface="宋体" panose="02010600030101010101" pitchFamily="2" charset="-122"/>
              <a:sym typeface="+mn-ea"/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 flipH="1">
            <a:off x="2089150" y="2941955"/>
            <a:ext cx="10160" cy="6959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2769870" y="3027680"/>
            <a:ext cx="1571625" cy="10445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769870" y="4305300"/>
            <a:ext cx="1499870" cy="2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778760" y="4630420"/>
            <a:ext cx="1581785" cy="9531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4438015" y="4000500"/>
            <a:ext cx="60960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ea typeface="宋体" panose="02010600030101010101" pitchFamily="2" charset="-122"/>
                <a:sym typeface="+mn-ea"/>
              </a:rPr>
              <a:t>哈尼小姑娘</a:t>
            </a:r>
            <a:r>
              <a:rPr lang="en-US" altLang="zh-CN" sz="3500" b="1">
                <a:ea typeface="宋体" panose="02010600030101010101" pitchFamily="2" charset="-122"/>
                <a:sym typeface="+mn-ea"/>
              </a:rPr>
              <a:t>           </a:t>
            </a:r>
            <a:r>
              <a:rPr lang="zh-CN" altLang="en-US" sz="3500" b="1">
                <a:ea typeface="宋体" panose="02010600030101010101" pitchFamily="2" charset="-122"/>
                <a:sym typeface="+mn-ea"/>
              </a:rPr>
              <a:t>再</a:t>
            </a:r>
            <a:r>
              <a:rPr lang="zh-CN" altLang="en-US" sz="3500" b="1">
                <a:ea typeface="宋体" panose="02010600030101010101" pitchFamily="2" charset="-122"/>
                <a:sym typeface="+mn-ea"/>
              </a:rPr>
              <a:t>误会</a:t>
            </a:r>
            <a:endParaRPr lang="zh-CN" altLang="en-US" sz="35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438015" y="5201920"/>
            <a:ext cx="6096000" cy="6299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ea typeface="宋体" panose="02010600030101010101" pitchFamily="2" charset="-122"/>
                <a:sym typeface="+mn-ea"/>
              </a:rPr>
              <a:t>解放军、梨花</a:t>
            </a:r>
            <a:r>
              <a:rPr lang="en-US" altLang="zh-CN" sz="3500" b="1">
                <a:ea typeface="宋体" panose="02010600030101010101" pitchFamily="2" charset="-122"/>
                <a:sym typeface="+mn-ea"/>
              </a:rPr>
              <a:t>        </a:t>
            </a:r>
            <a:r>
              <a:rPr lang="zh-CN" altLang="en-US" sz="3500" b="1">
                <a:ea typeface="宋体" panose="02010600030101010101" pitchFamily="2" charset="-122"/>
                <a:sym typeface="+mn-ea"/>
              </a:rPr>
              <a:t>解</a:t>
            </a:r>
            <a:r>
              <a:rPr lang="zh-CN" altLang="en-US" sz="3500" b="1">
                <a:ea typeface="宋体" panose="02010600030101010101" pitchFamily="2" charset="-122"/>
                <a:sym typeface="+mn-ea"/>
              </a:rPr>
              <a:t>误会</a:t>
            </a:r>
            <a:endParaRPr lang="zh-CN" altLang="en-US" sz="35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63690" y="1137920"/>
            <a:ext cx="2322830" cy="116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35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波澜起伏</a:t>
            </a:r>
            <a:r>
              <a:rPr lang="en-US" altLang="zh-CN" sz="3500" b="1">
                <a:solidFill>
                  <a:srgbClr val="FF0000"/>
                </a:solidFill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5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引人入胜</a:t>
            </a:r>
            <a:endParaRPr lang="zh-CN" altLang="en-US" sz="35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1231" y="2357428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 smtClean="0">
                <a:effectLst/>
                <a:latin typeface="黑体" panose="02010609060101010101" charset="-122"/>
                <a:ea typeface="黑体" panose="02010609060101010101" charset="-122"/>
              </a:rPr>
              <a:t>第二课时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54330" y="27368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分析人物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" name="Text Box 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1860" y="1322705"/>
            <a:ext cx="1006729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你认为到底谁是小茅屋的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主人？为什么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思考探究</a:t>
            </a:r>
            <a:r>
              <a:rPr lang="zh-CN" sz="3200" b="1" dirty="0">
                <a:latin typeface="宋体" panose="02010600030101010101" pitchFamily="2" charset="-122"/>
                <a:sym typeface="+mn-ea"/>
              </a:rPr>
              <a:t>一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40130" y="2110105"/>
            <a:ext cx="1863725" cy="15684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解放军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方便路人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修建茅屋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107690" y="2110105"/>
            <a:ext cx="1858010" cy="15684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梨花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深受感动照料小屋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5169535" y="2109470"/>
            <a:ext cx="2278380" cy="15684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哈尼小姑娘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主动接力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照管小屋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7651750" y="2109470"/>
            <a:ext cx="1875155" cy="15684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瑶族老人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受到照料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照料小屋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9679940" y="2109470"/>
            <a:ext cx="2295525" cy="15684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我</a:t>
            </a:r>
            <a:r>
              <a:rPr lang="en-US" altLang="zh-CN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</a:rPr>
              <a:t>和老余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</a:endParaRPr>
          </a:p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受到照料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修葺小屋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4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9455" y="1659890"/>
            <a:ext cx="10533380" cy="2748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运用略读的阅读方法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勾画人物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粗知故事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按时间顺序还原故事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感受作者巧用悬念和误会及插叙的写法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600" b="1">
                <a:latin typeface="宋体" panose="02010600030101010101" pitchFamily="2" charset="-122"/>
                <a:ea typeface="宋体" panose="02010600030101010101" pitchFamily="2" charset="-122"/>
              </a:rPr>
              <a:t>学习作者的巧妙构思</a:t>
            </a:r>
            <a:r>
              <a:rPr lang="zh-CN" altLang="en-US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。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3.</a:t>
            </a:r>
            <a:r>
              <a:rPr lang="zh-CN" sz="3600" b="1" dirty="0" smtClean="0"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品读课文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探寻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梨花之美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”,</a:t>
            </a:r>
            <a:r>
              <a:rPr 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弘扬雷锋精神</a:t>
            </a:r>
            <a:r>
              <a:rPr lang="zh-CN" altLang="en-US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en-US" altLang="zh-CN" sz="3600" b="1" dirty="0">
              <a:uFillTx/>
              <a:latin typeface="宋体" panose="02010600030101010101" pitchFamily="2" charset="-122"/>
              <a:ea typeface="宋体" panose="02010600030101010101" pitchFamily="2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学习目标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423670" y="1515745"/>
            <a:ext cx="9454515" cy="1076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这么多让我们印象深刻的人物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谁才是这篇小说的主要人物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95425" y="2660650"/>
            <a:ext cx="945451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这篇小说的主人公不是一个个体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而是一个群体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文中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小茅屋的建造者和照料者都是作者想要刻画的主要人物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。作者塑造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群体形象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的好处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是说明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助人为乐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的品质存在于一个群体而非个人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大家的共同特征是都在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为人民服务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都在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学习雷锋精神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16635" y="1515745"/>
            <a:ext cx="986155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这篇小说的题目是</a:t>
            </a:r>
            <a:r>
              <a:rPr lang="en-US" alt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</a:rPr>
              <a:t>驿路梨花</a:t>
            </a:r>
            <a:r>
              <a:rPr lang="en-US" alt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也就是课文是以梨花为线索。</a:t>
            </a:r>
            <a:r>
              <a:rPr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梨花在文中多次出现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请勾画并批注它们各自的含义及作用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思考探究</a:t>
            </a:r>
            <a:r>
              <a:rPr lang="zh-CN" sz="3200" b="1" dirty="0">
                <a:latin typeface="宋体" panose="02010600030101010101" pitchFamily="2" charset="-122"/>
                <a:sym typeface="+mn-ea"/>
              </a:rPr>
              <a:t>三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354330" y="27368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Calibri" panose="020F0502020204030204" pitchFamily="34" charset="0"/>
              </a:rPr>
              <a:t>梨花之美</a:t>
            </a:r>
            <a:endParaRPr lang="zh-CN" altLang="en-US" sz="3600" b="1">
              <a:solidFill>
                <a:schemeClr val="bg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Calibri" panose="020F0502020204030204" pitchFamily="34" charset="0"/>
            </a:endParaRPr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1118235" y="3228340"/>
            <a:ext cx="9759950" cy="20612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buClrTx/>
              <a:buFontTx/>
              <a:buNone/>
            </a:pPr>
            <a:r>
              <a:rPr lang="en-US" altLang="zh-CN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en-US" sz="3200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线索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是</a:t>
            </a:r>
            <a:r>
              <a:rPr lang="zh-CN" altLang="en-US" sz="32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贯穿文章始终</a:t>
            </a:r>
            <a:r>
              <a:rPr lang="zh-CN" altLang="en-US" sz="3200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的脉络。作者是通过线索将表现中心的材料联珠缀玉般地交织起来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使文章的各个层次贯通弥合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形成一个严密的整体。线索把文中的人物和事件有机地连在一起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使文章条理清楚、层次清晰</a:t>
            </a:r>
            <a:r>
              <a:rPr lang="zh-CN" altLang="en-US" sz="3200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。</a:t>
            </a:r>
            <a:endParaRPr lang="zh-CN" altLang="en-US" sz="3200" i="0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60095" y="909955"/>
            <a:ext cx="112109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⑴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白色梨花开满枝头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多么美丽的一片梨树林啊！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4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段</a:t>
            </a:r>
            <a:r>
              <a:rPr lang="zh-CN" altLang="en-US" sz="3200">
                <a:sym typeface="+mn-ea"/>
              </a:rPr>
              <a:t>)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56328" name="矩形 56327"/>
          <p:cNvSpPr/>
          <p:nvPr>
            <p:custDataLst>
              <p:tags r:id="rId1"/>
            </p:custDataLst>
          </p:nvPr>
        </p:nvSpPr>
        <p:spPr>
          <a:xfrm>
            <a:off x="822325" y="3129915"/>
            <a:ext cx="1000760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实写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以自然环境美烘托不平常的小屋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把读者带进优美的意境之中。</a:t>
            </a:r>
            <a:r>
              <a:rPr lang="en-US" altLang="zh-CN" sz="3200" b="1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我</a:t>
            </a:r>
            <a:r>
              <a:rPr lang="en-US" altLang="zh-CN" sz="3200" b="1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”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和老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余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见到梨花的欣喜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为下文发现小茅屋做铺垫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使文章结构紧凑。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点题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为情节的展开做铺垫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营造出优美的意境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0095" y="1493520"/>
            <a:ext cx="98939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⑵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一弯新月升起了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我们借助淡淡的月光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在忽明忽暗的梨树林里走着。山间的夜风吹得人脸上凉凉的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梨花的白色花瓣轻轻飘落在我们身上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6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段</a:t>
            </a:r>
            <a:r>
              <a:rPr lang="zh-CN" altLang="en-US" sz="3200">
                <a:sym typeface="+mn-ea"/>
              </a:rPr>
              <a:t>)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32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632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760095" y="631825"/>
            <a:ext cx="1077214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⑶老人家说到这里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停了一会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儿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又接着说下去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200" b="1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我到处打听小茅屋的主人是哪个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好不容易才从一个赶马人那里知道个大概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原来对门山头上有个名叫梨花的哈尼小姑娘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她说这大山坡上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前不着村后不挨寨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她要用为人民服务的精神来帮助过路人。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”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24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段</a:t>
            </a:r>
            <a:r>
              <a:rPr lang="zh-CN" altLang="en-US" sz="3200">
                <a:sym typeface="+mn-ea"/>
              </a:rPr>
              <a:t>)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56328" name="矩形 56327"/>
          <p:cNvSpPr/>
          <p:nvPr>
            <p:custDataLst>
              <p:tags r:id="rId1"/>
            </p:custDataLst>
          </p:nvPr>
        </p:nvSpPr>
        <p:spPr>
          <a:xfrm>
            <a:off x="1047750" y="3431540"/>
            <a:ext cx="103924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景物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梨花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人物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梨花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建立关联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760095" y="4580255"/>
            <a:ext cx="98939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⑷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多好的梨花啊！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25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段</a:t>
            </a:r>
            <a:r>
              <a:rPr lang="zh-CN" altLang="en-US" sz="3200">
                <a:sym typeface="+mn-ea"/>
              </a:rPr>
              <a:t>)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85000" name="矩形 84999"/>
          <p:cNvSpPr/>
          <p:nvPr>
            <p:custDataLst>
              <p:tags r:id="rId3"/>
            </p:custDataLst>
          </p:nvPr>
        </p:nvSpPr>
        <p:spPr>
          <a:xfrm>
            <a:off x="1138555" y="5163820"/>
            <a:ext cx="991489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fontAlgn="auto">
              <a:lnSpc>
                <a:spcPct val="100000"/>
              </a:lnSpc>
            </a:pPr>
            <a:r>
              <a:rPr lang="zh-CN" altLang="en-US" sz="3200" b="1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此处的</a:t>
            </a:r>
            <a:r>
              <a:rPr lang="en-US" altLang="zh-CN" sz="3200" b="1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梨花</a:t>
            </a:r>
            <a:r>
              <a:rPr lang="en-US" altLang="zh-CN" sz="3200" b="1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”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人物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梨花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对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梨花姑娘的由衷赞美</a:t>
            </a:r>
            <a:r>
              <a:rPr lang="zh-CN" altLang="en-US" sz="3200" b="1" dirty="0"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32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328">
                                            <p:txEl>
                                              <p:charRg st="0" end="6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0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821055" y="1072515"/>
            <a:ext cx="99802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⑸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这天夜里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我睡得十分香甜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梦中恍惚在那香气四溢的梨花林里漫步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还看见一个身穿着花衫的哈尼小姑娘在梨花丛中歌唱……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27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段</a:t>
            </a:r>
            <a:r>
              <a:rPr lang="zh-CN" altLang="en-US" sz="3200">
                <a:sym typeface="+mn-ea"/>
              </a:rPr>
              <a:t>)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034415" y="2852420"/>
            <a:ext cx="9695815" cy="142049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algn="l" fontAlgn="auto"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虚写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以自然美衬托人物美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虚实映衬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使自然界的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梨花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与人物梨花相映生辉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也表达了作者对小茅屋主人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助人为乐精神的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赞美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照应文题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推动情节向纵深发展。</a:t>
            </a:r>
            <a:endParaRPr lang="zh-CN" altLang="en-US" sz="3200" b="1" dirty="0">
              <a:solidFill>
                <a:srgbClr val="FF3300"/>
              </a:solidFill>
              <a:uFillTx/>
              <a:latin typeface="宋体" panose="02010600030101010101" pitchFamily="2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760095" y="1049020"/>
            <a:ext cx="105321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latin typeface="Times New Roman" panose="02020603050405020304" pitchFamily="18" charset="0"/>
                <a:ea typeface="宋体" panose="02010600030101010101" pitchFamily="2" charset="-122"/>
                <a:cs typeface="Courier New" panose="02070309020205020404" charset="0"/>
                <a:sym typeface="+mn-ea"/>
              </a:rPr>
              <a:t>⑹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我望着这群充满朝气的哈尼小姑娘和那洁白的梨花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不由得想起了一句诗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r>
              <a:rPr lang="en-US" altLang="zh-CN" sz="3200" b="1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驿路梨花处处开。</a:t>
            </a:r>
            <a:r>
              <a:rPr lang="en-US" altLang="zh-CN" sz="3200" b="1"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ea"/>
              </a:rPr>
              <a:t>”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第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37</a:t>
            </a:r>
            <a:r>
              <a:rPr lang="zh-CN" altLang="en-US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段</a:t>
            </a:r>
            <a:r>
              <a:rPr lang="zh-CN" altLang="en-US" sz="3200">
                <a:sym typeface="+mn-ea"/>
              </a:rPr>
              <a:t>)</a:t>
            </a:r>
            <a:endParaRPr lang="zh-CN" altLang="en-US" sz="3200" b="1">
              <a:ea typeface="宋体" panose="02010600030101010101" pitchFamily="2" charset="-122"/>
              <a:sym typeface="+mn-ea"/>
            </a:endParaRPr>
          </a:p>
        </p:txBody>
      </p:sp>
      <p:sp>
        <p:nvSpPr>
          <p:cNvPr id="2" name="矩形 1"/>
          <p:cNvSpPr/>
          <p:nvPr>
            <p:custDataLst>
              <p:tags r:id="rId2"/>
            </p:custDataLst>
          </p:nvPr>
        </p:nvSpPr>
        <p:spPr>
          <a:xfrm>
            <a:off x="1196340" y="2359025"/>
            <a:ext cx="10095865" cy="1960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引用诗句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梨花寓意双关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点明文章的主题。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充满朝气的哈尼小姑娘与洁白的梨花融为一体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花美人更美。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“处处开”展示了雷锋精神不断发扬光大的旺盛生命力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升华了文章主题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再次点题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让故事余味儿悠长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18235" y="1181100"/>
            <a:ext cx="9759950" cy="206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</a:rPr>
              <a:t>《驿路梨花》是一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篇小说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虚构是小说必然的。在设置故事发生的环境的时候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作者既可以选择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梨花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也可以选择其他花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比如桃花。</a:t>
            </a:r>
            <a:r>
              <a:rPr 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那么作者精心选择梨花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有什么深意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>
            <p:custDataLst>
              <p:tags r:id="rId2"/>
            </p:custDataLst>
          </p:nvPr>
        </p:nvSpPr>
        <p:spPr>
          <a:xfrm>
            <a:off x="1196340" y="3168650"/>
            <a:ext cx="980376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因为最先照料小茅屋的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哈尼小姑娘名叫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梨花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所以梨花在这篇文章中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既指梨花这种花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也指梨花这个人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洁白的梨花</a:t>
            </a:r>
            <a:r>
              <a:rPr 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象征着这些人物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纯洁善良的心灵美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5810" y="1315085"/>
            <a:ext cx="10659745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   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在中国文化语境里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意象联想是有其固定性的。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比如“绿杨烟外晓寒轻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红杏枝头春意闹”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便是由热到闹的固定联想；比如“不知细叶谁裁出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二月春风似剪刀”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便是由“裁”到“剪”的固定联想。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  <a:p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同样由洁白而纯洁无私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这也是一种相对固定的联想。因此洁白的梨花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就能够让读者自然而然地联想到纯洁无私的心灵美好的小茅屋“主人”</a:t>
            </a:r>
            <a:r>
              <a:rPr lang="en-US" altLang="zh-CN" sz="320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——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以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梨花象征人、象征美好情感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可谓水到渠成。</a:t>
            </a:r>
            <a:endParaRPr lang="zh-CN" altLang="en-US" sz="3200" b="1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3249" name="矩形 28679"/>
          <p:cNvSpPr/>
          <p:nvPr/>
        </p:nvSpPr>
        <p:spPr>
          <a:xfrm>
            <a:off x="175260" y="250825"/>
            <a:ext cx="1190688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这篇文章在选入教材时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编辑做了一些改动。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以下是改动过的三处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你认为是课文好还是原作好？请发表你的见解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导学二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52339" name="表格 52338"/>
          <p:cNvGraphicFramePr/>
          <p:nvPr>
            <p:custDataLst>
              <p:tags r:id="rId1"/>
            </p:custDataLst>
          </p:nvPr>
        </p:nvGraphicFramePr>
        <p:xfrm>
          <a:off x="0" y="1327150"/>
          <a:ext cx="12191365" cy="5614035"/>
        </p:xfrm>
        <a:graphic>
          <a:graphicData uri="http://schemas.openxmlformats.org/drawingml/2006/table">
            <a:tbl>
              <a:tblPr/>
              <a:tblGrid>
                <a:gridCol w="1919605"/>
                <a:gridCol w="2738120"/>
                <a:gridCol w="2835910"/>
                <a:gridCol w="4697730"/>
              </a:tblGrid>
              <a:tr h="5791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课本页码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课文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原作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你的见解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68170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en-US" alt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93</a:t>
                      </a:r>
                      <a:endParaRPr lang="en-US" alt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多么美丽的一片梨树林啊！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多么整齐的一片梨树林啊！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buNone/>
                      </a:pPr>
                      <a:endParaRPr lang="zh-CN" altLang="en-US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69060">
                <a:tc>
                  <a:txBody>
                    <a:bodyPr/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r>
                        <a:rPr lang="en-US" alt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94</a:t>
                      </a:r>
                      <a:endParaRPr lang="en-US" alt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lnSpc>
                          <a:spcPct val="150000"/>
                        </a:lnSpc>
                        <a:buNone/>
                      </a:pPr>
                      <a:endParaRPr lang="en-US" altLang="zh-CN" sz="24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latin typeface="SimSun-ExtB" panose="02010609060101010101" charset="-122"/>
                        <a:ea typeface="SimSun-ExtB" panose="02010609060101010101" charset="-122"/>
                        <a:cs typeface="SimSun-ExtB" panose="02010609060101010101" charset="-122"/>
                      </a:endParaRPr>
                    </a:p>
                    <a:p>
                      <a:pPr marL="0" lvl="0" indent="0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3200" b="1" dirty="0">
                          <a:latin typeface="SimSun-ExtB" panose="02010609060101010101" charset="-122"/>
                          <a:ea typeface="SimSun-ExtB" panose="02010609060101010101" charset="-122"/>
                          <a:cs typeface="SimSun-ExtB" panose="02010609060101010101" charset="-122"/>
                        </a:rPr>
                        <a:t>“主人”回来了。</a:t>
                      </a:r>
                      <a:endParaRPr lang="zh-CN" altLang="en-US" sz="3200" b="1" dirty="0">
                        <a:latin typeface="SimSun-ExtB" panose="02010609060101010101" charset="-122"/>
                        <a:ea typeface="SimSun-ExtB" panose="02010609060101010101" charset="-122"/>
                        <a:cs typeface="SimSun-ExtB" panose="02010609060101010101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lnSpc>
                          <a:spcPct val="150000"/>
                        </a:lnSpc>
                        <a:buNone/>
                      </a:pP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主人回来了。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99" name="矩形 28679"/>
          <p:cNvSpPr/>
          <p:nvPr/>
        </p:nvSpPr>
        <p:spPr>
          <a:xfrm>
            <a:off x="7521575" y="1880870"/>
            <a:ext cx="4792980" cy="20148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100" b="1" dirty="0">
                <a:latin typeface="宋体" panose="02010600030101010101" pitchFamily="2" charset="-122"/>
                <a:ea typeface="宋体" panose="02010600030101010101" pitchFamily="2" charset="-122"/>
              </a:rPr>
              <a:t>课文好。</a:t>
            </a:r>
            <a:r>
              <a:rPr lang="en-US" altLang="zh-CN" sz="31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美丽”与下文“淡淡的月光”下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1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“梨花的白色花瓣轻轻飘落在我们身上”的优美的意境更吻合</a:t>
            </a:r>
            <a:r>
              <a:rPr lang="zh-CN" altLang="en-US" sz="31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1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矩形 28679"/>
          <p:cNvSpPr/>
          <p:nvPr>
            <p:custDataLst>
              <p:tags r:id="rId2"/>
            </p:custDataLst>
          </p:nvPr>
        </p:nvSpPr>
        <p:spPr>
          <a:xfrm>
            <a:off x="7521575" y="3895408"/>
            <a:ext cx="466979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原作好。因为这时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和老余都以为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瑶族老人就是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主人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</a:rPr>
              <a:t>”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不加双引号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心中所想与事实形成反差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悬念的氛围更浓。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9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99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99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graphicFrame>
        <p:nvGraphicFramePr>
          <p:cNvPr id="52339" name="表格 52338"/>
          <p:cNvGraphicFramePr/>
          <p:nvPr>
            <p:custDataLst>
              <p:tags r:id="rId1"/>
            </p:custDataLst>
          </p:nvPr>
        </p:nvGraphicFramePr>
        <p:xfrm>
          <a:off x="0" y="1327150"/>
          <a:ext cx="12191365" cy="4278630"/>
        </p:xfrm>
        <a:graphic>
          <a:graphicData uri="http://schemas.openxmlformats.org/drawingml/2006/table">
            <a:tbl>
              <a:tblPr/>
              <a:tblGrid>
                <a:gridCol w="1919605"/>
                <a:gridCol w="2348865"/>
                <a:gridCol w="3112135"/>
                <a:gridCol w="4810760"/>
              </a:tblGrid>
              <a:tr h="579120"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课本页码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课文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原作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你的见解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31315">
                <a:tc>
                  <a:txBody>
                    <a:bodyPr/>
                    <a:p>
                      <a:pPr marL="0" lvl="0" indent="0" algn="ctr">
                        <a:buNone/>
                      </a:pPr>
                      <a:endParaRPr lang="en-US" alt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endParaRPr lang="en-US" alt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en-US" altLang="zh-CN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95</a:t>
                      </a:r>
                      <a:endParaRPr lang="en-US" altLang="zh-CN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还看见一个身穿着花衫的哈尼小姑娘在梨花丛中歌唱……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3200" b="1" dirty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还看见一个身着红、蓝、黄格子花边长衫的哈尼小姑娘在梨花丛中歌唱</a:t>
                      </a:r>
                      <a:r>
                        <a:rPr lang="en-US" altLang="zh-CN" sz="3200" b="1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  <a:sym typeface="+mn-ea"/>
                        </a:rPr>
                        <a:t>……</a:t>
                      </a:r>
                      <a:endParaRPr lang="zh-CN" altLang="en-US" sz="3200" b="1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800" b="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742950" lvl="1" indent="-28575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24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1143000" lvl="2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•"/>
                        <a:defRPr sz="20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600200" lvl="3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–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2057400" lvl="4" indent="-228600" algn="l" rtl="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Char char="»"/>
                        <a:defRPr sz="1800" kern="120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2299" name="矩形 28679"/>
          <p:cNvSpPr/>
          <p:nvPr/>
        </p:nvSpPr>
        <p:spPr>
          <a:xfrm>
            <a:off x="7399020" y="1882775"/>
            <a:ext cx="4792980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00000"/>
              </a:lnSpc>
            </a:pP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原作好。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</a:rPr>
              <a:t>“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红、蓝、黄格子花边长衫</a:t>
            </a:r>
            <a:r>
              <a:rPr sz="3200" b="1">
                <a:latin typeface="Arial" panose="020B0604020202020204" pitchFamily="34" charset="0"/>
              </a:rPr>
              <a:t>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正是哈尼小姑娘最有民族特点的标志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删去后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服装的民族特色就减弱了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99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99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99">
                                            <p:txEl>
                                              <p:charRg st="0" end="5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59716" y="2142275"/>
            <a:ext cx="10515600" cy="1325563"/>
          </a:xfrm>
        </p:spPr>
        <p:txBody>
          <a:bodyPr>
            <a:normAutofit/>
          </a:bodyPr>
          <a:lstStyle/>
          <a:p>
            <a:r>
              <a:rPr lang="zh-CN" altLang="en-US" sz="6600" dirty="0">
                <a:effectLst/>
                <a:latin typeface="黑体" panose="02010609060101010101" charset="-122"/>
                <a:ea typeface="黑体" panose="02010609060101010101" charset="-122"/>
              </a:rPr>
              <a:t>第一课时</a:t>
            </a:r>
            <a:endParaRPr lang="zh-CN" altLang="en-US" sz="6600" dirty="0">
              <a:effectLst/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3"/>
          <p:cNvSpPr>
            <a:spLocks noChangeArrowheads="1"/>
          </p:cNvSpPr>
          <p:nvPr/>
        </p:nvSpPr>
        <p:spPr bwMode="auto">
          <a:xfrm>
            <a:off x="467360" y="1407160"/>
            <a:ext cx="7125335" cy="30460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zh-CN" altLang="en-US" sz="2800" i="0" dirty="0">
                <a:latin typeface="+mn-ea"/>
                <a:ea typeface="+mn-ea"/>
              </a:rPr>
              <a:t> </a:t>
            </a:r>
            <a:r>
              <a:rPr lang="zh-CN" altLang="en-US" sz="3200" i="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闻武均州报已复西京</a:t>
            </a:r>
            <a:endParaRPr lang="zh-CN" altLang="en-US" sz="3200" i="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zh-CN" altLang="en-US" sz="3200" i="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陆游</a:t>
            </a:r>
            <a:endParaRPr lang="zh-CN" altLang="en-US" sz="3200" i="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zh-CN" altLang="en-US" sz="3200" i="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白发将军亦壮哉，西京昨夜捷书来。</a:t>
            </a:r>
            <a:endParaRPr lang="zh-CN" altLang="en-US" sz="3200" i="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zh-CN" altLang="en-US" sz="3200" i="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胡儿敢作千年计，天意宁知一日回。</a:t>
            </a:r>
            <a:endParaRPr lang="zh-CN" altLang="en-US" sz="3200" i="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zh-CN" altLang="en-US" sz="3200" i="0" dirty="0"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列圣仁恩深雨露，中兴赦令疾风雷。</a:t>
            </a:r>
            <a:endParaRPr lang="zh-CN" altLang="en-US" sz="3200" i="0" dirty="0"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zh-CN" altLang="en-US" sz="3200" i="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悬知寒食朝陵使</a:t>
            </a:r>
            <a:r>
              <a:rPr lang="zh-CN" altLang="en-US" sz="3200" i="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，</a:t>
            </a:r>
            <a:r>
              <a:rPr lang="zh-CN" altLang="en-US" sz="3200" i="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驿路梨花处处开</a:t>
            </a:r>
            <a:r>
              <a:rPr lang="zh-CN" altLang="en-US" sz="3200" i="0" dirty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i="0" dirty="0">
              <a:solidFill>
                <a:schemeClr val="tx1"/>
              </a:solidFill>
              <a:effectLst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7592695" y="1736725"/>
            <a:ext cx="4176395" cy="1493520"/>
          </a:xfrm>
          <a:prstGeom prst="rect">
            <a:avLst/>
          </a:prstGeom>
          <a:ln w="1587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 anchorCtr="0">
            <a:spAutoFit/>
          </a:bodyPr>
          <a:p>
            <a:pPr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“驿路梨花处处开”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是对朝廷胜利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收复旧山河的向往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充满着喜悦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6795135" y="3230245"/>
            <a:ext cx="797560" cy="83375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1285875" y="4453255"/>
            <a:ext cx="8131175" cy="1026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fontAlgn="auto">
              <a:lnSpc>
                <a:spcPct val="9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在文末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作者借此表达的是对助人、利人的时代新风</a:t>
            </a:r>
            <a:r>
              <a:rPr lang="en-US" altLang="zh-CN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33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深入人心、广为传播的喜悦与向往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rgbClr val="FF0000"/>
              </a:solidFill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7" name="MH_Entry_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flipH="1">
            <a:off x="266065" y="52959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Calibri" panose="020F0502020204030204" pitchFamily="34" charset="0"/>
              </a:rPr>
              <a:t>驿路之美</a:t>
            </a:r>
            <a:endParaRPr lang="zh-CN" altLang="en-US" sz="3600" b="1">
              <a:solidFill>
                <a:schemeClr val="bg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Calibri" panose="020F0502020204030204" pitchFamily="34" charset="0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charRg st="0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771525" y="1252855"/>
            <a:ext cx="1064831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课文用</a:t>
            </a:r>
            <a:r>
              <a:rPr lang="en-US" altLang="zh-CN" sz="3200" b="1" dirty="0"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 dirty="0">
                <a:cs typeface="Arial" panose="020B0604020202020204" pitchFamily="34" charset="0"/>
                <a:sym typeface="+mn-ea"/>
              </a:rPr>
              <a:t>驿路梨花</a:t>
            </a:r>
            <a:r>
              <a:rPr lang="en-US" altLang="zh-CN" sz="3200" b="1" dirty="0"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做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标题有什么妙处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思考探究</a:t>
            </a:r>
            <a:r>
              <a:rPr lang="zh-CN" sz="3200" b="1" dirty="0">
                <a:latin typeface="宋体" panose="02010600030101010101" pitchFamily="2" charset="-122"/>
                <a:sym typeface="+mn-ea"/>
              </a:rPr>
              <a:t>三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42975" y="1836420"/>
            <a:ext cx="1047686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驿路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古时传递政府文书等用的道路。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“驿路”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指</a:t>
            </a:r>
            <a:r>
              <a:rPr lang="en-US" alt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我</a:t>
            </a:r>
            <a:r>
              <a:rPr lang="en-US" alt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和老余在边疆行走的道路</a:t>
            </a:r>
            <a:r>
              <a:rPr lang="zh-CN" sz="3200" b="1">
                <a:solidFill>
                  <a:schemeClr val="tx1"/>
                </a:solidFill>
                <a:sym typeface="+mn-ea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是雷锋助人为乐精神长盛不衰的地域见证。</a:t>
            </a:r>
            <a:endParaRPr lang="zh-CN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00000"/>
              </a:lnSpc>
            </a:pP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“梨花”既象征自然界盛开的梨花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又指热情淳朴、乐于助人的梨花姑娘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还指朴实热情、知恩图报的边区淳朴民风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更指代代相传的雷锋精神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      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“驿路梨花”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将标题与主题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形式与内容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梨花的自然美和人物的心灵美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完美地融为一体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；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引用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诗句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为文章增添了文化韵味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187450" y="1889125"/>
            <a:ext cx="9695180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本文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以</a:t>
            </a:r>
            <a:r>
              <a:rPr lang="en-US" alt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</a:rPr>
              <a:t>驿路梨花处处开</a:t>
            </a:r>
            <a:r>
              <a:rPr lang="en-US" altLang="zh-CN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</a:rPr>
              <a:t>作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为结尾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有什么好处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？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1187450" y="2472690"/>
            <a:ext cx="990346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文中多次提到梨花</a:t>
            </a:r>
            <a:r>
              <a:rPr lang="en-US" altLang="zh-CN" sz="3200" b="1">
                <a:solidFill>
                  <a:schemeClr val="tx1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梨花的洁白美好与文中出现的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人物的善行相互辉映</a:t>
            </a:r>
            <a:r>
              <a:rPr lang="zh-CN" sz="3200" b="1">
                <a:solidFill>
                  <a:srgbClr val="FF0000"/>
                </a:solidFill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以梨花喻人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lang="zh-CN" altLang="en-US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驿路梨花处处开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暗示雷锋精神得以传播与传承。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同时与标题相呼应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使文章更富有诗意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414780" y="1870075"/>
            <a:ext cx="90627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在这篇小说里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驿路上传递的是什么呢？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635760" y="2566988"/>
            <a:ext cx="943546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 indent="0" fontAlgn="auto">
              <a:lnSpc>
                <a:spcPct val="10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    </a:t>
            </a: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传递的是对他人的关心和帮助</a:t>
            </a:r>
            <a:r>
              <a:rPr lang="zh-CN" sz="3200" b="1">
                <a:solidFill>
                  <a:srgbClr val="FF0000"/>
                </a:solidFill>
                <a:ea typeface="SimSun-ExtB" panose="02010609060101010101" charset="-122"/>
              </a:rPr>
              <a:t>；</a:t>
            </a:r>
            <a:endParaRPr sz="3200" b="1">
              <a:solidFill>
                <a:srgbClr val="FF0000"/>
              </a:solidFill>
              <a:ea typeface="SimSun-ExtB" panose="0201060906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 </a:t>
            </a:r>
            <a:r>
              <a:rPr lang="en-US" sz="3200" b="1">
                <a:solidFill>
                  <a:srgbClr val="FF0000"/>
                </a:solidFill>
                <a:ea typeface="SimSun-ExtB" panose="02010609060101010101" charset="-122"/>
              </a:rPr>
              <a:t>      </a:t>
            </a: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传递的是为人民服务的雷锋精神</a:t>
            </a:r>
            <a:r>
              <a:rPr lang="zh-CN" sz="3200" b="1">
                <a:solidFill>
                  <a:srgbClr val="FF0000"/>
                </a:solidFill>
                <a:ea typeface="SimSun-ExtB" panose="02010609060101010101" charset="-122"/>
              </a:rPr>
              <a:t>；</a:t>
            </a:r>
            <a:endParaRPr sz="3200" b="1">
              <a:solidFill>
                <a:srgbClr val="FF0000"/>
              </a:solidFill>
              <a:ea typeface="SimSun-ExtB" panose="0201060906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 </a:t>
            </a:r>
            <a:r>
              <a:rPr lang="en-US" sz="3200" b="1">
                <a:solidFill>
                  <a:srgbClr val="FF0000"/>
                </a:solidFill>
                <a:ea typeface="SimSun-ExtB" panose="02010609060101010101" charset="-122"/>
              </a:rPr>
              <a:t>      </a:t>
            </a: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传递的是利他精神</a:t>
            </a:r>
            <a:r>
              <a:rPr lang="zh-CN" sz="3200" b="1">
                <a:solidFill>
                  <a:srgbClr val="FF0000"/>
                </a:solidFill>
                <a:ea typeface="SimSun-ExtB" panose="02010609060101010101" charset="-122"/>
              </a:rPr>
              <a:t>；</a:t>
            </a: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 </a:t>
            </a:r>
            <a:r>
              <a:rPr lang="en-US" sz="3200" b="1">
                <a:solidFill>
                  <a:srgbClr val="FF0000"/>
                </a:solidFill>
                <a:ea typeface="SimSun-ExtB" panose="02010609060101010101" charset="-122"/>
              </a:rPr>
              <a:t>      </a:t>
            </a:r>
            <a:endParaRPr lang="en-US" sz="3200" b="1">
              <a:solidFill>
                <a:srgbClr val="FF0000"/>
              </a:solidFill>
              <a:ea typeface="SimSun-ExtB" panose="0201060906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en-US" sz="3200" b="1">
                <a:solidFill>
                  <a:srgbClr val="FF0000"/>
                </a:solidFill>
                <a:ea typeface="SimSun-ExtB" panose="02010609060101010101" charset="-122"/>
              </a:rPr>
              <a:t>       </a:t>
            </a:r>
            <a:r>
              <a:rPr sz="3200" b="1">
                <a:solidFill>
                  <a:srgbClr val="FF0000"/>
                </a:solidFill>
                <a:ea typeface="SimSun-ExtB" panose="02010609060101010101" charset="-122"/>
              </a:rPr>
              <a:t>传递的是中华民族的传统美德</a:t>
            </a:r>
            <a:r>
              <a:rPr lang="zh-CN" sz="3200" b="1">
                <a:solidFill>
                  <a:srgbClr val="FF0000"/>
                </a:solidFill>
                <a:ea typeface="SimSun-ExtB" panose="02010609060101010101" charset="-122"/>
              </a:rPr>
              <a:t>；</a:t>
            </a:r>
            <a:endParaRPr lang="zh-CN" sz="3200" b="1">
              <a:solidFill>
                <a:srgbClr val="FF0000"/>
              </a:solidFill>
              <a:ea typeface="SimSun-ExtB" panose="02010609060101010101" charset="-122"/>
            </a:endParaRPr>
          </a:p>
          <a:p>
            <a:pPr indent="0" fontAlgn="auto">
              <a:lnSpc>
                <a:spcPct val="100000"/>
              </a:lnSpc>
            </a:pPr>
            <a:r>
              <a:rPr lang="zh-CN" sz="3200" b="1">
                <a:solidFill>
                  <a:srgbClr val="FF0000"/>
                </a:solidFill>
                <a:ea typeface="SimSun-ExtB" panose="02010609060101010101" charset="-122"/>
              </a:rPr>
              <a:t> </a:t>
            </a:r>
            <a:r>
              <a:rPr lang="en-US" altLang="zh-CN" sz="3200" b="1">
                <a:solidFill>
                  <a:srgbClr val="FF0000"/>
                </a:solidFill>
                <a:ea typeface="SimSun-ExtB" panose="02010609060101010101" charset="-122"/>
              </a:rPr>
              <a:t>      </a:t>
            </a:r>
            <a:r>
              <a:rPr lang="zh-CN" sz="3200" b="1">
                <a:solidFill>
                  <a:srgbClr val="FF0000"/>
                </a:solidFill>
                <a:ea typeface="SimSun-ExtB" panose="02010609060101010101" charset="-122"/>
              </a:rPr>
              <a:t>传递的是朴实热情、知恩图报的边区淳朴民风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solidFill>
                <a:srgbClr val="FF0000"/>
              </a:solidFill>
              <a:uFillTx/>
              <a:latin typeface="SimSun-ExtB" panose="02010609060101010101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2175" y="1833245"/>
            <a:ext cx="101511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我写《驿路梨花》是在被迫搁笔对年后的1977年秋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那时党中央重新提出了学习雷锋的号召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我想起了边疆许许多多朴实的人和事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想起了曾经见过的那深岭里的小茅屋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默默为茅屋打柴、背水的哈尼族人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以及为了后来的旅客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临行前都要给小茅屋做点事的先行者。想起这些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一股无形的力量迫使我立即拿起笔来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655320" y="60134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Calibri" panose="020F0502020204030204" pitchFamily="34" charset="0"/>
              </a:rPr>
              <a:t>链接背景</a:t>
            </a:r>
            <a:endParaRPr lang="zh-CN" altLang="en-US" sz="3600" b="1">
              <a:solidFill>
                <a:schemeClr val="bg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Calibri" panose="020F0502020204030204" pitchFamily="34" charset="0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655320" y="60134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Calibri" panose="020F0502020204030204" pitchFamily="34" charset="0"/>
              </a:rPr>
              <a:t>文章主题</a:t>
            </a:r>
            <a:endParaRPr lang="zh-CN" altLang="en-US" sz="3600" b="1">
              <a:solidFill>
                <a:schemeClr val="bg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Calibri" panose="020F0502020204030204" pitchFamily="34" charset="0"/>
            </a:endParaRPr>
          </a:p>
        </p:txBody>
      </p:sp>
      <p:sp>
        <p:nvSpPr>
          <p:cNvPr id="2" name="TextBox 2"/>
          <p:cNvSpPr txBox="1"/>
          <p:nvPr>
            <p:custDataLst>
              <p:tags r:id="rId2"/>
            </p:custDataLst>
          </p:nvPr>
        </p:nvSpPr>
        <p:spPr>
          <a:xfrm>
            <a:off x="719403" y="1833205"/>
            <a:ext cx="10729303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本文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通过叙述云南边疆地区一间小茅屋的故事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生动地表现了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雷锋精神在此生根开花不断传递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的动人情景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热情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歌颂了助人为乐的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高尚品德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51202" name="矩形 28679"/>
          <p:cNvSpPr/>
          <p:nvPr/>
        </p:nvSpPr>
        <p:spPr>
          <a:xfrm>
            <a:off x="671830" y="1708785"/>
            <a:ext cx="11020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根据课文表达的主题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对出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驿路梨花处处开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的下联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导学三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1203" name="文本框 2"/>
          <p:cNvSpPr txBox="1"/>
          <p:nvPr/>
        </p:nvSpPr>
        <p:spPr>
          <a:xfrm>
            <a:off x="1862138" y="2790825"/>
            <a:ext cx="675005" cy="2936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驿路梨花</a:t>
            </a:r>
            <a:r>
              <a:rPr lang="zh-CN" altLang="en-US" sz="32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处处开</a:t>
            </a:r>
            <a:endParaRPr lang="zh-CN" altLang="en-US" sz="32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26530" y="2790825"/>
            <a:ext cx="675005" cy="2936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乐于奉献人人夸</a:t>
            </a:r>
            <a:endParaRPr lang="zh-CN" altLang="en-US" sz="32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11420" y="2790825"/>
            <a:ext cx="675005" cy="2936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>
                <a:solidFill>
                  <a:srgbClr val="301EE2"/>
                </a:solidFill>
                <a:latin typeface="黑体" panose="02010609060101010101" charset="-122"/>
                <a:ea typeface="黑体" panose="02010609060101010101" charset="-122"/>
              </a:rPr>
              <a:t>助人为乐时时有</a:t>
            </a:r>
            <a:endParaRPr lang="zh-CN" altLang="en-US" sz="3200">
              <a:solidFill>
                <a:srgbClr val="301EE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352165" y="2790825"/>
            <a:ext cx="675005" cy="2936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雷锋精神代代传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41323" y="2790825"/>
            <a:ext cx="675005" cy="2936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>
                <a:solidFill>
                  <a:srgbClr val="301EE2"/>
                </a:solidFill>
                <a:latin typeface="黑体" panose="02010609060101010101" charset="-122"/>
                <a:ea typeface="黑体" panose="02010609060101010101" charset="-122"/>
              </a:rPr>
              <a:t>良好家风辈辈承</a:t>
            </a:r>
            <a:endParaRPr lang="zh-CN" altLang="en-US" sz="3200">
              <a:solidFill>
                <a:srgbClr val="301EE2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556750" y="2790825"/>
            <a:ext cx="675005" cy="293624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 anchorCtr="0">
            <a:spAutoFit/>
          </a:bodyPr>
          <a:p>
            <a:r>
              <a:rPr lang="zh-CN" altLang="en-US" sz="32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公德之心人人有</a:t>
            </a:r>
            <a:endParaRPr lang="zh-CN" altLang="en-US" sz="32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354330" y="27368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板书设计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618615" y="1576070"/>
            <a:ext cx="9095740" cy="38614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ctr"/>
            <a:r>
              <a:rPr lang="zh-CN" sz="3500" b="1">
                <a:ea typeface="宋体" panose="02010600030101010101" pitchFamily="2" charset="-122"/>
              </a:rPr>
              <a:t>驿路梨花</a:t>
            </a:r>
            <a:endParaRPr sz="3500" b="1"/>
          </a:p>
          <a:p>
            <a:pPr indent="266700" algn="ctr"/>
            <a:r>
              <a:rPr sz="3500" b="1"/>
              <a:t>                            </a:t>
            </a:r>
            <a:endParaRPr sz="3500" b="1"/>
          </a:p>
          <a:p>
            <a:pPr indent="266700" algn="ctr"/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结构精巧 悬念 误会 （一波三折</a:t>
            </a:r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endParaRPr lang="zh-CN"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l"/>
            <a:r>
              <a:rPr 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en-US" altLang="zh-CN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梨花淡雅 象征意蕴丰富</a:t>
            </a:r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l"/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真诚颂扬 爱与被爱</a:t>
            </a:r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l"/>
            <a:r>
              <a:rPr 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弘扬传承 民风公德 美</a:t>
            </a:r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l"/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sz="35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乐于助人 人人拥有</a:t>
            </a:r>
            <a:endParaRPr sz="35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655320" y="60134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Calibri" panose="020F0502020204030204" pitchFamily="34" charset="0"/>
              </a:rPr>
              <a:t>拓展延伸</a:t>
            </a:r>
            <a:endParaRPr lang="zh-CN" altLang="en-US" sz="3600" b="1">
              <a:solidFill>
                <a:schemeClr val="bg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Calibri" panose="020F0502020204030204" pitchFamily="34" charset="0"/>
            </a:endParaRPr>
          </a:p>
        </p:txBody>
      </p:sp>
      <p:sp>
        <p:nvSpPr>
          <p:cNvPr id="54273" name="矩形 28679"/>
          <p:cNvSpPr/>
          <p:nvPr>
            <p:custDataLst>
              <p:tags r:id="rId2"/>
            </p:custDataLst>
          </p:nvPr>
        </p:nvSpPr>
        <p:spPr>
          <a:xfrm>
            <a:off x="348615" y="1545273"/>
            <a:ext cx="1184338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 anchorCtr="0">
            <a:spAutoFit/>
          </a:bodyPr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阅读《一个普通人》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完成下面填空。</a:t>
            </a:r>
            <a:endParaRPr lang="zh-CN" altLang="en-US" sz="3200" b="1">
              <a:uFillTx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chemeClr val="tx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“赊账”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的意思是</a:t>
            </a:r>
            <a:r>
              <a:rPr lang="zh-CN" altLang="en-US" sz="3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       </a:t>
            </a:r>
            <a:r>
              <a:rPr lang="en-US" altLang="zh-CN" sz="3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u="sng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我们居然还敢给人赊账</a:t>
            </a:r>
            <a:r>
              <a:rPr lang="zh-CN" altLang="en-US" sz="3200" b="1" dirty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的原因是</a:t>
            </a:r>
            <a:r>
              <a:rPr lang="zh-CN" altLang="en-US" sz="3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         </a:t>
            </a:r>
            <a:r>
              <a:rPr lang="en-US" altLang="zh-CN" sz="3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           </a:t>
            </a:r>
            <a:r>
              <a:rPr lang="zh-CN" altLang="en-US" sz="3200" b="1" u="sng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3200" b="1" dirty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40100" y="2161540"/>
            <a:ext cx="6325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把买卖的货款记在账上延期收付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476365" y="2835910"/>
            <a:ext cx="536575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牧民都老实巴交的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又有信仰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一般不会赖账。“我们”给人赊账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看起来风险很大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但从长远考虑还是划得来的</a:t>
            </a:r>
            <a:endParaRPr lang="zh-CN" altLang="en-US" sz="3200" b="1">
              <a:solidFill>
                <a:srgbClr val="FF0000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671195" y="899160"/>
            <a:ext cx="10922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2.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在讨论《一个普通人》和《驿路梨花》两文人物的行为时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部分同学提出了如下的看法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你会如何回应？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1195" y="1975485"/>
            <a:ext cx="10922000" cy="40309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在现实中我们应该提倡公德心和奉献精神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大家都尽自己的一份力帮助有困难的人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这个世界会更加美好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。如果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梨花姐妹在小茅屋开一家小店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当然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可以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。既</a:t>
            </a:r>
            <a:r>
              <a:rPr lang="zh-CN"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可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方便路人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勤劳致富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又可以让那些受到帮助的人心安理得地离开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不至于老是惦记如何送粮食回来。</a:t>
            </a:r>
            <a:r>
              <a:rPr sz="32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而本文中的“我们”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本来就是在艰苦环境中做生意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且牧民们常常赊账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如果不收这个人的钱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不收那个人的钱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生意就难以为继</a:t>
            </a:r>
            <a:r>
              <a:rPr lang="en-US" altLang="zh-CN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最终于人于己都不利。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再说欠债还钱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本来就天经地义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466090" y="648970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预学检测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2289" name="Rectangle 3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395605" y="1506855"/>
            <a:ext cx="11626215" cy="450913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marL="342900" indent="-342900">
              <a:lnSpc>
                <a:spcPct val="100000"/>
              </a:lnSpc>
              <a:spcBef>
                <a:spcPts val="20"/>
              </a:spcBef>
              <a:spcAft>
                <a:spcPts val="0"/>
              </a:spcAft>
            </a:pP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1.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给红色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字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注</a:t>
            </a:r>
            <a:r>
              <a:rPr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音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或根据拼音写汉字</a:t>
            </a:r>
            <a:r>
              <a:rPr lang="en-US" altLang="zh-CN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6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了解助词</a:t>
            </a:r>
            <a:r>
              <a:rPr lang="en-US" altLang="zh-CN" sz="36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6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预学二</a:t>
            </a:r>
            <a:r>
              <a:rPr lang="zh-CN" altLang="en-US" sz="3600">
                <a:sym typeface="+mn-ea"/>
              </a:rPr>
              <a:t>)</a:t>
            </a:r>
            <a:r>
              <a:rPr lang="zh-CN" altLang="zh-CN" sz="3600" b="1" dirty="0"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600" b="1" dirty="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 smtClean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露</a:t>
            </a:r>
            <a:r>
              <a:rPr lang="zh-CN" altLang="en-US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宿</a:t>
            </a:r>
            <a:r>
              <a:rPr lang="en-US" altLang="zh-CN" sz="3600" b="1" dirty="0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  麂  </a:t>
            </a:r>
            <a:r>
              <a:rPr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子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喷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香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着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想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endParaRPr lang="en-US" altLang="zh-CN" sz="36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折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损</a:t>
            </a:r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</a:t>
            </a:r>
            <a:r>
              <a:rPr altLang="zh-CN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菌</a:t>
            </a:r>
            <a:r>
              <a:rPr lang="en-US" sz="36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</a:t>
            </a:r>
            <a:r>
              <a:rPr altLang="zh-CN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子</a:t>
            </a:r>
            <a:r>
              <a:rPr lang="en-US" sz="36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endParaRPr lang="en-US" sz="36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山</a:t>
            </a: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zh</a:t>
            </a:r>
            <a:r>
              <a:rPr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i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 </a:t>
            </a: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yì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</a:t>
            </a:r>
            <a:r>
              <a:rPr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路</a:t>
            </a: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mù     </a:t>
            </a:r>
            <a:r>
              <a:rPr lang="zh-CN" altLang="en-US"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色</a:t>
            </a:r>
            <a:r>
              <a:rPr lang="en-US" altLang="zh-CN"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lang="zh-CN" altLang="en-US"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恍</a:t>
            </a:r>
            <a:r>
              <a:rPr lang="en-US" altLang="zh-CN" sz="3800" dirty="0" err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hū</a:t>
            </a:r>
            <a:endParaRPr lang="zh-CN" altLang="en-US" sz="3800" b="1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 marL="342900" indent="-342900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陡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qi</a:t>
            </a:r>
            <a:r>
              <a:rPr lang="en-US"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à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o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</a:t>
            </a:r>
            <a:r>
              <a:rPr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简</a:t>
            </a:r>
            <a:r>
              <a:rPr sz="3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lòu</a:t>
            </a:r>
            <a:r>
              <a:rPr lang="en-US"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</a:t>
            </a: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yōu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</a:t>
            </a:r>
            <a:r>
              <a:rPr sz="3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闲    </a:t>
            </a:r>
            <a:r>
              <a:rPr lang="en-US" sz="3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</a:t>
            </a:r>
            <a:r>
              <a:rPr lang="zh-CN" altLang="en-US"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晶</a:t>
            </a:r>
            <a:r>
              <a:rPr lang="en-US" altLang="zh-CN" sz="3800" dirty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yíng</a:t>
            </a:r>
            <a:endParaRPr lang="en-US" sz="36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marL="342900" indent="-342900" algn="l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竹</a:t>
            </a: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miè    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</a:t>
            </a: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ni</a:t>
            </a:r>
            <a:r>
              <a:rPr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ǎ</a:t>
            </a: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n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</a:t>
            </a:r>
            <a:r>
              <a:rPr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走</a:t>
            </a:r>
            <a:r>
              <a:rPr lang="en-US" sz="38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</a:t>
            </a:r>
            <a:r>
              <a:rPr sz="38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修</a:t>
            </a:r>
            <a:r>
              <a:rPr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qì</a:t>
            </a:r>
            <a:endParaRPr sz="3800" dirty="0"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  <a:p>
            <a:pPr marL="342900" indent="-342900" algn="l">
              <a:lnSpc>
                <a:spcPct val="110000"/>
              </a:lnSpc>
              <a:spcBef>
                <a:spcPts val="20"/>
              </a:spcBef>
              <a:spcAft>
                <a:spcPts val="0"/>
              </a:spcAft>
            </a:pPr>
            <a:r>
              <a:rPr lang="zh-CN" altLang="en-US" sz="3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结构助词</a:t>
            </a:r>
            <a:r>
              <a:rPr lang="zh-CN" altLang="en-US" sz="3800" b="1" dirty="0">
                <a:sym typeface="宋体" panose="02010600030101010101" pitchFamily="2" charset="-122"/>
              </a:rPr>
              <a:t>:</a:t>
            </a:r>
            <a:r>
              <a:rPr lang="zh-CN" altLang="en-US" sz="3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3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动态助词</a:t>
            </a:r>
            <a:r>
              <a:rPr lang="zh-CN" altLang="en-US" sz="3800" b="1" dirty="0">
                <a:sym typeface="宋体" panose="02010600030101010101" pitchFamily="2" charset="-122"/>
              </a:rPr>
              <a:t>:</a:t>
            </a:r>
            <a:r>
              <a:rPr lang="zh-CN" altLang="en-US" sz="38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3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语气助词</a:t>
            </a:r>
            <a:r>
              <a:rPr lang="zh-CN" altLang="en-US" sz="3800" b="1" dirty="0">
                <a:sym typeface="宋体" panose="02010600030101010101" pitchFamily="2" charset="-122"/>
              </a:rPr>
              <a:t>:</a:t>
            </a:r>
            <a:r>
              <a:rPr lang="zh-CN" altLang="en-US" sz="3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</a:t>
            </a:r>
            <a:r>
              <a:rPr lang="zh-CN" altLang="en-US" sz="3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en-US" sz="38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                 </a:t>
            </a:r>
            <a:r>
              <a:rPr lang="en-US" sz="3600" b="1" dirty="0"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4" name="Text Box 4"/>
          <p:cNvSpPr txBox="1"/>
          <p:nvPr>
            <p:custDataLst>
              <p:tags r:id="rId3"/>
            </p:custDataLst>
          </p:nvPr>
        </p:nvSpPr>
        <p:spPr>
          <a:xfrm>
            <a:off x="872702" y="1983952"/>
            <a:ext cx="11027833" cy="1445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sù              jǐ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pèn                zhuó       zhé                jùn     </a:t>
            </a: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</a:t>
            </a:r>
            <a:r>
              <a:rPr lang="en-US" altLang="zh-CN" sz="36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      </a:t>
            </a: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Text Box 4"/>
          <p:cNvSpPr txBox="1"/>
          <p:nvPr>
            <p:custDataLst>
              <p:tags r:id="rId4"/>
            </p:custDataLst>
          </p:nvPr>
        </p:nvSpPr>
        <p:spPr>
          <a:xfrm>
            <a:off x="993987" y="3254587"/>
            <a:ext cx="11027833" cy="205486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dirty="0" err="1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  <a:sym typeface="+mn-ea"/>
              </a:rPr>
              <a:t>      </a:t>
            </a:r>
            <a:r>
              <a:rPr lang="zh-CN" altLang="en-US" sz="38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寨</a:t>
            </a:r>
            <a:r>
              <a:rPr lang="en-US" altLang="zh-CN" sz="38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en-US" altLang="zh-CN" sz="3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驿           </a:t>
            </a:r>
            <a:r>
              <a:rPr lang="zh-CN" altLang="en-US" sz="3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暮</a:t>
            </a:r>
            <a:r>
              <a:rPr lang="en-US" altLang="zh-CN" sz="3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en-US" sz="3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惚</a:t>
            </a:r>
            <a:r>
              <a:rPr lang="en-US" altLang="zh-CN" sz="3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           </a:t>
            </a:r>
            <a:endParaRPr lang="en-US" altLang="zh-CN" sz="3800" b="1" dirty="0" err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</a:t>
            </a:r>
            <a:r>
              <a:rPr lang="zh-CN" altLang="zh-CN" sz="38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峭</a:t>
            </a:r>
            <a:r>
              <a:rPr lang="en-US" altLang="zh-CN" sz="3800" b="1" dirty="0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         </a:t>
            </a:r>
            <a:r>
              <a:rPr lang="zh-CN" altLang="zh-CN" sz="3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陋</a:t>
            </a:r>
            <a:r>
              <a:rPr lang="zh-CN" altLang="zh-CN" sz="380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en-US" altLang="zh-CN" sz="3800">
                <a:latin typeface="黑体" panose="02010609060101010101" charset="-122"/>
                <a:ea typeface="黑体" panose="02010609060101010101" charset="-122"/>
                <a:sym typeface="+mn-ea"/>
              </a:rPr>
              <a:t>       </a:t>
            </a:r>
            <a:r>
              <a:rPr lang="en-US" altLang="zh-CN" sz="3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悠             </a:t>
            </a:r>
            <a:r>
              <a:rPr lang="zh-CN" altLang="zh-CN" sz="3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莹</a:t>
            </a:r>
            <a:r>
              <a:rPr lang="en-US" altLang="zh-CN" sz="3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   </a:t>
            </a:r>
            <a:endParaRPr lang="en-US" altLang="zh-CN" sz="380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黑体" panose="02010609060101010101" charset="-122"/>
            </a:endParaRPr>
          </a:p>
          <a:p>
            <a:pPr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8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篾</a:t>
            </a:r>
            <a:r>
              <a:rPr lang="en-US" altLang="zh-CN" sz="38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         </a:t>
            </a:r>
            <a:r>
              <a:rPr lang="en-US" altLang="zh-CN" sz="3800" b="1" dirty="0" err="1" smtClean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撵</a:t>
            </a:r>
            <a:r>
              <a:rPr lang="en-US" altLang="zh-CN" sz="3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</a:t>
            </a:r>
            <a:r>
              <a:rPr lang="en-US" altLang="zh-CN" sz="3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  <a:sym typeface="黑体" panose="02010609060101010101" charset="-122"/>
              </a:rPr>
              <a:t>       </a:t>
            </a:r>
            <a:r>
              <a:rPr lang="zh-CN" altLang="zh-CN" sz="3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800" b="1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葺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36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zh-CN" sz="3600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en-US" altLang="zh-CN" sz="36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36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804" name="文本框 12"/>
          <p:cNvSpPr txBox="1"/>
          <p:nvPr>
            <p:custDataLst>
              <p:tags r:id="rId5"/>
            </p:custDataLst>
          </p:nvPr>
        </p:nvSpPr>
        <p:spPr>
          <a:xfrm>
            <a:off x="2599690" y="5198110"/>
            <a:ext cx="15646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的、地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805" name="文本框 13"/>
          <p:cNvSpPr txBox="1"/>
          <p:nvPr>
            <p:custDataLst>
              <p:tags r:id="rId6"/>
            </p:custDataLst>
          </p:nvPr>
        </p:nvSpPr>
        <p:spPr>
          <a:xfrm>
            <a:off x="6428740" y="5198110"/>
            <a:ext cx="1650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着、了</a:t>
            </a:r>
            <a:endParaRPr lang="zh-CN" altLang="en-US" sz="36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806" name="文本框 14"/>
          <p:cNvSpPr txBox="1"/>
          <p:nvPr>
            <p:custDataLst>
              <p:tags r:id="rId7"/>
            </p:custDataLst>
          </p:nvPr>
        </p:nvSpPr>
        <p:spPr>
          <a:xfrm>
            <a:off x="10192385" y="5259705"/>
            <a:ext cx="182943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600" b="1" u="sng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了、呢</a:t>
            </a:r>
            <a:endParaRPr lang="zh-CN" altLang="en-US" sz="3600" b="1" u="sng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/>
      <p:bldP spid="5" grpId="0" bldLvl="0"/>
      <p:bldP spid="33804" grpId="0"/>
      <p:bldP spid="33805" grpId="0"/>
      <p:bldP spid="3380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H_Entry_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 flipH="1">
            <a:off x="655320" y="60134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  <a:sym typeface="Calibri" panose="020F0502020204030204" pitchFamily="34" charset="0"/>
              </a:rPr>
              <a:t>课堂小结</a:t>
            </a:r>
            <a:endParaRPr lang="zh-CN" altLang="en-US" sz="3600" b="1">
              <a:solidFill>
                <a:schemeClr val="bg1"/>
              </a:solidFill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  <a:sym typeface="Calibri" panose="020F0502020204030204" pitchFamily="34" charset="0"/>
            </a:endParaRPr>
          </a:p>
        </p:txBody>
      </p:sp>
      <p:sp>
        <p:nvSpPr>
          <p:cNvPr id="2" name="TextBox 2"/>
          <p:cNvSpPr txBox="1"/>
          <p:nvPr>
            <p:custDataLst>
              <p:tags r:id="rId2"/>
            </p:custDataLst>
          </p:nvPr>
        </p:nvSpPr>
        <p:spPr>
          <a:xfrm>
            <a:off x="655268" y="1874480"/>
            <a:ext cx="10729303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 smtClean="0">
                <a:latin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本文作者巧妙地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设置悬念和误会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运用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插叙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使文章情节波澜起伏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引人入胜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。标题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驿路梨花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引用诗句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将自然界的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梨花和人的美好品质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完美地融为一体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使文章充满了诗意和文化韵味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也让读者体会到这群人身上助人为乐、淳朴友善的美好品质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。那一片片</a:t>
            </a:r>
            <a:r>
              <a:rPr lang="zh-CN" altLang="en-US" sz="3200" b="1" dirty="0">
                <a:solidFill>
                  <a:sysClr val="windowText" lastClr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美丽洁白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的梨花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香气四溢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感动着我们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也激励着我们将雷锋精神代代传扬下去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/>
      <p:pic>
        <p:nvPicPr>
          <p:cNvPr id="31745" name="图片 3" descr="cf1f93d5c02af18122f94df7ddf283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4330" y="1699895"/>
            <a:ext cx="11483975" cy="50018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6" name="文本框 4"/>
          <p:cNvSpPr txBox="1"/>
          <p:nvPr/>
        </p:nvSpPr>
        <p:spPr>
          <a:xfrm>
            <a:off x="354330" y="544830"/>
            <a:ext cx="11483975" cy="107632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仿照示例</a:t>
            </a:r>
            <a:r>
              <a:rPr lang="en-US" altLang="zh-CN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在人物与小茅屋之间的箭头旁边各填两个字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梳理人物与小茅屋之间的关系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预学一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48" name="文本框 5"/>
          <p:cNvSpPr txBox="1"/>
          <p:nvPr/>
        </p:nvSpPr>
        <p:spPr>
          <a:xfrm>
            <a:off x="6001068" y="2009458"/>
            <a:ext cx="1108075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照料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49" name="文本框 6"/>
          <p:cNvSpPr txBox="1"/>
          <p:nvPr/>
        </p:nvSpPr>
        <p:spPr>
          <a:xfrm>
            <a:off x="2226945" y="3664268"/>
            <a:ext cx="10620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照管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50" name="文本框 7"/>
          <p:cNvSpPr txBox="1"/>
          <p:nvPr/>
        </p:nvSpPr>
        <p:spPr>
          <a:xfrm>
            <a:off x="3665220" y="5374005"/>
            <a:ext cx="13055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回报</a:t>
            </a:r>
            <a:endParaRPr lang="zh-CN" altLang="en-US" sz="32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751" name="文本框 8"/>
          <p:cNvSpPr txBox="1"/>
          <p:nvPr/>
        </p:nvSpPr>
        <p:spPr>
          <a:xfrm>
            <a:off x="6905308" y="5374005"/>
            <a:ext cx="11620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en-US" sz="3200" b="1" err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借住</a:t>
            </a:r>
            <a:endParaRPr lang="en-US" altLang="en-US" sz="3200" b="1" err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9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50" grpId="0"/>
      <p:bldP spid="317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1746" name="文本框 4"/>
          <p:cNvSpPr txBox="1"/>
          <p:nvPr>
            <p:custDataLst>
              <p:tags r:id="rId1"/>
            </p:custDataLst>
          </p:nvPr>
        </p:nvSpPr>
        <p:spPr>
          <a:xfrm>
            <a:off x="354965" y="280670"/>
            <a:ext cx="11388090" cy="583565"/>
          </a:xfrm>
          <a:prstGeom prst="rect">
            <a:avLst/>
          </a:prstGeom>
          <a:noFill/>
          <a:ln w="12700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根据课文内容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补全下图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2130" y="1044575"/>
            <a:ext cx="225107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月夜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我和老余来投宿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7701915" y="1044575"/>
            <a:ext cx="39789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第二天早上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我们修葺小茅屋时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,哈尼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小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姑娘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也来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照</a:t>
            </a:r>
            <a:r>
              <a:rPr lang="zh-CN" altLang="en-US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管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小茅屋</a:t>
            </a:r>
            <a:endParaRPr lang="en-US" altLang="zh-CN" sz="3200" b="1">
              <a:uFillTx/>
              <a:latin typeface="Arial" panose="020B0604020202020204" pitchFamily="34" charset="0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3578225" y="1151890"/>
            <a:ext cx="3425825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43280" y="4691380"/>
            <a:ext cx="3336925" cy="1076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据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老余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猜测是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4836795" y="4691380"/>
            <a:ext cx="2271395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据老人打听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是哈尼小姑娘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200" b="1">
                <a:latin typeface="SimSun-ExtB" panose="02010609060101010101" charset="-122"/>
                <a:ea typeface="SimSun-ExtB" panose="02010609060101010101" charset="-122"/>
              </a:rPr>
              <a:t>梨花</a:t>
            </a:r>
            <a:r>
              <a:rPr lang="en-US" altLang="zh-CN" sz="3200" b="1">
                <a:latin typeface="SimSun-ExtB" panose="02010609060101010101" charset="-122"/>
                <a:ea typeface="SimSun-ExtB" panose="02010609060101010101" charset="-122"/>
              </a:rPr>
              <a:t>”</a:t>
            </a:r>
            <a:endParaRPr lang="en-US" altLang="zh-CN" sz="3200" b="1">
              <a:latin typeface="SimSun-ExtB" panose="02010609060101010101" charset="-122"/>
              <a:ea typeface="SimSun-ExtB" panose="0201060906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7796530" y="4691380"/>
            <a:ext cx="3648075" cy="15684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梨花妹妹说</a:t>
            </a:r>
            <a:r>
              <a:rPr lang="en-US" altLang="zh-CN" sz="3200" b="1">
                <a:uFillTx/>
                <a:latin typeface="Arial" panose="020B0604020202020204" pitchFamily="34" charset="0"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是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>
            <a:off x="2686685" y="1866265"/>
            <a:ext cx="578485" cy="1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>
            <p:custDataLst>
              <p:tags r:id="rId7"/>
            </p:custDataLst>
          </p:nvPr>
        </p:nvCxnSpPr>
        <p:spPr>
          <a:xfrm>
            <a:off x="7190105" y="1866265"/>
            <a:ext cx="578485" cy="1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>
            <p:custDataLst>
              <p:tags r:id="rId8"/>
            </p:custDataLst>
          </p:nvPr>
        </p:nvCxnSpPr>
        <p:spPr>
          <a:xfrm>
            <a:off x="4180205" y="5470525"/>
            <a:ext cx="578485" cy="1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>
            <p:custDataLst>
              <p:tags r:id="rId9"/>
            </p:custDataLst>
          </p:nvPr>
        </p:nvCxnSpPr>
        <p:spPr>
          <a:xfrm>
            <a:off x="7198995" y="5460365"/>
            <a:ext cx="578485" cy="101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89610" y="3245485"/>
            <a:ext cx="10619105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3200" b="1">
                <a:solidFill>
                  <a:schemeClr val="tx1"/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小屋主人是谁？</a:t>
            </a:r>
            <a:endParaRPr lang="zh-CN" altLang="en-US" sz="3200" b="1">
              <a:solidFill>
                <a:schemeClr val="tx1"/>
              </a:solidFill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H="1">
            <a:off x="1753870" y="2170430"/>
            <a:ext cx="10160" cy="107505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10"/>
            </p:custDataLst>
          </p:nvPr>
        </p:nvCxnSpPr>
        <p:spPr>
          <a:xfrm flipH="1">
            <a:off x="1906270" y="3829050"/>
            <a:ext cx="5080" cy="6845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>
            <p:custDataLst>
              <p:tags r:id="rId11"/>
            </p:custDataLst>
          </p:nvPr>
        </p:nvCxnSpPr>
        <p:spPr>
          <a:xfrm flipH="1">
            <a:off x="5765800" y="3829050"/>
            <a:ext cx="5080" cy="6845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>
            <p:custDataLst>
              <p:tags r:id="rId12"/>
            </p:custDataLst>
          </p:nvPr>
        </p:nvCxnSpPr>
        <p:spPr>
          <a:xfrm flipH="1">
            <a:off x="9625330" y="3829050"/>
            <a:ext cx="5080" cy="6845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>
            <p:custDataLst>
              <p:tags r:id="rId13"/>
            </p:custDataLst>
          </p:nvPr>
        </p:nvCxnSpPr>
        <p:spPr>
          <a:xfrm flipH="1">
            <a:off x="9194165" y="2560955"/>
            <a:ext cx="5080" cy="68453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>
            <p:custDataLst>
              <p:tags r:id="rId14"/>
            </p:custDataLst>
          </p:nvPr>
        </p:nvCxnSpPr>
        <p:spPr>
          <a:xfrm>
            <a:off x="5354955" y="2228215"/>
            <a:ext cx="0" cy="10071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14"/>
          <p:cNvSpPr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3578225" y="1151890"/>
            <a:ext cx="34258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2800" dirty="0">
                <a:effectLst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en-US" sz="3200" dirty="0">
                <a:effectLst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不久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dirty="0">
                <a:effectLst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瑶族老人专门来送粮食</a:t>
            </a:r>
            <a:endParaRPr lang="zh-CN" altLang="zh-CN" sz="3200" dirty="0">
              <a:effectLst/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19" name="Rectangle 14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843280" y="5198110"/>
            <a:ext cx="334518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sz="3200" dirty="0">
                <a:effectLst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守山护林的</a:t>
            </a:r>
            <a:r>
              <a:rPr lang="zh-CN" altLang="zh-CN" sz="3200" dirty="0">
                <a:effectLst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老人</a:t>
            </a:r>
            <a:endParaRPr lang="zh-CN" altLang="zh-CN" sz="3200" dirty="0">
              <a:effectLst/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20" name="Rectangle 14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806690" y="5198110"/>
            <a:ext cx="362839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l"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sz="3200" dirty="0">
                <a:effectLst/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解放军盖的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姐姐出嫁后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由她负责照料</a:t>
            </a:r>
            <a:endParaRPr lang="zh-CN" altLang="en-US" sz="3200" dirty="0">
              <a:effectLst/>
              <a:uFillTx/>
              <a:latin typeface="新宋体" panose="02010609030101010101" pitchFamily="49" charset="-122"/>
              <a:ea typeface="SimSun-ExtB" panose="02010609060101010101" charset="-122"/>
              <a:cs typeface="+mj-cs"/>
              <a:sym typeface="宋体" panose="02010600030101010101" pitchFamily="2" charset="-122"/>
            </a:endParaRPr>
          </a:p>
        </p:txBody>
      </p:sp>
    </p:spTree>
    <p:custDataLst>
      <p:tags r:id="rId18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38914" name="图片 1"/>
          <p:cNvPicPr>
            <a:picLocks noChangeAspect="1"/>
          </p:cNvPicPr>
          <p:nvPr/>
        </p:nvPicPr>
        <p:blipFill>
          <a:blip r:embed="rId1"/>
          <a:srcRect t="18935" b="8344"/>
          <a:stretch>
            <a:fillRect/>
          </a:stretch>
        </p:blipFill>
        <p:spPr>
          <a:xfrm>
            <a:off x="2020570" y="1595120"/>
            <a:ext cx="9144000" cy="4987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5"/>
          <p:cNvSpPr txBox="1"/>
          <p:nvPr/>
        </p:nvSpPr>
        <p:spPr>
          <a:xfrm>
            <a:off x="8163243" y="5282248"/>
            <a:ext cx="1816100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t" anchorCtr="0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三个悬念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724" name="文本框 5"/>
          <p:cNvSpPr txBox="1"/>
          <p:nvPr/>
        </p:nvSpPr>
        <p:spPr>
          <a:xfrm>
            <a:off x="8163243" y="2261870"/>
            <a:ext cx="1816100" cy="5835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t" anchorCtr="0">
            <a:spAutoFit/>
          </a:bodyPr>
          <a:p>
            <a:r>
              <a:rPr lang="zh-CN" altLang="en-US" sz="3200" b="1" dirty="0">
                <a:latin typeface="黑体" panose="02010609060101010101" charset="-122"/>
                <a:ea typeface="黑体" panose="02010609060101010101" charset="-122"/>
              </a:rPr>
              <a:t>两次误会</a:t>
            </a:r>
            <a:endParaRPr lang="zh-CN" altLang="en-US" sz="3200" b="1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Rectangle 4"/>
          <p:cNvSpPr>
            <a:spLocks noChangeArrowheads="1"/>
          </p:cNvSpPr>
          <p:nvPr/>
        </p:nvSpPr>
        <p:spPr bwMode="auto">
          <a:xfrm>
            <a:off x="803857" y="1119303"/>
            <a:ext cx="10849205" cy="583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p>
            <a:pPr>
              <a:lnSpc>
                <a:spcPct val="100000"/>
              </a:lnSpc>
            </a:pPr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结合课文内容完成下面的思维导图</a:t>
            </a:r>
            <a:r>
              <a:rPr lang="en-US" altLang="zh-CN" sz="3200">
                <a:latin typeface="方正楷体_GBK" charset="0"/>
                <a:ea typeface="微软雅黑" panose="020B0503020204020204" charset="-122"/>
                <a:sym typeface="微软雅黑" panose="020B0503020204020204" charset="-122"/>
              </a:rPr>
              <a:t>(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导学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一①</a:t>
            </a:r>
            <a:r>
              <a:rPr lang="zh-CN" altLang="en-US" sz="3200">
                <a:sym typeface="+mn-ea"/>
              </a:rPr>
              <a:t>)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MH_Entry_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354330" y="273685"/>
            <a:ext cx="2133600" cy="713740"/>
          </a:xfrm>
          <a:prstGeom prst="roundRect">
            <a:avLst>
              <a:gd name="adj" fmla="val 16667"/>
            </a:avLst>
          </a:prstGeom>
          <a:solidFill>
            <a:srgbClr val="DF2938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lIns="94531" tIns="47265" rIns="94531" bIns="47265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eaLnBrk="1" hangingPunct="1"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Calibri" panose="020F0502020204030204" pitchFamily="34" charset="0"/>
              </a:rPr>
              <a:t>巧妙构思</a:t>
            </a:r>
            <a:endParaRPr lang="zh-CN" altLang="en-US" sz="3600" b="1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07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6626014" y="4965843"/>
            <a:ext cx="76411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zh-CN" sz="5400" b="0" i="0">
                <a:solidFill>
                  <a:schemeClr val="bg1"/>
                </a:solidFill>
              </a:rPr>
              <a:t>2</a:t>
            </a:r>
            <a:endParaRPr lang="zh-CN" altLang="zh-CN" sz="1200" b="0" i="0"/>
          </a:p>
        </p:txBody>
      </p:sp>
      <p:sp>
        <p:nvSpPr>
          <p:cNvPr id="17" name="文本框 2"/>
          <p:cNvSpPr txBox="1">
            <a:spLocks noChangeArrowheads="1"/>
          </p:cNvSpPr>
          <p:nvPr/>
        </p:nvSpPr>
        <p:spPr bwMode="auto">
          <a:xfrm>
            <a:off x="433070" y="3354705"/>
            <a:ext cx="11156315" cy="20612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altLang="zh-CN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lang="zh-CN" altLang="zh-CN" sz="3200" i="0" dirty="0" smtClean="0">
                <a:latin typeface="新宋体" panose="02010609030101010101" pitchFamily="49" charset="-122"/>
                <a:ea typeface="新宋体" panose="02010609030101010101" pitchFamily="49" charset="-122"/>
              </a:rPr>
              <a:t>悬念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即读者、观众、听众对文艺作品中人物命运的遭遇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未知的情节的发展变化所持的一种</a:t>
            </a:r>
            <a:r>
              <a:rPr lang="zh-CN" altLang="zh-CN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急切期待的心情</a:t>
            </a:r>
            <a:r>
              <a:rPr lang="zh-CN" altLang="zh-CN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。它是小说、戏曲、影视等作品的一种</a:t>
            </a:r>
            <a:r>
              <a:rPr lang="zh-CN" altLang="zh-CN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表现手法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就文章的内容或人物的反常情况设置疑团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zh-CN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目的是</a:t>
            </a:r>
            <a:r>
              <a:rPr lang="zh-CN" altLang="zh-CN" sz="3200" i="0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吸引读者的注意力</a:t>
            </a:r>
            <a:r>
              <a:rPr lang="zh-CN" altLang="zh-CN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。</a:t>
            </a:r>
            <a:endParaRPr lang="zh-CN" altLang="zh-CN" sz="3200" i="0" dirty="0"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534670" y="1208405"/>
            <a:ext cx="11156315" cy="107632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>
            <a:lvl1pPr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4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120000"/>
              </a:lnSpc>
              <a:spcBef>
                <a:spcPct val="20000"/>
              </a:spcBef>
              <a:buClr>
                <a:schemeClr val="accent1"/>
              </a:buClr>
              <a:buFont typeface="Wingdings" panose="05000000000000000000" pitchFamily="2" charset="2"/>
              <a:buChar char="n"/>
              <a:defRPr sz="20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120000"/>
              </a:lnSpc>
              <a:spcBef>
                <a:spcPct val="20000"/>
              </a:spcBef>
              <a:buClr>
                <a:schemeClr val="accent2"/>
              </a:buClr>
              <a:buFont typeface="Wingdings" panose="05000000000000000000" pitchFamily="2" charset="2"/>
              <a:buChar char="n"/>
              <a:defRPr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12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</a:pPr>
            <a:r>
              <a:rPr lang="en-US" altLang="zh-CN" sz="3200" i="0" dirty="0">
                <a:latin typeface="新宋体" panose="02010609030101010101" pitchFamily="49" charset="-122"/>
                <a:ea typeface="新宋体" panose="02010609030101010101" pitchFamily="49" charset="-122"/>
              </a:rPr>
              <a:t>    </a:t>
            </a:r>
            <a:r>
              <a:rPr altLang="zh-CN" sz="3200" i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误会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sz="3200" i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即</a:t>
            </a:r>
            <a:r>
              <a:rPr altLang="zh-CN" sz="3200" i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在故事中合理巧妙地安排“产生误会”的情节或细节</a:t>
            </a:r>
            <a:r>
              <a:rPr lang="en-US" altLang="zh-CN" sz="3200">
                <a:uFillTx/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altLang="zh-CN" sz="3200" i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让作品情节</a:t>
            </a:r>
            <a:r>
              <a:rPr altLang="zh-CN" sz="3200" i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形成美妙波澜</a:t>
            </a:r>
            <a:r>
              <a:rPr altLang="zh-CN" sz="3200" i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的一种</a:t>
            </a:r>
            <a:r>
              <a:rPr altLang="zh-CN" sz="3200" i="0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创作手法</a:t>
            </a:r>
            <a:r>
              <a:rPr lang="zh-CN" sz="3200" i="0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sz="3200" i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8913" name="图片 2"/>
          <p:cNvSpPr>
            <a:spLocks noChangeAspect="1"/>
          </p:cNvSpPr>
          <p:nvPr/>
        </p:nvSpPr>
        <p:spPr>
          <a:xfrm>
            <a:off x="2495550" y="0"/>
            <a:ext cx="7091363" cy="584041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19250" y="918845"/>
            <a:ext cx="76625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悬念一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①这是什么人的房子呢？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8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8615" y="3959225"/>
            <a:ext cx="86728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悬念三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⑤解放军为什么盖房子？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619250" y="1619885"/>
            <a:ext cx="95789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误会一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②遇见瑶族老人回来</a:t>
            </a:r>
            <a:r>
              <a:rPr lang="en-US" altLang="zh-CN" sz="32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连忙感谢。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14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619250" y="2371725"/>
            <a:ext cx="9427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误会二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③哈尼小姑娘出现</a:t>
            </a:r>
            <a:r>
              <a:rPr lang="en-US" altLang="zh-CN" sz="3200" b="1">
                <a:ea typeface="SimSun-ExtB" panose="02010609060101010101" charset="-122"/>
                <a:cs typeface="+mj-cs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连忙行礼感谢。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30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49045" y="3165475"/>
            <a:ext cx="10045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ea typeface="宋体" panose="02010600030101010101" pitchFamily="2" charset="-122"/>
                <a:sym typeface="+mn-ea"/>
              </a:rPr>
              <a:t>解误会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④小姑娘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说房子是解放军叔叔盖的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32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"/>
            </p:custDataLst>
          </p:nvPr>
        </p:nvSpPr>
        <p:spPr>
          <a:xfrm>
            <a:off x="1249045" y="4711065"/>
            <a:ext cx="99485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解悬念</a:t>
            </a:r>
            <a:r>
              <a:rPr lang="en-US" altLang="zh-CN" sz="3200" b="1">
                <a:ea typeface="宋体" panose="02010600030101010101" pitchFamily="2" charset="-122"/>
                <a:sym typeface="+mn-ea"/>
              </a:rPr>
              <a:t>: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盖房子是为了方便过路人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33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段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11" grpId="0"/>
      <p:bldP spid="12" grpId="0"/>
      <p:bldP spid="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00.xml><?xml version="1.0" encoding="utf-8"?>
<p:tagLst xmlns:p="http://schemas.openxmlformats.org/presentationml/2006/main">
  <p:tag name="KSO_WM_SPECIAL_SOURCE" val="bdnull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SPECIAL_SOURCE" val="bdnull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SPECIAL_SOURCE" val="bdnull"/>
</p:tagLst>
</file>

<file path=ppt/tags/tag107.xml><?xml version="1.0" encoding="utf-8"?>
<p:tagLst xmlns:p="http://schemas.openxmlformats.org/presentationml/2006/main">
  <p:tag name="KSO_WM_SPECIAL_SOURCE" val="bdnull"/>
</p:tagLst>
</file>

<file path=ppt/tags/tag108.xml><?xml version="1.0" encoding="utf-8"?>
<p:tagLst xmlns:p="http://schemas.openxmlformats.org/presentationml/2006/main">
  <p:tag name="KSO_WM_UNIT_TABLE_BEAUTIFY" val="smartTable{348da84b-b566-4e87-8494-7a9f11d8781b}"/>
  <p:tag name="TABLE_ENDDRAG_ORIGIN_RECT" val="959*537"/>
  <p:tag name="TABLE_ENDDRAG_RECT" val="0*104*959*537"/>
</p:tagLst>
</file>

<file path=ppt/tags/tag109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SPECIAL_SOURCE" val="bdnull"/>
</p:tagLst>
</file>

<file path=ppt/tags/tag111.xml><?xml version="1.0" encoding="utf-8"?>
<p:tagLst xmlns:p="http://schemas.openxmlformats.org/presentationml/2006/main">
  <p:tag name="KSO_WM_UNIT_TABLE_BEAUTIFY" val="smartTable{348da84b-b566-4e87-8494-7a9f11d8781b}"/>
  <p:tag name="TABLE_ENDDRAG_ORIGIN_RECT" val="959*537"/>
  <p:tag name="TABLE_ENDDRAG_RECT" val="0*104*959*537"/>
</p:tagLst>
</file>

<file path=ppt/tags/tag112.xml><?xml version="1.0" encoding="utf-8"?>
<p:tagLst xmlns:p="http://schemas.openxmlformats.org/presentationml/2006/main">
  <p:tag name="KSO_WM_SPECIAL_SOURCE" val="bdnull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SPECIAL_SOURCE" val="bdnull"/>
</p:tagLst>
</file>

<file path=ppt/tags/tag117.xml><?xml version="1.0" encoding="utf-8"?>
<p:tagLst xmlns:p="http://schemas.openxmlformats.org/presentationml/2006/main">
  <p:tag name="KSO_WM_SPECIAL_SOURCE" val="bdnull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SPECIAL_SOURCE" val="bdnull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SPECIAL_SOURCE" val="bdnull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SPECIAL_SOURCE" val="bdnull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SPECIAL_SOURCE" val="bdnull"/>
</p:tagLst>
</file>

<file path=ppt/tags/tag126.xml><?xml version="1.0" encoding="utf-8"?>
<p:tagLst xmlns:p="http://schemas.openxmlformats.org/presentationml/2006/main">
  <p:tag name="KSO_WM_SPECIAL_SOURCE" val="bdnull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SPECIAL_SOURCE" val="bdnull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SPECIAL_SOURCE" val="bdnull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SPECIAL_SOURCE" val="bdnull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SPECIAL_SOURCE" val="bdnull"/>
</p:tagLst>
</file>

<file path=ppt/tags/tag137.xml><?xml version="1.0" encoding="utf-8"?>
<p:tagLst xmlns:p="http://schemas.openxmlformats.org/presentationml/2006/main">
  <p:tag name="KSO_DOCER_TEMPLATE_OPEN_ONCE_MARK" val="1"/>
  <p:tag name="KSO_WPP_MARK_KEY" val="87e568d9-2bc6-412f-9c56-0545c04a8f39"/>
  <p:tag name="COMMONDATA" val="eyJoZGlkIjoiZjM1MDU3MjRkMGIzNjliNDRhNmZhZDFlNDFkYmY5MmUifQ==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SPECIAL_SOURCE" val="bdnull"/>
</p:tagLst>
</file>

<file path=ppt/tags/tag16.xml><?xml version="1.0" encoding="utf-8"?>
<p:tagLst xmlns:p="http://schemas.openxmlformats.org/presentationml/2006/main">
  <p:tag name="KSO_WM_SPECIAL_SOURCE" val="bdnull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SPECIAL_SOURCE" val="bdnull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SPECIAL_SOURCE" val="bdnull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UNIT_TABLE_BEAUTIFY" val="smartTable{ab567c4f-bfb4-4825-8177-21e2da28f3c9}"/>
  <p:tag name="TABLE_ENDDRAG_ORIGIN_RECT" val="891*273"/>
  <p:tag name="TABLE_ENDDRAG_RECT" val="34*151*891*273"/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SPECIAL_SOURCE" val="bdnull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SPECIAL_SOURCE" val="bdnull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SPECIAL_SOURCE" val="bdnull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SPECIAL_SOURCE" val="bdnull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SPECIAL_SOURCE" val="bdnull"/>
</p:tagLst>
</file>

<file path=ppt/tags/tag70.xml><?xml version="1.0" encoding="utf-8"?>
<p:tagLst xmlns:p="http://schemas.openxmlformats.org/presentationml/2006/main">
  <p:tag name="KSO_WM_SPECIAL_SOURCE" val="bdnull"/>
</p:tagLst>
</file>

<file path=ppt/tags/tag71.xml><?xml version="1.0" encoding="utf-8"?>
<p:tagLst xmlns:p="http://schemas.openxmlformats.org/presentationml/2006/main">
  <p:tag name="KSO_WM_UNIT_TABLE_BEAUTIFY" val="smartTable{ab567c4f-bfb4-4825-8177-21e2da28f3c9}"/>
  <p:tag name="TABLE_ENDDRAG_ORIGIN_RECT" val="959*88"/>
  <p:tag name="TABLE_ENDDRAG_RECT" val="0*108*959*88"/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SPECIAL_SOURCE" val="bdnull"/>
</p:tagLst>
</file>

<file path=ppt/tags/tag74.xml><?xml version="1.0" encoding="utf-8"?>
<p:tagLst xmlns:p="http://schemas.openxmlformats.org/presentationml/2006/main">
  <p:tag name="KSO_WM_SPECIAL_SOURCE" val="bdnull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SPECIAL_SOURCE" val="bdnull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SPECIAL_SOURCE" val="bdnull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SPECIAL_SOURCE" val="bdnull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SPECIAL_SOURCE" val="bdnull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SPECIAL_SOURCE" val="bdnull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SPECIAL_SOURCE" val="bdnull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SPECIAL_SOURCE" val="bdnull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5637</Words>
  <Application>WPS 演示</Application>
  <PresentationFormat>自定义</PresentationFormat>
  <Paragraphs>441</Paragraphs>
  <Slides>40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7" baseType="lpstr">
      <vt:lpstr>Arial</vt:lpstr>
      <vt:lpstr>宋体</vt:lpstr>
      <vt:lpstr>Wingdings</vt:lpstr>
      <vt:lpstr>黑体</vt:lpstr>
      <vt:lpstr>思源黑体 CN Bold</vt:lpstr>
      <vt:lpstr>思源黑体 CN Regular</vt:lpstr>
      <vt:lpstr>SimSun-ExtB</vt:lpstr>
      <vt:lpstr>Calibri</vt:lpstr>
      <vt:lpstr>方正楷体_GBK</vt:lpstr>
      <vt:lpstr>微软雅黑</vt:lpstr>
      <vt:lpstr>新宋体</vt:lpstr>
      <vt:lpstr>华文细黑</vt:lpstr>
      <vt:lpstr>Arial Unicode MS</vt:lpstr>
      <vt:lpstr>等线</vt:lpstr>
      <vt:lpstr>Times New Roman</vt:lpstr>
      <vt:lpstr>Courier New</vt:lpstr>
      <vt:lpstr>Office 主题​​</vt:lpstr>
      <vt:lpstr>PowerPoint 演示文稿</vt:lpstr>
      <vt:lpstr>PowerPoint 演示文稿</vt:lpstr>
      <vt:lpstr>第一课时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第二课时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《驿路梨花》教学课件</dc:title>
  <dc:creator>黄红政</dc:creator>
  <cp:lastModifiedBy>黄红政</cp:lastModifiedBy>
  <cp:revision>19</cp:revision>
  <dcterms:created xsi:type="dcterms:W3CDTF">2021-04-28T04:00:00Z</dcterms:created>
  <dcterms:modified xsi:type="dcterms:W3CDTF">2023-04-17T04:24:36Z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2052-11.1.0.14036</vt:lpwstr>
  </property>
  <property fmtid="{D5CDD505-2E9C-101B-9397-08002B2CF9AE}" pid="3" name="ICV">
    <vt:lpwstr>2A67291968A24659AD08CBFADFA20E73</vt:lpwstr>
  </property>
</Properties>
</file>