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fntdata" ContentType="application/x-fontdata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embedTrueTypeFonts="1" saveSubsetFonts="1">
  <p:sldMasterIdLst>
    <p:sldMasterId id="2147483648" r:id="rId1"/>
    <p:sldMasterId id="2147483663" r:id="rId2"/>
    <p:sldMasterId id="2147483675" r:id="rId3"/>
  </p:sldMasterIdLst>
  <p:notesMasterIdLst>
    <p:notesMasterId r:id="rId4"/>
  </p:notesMasterIdLst>
  <p:handoutMasterIdLst>
    <p:handoutMasterId r:id="rId5"/>
  </p:handoutMasterIdLst>
  <p:sldIdLst>
    <p:sldId id="409" r:id="rId6"/>
    <p:sldId id="419" r:id="rId7"/>
    <p:sldId id="412" r:id="rId8"/>
    <p:sldId id="415" r:id="rId9"/>
    <p:sldId id="413" r:id="rId10"/>
    <p:sldId id="416" r:id="rId11"/>
    <p:sldId id="484" r:id="rId12"/>
    <p:sldId id="488" r:id="rId13"/>
    <p:sldId id="486" r:id="rId14"/>
    <p:sldId id="462" r:id="rId15"/>
    <p:sldId id="425" r:id="rId16"/>
    <p:sldId id="418" r:id="rId17"/>
    <p:sldId id="421" r:id="rId18"/>
    <p:sldId id="422" r:id="rId19"/>
    <p:sldId id="460" r:id="rId20"/>
    <p:sldId id="423" r:id="rId21"/>
    <p:sldId id="437" r:id="rId22"/>
    <p:sldId id="476" r:id="rId23"/>
    <p:sldId id="461" r:id="rId24"/>
    <p:sldId id="453" r:id="rId25"/>
    <p:sldId id="429" r:id="rId26"/>
    <p:sldId id="420" r:id="rId27"/>
    <p:sldId id="482" r:id="rId28"/>
    <p:sldId id="475" r:id="rId29"/>
  </p:sldIdLst>
  <p:sldSz cx="12192000" cy="6858000"/>
  <p:notesSz cx="6858000" cy="9144000"/>
  <p:embeddedFontLst>
    <p:embeddedFont>
      <p:font typeface="微软雅黑" panose="020B0503020204020204" pitchFamily="34" charset="-122"/>
      <p:regular r:id="rId31"/>
    </p:embeddedFont>
    <p:embeddedFont>
      <p:font typeface="华文新魏" panose="02010800040101010101" charset="-122"/>
      <p:regular r:id="rId32"/>
    </p:embeddedFont>
    <p:embeddedFont>
      <p:font typeface="方正舒体" panose="02010601030101010101" charset="-122"/>
      <p:regular r:id="rId33"/>
    </p:embeddedFont>
    <p:embeddedFont>
      <p:font typeface="喜鹊聚珍体 regular" panose="00000500000000000000" charset="-122"/>
      <p:regular r:id="rId34"/>
    </p:embeddedFont>
    <p:embeddedFont>
      <p:font typeface="华文行楷" panose="02010800040101010101" pitchFamily="2" charset="-122"/>
      <p:regular r:id="rId35"/>
    </p:embeddedFont>
    <p:embeddedFont>
      <p:font typeface="华文楷体" panose="02010600040101010101" charset="-122"/>
      <p:regular r:id="rId36"/>
    </p:embeddedFont>
    <p:embeddedFont>
      <p:font typeface="黑体" panose="02010609060101010101" pitchFamily="2" charset="-122"/>
      <p:regular r:id="rId37"/>
    </p:embeddedFont>
    <p:embeddedFont>
      <p:font typeface="Calibri" panose="020F0502020204030204" charset="0"/>
      <p:regular r:id="rId38"/>
      <p:bold r:id="rId39"/>
      <p:italic r:id="rId40"/>
      <p:boldItalic r:id="rId41"/>
    </p:embeddedFont>
    <p:embeddedFont>
      <p:font typeface="华文彩云" panose="02010800040101010101" charset="-122"/>
      <p:regular r:id="rId42"/>
    </p:embeddedFont>
  </p:embeddedFontLst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218"/>
        <p:guide pos="4005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5.xml" /><Relationship Id="rId11" Type="http://schemas.openxmlformats.org/officeDocument/2006/relationships/slide" Target="slides/slide6.xml" /><Relationship Id="rId12" Type="http://schemas.openxmlformats.org/officeDocument/2006/relationships/slide" Target="slides/slide7.xml" /><Relationship Id="rId13" Type="http://schemas.openxmlformats.org/officeDocument/2006/relationships/slide" Target="slides/slide8.xml" /><Relationship Id="rId14" Type="http://schemas.openxmlformats.org/officeDocument/2006/relationships/slide" Target="slides/slide9.xml" /><Relationship Id="rId15" Type="http://schemas.openxmlformats.org/officeDocument/2006/relationships/slide" Target="slides/slide10.xml" /><Relationship Id="rId16" Type="http://schemas.openxmlformats.org/officeDocument/2006/relationships/slide" Target="slides/slide11.xml" /><Relationship Id="rId17" Type="http://schemas.openxmlformats.org/officeDocument/2006/relationships/slide" Target="slides/slide12.xml" /><Relationship Id="rId18" Type="http://schemas.openxmlformats.org/officeDocument/2006/relationships/slide" Target="slides/slide13.xml" /><Relationship Id="rId19" Type="http://schemas.openxmlformats.org/officeDocument/2006/relationships/slide" Target="slides/slide14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5.xml" /><Relationship Id="rId21" Type="http://schemas.openxmlformats.org/officeDocument/2006/relationships/slide" Target="slides/slide16.xml" /><Relationship Id="rId22" Type="http://schemas.openxmlformats.org/officeDocument/2006/relationships/slide" Target="slides/slide17.xml" /><Relationship Id="rId23" Type="http://schemas.openxmlformats.org/officeDocument/2006/relationships/slide" Target="slides/slide18.xml" /><Relationship Id="rId24" Type="http://schemas.openxmlformats.org/officeDocument/2006/relationships/slide" Target="slides/slide19.xml" /><Relationship Id="rId25" Type="http://schemas.openxmlformats.org/officeDocument/2006/relationships/slide" Target="slides/slide20.xml" /><Relationship Id="rId26" Type="http://schemas.openxmlformats.org/officeDocument/2006/relationships/slide" Target="slides/slide21.xml" /><Relationship Id="rId27" Type="http://schemas.openxmlformats.org/officeDocument/2006/relationships/slide" Target="slides/slide22.xml" /><Relationship Id="rId28" Type="http://schemas.openxmlformats.org/officeDocument/2006/relationships/slide" Target="slides/slide23.xml" /><Relationship Id="rId29" Type="http://schemas.openxmlformats.org/officeDocument/2006/relationships/slide" Target="slides/slide24.xml" /><Relationship Id="rId3" Type="http://schemas.openxmlformats.org/officeDocument/2006/relationships/slideMaster" Target="slideMasters/slideMaster3.xml" /><Relationship Id="rId30" Type="http://schemas.openxmlformats.org/officeDocument/2006/relationships/tags" Target="tags/tag190.xml" /><Relationship Id="rId31" Type="http://schemas.openxmlformats.org/officeDocument/2006/relationships/font" Target="fonts/font1.fntdata" /><Relationship Id="rId32" Type="http://schemas.openxmlformats.org/officeDocument/2006/relationships/font" Target="fonts/font2.fntdata" /><Relationship Id="rId33" Type="http://schemas.openxmlformats.org/officeDocument/2006/relationships/font" Target="fonts/font3.fntdata" /><Relationship Id="rId34" Type="http://schemas.openxmlformats.org/officeDocument/2006/relationships/font" Target="fonts/font4.fntdata" /><Relationship Id="rId35" Type="http://schemas.openxmlformats.org/officeDocument/2006/relationships/font" Target="fonts/font5.fntdata" /><Relationship Id="rId36" Type="http://schemas.openxmlformats.org/officeDocument/2006/relationships/font" Target="fonts/font6.fntdata" /><Relationship Id="rId37" Type="http://schemas.openxmlformats.org/officeDocument/2006/relationships/font" Target="fonts/font7.fntdata" /><Relationship Id="rId38" Type="http://schemas.openxmlformats.org/officeDocument/2006/relationships/font" Target="fonts/font8.fntdata" /><Relationship Id="rId39" Type="http://schemas.openxmlformats.org/officeDocument/2006/relationships/font" Target="fonts/font9.fntdata" /><Relationship Id="rId4" Type="http://schemas.openxmlformats.org/officeDocument/2006/relationships/notesMaster" Target="notesMasters/notesMaster1.xml" /><Relationship Id="rId40" Type="http://schemas.openxmlformats.org/officeDocument/2006/relationships/font" Target="fonts/font10.fntdata" /><Relationship Id="rId41" Type="http://schemas.openxmlformats.org/officeDocument/2006/relationships/font" Target="fonts/font11.fntdata" /><Relationship Id="rId42" Type="http://schemas.openxmlformats.org/officeDocument/2006/relationships/font" Target="fonts/font12.fntdata" /><Relationship Id="rId43" Type="http://schemas.openxmlformats.org/officeDocument/2006/relationships/presProps" Target="presProps.xml" /><Relationship Id="rId44" Type="http://schemas.openxmlformats.org/officeDocument/2006/relationships/viewProps" Target="viewProps.xml" /><Relationship Id="rId45" Type="http://schemas.openxmlformats.org/officeDocument/2006/relationships/theme" Target="theme/theme1.xml" /><Relationship Id="rId46" Type="http://schemas.openxmlformats.org/officeDocument/2006/relationships/tableStyles" Target="tableStyles.xml" /><Relationship Id="rId5" Type="http://schemas.openxmlformats.org/officeDocument/2006/relationships/handoutMaster" Target="handoutMasters/handoutMaster1.xml" /><Relationship Id="rId6" Type="http://schemas.openxmlformats.org/officeDocument/2006/relationships/slide" Target="slides/slide1.xml" /><Relationship Id="rId7" Type="http://schemas.openxmlformats.org/officeDocument/2006/relationships/slide" Target="slides/slide2.xml" /><Relationship Id="rId8" Type="http://schemas.openxmlformats.org/officeDocument/2006/relationships/slide" Target="slides/slide3.xml" /><Relationship Id="rId9" Type="http://schemas.openxmlformats.org/officeDocument/2006/relationships/slide" Target="slides/slide4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5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4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2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_rels/notesSlide2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/Relationships>
</file>

<file path=ppt/notesSlides/_rels/notesSlide2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/Relationships>
</file>

<file path=ppt/notesSlides/_rels/notesSlide2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4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微信公众号：初中语文匠</a:t>
            </a:r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微信公众号：初中语文匠</a:t>
            </a:r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微信公众号：初中语文匠</a:t>
            </a:r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微信公众号：初中语文匠</a:t>
            </a:r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微信公众号：初中语文匠</a:t>
            </a:r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微信公众号：初中语文匠</a:t>
            </a:r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微信公众号：初中语文匠</a:t>
            </a:r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微信公众号：初中语文匠</a:t>
            </a:r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微信公众号：初中语文匠</a:t>
            </a:r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微信公众号：初中语文匠</a:t>
            </a:r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微信公众号：初中语文匠</a:t>
            </a:r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微信公众号：初中语文匠</a:t>
            </a:r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微信公众号：初中语文匠</a:t>
            </a:r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微信公众号：初中语文匠</a:t>
            </a:r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微信公众号：初中语文匠</a:t>
            </a:r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微信公众号：初中语文匠</a:t>
            </a:r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微信公众号：初中语文匠</a:t>
            </a:r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微信公众号：初中语文匠</a:t>
            </a:r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微信公众号：初中语文匠</a:t>
            </a:r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微信公众号：初中语文匠</a:t>
            </a:r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微信公众号：初中语文匠</a:t>
            </a:r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微信公众号：初中语文匠</a:t>
            </a:r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微信公众号：初中语文匠</a:t>
            </a:r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.xml" /><Relationship Id="rId2" Type="http://schemas.openxmlformats.org/officeDocument/2006/relationships/tags" Target="../tags/tag49.xml" /><Relationship Id="rId3" Type="http://schemas.openxmlformats.org/officeDocument/2006/relationships/tags" Target="../tags/tag50.xml" /><Relationship Id="rId4" Type="http://schemas.openxmlformats.org/officeDocument/2006/relationships/tags" Target="../tags/tag51.xml" /><Relationship Id="rId5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.xml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tags" Target="../tags/tag56.xml" /><Relationship Id="rId6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slideMaster" Target="../slideMasters/slideMaster1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3.xml" /><Relationship Id="rId2" Type="http://schemas.openxmlformats.org/officeDocument/2006/relationships/tags" Target="../tags/tag64.xml" /><Relationship Id="rId3" Type="http://schemas.openxmlformats.org/officeDocument/2006/relationships/tags" Target="../tags/tag65.xml" /><Relationship Id="rId4" Type="http://schemas.openxmlformats.org/officeDocument/2006/relationships/tags" Target="../tags/tag66.xml" /><Relationship Id="rId5" Type="http://schemas.openxmlformats.org/officeDocument/2006/relationships/tags" Target="../tags/tag67.xml" /><Relationship Id="rId6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8.xml" /><Relationship Id="rId2" Type="http://schemas.openxmlformats.org/officeDocument/2006/relationships/tags" Target="../tags/tag69.xml" /><Relationship Id="rId3" Type="http://schemas.openxmlformats.org/officeDocument/2006/relationships/tags" Target="../tags/tag70.xml" /><Relationship Id="rId4" Type="http://schemas.openxmlformats.org/officeDocument/2006/relationships/tags" Target="../tags/tag71.xml" /><Relationship Id="rId5" Type="http://schemas.openxmlformats.org/officeDocument/2006/relationships/tags" Target="../tags/tag72.xml" /><Relationship Id="rId6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3.xml" /><Relationship Id="rId2" Type="http://schemas.openxmlformats.org/officeDocument/2006/relationships/tags" Target="../tags/tag74.xml" /><Relationship Id="rId3" Type="http://schemas.openxmlformats.org/officeDocument/2006/relationships/tags" Target="../tags/tag75.xml" /><Relationship Id="rId4" Type="http://schemas.openxmlformats.org/officeDocument/2006/relationships/tags" Target="../tags/tag76.xml" /><Relationship Id="rId5" Type="http://schemas.openxmlformats.org/officeDocument/2006/relationships/tags" Target="../tags/tag77.xml" /><Relationship Id="rId6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8.xml" /><Relationship Id="rId2" Type="http://schemas.openxmlformats.org/officeDocument/2006/relationships/tags" Target="../tags/tag79.xml" /><Relationship Id="rId3" Type="http://schemas.openxmlformats.org/officeDocument/2006/relationships/tags" Target="../tags/tag80.xml" /><Relationship Id="rId4" Type="http://schemas.openxmlformats.org/officeDocument/2006/relationships/tags" Target="../tags/tag81.xml" /><Relationship Id="rId5" Type="http://schemas.openxmlformats.org/officeDocument/2006/relationships/tags" Target="../tags/tag82.xml" /><Relationship Id="rId6" Type="http://schemas.openxmlformats.org/officeDocument/2006/relationships/tags" Target="../tags/tag83.xml" /><Relationship Id="rId7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4.xml" /><Relationship Id="rId2" Type="http://schemas.openxmlformats.org/officeDocument/2006/relationships/tags" Target="../tags/tag85.xml" /><Relationship Id="rId3" Type="http://schemas.openxmlformats.org/officeDocument/2006/relationships/tags" Target="../tags/tag86.xml" /><Relationship Id="rId4" Type="http://schemas.openxmlformats.org/officeDocument/2006/relationships/tags" Target="../tags/tag87.xml" /><Relationship Id="rId5" Type="http://schemas.openxmlformats.org/officeDocument/2006/relationships/tags" Target="../tags/tag88.xml" /><Relationship Id="rId6" Type="http://schemas.openxmlformats.org/officeDocument/2006/relationships/tags" Target="../tags/tag89.xml" /><Relationship Id="rId7" Type="http://schemas.openxmlformats.org/officeDocument/2006/relationships/tags" Target="../tags/tag90.xml" /><Relationship Id="rId8" Type="http://schemas.openxmlformats.org/officeDocument/2006/relationships/tags" Target="../tags/tag91.xml" /><Relationship Id="rId9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.xml" /><Relationship Id="rId2" Type="http://schemas.openxmlformats.org/officeDocument/2006/relationships/tags" Target="../tags/tag7.xml" /><Relationship Id="rId3" Type="http://schemas.openxmlformats.org/officeDocument/2006/relationships/tags" Target="../tags/tag8.xml" /><Relationship Id="rId4" Type="http://schemas.openxmlformats.org/officeDocument/2006/relationships/tags" Target="../tags/tag9.xml" /><Relationship Id="rId5" Type="http://schemas.openxmlformats.org/officeDocument/2006/relationships/tags" Target="../tags/tag10.xml" /><Relationship Id="rId6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2.xml" /><Relationship Id="rId2" Type="http://schemas.openxmlformats.org/officeDocument/2006/relationships/tags" Target="../tags/tag93.xml" /><Relationship Id="rId3" Type="http://schemas.openxmlformats.org/officeDocument/2006/relationships/tags" Target="../tags/tag94.xml" /><Relationship Id="rId4" Type="http://schemas.openxmlformats.org/officeDocument/2006/relationships/tags" Target="../tags/tag95.xml" /><Relationship Id="rId5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6.xml" /><Relationship Id="rId2" Type="http://schemas.openxmlformats.org/officeDocument/2006/relationships/tags" Target="../tags/tag97.xml" /><Relationship Id="rId3" Type="http://schemas.openxmlformats.org/officeDocument/2006/relationships/tags" Target="../tags/tag98.xml" /><Relationship Id="rId4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9.xml" /><Relationship Id="rId2" Type="http://schemas.openxmlformats.org/officeDocument/2006/relationships/tags" Target="../tags/tag100.xml" /><Relationship Id="rId3" Type="http://schemas.openxmlformats.org/officeDocument/2006/relationships/tags" Target="../tags/tag101.xml" /><Relationship Id="rId4" Type="http://schemas.openxmlformats.org/officeDocument/2006/relationships/tags" Target="../tags/tag102.xml" /><Relationship Id="rId5" Type="http://schemas.openxmlformats.org/officeDocument/2006/relationships/tags" Target="../tags/tag103.xml" /><Relationship Id="rId6" Type="http://schemas.openxmlformats.org/officeDocument/2006/relationships/tags" Target="../tags/tag104.xml" /><Relationship Id="rId7" Type="http://schemas.openxmlformats.org/officeDocument/2006/relationships/slideMaster" Target="../slideMasters/slideMaster2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5.xml" /><Relationship Id="rId2" Type="http://schemas.openxmlformats.org/officeDocument/2006/relationships/tags" Target="../tags/tag106.xml" /><Relationship Id="rId3" Type="http://schemas.openxmlformats.org/officeDocument/2006/relationships/tags" Target="../tags/tag107.xml" /><Relationship Id="rId4" Type="http://schemas.openxmlformats.org/officeDocument/2006/relationships/tags" Target="../tags/tag108.xml" /><Relationship Id="rId5" Type="http://schemas.openxmlformats.org/officeDocument/2006/relationships/tags" Target="../tags/tag109.xml" /><Relationship Id="rId6" Type="http://schemas.openxmlformats.org/officeDocument/2006/relationships/slideMaster" Target="../slideMasters/slideMaster2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0.xml" /><Relationship Id="rId2" Type="http://schemas.openxmlformats.org/officeDocument/2006/relationships/tags" Target="../tags/tag111.xml" /><Relationship Id="rId3" Type="http://schemas.openxmlformats.org/officeDocument/2006/relationships/tags" Target="../tags/tag112.xml" /><Relationship Id="rId4" Type="http://schemas.openxmlformats.org/officeDocument/2006/relationships/tags" Target="../tags/tag113.xml" /><Relationship Id="rId5" Type="http://schemas.openxmlformats.org/officeDocument/2006/relationships/slideMaster" Target="../slideMasters/slideMaster2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4.xml" /><Relationship Id="rId2" Type="http://schemas.openxmlformats.org/officeDocument/2006/relationships/tags" Target="../tags/tag115.xml" /><Relationship Id="rId3" Type="http://schemas.openxmlformats.org/officeDocument/2006/relationships/tags" Target="../tags/tag116.xml" /><Relationship Id="rId4" Type="http://schemas.openxmlformats.org/officeDocument/2006/relationships/tags" Target="../tags/tag117.xml" /><Relationship Id="rId5" Type="http://schemas.openxmlformats.org/officeDocument/2006/relationships/tags" Target="../tags/tag118.xml" /><Relationship Id="rId6" Type="http://schemas.openxmlformats.org/officeDocument/2006/relationships/slideMaster" Target="../slideMasters/slideMaster2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5.xml" /><Relationship Id="rId2" Type="http://schemas.openxmlformats.org/officeDocument/2006/relationships/tags" Target="../tags/tag126.xml" /><Relationship Id="rId3" Type="http://schemas.openxmlformats.org/officeDocument/2006/relationships/tags" Target="../tags/tag127.xml" /><Relationship Id="rId4" Type="http://schemas.openxmlformats.org/officeDocument/2006/relationships/tags" Target="../tags/tag128.xml" /><Relationship Id="rId5" Type="http://schemas.openxmlformats.org/officeDocument/2006/relationships/tags" Target="../tags/tag129.xml" /><Relationship Id="rId6" Type="http://schemas.openxmlformats.org/officeDocument/2006/relationships/slideMaster" Target="../slideMasters/slideMaster3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0.xml" /><Relationship Id="rId2" Type="http://schemas.openxmlformats.org/officeDocument/2006/relationships/tags" Target="../tags/tag131.xml" /><Relationship Id="rId3" Type="http://schemas.openxmlformats.org/officeDocument/2006/relationships/tags" Target="../tags/tag132.xml" /><Relationship Id="rId4" Type="http://schemas.openxmlformats.org/officeDocument/2006/relationships/tags" Target="../tags/tag133.xml" /><Relationship Id="rId5" Type="http://schemas.openxmlformats.org/officeDocument/2006/relationships/tags" Target="../tags/tag134.xml" /><Relationship Id="rId6" Type="http://schemas.openxmlformats.org/officeDocument/2006/relationships/slideMaster" Target="../slideMasters/slideMaster3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5.xml" /><Relationship Id="rId2" Type="http://schemas.openxmlformats.org/officeDocument/2006/relationships/tags" Target="../tags/tag136.xml" /><Relationship Id="rId3" Type="http://schemas.openxmlformats.org/officeDocument/2006/relationships/tags" Target="../tags/tag137.xml" /><Relationship Id="rId4" Type="http://schemas.openxmlformats.org/officeDocument/2006/relationships/tags" Target="../tags/tag138.xml" /><Relationship Id="rId5" Type="http://schemas.openxmlformats.org/officeDocument/2006/relationships/tags" Target="../tags/tag139.xml" /><Relationship Id="rId6" Type="http://schemas.openxmlformats.org/officeDocument/2006/relationships/slideMaster" Target="../slideMasters/slideMaster3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0.xml" /><Relationship Id="rId2" Type="http://schemas.openxmlformats.org/officeDocument/2006/relationships/tags" Target="../tags/tag141.xml" /><Relationship Id="rId3" Type="http://schemas.openxmlformats.org/officeDocument/2006/relationships/tags" Target="../tags/tag142.xml" /><Relationship Id="rId4" Type="http://schemas.openxmlformats.org/officeDocument/2006/relationships/tags" Target="../tags/tag143.xml" /><Relationship Id="rId5" Type="http://schemas.openxmlformats.org/officeDocument/2006/relationships/tags" Target="../tags/tag144.xml" /><Relationship Id="rId6" Type="http://schemas.openxmlformats.org/officeDocument/2006/relationships/tags" Target="../tags/tag145.xml" /><Relationship Id="rId7" Type="http://schemas.openxmlformats.org/officeDocument/2006/relationships/slideMaster" Target="../slideMasters/slideMaster3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2" Type="http://schemas.openxmlformats.org/officeDocument/2006/relationships/tags" Target="../tags/tag12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6.xml" /><Relationship Id="rId2" Type="http://schemas.openxmlformats.org/officeDocument/2006/relationships/tags" Target="../tags/tag147.xml" /><Relationship Id="rId3" Type="http://schemas.openxmlformats.org/officeDocument/2006/relationships/tags" Target="../tags/tag148.xml" /><Relationship Id="rId4" Type="http://schemas.openxmlformats.org/officeDocument/2006/relationships/tags" Target="../tags/tag149.xml" /><Relationship Id="rId5" Type="http://schemas.openxmlformats.org/officeDocument/2006/relationships/tags" Target="../tags/tag150.xml" /><Relationship Id="rId6" Type="http://schemas.openxmlformats.org/officeDocument/2006/relationships/tags" Target="../tags/tag151.xml" /><Relationship Id="rId7" Type="http://schemas.openxmlformats.org/officeDocument/2006/relationships/tags" Target="../tags/tag152.xml" /><Relationship Id="rId8" Type="http://schemas.openxmlformats.org/officeDocument/2006/relationships/tags" Target="../tags/tag153.xml" /><Relationship Id="rId9" Type="http://schemas.openxmlformats.org/officeDocument/2006/relationships/slideMaster" Target="../slideMasters/slideMaster3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54.xml" /><Relationship Id="rId2" Type="http://schemas.openxmlformats.org/officeDocument/2006/relationships/tags" Target="../tags/tag155.xml" /><Relationship Id="rId3" Type="http://schemas.openxmlformats.org/officeDocument/2006/relationships/tags" Target="../tags/tag156.xml" /><Relationship Id="rId4" Type="http://schemas.openxmlformats.org/officeDocument/2006/relationships/tags" Target="../tags/tag157.xml" /><Relationship Id="rId5" Type="http://schemas.openxmlformats.org/officeDocument/2006/relationships/slideMaster" Target="../slideMasters/slideMaster3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58.xml" /><Relationship Id="rId2" Type="http://schemas.openxmlformats.org/officeDocument/2006/relationships/tags" Target="../tags/tag159.xml" /><Relationship Id="rId3" Type="http://schemas.openxmlformats.org/officeDocument/2006/relationships/tags" Target="../tags/tag160.xml" /><Relationship Id="rId4" Type="http://schemas.openxmlformats.org/officeDocument/2006/relationships/slideMaster" Target="../slideMasters/slideMaster3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1.xml" /><Relationship Id="rId2" Type="http://schemas.openxmlformats.org/officeDocument/2006/relationships/tags" Target="../tags/tag162.xml" /><Relationship Id="rId3" Type="http://schemas.openxmlformats.org/officeDocument/2006/relationships/tags" Target="../tags/tag163.xml" /><Relationship Id="rId4" Type="http://schemas.openxmlformats.org/officeDocument/2006/relationships/tags" Target="../tags/tag164.xml" /><Relationship Id="rId5" Type="http://schemas.openxmlformats.org/officeDocument/2006/relationships/tags" Target="../tags/tag165.xml" /><Relationship Id="rId6" Type="http://schemas.openxmlformats.org/officeDocument/2006/relationships/tags" Target="../tags/tag166.xml" /><Relationship Id="rId7" Type="http://schemas.openxmlformats.org/officeDocument/2006/relationships/slideMaster" Target="../slideMasters/slideMaster3.xml" /></Relationships>
</file>

<file path=ppt/slideLayouts/_rels/slideLayout3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7.xml" /><Relationship Id="rId2" Type="http://schemas.openxmlformats.org/officeDocument/2006/relationships/tags" Target="../tags/tag168.xml" /><Relationship Id="rId3" Type="http://schemas.openxmlformats.org/officeDocument/2006/relationships/tags" Target="../tags/tag169.xml" /><Relationship Id="rId4" Type="http://schemas.openxmlformats.org/officeDocument/2006/relationships/tags" Target="../tags/tag170.xml" /><Relationship Id="rId5" Type="http://schemas.openxmlformats.org/officeDocument/2006/relationships/tags" Target="../tags/tag171.xml" /><Relationship Id="rId6" Type="http://schemas.openxmlformats.org/officeDocument/2006/relationships/slideMaster" Target="../slideMasters/slideMaster3.xml" /></Relationships>
</file>

<file path=ppt/slideLayouts/_rels/slideLayout3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72.xml" /><Relationship Id="rId2" Type="http://schemas.openxmlformats.org/officeDocument/2006/relationships/tags" Target="../tags/tag173.xml" /><Relationship Id="rId3" Type="http://schemas.openxmlformats.org/officeDocument/2006/relationships/tags" Target="../tags/tag174.xml" /><Relationship Id="rId4" Type="http://schemas.openxmlformats.org/officeDocument/2006/relationships/tags" Target="../tags/tag175.xml" /><Relationship Id="rId5" Type="http://schemas.openxmlformats.org/officeDocument/2006/relationships/slideMaster" Target="../slideMasters/slideMaster3.xml" /></Relationships>
</file>

<file path=ppt/slideLayouts/_rels/slideLayout3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76.xml" /><Relationship Id="rId2" Type="http://schemas.openxmlformats.org/officeDocument/2006/relationships/tags" Target="../tags/tag177.xml" /><Relationship Id="rId3" Type="http://schemas.openxmlformats.org/officeDocument/2006/relationships/tags" Target="../tags/tag178.xml" /><Relationship Id="rId4" Type="http://schemas.openxmlformats.org/officeDocument/2006/relationships/tags" Target="../tags/tag179.xml" /><Relationship Id="rId5" Type="http://schemas.openxmlformats.org/officeDocument/2006/relationships/tags" Target="../tags/tag180.xml" /><Relationship Id="rId6" Type="http://schemas.openxmlformats.org/officeDocument/2006/relationships/slideMaster" Target="../slideMasters/slideMaster3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2" Type="http://schemas.openxmlformats.org/officeDocument/2006/relationships/tags" Target="../tags/tag23.xml" /><Relationship Id="rId3" Type="http://schemas.openxmlformats.org/officeDocument/2006/relationships/tags" Target="../tags/tag24.xml" /><Relationship Id="rId4" Type="http://schemas.openxmlformats.org/officeDocument/2006/relationships/tags" Target="../tags/tag25.xml" /><Relationship Id="rId5" Type="http://schemas.openxmlformats.org/officeDocument/2006/relationships/tags" Target="../tags/tag26.xml" /><Relationship Id="rId6" Type="http://schemas.openxmlformats.org/officeDocument/2006/relationships/tags" Target="../tags/tag27.xml" /><Relationship Id="rId7" Type="http://schemas.openxmlformats.org/officeDocument/2006/relationships/tags" Target="../tags/tag28.xml" /><Relationship Id="rId8" Type="http://schemas.openxmlformats.org/officeDocument/2006/relationships/tags" Target="../tags/tag29.xml" /><Relationship Id="rId9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.xml" /><Relationship Id="rId2" Type="http://schemas.openxmlformats.org/officeDocument/2006/relationships/tags" Target="../tags/tag31.xml" /><Relationship Id="rId3" Type="http://schemas.openxmlformats.org/officeDocument/2006/relationships/tags" Target="../tags/tag32.xml" /><Relationship Id="rId4" Type="http://schemas.openxmlformats.org/officeDocument/2006/relationships/tags" Target="../tags/tag33.xml" /><Relationship Id="rId5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2" Type="http://schemas.openxmlformats.org/officeDocument/2006/relationships/tags" Target="../tags/tag35.xml" /><Relationship Id="rId3" Type="http://schemas.openxmlformats.org/officeDocument/2006/relationships/tags" Target="../tags/tag36.xm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.xml" /><Relationship Id="rId2" Type="http://schemas.openxmlformats.org/officeDocument/2006/relationships/tags" Target="../tags/tag38.xml" /><Relationship Id="rId3" Type="http://schemas.openxmlformats.org/officeDocument/2006/relationships/tags" Target="../tags/tag39.xml" /><Relationship Id="rId4" Type="http://schemas.openxmlformats.org/officeDocument/2006/relationships/tags" Target="../tags/tag40.xml" /><Relationship Id="rId5" Type="http://schemas.openxmlformats.org/officeDocument/2006/relationships/tags" Target="../tags/tag41.xml" /><Relationship Id="rId6" Type="http://schemas.openxmlformats.org/officeDocument/2006/relationships/tags" Target="../tags/tag42.xml" /><Relationship Id="rId7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.xml" /><Relationship Id="rId2" Type="http://schemas.openxmlformats.org/officeDocument/2006/relationships/tags" Target="../tags/tag44.xml" /><Relationship Id="rId3" Type="http://schemas.openxmlformats.org/officeDocument/2006/relationships/tags" Target="../tags/tag45.xml" /><Relationship Id="rId4" Type="http://schemas.openxmlformats.org/officeDocument/2006/relationships/tags" Target="../tags/tag46.xml" /><Relationship Id="rId5" Type="http://schemas.openxmlformats.org/officeDocument/2006/relationships/tags" Target="../tags/tag47.xml" /><Relationship Id="rId6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空白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图片占位符 7"/>
          <p:cNvSpPr>
            <a:spLocks noGrp="1"/>
          </p:cNvSpPr>
          <p:nvPr>
            <p:ph type="pic" sz="quarter" idx="13"/>
          </p:nvPr>
        </p:nvSpPr>
        <p:spPr>
          <a:xfrm>
            <a:off x="803565" y="886692"/>
            <a:ext cx="4535054" cy="2493819"/>
          </a:xfrm>
          <a:custGeom>
            <a:gdLst>
              <a:gd name="connsiteX0" fmla="*/ 0 w 4535054"/>
              <a:gd name="connsiteY0" fmla="*/ 0 h 2493819"/>
              <a:gd name="connsiteX1" fmla="*/ 4535054 w 4535054"/>
              <a:gd name="connsiteY1" fmla="*/ 0 h 2493819"/>
              <a:gd name="connsiteX2" fmla="*/ 4535054 w 4535054"/>
              <a:gd name="connsiteY2" fmla="*/ 2493819 h 2493819"/>
              <a:gd name="connsiteX3" fmla="*/ 0 w 4535054"/>
              <a:gd name="connsiteY3" fmla="*/ 2493819 h 249381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35054" h="2493819">
                <a:moveTo>
                  <a:pt x="0" y="0"/>
                </a:moveTo>
                <a:lnTo>
                  <a:pt x="4535054" y="0"/>
                </a:lnTo>
                <a:lnTo>
                  <a:pt x="4535054" y="2493819"/>
                </a:lnTo>
                <a:lnTo>
                  <a:pt x="0" y="249381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428E8D-D3ED-41F6-8C3F-5BB02B0589A3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A9892C-1FBD-4202-A800-9B4052AFC0B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3810000" y="1585595"/>
            <a:ext cx="4572000" cy="4648200"/>
          </a:xfrm>
          <a:prstGeom prst="rect">
            <a:avLst/>
          </a:prstGeom>
        </p:spPr>
      </p:pic>
      <p:sp>
        <p:nvSpPr>
          <p:cNvPr id="8" name="文本框 7"/>
          <p:cNvSpPr txBox="1"/>
          <p:nvPr userDrawn="1"/>
        </p:nvSpPr>
        <p:spPr>
          <a:xfrm>
            <a:off x="375285" y="804545"/>
            <a:ext cx="1172083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latin typeface="柳公权楷书" panose="02010600010101010101" charset="-122"/>
                <a:ea typeface="柳公权楷书" panose="02010600010101010101" charset="-122"/>
                <a:cs typeface="柳公权楷书" panose="02010600010101010101" charset="-122"/>
              </a:rPr>
              <a:t>微信扫码关注公众号：初中语文匠</a:t>
            </a:r>
            <a:r>
              <a:rPr lang="en-US" altLang="zh-CN" sz="3200">
                <a:latin typeface="柳公权楷书" panose="02010600010101010101" charset="-122"/>
                <a:ea typeface="柳公权楷书" panose="02010600010101010101" charset="-122"/>
                <a:cs typeface="柳公权楷书" panose="02010600010101010101" charset="-122"/>
              </a:rPr>
              <a:t> </a:t>
            </a:r>
            <a:r>
              <a:rPr lang="zh-CN" altLang="en-US" sz="3200">
                <a:latin typeface="柳公权楷书" panose="02010600010101010101" charset="-122"/>
                <a:ea typeface="柳公权楷书" panose="02010600010101010101" charset="-122"/>
                <a:cs typeface="柳公权楷书" panose="02010600010101010101" charset="-122"/>
              </a:rPr>
              <a:t>获取更多原创优质课件资源！</a:t>
            </a:r>
            <a:endParaRPr lang="zh-CN" altLang="en-US" sz="3200">
              <a:latin typeface="柳公权楷书" panose="02010600010101010101" charset="-122"/>
              <a:ea typeface="柳公权楷书" panose="02010600010101010101" charset="-122"/>
              <a:cs typeface="柳公权楷书" panose="02010600010101010101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自定义版式"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tags" Target="../tags/tag57.xml" /><Relationship Id="rId16" Type="http://schemas.openxmlformats.org/officeDocument/2006/relationships/tags" Target="../tags/tag58.xml" /><Relationship Id="rId17" Type="http://schemas.openxmlformats.org/officeDocument/2006/relationships/tags" Target="../tags/tag59.xml" /><Relationship Id="rId18" Type="http://schemas.openxmlformats.org/officeDocument/2006/relationships/tags" Target="../tags/tag60.xml" /><Relationship Id="rId19" Type="http://schemas.openxmlformats.org/officeDocument/2006/relationships/tags" Target="../tags/tag61.xml" /><Relationship Id="rId2" Type="http://schemas.openxmlformats.org/officeDocument/2006/relationships/slideLayout" Target="../slideLayouts/slideLayout2.xml" /><Relationship Id="rId20" Type="http://schemas.openxmlformats.org/officeDocument/2006/relationships/image" Target="file:///D:\qq&#25991;&#20214;\712321467\Image\C2C\Image2\%7b75232B38-A165-1FB7-499C-2E1C792CACB5%7d.png" TargetMode="External" /><Relationship Id="rId21" Type="http://schemas.openxmlformats.org/officeDocument/2006/relationships/image" Target="../media/image3.png" /><Relationship Id="rId22" Type="http://schemas.openxmlformats.org/officeDocument/2006/relationships/tags" Target="../tags/tag62.xml" /><Relationship Id="rId23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Relationship Id="rId10" Type="http://schemas.openxmlformats.org/officeDocument/2006/relationships/slideLayout" Target="../slideLayouts/slideLayout24.xml" /><Relationship Id="rId11" Type="http://schemas.openxmlformats.org/officeDocument/2006/relationships/slideLayout" Target="../slideLayouts/slideLayout25.xml" /><Relationship Id="rId12" Type="http://schemas.openxmlformats.org/officeDocument/2006/relationships/tags" Target="../tags/tag119.xml" /><Relationship Id="rId13" Type="http://schemas.openxmlformats.org/officeDocument/2006/relationships/tags" Target="../tags/tag120.xml" /><Relationship Id="rId14" Type="http://schemas.openxmlformats.org/officeDocument/2006/relationships/tags" Target="../tags/tag121.xml" /><Relationship Id="rId15" Type="http://schemas.openxmlformats.org/officeDocument/2006/relationships/tags" Target="../tags/tag122.xml" /><Relationship Id="rId16" Type="http://schemas.openxmlformats.org/officeDocument/2006/relationships/tags" Target="../tags/tag123.xml" /><Relationship Id="rId17" Type="http://schemas.openxmlformats.org/officeDocument/2006/relationships/image" Target="file:///D:\qq&#25991;&#20214;\712321467\Image\C2C\Image2\%7b75232B38-A165-1FB7-499C-2E1C792CACB5%7d.png" TargetMode="External" /><Relationship Id="rId18" Type="http://schemas.openxmlformats.org/officeDocument/2006/relationships/image" Target="../media/image3.png" /><Relationship Id="rId19" Type="http://schemas.openxmlformats.org/officeDocument/2006/relationships/tags" Target="../tags/tag124.xml" /><Relationship Id="rId2" Type="http://schemas.openxmlformats.org/officeDocument/2006/relationships/slideLayout" Target="../slideLayouts/slideLayout16.xml" /><Relationship Id="rId20" Type="http://schemas.openxmlformats.org/officeDocument/2006/relationships/theme" Target="../theme/theme2.xml" /><Relationship Id="rId3" Type="http://schemas.openxmlformats.org/officeDocument/2006/relationships/slideLayout" Target="../slideLayouts/slideLayout17.xml" /><Relationship Id="rId4" Type="http://schemas.openxmlformats.org/officeDocument/2006/relationships/slideLayout" Target="../slideLayouts/slideLayout18.xml" /><Relationship Id="rId5" Type="http://schemas.openxmlformats.org/officeDocument/2006/relationships/slideLayout" Target="../slideLayouts/slideLayout19.xml" /><Relationship Id="rId6" Type="http://schemas.openxmlformats.org/officeDocument/2006/relationships/slideLayout" Target="../slideLayouts/slideLayout20.xml" /><Relationship Id="rId7" Type="http://schemas.openxmlformats.org/officeDocument/2006/relationships/slideLayout" Target="../slideLayouts/slideLayout21.xml" /><Relationship Id="rId8" Type="http://schemas.openxmlformats.org/officeDocument/2006/relationships/slideLayout" Target="../slideLayouts/slideLayout22.xml" /><Relationship Id="rId9" Type="http://schemas.openxmlformats.org/officeDocument/2006/relationships/slideLayout" Target="../slideLayouts/slideLayout23.xml" /></Relationships>
</file>

<file path=ppt/slideMasters/_rels/slideMaster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6.xml" /><Relationship Id="rId10" Type="http://schemas.openxmlformats.org/officeDocument/2006/relationships/slideLayout" Target="../slideLayouts/slideLayout35.xml" /><Relationship Id="rId11" Type="http://schemas.openxmlformats.org/officeDocument/2006/relationships/slideLayout" Target="../slideLayouts/slideLayout36.xml" /><Relationship Id="rId12" Type="http://schemas.openxmlformats.org/officeDocument/2006/relationships/tags" Target="../tags/tag181.xml" /><Relationship Id="rId13" Type="http://schemas.openxmlformats.org/officeDocument/2006/relationships/tags" Target="../tags/tag182.xml" /><Relationship Id="rId14" Type="http://schemas.openxmlformats.org/officeDocument/2006/relationships/tags" Target="../tags/tag183.xml" /><Relationship Id="rId15" Type="http://schemas.openxmlformats.org/officeDocument/2006/relationships/tags" Target="../tags/tag184.xml" /><Relationship Id="rId16" Type="http://schemas.openxmlformats.org/officeDocument/2006/relationships/tags" Target="../tags/tag185.xml" /><Relationship Id="rId17" Type="http://schemas.openxmlformats.org/officeDocument/2006/relationships/image" Target="file:///D:\qq&#25991;&#20214;\712321467\Image\C2C\Image2\%7b75232B38-A165-1FB7-499C-2E1C792CACB5%7d.png" TargetMode="External" /><Relationship Id="rId18" Type="http://schemas.openxmlformats.org/officeDocument/2006/relationships/image" Target="../media/image3.png" /><Relationship Id="rId19" Type="http://schemas.openxmlformats.org/officeDocument/2006/relationships/tags" Target="../tags/tag186.xml" /><Relationship Id="rId2" Type="http://schemas.openxmlformats.org/officeDocument/2006/relationships/slideLayout" Target="../slideLayouts/slideLayout27.xml" /><Relationship Id="rId20" Type="http://schemas.openxmlformats.org/officeDocument/2006/relationships/theme" Target="../theme/theme3.xml" /><Relationship Id="rId3" Type="http://schemas.openxmlformats.org/officeDocument/2006/relationships/slideLayout" Target="../slideLayouts/slideLayout28.xml" /><Relationship Id="rId4" Type="http://schemas.openxmlformats.org/officeDocument/2006/relationships/slideLayout" Target="../slideLayouts/slideLayout29.xml" /><Relationship Id="rId5" Type="http://schemas.openxmlformats.org/officeDocument/2006/relationships/slideLayout" Target="../slideLayouts/slideLayout30.xml" /><Relationship Id="rId6" Type="http://schemas.openxmlformats.org/officeDocument/2006/relationships/slideLayout" Target="../slideLayouts/slideLayout31.xml" /><Relationship Id="rId7" Type="http://schemas.openxmlformats.org/officeDocument/2006/relationships/slideLayout" Target="../slideLayouts/slideLayout32.xml" /><Relationship Id="rId8" Type="http://schemas.openxmlformats.org/officeDocument/2006/relationships/slideLayout" Target="../slideLayouts/slideLayout33.xml" /><Relationship Id="rId9" Type="http://schemas.openxmlformats.org/officeDocument/2006/relationships/slideLayout" Target="../slideLayouts/slideLayout34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6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7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8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9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pic>
        <p:nvPicPr>
          <p:cNvPr id="7" name="图片 1073743875" descr="D:\qq文件\712321467\Image\C2C\Image2\{75232B38-A165-1FB7-499C-2E1C792CACB5}.png"/>
          <p:cNvPicPr>
            <a:picLocks noChangeAspect="1"/>
          </p:cNvPicPr>
          <p:nvPr/>
        </p:nvPicPr>
        <p:blipFill>
          <a:blip r:embed="rId21" r:link="rId20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  <p:custDataLst>
      <p:tags r:id="rId22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pic>
        <p:nvPicPr>
          <p:cNvPr id="7" name="图片 1073743875" descr="D:\qq文件\712321467\Image\C2C\Image2\{75232B38-A165-1FB7-499C-2E1C792CACB5}.png"/>
          <p:cNvPicPr>
            <a:picLocks noChangeAspect="1"/>
          </p:cNvPicPr>
          <p:nvPr/>
        </p:nvPicPr>
        <p:blipFill>
          <a:blip r:embed="rId18" r:link="rId17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  <p:custDataLst>
      <p:tags r:id="rId19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8455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pic>
        <p:nvPicPr>
          <p:cNvPr id="7" name="图片 1073743875" descr="D:\qq文件\712321467\Image\C2C\Image2\{75232B38-A165-1FB7-499C-2E1C792CACB5}.png"/>
          <p:cNvPicPr>
            <a:picLocks noChangeAspect="1"/>
          </p:cNvPicPr>
          <p:nvPr/>
        </p:nvPicPr>
        <p:blipFill>
          <a:blip r:embed="rId18" r:link="rId17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  <p:custDataLst>
      <p:tags r:id="rId19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8455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4.png" /><Relationship Id="rId4" Type="http://schemas.openxmlformats.org/officeDocument/2006/relationships/image" Target="../media/image5.png" /><Relationship Id="rId5" Type="http://schemas.openxmlformats.org/officeDocument/2006/relationships/image" Target="../media/image6.png" /><Relationship Id="rId6" Type="http://schemas.openxmlformats.org/officeDocument/2006/relationships/tags" Target="../tags/tag187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10.xml" /><Relationship Id="rId3" Type="http://schemas.openxmlformats.org/officeDocument/2006/relationships/image" Target="../media/image14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11.xml" /><Relationship Id="rId3" Type="http://schemas.openxmlformats.org/officeDocument/2006/relationships/image" Target="../media/image15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12.xml" /><Relationship Id="rId3" Type="http://schemas.openxmlformats.org/officeDocument/2006/relationships/image" Target="../media/image16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13.xml" /><Relationship Id="rId3" Type="http://schemas.openxmlformats.org/officeDocument/2006/relationships/tags" Target="../tags/tag189.xml" /><Relationship Id="rId4" Type="http://schemas.openxmlformats.org/officeDocument/2006/relationships/image" Target="../media/image17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14.xml" /><Relationship Id="rId3" Type="http://schemas.openxmlformats.org/officeDocument/2006/relationships/image" Target="../media/image18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15.xml" /><Relationship Id="rId3" Type="http://schemas.openxmlformats.org/officeDocument/2006/relationships/image" Target="../media/image19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16.xml" /><Relationship Id="rId3" Type="http://schemas.openxmlformats.org/officeDocument/2006/relationships/image" Target="../media/image19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17.xml" /><Relationship Id="rId3" Type="http://schemas.openxmlformats.org/officeDocument/2006/relationships/image" Target="../media/image10.png" /><Relationship Id="rId4" Type="http://schemas.openxmlformats.org/officeDocument/2006/relationships/image" Target="../media/image19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18.xml" /><Relationship Id="rId3" Type="http://schemas.openxmlformats.org/officeDocument/2006/relationships/image" Target="../media/image18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19.xml" /><Relationship Id="rId3" Type="http://schemas.openxmlformats.org/officeDocument/2006/relationships/image" Target="../media/image19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7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20.xml" /><Relationship Id="rId3" Type="http://schemas.openxmlformats.org/officeDocument/2006/relationships/image" Target="../media/image19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21.xml" /><Relationship Id="rId3" Type="http://schemas.openxmlformats.org/officeDocument/2006/relationships/image" Target="../media/image10.png" /><Relationship Id="rId4" Type="http://schemas.openxmlformats.org/officeDocument/2006/relationships/image" Target="../media/image19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22.xml" /><Relationship Id="rId3" Type="http://schemas.openxmlformats.org/officeDocument/2006/relationships/image" Target="../media/image20.pn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notesSlide" Target="../notesSlides/notesSlide23.xml" /><Relationship Id="rId3" Type="http://schemas.openxmlformats.org/officeDocument/2006/relationships/image" Target="../media/image21.png" /><Relationship Id="rId4" Type="http://schemas.openxmlformats.org/officeDocument/2006/relationships/image" Target="../media/image22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8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4.xml" /><Relationship Id="rId3" Type="http://schemas.openxmlformats.org/officeDocument/2006/relationships/image" Target="../media/image9.png" /><Relationship Id="rId4" Type="http://schemas.openxmlformats.org/officeDocument/2006/relationships/tags" Target="../tags/tag188.xml" /><Relationship Id="rId5" Type="http://schemas.openxmlformats.org/officeDocument/2006/relationships/image" Target="../media/image10.png" /><Relationship Id="rId6" Type="http://schemas.openxmlformats.org/officeDocument/2006/relationships/image" Target="../media/image11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5.xml" /><Relationship Id="rId3" Type="http://schemas.openxmlformats.org/officeDocument/2006/relationships/image" Target="../media/image12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6.xml" /><Relationship Id="rId3" Type="http://schemas.openxmlformats.org/officeDocument/2006/relationships/image" Target="../media/image13.png" /><Relationship Id="rId4" Type="http://schemas.openxmlformats.org/officeDocument/2006/relationships/image" Target="../media/image10.png" /><Relationship Id="rId5" Type="http://schemas.openxmlformats.org/officeDocument/2006/relationships/image" Target="../media/image11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7.xml" /><Relationship Id="rId3" Type="http://schemas.openxmlformats.org/officeDocument/2006/relationships/image" Target="../media/image13.png" /><Relationship Id="rId4" Type="http://schemas.openxmlformats.org/officeDocument/2006/relationships/image" Target="../media/image10.png" /><Relationship Id="rId5" Type="http://schemas.openxmlformats.org/officeDocument/2006/relationships/image" Target="../media/image11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8.xml" /><Relationship Id="rId3" Type="http://schemas.openxmlformats.org/officeDocument/2006/relationships/image" Target="../media/image13.png" /><Relationship Id="rId4" Type="http://schemas.openxmlformats.org/officeDocument/2006/relationships/image" Target="../media/image10.png" /><Relationship Id="rId5" Type="http://schemas.openxmlformats.org/officeDocument/2006/relationships/image" Target="../media/image11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9.xml" /><Relationship Id="rId3" Type="http://schemas.openxmlformats.org/officeDocument/2006/relationships/image" Target="../media/image13.png" /><Relationship Id="rId4" Type="http://schemas.openxmlformats.org/officeDocument/2006/relationships/image" Target="../media/image10.png" /><Relationship Id="rId5" Type="http://schemas.openxmlformats.org/officeDocument/2006/relationships/image" Target="../media/image11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微信公众号：初中语文匠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37465"/>
            <a:ext cx="12192000" cy="6932295"/>
          </a:xfrm>
          <a:prstGeom prst="rect">
            <a:avLst/>
          </a:prstGeom>
        </p:spPr>
      </p:pic>
      <p:pic>
        <p:nvPicPr>
          <p:cNvPr id="5" name="微信公众号：初中语文匠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4990" y="241300"/>
            <a:ext cx="1890395" cy="2401570"/>
          </a:xfrm>
          <a:prstGeom prst="rect">
            <a:avLst/>
          </a:prstGeom>
        </p:spPr>
      </p:pic>
      <p:pic>
        <p:nvPicPr>
          <p:cNvPr id="6" name="图片 5微信公众号：初中语文匠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280000">
            <a:off x="293370" y="1355725"/>
            <a:ext cx="2981960" cy="4330065"/>
          </a:xfrm>
          <a:prstGeom prst="rect">
            <a:avLst/>
          </a:prstGeom>
        </p:spPr>
      </p:pic>
      <p:sp>
        <p:nvSpPr>
          <p:cNvPr id="7" name="微信公众号：初中语文匠"/>
          <p:cNvSpPr txBox="1"/>
          <p:nvPr/>
        </p:nvSpPr>
        <p:spPr>
          <a:xfrm>
            <a:off x="2501265" y="1295400"/>
            <a:ext cx="7423150" cy="36360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zh-CN" altLang="en-US" sz="9600">
                <a:latin typeface="华文新魏" panose="02010800040101010101" charset="-122"/>
                <a:ea typeface="华文新魏" panose="02010800040101010101" charset="-122"/>
              </a:rPr>
              <a:t>作文之道</a:t>
            </a:r>
            <a:endParaRPr lang="zh-CN" altLang="en-US" sz="9600">
              <a:latin typeface="华文新魏" panose="02010800040101010101" charset="-122"/>
              <a:ea typeface="华文新魏" panose="02010800040101010101" charset="-122"/>
            </a:endParaRPr>
          </a:p>
          <a:p>
            <a:pPr fontAlgn="auto">
              <a:lnSpc>
                <a:spcPct val="120000"/>
              </a:lnSpc>
            </a:pPr>
            <a:r>
              <a:rPr lang="zh-CN" altLang="en-US" sz="9600">
                <a:latin typeface="华文新魏" panose="02010800040101010101" charset="-122"/>
                <a:ea typeface="华文新魏" panose="02010800040101010101" charset="-122"/>
              </a:rPr>
              <a:t> </a:t>
            </a:r>
            <a:r>
              <a:rPr lang="en-US" altLang="zh-CN" sz="9600">
                <a:latin typeface="华文新魏" panose="02010800040101010101" charset="-122"/>
                <a:ea typeface="华文新魏" panose="02010800040101010101" charset="-122"/>
              </a:rPr>
              <a:t>      </a:t>
            </a:r>
            <a:r>
              <a:rPr lang="zh-CN" altLang="en-US" sz="9600" b="1" smtClean="0">
                <a:solidFill>
                  <a:srgbClr val="A50021"/>
                </a:solidFill>
                <a:latin typeface="方正舒体" panose="02010601030101010101" charset="-122"/>
                <a:ea typeface="方正舒体" panose="02010601030101010101" charset="-122"/>
                <a:cs typeface="喜鹊聚珍体 regular" panose="00000500000000000000" charset="-122"/>
              </a:rPr>
              <a:t>立意</a:t>
            </a:r>
            <a:r>
              <a:rPr lang="zh-CN" altLang="en-US" sz="9600">
                <a:latin typeface="华文新魏" panose="02010800040101010101" charset="-122"/>
                <a:ea typeface="华文新魏" panose="02010800040101010101" charset="-122"/>
              </a:rPr>
              <a:t>为先</a:t>
            </a:r>
            <a:endParaRPr lang="zh-CN" altLang="en-US" sz="9600">
              <a:latin typeface="华文新魏" panose="02010800040101010101" charset="-122"/>
              <a:ea typeface="华文新魏" panose="02010800040101010101" charset="-122"/>
            </a:endParaRPr>
          </a:p>
        </p:txBody>
      </p:sp>
    </p:spTree>
    <p:custDataLst>
      <p:tags r:id="rId6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微信公众号：初中语文匠"/>
          <p:cNvSpPr txBox="1"/>
          <p:nvPr/>
        </p:nvSpPr>
        <p:spPr>
          <a:xfrm>
            <a:off x="105410" y="0"/>
            <a:ext cx="12086590" cy="66160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4000" b="1">
                <a:latin typeface="华文新魏" panose="02010800040101010101" charset="-122"/>
                <a:ea typeface="华文新魏" panose="02010800040101010101" charset="-122"/>
              </a:rPr>
              <a:t>中考作文评分标准：</a:t>
            </a:r>
            <a:endParaRPr lang="zh-CN" sz="4000" b="1">
              <a:latin typeface="华文新魏" panose="02010800040101010101" charset="-122"/>
              <a:ea typeface="华文新魏" panose="02010800040101010101" charset="-122"/>
            </a:endParaRPr>
          </a:p>
          <a:p>
            <a:pPr indent="0"/>
            <a:r>
              <a:rPr lang="zh-CN" sz="32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一类（</a:t>
            </a:r>
            <a:r>
              <a:rPr lang="en-US" altLang="zh-CN" sz="32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40-50</a:t>
            </a:r>
            <a:r>
              <a:rPr lang="zh-CN" altLang="en-US" sz="32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分</a:t>
            </a:r>
            <a:r>
              <a:rPr lang="zh-CN" sz="32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）</a:t>
            </a:r>
            <a:r>
              <a:rPr lang="zh-CN" sz="3200" b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立意有深度，内容充实，感情真实，切合作文要求。结构严谨，条理清晰。语言流畅，用语准确，简洁得体。卷面整洁，书写工整。</a:t>
            </a:r>
            <a:endParaRPr lang="zh-CN" sz="3200" b="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0"/>
            <a:r>
              <a:rPr lang="zh-CN" sz="32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二类（</a:t>
            </a:r>
            <a:r>
              <a:rPr lang="en-US" sz="32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34</a:t>
            </a:r>
            <a:r>
              <a:rPr lang="zh-CN" sz="32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-</a:t>
            </a:r>
            <a:r>
              <a:rPr lang="en-US" altLang="zh-CN" sz="32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40</a:t>
            </a:r>
            <a:r>
              <a:rPr lang="zh-CN" sz="32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分</a:t>
            </a:r>
            <a:r>
              <a:rPr lang="zh-CN" sz="32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）</a:t>
            </a:r>
            <a:r>
              <a:rPr lang="zh-CN" sz="3200" b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中心明确，内容具体，感情真实，符合作文要求。层次分明，结构完整。语言通顺，较准确。卷面整洁，书写规范。</a:t>
            </a:r>
            <a:endParaRPr lang="zh-CN" sz="3200" b="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0"/>
            <a:r>
              <a:rPr lang="zh-CN" sz="32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三类（</a:t>
            </a:r>
            <a:r>
              <a:rPr lang="en-US" sz="32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28</a:t>
            </a:r>
            <a:r>
              <a:rPr lang="zh-CN" sz="32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-</a:t>
            </a:r>
            <a:r>
              <a:rPr lang="en-US" sz="32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33</a:t>
            </a:r>
            <a:r>
              <a:rPr lang="zh-CN" sz="32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分</a:t>
            </a:r>
            <a:r>
              <a:rPr lang="zh-CN" sz="32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）</a:t>
            </a:r>
            <a:r>
              <a:rPr lang="zh-CN" sz="3200" b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中心基本明确，内容比较具体，感情较真实，不偏离作文要求。层次清楚，结构较完整。语言较通顺，有个别语病。卷面较整洁，书写较规范。</a:t>
            </a:r>
            <a:endParaRPr lang="zh-CN" sz="3200" b="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0"/>
            <a:r>
              <a:rPr lang="zh-CN" sz="32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四类（</a:t>
            </a:r>
            <a:r>
              <a:rPr lang="en-US" altLang="zh-CN" sz="32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21</a:t>
            </a:r>
            <a:r>
              <a:rPr lang="zh-CN" sz="32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-</a:t>
            </a:r>
            <a:r>
              <a:rPr lang="en-US" altLang="zh-CN" sz="32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27</a:t>
            </a:r>
            <a:r>
              <a:rPr lang="zh-CN" sz="32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分</a:t>
            </a:r>
            <a:r>
              <a:rPr lang="zh-CN" sz="32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）</a:t>
            </a:r>
            <a:r>
              <a:rPr lang="zh-CN" sz="3200" b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中心基本明确，内容不够具体。层次较清楚，结构较完整。语言基本通顺，有少量语病。卷面较凌乱，书写较潦草。</a:t>
            </a:r>
            <a:endParaRPr lang="zh-CN" sz="3200" b="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0"/>
            <a:r>
              <a:rPr lang="zh-CN" sz="32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五类（</a:t>
            </a:r>
            <a:r>
              <a:rPr lang="en-US" altLang="zh-CN" sz="32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20</a:t>
            </a:r>
            <a:r>
              <a:rPr lang="zh-CN" altLang="en-US" sz="32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分以下</a:t>
            </a:r>
            <a:r>
              <a:rPr lang="zh-CN" sz="32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）</a:t>
            </a:r>
            <a:r>
              <a:rPr lang="zh-CN" sz="3200" b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中心不明确，内容不具体，偏离题意。条理不清，结构混乱。语句不通顺。卷面杂乱，字迹不清。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8" name="微信公众号：初中语文匠"/>
          <p:cNvSpPr/>
          <p:nvPr/>
        </p:nvSpPr>
        <p:spPr>
          <a:xfrm>
            <a:off x="3251835" y="1132205"/>
            <a:ext cx="2169795" cy="635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7" name="微信公众号：初中语文匠"/>
          <p:cNvSpPr/>
          <p:nvPr/>
        </p:nvSpPr>
        <p:spPr>
          <a:xfrm flipV="1">
            <a:off x="3441700" y="5975985"/>
            <a:ext cx="2169795" cy="1524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9" name="微信公众号：初中语文匠"/>
          <p:cNvSpPr/>
          <p:nvPr/>
        </p:nvSpPr>
        <p:spPr>
          <a:xfrm>
            <a:off x="3347720" y="5022215"/>
            <a:ext cx="5244465" cy="17145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11" name="微信公众号：初中语文匠"/>
          <p:cNvSpPr/>
          <p:nvPr/>
        </p:nvSpPr>
        <p:spPr>
          <a:xfrm>
            <a:off x="3347720" y="3545840"/>
            <a:ext cx="5244465" cy="1651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12" name="微信公众号：初中语文匠"/>
          <p:cNvSpPr/>
          <p:nvPr/>
        </p:nvSpPr>
        <p:spPr>
          <a:xfrm flipV="1">
            <a:off x="3239770" y="2573655"/>
            <a:ext cx="1903730" cy="14605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微信公众号：初中语文匠"/>
          <p:cNvSpPr txBox="1"/>
          <p:nvPr/>
        </p:nvSpPr>
        <p:spPr>
          <a:xfrm>
            <a:off x="106680" y="1945005"/>
            <a:ext cx="11978640" cy="3543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0000"/>
              </a:lnSpc>
            </a:pPr>
            <a:r>
              <a:rPr lang="zh-CN" altLang="en-US" sz="600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意</a:t>
            </a:r>
            <a:r>
              <a:rPr lang="zh-CN" altLang="en-US" sz="6000">
                <a:solidFill>
                  <a:schemeClr val="tx1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犹帅也，无帅之兵，谓之乌合。</a:t>
            </a:r>
            <a:r>
              <a:rPr lang="en-US" altLang="zh-CN" sz="5400">
                <a:solidFill>
                  <a:schemeClr val="tx1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    </a:t>
            </a:r>
            <a:endParaRPr lang="en-US" altLang="zh-CN" sz="5400">
              <a:solidFill>
                <a:schemeClr val="tx1"/>
              </a:solidFill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  <a:sym typeface="+mn-ea"/>
            </a:endParaRPr>
          </a:p>
          <a:p>
            <a:pPr fontAlgn="auto">
              <a:lnSpc>
                <a:spcPct val="140000"/>
              </a:lnSpc>
            </a:pPr>
            <a:r>
              <a:rPr lang="en-US" altLang="zh-CN" sz="5400">
                <a:solidFill>
                  <a:schemeClr val="tx1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                      ——</a:t>
            </a:r>
            <a:r>
              <a:rPr lang="zh-CN" altLang="en-US" sz="5400">
                <a:solidFill>
                  <a:schemeClr val="tx1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【明末清初】王夫之</a:t>
            </a:r>
            <a:endParaRPr lang="zh-CN" altLang="en-US" sz="5400">
              <a:solidFill>
                <a:schemeClr val="tx1"/>
              </a:solidFill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  <a:sym typeface="+mn-ea"/>
            </a:endParaRPr>
          </a:p>
          <a:p>
            <a:pPr fontAlgn="auto">
              <a:lnSpc>
                <a:spcPct val="120000"/>
              </a:lnSpc>
            </a:pPr>
            <a:endParaRPr lang="en-US" altLang="zh-CN" sz="5400">
              <a:solidFill>
                <a:schemeClr val="tx1"/>
              </a:solidFill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  <a:sym typeface="+mn-ea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6082" name="微信公众号：初中语文匠"/>
          <p:cNvSpPr txBox="1"/>
          <p:nvPr/>
        </p:nvSpPr>
        <p:spPr>
          <a:xfrm>
            <a:off x="2877820" y="1550670"/>
            <a:ext cx="627634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1.</a:t>
            </a:r>
            <a:r>
              <a:rPr lang="zh-CN" altLang="en-US" sz="400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避免消极错误</a:t>
            </a:r>
            <a:r>
              <a:rPr lang="en-US" altLang="zh-CN" sz="400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——</a:t>
            </a:r>
            <a:endParaRPr lang="zh-CN" altLang="en-US" sz="4000" b="1" kern="100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</p:txBody>
      </p:sp>
      <p:sp>
        <p:nvSpPr>
          <p:cNvPr id="46084" name="微信公众号：初中语文匠"/>
          <p:cNvSpPr txBox="1"/>
          <p:nvPr/>
        </p:nvSpPr>
        <p:spPr>
          <a:xfrm>
            <a:off x="572770" y="325120"/>
            <a:ext cx="4219575" cy="922020"/>
          </a:xfrm>
          <a:prstGeom prst="rect">
            <a:avLst/>
          </a:prstGeom>
          <a:solidFill>
            <a:srgbClr val="FAFAFA"/>
          </a:solidFill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>
                <a:solidFill>
                  <a:srgbClr val="FF0000"/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</a:rPr>
              <a:t>立意的要求：</a:t>
            </a:r>
            <a:endParaRPr lang="zh-CN" altLang="en-US" sz="5400">
              <a:solidFill>
                <a:srgbClr val="FF0000"/>
              </a:solidFill>
              <a:effectLst/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7" name="微信公众号：初中语文匠"/>
          <p:cNvSpPr txBox="1"/>
          <p:nvPr/>
        </p:nvSpPr>
        <p:spPr>
          <a:xfrm>
            <a:off x="2877820" y="2756535"/>
            <a:ext cx="61772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2.</a:t>
            </a:r>
            <a:r>
              <a:rPr lang="zh-CN" altLang="en-US" sz="400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避免贪多盲目</a:t>
            </a:r>
            <a:r>
              <a:rPr lang="en-US" altLang="zh-CN" sz="400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——</a:t>
            </a:r>
            <a:endParaRPr lang="zh-CN" altLang="en-US" sz="4000" b="1" kern="100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</p:txBody>
      </p:sp>
      <p:sp>
        <p:nvSpPr>
          <p:cNvPr id="8" name="微信公众号：初中语文匠"/>
          <p:cNvSpPr txBox="1"/>
          <p:nvPr/>
        </p:nvSpPr>
        <p:spPr>
          <a:xfrm>
            <a:off x="2877820" y="4013835"/>
            <a:ext cx="61772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3.</a:t>
            </a:r>
            <a:r>
              <a:rPr lang="zh-CN" altLang="en-US" sz="400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避免简单肤浅</a:t>
            </a:r>
            <a:r>
              <a:rPr lang="en-US" altLang="zh-CN" sz="400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——</a:t>
            </a:r>
            <a:endParaRPr lang="zh-CN" altLang="en-US" sz="4000" b="1" kern="100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</p:txBody>
      </p:sp>
      <p:sp>
        <p:nvSpPr>
          <p:cNvPr id="9" name="微信公众号：初中语文匠"/>
          <p:cNvSpPr txBox="1"/>
          <p:nvPr/>
        </p:nvSpPr>
        <p:spPr>
          <a:xfrm>
            <a:off x="2877820" y="5110480"/>
            <a:ext cx="61772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4.</a:t>
            </a:r>
            <a:r>
              <a:rPr lang="zh-CN" altLang="en-US" sz="400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避免陈旧不前</a:t>
            </a:r>
            <a:r>
              <a:rPr lang="en-US" altLang="zh-CN" sz="400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——</a:t>
            </a:r>
            <a:endParaRPr lang="zh-CN" altLang="en-US" sz="4000" b="1" kern="100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</p:txBody>
      </p:sp>
      <p:sp>
        <p:nvSpPr>
          <p:cNvPr id="2" name="微信公众号：初中语文匠"/>
          <p:cNvSpPr txBox="1"/>
          <p:nvPr/>
        </p:nvSpPr>
        <p:spPr>
          <a:xfrm>
            <a:off x="7446010" y="1550670"/>
            <a:ext cx="142176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正确</a:t>
            </a:r>
            <a:endParaRPr lang="zh-CN" altLang="en-US" sz="4000" b="1">
              <a:solidFill>
                <a:srgbClr val="FF0000"/>
              </a:solidFill>
              <a:latin typeface="华文新魏" panose="02010800040101010101" charset="-122"/>
              <a:ea typeface="华文新魏" panose="02010800040101010101" charset="-122"/>
              <a:sym typeface="+mn-ea"/>
            </a:endParaRPr>
          </a:p>
        </p:txBody>
      </p:sp>
      <p:sp>
        <p:nvSpPr>
          <p:cNvPr id="3" name="微信公众号：初中语文匠"/>
          <p:cNvSpPr txBox="1"/>
          <p:nvPr/>
        </p:nvSpPr>
        <p:spPr>
          <a:xfrm>
            <a:off x="7446010" y="2756535"/>
            <a:ext cx="142176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集中</a:t>
            </a:r>
            <a:endParaRPr lang="zh-CN" altLang="en-US" sz="4000" b="1">
              <a:solidFill>
                <a:srgbClr val="FF0000"/>
              </a:solidFill>
              <a:latin typeface="华文新魏" panose="02010800040101010101" charset="-122"/>
              <a:ea typeface="华文新魏" panose="02010800040101010101" charset="-122"/>
              <a:sym typeface="+mn-ea"/>
            </a:endParaRPr>
          </a:p>
        </p:txBody>
      </p:sp>
      <p:sp>
        <p:nvSpPr>
          <p:cNvPr id="4" name="微信公众号：初中语文匠"/>
          <p:cNvSpPr txBox="1"/>
          <p:nvPr/>
        </p:nvSpPr>
        <p:spPr>
          <a:xfrm>
            <a:off x="7446010" y="4013835"/>
            <a:ext cx="142176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深刻</a:t>
            </a:r>
            <a:endParaRPr lang="zh-CN" altLang="en-US" sz="4000" b="1">
              <a:solidFill>
                <a:srgbClr val="FF0000"/>
              </a:solidFill>
              <a:latin typeface="华文新魏" panose="02010800040101010101" charset="-122"/>
              <a:ea typeface="华文新魏" panose="02010800040101010101" charset="-122"/>
              <a:sym typeface="+mn-ea"/>
            </a:endParaRPr>
          </a:p>
        </p:txBody>
      </p:sp>
      <p:sp>
        <p:nvSpPr>
          <p:cNvPr id="5" name="微信公众号：初中语文匠"/>
          <p:cNvSpPr txBox="1"/>
          <p:nvPr/>
        </p:nvSpPr>
        <p:spPr>
          <a:xfrm>
            <a:off x="7446010" y="5110480"/>
            <a:ext cx="142176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新颖</a:t>
            </a:r>
            <a:endParaRPr lang="zh-CN" altLang="en-US" sz="4000" b="1">
              <a:solidFill>
                <a:srgbClr val="FF0000"/>
              </a:solidFill>
              <a:latin typeface="华文新魏" panose="02010800040101010101" charset="-122"/>
              <a:ea typeface="华文新魏" panose="02010800040101010101" charset="-122"/>
              <a:sym typeface="+mn-ea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微信公众号：初中语文匠"/>
          <p:cNvSpPr txBox="1"/>
          <p:nvPr/>
        </p:nvSpPr>
        <p:spPr>
          <a:xfrm>
            <a:off x="411480" y="250825"/>
            <a:ext cx="8177530" cy="6154420"/>
          </a:xfrm>
          <a:prstGeom prst="rect">
            <a:avLst/>
          </a:prstGeom>
          <a:solidFill>
            <a:srgbClr val="FAFAFA"/>
          </a:solidFill>
        </p:spPr>
        <p:txBody>
          <a:bodyPr wrap="square" rtlCol="0">
            <a:spAutoFit/>
          </a:bodyPr>
          <a:lstStyle/>
          <a:p>
            <a:pPr fontAlgn="auto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</a:pPr>
            <a:r>
              <a:rPr lang="zh-CN" altLang="en-US" sz="32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一、（2018重庆B卷）</a:t>
            </a: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阅读下面的材料</a:t>
            </a: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</a:t>
            </a: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，在认真审题的基础上，列出一个写作的主题。</a:t>
            </a: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</a:t>
            </a:r>
            <a:endParaRPr lang="en-US" altLang="zh-CN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fontAlgn="auto">
              <a:lnSpc>
                <a:spcPts val="3840"/>
              </a:lnSpc>
            </a:pPr>
            <a:r>
              <a:rPr lang="en-US" altLang="zh-CN" sz="320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</a:t>
            </a: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大漠边上有一个小花园，里面栽了一株玫瑰，玫瑰的周围长满了骆驼刺。玟瑰迟迟不开花，主人焦急地问：“你为什么还不开花呢？玫瑰答道：“你看周围，那些骆驼刺也没开花啊!”主人说：“可你不是骆驼刺。”玫瑰说：“我是啊，因为我和它们一样有刺。”主人只好又栽了我了一株玫瑰。春天到了，新来的那株玫瑰，开出了娇艳的花朵。原来的那株玫瑰十分震惊，终于明白自己本是一玫瑰。不久后，它也鲜花满枝了。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4" name="微信公众号：初中语文匠"/>
          <p:cNvSpPr txBox="1"/>
          <p:nvPr>
            <p:custDataLst>
              <p:tags r:id="rId3"/>
            </p:custDataLst>
          </p:nvPr>
        </p:nvSpPr>
        <p:spPr>
          <a:xfrm>
            <a:off x="8456295" y="807085"/>
            <a:ext cx="3014345" cy="5507990"/>
          </a:xfrm>
          <a:prstGeom prst="rect">
            <a:avLst/>
          </a:prstGeom>
          <a:solidFill>
            <a:srgbClr val="FAFAFA"/>
          </a:solidFill>
          <a:ln w="12700" cmpd="sng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chemeClr val="tx1">
                    <a:lumMod val="95000"/>
                    <a:lumOff val="5000"/>
                  </a:schemeClr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提示：</a:t>
            </a:r>
            <a:endParaRPr lang="zh-CN" altLang="en-US" sz="3200">
              <a:solidFill>
                <a:schemeClr val="tx1">
                  <a:lumMod val="95000"/>
                  <a:lumOff val="5000"/>
                </a:schemeClr>
              </a:solidFill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  <a:p>
            <a:r>
              <a:rPr lang="en-US" altLang="zh-CN" sz="3200">
                <a:solidFill>
                  <a:schemeClr val="tx1">
                    <a:lumMod val="95000"/>
                    <a:lumOff val="5000"/>
                  </a:schemeClr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1.</a:t>
            </a:r>
            <a:r>
              <a:rPr lang="zh-CN" altLang="en-US" sz="3200">
                <a:solidFill>
                  <a:schemeClr val="tx1">
                    <a:lumMod val="95000"/>
                    <a:lumOff val="5000"/>
                  </a:schemeClr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这则寓言讲了一个怎样的故事</a:t>
            </a:r>
            <a:r>
              <a:rPr lang="en-US" altLang="zh-CN" sz="3200">
                <a:solidFill>
                  <a:schemeClr val="tx1">
                    <a:lumMod val="95000"/>
                    <a:lumOff val="5000"/>
                  </a:schemeClr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?</a:t>
            </a:r>
            <a:r>
              <a:rPr lang="zh-CN" altLang="en-US" sz="3200">
                <a:solidFill>
                  <a:schemeClr val="tx1">
                    <a:lumMod val="95000"/>
                    <a:lumOff val="5000"/>
                  </a:schemeClr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寓意是什么？</a:t>
            </a:r>
            <a:endParaRPr lang="zh-CN" altLang="en-US" sz="3200">
              <a:solidFill>
                <a:schemeClr val="tx1">
                  <a:lumMod val="95000"/>
                  <a:lumOff val="5000"/>
                </a:schemeClr>
              </a:solidFill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  <a:p>
            <a:r>
              <a:rPr lang="en-US" altLang="zh-CN" sz="3200">
                <a:solidFill>
                  <a:schemeClr val="tx1">
                    <a:lumMod val="95000"/>
                    <a:lumOff val="5000"/>
                  </a:schemeClr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2.</a:t>
            </a:r>
            <a:r>
              <a:rPr lang="zh-CN" altLang="en-US" sz="3200">
                <a:solidFill>
                  <a:schemeClr val="tx1">
                    <a:lumMod val="95000"/>
                    <a:lumOff val="5000"/>
                  </a:schemeClr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你还可以悟出什么道理？试着从多角度进行思考。</a:t>
            </a:r>
            <a:endParaRPr lang="zh-CN" altLang="en-US" sz="3200">
              <a:solidFill>
                <a:schemeClr val="tx1">
                  <a:lumMod val="95000"/>
                  <a:lumOff val="5000"/>
                </a:schemeClr>
              </a:solidFill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  <a:p>
            <a:r>
              <a:rPr lang="en-US" altLang="zh-CN" sz="3200">
                <a:solidFill>
                  <a:schemeClr val="tx1">
                    <a:lumMod val="95000"/>
                    <a:lumOff val="5000"/>
                  </a:schemeClr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3.</a:t>
            </a:r>
            <a:r>
              <a:rPr lang="zh-CN" altLang="en-US" sz="3200">
                <a:solidFill>
                  <a:schemeClr val="tx1">
                    <a:lumMod val="95000"/>
                    <a:lumOff val="5000"/>
                  </a:schemeClr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将自己归纳的主题与同学分享交流。</a:t>
            </a:r>
            <a:endParaRPr lang="zh-CN" altLang="en-US" sz="3200">
              <a:solidFill>
                <a:schemeClr val="tx1">
                  <a:lumMod val="95000"/>
                  <a:lumOff val="5000"/>
                </a:schemeClr>
              </a:solidFill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4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微信公众号：初中语文匠"/>
          <p:cNvSpPr txBox="1"/>
          <p:nvPr/>
        </p:nvSpPr>
        <p:spPr>
          <a:xfrm>
            <a:off x="-160655" y="0"/>
            <a:ext cx="316611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>
                <a:latin typeface="华文行楷" panose="02010800040101010101" pitchFamily="2" charset="-122"/>
                <a:ea typeface="华文行楷" panose="02010800040101010101" pitchFamily="2" charset="-122"/>
              </a:rPr>
              <a:t>【审题点拨】</a:t>
            </a:r>
            <a:endParaRPr lang="zh-CN" altLang="en-US" sz="440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76802" name="微信公众号：初中语文匠"/>
          <p:cNvSpPr/>
          <p:nvPr/>
        </p:nvSpPr>
        <p:spPr>
          <a:xfrm>
            <a:off x="5280660" y="846455"/>
            <a:ext cx="4419600" cy="1571625"/>
          </a:xfrm>
          <a:prstGeom prst="rect">
            <a:avLst/>
          </a:prstGeom>
        </p:spPr>
        <p:txBody>
          <a:bodyPr wrap="none" fromWordArt="1">
            <a:prstTxWarp prst="textArchUp">
              <a:avLst>
                <a:gd name="adj" fmla="val 10800000"/>
              </a:avLst>
            </a:prstTxWarp>
            <a:normAutofit/>
          </a:bodyPr>
          <a:lstStyle/>
          <a:p>
            <a:pPr algn="ctr" eaLnBrk="0" hangingPunct="0"/>
            <a:r>
              <a:rPr lang="zh-CN" altLang="en-US" sz="4000" b="1">
                <a:solidFill>
                  <a:schemeClr val="bg1">
                    <a:lumMod val="50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思维大碰撞</a:t>
            </a:r>
            <a:endParaRPr lang="zh-CN" altLang="en-US" sz="4000" b="1">
              <a:solidFill>
                <a:schemeClr val="bg1">
                  <a:lumMod val="50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grpSp>
        <p:nvGrpSpPr>
          <p:cNvPr id="76803" name="微信公众号：初中语文匠"/>
          <p:cNvGrpSpPr>
            <a:grpSpLocks noChangeAspect="1"/>
          </p:cNvGrpSpPr>
          <p:nvPr/>
        </p:nvGrpSpPr>
        <p:grpSpPr>
          <a:xfrm>
            <a:off x="4705985" y="1311593"/>
            <a:ext cx="5661025" cy="5103812"/>
            <a:chOff x="976" y="492"/>
            <a:chExt cx="3566" cy="3215"/>
          </a:xfrm>
        </p:grpSpPr>
        <p:sp>
          <p:nvSpPr>
            <p:cNvPr id="76804" name="矩形 76803"/>
            <p:cNvSpPr>
              <a:spLocks noChangeAspect="1" noTextEdit="1"/>
            </p:cNvSpPr>
            <p:nvPr/>
          </p:nvSpPr>
          <p:spPr>
            <a:xfrm>
              <a:off x="976" y="492"/>
              <a:ext cx="3566" cy="3215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endParaRPr lang="zh-CN" altLang="en-US">
                <a:latin typeface="华文新魏" panose="02010800040101010101" charset="-122"/>
                <a:ea typeface="华文新魏" panose="02010800040101010101" charset="-122"/>
              </a:endParaRPr>
            </a:p>
          </p:txBody>
        </p:sp>
        <p:sp>
          <p:nvSpPr>
            <p:cNvPr id="76805" name="_s76805"/>
            <p:cNvSpPr/>
            <p:nvPr/>
          </p:nvSpPr>
          <p:spPr>
            <a:xfrm flipH="1">
              <a:off x="1901" y="2716"/>
              <a:ext cx="429" cy="249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76806" name="_s76806"/>
            <p:cNvSpPr/>
            <p:nvPr/>
          </p:nvSpPr>
          <p:spPr>
            <a:xfrm>
              <a:off x="976" y="2716"/>
              <a:ext cx="992" cy="991"/>
            </a:xfrm>
            <a:prstGeom prst="ellipse">
              <a:avLst/>
            </a:prstGeom>
            <a:solidFill>
              <a:srgbClr val="01BD0A"/>
            </a:solidFill>
            <a:ln w="28575" cap="flat" cmpd="sng">
              <a:solidFill>
                <a:srgbClr val="019308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lIns="0" tIns="0" rIns="0" bIns="0" anchor="ctr" anchorCtr="0"/>
            <a:lstStyle/>
            <a:p>
              <a:pPr algn="ctr"/>
              <a:endParaRPr lang="zh-CN" altLang="en-US" sz="4800">
                <a:latin typeface="华文新魏" panose="02010800040101010101" charset="-122"/>
                <a:ea typeface="华文新魏" panose="02010800040101010101" charset="-122"/>
              </a:endParaRPr>
            </a:p>
          </p:txBody>
        </p:sp>
        <p:sp>
          <p:nvSpPr>
            <p:cNvPr id="76807" name="_s76807"/>
            <p:cNvSpPr/>
            <p:nvPr/>
          </p:nvSpPr>
          <p:spPr>
            <a:xfrm>
              <a:off x="3188" y="2716"/>
              <a:ext cx="429" cy="248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76808" name="_s76808"/>
            <p:cNvSpPr/>
            <p:nvPr/>
          </p:nvSpPr>
          <p:spPr>
            <a:xfrm>
              <a:off x="3550" y="2716"/>
              <a:ext cx="992" cy="991"/>
            </a:xfrm>
            <a:prstGeom prst="ellipse">
              <a:avLst/>
            </a:prstGeom>
            <a:solidFill>
              <a:srgbClr val="0399FF"/>
            </a:solidFill>
            <a:ln w="28575" cap="flat" cmpd="sng">
              <a:solidFill>
                <a:srgbClr val="4B595B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lIns="0" tIns="0" rIns="0" bIns="0" anchor="ctr" anchorCtr="0"/>
            <a:lstStyle/>
            <a:p>
              <a:pPr algn="ctr"/>
              <a:endParaRPr lang="zh-CN" altLang="en-US" sz="4800">
                <a:latin typeface="华文新魏" panose="02010800040101010101" charset="-122"/>
                <a:ea typeface="华文新魏" panose="02010800040101010101" charset="-122"/>
              </a:endParaRPr>
            </a:p>
          </p:txBody>
        </p:sp>
        <p:sp>
          <p:nvSpPr>
            <p:cNvPr id="76809" name="_s76809"/>
            <p:cNvSpPr/>
            <p:nvPr/>
          </p:nvSpPr>
          <p:spPr>
            <a:xfrm flipH="1" flipV="1">
              <a:off x="2759" y="1478"/>
              <a:ext cx="0" cy="496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76810" name="_s76810"/>
            <p:cNvSpPr/>
            <p:nvPr/>
          </p:nvSpPr>
          <p:spPr>
            <a:xfrm>
              <a:off x="2279" y="492"/>
              <a:ext cx="1024" cy="987"/>
            </a:xfrm>
            <a:prstGeom prst="ellipse">
              <a:avLst/>
            </a:prstGeom>
            <a:solidFill>
              <a:srgbClr val="FF8C01"/>
            </a:solidFill>
            <a:ln w="28575" cap="flat" cmpd="sng">
              <a:solidFill>
                <a:srgbClr val="D876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lIns="0" tIns="0" rIns="0" bIns="0" anchor="ctr" anchorCtr="0"/>
            <a:lstStyle/>
            <a:p>
              <a:pPr algn="ctr"/>
              <a:endParaRPr lang="zh-CN" altLang="en-US" sz="4800">
                <a:latin typeface="华文新魏" panose="02010800040101010101" charset="-122"/>
                <a:ea typeface="华文新魏" panose="02010800040101010101" charset="-122"/>
              </a:endParaRPr>
            </a:p>
          </p:txBody>
        </p:sp>
        <p:sp>
          <p:nvSpPr>
            <p:cNvPr id="76811" name="_s76811"/>
            <p:cNvSpPr/>
            <p:nvPr/>
          </p:nvSpPr>
          <p:spPr>
            <a:xfrm>
              <a:off x="2016" y="1884"/>
              <a:ext cx="1504" cy="991"/>
            </a:xfrm>
            <a:prstGeom prst="ellipse">
              <a:avLst/>
            </a:prstGeom>
            <a:solidFill>
              <a:srgbClr val="F1FD09"/>
            </a:solidFill>
            <a:ln w="28575" cap="flat" cmpd="sng">
              <a:solidFill>
                <a:srgbClr val="CAD40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lIns="0" tIns="0" rIns="0" bIns="0" anchor="ctr" anchorCtr="0"/>
            <a:lstStyle/>
            <a:p>
              <a:pPr algn="ctr"/>
              <a:endParaRPr lang="zh-CN" altLang="en-US" sz="4800">
                <a:solidFill>
                  <a:schemeClr val="hlink"/>
                </a:solidFill>
                <a:latin typeface="华文新魏" panose="02010800040101010101" charset="-122"/>
                <a:ea typeface="华文新魏" panose="02010800040101010101" charset="-122"/>
              </a:endParaRPr>
            </a:p>
          </p:txBody>
        </p:sp>
      </p:grpSp>
      <p:grpSp>
        <p:nvGrpSpPr>
          <p:cNvPr id="76812" name="微信公众号：初中语文匠"/>
          <p:cNvGrpSpPr>
            <a:grpSpLocks noChangeAspect="1"/>
          </p:cNvGrpSpPr>
          <p:nvPr/>
        </p:nvGrpSpPr>
        <p:grpSpPr>
          <a:xfrm>
            <a:off x="4677410" y="1310005"/>
            <a:ext cx="6532563" cy="5191124"/>
            <a:chOff x="2432" y="503"/>
            <a:chExt cx="4115" cy="3270"/>
          </a:xfrm>
        </p:grpSpPr>
        <p:sp>
          <p:nvSpPr>
            <p:cNvPr id="76813" name="矩形 76812"/>
            <p:cNvSpPr>
              <a:spLocks noChangeAspect="1" noTextEdit="1"/>
            </p:cNvSpPr>
            <p:nvPr/>
          </p:nvSpPr>
          <p:spPr>
            <a:xfrm>
              <a:off x="2432" y="503"/>
              <a:ext cx="3584" cy="3215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endParaRPr lang="zh-CN" altLang="en-US">
                <a:latin typeface="华文新魏" panose="02010800040101010101" charset="-122"/>
                <a:ea typeface="华文新魏" panose="02010800040101010101" charset="-122"/>
              </a:endParaRPr>
            </a:p>
          </p:txBody>
        </p:sp>
        <p:sp>
          <p:nvSpPr>
            <p:cNvPr id="76814" name="_s76814"/>
            <p:cNvSpPr/>
            <p:nvPr/>
          </p:nvSpPr>
          <p:spPr>
            <a:xfrm flipH="1">
              <a:off x="3393" y="2716"/>
              <a:ext cx="429" cy="249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76815" name="_s76815"/>
            <p:cNvSpPr/>
            <p:nvPr/>
          </p:nvSpPr>
          <p:spPr>
            <a:xfrm>
              <a:off x="2432" y="2711"/>
              <a:ext cx="1239" cy="1062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 w="12700" cap="flat" cmpd="sng">
              <a:solidFill>
                <a:schemeClr val="bg1">
                  <a:lumMod val="50000"/>
                </a:schemeClr>
              </a:solidFill>
              <a:prstDash val="sysDot"/>
              <a:headEnd type="none" w="med" len="med"/>
              <a:tailEnd type="none" w="med" len="med"/>
            </a:ln>
          </p:spPr>
          <p:txBody>
            <a:bodyPr wrap="none" lIns="0" tIns="0" rIns="0" bIns="0" anchor="ctr" anchorCtr="0"/>
            <a:lstStyle/>
            <a:p>
              <a:pPr algn="ctr"/>
              <a:r>
                <a:rPr lang="zh-CN" altLang="en-US" sz="4800">
                  <a:latin typeface="华文新魏" panose="02010800040101010101" charset="-122"/>
                  <a:ea typeface="华文新魏" panose="02010800040101010101" charset="-122"/>
                </a:rPr>
                <a:t>玫瑰</a:t>
              </a:r>
              <a:endParaRPr lang="zh-CN" altLang="en-US" sz="4800">
                <a:latin typeface="华文新魏" panose="02010800040101010101" charset="-122"/>
                <a:ea typeface="华文新魏" panose="02010800040101010101" charset="-122"/>
              </a:endParaRPr>
            </a:p>
          </p:txBody>
        </p:sp>
        <p:sp>
          <p:nvSpPr>
            <p:cNvPr id="76816" name="_s76816"/>
            <p:cNvSpPr/>
            <p:nvPr/>
          </p:nvSpPr>
          <p:spPr>
            <a:xfrm>
              <a:off x="4680" y="2716"/>
              <a:ext cx="429" cy="248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76817" name="_s76817"/>
            <p:cNvSpPr/>
            <p:nvPr/>
          </p:nvSpPr>
          <p:spPr>
            <a:xfrm>
              <a:off x="5003" y="2674"/>
              <a:ext cx="1544" cy="1099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6350" cap="flat" cmpd="sng">
              <a:solidFill>
                <a:schemeClr val="bg1">
                  <a:lumMod val="50000"/>
                </a:schemeClr>
              </a:solidFill>
              <a:prstDash val="sysDot"/>
              <a:headEnd type="none" w="med" len="med"/>
              <a:tailEnd type="none" w="med" len="med"/>
            </a:ln>
          </p:spPr>
          <p:txBody>
            <a:bodyPr wrap="none" lIns="0" tIns="0" rIns="0" bIns="0" anchor="ctr" anchorCtr="0"/>
            <a:lstStyle/>
            <a:p>
              <a:pPr algn="ctr"/>
              <a:r>
                <a:rPr lang="en-US" altLang="zh-CN" sz="2800">
                  <a:latin typeface="华文新魏" panose="02010800040101010101" charset="-122"/>
                  <a:ea typeface="华文新魏" panose="02010800040101010101" charset="-122"/>
                  <a:cs typeface="华文新魏" panose="02010800040101010101" charset="-122"/>
                </a:rPr>
                <a:t> </a:t>
              </a:r>
              <a:r>
                <a:rPr lang="zh-CN" altLang="en-US" sz="3200">
                  <a:latin typeface="华文新魏" panose="02010800040101010101" charset="-122"/>
                  <a:ea typeface="华文新魏" panose="02010800040101010101" charset="-122"/>
                  <a:cs typeface="华文新魏" panose="02010800040101010101" charset="-122"/>
                </a:rPr>
                <a:t>骆驼刺、</a:t>
              </a:r>
              <a:endParaRPr lang="zh-CN" altLang="en-US" sz="320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endParaRPr>
            </a:p>
            <a:p>
              <a:pPr algn="ctr"/>
              <a:r>
                <a:rPr lang="zh-CN" altLang="en-US" sz="3200">
                  <a:latin typeface="华文新魏" panose="02010800040101010101" charset="-122"/>
                  <a:ea typeface="华文新魏" panose="02010800040101010101" charset="-122"/>
                  <a:cs typeface="华文新魏" panose="02010800040101010101" charset="-122"/>
                </a:rPr>
                <a:t>新来的那株</a:t>
              </a:r>
              <a:endParaRPr lang="zh-CN" altLang="en-US" sz="320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endParaRPr>
            </a:p>
            <a:p>
              <a:pPr algn="ctr"/>
              <a:r>
                <a:rPr lang="zh-CN" altLang="en-US" sz="3200">
                  <a:latin typeface="华文新魏" panose="02010800040101010101" charset="-122"/>
                  <a:ea typeface="华文新魏" panose="02010800040101010101" charset="-122"/>
                  <a:cs typeface="华文新魏" panose="02010800040101010101" charset="-122"/>
                </a:rPr>
                <a:t>玫瑰</a:t>
              </a:r>
              <a:endParaRPr lang="zh-CN" altLang="en-US" sz="320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endParaRPr>
            </a:p>
          </p:txBody>
        </p:sp>
        <p:sp>
          <p:nvSpPr>
            <p:cNvPr id="76818" name="_s76818"/>
            <p:cNvSpPr/>
            <p:nvPr/>
          </p:nvSpPr>
          <p:spPr>
            <a:xfrm flipH="1" flipV="1">
              <a:off x="4251" y="1478"/>
              <a:ext cx="0" cy="496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76819" name="_s76819"/>
            <p:cNvSpPr/>
            <p:nvPr/>
          </p:nvSpPr>
          <p:spPr>
            <a:xfrm>
              <a:off x="3746" y="503"/>
              <a:ext cx="1024" cy="987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 w="12700" cap="flat" cmpd="sng">
              <a:solidFill>
                <a:schemeClr val="bg1">
                  <a:lumMod val="50000"/>
                </a:schemeClr>
              </a:solidFill>
              <a:prstDash val="sysDot"/>
              <a:headEnd type="none" w="med" len="med"/>
              <a:tailEnd type="none" w="med" len="med"/>
            </a:ln>
          </p:spPr>
          <p:txBody>
            <a:bodyPr wrap="none" lIns="0" tIns="0" rIns="0" bIns="0" anchor="ctr" anchorCtr="0"/>
            <a:lstStyle/>
            <a:p>
              <a:pPr algn="ctr"/>
              <a:r>
                <a:rPr lang="zh-CN" altLang="en-US" sz="4800">
                  <a:latin typeface="华文新魏" panose="02010800040101010101" charset="-122"/>
                  <a:ea typeface="华文新魏" panose="02010800040101010101" charset="-122"/>
                </a:rPr>
                <a:t>主人</a:t>
              </a:r>
              <a:endParaRPr lang="zh-CN" altLang="en-US" sz="4800">
                <a:latin typeface="华文新魏" panose="02010800040101010101" charset="-122"/>
                <a:ea typeface="华文新魏" panose="02010800040101010101" charset="-122"/>
              </a:endParaRPr>
            </a:p>
          </p:txBody>
        </p:sp>
        <p:sp>
          <p:nvSpPr>
            <p:cNvPr id="76820" name="_s76820"/>
            <p:cNvSpPr/>
            <p:nvPr/>
          </p:nvSpPr>
          <p:spPr>
            <a:xfrm>
              <a:off x="3499" y="1896"/>
              <a:ext cx="1504" cy="991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 w="12700" cap="flat" cmpd="sng">
              <a:solidFill>
                <a:schemeClr val="bg1">
                  <a:lumMod val="50000"/>
                </a:schemeClr>
              </a:solidFill>
              <a:prstDash val="sysDot"/>
              <a:headEnd type="none" w="med" len="med"/>
              <a:tailEnd type="none" w="med" len="med"/>
            </a:ln>
          </p:spPr>
          <p:txBody>
            <a:bodyPr wrap="none" lIns="0" tIns="0" rIns="0" bIns="0" anchor="ctr" anchorCtr="0"/>
            <a:lstStyle/>
            <a:p>
              <a:pPr algn="ctr"/>
              <a:r>
                <a:rPr lang="zh-CN" altLang="en-US" sz="5400">
                  <a:solidFill>
                    <a:schemeClr val="tx1">
                      <a:lumMod val="95000"/>
                      <a:lumOff val="5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</a:rPr>
                <a:t>对象</a:t>
              </a:r>
              <a:endParaRPr lang="zh-CN" altLang="en-US" sz="5400">
                <a:solidFill>
                  <a:schemeClr val="tx1">
                    <a:lumMod val="95000"/>
                    <a:lumOff val="5000"/>
                  </a:schemeClr>
                </a:solidFill>
                <a:latin typeface="华文新魏" panose="02010800040101010101" charset="-122"/>
                <a:ea typeface="华文新魏" panose="02010800040101010101" charset="-122"/>
              </a:endParaRPr>
            </a:p>
          </p:txBody>
        </p:sp>
      </p:grpSp>
      <p:sp>
        <p:nvSpPr>
          <p:cNvPr id="76821" name="微信公众号：初中语文匠"/>
          <p:cNvSpPr/>
          <p:nvPr/>
        </p:nvSpPr>
        <p:spPr>
          <a:xfrm>
            <a:off x="2672715" y="3188335"/>
            <a:ext cx="1652270" cy="703580"/>
          </a:xfrm>
          <a:prstGeom prst="borderCallout1">
            <a:avLst>
              <a:gd name="adj1" fmla="val 27500"/>
              <a:gd name="adj2" fmla="val 99814"/>
              <a:gd name="adj3" fmla="val 236281"/>
              <a:gd name="adj4" fmla="val 184780"/>
            </a:avLst>
          </a:prstGeom>
          <a:solidFill>
            <a:schemeClr val="accent6">
              <a:lumMod val="20000"/>
              <a:lumOff val="80000"/>
            </a:schemeClr>
          </a:solidFill>
          <a:ln w="12700" cap="flat" cmpd="sng">
            <a:solidFill>
              <a:schemeClr val="bg1">
                <a:lumMod val="50000"/>
              </a:schemeClr>
            </a:solidFill>
            <a:prstDash val="sysDot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3600">
                <a:solidFill>
                  <a:srgbClr val="333333"/>
                </a:solidFill>
                <a:latin typeface="华文新魏" panose="02010800040101010101" charset="-122"/>
                <a:ea typeface="华文新魏" panose="02010800040101010101" charset="-122"/>
              </a:rPr>
              <a:t>不开花</a:t>
            </a:r>
            <a:endParaRPr lang="zh-CN" altLang="en-US" sz="3600">
              <a:solidFill>
                <a:srgbClr val="333333"/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76822" name="微信公众号：初中语文匠"/>
          <p:cNvSpPr/>
          <p:nvPr/>
        </p:nvSpPr>
        <p:spPr>
          <a:xfrm>
            <a:off x="2672715" y="4205605"/>
            <a:ext cx="1652270" cy="609600"/>
          </a:xfrm>
          <a:prstGeom prst="borderCallout1">
            <a:avLst>
              <a:gd name="adj1" fmla="val 33541"/>
              <a:gd name="adj2" fmla="val 103195"/>
              <a:gd name="adj3" fmla="val 129583"/>
              <a:gd name="adj4" fmla="val 139469"/>
            </a:avLst>
          </a:prstGeom>
          <a:solidFill>
            <a:schemeClr val="accent4">
              <a:lumMod val="20000"/>
              <a:lumOff val="80000"/>
            </a:schemeClr>
          </a:solidFill>
          <a:ln w="12700" cap="flat" cmpd="sng">
            <a:solidFill>
              <a:schemeClr val="accent1">
                <a:shade val="50000"/>
              </a:schemeClr>
            </a:solidFill>
            <a:prstDash val="sysDot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3600">
                <a:solidFill>
                  <a:srgbClr val="333333"/>
                </a:solidFill>
                <a:latin typeface="华文新魏" panose="02010800040101010101" charset="-122"/>
                <a:ea typeface="华文新魏" panose="02010800040101010101" charset="-122"/>
              </a:rPr>
              <a:t>一身刺</a:t>
            </a:r>
            <a:endParaRPr lang="zh-CN" altLang="en-US" sz="3600">
              <a:solidFill>
                <a:srgbClr val="333333"/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76823" name="微信公众号：初中语文匠"/>
          <p:cNvSpPr/>
          <p:nvPr/>
        </p:nvSpPr>
        <p:spPr>
          <a:xfrm>
            <a:off x="2218055" y="5217160"/>
            <a:ext cx="2106930" cy="609600"/>
          </a:xfrm>
          <a:prstGeom prst="borderCallout1">
            <a:avLst>
              <a:gd name="adj1" fmla="val 21770"/>
              <a:gd name="adj2" fmla="val 98278"/>
              <a:gd name="adj3" fmla="val 94895"/>
              <a:gd name="adj4" fmla="val 118655"/>
            </a:avLst>
          </a:prstGeom>
          <a:solidFill>
            <a:schemeClr val="accent1">
              <a:lumMod val="20000"/>
              <a:lumOff val="80000"/>
            </a:schemeClr>
          </a:solidFill>
          <a:ln w="12700" cap="flat" cmpd="sng">
            <a:solidFill>
              <a:schemeClr val="bg1">
                <a:lumMod val="50000"/>
              </a:schemeClr>
            </a:solidFill>
            <a:prstDash val="sysDot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3600">
                <a:solidFill>
                  <a:srgbClr val="333333"/>
                </a:solidFill>
                <a:latin typeface="华文新魏" panose="02010800040101010101" charset="-122"/>
                <a:ea typeface="华文新魏" panose="02010800040101010101" charset="-122"/>
              </a:rPr>
              <a:t>鲜花满枝</a:t>
            </a:r>
            <a:endParaRPr lang="zh-CN" altLang="en-US" sz="3600">
              <a:solidFill>
                <a:srgbClr val="333333"/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6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6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6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21" grpId="0"/>
      <p:bldP spid="76822" grpId="0"/>
      <p:bldP spid="7682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微信公众号：初中语文匠"/>
          <p:cNvSpPr txBox="1"/>
          <p:nvPr/>
        </p:nvSpPr>
        <p:spPr>
          <a:xfrm>
            <a:off x="212725" y="391160"/>
            <a:ext cx="11812905" cy="58464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600"/>
              </a:spcBef>
              <a:spcAft>
                <a:spcPts val="1200"/>
              </a:spcAft>
            </a:pPr>
            <a:r>
              <a:rPr lang="zh-CN" altLang="en-US" sz="4000" b="1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参考立意：</a:t>
            </a:r>
            <a:endParaRPr lang="zh-CN" altLang="en-US" sz="4000" b="1">
              <a:solidFill>
                <a:srgbClr val="C0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en-US" altLang="zh-CN" sz="36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1.</a:t>
            </a:r>
            <a:r>
              <a:rPr lang="zh-CN" altLang="en-US" sz="3600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玫瑰</a:t>
            </a:r>
            <a:r>
              <a:rPr lang="zh-CN" altLang="en-US" sz="36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：我们需要正确认识自己；发现自己的长处/潜力；要有自信，敢于追求梦想</a:t>
            </a:r>
            <a:r>
              <a:rPr lang="en-US" altLang="zh-CN" sz="36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……</a:t>
            </a:r>
            <a:endParaRPr lang="en-US" altLang="zh-CN" sz="36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endParaRPr lang="zh-CN" altLang="en-US" sz="36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en-US" altLang="zh-CN" sz="36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2.</a:t>
            </a:r>
            <a:r>
              <a:rPr lang="zh-CN" altLang="en-US" sz="3600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主人</a:t>
            </a:r>
            <a:r>
              <a:rPr lang="zh-CN" altLang="en-US" sz="36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：教育工作者、领导或父母，要千方百计让自己的学生、下属或孩子认识到自己的潜能。这比他们究竟能释放多大的能量更重要。自我肯定，一切皆有可能</a:t>
            </a:r>
            <a:r>
              <a:rPr lang="en-US" altLang="zh-CN" sz="36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……</a:t>
            </a:r>
            <a:endParaRPr lang="en-US" altLang="zh-CN" sz="36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endParaRPr lang="en-US" altLang="zh-CN" sz="36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en-US" altLang="zh-CN" sz="36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3.</a:t>
            </a:r>
            <a:r>
              <a:rPr lang="zh-CN" altLang="en-US" sz="3600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“骆驼刺”和“新来的那株玫瑰”</a:t>
            </a:r>
            <a:r>
              <a:rPr lang="zh-CN" altLang="en-US" sz="36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：我们要关注外部的环境对人的影响</a:t>
            </a:r>
            <a:r>
              <a:rPr lang="en-US" altLang="zh-CN" sz="36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……</a:t>
            </a:r>
            <a:endParaRPr lang="en-US" altLang="zh-CN" sz="36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微信公众号：初中语文匠"/>
          <p:cNvSpPr txBox="1"/>
          <p:nvPr/>
        </p:nvSpPr>
        <p:spPr>
          <a:xfrm>
            <a:off x="0" y="85725"/>
            <a:ext cx="11859260" cy="26301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fontAlgn="auto">
              <a:spcAft>
                <a:spcPts val="600"/>
              </a:spcAft>
            </a:pPr>
            <a:r>
              <a:rPr lang="zh-CN" altLang="en-US" sz="32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二、（201</a:t>
            </a:r>
            <a:r>
              <a:rPr lang="en-US" altLang="zh-CN" sz="32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9</a:t>
            </a:r>
            <a:r>
              <a:rPr lang="zh-CN" altLang="en-US" sz="32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重庆</a:t>
            </a:r>
            <a:r>
              <a:rPr lang="en-US" altLang="zh-CN" sz="32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A</a:t>
            </a:r>
            <a:r>
              <a:rPr lang="zh-CN" altLang="en-US" sz="32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卷</a:t>
            </a:r>
            <a:r>
              <a:rPr lang="en-US" altLang="zh-CN" sz="32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)</a:t>
            </a:r>
            <a:endParaRPr lang="en-US" altLang="zh-CN" sz="3200" b="1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  <a:p>
            <a:pPr algn="l"/>
            <a:r>
              <a:rPr lang="en-US" altLang="zh-CN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    </a:t>
            </a: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多一点兴趣，让我们的生活更加丰富</a:t>
            </a: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;</a:t>
            </a: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多一点欣赏，让我们的世界更加精彩</a:t>
            </a: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;</a:t>
            </a: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多一点执着让我们的步代更加坚定；多一点担当，让我们的脊梁更加挺拔……请将下面的题目补充完整,写一篇文章。题目:多一点</a:t>
            </a:r>
            <a:r>
              <a:rPr lang="zh-CN" altLang="en-US" sz="3200" u="sng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              </a:t>
            </a:r>
            <a:r>
              <a:rPr lang="en-US" altLang="zh-CN" sz="3200" u="sng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  </a:t>
            </a: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.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</p:txBody>
      </p:sp>
      <p:sp>
        <p:nvSpPr>
          <p:cNvPr id="4" name="微信公众号：初中语文匠"/>
          <p:cNvSpPr txBox="1"/>
          <p:nvPr/>
        </p:nvSpPr>
        <p:spPr>
          <a:xfrm>
            <a:off x="514350" y="2658110"/>
            <a:ext cx="9467215" cy="403098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mpd="sng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chemeClr val="tx1">
                    <a:lumMod val="95000"/>
                    <a:lumOff val="5000"/>
                  </a:schemeClr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点拨：</a:t>
            </a:r>
            <a:endParaRPr lang="zh-CN" altLang="en-US" sz="3200">
              <a:solidFill>
                <a:schemeClr val="tx1">
                  <a:lumMod val="95000"/>
                  <a:lumOff val="5000"/>
                </a:schemeClr>
              </a:solidFill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  <a:p>
            <a:r>
              <a:rPr lang="zh-CN" altLang="en-US" sz="3200">
                <a:solidFill>
                  <a:schemeClr val="tx1">
                    <a:lumMod val="95000"/>
                    <a:lumOff val="5000"/>
                  </a:schemeClr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1.“让我们的生活更加丰富”“让我们的世界更加精彩”</a:t>
            </a:r>
            <a:r>
              <a:rPr lang="en-US" altLang="zh-CN" sz="3200">
                <a:solidFill>
                  <a:schemeClr val="tx1">
                    <a:lumMod val="95000"/>
                    <a:lumOff val="5000"/>
                  </a:schemeClr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……</a:t>
            </a:r>
            <a:r>
              <a:rPr lang="zh-CN" altLang="en-US" sz="3200">
                <a:solidFill>
                  <a:schemeClr val="tx1">
                    <a:lumMod val="95000"/>
                    <a:lumOff val="5000"/>
                  </a:schemeClr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，是致力“多一点”什么的缘由。无论正向还是反向，关键是把这个目的或者叫做缘由的部分阐述好，它必须是正向的。</a:t>
            </a:r>
            <a:endParaRPr lang="zh-CN" altLang="en-US" sz="3200">
              <a:solidFill>
                <a:schemeClr val="tx1">
                  <a:lumMod val="95000"/>
                  <a:lumOff val="5000"/>
                </a:schemeClr>
              </a:solidFill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  <a:p>
            <a:r>
              <a:rPr lang="zh-CN" altLang="en-US" sz="3200">
                <a:solidFill>
                  <a:schemeClr val="tx1">
                    <a:lumMod val="95000"/>
                    <a:lumOff val="5000"/>
                  </a:schemeClr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2.叙述与描写中必须包含“让我们的生活更加</a:t>
            </a:r>
            <a:r>
              <a:rPr lang="en-US" altLang="zh-CN" sz="3200">
                <a:solidFill>
                  <a:schemeClr val="tx1">
                    <a:lumMod val="95000"/>
                    <a:lumOff val="5000"/>
                  </a:schemeClr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…… </a:t>
            </a:r>
            <a:r>
              <a:rPr lang="zh-CN" altLang="en-US" sz="3200">
                <a:solidFill>
                  <a:schemeClr val="tx1">
                    <a:lumMod val="95000"/>
                    <a:lumOff val="5000"/>
                  </a:schemeClr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”（这个词语必须与“丰富”“精彩”“坚定”“挺拔”同类，属正向的）这一目标。</a:t>
            </a:r>
            <a:endParaRPr lang="zh-CN" altLang="en-US" sz="3200">
              <a:solidFill>
                <a:schemeClr val="tx1">
                  <a:lumMod val="95000"/>
                  <a:lumOff val="5000"/>
                </a:schemeClr>
              </a:solidFill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</p:txBody>
      </p:sp>
      <p:grpSp>
        <p:nvGrpSpPr>
          <p:cNvPr id="17" name="微信公众号：初中语文匠"/>
          <p:cNvGrpSpPr/>
          <p:nvPr/>
        </p:nvGrpSpPr>
        <p:grpSpPr>
          <a:xfrm>
            <a:off x="9982084" y="3009695"/>
            <a:ext cx="2210551" cy="1212850"/>
            <a:chOff x="14938" y="4408"/>
            <a:chExt cx="4263" cy="2237"/>
          </a:xfrm>
        </p:grpSpPr>
        <p:sp>
          <p:nvSpPr>
            <p:cNvPr id="7" name="波形 6"/>
            <p:cNvSpPr/>
            <p:nvPr/>
          </p:nvSpPr>
          <p:spPr>
            <a:xfrm>
              <a:off x="14938" y="4408"/>
              <a:ext cx="4082" cy="2237"/>
            </a:xfrm>
            <a:prstGeom prst="wave">
              <a:avLst/>
            </a:prstGeom>
            <a:solidFill>
              <a:schemeClr val="bg1">
                <a:lumMod val="85000"/>
              </a:schemeClr>
            </a:solidFill>
            <a:ln w="12700" cmpd="sng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5159" y="4932"/>
              <a:ext cx="4042" cy="11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顺向立意</a:t>
              </a:r>
              <a:endParaRPr lang="zh-CN" altLang="en-US" sz="3600" b="1">
                <a:solidFill>
                  <a:schemeClr val="tx1">
                    <a:lumMod val="95000"/>
                    <a:lumOff val="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sp>
        <p:nvSpPr>
          <p:cNvPr id="15" name="微信公众号：初中语文匠"/>
          <p:cNvSpPr/>
          <p:nvPr/>
        </p:nvSpPr>
        <p:spPr>
          <a:xfrm>
            <a:off x="9980930" y="4222750"/>
            <a:ext cx="2117725" cy="999490"/>
          </a:xfrm>
          <a:prstGeom prst="wave">
            <a:avLst/>
          </a:prstGeom>
          <a:solidFill>
            <a:schemeClr val="bg1">
              <a:lumMod val="85000"/>
            </a:schemeClr>
          </a:solidFill>
          <a:ln w="12700" cmpd="sng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chemeClr val="tx1">
                    <a:lumMod val="95000"/>
                    <a:lumOff val="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逆向立意</a:t>
            </a:r>
            <a:endParaRPr lang="zh-CN" altLang="en-US" sz="3600" b="1">
              <a:solidFill>
                <a:schemeClr val="tx1">
                  <a:lumMod val="95000"/>
                  <a:lumOff val="5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微信公众号：初中语文匠"/>
          <p:cNvSpPr txBox="1"/>
          <p:nvPr/>
        </p:nvSpPr>
        <p:spPr>
          <a:xfrm>
            <a:off x="588645" y="544830"/>
            <a:ext cx="11223625" cy="38614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fontAlgn="auto">
              <a:spcBef>
                <a:spcPts val="600"/>
              </a:spcBef>
              <a:spcAft>
                <a:spcPts val="600"/>
              </a:spcAft>
            </a:pPr>
            <a:r>
              <a:rPr lang="zh-CN" altLang="en-US" sz="40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三、（20</a:t>
            </a:r>
            <a:r>
              <a:rPr lang="en-US" altLang="zh-CN" sz="40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20</a:t>
            </a:r>
            <a:r>
              <a:rPr lang="zh-CN" altLang="en-US" sz="40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重庆</a:t>
            </a:r>
            <a:r>
              <a:rPr lang="en-US" altLang="zh-CN" sz="40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B</a:t>
            </a:r>
            <a:r>
              <a:rPr lang="zh-CN" altLang="en-US" sz="40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卷</a:t>
            </a:r>
            <a:r>
              <a:rPr lang="en-US" altLang="zh-CN" sz="40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)</a:t>
            </a:r>
            <a:endParaRPr lang="en-US" altLang="zh-CN" sz="4000" b="1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US" altLang="zh-CN" sz="40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      </a:t>
            </a:r>
            <a:r>
              <a:rPr sz="40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绊，磕绊；伴，陪伴。从小到大，我们会遇到各种各样的磕绊，但是总有亲人、朋友、老师……的陪伴，他们给予我们呵护和鼓励。在绊与伴中我们逐渐成长，走向远方……</a:t>
            </a:r>
            <a:endParaRPr lang="zh-CN" altLang="en-US" sz="40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sz="40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      题目：绊·伴</a:t>
            </a:r>
            <a:endParaRPr lang="zh-CN" altLang="en-US" sz="40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</p:txBody>
      </p:sp>
      <p:sp>
        <p:nvSpPr>
          <p:cNvPr id="4" name="微信公众号：初中语文匠"/>
          <p:cNvSpPr txBox="1"/>
          <p:nvPr/>
        </p:nvSpPr>
        <p:spPr>
          <a:xfrm>
            <a:off x="4002405" y="4631690"/>
            <a:ext cx="4187825" cy="706755"/>
          </a:xfrm>
          <a:prstGeom prst="rect">
            <a:avLst/>
          </a:prstGeom>
          <a:noFill/>
          <a:ln w="12700" cmpd="sng">
            <a:solidFill>
              <a:srgbClr val="FF0000"/>
            </a:solidFill>
            <a:prstDash val="sysDot"/>
          </a:ln>
        </p:spPr>
        <p:txBody>
          <a:bodyPr wrap="square" rtlCol="0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提</a:t>
            </a:r>
            <a:r>
              <a:rPr lang="en-US" altLang="zh-CN" sz="4000" b="1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 </a:t>
            </a:r>
            <a:r>
              <a:rPr lang="zh-CN" altLang="en-US" sz="4000" b="1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示：</a:t>
            </a:r>
            <a:r>
              <a:rPr lang="en-US" altLang="zh-CN" sz="4000" b="1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 </a:t>
            </a:r>
            <a:r>
              <a:rPr lang="zh-CN" altLang="en-US" sz="4000" b="1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绊？伴？</a:t>
            </a:r>
            <a:endParaRPr lang="zh-CN" altLang="en-US" sz="4000" b="1">
              <a:solidFill>
                <a:srgbClr val="FF0000"/>
              </a:solidFill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  <a:sym typeface="+mn-ea"/>
            </a:endParaRPr>
          </a:p>
        </p:txBody>
      </p:sp>
      <p:pic>
        <p:nvPicPr>
          <p:cNvPr id="6" name="微信公众号：初中语文匠" descr="42437332089bcbb1d4ff9ca461d3efb6"/>
          <p:cNvPicPr>
            <a:picLocks noChangeAspect="1"/>
          </p:cNvPicPr>
          <p:nvPr/>
        </p:nvPicPr>
        <p:blipFill>
          <a:blip r:embed="rId3"/>
          <a:srcRect l="54703" t="32988" r="-338" b="30967"/>
          <a:stretch>
            <a:fillRect/>
          </a:stretch>
        </p:blipFill>
        <p:spPr>
          <a:xfrm flipH="1">
            <a:off x="102235" y="3606800"/>
            <a:ext cx="2699385" cy="3198495"/>
          </a:xfrm>
          <a:prstGeom prst="rect">
            <a:avLst/>
          </a:prstGeom>
        </p:spPr>
      </p:pic>
      <p:pic>
        <p:nvPicPr>
          <p:cNvPr id="8" name="微信公众号：初中语文匠" descr="42437332089bcbb1d4ff9ca461d3efb6"/>
          <p:cNvPicPr>
            <a:picLocks noChangeAspect="1"/>
          </p:cNvPicPr>
          <p:nvPr/>
        </p:nvPicPr>
        <p:blipFill>
          <a:blip r:embed="rId3"/>
          <a:srcRect t="11413" r="52941" b="75612"/>
          <a:stretch>
            <a:fillRect/>
          </a:stretch>
        </p:blipFill>
        <p:spPr>
          <a:xfrm flipH="1">
            <a:off x="9081135" y="127635"/>
            <a:ext cx="3041015" cy="1257935"/>
          </a:xfrm>
          <a:prstGeom prst="rect">
            <a:avLst/>
          </a:prstGeom>
        </p:spPr>
      </p:pic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微信公众号：初中语文匠"/>
          <p:cNvSpPr txBox="1"/>
          <p:nvPr/>
        </p:nvSpPr>
        <p:spPr>
          <a:xfrm>
            <a:off x="-160655" y="0"/>
            <a:ext cx="316611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>
                <a:latin typeface="华文行楷" panose="02010800040101010101" pitchFamily="2" charset="-122"/>
                <a:ea typeface="华文行楷" panose="02010800040101010101" pitchFamily="2" charset="-122"/>
              </a:rPr>
              <a:t>【审题点拨】</a:t>
            </a:r>
            <a:endParaRPr lang="zh-CN" altLang="en-US" sz="440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grpSp>
        <p:nvGrpSpPr>
          <p:cNvPr id="6150" name="微信公众号：初中语文匠"/>
          <p:cNvGrpSpPr/>
          <p:nvPr/>
        </p:nvGrpSpPr>
        <p:grpSpPr>
          <a:xfrm>
            <a:off x="411960" y="1745615"/>
            <a:ext cx="5141980" cy="1974850"/>
            <a:chOff x="2592" y="1456"/>
            <a:chExt cx="2433" cy="1244"/>
          </a:xfrm>
        </p:grpSpPr>
        <p:sp>
          <p:nvSpPr>
            <p:cNvPr id="217096" name="Text Box 8"/>
            <p:cNvSpPr txBox="1">
              <a:spLocks noChangeArrowheads="1"/>
            </p:cNvSpPr>
            <p:nvPr/>
          </p:nvSpPr>
          <p:spPr bwMode="auto">
            <a:xfrm>
              <a:off x="3783" y="1456"/>
              <a:ext cx="1094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CC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marR="0" defTabSz="914400">
                <a:buClrTx/>
                <a:buSzTx/>
                <a:buFontTx/>
                <a:buNone/>
                <a:defRPr/>
              </a:pPr>
              <a:r>
                <a:rPr kumimoji="1" lang="zh-CN" altLang="en-US" sz="3200" b="1" u="sng" kern="1200" cap="none" spc="0" normalizeH="0" baseline="0" noProof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华文新魏" panose="02010800040101010101" charset="-122"/>
                  <a:ea typeface="华文新魏" panose="02010800040101010101" charset="-122"/>
                  <a:cs typeface="+mn-cs"/>
                </a:rPr>
                <a:t>事件（客观）</a:t>
              </a:r>
              <a:endParaRPr kumimoji="1" lang="zh-CN" altLang="en-US" sz="3200" b="1" u="sng" kern="1200" cap="none" spc="0" normalizeH="0" baseline="0" noProof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华文新魏" panose="02010800040101010101" charset="-122"/>
                <a:ea typeface="华文新魏" panose="02010800040101010101" charset="-122"/>
                <a:cs typeface="+mn-cs"/>
              </a:endParaRPr>
            </a:p>
          </p:txBody>
        </p:sp>
        <p:sp>
          <p:nvSpPr>
            <p:cNvPr id="217098" name="Text Box 10"/>
            <p:cNvSpPr txBox="1">
              <a:spLocks noChangeArrowheads="1"/>
            </p:cNvSpPr>
            <p:nvPr/>
          </p:nvSpPr>
          <p:spPr bwMode="auto">
            <a:xfrm>
              <a:off x="3783" y="2332"/>
              <a:ext cx="1242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CC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marR="0" defTabSz="914400">
                <a:buClrTx/>
                <a:buSzTx/>
                <a:buFontTx/>
                <a:buNone/>
                <a:defRPr/>
              </a:pPr>
              <a:r>
                <a:rPr kumimoji="1" lang="zh-CN" altLang="en-US" sz="3200" b="1" u="sng" kern="1200" cap="none" spc="0" normalizeH="0" baseline="0" noProof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华文新魏" panose="02010800040101010101" charset="-122"/>
                  <a:ea typeface="华文新魏" panose="02010800040101010101" charset="-122"/>
                  <a:cs typeface="+mn-cs"/>
                </a:rPr>
                <a:t>情绪（主观）</a:t>
              </a:r>
              <a:endParaRPr kumimoji="1" lang="zh-CN" altLang="en-US" sz="3200" b="1" u="sng" kern="1200" cap="none" spc="0" normalizeH="0" baseline="0" noProof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endParaRPr>
            </a:p>
          </p:txBody>
        </p:sp>
        <p:sp>
          <p:nvSpPr>
            <p:cNvPr id="6157" name="Oval 12"/>
            <p:cNvSpPr/>
            <p:nvPr/>
          </p:nvSpPr>
          <p:spPr>
            <a:xfrm>
              <a:off x="2592" y="1648"/>
              <a:ext cx="663" cy="848"/>
            </a:xfrm>
            <a:prstGeom prst="ellipse">
              <a:avLst/>
            </a:prstGeom>
            <a:noFill/>
            <a:ln w="28575" cmpd="sng">
              <a:solidFill>
                <a:schemeClr val="bg1">
                  <a:lumMod val="75000"/>
                </a:schemeClr>
              </a:solidFill>
              <a:prstDash val="sysDash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 anchorCtr="0"/>
            <a:lstStyle/>
            <a:p>
              <a:pPr algn="ctr"/>
              <a:r>
                <a:rPr lang="zh-CN" altLang="en-US" sz="54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绊</a:t>
              </a:r>
              <a:endParaRPr lang="zh-CN" altLang="en-US" sz="5400" b="1">
                <a:solidFill>
                  <a:schemeClr val="tx1">
                    <a:lumMod val="95000"/>
                    <a:lumOff val="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6159" name="Line 14"/>
            <p:cNvSpPr/>
            <p:nvPr/>
          </p:nvSpPr>
          <p:spPr>
            <a:xfrm flipV="1">
              <a:off x="3255" y="1728"/>
              <a:ext cx="528" cy="24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  <p:txBody>
            <a:bodyPr/>
            <a:lstStyle/>
            <a:p/>
          </p:txBody>
        </p:sp>
        <p:sp>
          <p:nvSpPr>
            <p:cNvPr id="6161" name="Line 16"/>
            <p:cNvSpPr/>
            <p:nvPr/>
          </p:nvSpPr>
          <p:spPr>
            <a:xfrm>
              <a:off x="3245" y="1968"/>
              <a:ext cx="480" cy="52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  <p:txBody>
            <a:bodyPr/>
            <a:lstStyle/>
            <a:p/>
          </p:txBody>
        </p:sp>
      </p:grpSp>
      <p:grpSp>
        <p:nvGrpSpPr>
          <p:cNvPr id="5" name="微信公众号：初中语文匠"/>
          <p:cNvGrpSpPr/>
          <p:nvPr/>
        </p:nvGrpSpPr>
        <p:grpSpPr>
          <a:xfrm>
            <a:off x="7642463" y="1720215"/>
            <a:ext cx="4459342" cy="1879600"/>
            <a:chOff x="2536" y="1440"/>
            <a:chExt cx="2110" cy="1184"/>
          </a:xfrm>
        </p:grpSpPr>
        <p:sp>
          <p:nvSpPr>
            <p:cNvPr id="7" name="Text Box 8"/>
            <p:cNvSpPr txBox="1">
              <a:spLocks noChangeArrowheads="1"/>
            </p:cNvSpPr>
            <p:nvPr/>
          </p:nvSpPr>
          <p:spPr bwMode="auto">
            <a:xfrm>
              <a:off x="3668" y="1440"/>
              <a:ext cx="768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CC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marR="0" defTabSz="914400">
                <a:buClrTx/>
                <a:buSzTx/>
                <a:buFontTx/>
                <a:buNone/>
                <a:defRPr/>
              </a:pPr>
              <a:r>
                <a:rPr kumimoji="1" lang="zh-CN" altLang="en-US" sz="3200" b="1" u="sng" kern="1200" cap="none" spc="0" normalizeH="0" baseline="0" noProof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华文行楷" panose="02010800040101010101" pitchFamily="2" charset="-122"/>
                  <a:ea typeface="华文行楷" panose="02010800040101010101" pitchFamily="2" charset="-122"/>
                  <a:cs typeface="+mn-cs"/>
                </a:rPr>
                <a:t>人物类</a:t>
              </a:r>
              <a:endParaRPr kumimoji="1" lang="zh-CN" altLang="en-US" sz="3200" b="1" u="sng" kern="1200" cap="none" spc="0" normalizeH="0" baseline="0" noProof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endParaRPr>
            </a:p>
          </p:txBody>
        </p:sp>
        <p:sp>
          <p:nvSpPr>
            <p:cNvPr id="9" name="Text Box 9"/>
            <p:cNvSpPr txBox="1">
              <a:spLocks noChangeArrowheads="1"/>
            </p:cNvSpPr>
            <p:nvPr/>
          </p:nvSpPr>
          <p:spPr bwMode="auto">
            <a:xfrm>
              <a:off x="3600" y="1824"/>
              <a:ext cx="664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CC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marR="0" algn="l" defTabSz="914400">
                <a:buClrTx/>
                <a:buSzTx/>
                <a:buFontTx/>
                <a:buNone/>
                <a:defRPr/>
              </a:pPr>
              <a:r>
                <a:rPr kumimoji="1" lang="zh-CN" altLang="en-US" sz="3200" b="1" u="sng" kern="1200" cap="none" spc="0" normalizeH="0" baseline="0" noProof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华文行楷" panose="02010800040101010101" pitchFamily="2" charset="-122"/>
                  <a:ea typeface="华文行楷" panose="02010800040101010101" pitchFamily="2" charset="-122"/>
                  <a:cs typeface="+mn-cs"/>
                </a:rPr>
                <a:t>实物类</a:t>
              </a:r>
              <a:endParaRPr kumimoji="1" lang="zh-CN" altLang="en-US" sz="3200" b="1" u="sng" kern="1200" cap="none" spc="0" normalizeH="0" baseline="0" noProof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endParaRPr>
            </a:p>
          </p:txBody>
        </p:sp>
        <p:sp>
          <p:nvSpPr>
            <p:cNvPr id="15" name="Text Box 10"/>
            <p:cNvSpPr txBox="1">
              <a:spLocks noChangeArrowheads="1"/>
            </p:cNvSpPr>
            <p:nvPr/>
          </p:nvSpPr>
          <p:spPr bwMode="auto">
            <a:xfrm>
              <a:off x="3596" y="2256"/>
              <a:ext cx="1050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CC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marR="0" algn="l" defTabSz="914400">
                <a:buClrTx/>
                <a:buSzTx/>
                <a:buFontTx/>
                <a:buNone/>
                <a:defRPr/>
              </a:pPr>
              <a:r>
                <a:rPr kumimoji="1" lang="zh-CN" altLang="en-US" sz="3200" b="1" u="sng" kern="1200" cap="none" spc="0" normalizeH="0" baseline="0" noProof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华文行楷" panose="02010800040101010101" pitchFamily="2" charset="-122"/>
                  <a:ea typeface="华文行楷" panose="02010800040101010101" pitchFamily="2" charset="-122"/>
                  <a:cs typeface="+mn-cs"/>
                </a:rPr>
                <a:t>精神意志类</a:t>
              </a:r>
              <a:endParaRPr kumimoji="1" lang="zh-CN" altLang="en-US" sz="3200" b="1" u="sng" kern="1200" cap="none" spc="0" normalizeH="0" baseline="0" noProof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endParaRPr>
            </a:p>
          </p:txBody>
        </p:sp>
        <p:sp>
          <p:nvSpPr>
            <p:cNvPr id="17" name="Oval 12"/>
            <p:cNvSpPr/>
            <p:nvPr/>
          </p:nvSpPr>
          <p:spPr>
            <a:xfrm>
              <a:off x="2536" y="1648"/>
              <a:ext cx="632" cy="848"/>
            </a:xfrm>
            <a:prstGeom prst="ellipse">
              <a:avLst/>
            </a:prstGeom>
            <a:noFill/>
            <a:ln w="28575" cmpd="sng">
              <a:solidFill>
                <a:schemeClr val="bg1">
                  <a:lumMod val="65000"/>
                </a:schemeClr>
              </a:solidFill>
              <a:prstDash val="sysDash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 anchorCtr="0"/>
            <a:lstStyle/>
            <a:p>
              <a:pPr algn="ctr"/>
              <a:r>
                <a:rPr lang="zh-CN" altLang="en-US" sz="54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华文行楷" panose="02010800040101010101" pitchFamily="2" charset="-122"/>
                  <a:ea typeface="华文行楷" panose="02010800040101010101" pitchFamily="2" charset="-122"/>
                  <a:sym typeface="+mn-ea"/>
                </a:rPr>
                <a:t>伴</a:t>
              </a:r>
              <a:endParaRPr lang="zh-CN" altLang="en-US" sz="5400" b="1">
                <a:solidFill>
                  <a:srgbClr val="FF0000"/>
                </a:solidFill>
                <a:latin typeface="Arial" panose="020b0604020202020204" pitchFamily="34" charset="0"/>
                <a:sym typeface="+mn-ea"/>
              </a:endParaRPr>
            </a:p>
          </p:txBody>
        </p:sp>
        <p:sp>
          <p:nvSpPr>
            <p:cNvPr id="19" name="Line 14"/>
            <p:cNvSpPr/>
            <p:nvPr/>
          </p:nvSpPr>
          <p:spPr>
            <a:xfrm flipV="1">
              <a:off x="3168" y="1648"/>
              <a:ext cx="543" cy="32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  <p:txBody>
            <a:bodyPr/>
            <a:lstStyle/>
            <a:p/>
          </p:txBody>
        </p:sp>
        <p:sp>
          <p:nvSpPr>
            <p:cNvPr id="20" name="Line 15"/>
            <p:cNvSpPr/>
            <p:nvPr/>
          </p:nvSpPr>
          <p:spPr>
            <a:xfrm>
              <a:off x="3168" y="1968"/>
              <a:ext cx="480" cy="4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  <p:txBody>
            <a:bodyPr/>
            <a:lstStyle/>
            <a:p/>
          </p:txBody>
        </p:sp>
        <p:sp>
          <p:nvSpPr>
            <p:cNvPr id="21" name="Line 16"/>
            <p:cNvSpPr/>
            <p:nvPr/>
          </p:nvSpPr>
          <p:spPr>
            <a:xfrm>
              <a:off x="3168" y="1968"/>
              <a:ext cx="480" cy="52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  <p:txBody>
            <a:bodyPr/>
            <a:lstStyle/>
            <a:p/>
          </p:txBody>
        </p:sp>
      </p:grpSp>
      <p:sp>
        <p:nvSpPr>
          <p:cNvPr id="25" name="微信公众号：初中语文匠"/>
          <p:cNvSpPr/>
          <p:nvPr/>
        </p:nvSpPr>
        <p:spPr>
          <a:xfrm>
            <a:off x="5196840" y="2303780"/>
            <a:ext cx="2359660" cy="711835"/>
          </a:xfrm>
          <a:prstGeom prst="leftRightArrow">
            <a:avLst/>
          </a:prstGeom>
          <a:solidFill>
            <a:schemeClr val="bg1">
              <a:lumMod val="65000"/>
            </a:schemeClr>
          </a:solidFill>
          <a:ln w="12700" cmpd="sng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微信公众号：初中语文匠"/>
          <p:cNvSpPr txBox="1"/>
          <p:nvPr/>
        </p:nvSpPr>
        <p:spPr>
          <a:xfrm>
            <a:off x="5710555" y="1514475"/>
            <a:ext cx="1668780" cy="221488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en-US" altLang="zh-CN" sz="7200">
                <a:solidFill>
                  <a:srgbClr val="FF0000"/>
                </a:solidFill>
                <a:uFillTx/>
                <a:latin typeface="华文彩云" panose="02010800040101010101" charset="-122"/>
                <a:ea typeface="华文彩云" panose="02010800040101010101" charset="-122"/>
              </a:rPr>
              <a:t> </a:t>
            </a:r>
            <a:r>
              <a:rPr lang="zh-CN" altLang="en-US" sz="13800">
                <a:solidFill>
                  <a:srgbClr val="FF0000"/>
                </a:solidFill>
                <a:uFillTx/>
                <a:latin typeface="华文彩云" panose="02010800040101010101" charset="-122"/>
                <a:ea typeface="华文彩云" panose="02010800040101010101" charset="-122"/>
              </a:rPr>
              <a:t>？</a:t>
            </a:r>
            <a:endParaRPr lang="zh-CN" altLang="en-US" sz="13800">
              <a:solidFill>
                <a:srgbClr val="FF0000"/>
              </a:solidFill>
              <a:uFillTx/>
              <a:latin typeface="华文彩云" panose="02010800040101010101" charset="-122"/>
              <a:ea typeface="华文彩云" panose="02010800040101010101" charset="-122"/>
            </a:endParaRPr>
          </a:p>
        </p:txBody>
      </p:sp>
      <p:sp>
        <p:nvSpPr>
          <p:cNvPr id="26" name="微信公众号：初中语文匠"/>
          <p:cNvSpPr txBox="1"/>
          <p:nvPr/>
        </p:nvSpPr>
        <p:spPr>
          <a:xfrm>
            <a:off x="3715385" y="4298315"/>
            <a:ext cx="6319520" cy="583565"/>
          </a:xfrm>
          <a:prstGeom prst="rect">
            <a:avLst/>
          </a:prstGeom>
          <a:noFill/>
          <a:ln w="12700" cmpd="sng">
            <a:solidFill>
              <a:schemeClr val="bg1">
                <a:lumMod val="50000"/>
              </a:schemeClr>
            </a:solidFill>
            <a:prstDash val="sysDot"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3200" b="1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  <a:sym typeface="+mn-ea"/>
              </a:rPr>
              <a:t>“绊”和“伴”伴随着人的成长</a:t>
            </a:r>
            <a:endParaRPr lang="zh-CN" altLang="en-US" sz="3200" b="1">
              <a:latin typeface="华文行楷" panose="02010800040101010101" pitchFamily="2" charset="-122"/>
              <a:ea typeface="华文行楷" panose="02010800040101010101" pitchFamily="2" charset="-122"/>
              <a:cs typeface="华文行楷" panose="02010800040101010101" pitchFamily="2" charset="-122"/>
              <a:sym typeface="+mn-ea"/>
            </a:endParaRPr>
          </a:p>
        </p:txBody>
      </p:sp>
      <p:sp>
        <p:nvSpPr>
          <p:cNvPr id="27" name="微信公众号：初中语文匠"/>
          <p:cNvSpPr txBox="1"/>
          <p:nvPr/>
        </p:nvSpPr>
        <p:spPr>
          <a:xfrm>
            <a:off x="5022215" y="5113020"/>
            <a:ext cx="3479800" cy="583565"/>
          </a:xfrm>
          <a:prstGeom prst="rect">
            <a:avLst/>
          </a:prstGeom>
          <a:noFill/>
          <a:ln w="12700" cmpd="sng">
            <a:solidFill>
              <a:schemeClr val="bg1">
                <a:lumMod val="50000"/>
              </a:schemeClr>
            </a:solidFill>
            <a:prstDash val="sysDot"/>
          </a:ln>
        </p:spPr>
        <p:txBody>
          <a:bodyPr wrap="square" rtlCol="0" anchor="t">
            <a:spAutoFit/>
          </a:bodyPr>
          <a:lstStyle/>
          <a:p>
            <a:pPr algn="ctr">
              <a:buClrTx/>
              <a:buSzTx/>
              <a:buFontTx/>
            </a:pPr>
            <a:r>
              <a:rPr lang="zh-CN" altLang="en-US" sz="3200" b="1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  <a:sym typeface="+mn-ea"/>
              </a:rPr>
              <a:t>以“伴”化“绊”</a:t>
            </a:r>
            <a:endParaRPr lang="zh-CN" altLang="en-US" sz="3200" b="1">
              <a:latin typeface="华文行楷" panose="02010800040101010101" pitchFamily="2" charset="-122"/>
              <a:ea typeface="华文行楷" panose="02010800040101010101" pitchFamily="2" charset="-122"/>
              <a:cs typeface="华文行楷" panose="02010800040101010101" pitchFamily="2" charset="-122"/>
              <a:sym typeface="+mn-ea"/>
            </a:endParaRPr>
          </a:p>
        </p:txBody>
      </p:sp>
      <p:sp>
        <p:nvSpPr>
          <p:cNvPr id="28" name="微信公众号：初中语文匠"/>
          <p:cNvSpPr txBox="1"/>
          <p:nvPr/>
        </p:nvSpPr>
        <p:spPr>
          <a:xfrm>
            <a:off x="4458335" y="5927725"/>
            <a:ext cx="4607560" cy="583565"/>
          </a:xfrm>
          <a:prstGeom prst="rect">
            <a:avLst/>
          </a:prstGeom>
          <a:noFill/>
          <a:ln w="12700" cmpd="sng">
            <a:solidFill>
              <a:schemeClr val="bg1">
                <a:lumMod val="50000"/>
              </a:schemeClr>
            </a:solidFill>
            <a:prstDash val="sysDot"/>
          </a:ln>
        </p:spPr>
        <p:txBody>
          <a:bodyPr wrap="square" rtlCol="0" anchor="t">
            <a:spAutoFit/>
          </a:bodyPr>
          <a:lstStyle/>
          <a:p>
            <a:pPr algn="ctr">
              <a:buClrTx/>
              <a:buSzTx/>
              <a:buFontTx/>
            </a:pPr>
            <a:r>
              <a:rPr lang="zh-CN" altLang="en-US" sz="3200" b="1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  <a:sym typeface="+mn-ea"/>
              </a:rPr>
              <a:t>因“伴”成“绊”</a:t>
            </a:r>
            <a:endParaRPr lang="zh-CN" altLang="en-US" sz="3200" b="1">
              <a:latin typeface="华文行楷" panose="02010800040101010101" pitchFamily="2" charset="-122"/>
              <a:ea typeface="华文行楷" panose="02010800040101010101" pitchFamily="2" charset="-122"/>
              <a:cs typeface="华文行楷" panose="02010800040101010101" pitchFamily="2" charset="-122"/>
              <a:sym typeface="+mn-ea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4" grpId="0"/>
      <p:bldP spid="26" grpId="0"/>
      <p:bldP spid="27" grpId="0"/>
      <p:bldP spid="2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微信公众号：初中语文匠"/>
          <p:cNvSpPr/>
          <p:nvPr/>
        </p:nvSpPr>
        <p:spPr>
          <a:xfrm>
            <a:off x="5632450" y="3521710"/>
            <a:ext cx="1452245" cy="452755"/>
          </a:xfrm>
          <a:prstGeom prst="ellipse">
            <a:avLst/>
          </a:prstGeom>
          <a:solidFill>
            <a:schemeClr val="bg1"/>
          </a:solidFill>
          <a:ln w="31750">
            <a:solidFill>
              <a:srgbClr val="FF0000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微信公众号：初中语文匠"/>
          <p:cNvSpPr txBox="1"/>
          <p:nvPr/>
        </p:nvSpPr>
        <p:spPr>
          <a:xfrm>
            <a:off x="85725" y="238760"/>
            <a:ext cx="12106275" cy="62776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fontAlgn="auto">
              <a:spcAft>
                <a:spcPts val="1200"/>
              </a:spcAft>
            </a:pPr>
            <a:r>
              <a:rPr sz="36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四、</a:t>
            </a:r>
            <a:r>
              <a:rPr lang="zh-CN" altLang="en-US" sz="36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阅读下面的材料</a:t>
            </a:r>
            <a:r>
              <a:rPr lang="en-US" altLang="zh-CN" sz="36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</a:t>
            </a:r>
            <a:r>
              <a:rPr lang="zh-CN" altLang="en-US" sz="36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，在认真审题的基础上，列出一个写作的主题。</a:t>
            </a:r>
            <a:r>
              <a:rPr lang="en-US" altLang="zh-CN" sz="36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</a:t>
            </a:r>
            <a:r>
              <a:rPr sz="36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（情境写作）</a:t>
            </a:r>
            <a:endParaRPr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algn="l"/>
            <a:r>
              <a:rPr lang="en-US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    </a:t>
            </a:r>
            <a:r>
              <a:rPr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摆脱贫困，是古今中外治国安邦的大事。“天下之治乱，不在一姓之兴亡，而在万民之忧乐。”在党的领导下，脱贫攻坚战三年行动硕果累累。联合国相关负责人表示，中国政府在减贫方法上的不断创新，使大约8亿人成功脱离贫困，勤劳的中国人民用“中国式减贫”给许多国家做出了榜样。当然，也有个别地区的扶贫工作有“撒胡椒面式”的泛泛之嫌，科学合理的扶贫管理体系需要继续完整。</a:t>
            </a:r>
            <a:endParaRPr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algn="l"/>
            <a:r>
              <a:rPr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   非洲某国的中学生来贵校游学，他们很好奇我国是怎样做到如此“大体量”脱贫的，希望借鉴到自己的国家。你作为接待的负责人之一，需要写一个发言稿，与他们交流自己的见闻、感受和认识。</a:t>
            </a:r>
            <a:endParaRPr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6" name="微信公众号：初中语文匠"/>
          <p:cNvSpPr/>
          <p:nvPr/>
        </p:nvSpPr>
        <p:spPr>
          <a:xfrm>
            <a:off x="9551670" y="802640"/>
            <a:ext cx="2211070" cy="3175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3" name="微信公众号：初中语文匠"/>
          <p:cNvSpPr/>
          <p:nvPr/>
        </p:nvSpPr>
        <p:spPr>
          <a:xfrm flipV="1">
            <a:off x="195580" y="1316990"/>
            <a:ext cx="1874520" cy="1524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23" name="微信公众号：初中语文匠"/>
          <p:cNvSpPr txBox="1"/>
          <p:nvPr/>
        </p:nvSpPr>
        <p:spPr>
          <a:xfrm>
            <a:off x="4964430" y="868680"/>
            <a:ext cx="6798310" cy="645160"/>
          </a:xfrm>
          <a:prstGeom prst="rect">
            <a:avLst/>
          </a:prstGeom>
          <a:solidFill>
            <a:schemeClr val="bg1"/>
          </a:solidFill>
          <a:ln w="12700" cmpd="sng">
            <a:solidFill>
              <a:srgbClr val="FF0000"/>
            </a:solidFill>
            <a:prstDash val="sysDot"/>
          </a:ln>
        </p:spPr>
        <p:txBody>
          <a:bodyPr wrap="square" rtlCol="0" anchor="t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  <a:sym typeface="+mn-ea"/>
              </a:rPr>
              <a:t>提</a:t>
            </a:r>
            <a:r>
              <a:rPr lang="en-US" altLang="zh-CN" sz="3600" b="1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  <a:sym typeface="+mn-ea"/>
              </a:rPr>
              <a:t> </a:t>
            </a:r>
            <a:r>
              <a:rPr lang="zh-CN" altLang="en-US" sz="3600" b="1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  <a:sym typeface="+mn-ea"/>
              </a:rPr>
              <a:t>示：可顺向立意也可逆向立意</a:t>
            </a:r>
            <a:endParaRPr lang="zh-CN" altLang="en-US" sz="3600" b="1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  <a:cs typeface="华文行楷" panose="02010800040101010101" pitchFamily="2" charset="-122"/>
              <a:sym typeface="+mn-ea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458" name="微信公众号：初中语文匠"/>
          <p:cNvSpPr txBox="1"/>
          <p:nvPr/>
        </p:nvSpPr>
        <p:spPr>
          <a:xfrm>
            <a:off x="1130300" y="1595755"/>
            <a:ext cx="9921240" cy="4076700"/>
          </a:xfrm>
          <a:prstGeom prst="rect">
            <a:avLst/>
          </a:prstGeom>
          <a:solidFill>
            <a:srgbClr val="FAFAFA"/>
          </a:solidFill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000">
                <a:latin typeface="柳公权楷书" panose="02010600010101010101" charset="-122"/>
                <a:ea typeface="柳公权楷书" panose="02010600010101010101" charset="-122"/>
                <a:cs typeface="柳公权楷书" panose="02010600010101010101" charset="-122"/>
              </a:rPr>
              <a:t>   </a:t>
            </a:r>
            <a:r>
              <a:rPr lang="zh-CN" altLang="en-US" sz="3600">
                <a:solidFill>
                  <a:schemeClr val="tx1">
                    <a:lumMod val="85000"/>
                    <a:lumOff val="15000"/>
                  </a:schemeClr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《</a:t>
            </a:r>
            <a:r>
              <a:rPr lang="zh-CN" altLang="en-US" sz="3600" b="1">
                <a:solidFill>
                  <a:schemeClr val="tx1">
                    <a:lumMod val="85000"/>
                    <a:lumOff val="15000"/>
                  </a:schemeClr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红楼梦》第</a:t>
            </a:r>
            <a:r>
              <a:rPr lang="en-US" altLang="zh-CN" sz="3600" b="1">
                <a:solidFill>
                  <a:schemeClr val="tx1">
                    <a:lumMod val="85000"/>
                    <a:lumOff val="15000"/>
                  </a:schemeClr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48</a:t>
            </a:r>
            <a:r>
              <a:rPr lang="zh-CN" altLang="en-US" sz="3600" b="1">
                <a:solidFill>
                  <a:schemeClr val="tx1">
                    <a:lumMod val="85000"/>
                    <a:lumOff val="15000"/>
                  </a:schemeClr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回中，有一个大家很熟悉的情节：香菱学诗，黛玉教导香菱写诗。说你怎么学诗写诗才能把它做好呢？她这么讲</a:t>
            </a:r>
            <a:r>
              <a:rPr lang="en-US" altLang="zh-CN" sz="3600" b="1">
                <a:solidFill>
                  <a:schemeClr val="tx1">
                    <a:lumMod val="85000"/>
                    <a:lumOff val="15000"/>
                  </a:schemeClr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“</a:t>
            </a:r>
            <a:r>
              <a:rPr lang="zh-CN" altLang="en-US" sz="3600" b="1">
                <a:solidFill>
                  <a:schemeClr val="tx1">
                    <a:lumMod val="85000"/>
                    <a:lumOff val="15000"/>
                  </a:schemeClr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词句究竟还是末事，第一立意要紧，若意趣真了，连词句不用修饰，自是好的</a:t>
            </a:r>
            <a:r>
              <a:rPr lang="en-US" altLang="zh-CN" sz="3600" b="1">
                <a:solidFill>
                  <a:schemeClr val="tx1">
                    <a:lumMod val="85000"/>
                    <a:lumOff val="15000"/>
                  </a:schemeClr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”</a:t>
            </a:r>
            <a:r>
              <a:rPr lang="zh-CN" altLang="en-US" sz="3600" b="1">
                <a:solidFill>
                  <a:schemeClr val="tx1">
                    <a:lumMod val="85000"/>
                    <a:lumOff val="15000"/>
                  </a:schemeClr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。黛玉在这里就强调了</a:t>
            </a:r>
            <a:r>
              <a:rPr lang="zh-CN" altLang="en-US" sz="3600" b="1">
                <a:solidFill>
                  <a:schemeClr val="tx1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立意</a:t>
            </a:r>
            <a:r>
              <a:rPr lang="zh-CN" altLang="en-US" sz="3600" b="1">
                <a:solidFill>
                  <a:schemeClr val="tx1">
                    <a:lumMod val="85000"/>
                    <a:lumOff val="15000"/>
                  </a:schemeClr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对于写诗的重要作用，作文亦是同理</a:t>
            </a:r>
            <a:r>
              <a:rPr lang="zh-CN" altLang="en-US" sz="3600">
                <a:solidFill>
                  <a:schemeClr val="tx1">
                    <a:lumMod val="85000"/>
                    <a:lumOff val="15000"/>
                  </a:schemeClr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。</a:t>
            </a:r>
            <a:endParaRPr lang="zh-CN" altLang="en-US" sz="3600" b="1">
              <a:solidFill>
                <a:schemeClr val="tx1">
                  <a:lumMod val="75000"/>
                  <a:lumOff val="25000"/>
                </a:schemeClr>
              </a:solidFill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</p:txBody>
      </p:sp>
      <p:sp>
        <p:nvSpPr>
          <p:cNvPr id="4" name="微信公众号：初中语文匠"/>
          <p:cNvSpPr txBox="1"/>
          <p:nvPr/>
        </p:nvSpPr>
        <p:spPr>
          <a:xfrm>
            <a:off x="4438015" y="562610"/>
            <a:ext cx="373062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情境导入</a:t>
            </a:r>
            <a:endParaRPr lang="zh-CN" altLang="en-US" sz="6600">
              <a:solidFill>
                <a:srgbClr val="C0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微信公众号：初中语文匠"/>
          <p:cNvSpPr/>
          <p:nvPr/>
        </p:nvSpPr>
        <p:spPr>
          <a:xfrm>
            <a:off x="8524875" y="269875"/>
            <a:ext cx="3500755" cy="6289675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6" name="十字形 5"/>
          <p:cNvSpPr/>
          <p:nvPr/>
        </p:nvSpPr>
        <p:spPr>
          <a:xfrm>
            <a:off x="234315" y="155575"/>
            <a:ext cx="2242185" cy="583565"/>
          </a:xfrm>
          <a:prstGeom prst="pl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8" name="微信公众号：初中语文匠"/>
          <p:cNvSpPr txBox="1"/>
          <p:nvPr/>
        </p:nvSpPr>
        <p:spPr>
          <a:xfrm>
            <a:off x="497205" y="155575"/>
            <a:ext cx="18846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华文新魏" panose="02010800040101010101" charset="-122"/>
                <a:ea typeface="华文新魏" panose="02010800040101010101" charset="-122"/>
              </a:rPr>
              <a:t>顺向立意</a:t>
            </a:r>
            <a:endParaRPr lang="zh-CN" altLang="en-US" sz="320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9" name="微信公众号：初中语文匠"/>
          <p:cNvSpPr/>
          <p:nvPr/>
        </p:nvSpPr>
        <p:spPr>
          <a:xfrm>
            <a:off x="234315" y="969010"/>
            <a:ext cx="3048635" cy="2204085"/>
          </a:xfrm>
          <a:prstGeom prst="flowChartAlternateProcess">
            <a:avLst/>
          </a:prstGeom>
          <a:noFill/>
          <a:ln w="12700" cmpd="sng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l" fontAlgn="auto">
              <a:lnSpc>
                <a:spcPts val="3640"/>
              </a:lnSpc>
            </a:pPr>
            <a:r>
              <a:rPr lang="zh-CN" altLang="en-US" sz="3200">
                <a:latin typeface="华文新魏" panose="02010800040101010101" charset="-122"/>
                <a:ea typeface="华文新魏" panose="02010800040101010101" charset="-122"/>
                <a:sym typeface="+mn-ea"/>
              </a:rPr>
              <a:t>提炼出中国扶贫工作取得成绩的具体原因和做法</a:t>
            </a:r>
            <a:endParaRPr lang="zh-CN" altLang="en-US" sz="3200">
              <a:latin typeface="华文新魏" panose="02010800040101010101" charset="-122"/>
              <a:ea typeface="华文新魏" panose="02010800040101010101" charset="-122"/>
              <a:sym typeface="+mn-ea"/>
            </a:endParaRPr>
          </a:p>
        </p:txBody>
      </p:sp>
      <p:sp>
        <p:nvSpPr>
          <p:cNvPr id="13" name="微信公众号：初中语文匠"/>
          <p:cNvSpPr/>
          <p:nvPr/>
        </p:nvSpPr>
        <p:spPr>
          <a:xfrm>
            <a:off x="3469640" y="1805305"/>
            <a:ext cx="731520" cy="531495"/>
          </a:xfrm>
          <a:prstGeom prst="rightArrow">
            <a:avLst/>
          </a:prstGeom>
          <a:solidFill>
            <a:schemeClr val="bg1">
              <a:lumMod val="50000"/>
            </a:schemeClr>
          </a:solidFill>
          <a:ln w="12700" cmpd="sng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19" name="右箭头标注 18"/>
          <p:cNvSpPr/>
          <p:nvPr/>
        </p:nvSpPr>
        <p:spPr>
          <a:xfrm>
            <a:off x="294005" y="4511040"/>
            <a:ext cx="1408430" cy="1934845"/>
          </a:xfrm>
          <a:prstGeom prst="rightArrowCallout">
            <a:avLst>
              <a:gd name="adj1" fmla="val 26426"/>
              <a:gd name="adj2" fmla="val 28608"/>
              <a:gd name="adj3" fmla="val 25000"/>
              <a:gd name="adj4" fmla="val 6497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20" name="微信公众号：初中语文匠"/>
          <p:cNvSpPr txBox="1"/>
          <p:nvPr/>
        </p:nvSpPr>
        <p:spPr>
          <a:xfrm>
            <a:off x="337185" y="4584065"/>
            <a:ext cx="675005" cy="208851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>
                <a:latin typeface="华文新魏" panose="02010800040101010101" charset="-122"/>
                <a:ea typeface="华文新魏" panose="02010800040101010101" charset="-122"/>
              </a:rPr>
              <a:t>逆向立意</a:t>
            </a:r>
            <a:endParaRPr lang="zh-CN" altLang="en-US" sz="320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21" name="同侧圆角矩形 20"/>
          <p:cNvSpPr/>
          <p:nvPr/>
        </p:nvSpPr>
        <p:spPr>
          <a:xfrm>
            <a:off x="1828800" y="4291965"/>
            <a:ext cx="5046980" cy="2268220"/>
          </a:xfrm>
          <a:prstGeom prst="round2SameRect">
            <a:avLst/>
          </a:prstGeom>
          <a:noFill/>
          <a:ln w="12700" cmpd="sng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tx1"/>
              </a:solidFill>
              <a:latin typeface="华文新魏" panose="02010800040101010101" charset="-122"/>
              <a:ea typeface="华文新魏" panose="02010800040101010101" charset="-122"/>
              <a:sym typeface="+mn-ea"/>
            </a:endParaRPr>
          </a:p>
        </p:txBody>
      </p:sp>
      <p:sp>
        <p:nvSpPr>
          <p:cNvPr id="22" name="微信公众号：初中语文匠"/>
          <p:cNvSpPr txBox="1"/>
          <p:nvPr/>
        </p:nvSpPr>
        <p:spPr>
          <a:xfrm>
            <a:off x="5735320" y="3244850"/>
            <a:ext cx="3098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endParaRPr lang="zh-CN" altLang="en-US" sz="320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23" name="微信公众号：初中语文匠"/>
          <p:cNvSpPr txBox="1"/>
          <p:nvPr/>
        </p:nvSpPr>
        <p:spPr>
          <a:xfrm>
            <a:off x="1875790" y="4351655"/>
            <a:ext cx="4999990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①</a:t>
            </a:r>
            <a:r>
              <a:rPr lang="en-US" altLang="zh-CN" sz="320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.</a:t>
            </a:r>
            <a:r>
              <a:rPr lang="zh-CN" altLang="en-US" sz="320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“撒胡椒面式”的扶贫工作有“泛泛之嫌”；</a:t>
            </a:r>
            <a:endParaRPr lang="zh-CN" altLang="en-US" sz="3200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  <a:sym typeface="+mn-ea"/>
            </a:endParaRPr>
          </a:p>
          <a:p>
            <a:r>
              <a:rPr lang="en-US" altLang="zh-CN" sz="320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 </a:t>
            </a:r>
            <a:r>
              <a:rPr lang="zh-CN" altLang="en-US" sz="320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②</a:t>
            </a:r>
            <a:r>
              <a:rPr lang="en-US" altLang="zh-CN" sz="320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.</a:t>
            </a:r>
            <a:r>
              <a:rPr lang="zh-CN" altLang="en-US" sz="320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科学合理的扶贫管理体系需要继续完整。</a:t>
            </a:r>
            <a:endParaRPr lang="zh-CN" altLang="en-US" sz="3200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  <a:p>
            <a:endParaRPr lang="zh-CN" altLang="en-US" sz="3200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</p:txBody>
      </p:sp>
      <p:sp>
        <p:nvSpPr>
          <p:cNvPr id="26" name="右箭头 25"/>
          <p:cNvSpPr/>
          <p:nvPr/>
        </p:nvSpPr>
        <p:spPr>
          <a:xfrm>
            <a:off x="6446520" y="3564255"/>
            <a:ext cx="2054225" cy="975995"/>
          </a:xfrm>
          <a:prstGeom prst="rightArrow">
            <a:avLst>
              <a:gd name="adj1" fmla="val 50000"/>
              <a:gd name="adj2" fmla="val 45054"/>
            </a:avLst>
          </a:prstGeom>
          <a:solidFill>
            <a:schemeClr val="accent6">
              <a:lumMod val="60000"/>
              <a:lumOff val="40000"/>
            </a:schemeClr>
          </a:solidFill>
          <a:ln w="12700" cmpd="sng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27" name="微信公众号：初中语文匠"/>
          <p:cNvSpPr txBox="1"/>
          <p:nvPr/>
        </p:nvSpPr>
        <p:spPr>
          <a:xfrm>
            <a:off x="6875780" y="3768090"/>
            <a:ext cx="13728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立意</a:t>
            </a:r>
            <a:endParaRPr lang="zh-CN" altLang="en-US" sz="3200" b="1">
              <a:solidFill>
                <a:srgbClr val="FF0000"/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4238625" y="307340"/>
            <a:ext cx="3919220" cy="3231515"/>
          </a:xfrm>
          <a:prstGeom prst="roundRect">
            <a:avLst/>
          </a:prstGeom>
          <a:noFill/>
          <a:ln w="12700" cmpd="sng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30" name="微信公众号：初中语文匠"/>
          <p:cNvSpPr txBox="1"/>
          <p:nvPr/>
        </p:nvSpPr>
        <p:spPr>
          <a:xfrm>
            <a:off x="4304030" y="307340"/>
            <a:ext cx="3853815" cy="3268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ts val="3540"/>
              </a:lnSpc>
            </a:pPr>
            <a:r>
              <a:rPr lang="en-US" altLang="zh-CN" sz="320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eg</a:t>
            </a:r>
            <a:r>
              <a:rPr lang="zh-CN" altLang="en-US" sz="320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：①</a:t>
            </a:r>
            <a:r>
              <a:rPr lang="en-US" altLang="zh-CN" sz="320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.</a:t>
            </a:r>
            <a:r>
              <a:rPr lang="zh-CN" altLang="en-US" sz="320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党对扶贫工作的重视和强有力的决策；</a:t>
            </a:r>
            <a:endParaRPr lang="zh-CN" altLang="en-US" sz="3200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  <a:sym typeface="+mn-ea"/>
            </a:endParaRPr>
          </a:p>
          <a:p>
            <a:pPr fontAlgn="auto">
              <a:lnSpc>
                <a:spcPts val="3540"/>
              </a:lnSpc>
            </a:pPr>
            <a:r>
              <a:rPr lang="zh-CN" altLang="en-US" sz="320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②</a:t>
            </a:r>
            <a:r>
              <a:rPr lang="en-US" altLang="zh-CN" sz="320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.</a:t>
            </a:r>
            <a:r>
              <a:rPr lang="zh-CN" altLang="en-US" sz="320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不断创新切合实际的扶贫方法；</a:t>
            </a:r>
            <a:endParaRPr lang="zh-CN" altLang="en-US" sz="3200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  <a:sym typeface="+mn-ea"/>
            </a:endParaRPr>
          </a:p>
          <a:p>
            <a:pPr fontAlgn="auto">
              <a:lnSpc>
                <a:spcPts val="3540"/>
              </a:lnSpc>
            </a:pPr>
            <a:r>
              <a:rPr lang="zh-CN" altLang="en-US" sz="320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③</a:t>
            </a:r>
            <a:r>
              <a:rPr lang="en-US" altLang="zh-CN" sz="320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.</a:t>
            </a:r>
            <a:r>
              <a:rPr lang="zh-CN" altLang="en-US" sz="320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中国人民的勤劳奋斗；</a:t>
            </a:r>
            <a:r>
              <a:rPr lang="en-US" altLang="zh-CN" sz="320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…………</a:t>
            </a:r>
            <a:endParaRPr lang="en-US" altLang="zh-CN" sz="3200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  <a:sym typeface="+mn-ea"/>
            </a:endParaRPr>
          </a:p>
        </p:txBody>
      </p:sp>
      <p:sp>
        <p:nvSpPr>
          <p:cNvPr id="47" name="微信公众号：初中语文匠"/>
          <p:cNvSpPr txBox="1"/>
          <p:nvPr/>
        </p:nvSpPr>
        <p:spPr>
          <a:xfrm>
            <a:off x="8672195" y="409575"/>
            <a:ext cx="3428365" cy="60007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①.摆脱贫困，精准扶贫是关键。</a:t>
            </a:r>
            <a:endParaRPr lang="zh-CN" altLang="en-US" sz="3200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  <a:sym typeface="+mn-ea"/>
            </a:endParaRPr>
          </a:p>
          <a:p>
            <a:r>
              <a:rPr lang="zh-CN" altLang="en-US" sz="320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②.8亿人成功脱贫，政府创新是关键。</a:t>
            </a:r>
            <a:endParaRPr lang="zh-CN" altLang="en-US" sz="3200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  <a:sym typeface="+mn-ea"/>
            </a:endParaRPr>
          </a:p>
          <a:p>
            <a:r>
              <a:rPr lang="zh-CN" altLang="en-US" sz="320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③.勤劳是“中国式减贫”的法宝。</a:t>
            </a:r>
            <a:endParaRPr lang="zh-CN" altLang="en-US" sz="3200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  <a:sym typeface="+mn-ea"/>
            </a:endParaRPr>
          </a:p>
          <a:p>
            <a:r>
              <a:rPr lang="zh-CN" altLang="en-US" sz="320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④.用中国智慧摆脱贫困。</a:t>
            </a:r>
            <a:endParaRPr lang="zh-CN" altLang="en-US" sz="3200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  <a:sym typeface="+mn-ea"/>
            </a:endParaRPr>
          </a:p>
          <a:p>
            <a:r>
              <a:rPr lang="zh-CN" altLang="en-US" sz="320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⑤.脱贫攻坚，每一份力量都重要。</a:t>
            </a:r>
            <a:endParaRPr lang="zh-CN" altLang="en-US" sz="3200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  <a:sym typeface="+mn-ea"/>
            </a:endParaRPr>
          </a:p>
          <a:p>
            <a:r>
              <a:rPr lang="zh-CN" altLang="en-US" sz="320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⑥.贫困须“连根拔”。</a:t>
            </a:r>
            <a:r>
              <a:rPr lang="en-US" altLang="zh-CN" sz="320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……</a:t>
            </a:r>
            <a:endParaRPr lang="zh-CN" altLang="en-US" sz="3200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  <p:bldP spid="29" grpId="0"/>
      <p:bldP spid="26" grpId="0"/>
      <p:bldP spid="27" grpId="0"/>
      <p:bldP spid="20" grpId="0"/>
      <p:bldP spid="19" grpId="0"/>
      <p:bldP spid="23" grpId="0"/>
      <p:bldP spid="21" grpId="0"/>
      <p:bldP spid="4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4516" name="微信公众号：初中语文匠"/>
          <p:cNvSpPr/>
          <p:nvPr/>
        </p:nvSpPr>
        <p:spPr>
          <a:xfrm>
            <a:off x="292735" y="139383"/>
            <a:ext cx="5212080" cy="1106805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r>
              <a:rPr lang="zh-CN" altLang="en-US" sz="6600">
                <a:solidFill>
                  <a:srgbClr val="C00000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立意的角度：</a:t>
            </a:r>
            <a:endParaRPr lang="zh-CN" altLang="en-US" sz="6600">
              <a:solidFill>
                <a:srgbClr val="C00000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  <p:sp>
        <p:nvSpPr>
          <p:cNvPr id="6" name="微信公众号：初中语文匠"/>
          <p:cNvSpPr txBox="1"/>
          <p:nvPr/>
        </p:nvSpPr>
        <p:spPr>
          <a:xfrm>
            <a:off x="-270510" y="1417955"/>
            <a:ext cx="604393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 algn="ctr"/>
            <a:r>
              <a:rPr sz="3600" b="1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（1）从实立意和</a:t>
            </a:r>
            <a:r>
              <a:rPr lang="zh-CN" sz="3600" b="1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从虚立意</a:t>
            </a:r>
            <a:r>
              <a:rPr lang="en-US" altLang="zh-CN" sz="3600" b="1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 </a:t>
            </a:r>
            <a:r>
              <a:rPr lang="en-US" altLang="zh-CN" sz="360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 </a:t>
            </a:r>
            <a:endParaRPr lang="zh-CN" altLang="en-US" sz="3600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</p:txBody>
      </p:sp>
      <p:sp>
        <p:nvSpPr>
          <p:cNvPr id="8" name="微信公众号：初中语文匠"/>
          <p:cNvSpPr txBox="1"/>
          <p:nvPr/>
        </p:nvSpPr>
        <p:spPr>
          <a:xfrm>
            <a:off x="765175" y="2157095"/>
            <a:ext cx="983234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fontAlgn="auto">
              <a:spcBef>
                <a:spcPts val="600"/>
              </a:spcBef>
              <a:spcAft>
                <a:spcPts val="600"/>
              </a:spcAft>
            </a:pP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       </a:t>
            </a: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有些东西是具体的，有些东西则是抽象的。许多题目都既可以从实立意，又可以从虚立意。</a:t>
            </a:r>
            <a:endParaRPr lang="zh-CN" altLang="en-US" sz="3200"/>
          </a:p>
        </p:txBody>
      </p:sp>
      <p:sp>
        <p:nvSpPr>
          <p:cNvPr id="10" name="微信公众号：初中语文匠"/>
          <p:cNvSpPr txBox="1"/>
          <p:nvPr/>
        </p:nvSpPr>
        <p:spPr>
          <a:xfrm>
            <a:off x="-395605" y="3576955"/>
            <a:ext cx="604393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 algn="ctr"/>
            <a:r>
              <a:rPr sz="3600" b="1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（</a:t>
            </a:r>
            <a:r>
              <a:rPr lang="en-US" sz="3600" b="1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2</a:t>
            </a:r>
            <a:r>
              <a:rPr sz="3600" b="1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）</a:t>
            </a:r>
            <a:r>
              <a:rPr lang="zh-CN" sz="3600" b="1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顺向</a:t>
            </a:r>
            <a:r>
              <a:rPr sz="3600" b="1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立意和</a:t>
            </a:r>
            <a:r>
              <a:rPr lang="zh-CN" sz="3600" b="1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逆向立意</a:t>
            </a:r>
            <a:r>
              <a:rPr lang="en-US" altLang="zh-CN" sz="3600" b="1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  </a:t>
            </a:r>
            <a:endParaRPr lang="en-US" altLang="zh-CN" sz="3600" b="1">
              <a:solidFill>
                <a:srgbClr val="FF0000"/>
              </a:solidFill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  <a:sym typeface="+mn-ea"/>
            </a:endParaRPr>
          </a:p>
        </p:txBody>
      </p:sp>
      <p:sp>
        <p:nvSpPr>
          <p:cNvPr id="11" name="微信公众号：初中语文匠"/>
          <p:cNvSpPr txBox="1"/>
          <p:nvPr/>
        </p:nvSpPr>
        <p:spPr>
          <a:xfrm>
            <a:off x="626745" y="4331335"/>
            <a:ext cx="10394950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algn="just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       </a:t>
            </a: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在历史的发展过程中，人们对一些事物、人物逐渐积淀成比较一致的情感倾向，从这些与通常的情感倾向或传统的观点、看法一致的角度来确立文章的中心，就是顺向立意。反之，则是逆向立意。</a:t>
            </a:r>
            <a:endParaRPr lang="zh-CN" altLang="en-US" sz="3200"/>
          </a:p>
        </p:txBody>
      </p:sp>
      <p:pic>
        <p:nvPicPr>
          <p:cNvPr id="3" name="微信公众号：初中语文匠" descr="42437332089bcbb1d4ff9ca461d3efb6"/>
          <p:cNvPicPr>
            <a:picLocks noChangeAspect="1"/>
          </p:cNvPicPr>
          <p:nvPr/>
        </p:nvPicPr>
        <p:blipFill>
          <a:blip r:embed="rId3"/>
          <a:srcRect t="11413" r="52941" b="75612"/>
          <a:stretch>
            <a:fillRect/>
          </a:stretch>
        </p:blipFill>
        <p:spPr>
          <a:xfrm flipH="1">
            <a:off x="8552815" y="127635"/>
            <a:ext cx="3569335" cy="1476375"/>
          </a:xfrm>
          <a:prstGeom prst="rect">
            <a:avLst/>
          </a:prstGeom>
        </p:spPr>
      </p:pic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8" grpId="0"/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微信公众号：初中语文匠"/>
          <p:cNvSpPr txBox="1"/>
          <p:nvPr/>
        </p:nvSpPr>
        <p:spPr>
          <a:xfrm>
            <a:off x="1595120" y="353060"/>
            <a:ext cx="8435975" cy="70675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4000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   </a:t>
            </a:r>
            <a:r>
              <a:rPr lang="zh-CN" altLang="en-US" sz="4000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中考作文命题中的</a:t>
            </a:r>
            <a:r>
              <a:rPr lang="en-US" altLang="zh-CN" sz="4000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“</a:t>
            </a:r>
            <a:r>
              <a:rPr lang="zh-CN" altLang="en-US" sz="400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变</a:t>
            </a:r>
            <a:r>
              <a:rPr lang="en-US" altLang="zh-CN" sz="4000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”</a:t>
            </a:r>
            <a:r>
              <a:rPr lang="zh-CN" altLang="en-US" sz="4000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与</a:t>
            </a:r>
            <a:r>
              <a:rPr lang="en-US" altLang="zh-CN" sz="4000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“</a:t>
            </a:r>
            <a:r>
              <a:rPr lang="zh-CN" altLang="en-US" sz="400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不变</a:t>
            </a:r>
            <a:r>
              <a:rPr lang="en-US" altLang="zh-CN" sz="4000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”</a:t>
            </a:r>
            <a:endParaRPr lang="en-US" altLang="zh-CN" sz="4000">
              <a:latin typeface="华文行楷" panose="02010800040101010101" pitchFamily="2" charset="-122"/>
              <a:ea typeface="华文行楷" panose="02010800040101010101" pitchFamily="2" charset="-122"/>
              <a:cs typeface="华文行楷" panose="02010800040101010101" pitchFamily="2" charset="-122"/>
            </a:endParaRPr>
          </a:p>
        </p:txBody>
      </p:sp>
      <p:sp>
        <p:nvSpPr>
          <p:cNvPr id="8" name="微信公众号：初中语文匠"/>
          <p:cNvSpPr txBox="1"/>
          <p:nvPr/>
        </p:nvSpPr>
        <p:spPr>
          <a:xfrm>
            <a:off x="821690" y="1596390"/>
            <a:ext cx="10440670" cy="1753235"/>
          </a:xfrm>
          <a:prstGeom prst="rect">
            <a:avLst/>
          </a:prstGeom>
          <a:noFill/>
          <a:ln w="12700" cmpd="sng">
            <a:solidFill>
              <a:schemeClr val="bg1">
                <a:lumMod val="50000"/>
              </a:schemeClr>
            </a:solidFill>
            <a:prstDash val="sysDot"/>
          </a:ln>
        </p:spPr>
        <p:txBody>
          <a:bodyPr wrap="square" rtlCol="0" anchor="t">
            <a:spAutoFit/>
          </a:bodyPr>
          <a:lstStyle/>
          <a:p>
            <a:pPr algn="l" fontAlgn="auto">
              <a:spcBef>
                <a:spcPts val="600"/>
              </a:spcBef>
              <a:spcAft>
                <a:spcPts val="600"/>
              </a:spcAft>
            </a:pPr>
            <a:r>
              <a:rPr lang="en-US" altLang="zh-CN" sz="36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1. </a:t>
            </a:r>
            <a:r>
              <a:rPr lang="zh-CN" altLang="en-US" sz="36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题目涉及</a:t>
            </a:r>
            <a:r>
              <a:rPr lang="en-US" altLang="zh-CN" sz="36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“</a:t>
            </a:r>
            <a:r>
              <a:rPr lang="zh-CN" altLang="en-US" sz="36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人生感悟</a:t>
            </a:r>
            <a:r>
              <a:rPr lang="en-US" altLang="zh-CN" sz="36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”</a:t>
            </a:r>
            <a:r>
              <a:rPr lang="zh-CN" altLang="en-US" sz="36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与</a:t>
            </a:r>
            <a:r>
              <a:rPr lang="en-US" altLang="zh-CN" sz="36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“</a:t>
            </a:r>
            <a:r>
              <a:rPr lang="zh-CN" altLang="en-US" sz="36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感恩感动</a:t>
            </a:r>
            <a:r>
              <a:rPr lang="en-US" altLang="zh-CN" sz="36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”</a:t>
            </a:r>
            <a:r>
              <a:rPr lang="zh-CN" altLang="en-US" sz="36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两大内容，把</a:t>
            </a:r>
            <a:r>
              <a:rPr lang="en-US" altLang="zh-CN" sz="36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“</a:t>
            </a:r>
            <a:r>
              <a:rPr lang="zh-CN" altLang="en-US" sz="36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自我</a:t>
            </a:r>
            <a:r>
              <a:rPr lang="en-US" altLang="zh-CN" sz="36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”</a:t>
            </a:r>
            <a:r>
              <a:rPr lang="zh-CN" altLang="en-US" sz="36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作为写作的核心，体现中考语文立德树人的导向。</a:t>
            </a: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</p:txBody>
      </p:sp>
      <p:sp>
        <p:nvSpPr>
          <p:cNvPr id="3" name="微信公众号：初中语文匠"/>
          <p:cNvSpPr txBox="1"/>
          <p:nvPr/>
        </p:nvSpPr>
        <p:spPr>
          <a:xfrm rot="20520000">
            <a:off x="9207500" y="2926080"/>
            <a:ext cx="2590800" cy="706755"/>
          </a:xfrm>
          <a:prstGeom prst="rect">
            <a:avLst/>
          </a:prstGeom>
          <a:solidFill>
            <a:srgbClr val="FAFAFA"/>
          </a:solidFill>
          <a:ln w="12700" cmpd="sng">
            <a:solidFill>
              <a:srgbClr val="FF0000"/>
            </a:solidFill>
            <a:prstDash val="sysDot"/>
          </a:ln>
        </p:spPr>
        <p:txBody>
          <a:bodyPr wrap="none" rtlCol="0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（</a:t>
            </a:r>
            <a:r>
              <a:rPr lang="en-US" altLang="zh-CN" sz="4000" b="1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 </a:t>
            </a:r>
            <a:r>
              <a:rPr lang="zh-CN" altLang="en-US" sz="4000" b="1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不</a:t>
            </a:r>
            <a:r>
              <a:rPr lang="en-US" altLang="zh-CN" sz="4000" b="1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 </a:t>
            </a:r>
            <a:r>
              <a:rPr lang="zh-CN" altLang="en-US" sz="4000" b="1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变</a:t>
            </a:r>
            <a:r>
              <a:rPr lang="en-US" altLang="zh-CN" sz="4000" b="1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 </a:t>
            </a:r>
            <a:r>
              <a:rPr lang="zh-CN" altLang="en-US" sz="4000" b="1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）</a:t>
            </a:r>
            <a:endParaRPr lang="zh-CN" altLang="en-US" sz="4000" b="1">
              <a:solidFill>
                <a:srgbClr val="FF0000"/>
              </a:solidFill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  <a:sym typeface="+mn-ea"/>
            </a:endParaRPr>
          </a:p>
        </p:txBody>
      </p:sp>
      <p:sp>
        <p:nvSpPr>
          <p:cNvPr id="5" name="微信公众号：初中语文匠"/>
          <p:cNvSpPr txBox="1"/>
          <p:nvPr/>
        </p:nvSpPr>
        <p:spPr>
          <a:xfrm>
            <a:off x="821690" y="4017645"/>
            <a:ext cx="10440670" cy="1198880"/>
          </a:xfrm>
          <a:prstGeom prst="rect">
            <a:avLst/>
          </a:prstGeom>
          <a:noFill/>
          <a:ln w="12700" cmpd="sng">
            <a:solidFill>
              <a:schemeClr val="bg1">
                <a:lumMod val="50000"/>
              </a:schemeClr>
            </a:solidFill>
            <a:prstDash val="sysDot"/>
          </a:ln>
        </p:spPr>
        <p:txBody>
          <a:bodyPr wrap="square" rtlCol="0" anchor="t">
            <a:spAutoFit/>
          </a:bodyPr>
          <a:lstStyle/>
          <a:p>
            <a:pPr algn="l" fontAlgn="auto">
              <a:spcBef>
                <a:spcPts val="600"/>
              </a:spcBef>
              <a:spcAft>
                <a:spcPts val="600"/>
              </a:spcAft>
            </a:pPr>
            <a:r>
              <a:rPr lang="en-US" altLang="zh-CN" sz="36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2. </a:t>
            </a:r>
            <a:r>
              <a:rPr lang="zh-CN" altLang="en-US" sz="36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之前</a:t>
            </a:r>
            <a:r>
              <a:rPr lang="en-US" altLang="zh-CN" sz="36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“</a:t>
            </a:r>
            <a:r>
              <a:rPr lang="zh-CN" altLang="en-US" sz="36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命题作文</a:t>
            </a:r>
            <a:r>
              <a:rPr lang="en-US" altLang="zh-CN" sz="36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/</a:t>
            </a:r>
            <a:r>
              <a:rPr lang="zh-CN" altLang="en-US" sz="36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半命题作文</a:t>
            </a:r>
            <a:r>
              <a:rPr lang="en-US" altLang="zh-CN" sz="36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+</a:t>
            </a:r>
            <a:r>
              <a:rPr lang="zh-CN" altLang="en-US" sz="36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材料作文，二选一写作</a:t>
            </a:r>
            <a:r>
              <a:rPr lang="en-US" altLang="zh-CN" sz="36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”</a:t>
            </a:r>
            <a:r>
              <a:rPr lang="zh-CN" altLang="en-US" sz="36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，现在新增任务驱动型作文。</a:t>
            </a:r>
            <a:r>
              <a:rPr lang="en-US" altLang="zh-CN" sz="36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</a:t>
            </a:r>
            <a:endParaRPr lang="zh-CN" altLang="en-US" sz="36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</p:txBody>
      </p:sp>
      <p:sp>
        <p:nvSpPr>
          <p:cNvPr id="6" name="微信公众号：初中语文匠"/>
          <p:cNvSpPr txBox="1"/>
          <p:nvPr/>
        </p:nvSpPr>
        <p:spPr>
          <a:xfrm rot="20460000">
            <a:off x="9819640" y="4935855"/>
            <a:ext cx="1844675" cy="706755"/>
          </a:xfrm>
          <a:prstGeom prst="rect">
            <a:avLst/>
          </a:prstGeom>
          <a:solidFill>
            <a:srgbClr val="FAFAFA"/>
          </a:solidFill>
          <a:ln w="12700" cmpd="sng">
            <a:solidFill>
              <a:srgbClr val="FF0000"/>
            </a:solidFill>
            <a:prstDash val="sysDot"/>
          </a:ln>
        </p:spPr>
        <p:txBody>
          <a:bodyPr wrap="square" rtlCol="0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（</a:t>
            </a:r>
            <a:r>
              <a:rPr lang="en-US" altLang="zh-CN" sz="4000" b="1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 </a:t>
            </a:r>
            <a:r>
              <a:rPr lang="zh-CN" altLang="en-US" sz="4000" b="1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变</a:t>
            </a:r>
            <a:r>
              <a:rPr lang="en-US" altLang="zh-CN" sz="4000" b="1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 </a:t>
            </a:r>
            <a:r>
              <a:rPr lang="zh-CN" altLang="en-US" sz="4000" b="1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）</a:t>
            </a:r>
            <a:endParaRPr lang="zh-CN" altLang="en-US" sz="4000" b="1">
              <a:solidFill>
                <a:srgbClr val="FF0000"/>
              </a:solidFill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  <a:sym typeface="+mn-ea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占位符 2"/>
          <p:cNvSpPr>
            <a:spLocks noGrp="1"/>
          </p:cNvSpPr>
          <p:nvPr>
            <p:ph type="body" sz="half" idx="2"/>
          </p:nvPr>
        </p:nvSpPr>
        <p:spPr>
          <a:xfrm>
            <a:off x="312420" y="147320"/>
            <a:ext cx="11571605" cy="6523990"/>
          </a:xfrm>
        </p:spPr>
        <p:txBody>
          <a:bodyPr>
            <a:noAutofit/>
          </a:bodyPr>
          <a:lstStyle/>
          <a:p>
            <a:r>
              <a:rPr lang="zh-CN" altLang="en-US" sz="2400"/>
              <a:t>阅读以下材料，从中选择你感触最深的一点，把你的故事或感悟写出来。</a:t>
            </a:r>
            <a:endParaRPr lang="zh-CN" altLang="en-US" sz="2400"/>
          </a:p>
          <a:p>
            <a:r>
              <a:rPr lang="en-US" altLang="zh-CN" sz="2400"/>
              <a:t>         </a:t>
            </a:r>
            <a:r>
              <a:rPr lang="zh-CN" altLang="en-US" sz="2400"/>
              <a:t>一块石头躺在地里，他针对时雨发出了非议：“嘿！它算出足了风头，它有什么了不起！你瞧，人们像恭候贵宾似的，对它欢迎备至。它到底作出了什么功绩?只不过飘洒了两三小时！人们何不打问打问我的身世：我长期住在这里，文静、谦虚，随遇而安，彬彬有礼。但我从未听到过感谢之词。怨不得人们咒骂这个世界，的确一点也不公平合理。”</a:t>
            </a:r>
            <a:endParaRPr lang="zh-CN" altLang="en-US" sz="2400"/>
          </a:p>
          <a:p>
            <a:r>
              <a:rPr lang="zh-CN" altLang="en-US" sz="2400"/>
              <a:t>“住嘴吧！”发话的是只虫子，“雨下得虽短，但滋润了干旱的土地，它将农夫的期望变为现实。你在地里完全无用，而且多余。”</a:t>
            </a:r>
            <a:endParaRPr lang="zh-CN" altLang="en-US" sz="2400"/>
          </a:p>
          <a:p>
            <a:endParaRPr lang="zh-CN" altLang="en-US" sz="1800"/>
          </a:p>
          <a:p>
            <a:r>
              <a:rPr lang="zh-CN" altLang="en-US" sz="1800"/>
              <a:t>要求：</a:t>
            </a:r>
            <a:endParaRPr lang="zh-CN" altLang="en-US" sz="1800"/>
          </a:p>
          <a:p>
            <a:r>
              <a:rPr lang="zh-CN" altLang="en-US" sz="1800"/>
              <a:t>①标题自拟，文体自选(诗歌除外)，立意自定；②不得套做，不得抄袭；③文中的人名、地名、单位名一律用“××”代替；④卷面整洁，字迹清楚；⑤不少于600字，最多写满格。</a:t>
            </a:r>
            <a:endParaRPr lang="zh-CN" altLang="en-US" sz="1800"/>
          </a:p>
        </p:txBody>
      </p:sp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微信公众号：初中语文匠" descr="7b0a20202020227461726765744d6f64756c65223a20226b6f6e6c696e65666f6e7473220a7d0a"/>
          <p:cNvSpPr txBox="1"/>
          <p:nvPr/>
        </p:nvSpPr>
        <p:spPr>
          <a:xfrm>
            <a:off x="5901690" y="1007745"/>
            <a:ext cx="1290320" cy="4414520"/>
          </a:xfrm>
          <a:prstGeom prst="rect">
            <a:avLst/>
          </a:prstGeom>
          <a:solidFill>
            <a:srgbClr val="FEFEFE"/>
          </a:solidFill>
        </p:spPr>
        <p:txBody>
          <a:bodyPr vert="eaVert" wrap="square" rtlCol="0">
            <a:spAutoFit/>
          </a:bodyPr>
          <a:lstStyle/>
          <a:p>
            <a:r>
              <a:rPr lang="zh-CN" altLang="en-US" sz="7200">
                <a:latin typeface="华文行楷" panose="02010800040101010101" pitchFamily="2" charset="-122"/>
                <a:ea typeface="华文行楷" panose="02010800040101010101" pitchFamily="2" charset="-122"/>
                <a:sym typeface="如风似月行楷" panose="02010600010101010101" charset="-122"/>
              </a:rPr>
              <a:t>谢谢倾听！</a:t>
            </a:r>
            <a:endParaRPr lang="zh-CN" altLang="en-US" sz="7200">
              <a:latin typeface="华文行楷" panose="02010800040101010101" pitchFamily="2" charset="-122"/>
              <a:ea typeface="华文行楷" panose="02010800040101010101" pitchFamily="2" charset="-122"/>
              <a:sym typeface="如风似月行楷" panose="02010600010101010101" charset="-122"/>
            </a:endParaRPr>
          </a:p>
        </p:txBody>
      </p:sp>
      <p:pic>
        <p:nvPicPr>
          <p:cNvPr id="7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0591800" y="10160000"/>
            <a:ext cx="317500" cy="2286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3" name="微信公众号：初中语文匠"/>
          <p:cNvSpPr txBox="1"/>
          <p:nvPr/>
        </p:nvSpPr>
        <p:spPr>
          <a:xfrm>
            <a:off x="347345" y="250190"/>
            <a:ext cx="10993120" cy="1568450"/>
          </a:xfrm>
          <a:prstGeom prst="rect">
            <a:avLst/>
          </a:prstGeom>
          <a:solidFill>
            <a:srgbClr val="FAFAFA"/>
          </a:solidFill>
        </p:spPr>
        <p:txBody>
          <a:bodyPr wrap="square" rtlCol="0" anchor="t">
            <a:spAutoFit/>
          </a:bodyPr>
          <a:lstStyle/>
          <a:p>
            <a:pPr lvl="0" algn="l" eaLnBrk="0" latinLnBrk="1" hangingPunct="0">
              <a:lnSpc>
                <a:spcPct val="150000"/>
              </a:lnSpc>
              <a:buClrTx/>
              <a:buSzTx/>
              <a:buFontTx/>
            </a:pPr>
            <a:r>
              <a:rPr lang="en-US" altLang="zh-CN" sz="3200" b="1" kern="100">
                <a:solidFill>
                  <a:schemeClr val="tx1">
                    <a:lumMod val="85000"/>
                    <a:lumOff val="15000"/>
                  </a:schemeClr>
                </a:solidFill>
                <a:latin typeface="柳公权楷书" panose="02010600010101010101" charset="-122"/>
                <a:ea typeface="柳公权楷书" panose="02010600010101010101" charset="-122"/>
                <a:cs typeface="柳公权楷书" panose="02010600010101010101" charset="-122"/>
                <a:sym typeface="+mn-ea"/>
              </a:rPr>
              <a:t>     </a:t>
            </a:r>
            <a:r>
              <a:rPr lang="zh-CN" altLang="en-US" sz="3200" b="1" kern="1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柳公权楷书" panose="02010600010101010101" charset="-122"/>
                <a:sym typeface="+mn-ea"/>
              </a:rPr>
              <a:t>事物都有两面性。请从下面的备选事物中，任选一个，参照示例，从正面和反面立意，各写一个富有哲理的句子。</a:t>
            </a:r>
            <a:endParaRPr lang="zh-CN" altLang="en-US" sz="3200" b="1" kern="10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柳公权楷书" panose="02010600010101010101" charset="-122"/>
              <a:sym typeface="+mn-ea"/>
            </a:endParaRPr>
          </a:p>
        </p:txBody>
      </p:sp>
      <p:sp>
        <p:nvSpPr>
          <p:cNvPr id="3" name="微信公众号：初中语文匠"/>
          <p:cNvSpPr txBox="1"/>
          <p:nvPr/>
        </p:nvSpPr>
        <p:spPr>
          <a:xfrm>
            <a:off x="0" y="1617345"/>
            <a:ext cx="10819130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 eaLnBrk="0" latinLnBrk="1" hangingPunct="0">
              <a:lnSpc>
                <a:spcPct val="150000"/>
              </a:lnSpc>
              <a:buClrTx/>
              <a:buSzTx/>
              <a:buFontTx/>
            </a:pPr>
            <a:r>
              <a:rPr lang="en-US" altLang="zh-CN" sz="3200" b="1" kern="100">
                <a:solidFill>
                  <a:schemeClr val="tx1">
                    <a:lumMod val="85000"/>
                    <a:lumOff val="15000"/>
                  </a:schemeClr>
                </a:solidFill>
                <a:latin typeface="柳公权楷书" panose="02010600010101010101" charset="-122"/>
                <a:ea typeface="柳公权楷书" panose="02010600010101010101" charset="-122"/>
                <a:cs typeface="柳公权楷书" panose="02010600010101010101" charset="-122"/>
                <a:sym typeface="+mn-ea"/>
              </a:rPr>
              <a:t> </a:t>
            </a:r>
            <a:r>
              <a:rPr lang="zh-CN" altLang="en-US" sz="3200" b="1" kern="10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柳公权楷书" panose="02010600010101010101" charset="-122"/>
                <a:sym typeface="+mn-ea"/>
              </a:rPr>
              <a:t>示例</a:t>
            </a:r>
            <a:r>
              <a:rPr lang="en-US" altLang="zh-CN" sz="3200" b="1" kern="1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柳公权楷书" panose="02010600010101010101" charset="-122"/>
                <a:sym typeface="+mn-ea"/>
              </a:rPr>
              <a:t>  </a:t>
            </a:r>
            <a:r>
              <a:rPr lang="zh-CN" altLang="en-US" sz="3200" b="1" kern="1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柳公权楷书" panose="02010600010101010101" charset="-122"/>
                <a:sym typeface="+mn-ea"/>
              </a:rPr>
              <a:t>气球</a:t>
            </a:r>
            <a:endParaRPr lang="zh-CN" altLang="en-US" sz="3200" b="1" kern="10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柳公权楷书" panose="02010600010101010101" charset="-122"/>
              <a:sym typeface="+mn-ea"/>
            </a:endParaRPr>
          </a:p>
          <a:p>
            <a:pPr lvl="0" algn="l" eaLnBrk="0" latinLnBrk="1" hangingPunct="0">
              <a:lnSpc>
                <a:spcPct val="150000"/>
              </a:lnSpc>
              <a:buClrTx/>
              <a:buSzTx/>
              <a:buFontTx/>
            </a:pPr>
            <a:r>
              <a:rPr lang="zh-CN" altLang="en-US" sz="3200" b="1" kern="1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柳公权楷书" panose="02010600010101010101" charset="-122"/>
                <a:sym typeface="+mn-ea"/>
              </a:rPr>
              <a:t>正面</a:t>
            </a:r>
            <a:r>
              <a:rPr lang="en-US" altLang="zh-CN" sz="3200" b="1" kern="1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柳公权楷书" panose="02010600010101010101" charset="-122"/>
                <a:sym typeface="+mn-ea"/>
              </a:rPr>
              <a:t>——</a:t>
            </a:r>
            <a:r>
              <a:rPr lang="zh-CN" altLang="en-US" sz="3200" b="1" kern="1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柳公权楷书" panose="02010600010101010101" charset="-122"/>
                <a:sym typeface="+mn-ea"/>
              </a:rPr>
              <a:t>借助外力，可以使自己更加充实、圆满。</a:t>
            </a:r>
            <a:endParaRPr lang="zh-CN" altLang="en-US" sz="3200" b="1" kern="10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柳公权楷书" panose="02010600010101010101" charset="-122"/>
              <a:sym typeface="+mn-ea"/>
            </a:endParaRPr>
          </a:p>
          <a:p>
            <a:pPr lvl="0" algn="l" eaLnBrk="0" latinLnBrk="1" hangingPunct="0">
              <a:lnSpc>
                <a:spcPct val="150000"/>
              </a:lnSpc>
              <a:buClrTx/>
              <a:buSzTx/>
              <a:buFontTx/>
            </a:pPr>
            <a:r>
              <a:rPr lang="zh-CN" altLang="en-US" sz="3200" b="1" kern="1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柳公权楷书" panose="02010600010101010101" charset="-122"/>
                <a:sym typeface="+mn-ea"/>
              </a:rPr>
              <a:t>反面</a:t>
            </a:r>
            <a:r>
              <a:rPr lang="en-US" altLang="zh-CN" sz="3200" b="1" kern="1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柳公权楷书" panose="02010600010101010101" charset="-122"/>
                <a:sym typeface="+mn-ea"/>
              </a:rPr>
              <a:t>——</a:t>
            </a:r>
            <a:r>
              <a:rPr lang="zh-CN" altLang="en-US" sz="3200" b="1" kern="1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柳公权楷书" panose="02010600010101010101" charset="-122"/>
                <a:sym typeface="+mn-ea"/>
              </a:rPr>
              <a:t>只要别人一吹，就开始自我膨胀。</a:t>
            </a:r>
            <a:endParaRPr lang="zh-CN" altLang="en-US" sz="3200" b="1" kern="10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柳公权楷书" panose="02010600010101010101" charset="-122"/>
              <a:sym typeface="+mn-ea"/>
            </a:endParaRPr>
          </a:p>
        </p:txBody>
      </p:sp>
      <p:sp>
        <p:nvSpPr>
          <p:cNvPr id="4" name="微信公众号：初中语文匠"/>
          <p:cNvSpPr txBox="1"/>
          <p:nvPr/>
        </p:nvSpPr>
        <p:spPr>
          <a:xfrm>
            <a:off x="61595" y="3811905"/>
            <a:ext cx="12068810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 eaLnBrk="0" latinLnBrk="1" hangingPunct="0">
              <a:lnSpc>
                <a:spcPct val="150000"/>
              </a:lnSpc>
              <a:buClrTx/>
              <a:buSzTx/>
              <a:buFontTx/>
            </a:pPr>
            <a:r>
              <a:rPr lang="zh-CN" altLang="en-US" sz="3200" b="1" kern="1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柳公权楷书" panose="02010600010101010101" charset="-122"/>
                <a:sym typeface="+mn-ea"/>
              </a:rPr>
              <a:t>备选事物：烟花</a:t>
            </a:r>
            <a:r>
              <a:rPr lang="en-US" altLang="zh-CN" sz="3200" b="1" kern="1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柳公权楷书" panose="02010600010101010101" charset="-122"/>
                <a:sym typeface="+mn-ea"/>
              </a:rPr>
              <a:t>    </a:t>
            </a:r>
            <a:r>
              <a:rPr lang="zh-CN" altLang="en-US" sz="3200" b="1" kern="1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柳公权楷书" panose="02010600010101010101" charset="-122"/>
                <a:sym typeface="+mn-ea"/>
              </a:rPr>
              <a:t>天平</a:t>
            </a:r>
            <a:r>
              <a:rPr lang="en-US" altLang="zh-CN" sz="3200" b="1" kern="1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柳公权楷书" panose="02010600010101010101" charset="-122"/>
                <a:sym typeface="+mn-ea"/>
              </a:rPr>
              <a:t>   </a:t>
            </a:r>
            <a:r>
              <a:rPr lang="zh-CN" altLang="zh-CN" sz="3200" b="1" kern="1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柳公权楷书" panose="02010600010101010101" charset="-122"/>
                <a:sym typeface="+mn-ea"/>
              </a:rPr>
              <a:t>地基</a:t>
            </a:r>
            <a:endParaRPr lang="zh-CN" altLang="zh-CN" sz="3200" b="1" kern="10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柳公权楷书" panose="02010600010101010101" charset="-122"/>
              <a:sym typeface="+mn-ea"/>
            </a:endParaRPr>
          </a:p>
          <a:p>
            <a:pPr lvl="0" algn="l" eaLnBrk="0" latinLnBrk="1" hangingPunct="0">
              <a:lnSpc>
                <a:spcPct val="150000"/>
              </a:lnSpc>
              <a:buClrTx/>
              <a:buSzTx/>
              <a:buFontTx/>
            </a:pPr>
            <a:r>
              <a:rPr lang="zh-CN" altLang="zh-CN" sz="3200" b="1" kern="1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柳公权楷书" panose="02010600010101010101" charset="-122"/>
                <a:sym typeface="+mn-ea"/>
              </a:rPr>
              <a:t>所选事物：</a:t>
            </a:r>
            <a:r>
              <a:rPr lang="zh-CN" altLang="zh-CN" sz="3200" b="1" u="sng" kern="1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柳公权楷书" panose="02010600010101010101" charset="-122"/>
                <a:sym typeface="+mn-ea"/>
              </a:rPr>
              <a:t>烟花</a:t>
            </a:r>
            <a:r>
              <a:rPr lang="en-US" altLang="zh-CN" sz="3200" b="1" u="sng" kern="1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柳公权楷书" panose="02010600010101010101" charset="-122"/>
                <a:sym typeface="+mn-ea"/>
              </a:rPr>
              <a:t>        </a:t>
            </a:r>
            <a:endParaRPr lang="en-US" altLang="zh-CN" sz="3200" b="1" u="sng" kern="10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柳公权楷书" panose="02010600010101010101" charset="-122"/>
              <a:sym typeface="+mn-ea"/>
            </a:endParaRPr>
          </a:p>
          <a:p>
            <a:pPr lvl="0" algn="l" eaLnBrk="0" latinLnBrk="1" hangingPunct="0">
              <a:lnSpc>
                <a:spcPct val="150000"/>
              </a:lnSpc>
              <a:buClrTx/>
              <a:buSzTx/>
              <a:buFontTx/>
            </a:pPr>
            <a:r>
              <a:rPr lang="zh-CN" altLang="en-US" sz="3200" b="1" kern="1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柳公权楷书" panose="02010600010101010101" charset="-122"/>
                <a:sym typeface="+mn-ea"/>
              </a:rPr>
              <a:t>正面</a:t>
            </a:r>
            <a:r>
              <a:rPr lang="en-US" altLang="zh-CN" sz="3200" b="1" kern="1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柳公权楷书" panose="02010600010101010101" charset="-122"/>
                <a:sym typeface="+mn-ea"/>
              </a:rPr>
              <a:t>——</a:t>
            </a:r>
            <a:r>
              <a:rPr lang="zh-CN" altLang="en-US" sz="3200" b="1" u="sng" kern="1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柳公权楷书" panose="02010600010101010101" charset="-122"/>
                <a:sym typeface="+mn-ea"/>
              </a:rPr>
              <a:t>积蓄所有的力量，只为升腾时绚烂的绽放。</a:t>
            </a:r>
            <a:r>
              <a:rPr lang="en-US" altLang="zh-CN" sz="3200" b="1" u="sng" kern="1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柳公权楷书" panose="02010600010101010101" charset="-122"/>
                <a:sym typeface="+mn-ea"/>
              </a:rPr>
              <a:t>  </a:t>
            </a:r>
            <a:r>
              <a:rPr lang="en-US" altLang="zh-CN" sz="3200" b="1" u="sng" kern="100" baseline="-25000">
                <a:solidFill>
                  <a:schemeClr val="tx1"/>
                </a:solidFill>
                <a:uFillTx/>
                <a:latin typeface="华文楷体" panose="02010600040101010101" charset="-122"/>
                <a:ea typeface="华文楷体" panose="02010600040101010101" charset="-122"/>
                <a:cs typeface="柳公权楷书" panose="02010600010101010101" charset="-122"/>
                <a:sym typeface="+mn-ea"/>
              </a:rPr>
              <a:t> </a:t>
            </a:r>
            <a:endParaRPr lang="en-US" altLang="zh-CN" sz="3200" b="1" u="sng" kern="100" baseline="-25000">
              <a:solidFill>
                <a:schemeClr val="tx1"/>
              </a:solidFill>
              <a:uFillTx/>
              <a:latin typeface="华文楷体" panose="02010600040101010101" charset="-122"/>
              <a:ea typeface="华文楷体" panose="02010600040101010101" charset="-122"/>
              <a:cs typeface="柳公权楷书" panose="02010600010101010101" charset="-122"/>
              <a:sym typeface="+mn-ea"/>
            </a:endParaRPr>
          </a:p>
          <a:p>
            <a:pPr lvl="0" algn="l" eaLnBrk="0" latinLnBrk="1" hangingPunct="0">
              <a:lnSpc>
                <a:spcPct val="150000"/>
              </a:lnSpc>
              <a:buClrTx/>
              <a:buSzTx/>
              <a:buFontTx/>
            </a:pPr>
            <a:r>
              <a:rPr lang="zh-CN" altLang="en-US" sz="3200" b="1" kern="1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柳公权楷书" panose="02010600010101010101" charset="-122"/>
                <a:sym typeface="+mn-ea"/>
              </a:rPr>
              <a:t>反面</a:t>
            </a:r>
            <a:r>
              <a:rPr lang="en-US" altLang="zh-CN" sz="3200" b="1" kern="1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柳公权楷书" panose="02010600010101010101" charset="-122"/>
                <a:sym typeface="+mn-ea"/>
              </a:rPr>
              <a:t>——</a:t>
            </a:r>
            <a:r>
              <a:rPr lang="zh-CN" altLang="en-US" sz="3200" b="1" kern="1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柳公权楷书" panose="02010600010101010101" charset="-122"/>
                <a:sym typeface="+mn-ea"/>
              </a:rPr>
              <a:t>  </a:t>
            </a:r>
            <a:r>
              <a:rPr lang="zh-CN" altLang="en-US" sz="3200" b="1" u="sng" kern="1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柳公权楷书" panose="02010600010101010101" charset="-122"/>
                <a:sym typeface="+mn-ea"/>
              </a:rPr>
              <a:t>渴望用炫目的光亮来取悦他人，注定只能昙花一现。 </a:t>
            </a:r>
            <a:r>
              <a:rPr lang="en-US" altLang="zh-CN" sz="3200" b="1" u="sng" kern="100" baseline="-25000">
                <a:solidFill>
                  <a:schemeClr val="tx1"/>
                </a:solidFill>
                <a:uFillTx/>
                <a:latin typeface="华文楷体" panose="02010600040101010101" charset="-122"/>
                <a:ea typeface="华文楷体" panose="02010600040101010101" charset="-122"/>
                <a:cs typeface="柳公权楷书" panose="02010600010101010101" charset="-122"/>
                <a:sym typeface="+mn-ea"/>
              </a:rPr>
              <a:t>    </a:t>
            </a:r>
            <a:r>
              <a:rPr lang="en-US" altLang="zh-CN" sz="3200" b="1" u="heavy" kern="100" baseline="-25000">
                <a:solidFill>
                  <a:schemeClr val="tx1"/>
                </a:solidFill>
                <a:uFillTx/>
                <a:latin typeface="华文楷体" panose="02010600040101010101" charset="-122"/>
                <a:ea typeface="华文楷体" panose="02010600040101010101" charset="-122"/>
                <a:cs typeface="柳公权楷书" panose="02010600010101010101" charset="-122"/>
                <a:sym typeface="+mn-ea"/>
              </a:rPr>
              <a:t>         </a:t>
            </a:r>
            <a:endParaRPr lang="en-US" altLang="zh-CN" sz="3200" b="1" u="heavy" kern="100" baseline="-25000">
              <a:solidFill>
                <a:schemeClr val="tx1"/>
              </a:solidFill>
              <a:uFillTx/>
              <a:latin typeface="华文楷体" panose="02010600040101010101" charset="-122"/>
              <a:ea typeface="华文楷体" panose="02010600040101010101" charset="-122"/>
              <a:cs typeface="柳公权楷书" panose="02010600010101010101" charset="-122"/>
              <a:sym typeface="+mn-ea"/>
            </a:endParaRPr>
          </a:p>
        </p:txBody>
      </p:sp>
      <p:sp>
        <p:nvSpPr>
          <p:cNvPr id="8" name="微信公众号：初中语文匠"/>
          <p:cNvSpPr/>
          <p:nvPr/>
        </p:nvSpPr>
        <p:spPr>
          <a:xfrm>
            <a:off x="7926070" y="3172460"/>
            <a:ext cx="4049395" cy="1976755"/>
          </a:xfrm>
          <a:prstGeom prst="rect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68580" tIns="34290" rIns="68580" bIns="34290" rtlCol="0" anchor="ctr">
            <a:scene3d>
              <a:camera prst="orthographicFront"/>
              <a:lightRig rig="threePt" dir="t"/>
            </a:scene3d>
          </a:bodyPr>
          <a:lstStyle/>
          <a:p>
            <a:pPr algn="ctr">
              <a:lnSpc>
                <a:spcPts val="1650"/>
              </a:lnSpc>
            </a:pPr>
            <a:endParaRPr lang="zh-CN" altLang="zh-CN" sz="3200">
              <a:ln w="22225">
                <a:solidFill>
                  <a:schemeClr val="accent2"/>
                </a:solidFill>
                <a:prstDash val="solid"/>
              </a:ln>
              <a:solidFill>
                <a:schemeClr val="tx2"/>
              </a:solidFill>
              <a:effectLst/>
              <a:ea typeface="微软雅黑" panose="020b0503020204020204" pitchFamily="34" charset="-122"/>
            </a:endParaRPr>
          </a:p>
        </p:txBody>
      </p:sp>
      <p:sp>
        <p:nvSpPr>
          <p:cNvPr id="6" name="微信公众号：初中语文匠"/>
          <p:cNvSpPr txBox="1"/>
          <p:nvPr/>
        </p:nvSpPr>
        <p:spPr>
          <a:xfrm>
            <a:off x="8183880" y="3524250"/>
            <a:ext cx="3533140" cy="141986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zh-CN" altLang="en-US" sz="3600">
                <a:solidFill>
                  <a:schemeClr val="tx1">
                    <a:lumMod val="95000"/>
                    <a:lumOff val="5000"/>
                  </a:schemeClr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华文新魏" panose="02010800040101010101" charset="-122"/>
                <a:ea typeface="华文新魏" panose="02010800040101010101" charset="-122"/>
              </a:rPr>
              <a:t>横看成岭侧成峰，</a:t>
            </a:r>
            <a:endParaRPr lang="zh-CN" altLang="en-US" sz="3600">
              <a:solidFill>
                <a:schemeClr val="tx1">
                  <a:lumMod val="95000"/>
                  <a:lumOff val="5000"/>
                </a:schemeClr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华文新魏" panose="02010800040101010101" charset="-122"/>
              <a:ea typeface="华文新魏" panose="02010800040101010101" charset="-122"/>
            </a:endParaRPr>
          </a:p>
          <a:p>
            <a:pPr fontAlgn="auto">
              <a:lnSpc>
                <a:spcPct val="120000"/>
              </a:lnSpc>
            </a:pPr>
            <a:r>
              <a:rPr lang="zh-CN" altLang="en-US" sz="3600">
                <a:solidFill>
                  <a:schemeClr val="tx1">
                    <a:lumMod val="95000"/>
                    <a:lumOff val="5000"/>
                  </a:schemeClr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华文新魏" panose="02010800040101010101" charset="-122"/>
                <a:ea typeface="华文新魏" panose="02010800040101010101" charset="-122"/>
              </a:rPr>
              <a:t>远近高低各不同。</a:t>
            </a:r>
            <a:endParaRPr lang="zh-CN" altLang="en-US" sz="3600">
              <a:solidFill>
                <a:schemeClr val="tx1">
                  <a:lumMod val="95000"/>
                  <a:lumOff val="5000"/>
                </a:schemeClr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华文新魏" panose="02010800040101010101" charset="-122"/>
              <a:ea typeface="华文新魏" panose="02010800040101010101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180340" y="108585"/>
            <a:ext cx="5473700" cy="922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1" lang="zh-CN" altLang="en-US" sz="5400" b="1" u="sng" kern="1200" cap="none" spc="0" normalizeH="0" baseline="0" noProof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charset="-122"/>
                <a:ea typeface="华文新魏" panose="02010800040101010101" charset="-122"/>
                <a:cs typeface="+mn-cs"/>
              </a:rPr>
              <a:t>古诗中的送别</a:t>
            </a:r>
            <a:endParaRPr kumimoji="1" lang="zh-CN" altLang="en-US" sz="5400" b="1" u="sng" kern="1200" cap="none" spc="0" normalizeH="0" baseline="0" noProof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新魏" panose="02010800040101010101" charset="-122"/>
              <a:ea typeface="华文新魏" panose="02010800040101010101" charset="-122"/>
              <a:cs typeface="+mn-cs"/>
            </a:endParaRPr>
          </a:p>
        </p:txBody>
      </p:sp>
      <p:sp>
        <p:nvSpPr>
          <p:cNvPr id="3" name="微信公众号：初中语文匠"/>
          <p:cNvSpPr txBox="1">
            <a:spLocks noChangeArrowheads="1"/>
          </p:cNvSpPr>
          <p:nvPr/>
        </p:nvSpPr>
        <p:spPr bwMode="auto">
          <a:xfrm>
            <a:off x="27940" y="1230630"/>
            <a:ext cx="3813175" cy="12725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  </a:t>
            </a:r>
            <a:r>
              <a:rPr kumimoji="1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+mn-cs"/>
              </a:rPr>
              <a:t>劝君更尽一杯酒，</a:t>
            </a:r>
            <a:endParaRPr kumimoji="1" lang="zh-CN" altLang="en-US" sz="32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0" marR="0" lvl="0" indent="0" algn="l" defTabSz="914400" rtl="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 </a:t>
            </a:r>
            <a:r>
              <a:rPr kumimoji="1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</a:t>
            </a:r>
            <a:r>
              <a:rPr kumimoji="1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+mn-cs"/>
              </a:rPr>
              <a:t>西出阳关无故人。</a:t>
            </a:r>
            <a:r>
              <a:rPr kumimoji="1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</a:t>
            </a:r>
            <a:endParaRPr kumimoji="1" lang="zh-CN" altLang="en-US" sz="24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1119188" y="2675255"/>
            <a:ext cx="4033838" cy="12725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莫愁前路无知己，</a:t>
            </a:r>
            <a:endParaRPr kumimoji="1" lang="zh-CN" altLang="en-US" sz="32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天下谁人不识君</a:t>
            </a:r>
            <a:endParaRPr kumimoji="1" lang="zh-CN" altLang="en-US" sz="4400" b="1" i="0" u="none" strike="noStrike" kern="1200" cap="none" spc="0" normalizeH="0" baseline="0" noProof="0" smtClean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15046" name="微信公众号：初中语文匠"/>
          <p:cNvSpPr/>
          <p:nvPr/>
        </p:nvSpPr>
        <p:spPr>
          <a:xfrm flipH="1">
            <a:off x="4391660" y="2883535"/>
            <a:ext cx="231775" cy="807720"/>
          </a:xfrm>
          <a:prstGeom prst="leftBrace">
            <a:avLst>
              <a:gd name="adj1" fmla="val 72340"/>
              <a:gd name="adj2" fmla="val 50000"/>
            </a:avLst>
          </a:prstGeom>
          <a:noFill/>
          <a:ln w="38100" cap="flat" cmpd="sng">
            <a:solidFill>
              <a:schemeClr val="tx1">
                <a:lumMod val="95000"/>
                <a:lumOff val="5000"/>
              </a:schemeClr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b="1" u="none" strike="noStrike" kern="1200" cap="none" spc="0" normalizeH="0" baseline="0" noProof="0" smtClean="0">
              <a:ln>
                <a:noFill/>
              </a:ln>
              <a:effectLst/>
              <a:uLnTx/>
              <a:uFillTx/>
              <a:latin typeface="华文新魏" panose="02010800040101010101" charset="-122"/>
              <a:ea typeface="华文新魏" panose="02010800040101010101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b="1" u="none" strike="noStrike" kern="1200" cap="none" spc="0" normalizeH="0" baseline="0" noProof="0" smtClean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新魏" panose="02010800040101010101" charset="-122"/>
              <a:ea typeface="华文新魏" panose="02010800040101010101" charset="-122"/>
              <a:cs typeface="+mn-cs"/>
            </a:endParaRPr>
          </a:p>
          <a:p>
            <a:endParaRPr kumimoji="1" lang="zh-CN" altLang="en-US" b="1" u="none" strike="noStrike" kern="1200" cap="none" spc="0" normalizeH="0" baseline="0" noProof="0" smtClean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新魏" panose="02010800040101010101" charset="-122"/>
              <a:ea typeface="华文新魏" panose="02010800040101010101" charset="-122"/>
              <a:cs typeface="+mn-cs"/>
            </a:endParaRPr>
          </a:p>
        </p:txBody>
      </p:sp>
      <p:sp>
        <p:nvSpPr>
          <p:cNvPr id="216067" name="Text Box 3"/>
          <p:cNvSpPr txBox="1">
            <a:spLocks noChangeArrowheads="1"/>
          </p:cNvSpPr>
          <p:nvPr/>
        </p:nvSpPr>
        <p:spPr bwMode="auto">
          <a:xfrm>
            <a:off x="1608455" y="4100830"/>
            <a:ext cx="3549015" cy="12725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R="0" defTabSz="914400" fontAlgn="auto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1" lang="zh-CN" altLang="en-US" sz="3200" b="1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桃花潭水深千尺，</a:t>
            </a:r>
            <a:endParaRPr kumimoji="1" lang="zh-CN" altLang="en-US" sz="3200" b="1" kern="1200" cap="none" spc="0" normalizeH="0" baseline="0" noProof="0" smtClean="0">
              <a:ln>
                <a:noFill/>
              </a:ln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 fontAlgn="auto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1" lang="zh-CN" altLang="en-US" sz="3200" b="1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不及汪伦送我情。</a:t>
            </a:r>
            <a:endParaRPr kumimoji="1" lang="zh-CN" altLang="en-US" sz="3200" b="1" kern="1200" cap="none" spc="0" normalizeH="0" baseline="0" noProof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  <a:cs typeface="+mn-cs"/>
            </a:endParaRPr>
          </a:p>
        </p:txBody>
      </p:sp>
      <p:sp>
        <p:nvSpPr>
          <p:cNvPr id="216070" name="微信公众号：初中语文匠"/>
          <p:cNvSpPr txBox="1">
            <a:spLocks noChangeArrowheads="1"/>
          </p:cNvSpPr>
          <p:nvPr/>
        </p:nvSpPr>
        <p:spPr bwMode="auto">
          <a:xfrm>
            <a:off x="2905760" y="5447665"/>
            <a:ext cx="3812540" cy="12725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R="0" defTabSz="914400" fontAlgn="auto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1" lang="zh-CN" altLang="en-US" sz="3200" b="1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海内存知己，</a:t>
            </a:r>
            <a:endParaRPr kumimoji="1" lang="zh-CN" altLang="en-US" sz="3200" b="1" kern="1200" cap="none" spc="0" normalizeH="0" baseline="0" noProof="0" smtClean="0">
              <a:ln>
                <a:noFill/>
              </a:ln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 fontAlgn="auto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1" lang="zh-CN" altLang="en-US" sz="3200" b="1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天涯若比邻。</a:t>
            </a:r>
            <a:endParaRPr kumimoji="1" lang="zh-CN" altLang="en-US" sz="3200" b="1" kern="1200" cap="none" spc="0" normalizeH="0" baseline="0" noProof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  <a:cs typeface="+mn-cs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3951605" y="1421765"/>
            <a:ext cx="1689100" cy="1122045"/>
            <a:chOff x="6223" y="2239"/>
            <a:chExt cx="2660" cy="1767"/>
          </a:xfrm>
        </p:grpSpPr>
        <p:sp>
          <p:nvSpPr>
            <p:cNvPr id="5" name="Rectangle 7"/>
            <p:cNvSpPr>
              <a:spLocks noChangeArrowheads="1"/>
            </p:cNvSpPr>
            <p:nvPr/>
          </p:nvSpPr>
          <p:spPr bwMode="auto">
            <a:xfrm>
              <a:off x="6393" y="2239"/>
              <a:ext cx="2160" cy="11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0" marR="0" lvl="0" algn="l" defTabSz="914400" rtl="0" eaLnBrk="1" fontAlgn="base" latinLnBrk="0" hangingPunct="1">
                <a:lnSpc>
                  <a:spcPct val="100000"/>
                </a:lnSpc>
                <a:buClrTx/>
                <a:buSzTx/>
                <a:buFontTx/>
                <a:buNone/>
                <a:defRPr/>
              </a:pPr>
              <a:r>
                <a:rPr kumimoji="1" lang="zh-CN" altLang="en-US" sz="4000" b="1" u="sng" strike="noStrike" kern="1200" cap="none" spc="0" normalizeH="0" baseline="0" noProof="0" smtClean="0">
                  <a:ln>
                    <a:noFill/>
                  </a:ln>
                  <a:solidFill>
                    <a:srgbClr val="FF33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华文新魏" panose="02010800040101010101" charset="-122"/>
                  <a:ea typeface="华文新魏" panose="02010800040101010101" charset="-122"/>
                  <a:cs typeface="+mn-cs"/>
                </a:rPr>
                <a:t>惆怅</a:t>
              </a:r>
              <a:endParaRPr kumimoji="1" lang="zh-CN" altLang="en-US" sz="4000" b="1" u="sng" strike="noStrike" kern="120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panose="02010800040101010101" charset="-122"/>
                <a:ea typeface="华文新魏" panose="02010800040101010101" charset="-122"/>
                <a:cs typeface="+mn-cs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6223" y="3184"/>
              <a:ext cx="2661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kumimoji="1" lang="zh-CN" altLang="en-US" sz="2800" b="1" noProof="0" smtClean="0">
                  <a:ln>
                    <a:noFill/>
                  </a:ln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（王维）</a:t>
              </a:r>
              <a:endParaRPr kumimoji="1" lang="zh-CN" altLang="en-US" sz="2800" b="1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panose="02010800040101010101" charset="-122"/>
                <a:ea typeface="华文新魏" panose="02010800040101010101" charset="-122"/>
                <a:sym typeface="+mn-ea"/>
              </a:endParaRPr>
            </a:p>
          </p:txBody>
        </p:sp>
      </p:grpSp>
      <p:sp>
        <p:nvSpPr>
          <p:cNvPr id="8" name="微信公众号：初中语文匠"/>
          <p:cNvSpPr/>
          <p:nvPr/>
        </p:nvSpPr>
        <p:spPr>
          <a:xfrm flipH="1">
            <a:off x="3831590" y="1427480"/>
            <a:ext cx="231775" cy="807720"/>
          </a:xfrm>
          <a:prstGeom prst="leftBrace">
            <a:avLst>
              <a:gd name="adj1" fmla="val 72340"/>
              <a:gd name="adj2" fmla="val 50000"/>
            </a:avLst>
          </a:prstGeom>
          <a:noFill/>
          <a:ln w="38100" cap="flat" cmpd="sng">
            <a:solidFill>
              <a:schemeClr val="tx1">
                <a:lumMod val="95000"/>
                <a:lumOff val="5000"/>
              </a:schemeClr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b="1" u="none" strike="noStrike" kern="1200" cap="none" spc="0" normalizeH="0" baseline="0" noProof="0" smtClean="0">
              <a:ln>
                <a:noFill/>
              </a:ln>
              <a:effectLst/>
              <a:uLnTx/>
              <a:uFillTx/>
              <a:latin typeface="华文新魏" panose="02010800040101010101" charset="-122"/>
              <a:ea typeface="华文新魏" panose="02010800040101010101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b="1" u="none" strike="noStrike" kern="1200" cap="none" spc="0" normalizeH="0" baseline="0" noProof="0" smtClean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新魏" panose="02010800040101010101" charset="-122"/>
              <a:ea typeface="华文新魏" panose="02010800040101010101" charset="-122"/>
              <a:cs typeface="+mn-cs"/>
            </a:endParaRPr>
          </a:p>
          <a:p>
            <a:endParaRPr kumimoji="1" lang="zh-CN" altLang="en-US" b="1" u="none" strike="noStrike" kern="1200" cap="none" spc="0" normalizeH="0" baseline="0" noProof="0" smtClean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新魏" panose="02010800040101010101" charset="-122"/>
              <a:ea typeface="华文新魏" panose="02010800040101010101" charset="-122"/>
              <a:cs typeface="+mn-cs"/>
            </a:endParaRPr>
          </a:p>
        </p:txBody>
      </p:sp>
      <p:sp>
        <p:nvSpPr>
          <p:cNvPr id="9" name="AutoShape 6"/>
          <p:cNvSpPr/>
          <p:nvPr/>
        </p:nvSpPr>
        <p:spPr>
          <a:xfrm flipH="1">
            <a:off x="4697095" y="4347845"/>
            <a:ext cx="231775" cy="807720"/>
          </a:xfrm>
          <a:prstGeom prst="leftBrace">
            <a:avLst>
              <a:gd name="adj1" fmla="val 72340"/>
              <a:gd name="adj2" fmla="val 50000"/>
            </a:avLst>
          </a:prstGeom>
          <a:noFill/>
          <a:ln w="38100" cap="flat" cmpd="sng">
            <a:solidFill>
              <a:schemeClr val="tx1">
                <a:lumMod val="95000"/>
                <a:lumOff val="5000"/>
              </a:schemeClr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b="1" u="none" strike="noStrike" kern="1200" cap="none" spc="0" normalizeH="0" baseline="0" noProof="0" smtClean="0">
              <a:ln>
                <a:noFill/>
              </a:ln>
              <a:effectLst/>
              <a:uLnTx/>
              <a:uFillTx/>
              <a:latin typeface="华文新魏" panose="02010800040101010101" charset="-122"/>
              <a:ea typeface="华文新魏" panose="02010800040101010101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b="1" u="none" strike="noStrike" kern="1200" cap="none" spc="0" normalizeH="0" baseline="0" noProof="0" smtClean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新魏" panose="02010800040101010101" charset="-122"/>
              <a:ea typeface="华文新魏" panose="02010800040101010101" charset="-122"/>
              <a:cs typeface="+mn-cs"/>
            </a:endParaRPr>
          </a:p>
          <a:p>
            <a:endParaRPr kumimoji="1" lang="zh-CN" altLang="en-US" b="1" u="none" strike="noStrike" kern="1200" cap="none" spc="0" normalizeH="0" baseline="0" noProof="0" smtClean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新魏" panose="02010800040101010101" charset="-122"/>
              <a:ea typeface="华文新魏" panose="02010800040101010101" charset="-122"/>
              <a:cs typeface="+mn-cs"/>
            </a:endParaRPr>
          </a:p>
        </p:txBody>
      </p:sp>
      <p:sp>
        <p:nvSpPr>
          <p:cNvPr id="10" name="微信公众号：初中语文匠"/>
          <p:cNvSpPr/>
          <p:nvPr/>
        </p:nvSpPr>
        <p:spPr>
          <a:xfrm flipH="1">
            <a:off x="5318760" y="5680075"/>
            <a:ext cx="231775" cy="807720"/>
          </a:xfrm>
          <a:prstGeom prst="leftBrace">
            <a:avLst>
              <a:gd name="adj1" fmla="val 72340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b="1" u="none" strike="noStrike" kern="1200" cap="none" spc="0" normalizeH="0" baseline="0" noProof="0" smtClean="0">
              <a:ln>
                <a:noFill/>
              </a:ln>
              <a:effectLst/>
              <a:uLnTx/>
              <a:uFillTx/>
              <a:latin typeface="华文新魏" panose="02010800040101010101" charset="-122"/>
              <a:ea typeface="华文新魏" panose="02010800040101010101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b="1" u="none" strike="noStrike" kern="1200" cap="none" spc="0" normalizeH="0" baseline="0" noProof="0" smtClean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新魏" panose="02010800040101010101" charset="-122"/>
              <a:ea typeface="华文新魏" panose="02010800040101010101" charset="-122"/>
              <a:cs typeface="+mn-cs"/>
            </a:endParaRPr>
          </a:p>
          <a:p>
            <a:endParaRPr kumimoji="1" lang="zh-CN" altLang="en-US" b="1" u="none" strike="noStrike" kern="1200" cap="none" spc="0" normalizeH="0" baseline="0" noProof="0" smtClean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新魏" panose="02010800040101010101" charset="-122"/>
              <a:ea typeface="华文新魏" panose="02010800040101010101" charset="-122"/>
              <a:cs typeface="+mn-cs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4917440" y="4383405"/>
            <a:ext cx="2379980" cy="1064260"/>
            <a:chOff x="7744" y="6903"/>
            <a:chExt cx="3748" cy="1676"/>
          </a:xfrm>
        </p:grpSpPr>
        <p:sp>
          <p:nvSpPr>
            <p:cNvPr id="216069" name="Text Box 5"/>
            <p:cNvSpPr txBox="1">
              <a:spLocks noChangeArrowheads="1"/>
            </p:cNvSpPr>
            <p:nvPr/>
          </p:nvSpPr>
          <p:spPr bwMode="auto">
            <a:xfrm>
              <a:off x="7952" y="6903"/>
              <a:ext cx="3540" cy="11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CC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R="0" algn="l" defTabSz="914400" fontAlgn="base">
                <a:buClrTx/>
                <a:buSzTx/>
                <a:buFontTx/>
                <a:buNone/>
                <a:defRPr/>
              </a:pPr>
              <a:r>
                <a:rPr kumimoji="1" lang="zh-CN" altLang="en-US" sz="4000" b="1" u="sng" kern="1200" cap="none" spc="0" normalizeH="0" baseline="0" noProof="0" smtClean="0">
                  <a:ln>
                    <a:noFill/>
                  </a:ln>
                  <a:solidFill>
                    <a:srgbClr val="FF33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华文新魏" panose="02010800040101010101" charset="-122"/>
                  <a:ea typeface="华文新魏" panose="02010800040101010101" charset="-122"/>
                  <a:cs typeface="+mn-cs"/>
                </a:rPr>
                <a:t>感激</a:t>
              </a:r>
              <a:endParaRPr kumimoji="1" lang="zh-CN" altLang="en-US" sz="4000" b="1" u="sng" kern="120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panose="02010800040101010101" charset="-122"/>
                <a:ea typeface="华文新魏" panose="02010800040101010101" charset="-122"/>
                <a:cs typeface="+mn-cs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7744" y="7757"/>
              <a:ext cx="2473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kumimoji="1" lang="zh-CN" altLang="en-US" sz="2800" b="1" noProof="0" smtClean="0">
                  <a:ln>
                    <a:noFill/>
                  </a:ln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（李白）</a:t>
              </a:r>
              <a:endParaRPr kumimoji="1" lang="zh-CN" altLang="en-US" sz="2800" b="1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panose="02010800040101010101" charset="-122"/>
                <a:ea typeface="华文新魏" panose="02010800040101010101" charset="-122"/>
                <a:sym typeface="+mn-ea"/>
              </a:endParaRPr>
            </a:p>
          </p:txBody>
        </p:sp>
      </p:grpSp>
      <p:grpSp>
        <p:nvGrpSpPr>
          <p:cNvPr id="20" name="微信公众号：初中语文匠"/>
          <p:cNvGrpSpPr/>
          <p:nvPr/>
        </p:nvGrpSpPr>
        <p:grpSpPr>
          <a:xfrm>
            <a:off x="5550535" y="5730875"/>
            <a:ext cx="1619885" cy="1322070"/>
            <a:chOff x="8741" y="9025"/>
            <a:chExt cx="2551" cy="2082"/>
          </a:xfrm>
        </p:grpSpPr>
        <p:sp>
          <p:nvSpPr>
            <p:cNvPr id="216072" name="Text Box 8"/>
            <p:cNvSpPr txBox="1">
              <a:spLocks noChangeArrowheads="1"/>
            </p:cNvSpPr>
            <p:nvPr/>
          </p:nvSpPr>
          <p:spPr bwMode="auto">
            <a:xfrm>
              <a:off x="8871" y="9025"/>
              <a:ext cx="2421" cy="20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CC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marR="0" algn="l" defTabSz="914400" fontAlgn="base">
                <a:buClrTx/>
                <a:buSzTx/>
                <a:buFontTx/>
                <a:buNone/>
                <a:defRPr/>
              </a:pPr>
              <a:r>
                <a:rPr kumimoji="1" lang="zh-CN" altLang="en-US" sz="4000" b="1" i="1" u="sng" noProof="0" smtClean="0">
                  <a:ln>
                    <a:noFill/>
                  </a:ln>
                  <a:solidFill>
                    <a:srgbClr val="FF33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sym typeface="+mn-ea"/>
                </a:rPr>
                <a:t>乐观</a:t>
              </a:r>
              <a:endParaRPr kumimoji="1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  <a:p>
              <a:pPr marR="0" algn="l" defTabSz="914400" fontAlgn="base">
                <a:buClrTx/>
                <a:buSzTx/>
                <a:buFontTx/>
                <a:buNone/>
                <a:defRPr/>
              </a:pPr>
              <a:endParaRPr kumimoji="1" lang="zh-CN" altLang="en-US" sz="4000" b="1" i="1" u="sng" kern="120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 flipH="1">
              <a:off x="8741" y="9978"/>
              <a:ext cx="2397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kumimoji="1" lang="zh-CN" altLang="en-US" sz="2800" b="1" noProof="0" smtClean="0">
                  <a:ln>
                    <a:noFill/>
                  </a:ln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sym typeface="+mn-ea"/>
                </a:rPr>
                <a:t>（王勃）</a:t>
              </a:r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527550" y="2675255"/>
            <a:ext cx="1634490" cy="1135380"/>
            <a:chOff x="7130" y="4213"/>
            <a:chExt cx="2574" cy="1788"/>
          </a:xfrm>
        </p:grpSpPr>
        <p:sp>
          <p:nvSpPr>
            <p:cNvPr id="6" name="Rectangle 10"/>
            <p:cNvSpPr>
              <a:spLocks noChangeArrowheads="1"/>
            </p:cNvSpPr>
            <p:nvPr/>
          </p:nvSpPr>
          <p:spPr bwMode="auto">
            <a:xfrm>
              <a:off x="7281" y="4213"/>
              <a:ext cx="2272" cy="11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4000" b="1" u="sng" strike="noStrike" kern="1200" cap="none" spc="0" normalizeH="0" baseline="0" noProof="0" smtClean="0">
                  <a:ln>
                    <a:noFill/>
                  </a:ln>
                  <a:solidFill>
                    <a:srgbClr val="FF33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华文新魏" panose="02010800040101010101" charset="-122"/>
                  <a:ea typeface="华文新魏" panose="02010800040101010101" charset="-122"/>
                  <a:cs typeface="+mn-cs"/>
                </a:rPr>
                <a:t>豁达</a:t>
              </a:r>
              <a:endParaRPr kumimoji="1" lang="zh-CN" altLang="en-US" sz="4000" b="1" u="sng" strike="noStrike" kern="120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panose="02010800040101010101" charset="-122"/>
                <a:ea typeface="华文新魏" panose="02010800040101010101" charset="-122"/>
                <a:cs typeface="+mn-cs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7130" y="5179"/>
              <a:ext cx="2574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kumimoji="1" lang="zh-CN" altLang="en-US" sz="2800" b="1" noProof="0" smtClean="0">
                  <a:ln>
                    <a:noFill/>
                  </a:ln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（高适）</a:t>
              </a:r>
              <a:endParaRPr kumimoji="1" lang="zh-CN" altLang="en-US" sz="2800" b="1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panose="02010800040101010101" charset="-122"/>
                <a:ea typeface="华文新魏" panose="02010800040101010101" charset="-122"/>
                <a:sym typeface="+mn-ea"/>
              </a:endParaRPr>
            </a:p>
          </p:txBody>
        </p:sp>
      </p:grpSp>
      <p:sp>
        <p:nvSpPr>
          <p:cNvPr id="16" name="微信公众号：初中语文匠"/>
          <p:cNvSpPr txBox="1"/>
          <p:nvPr/>
        </p:nvSpPr>
        <p:spPr>
          <a:xfrm>
            <a:off x="8009890" y="0"/>
            <a:ext cx="3432175" cy="72415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zh-CN" altLang="en-US" sz="8000">
                <a:latin typeface="华文新魏" panose="02010800040101010101" charset="-122"/>
                <a:ea typeface="华文新魏" panose="02010800040101010101" charset="-122"/>
              </a:rPr>
              <a:t>一样的送别，</a:t>
            </a:r>
            <a:endParaRPr lang="zh-CN" altLang="en-US" sz="8000">
              <a:latin typeface="华文新魏" panose="02010800040101010101" charset="-122"/>
              <a:ea typeface="华文新魏" panose="02010800040101010101" charset="-122"/>
            </a:endParaRPr>
          </a:p>
          <a:p>
            <a:pPr fontAlgn="auto">
              <a:lnSpc>
                <a:spcPct val="120000"/>
              </a:lnSpc>
            </a:pPr>
            <a:r>
              <a:rPr lang="en-US" altLang="zh-CN" sz="8000">
                <a:latin typeface="华文新魏" panose="02010800040101010101" charset="-122"/>
                <a:ea typeface="华文新魏" panose="02010800040101010101" charset="-122"/>
              </a:rPr>
              <a:t> </a:t>
            </a:r>
            <a:r>
              <a:rPr lang="zh-CN" altLang="en-US" sz="8000">
                <a:latin typeface="华文新魏" panose="02010800040101010101" charset="-122"/>
                <a:ea typeface="华文新魏" panose="02010800040101010101" charset="-122"/>
              </a:rPr>
              <a:t>不一样的</a:t>
            </a:r>
            <a:r>
              <a:rPr lang="zh-CN" altLang="en-US" sz="9600" b="1" smtClean="0">
                <a:solidFill>
                  <a:srgbClr val="A50021"/>
                </a:solidFill>
                <a:latin typeface="方正舒体" panose="02010601030101010101" charset="-122"/>
                <a:ea typeface="方正舒体" panose="02010601030101010101" charset="-122"/>
                <a:cs typeface="喜鹊聚珍体 regular" panose="00000500000000000000" charset="-122"/>
              </a:rPr>
              <a:t>情怀</a:t>
            </a:r>
            <a:endParaRPr lang="zh-CN" altLang="en-US" sz="8000">
              <a:ln w="9525" cmpd="sng">
                <a:solidFill>
                  <a:schemeClr val="accent1"/>
                </a:solidFill>
                <a:prstDash val="solid"/>
              </a:ln>
              <a:solidFill>
                <a:srgbClr val="FF000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华文新魏" panose="02010800040101010101" charset="-122"/>
              <a:ea typeface="华文新魏" panose="02010800040101010101" charset="-122"/>
            </a:endParaRPr>
          </a:p>
        </p:txBody>
      </p:sp>
      <p:pic>
        <p:nvPicPr>
          <p:cNvPr id="15" name="PA-图片 11" descr="ce8c4b5e324bda0655354b64ac9308c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rcRect l="76495"/>
          <a:stretch>
            <a:fillRect/>
          </a:stretch>
        </p:blipFill>
        <p:spPr>
          <a:xfrm>
            <a:off x="0" y="1098550"/>
            <a:ext cx="900430" cy="5759450"/>
          </a:xfrm>
          <a:prstGeom prst="rect">
            <a:avLst/>
          </a:prstGeom>
        </p:spPr>
      </p:pic>
      <p:pic>
        <p:nvPicPr>
          <p:cNvPr id="21" name="微信公众号：初中语文匠" descr="42437332089bcbb1d4ff9ca461d3efb6"/>
          <p:cNvPicPr>
            <a:picLocks noChangeAspect="1"/>
          </p:cNvPicPr>
          <p:nvPr/>
        </p:nvPicPr>
        <p:blipFill>
          <a:blip r:embed="rId5"/>
          <a:srcRect t="11413" r="52941" b="75612"/>
          <a:stretch>
            <a:fillRect/>
          </a:stretch>
        </p:blipFill>
        <p:spPr>
          <a:xfrm flipH="1">
            <a:off x="8552815" y="127635"/>
            <a:ext cx="3569335" cy="1476375"/>
          </a:xfrm>
          <a:prstGeom prst="rect">
            <a:avLst/>
          </a:prstGeom>
        </p:spPr>
      </p:pic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微信公众号：初中语文匠"/>
          <p:cNvSpPr txBox="1"/>
          <p:nvPr/>
        </p:nvSpPr>
        <p:spPr>
          <a:xfrm>
            <a:off x="213360" y="1855470"/>
            <a:ext cx="11978640" cy="3543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0000"/>
              </a:lnSpc>
            </a:pPr>
            <a:r>
              <a:rPr lang="zh-CN" altLang="en-US" sz="6000">
                <a:solidFill>
                  <a:schemeClr val="tx1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一千个</a:t>
            </a:r>
            <a:r>
              <a:rPr lang="zh-CN" altLang="en-US" sz="600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读者</a:t>
            </a:r>
            <a:r>
              <a:rPr lang="zh-CN" altLang="en-US" sz="6000">
                <a:solidFill>
                  <a:schemeClr val="tx1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有一千个</a:t>
            </a:r>
            <a:r>
              <a:rPr lang="zh-CN" altLang="en-US" sz="600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哈姆莱特</a:t>
            </a:r>
            <a:r>
              <a:rPr lang="zh-CN" altLang="en-US" sz="6000">
                <a:solidFill>
                  <a:schemeClr val="tx1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。</a:t>
            </a:r>
            <a:r>
              <a:rPr lang="en-US" altLang="zh-CN" sz="5400">
                <a:solidFill>
                  <a:schemeClr val="tx1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    </a:t>
            </a:r>
            <a:endParaRPr lang="en-US" altLang="zh-CN" sz="5400">
              <a:solidFill>
                <a:schemeClr val="tx1"/>
              </a:solidFill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  <a:sym typeface="+mn-ea"/>
            </a:endParaRPr>
          </a:p>
          <a:p>
            <a:pPr fontAlgn="auto">
              <a:lnSpc>
                <a:spcPct val="140000"/>
              </a:lnSpc>
            </a:pPr>
            <a:r>
              <a:rPr lang="en-US" altLang="zh-CN" sz="5400">
                <a:solidFill>
                  <a:schemeClr val="tx1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                      ——</a:t>
            </a:r>
            <a:r>
              <a:rPr lang="zh-CN" altLang="en-US" sz="5400">
                <a:solidFill>
                  <a:schemeClr val="tx1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【英】威廉.莎士比亚</a:t>
            </a:r>
            <a:endParaRPr lang="zh-CN" altLang="en-US" sz="5400">
              <a:solidFill>
                <a:schemeClr val="tx1"/>
              </a:solidFill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  <a:sym typeface="+mn-ea"/>
            </a:endParaRPr>
          </a:p>
          <a:p>
            <a:pPr fontAlgn="auto">
              <a:lnSpc>
                <a:spcPct val="120000"/>
              </a:lnSpc>
            </a:pPr>
            <a:endParaRPr lang="en-US" altLang="zh-CN" sz="5400">
              <a:solidFill>
                <a:schemeClr val="tx1"/>
              </a:solidFill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  <a:sym typeface="+mn-ea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3030" name="微信公众号：初中语文匠"/>
          <p:cNvSpPr/>
          <p:nvPr/>
        </p:nvSpPr>
        <p:spPr>
          <a:xfrm>
            <a:off x="504825" y="1513205"/>
            <a:ext cx="1058735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en-US" altLang="zh-CN" sz="4000" b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</a:t>
            </a:r>
            <a:r>
              <a:rPr lang="zh-CN" altLang="en-US" sz="400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立意，就是确立文章的</a:t>
            </a:r>
            <a:r>
              <a:rPr lang="zh-CN" altLang="en-US" sz="4000">
                <a:solidFill>
                  <a:srgbClr val="FF0000"/>
                </a:solidFill>
                <a:effectLst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主题</a:t>
            </a:r>
            <a:r>
              <a:rPr lang="zh-CN" altLang="en-US" sz="400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（中心思想、中心论点）</a:t>
            </a:r>
            <a:r>
              <a:rPr lang="en-US" altLang="zh-CN" sz="400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,</a:t>
            </a:r>
            <a:r>
              <a:rPr lang="zh-CN" altLang="en-US" sz="400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就是作者思想感情和写作意图在文章里的集中体现。</a:t>
            </a:r>
            <a:endParaRPr lang="zh-CN" altLang="en-US" sz="4000">
              <a:solidFill>
                <a:schemeClr val="tx1">
                  <a:lumMod val="95000"/>
                  <a:lumOff val="5000"/>
                </a:schemeClr>
              </a:solidFill>
              <a:effectLst/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zh-CN" altLang="en-US" sz="3600" b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</a:t>
            </a:r>
            <a:endParaRPr lang="zh-CN" altLang="en-US" sz="3600" b="1">
              <a:solidFill>
                <a:schemeClr val="tx1">
                  <a:lumMod val="95000"/>
                  <a:lumOff val="5000"/>
                </a:schemeClr>
              </a:solidFill>
              <a:effectLst/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43031" name="微信公众号：初中语文匠"/>
          <p:cNvSpPr txBox="1"/>
          <p:nvPr/>
        </p:nvSpPr>
        <p:spPr>
          <a:xfrm>
            <a:off x="2028190" y="314325"/>
            <a:ext cx="9063990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>
                <a:solidFill>
                  <a:srgbClr val="FF0000"/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</a:rPr>
              <a:t>什么是立意？</a:t>
            </a:r>
            <a:endParaRPr lang="zh-CN" altLang="en-US" sz="5400" b="1">
              <a:solidFill>
                <a:srgbClr val="FF0000"/>
              </a:solidFill>
              <a:effectLst/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2" name="微信公众号：初中语文匠"/>
          <p:cNvSpPr txBox="1"/>
          <p:nvPr/>
        </p:nvSpPr>
        <p:spPr>
          <a:xfrm>
            <a:off x="574040" y="4229735"/>
            <a:ext cx="10210800" cy="2122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10000"/>
              </a:lnSpc>
            </a:pPr>
            <a:r>
              <a:rPr lang="en-US" altLang="zh-CN" sz="400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       </a:t>
            </a:r>
            <a:r>
              <a:rPr lang="zh-CN" altLang="en-US" sz="400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立意是否正确直接关系到作文的成败，立意是否新颖、高远、深刻是拉开作文档次的一个关键。</a:t>
            </a:r>
            <a:endParaRPr lang="zh-CN" altLang="en-US" sz="4000">
              <a:solidFill>
                <a:schemeClr val="tx1">
                  <a:lumMod val="95000"/>
                  <a:lumOff val="5000"/>
                </a:schemeClr>
              </a:solidFill>
              <a:effectLst/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</p:txBody>
      </p:sp>
      <p:pic>
        <p:nvPicPr>
          <p:cNvPr id="55" name="微信公众号：初中语文匠"/>
          <p:cNvPicPr>
            <a:picLocks noChangeAspect="1"/>
          </p:cNvPicPr>
          <p:nvPr/>
        </p:nvPicPr>
        <p:blipFill>
          <a:blip r:embed="rId3"/>
          <a:srcRect b="4102"/>
          <a:stretch>
            <a:fillRect/>
          </a:stretch>
        </p:blipFill>
        <p:spPr>
          <a:xfrm>
            <a:off x="10073640" y="3665220"/>
            <a:ext cx="2207895" cy="3251200"/>
          </a:xfrm>
          <a:prstGeom prst="rect">
            <a:avLst/>
          </a:prstGeom>
        </p:spPr>
      </p:pic>
      <p:pic>
        <p:nvPicPr>
          <p:cNvPr id="4" name="微信公众号：初中语文匠" descr="42437332089bcbb1d4ff9ca461d3efb6"/>
          <p:cNvPicPr>
            <a:picLocks noChangeAspect="1"/>
          </p:cNvPicPr>
          <p:nvPr/>
        </p:nvPicPr>
        <p:blipFill>
          <a:blip r:embed="rId4"/>
          <a:srcRect t="11413" r="52941" b="75612"/>
          <a:stretch>
            <a:fillRect/>
          </a:stretch>
        </p:blipFill>
        <p:spPr>
          <a:xfrm>
            <a:off x="0" y="36830"/>
            <a:ext cx="3569335" cy="1476375"/>
          </a:xfrm>
          <a:prstGeom prst="rect">
            <a:avLst/>
          </a:prstGeom>
        </p:spPr>
      </p:pic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43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30" grpId="0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5" name="微信公众号：初中语文匠"/>
          <p:cNvPicPr>
            <a:picLocks noChangeAspect="1"/>
          </p:cNvPicPr>
          <p:nvPr/>
        </p:nvPicPr>
        <p:blipFill>
          <a:blip r:embed="rId3"/>
          <a:srcRect b="4102"/>
          <a:stretch>
            <a:fillRect/>
          </a:stretch>
        </p:blipFill>
        <p:spPr>
          <a:xfrm>
            <a:off x="10073640" y="3665220"/>
            <a:ext cx="2207895" cy="3251200"/>
          </a:xfrm>
          <a:prstGeom prst="rect">
            <a:avLst/>
          </a:prstGeom>
        </p:spPr>
      </p:pic>
      <p:sp>
        <p:nvSpPr>
          <p:cNvPr id="43030" name="微信公众号：初中语文匠"/>
          <p:cNvSpPr/>
          <p:nvPr/>
        </p:nvSpPr>
        <p:spPr>
          <a:xfrm>
            <a:off x="574040" y="1236345"/>
            <a:ext cx="10587355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en-US" altLang="zh-CN" sz="4000" b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</a:t>
            </a:r>
            <a:r>
              <a:rPr sz="4000">
                <a:effectLst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深刻——指文章有思想深度。作者能选择自己最有体会的人生感悟，挖掘生活的底蕴。</a:t>
            </a:r>
            <a:endParaRPr sz="4000">
              <a:effectLst/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fontAlgn="auto">
              <a:lnSpc>
                <a:spcPct val="120000"/>
              </a:lnSpc>
            </a:pPr>
            <a:r>
              <a:rPr lang="en-US" sz="4000">
                <a:effectLst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</a:t>
            </a:r>
            <a:r>
              <a:rPr sz="4000">
                <a:effectLst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新颖</a:t>
            </a:r>
            <a:r>
              <a:rPr lang="en-US" sz="4000">
                <a:effectLst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——</a:t>
            </a:r>
            <a:r>
              <a:rPr sz="4000">
                <a:effectLst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指文章没有空话、套话、陈词滥调，有的是自已独特的感受和见解。要让文意新颖，可以</a:t>
            </a:r>
            <a:r>
              <a:rPr lang="zh-CN" sz="4000">
                <a:effectLst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渗入时代新观念；可以反思旧说俗见；可以从毫无价值的立意中另辟蹊径，发现并凸显其闪光点；等等。</a:t>
            </a:r>
            <a:endParaRPr lang="zh-CN" altLang="en-US" sz="3600" b="1">
              <a:solidFill>
                <a:schemeClr val="tx1">
                  <a:lumMod val="95000"/>
                  <a:lumOff val="5000"/>
                </a:schemeClr>
              </a:solidFill>
              <a:effectLst/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43031" name="微信公众号：初中语文匠"/>
          <p:cNvSpPr txBox="1"/>
          <p:nvPr/>
        </p:nvSpPr>
        <p:spPr>
          <a:xfrm>
            <a:off x="1385570" y="314325"/>
            <a:ext cx="10164445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>
                <a:solidFill>
                  <a:srgbClr val="FF0000"/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</a:rPr>
              <a:t>那么，怎样的立意才是好的立意？</a:t>
            </a:r>
            <a:endParaRPr lang="zh-CN" altLang="en-US" sz="5400" b="1">
              <a:solidFill>
                <a:srgbClr val="FF0000"/>
              </a:solidFill>
              <a:effectLst/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2" name="微信公众号：初中语文匠"/>
          <p:cNvSpPr txBox="1"/>
          <p:nvPr/>
        </p:nvSpPr>
        <p:spPr>
          <a:xfrm>
            <a:off x="574040" y="4229735"/>
            <a:ext cx="10210800" cy="7683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10000"/>
              </a:lnSpc>
            </a:pPr>
            <a:r>
              <a:rPr lang="en-US" altLang="zh-CN" sz="400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       </a:t>
            </a:r>
            <a:endParaRPr lang="zh-CN" altLang="en-US" sz="4000">
              <a:solidFill>
                <a:schemeClr val="tx1">
                  <a:lumMod val="95000"/>
                  <a:lumOff val="5000"/>
                </a:schemeClr>
              </a:solidFill>
              <a:effectLst/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</p:txBody>
      </p:sp>
      <p:pic>
        <p:nvPicPr>
          <p:cNvPr id="4" name="微信公众号：初中语文匠" descr="42437332089bcbb1d4ff9ca461d3efb6"/>
          <p:cNvPicPr>
            <a:picLocks noChangeAspect="1"/>
          </p:cNvPicPr>
          <p:nvPr/>
        </p:nvPicPr>
        <p:blipFill>
          <a:blip r:embed="rId4"/>
          <a:srcRect t="11413" r="52941" b="75612"/>
          <a:stretch>
            <a:fillRect/>
          </a:stretch>
        </p:blipFill>
        <p:spPr>
          <a:xfrm>
            <a:off x="0" y="36830"/>
            <a:ext cx="3569335" cy="1476375"/>
          </a:xfrm>
          <a:prstGeom prst="rect">
            <a:avLst/>
          </a:prstGeom>
        </p:spPr>
      </p:pic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43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30" grpId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3030" name="微信公众号：初中语文匠"/>
          <p:cNvSpPr/>
          <p:nvPr/>
        </p:nvSpPr>
        <p:spPr>
          <a:xfrm>
            <a:off x="504825" y="1513205"/>
            <a:ext cx="1058735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en-US" altLang="zh-CN" sz="4000" b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</a:t>
            </a:r>
            <a:r>
              <a:rPr sz="4000">
                <a:effectLst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真实</a:t>
            </a:r>
            <a:r>
              <a:rPr lang="en-US" sz="4000">
                <a:effectLst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——</a:t>
            </a:r>
            <a:r>
              <a:rPr sz="4000">
                <a:effectLst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指文章能表达作者的真情实感。我们反对“为赋新词强说愁”的假叙事、假抒情，厌弃结尾牵会、强行拔高的假升华、伪颂歌，提倡写真我、叙真事抒真情。叙述事件、刻画人物可以运用细节描写，这样才</a:t>
            </a:r>
            <a:r>
              <a:rPr lang="zh-CN" sz="4000">
                <a:effectLst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显得真实可信，进而打动人，感染人。</a:t>
            </a:r>
            <a:endParaRPr lang="zh-CN" altLang="en-US" sz="3600" b="1">
              <a:solidFill>
                <a:schemeClr val="tx1">
                  <a:lumMod val="95000"/>
                  <a:lumOff val="5000"/>
                </a:schemeClr>
              </a:solidFill>
              <a:effectLst/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43031" name="微信公众号：初中语文匠"/>
          <p:cNvSpPr txBox="1"/>
          <p:nvPr/>
        </p:nvSpPr>
        <p:spPr>
          <a:xfrm>
            <a:off x="1385570" y="314325"/>
            <a:ext cx="10164445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>
                <a:solidFill>
                  <a:srgbClr val="FF0000"/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</a:rPr>
              <a:t>那么，怎样的立意才是好的立意？</a:t>
            </a:r>
            <a:endParaRPr lang="zh-CN" altLang="en-US" sz="5400" b="1">
              <a:solidFill>
                <a:srgbClr val="FF0000"/>
              </a:solidFill>
              <a:effectLst/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2" name="微信公众号：初中语文匠"/>
          <p:cNvSpPr txBox="1"/>
          <p:nvPr/>
        </p:nvSpPr>
        <p:spPr>
          <a:xfrm>
            <a:off x="574040" y="4229735"/>
            <a:ext cx="10210800" cy="7683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10000"/>
              </a:lnSpc>
            </a:pPr>
            <a:r>
              <a:rPr lang="en-US" altLang="zh-CN" sz="400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       </a:t>
            </a:r>
            <a:endParaRPr lang="zh-CN" altLang="en-US" sz="4000">
              <a:solidFill>
                <a:schemeClr val="tx1">
                  <a:lumMod val="95000"/>
                  <a:lumOff val="5000"/>
                </a:schemeClr>
              </a:solidFill>
              <a:effectLst/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</p:txBody>
      </p:sp>
      <p:pic>
        <p:nvPicPr>
          <p:cNvPr id="55" name="微信公众号：初中语文匠"/>
          <p:cNvPicPr>
            <a:picLocks noChangeAspect="1"/>
          </p:cNvPicPr>
          <p:nvPr/>
        </p:nvPicPr>
        <p:blipFill>
          <a:blip r:embed="rId3"/>
          <a:srcRect b="4102"/>
          <a:stretch>
            <a:fillRect/>
          </a:stretch>
        </p:blipFill>
        <p:spPr>
          <a:xfrm>
            <a:off x="10073640" y="3665220"/>
            <a:ext cx="2207895" cy="3251200"/>
          </a:xfrm>
          <a:prstGeom prst="rect">
            <a:avLst/>
          </a:prstGeom>
        </p:spPr>
      </p:pic>
      <p:pic>
        <p:nvPicPr>
          <p:cNvPr id="4" name="微信公众号：初中语文匠" descr="42437332089bcbb1d4ff9ca461d3efb6"/>
          <p:cNvPicPr>
            <a:picLocks noChangeAspect="1"/>
          </p:cNvPicPr>
          <p:nvPr/>
        </p:nvPicPr>
        <p:blipFill>
          <a:blip r:embed="rId4"/>
          <a:srcRect t="11413" r="52941" b="75612"/>
          <a:stretch>
            <a:fillRect/>
          </a:stretch>
        </p:blipFill>
        <p:spPr>
          <a:xfrm>
            <a:off x="0" y="36830"/>
            <a:ext cx="3569335" cy="1476375"/>
          </a:xfrm>
          <a:prstGeom prst="rect">
            <a:avLst/>
          </a:prstGeom>
        </p:spPr>
      </p:pic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43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30" grpId="0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5" name="微信公众号：初中语文匠"/>
          <p:cNvPicPr>
            <a:picLocks noChangeAspect="1"/>
          </p:cNvPicPr>
          <p:nvPr/>
        </p:nvPicPr>
        <p:blipFill>
          <a:blip r:embed="rId3"/>
          <a:srcRect b="4102"/>
          <a:stretch>
            <a:fillRect/>
          </a:stretch>
        </p:blipFill>
        <p:spPr>
          <a:xfrm>
            <a:off x="10073640" y="3665220"/>
            <a:ext cx="2207895" cy="3251200"/>
          </a:xfrm>
          <a:prstGeom prst="rect">
            <a:avLst/>
          </a:prstGeom>
        </p:spPr>
      </p:pic>
      <p:sp>
        <p:nvSpPr>
          <p:cNvPr id="43030" name="微信公众号：初中语文匠"/>
          <p:cNvSpPr/>
          <p:nvPr/>
        </p:nvSpPr>
        <p:spPr>
          <a:xfrm>
            <a:off x="574040" y="1167765"/>
            <a:ext cx="11507470" cy="5405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en-US" altLang="zh-CN" sz="3600" b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</a:t>
            </a:r>
            <a:r>
              <a:rPr sz="3600">
                <a:effectLst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积极</a:t>
            </a:r>
            <a:r>
              <a:rPr lang="en-US" sz="3600">
                <a:effectLst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——</a:t>
            </a:r>
            <a:r>
              <a:rPr sz="3600">
                <a:effectLst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指文章的立意要健康向上，体现现代中学生昂扬向上的精神风貌。文章要少流露消极颓废的人：态度，应尽量多一些赞美，少一些刻薄；多一些平和，少一些暴力；多一些理解，少一些宣泄。</a:t>
            </a:r>
            <a:endParaRPr sz="3600">
              <a:effectLst/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fontAlgn="auto">
              <a:lnSpc>
                <a:spcPct val="120000"/>
              </a:lnSpc>
            </a:pPr>
            <a:r>
              <a:rPr sz="3600">
                <a:effectLst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时代感</a:t>
            </a:r>
            <a:r>
              <a:rPr lang="en-US" sz="3600">
                <a:effectLst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——</a:t>
            </a:r>
            <a:r>
              <a:rPr sz="3600">
                <a:effectLst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指文章最好能紧扣时代主题。有现实感，反映时代精神，这样我们的作文才会常写常新。立意</a:t>
            </a:r>
            <a:r>
              <a:rPr lang="zh-CN" sz="3600">
                <a:effectLst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时应当考虑党的方针政策，改革开放的成果、当前社会的热点话题等。</a:t>
            </a:r>
            <a:r>
              <a:rPr lang="zh-CN" altLang="en-US" sz="3200" b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</a:t>
            </a:r>
            <a:endParaRPr lang="zh-CN" altLang="en-US" sz="3200" b="1">
              <a:solidFill>
                <a:schemeClr val="tx1">
                  <a:lumMod val="95000"/>
                  <a:lumOff val="5000"/>
                </a:schemeClr>
              </a:solidFill>
              <a:effectLst/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43031" name="微信公众号：初中语文匠"/>
          <p:cNvSpPr txBox="1"/>
          <p:nvPr/>
        </p:nvSpPr>
        <p:spPr>
          <a:xfrm>
            <a:off x="1385570" y="314325"/>
            <a:ext cx="10164445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>
                <a:solidFill>
                  <a:srgbClr val="FF0000"/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</a:rPr>
              <a:t>那么，怎样的立意才是好的立意？</a:t>
            </a:r>
            <a:endParaRPr lang="zh-CN" altLang="en-US" sz="5400" b="1">
              <a:solidFill>
                <a:srgbClr val="FF0000"/>
              </a:solidFill>
              <a:effectLst/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2" name="微信公众号：初中语文匠"/>
          <p:cNvSpPr txBox="1"/>
          <p:nvPr/>
        </p:nvSpPr>
        <p:spPr>
          <a:xfrm>
            <a:off x="574040" y="4229735"/>
            <a:ext cx="10210800" cy="7683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10000"/>
              </a:lnSpc>
            </a:pPr>
            <a:r>
              <a:rPr lang="en-US" altLang="zh-CN" sz="400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       </a:t>
            </a:r>
            <a:endParaRPr lang="zh-CN" altLang="en-US" sz="4000">
              <a:solidFill>
                <a:schemeClr val="tx1">
                  <a:lumMod val="95000"/>
                  <a:lumOff val="5000"/>
                </a:schemeClr>
              </a:solidFill>
              <a:effectLst/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</p:txBody>
      </p:sp>
      <p:pic>
        <p:nvPicPr>
          <p:cNvPr id="4" name="微信公众号：初中语文匠" descr="42437332089bcbb1d4ff9ca461d3efb6"/>
          <p:cNvPicPr>
            <a:picLocks noChangeAspect="1"/>
          </p:cNvPicPr>
          <p:nvPr/>
        </p:nvPicPr>
        <p:blipFill>
          <a:blip r:embed="rId4"/>
          <a:srcRect t="11413" r="52941" b="75612"/>
          <a:stretch>
            <a:fillRect/>
          </a:stretch>
        </p:blipFill>
        <p:spPr>
          <a:xfrm>
            <a:off x="0" y="36830"/>
            <a:ext cx="3569335" cy="1476375"/>
          </a:xfrm>
          <a:prstGeom prst="rect">
            <a:avLst/>
          </a:prstGeom>
        </p:spPr>
      </p:pic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43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30" grpId="0"/>
      <p:bldP spid="2" grpId="0"/>
    </p:bld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1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1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8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8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187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188.xml><?xml version="1.0" encoding="utf-8"?>
<p:tagLst xmlns:p="http://schemas.openxmlformats.org/presentationml/2006/main">
  <p:tag name="PA" val="v5.2.10"/>
</p:tagLst>
</file>

<file path=ppt/tags/tag189.xml><?xml version="1.0" encoding="utf-8"?>
<p:tagLst xmlns:p="http://schemas.openxmlformats.org/presentationml/2006/main">
  <p:tag name="KSO_WM_BEAUTIFY_FLAG" val="#wm#"/>
  <p:tag name="KSO_WM_DYNAMICNUM_SPEED" val="3"/>
  <p:tag name="KSO_WM_UNIT_DIAGRAM_MODELTYPE" val="dynamicNum"/>
  <p:tag name="KSO_WM_UNIT_DYNMNUM_DGM_ANIMTYPE" val="5"/>
  <p:tag name="KSO_WM_UNIT_DYNMNUM_TYPE" val="1"/>
  <p:tag name="KSO_WM_UNIT_INDEX" val="1617256164037_1_1"/>
  <p:tag name="KSO_WM_UNIT_TYPE" val="ζ_h_f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0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微信公众号：初中语文匠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1微信公众号：初中语文匠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2微信公众号：初中语文匠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146</Paragraphs>
  <Slides>24</Slides>
  <Notes>23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baseType="lpstr" size="41">
      <vt:lpstr>Arial</vt:lpstr>
      <vt:lpstr>微软雅黑</vt:lpstr>
      <vt:lpstr>Wingdings</vt:lpstr>
      <vt:lpstr>柳公权楷书</vt:lpstr>
      <vt:lpstr>Calibri Light</vt:lpstr>
      <vt:lpstr>Calibri</vt:lpstr>
      <vt:lpstr>华文新魏</vt:lpstr>
      <vt:lpstr>方正舒体</vt:lpstr>
      <vt:lpstr>喜鹊聚珍体 regular</vt:lpstr>
      <vt:lpstr>华文行楷</vt:lpstr>
      <vt:lpstr>华文楷体</vt:lpstr>
      <vt:lpstr>宋体</vt:lpstr>
      <vt:lpstr>黑体</vt:lpstr>
      <vt:lpstr>楷体_GB2312</vt:lpstr>
      <vt:lpstr>华文彩云</vt:lpstr>
      <vt:lpstr>如风似月行楷</vt:lpstr>
      <vt:lpstr>微信公众号：初中语文匠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2022-03-03T09:15:12.965</cp:lastPrinted>
  <dcterms:created xsi:type="dcterms:W3CDTF">2022-03-03T09:15:12Z</dcterms:created>
  <dcterms:modified xsi:type="dcterms:W3CDTF">2022-03-03T01:15:27Z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