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10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7" r:id="rId20"/>
    <p:sldId id="308" r:id="rId21"/>
    <p:sldId id="309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0377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9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9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9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07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4860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8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8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87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8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78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7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8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55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56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5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5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61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62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6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64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6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6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69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71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87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88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8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91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7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7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7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" y="162560"/>
            <a:ext cx="6263005" cy="4304665"/>
          </a:xfrm>
          <a:prstGeom prst="rect">
            <a:avLst/>
          </a:prstGeom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745" y="3430905"/>
            <a:ext cx="6056630" cy="3439160"/>
          </a:xfrm>
          <a:prstGeom prst="rect">
            <a:avLst/>
          </a:prstGeom>
        </p:spPr>
      </p:pic>
      <p:pic>
        <p:nvPicPr>
          <p:cNvPr id="10" name="图片 9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8005" y="162560"/>
            <a:ext cx="4572000" cy="3268345"/>
          </a:xfrm>
          <a:prstGeom prst="rect">
            <a:avLst/>
          </a:prstGeom>
        </p:spPr>
      </p:pic>
      <p:pic>
        <p:nvPicPr>
          <p:cNvPr id="12" name="图片 11" descr="77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320" y="162560"/>
            <a:ext cx="9105265" cy="6592570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655" y="495935"/>
            <a:ext cx="10058400" cy="6210935"/>
          </a:xfrm>
          <a:prstGeom prst="rect">
            <a:avLst/>
          </a:prstGeom>
        </p:spPr>
      </p:pic>
      <p:pic>
        <p:nvPicPr>
          <p:cNvPr id="14" name="图片 13" descr="爱的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975" y="497205"/>
            <a:ext cx="9372600" cy="6228080"/>
          </a:xfrm>
          <a:prstGeom prst="rect">
            <a:avLst/>
          </a:prstGeom>
        </p:spPr>
      </p:pic>
      <p:pic>
        <p:nvPicPr>
          <p:cNvPr id="15" name="图片 14" descr="E:\10.jpg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411855" y="497205"/>
            <a:ext cx="6623050" cy="6209665"/>
          </a:xfrm>
          <a:prstGeom prst="rect">
            <a:avLst/>
          </a:prstGeom>
        </p:spPr>
      </p:pic>
      <p:pic>
        <p:nvPicPr>
          <p:cNvPr id="16" name="图片 15" descr="140568603369510957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0230" y="240665"/>
            <a:ext cx="8510905" cy="6376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>
            <a:alpha val="37000"/>
          </a:srgbClr>
        </a:solidFill>
        <a:effectLst/>
      </p:bgPr>
    </p:bg>
    <p:spTree>
      <p:nvGrpSpPr>
        <p:cNvPr id="49" name=""/>
        <p:cNvGrpSpPr/>
        <p:nvPr/>
      </p:nvGrpSpPr>
      <p:grpSpPr/>
      <p:sp>
        <p:nvSpPr>
          <p:cNvPr id="1048643" name="文本框 3"/>
          <p:cNvSpPr txBox="1"/>
          <p:nvPr/>
        </p:nvSpPr>
        <p:spPr>
          <a:xfrm>
            <a:off x="1226820" y="2324100"/>
            <a:ext cx="10393045" cy="731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2、 </a:t>
            </a:r>
            <a:r>
              <a:rPr lang="zh-CN" altLang="en-US" sz="2400" b="1">
                <a:solidFill>
                  <a:srgbClr val="FF0000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花朵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儿一串挨着一串，一朵接着一朵，彼此推着挤着，好不活泼热闹！</a:t>
            </a:r>
            <a:endParaRPr lang="zh-CN" altLang="en-US" b="1"/>
          </a:p>
          <a:p>
            <a:endParaRPr lang="zh-CN" altLang="en-US"/>
          </a:p>
        </p:txBody>
      </p:sp>
      <p:sp>
        <p:nvSpPr>
          <p:cNvPr id="1048644" name="文本框 5"/>
          <p:cNvSpPr txBox="1"/>
          <p:nvPr/>
        </p:nvSpPr>
        <p:spPr>
          <a:xfrm>
            <a:off x="1607820" y="2711450"/>
            <a:ext cx="92043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  <a:sym typeface="+mn-ea"/>
              </a:rPr>
              <a:t>拟人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手法，生动形象表现出了花儿的勃勃生机。）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48645" name="文本框 6"/>
          <p:cNvSpPr txBox="1"/>
          <p:nvPr/>
        </p:nvSpPr>
        <p:spPr>
          <a:xfrm>
            <a:off x="1226820" y="3222625"/>
            <a:ext cx="10576560" cy="140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3、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“我在开花！”它们在笑。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      “我在开花！”它们嚷嚷。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/>
              <a:t>         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（运用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反复、拟人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的手法，生动形象地表现出了紫藤萝花的欢乐，充满生机。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48646" name="文本框 7"/>
          <p:cNvSpPr txBox="1"/>
          <p:nvPr/>
        </p:nvSpPr>
        <p:spPr>
          <a:xfrm>
            <a:off x="1226820" y="4724400"/>
            <a:ext cx="110648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chemeClr val="tx1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4、</a:t>
            </a:r>
            <a:r>
              <a:rPr lang="zh-CN" altLang="en-US" sz="2400" b="1">
                <a:solidFill>
                  <a:schemeClr val="tx1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每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一朵盛开的花就像是一个张满了的帆，帆下带着尖底的舱，船舱鼓鼓的；又像一个忍俊不禁的笑容，就要绽放似的。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048647" name="文本框 8"/>
          <p:cNvSpPr txBox="1"/>
          <p:nvPr/>
        </p:nvSpPr>
        <p:spPr>
          <a:xfrm>
            <a:off x="1226820" y="5674360"/>
            <a:ext cx="996632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（运用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比喻、拟人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的手法，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将盛开的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  <a:sym typeface="+mn-ea"/>
              </a:rPr>
              <a:t>紫藤萝比喻成帆和船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，显得生机勃勃，生气盎然；又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  <a:sym typeface="+mn-ea"/>
              </a:rPr>
              <a:t>比喻成笑容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，更加显得可爱，也突出作者心情的喜悦</a:t>
            </a:r>
            <a:r>
              <a:rPr lang="zh-CN" altLang="en-US">
                <a:sym typeface="+mn-ea"/>
              </a:rPr>
              <a:t>。）</a:t>
            </a:r>
            <a:endParaRPr lang="zh-CN" altLang="en-US"/>
          </a:p>
        </p:txBody>
      </p:sp>
      <p:sp>
        <p:nvSpPr>
          <p:cNvPr id="1048648" name="文本框 10"/>
          <p:cNvSpPr txBox="1"/>
          <p:nvPr/>
        </p:nvSpPr>
        <p:spPr>
          <a:xfrm>
            <a:off x="1226820" y="129540"/>
            <a:ext cx="1057719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1、 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只是深深浅浅的紫，仿佛在流动，在欢笑，在不停地生长。紫色的大条幅上，泛着点点银光，就像迸溅的水花。仔细看时，才知道那时每一朵紫花中最浅淡的部分，在和阳光互相挑逗。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048649" name="文本框 11"/>
          <p:cNvSpPr txBox="1"/>
          <p:nvPr/>
        </p:nvSpPr>
        <p:spPr>
          <a:xfrm>
            <a:off x="1520190" y="1318260"/>
            <a:ext cx="998918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化静为动，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充满生机。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  “像迸溅的水花”运用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比喻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手法，表现花开放的情态；“欢笑、挑逗”运用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拟人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手法，令人如闻其声，如见其态。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48650" name="左大括号 9"/>
          <p:cNvSpPr/>
          <p:nvPr/>
        </p:nvSpPr>
        <p:spPr>
          <a:xfrm>
            <a:off x="974725" y="274320"/>
            <a:ext cx="167640" cy="589788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1048651" name="文本框 12"/>
          <p:cNvSpPr txBox="1"/>
          <p:nvPr/>
        </p:nvSpPr>
        <p:spPr>
          <a:xfrm>
            <a:off x="259080" y="3002280"/>
            <a:ext cx="502920" cy="624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态</a:t>
            </a:r>
            <a:endParaRPr lang="zh-CN" altLang="en-US" sz="36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48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48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48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48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4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4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8" grpId="0"/>
      <p:bldP spid="1048647" grpId="0"/>
      <p:bldP spid="1048643" grpId="0"/>
      <p:bldP spid="1048644" grpId="0"/>
      <p:bldP spid="1048645" grpId="0"/>
      <p:bldP spid="1048646" grpId="0"/>
      <p:bldP spid="1048649" grpId="0"/>
      <p:bldP spid="1048650" grpId="1" animBg="1"/>
      <p:bldP spid="10486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>
            <a:alpha val="37000"/>
          </a:srgbClr>
        </a:solidFill>
        <a:effectLst/>
      </p:bgPr>
    </p:bg>
    <p:spTree>
      <p:nvGrpSpPr>
        <p:cNvPr id="39" name=""/>
        <p:cNvGrpSpPr/>
        <p:nvPr/>
      </p:nvGrpSpPr>
      <p:grpSpPr/>
      <p:pic>
        <p:nvPicPr>
          <p:cNvPr id="1" name="图片 0" descr="矢量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360000">
            <a:off x="9490588" y="2493"/>
            <a:ext cx="2409009" cy="3611619"/>
          </a:xfrm>
          <a:prstGeom prst="rect">
            <a:avLst/>
          </a:prstGeom>
          <a:effectLst>
            <a:reflection stA="56000" endPos="18000" dist="50800" dir="5400000" sy="-100000" algn="bl" rotWithShape="0"/>
            <a:softEdge rad="685800"/>
          </a:effectLst>
        </p:spPr>
      </p:pic>
      <p:sp>
        <p:nvSpPr>
          <p:cNvPr id="1048603" name="文本框 8"/>
          <p:cNvSpPr txBox="1"/>
          <p:nvPr/>
        </p:nvSpPr>
        <p:spPr>
          <a:xfrm>
            <a:off x="1878330" y="1428750"/>
            <a:ext cx="1020318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只见一片辉煌的淡紫色；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只是深深浅浅的紫；</a:t>
            </a:r>
            <a:endParaRPr lang="zh-CN" altLang="en-US" b="1"/>
          </a:p>
          <a:p>
            <a:endParaRPr lang="zh-CN" altLang="en-US" b="1"/>
          </a:p>
          <a:p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紫色的大条幅上，泛着点点银光，就像迸溅的水花；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每</a:t>
            </a:r>
            <a:r>
              <a:rPr lang="zh-CN" altLang="en-US" sz="2400" b="1">
                <a:solidFill>
                  <a:srgbClr val="FF0000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一穗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花都是上面的盛开、下面的待放 。颜色便上浅下深，好像那紫色沉淀下来了，沉淀在最嫩最小的花苞里。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048604" name="左大括号 4"/>
          <p:cNvSpPr/>
          <p:nvPr/>
        </p:nvSpPr>
        <p:spPr>
          <a:xfrm>
            <a:off x="1584960" y="1531620"/>
            <a:ext cx="152400" cy="233172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1048605" name="文本框 5"/>
          <p:cNvSpPr txBox="1"/>
          <p:nvPr/>
        </p:nvSpPr>
        <p:spPr>
          <a:xfrm>
            <a:off x="674370" y="2358390"/>
            <a:ext cx="1203960" cy="624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色</a:t>
            </a:r>
            <a:endParaRPr lang="zh-CN" altLang="en-US" sz="36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3" grpId="0"/>
      <p:bldP spid="1048604" grpId="0" animBg="1"/>
      <p:bldP spid="10486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>
            <a:alpha val="35000"/>
          </a:srgbClr>
        </a:solidFill>
        <a:effectLst/>
      </p:bgPr>
    </p:bg>
    <p:spTree>
      <p:nvGrpSpPr>
        <p:cNvPr id="37" name=""/>
        <p:cNvGrpSpPr/>
        <p:nvPr/>
      </p:nvGrpSpPr>
      <p:grpSpPr/>
      <p:pic>
        <p:nvPicPr>
          <p:cNvPr id="3" name="图片 2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80000">
            <a:off x="9044940" y="22860"/>
            <a:ext cx="3184525" cy="3763645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155700"/>
          </a:effectLst>
          <a:scene3d>
            <a:camera prst="orthographicFront"/>
            <a:lightRig rig="threePt" dir="t">
              <a:rot lat="0" lon="0" rev="1800000"/>
            </a:lightRig>
          </a:scene3d>
          <a:sp3d/>
        </p:spPr>
      </p:pic>
      <p:sp>
        <p:nvSpPr>
          <p:cNvPr id="1048597" name="标题 1"/>
          <p:cNvSpPr>
            <a:spLocks noGrp="1"/>
          </p:cNvSpPr>
          <p:nvPr>
            <p:ph type="title"/>
          </p:nvPr>
        </p:nvSpPr>
        <p:spPr>
          <a:xfrm>
            <a:off x="838200" y="392430"/>
            <a:ext cx="10515600" cy="1325563"/>
          </a:xfrm>
        </p:spPr>
        <p:txBody>
          <a:bodyPr/>
          <a:p>
            <a:r>
              <a:rPr lang="zh-CN" altLang="en-US" sz="3200" b="1"/>
              <a:t>按照什么顺序描写的？</a:t>
            </a:r>
            <a:endParaRPr lang="zh-CN" altLang="en-US" sz="3200" b="1"/>
          </a:p>
        </p:txBody>
      </p:sp>
      <p:sp>
        <p:nvSpPr>
          <p:cNvPr id="1048598" name="内容占位符 2"/>
          <p:cNvSpPr>
            <a:spLocks noGrp="1"/>
          </p:cNvSpPr>
          <p:nvPr>
            <p:ph idx="1"/>
          </p:nvPr>
        </p:nvSpPr>
        <p:spPr>
          <a:xfrm>
            <a:off x="1417320" y="1551305"/>
            <a:ext cx="10515600" cy="4351338"/>
          </a:xfrm>
        </p:spPr>
        <p:txBody>
          <a:bodyPr/>
          <a:p>
            <a:r>
              <a:rPr lang="zh-CN" altLang="en-US">
                <a:latin typeface="新宋体" panose="02010609030101010101" charset="-122"/>
                <a:ea typeface="新宋体" panose="02010609030101010101" charset="-122"/>
              </a:rPr>
              <a:t>花瀑             花穗             花朵</a:t>
            </a: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  <a:p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>
                <a:latin typeface="新宋体" panose="02010609030101010101" charset="-122"/>
                <a:ea typeface="新宋体" panose="02010609030101010101" charset="-122"/>
              </a:rPr>
              <a:t>整体到部分，由远到近</a:t>
            </a: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48599" name=" 4"/>
          <p:cNvSpPr/>
          <p:nvPr/>
        </p:nvSpPr>
        <p:spPr>
          <a:xfrm>
            <a:off x="2529840" y="1718310"/>
            <a:ext cx="1219200" cy="14414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48600" name=" 4"/>
          <p:cNvSpPr/>
          <p:nvPr/>
        </p:nvSpPr>
        <p:spPr>
          <a:xfrm>
            <a:off x="5821680" y="1718310"/>
            <a:ext cx="1188085" cy="14541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3000"/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3000"/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3000"/>
                                        <p:tgtEl>
                                          <p:spTgt spid="1048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3000"/>
                                        <p:tgtEl>
                                          <p:spTgt spid="1048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3000"/>
                                        <p:tgtEl>
                                          <p:spTgt spid="1048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3000"/>
                                        <p:tgtEl>
                                          <p:spTgt spid="1048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8" grpId="0" build="p"/>
      <p:bldP spid="1048598" grpId="1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5" name=""/>
        <p:cNvGrpSpPr/>
        <p:nvPr/>
      </p:nvGrpSpPr>
      <p:grpSpPr/>
      <p:sp>
        <p:nvSpPr>
          <p:cNvPr id="1048593" name="标题 1"/>
          <p:cNvSpPr>
            <a:spLocks noGrp="1"/>
          </p:cNvSpPr>
          <p:nvPr>
            <p:ph type="title"/>
          </p:nvPr>
        </p:nvSpPr>
        <p:spPr>
          <a:xfrm>
            <a:off x="290195" y="365125"/>
            <a:ext cx="11063605" cy="1325880"/>
          </a:xfrm>
        </p:spPr>
        <p:txBody>
          <a:bodyPr>
            <a:normAutofit fontScale="90000"/>
          </a:bodyPr>
          <a:p>
            <a:r>
              <a:rPr lang="en-US" altLang="zh-CN"/>
              <a:t>        </a:t>
            </a:r>
            <a:r>
              <a:rPr lang="zh-CN" altLang="en-US"/>
              <a:t>作者看到繁盛充满生机的紫藤萝做了什么？</a:t>
            </a:r>
            <a:br>
              <a:rPr lang="en-US" altLang="zh-CN"/>
            </a:br>
            <a:r>
              <a:rPr lang="zh-CN" altLang="en-US"/>
              <a:t>感受到了什么？</a:t>
            </a:r>
            <a:r>
              <a:rPr lang="zh-CN" altLang="en-US">
                <a:sym typeface="+mn-ea"/>
              </a:rPr>
              <a:t>心情怎么样？</a:t>
            </a:r>
            <a:r>
              <a:rPr lang="zh-CN" altLang="en-US"/>
              <a:t>又想到了什么？</a:t>
            </a:r>
            <a:endParaRPr lang="zh-CN" altLang="en-US"/>
          </a:p>
        </p:txBody>
      </p:sp>
      <p:sp>
        <p:nvSpPr>
          <p:cNvPr id="1048594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9775"/>
          </a:xfrm>
        </p:spPr>
        <p:txBody>
          <a:bodyPr>
            <a:normAutofit/>
          </a:bodyPr>
          <a:p>
            <a:r>
              <a:rPr lang="zh-CN" altLang="en-US"/>
              <a:t>写作背景</a:t>
            </a:r>
            <a:endParaRPr lang="zh-CN" altLang="en-US"/>
          </a:p>
          <a:p>
            <a:pPr fontAlgn="auto">
              <a:lnSpc>
                <a:spcPts val="2760"/>
              </a:lnSpc>
            </a:pPr>
            <a:r>
              <a:rPr lang="zh-CN" altLang="en-US"/>
              <a:t>         1966年至1976年，是十年浩劫的时期。宗璞一家在“文化大革命中”深受迫害，“焦虑和悲痛”“一直压在”作者的心上。而粉碎“四人帮”，拨乱反正，开创了社会主义现代化建设的新时期，神州大地重又勃发生机，欣欣向荣。 </a:t>
            </a:r>
            <a:endParaRPr lang="zh-CN" altLang="en-US"/>
          </a:p>
          <a:p>
            <a:pPr fontAlgn="auto">
              <a:lnSpc>
                <a:spcPts val="2760"/>
              </a:lnSpc>
            </a:pPr>
            <a:r>
              <a:rPr lang="zh-CN" altLang="en-US"/>
              <a:t>　　这篇文章写于1982年5月，当时作者的小她三岁的弟弟身患绝症，生命垂危，做姐姐的非常悲痛（1982年10月小弟病逝），徘徊于庭院中，见一树盛开的紫藤萝花，睹物释怀，由花儿自衰到盛，感悟到生的美好和生命的永恒，于是写成此文。</a:t>
            </a:r>
            <a:endParaRPr lang="zh-CN" altLang="en-US"/>
          </a:p>
          <a:p>
            <a:pPr fontAlgn="auto">
              <a:lnSpc>
                <a:spcPts val="276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48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3" grpId="0"/>
      <p:bldP spid="104859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2" name=""/>
        <p:cNvGrpSpPr/>
        <p:nvPr/>
      </p:nvGrpSpPr>
      <p:grpSpPr/>
      <p:sp>
        <p:nvSpPr>
          <p:cNvPr id="1048584" name="文本框 1048583"/>
          <p:cNvSpPr txBox="1"/>
          <p:nvPr/>
        </p:nvSpPr>
        <p:spPr>
          <a:xfrm>
            <a:off x="1198513" y="719795"/>
            <a:ext cx="10320117" cy="94869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0000"/>
                </a:solidFill>
              </a:rPr>
              <a:t>1</a:t>
            </a:r>
            <a:r>
              <a:rPr lang="zh-CN" altLang="en-US" sz="2800">
                <a:solidFill>
                  <a:srgbClr val="000000"/>
                </a:solidFill>
              </a:rPr>
              <a:t>、</a:t>
            </a:r>
            <a:r>
              <a:rPr lang="en-US" altLang="zh-CN" sz="2800">
                <a:solidFill>
                  <a:srgbClr val="000000"/>
                </a:solidFill>
              </a:rPr>
              <a:t> </a:t>
            </a:r>
            <a:r>
              <a:rPr 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我只是伫立凝望，觉得这一条紫藤萝瀑布不只在我眼前，也在我心上</a:t>
            </a:r>
            <a:r>
              <a:rPr 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缓缓</a:t>
            </a:r>
            <a:r>
              <a:rPr 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流过。</a:t>
            </a:r>
            <a:endParaRPr lang="zh-CN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585" name="文本框 1048584"/>
          <p:cNvSpPr txBox="1"/>
          <p:nvPr/>
        </p:nvSpPr>
        <p:spPr>
          <a:xfrm>
            <a:off x="1198513" y="1975381"/>
            <a:ext cx="10301229" cy="94869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0000"/>
                </a:solidFill>
              </a:rPr>
              <a:t>     </a:t>
            </a:r>
            <a:r>
              <a:rPr lang="zh-CN" sz="28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“缓缓”写出作者由眼前的</a:t>
            </a:r>
            <a:r>
              <a:rPr lang="zh-CN" sz="2800" b="1" i="1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</a:rPr>
              <a:t>喜悦</a:t>
            </a:r>
            <a:r>
              <a:rPr lang="zh-CN" sz="28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想到以前的</a:t>
            </a:r>
            <a:r>
              <a:rPr lang="zh-CN" sz="2800" b="1" i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焦虑和悲痛</a:t>
            </a:r>
            <a:r>
              <a:rPr lang="zh-CN" sz="2800" b="1" i="1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，生动写出了作者的思想变化。</a:t>
            </a:r>
            <a:endParaRPr lang="zh-CN" sz="2800" b="1" i="1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48698" name="文本框 1048697"/>
          <p:cNvSpPr txBox="1"/>
          <p:nvPr/>
        </p:nvSpPr>
        <p:spPr>
          <a:xfrm>
            <a:off x="1198512" y="3429000"/>
            <a:ext cx="10430636" cy="222885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0000"/>
                </a:solidFill>
              </a:rPr>
              <a:t>2</a:t>
            </a:r>
            <a:r>
              <a:rPr lang="zh-CN" altLang="en-US" sz="2800">
                <a:solidFill>
                  <a:srgbClr val="000000"/>
                </a:solidFill>
              </a:rPr>
              <a:t>、</a:t>
            </a:r>
            <a:r>
              <a:rPr 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“一直压在我心上”：关于生死谜、手足情的焦虑与悲痛。</a:t>
            </a:r>
            <a:endParaRPr lang="zh-CN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“有的只是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精神的宁静和生的喜悦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”：对比鲜明，从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疑惑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到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宁静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痛楚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到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喜悦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准确地反映了作者心情的变化。</a:t>
            </a:r>
            <a:endParaRPr lang="zh-CN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4" name=""/>
        <p:cNvGrpSpPr/>
        <p:nvPr/>
      </p:nvGrpSpPr>
      <p:grpSpPr/>
      <p:sp>
        <p:nvSpPr>
          <p:cNvPr id="1048699" name="文本框 1048698"/>
          <p:cNvSpPr txBox="1"/>
          <p:nvPr/>
        </p:nvSpPr>
        <p:spPr>
          <a:xfrm>
            <a:off x="669735" y="618264"/>
            <a:ext cx="10535469" cy="1191895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0000"/>
                </a:solidFill>
              </a:rPr>
              <a:t>         </a:t>
            </a:r>
            <a:r>
              <a:rPr lang="zh-CN" sz="2400">
                <a:solidFill>
                  <a:srgbClr val="000000"/>
                </a:solidFill>
              </a:rPr>
              <a:t>忽然记起十多年前家门外也曾有过一大株紫藤萝，</a:t>
            </a:r>
            <a:r>
              <a:rPr lang="zh-CN" sz="2400" u="sng">
                <a:solidFill>
                  <a:srgbClr val="000000"/>
                </a:solidFill>
                <a:uFill>
                  <a:solidFill>
                    <a:srgbClr val="00B050"/>
                  </a:solidFill>
                </a:uFill>
              </a:rPr>
              <a:t>它依傍一株枯槐爬得很高，但花朵从来都稀落，东一穗西一串伶仃地挂在树梢，好像在察言观色，试探什么</a:t>
            </a:r>
            <a:r>
              <a:rPr lang="zh-CN" sz="2400">
                <a:solidFill>
                  <a:srgbClr val="000000"/>
                </a:solidFill>
              </a:rPr>
              <a:t>。 </a:t>
            </a:r>
            <a:endParaRPr lang="zh-CN" sz="2400">
              <a:solidFill>
                <a:srgbClr val="000000"/>
              </a:solidFill>
            </a:endParaRPr>
          </a:p>
        </p:txBody>
      </p:sp>
      <p:sp>
        <p:nvSpPr>
          <p:cNvPr id="1048700" name="文本框 1048699"/>
          <p:cNvSpPr txBox="1"/>
          <p:nvPr/>
        </p:nvSpPr>
        <p:spPr>
          <a:xfrm>
            <a:off x="776605" y="2159635"/>
            <a:ext cx="10335260" cy="82296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运用了拟人的修辞手法，赋予紫藤萝人的动作，生动形象地表现出了花的小心翼翼。用花象征人，委婉有深意。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701" name="文本框 1048700"/>
          <p:cNvSpPr txBox="1"/>
          <p:nvPr/>
        </p:nvSpPr>
        <p:spPr>
          <a:xfrm>
            <a:off x="776415" y="3678344"/>
            <a:ext cx="5929226" cy="51054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sz="2800">
                <a:solidFill>
                  <a:srgbClr val="FF0000"/>
                </a:solidFill>
              </a:rPr>
              <a:t>为什么要写十多年前的紫藤萝花？</a:t>
            </a:r>
            <a:endParaRPr lang="zh-CN" sz="2800">
              <a:solidFill>
                <a:srgbClr val="FF0000"/>
              </a:solidFill>
            </a:endParaRPr>
          </a:p>
        </p:txBody>
      </p:sp>
      <p:sp>
        <p:nvSpPr>
          <p:cNvPr id="1" name="文本框 0"/>
          <p:cNvSpPr txBox="1"/>
          <p:nvPr/>
        </p:nvSpPr>
        <p:spPr>
          <a:xfrm>
            <a:off x="928370" y="4326255"/>
            <a:ext cx="104698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用十多年前紫藤萝花的稀落与眼前花开的繁盛的形成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对比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，用十多年前花的不幸遭遇与人的不幸遭遇形成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类比</a:t>
            </a:r>
            <a:r>
              <a:rPr lang="zh-CN" altLang="en-US" sz="2400" b="1">
                <a:latin typeface="仿宋" panose="02010609060101010101" charset="-122"/>
                <a:ea typeface="仿宋" panose="02010609060101010101" charset="-122"/>
              </a:rPr>
              <a:t>，说明花和人都会遇到各种不幸。紫藤萝从花儿稀落到毁掉，再到如今的繁花似锦，也正是十几年来国家命运的写照和象征。也为引出作者的人生感悟作了铺垫。</a:t>
            </a:r>
            <a:endParaRPr lang="zh-CN" altLang="en-US" sz="24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4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0" grpId="0"/>
      <p:bldP spid="1048701" grpId="0"/>
      <p:bldP spid="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6" name=""/>
        <p:cNvGrpSpPr/>
        <p:nvPr/>
      </p:nvGrpSpPr>
      <p:grpSpPr/>
      <p:sp>
        <p:nvSpPr>
          <p:cNvPr id="1" name="文本框 0"/>
          <p:cNvSpPr txBox="1"/>
          <p:nvPr/>
        </p:nvSpPr>
        <p:spPr>
          <a:xfrm>
            <a:off x="323215" y="1714500"/>
            <a:ext cx="95859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方正兰亭超细黑简体" panose="02000000000000000000" charset="-122"/>
                <a:ea typeface="方正兰亭超细黑简体" panose="02000000000000000000" charset="-122"/>
              </a:rPr>
              <a:t>面对重现生机的紫藤萝，作者感悟到什么</a:t>
            </a:r>
            <a:r>
              <a:rPr lang="zh-CN" altLang="en-US" sz="2800" b="1">
                <a:latin typeface="方正兰亭超细黑简体" panose="02000000000000000000" charset="-122"/>
                <a:ea typeface="方正兰亭超细黑简体" panose="02000000000000000000" charset="-122"/>
              </a:rPr>
              <a:t>人生哲理</a:t>
            </a:r>
            <a:r>
              <a:rPr lang="zh-CN" altLang="en-US" sz="2800">
                <a:latin typeface="方正兰亭超细黑简体" panose="02000000000000000000" charset="-122"/>
                <a:ea typeface="方正兰亭超细黑简体" panose="02000000000000000000" charset="-122"/>
              </a:rPr>
              <a:t>？</a:t>
            </a:r>
            <a:endParaRPr lang="zh-CN" altLang="en-US" sz="2800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260" y="2766060"/>
            <a:ext cx="117633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花和人都会遇到各种各样的不幸，但是生命的长河是无止境的。</a:t>
            </a:r>
            <a:r>
              <a:rPr lang="zh-CN" altLang="en-US"/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rgbClr val="FF0000"/>
                </a:solidFill>
              </a:rPr>
              <a:t> 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215" y="121920"/>
            <a:ext cx="3133090" cy="11982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卒章显志</a:t>
            </a:r>
            <a:r>
              <a:rPr lang="zh-CN" altLang="en-US" sz="7200" b="1">
                <a:solidFill>
                  <a:schemeClr val="accent4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endParaRPr lang="zh-CN" altLang="en-US" sz="7200" b="1">
              <a:solidFill>
                <a:schemeClr val="accent4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1160" y="3817620"/>
            <a:ext cx="278892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？</a:t>
            </a:r>
            <a:endParaRPr lang="zh-CN" altLang="en-US" sz="11500" b="1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8" presetClass="entr" presetSubtype="0" ac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/>
      <p:bldP spid="1" grpId="1"/>
      <p:bldP spid="2" grpId="0"/>
      <p:bldP spid="2" grpId="1"/>
      <p:bldP spid="2" grpId="2"/>
      <p:bldP spid="4" grpId="0"/>
      <p:bldP spid="4" grpId="1"/>
      <p:bldP spid="4" grpId="2"/>
      <p:bldP spid="4" grpId="3"/>
      <p:bldP spid="4" grpId="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8" name=""/>
        <p:cNvGrpSpPr/>
        <p:nvPr/>
      </p:nvGrpSpPr>
      <p:grpSpPr/>
      <p:sp>
        <p:nvSpPr>
          <p:cNvPr id="1" name="文本框 0"/>
          <p:cNvSpPr txBox="1"/>
          <p:nvPr/>
        </p:nvSpPr>
        <p:spPr>
          <a:xfrm>
            <a:off x="381000" y="784860"/>
            <a:ext cx="1162685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仿宋" panose="02010609060101010101" charset="-122"/>
                <a:ea typeface="仿宋" panose="02010609060101010101" charset="-122"/>
              </a:rPr>
              <a:t>“在这浅紫色的光辉和浅紫色的芳香中，我不觉加快了脚步。”</a:t>
            </a:r>
            <a:endParaRPr lang="en-US" altLang="zh-CN" sz="320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思考：文章结尾有什么作用？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5320" y="2613660"/>
            <a:ext cx="9707245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紫藤萝花给了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力量和信心，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被紫藤萝的生命力所感染和催促，决定尽快投身到生活中去，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照应开头，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使文章结构更严谨，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深化主题。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2860" y="54864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charset="-122"/>
                <a:ea typeface="楷体" panose="02010609060101010101" charset="-122"/>
              </a:rPr>
              <a:t>托物言志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9950" y="2156460"/>
            <a:ext cx="1093914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通过对某些具有象征意味的客观物品的描写和叙述，表现自己的志向、情操和意愿。是古诗词中常见的一种表现手法。《爱莲说》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2000"/>
          </a:blip>
          <a:stretch>
            <a:fillRect/>
          </a:stretch>
        </a:blipFill>
        <a:effectLst/>
      </p:bgPr>
    </p:bg>
    <p:spTree>
      <p:nvGrpSpPr>
        <p:cNvPr id="41" name=""/>
        <p:cNvGrpSpPr/>
        <p:nvPr/>
      </p:nvGrpSpPr>
      <p:grpSpPr/>
      <p:sp>
        <p:nvSpPr>
          <p:cNvPr id="1048611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p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br>
              <a:rPr lang="zh-CN" altLang="en-US"/>
            </a:br>
            <a:endParaRPr lang="zh-CN" altLang="en-US"/>
          </a:p>
        </p:txBody>
      </p:sp>
      <p:sp>
        <p:nvSpPr>
          <p:cNvPr id="1048613" name="矩形 3"/>
          <p:cNvSpPr/>
          <p:nvPr/>
        </p:nvSpPr>
        <p:spPr>
          <a:xfrm>
            <a:off x="8715375" y="202565"/>
            <a:ext cx="2639060" cy="61874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000" b="1" i="1"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紫 </a:t>
            </a:r>
            <a:endParaRPr lang="zh-CN" altLang="en-US" sz="8000" b="1" i="1"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  <a:p>
            <a:pPr algn="ctr"/>
            <a:r>
              <a:rPr lang="zh-CN" altLang="en-US" sz="8000" b="1" i="1"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藤</a:t>
            </a:r>
            <a:endParaRPr lang="zh-CN" altLang="en-US" sz="8000" b="1" i="1"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  <a:p>
            <a:pPr algn="ctr"/>
            <a:r>
              <a:rPr lang="zh-CN" altLang="en-US" sz="8000" b="1" i="1"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 萝 </a:t>
            </a:r>
            <a:endParaRPr lang="zh-CN" altLang="en-US" sz="8000" b="1" i="1"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  <a:p>
            <a:pPr algn="ctr"/>
            <a:r>
              <a:rPr lang="zh-CN" altLang="en-US" sz="8000" b="1" i="1"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瀑 </a:t>
            </a:r>
            <a:endParaRPr lang="zh-CN" altLang="en-US" sz="8000" b="1" i="1"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  <a:p>
            <a:pPr algn="ctr"/>
            <a:r>
              <a:rPr lang="zh-CN" altLang="en-US" sz="8000" b="1" i="1"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  <a:latin typeface="叶根友毛笔行书2.0版" panose="02010601030101010101" charset="-122"/>
                <a:ea typeface="叶根友毛笔行书2.0版" panose="02010601030101010101" charset="-122"/>
              </a:rPr>
              <a:t>布</a:t>
            </a:r>
            <a:endParaRPr lang="zh-CN" altLang="en-US" sz="8000" b="1" i="1"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  <a:latin typeface="叶根友毛笔行书2.0版" panose="02010601030101010101" charset="-122"/>
              <a:ea typeface="叶根友毛笔行书2.0版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01400" y="4937125"/>
            <a:ext cx="792480" cy="233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宗 璞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3" grpId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5000"/>
          </a:blip>
          <a:stretch>
            <a:fillRect/>
          </a:stretch>
        </a:blipFill>
        <a:effectLst/>
      </p:bgPr>
    </p:bg>
    <p:spTree>
      <p:nvGrpSpPr>
        <p:cNvPr id="42" name=""/>
        <p:cNvGrpSpPr/>
        <p:nvPr/>
      </p:nvGrpSpPr>
      <p:grpSpPr/>
      <p:sp>
        <p:nvSpPr>
          <p:cNvPr id="1048614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走近作者</a:t>
            </a:r>
            <a:endParaRPr lang="zh-CN" altLang="en-US"/>
          </a:p>
        </p:txBody>
      </p:sp>
      <p:sp>
        <p:nvSpPr>
          <p:cNvPr id="104861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宗璞</a:t>
            </a:r>
            <a:r>
              <a:rPr lang="zh-CN" altLang="en-US"/>
              <a:t>（</a:t>
            </a:r>
            <a:r>
              <a:rPr lang="en-US" altLang="zh-CN"/>
              <a:t>1927—</a:t>
            </a:r>
            <a:r>
              <a:rPr lang="zh-CN" altLang="en-US"/>
              <a:t>）</a:t>
            </a:r>
            <a:endParaRPr lang="zh-CN" altLang="en-US"/>
          </a:p>
          <a:p>
            <a:r>
              <a:rPr lang="zh-CN" altLang="en-US"/>
              <a:t>原名冯钟璞，当代女作家，祖籍河南南阳。</a:t>
            </a:r>
            <a:endParaRPr lang="zh-CN" altLang="en-US"/>
          </a:p>
          <a:p>
            <a:r>
              <a:rPr lang="zh-CN" altLang="en-US"/>
              <a:t>多年从事外国文学研究，吸取了中国传统文化与西方文化之精粹，学养深厚，气韵独特。</a:t>
            </a:r>
            <a:endParaRPr lang="zh-CN" altLang="en-US"/>
          </a:p>
          <a:p>
            <a:r>
              <a:rPr lang="zh-CN" altLang="en-US"/>
              <a:t>主要作品有</a:t>
            </a:r>
            <a:r>
              <a:rPr lang="zh-CN" altLang="en-US">
                <a:solidFill>
                  <a:srgbClr val="FF0000"/>
                </a:solidFill>
              </a:rPr>
              <a:t>中篇小说《三生石》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长篇小说《南渡记》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散文集《丁香结》</a:t>
            </a:r>
            <a:r>
              <a:rPr lang="zh-CN" altLang="en-US"/>
              <a:t>等，本文选自《铁箫人语》。</a:t>
            </a:r>
            <a:endParaRPr lang="zh-CN" altLang="en-US"/>
          </a:p>
          <a:p>
            <a:r>
              <a:rPr lang="zh-CN" altLang="en-US"/>
              <a:t>文笔清雅脱俗，温馨自然，充满了情趣、理趣和文化气息。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48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48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48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48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486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4" grpId="0"/>
      <p:bldP spid="10486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>
            <a:alpha val="37000"/>
          </a:srgbClr>
        </a:solidFill>
        <a:effectLst/>
      </p:bgPr>
    </p:bg>
    <p:spTree>
      <p:nvGrpSpPr>
        <p:cNvPr id="43" name=""/>
        <p:cNvGrpSpPr/>
        <p:nvPr/>
      </p:nvGrpSpPr>
      <p:grpSpPr/>
      <p:sp>
        <p:nvSpPr>
          <p:cNvPr id="1048616" name="标题 1"/>
          <p:cNvSpPr>
            <a:spLocks noGrp="1"/>
          </p:cNvSpPr>
          <p:nvPr>
            <p:ph type="title"/>
          </p:nvPr>
        </p:nvSpPr>
        <p:spPr>
          <a:xfrm>
            <a:off x="548640" y="365125"/>
            <a:ext cx="10515600" cy="1325563"/>
          </a:xfrm>
        </p:spPr>
        <p:txBody>
          <a:bodyPr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617" name="内容占位符 2"/>
          <p:cNvSpPr>
            <a:spLocks noGrp="1"/>
          </p:cNvSpPr>
          <p:nvPr>
            <p:ph idx="1"/>
          </p:nvPr>
        </p:nvSpPr>
        <p:spPr>
          <a:xfrm>
            <a:off x="1569720" y="1691005"/>
            <a:ext cx="10515600" cy="4351338"/>
          </a:xfrm>
        </p:spPr>
        <p:txBody>
          <a:bodyPr/>
          <a:p>
            <a:r>
              <a:rPr lang="zh-CN" altLang="en-US" sz="4400"/>
              <a:t>欣赏藤萝之美</a:t>
            </a:r>
            <a:endParaRPr lang="zh-CN" altLang="en-US" sz="4400"/>
          </a:p>
          <a:p>
            <a:r>
              <a:rPr lang="zh-CN" altLang="en-US" sz="4400"/>
              <a:t>品析语言之妙</a:t>
            </a:r>
            <a:endParaRPr lang="zh-CN" altLang="en-US" sz="4400"/>
          </a:p>
          <a:p>
            <a:r>
              <a:rPr lang="zh-CN" altLang="en-US" sz="4400"/>
              <a:t>感悟作者之情</a:t>
            </a:r>
            <a:endParaRPr lang="zh-CN" altLang="en-US" sz="4400"/>
          </a:p>
          <a:p>
            <a:r>
              <a:rPr lang="zh-CN" altLang="en-US" sz="4400"/>
              <a:t>学习写作之法</a:t>
            </a:r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trips dir="ld"/>
      </p:transition>
    </mc:Choice>
    <mc:Fallback>
      <p:transition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486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48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48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48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6" grpId="0"/>
      <p:bldP spid="104861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5000"/>
          </a:blip>
          <a:stretch>
            <a:fillRect/>
          </a:stretch>
        </a:blipFill>
        <a:effectLst/>
      </p:bgPr>
    </p:bg>
    <p:spTree>
      <p:nvGrpSpPr>
        <p:cNvPr id="44" name=""/>
        <p:cNvGrpSpPr/>
        <p:nvPr/>
      </p:nvGrpSpPr>
      <p:grpSpPr/>
      <p:sp>
        <p:nvSpPr>
          <p:cNvPr id="1048618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一、字词园地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19" name="内容占位符 2"/>
          <p:cNvSpPr>
            <a:spLocks noGrp="1"/>
          </p:cNvSpPr>
          <p:nvPr>
            <p:ph idx="1"/>
          </p:nvPr>
        </p:nvSpPr>
        <p:spPr>
          <a:xfrm>
            <a:off x="838200" y="2101215"/>
            <a:ext cx="11308080" cy="4479925"/>
          </a:xfrm>
        </p:spPr>
        <p:txBody>
          <a:bodyPr>
            <a:normAutofit/>
          </a:bodyPr>
          <a:p>
            <a:r>
              <a:rPr lang="zh-CN" altLang="en-US"/>
              <a:t>瀑（</a:t>
            </a:r>
            <a:r>
              <a:rPr lang="en-US" altLang="zh-CN">
                <a:sym typeface="+mn-ea"/>
              </a:rPr>
              <a:t>pù</a:t>
            </a:r>
            <a:r>
              <a:rPr lang="zh-CN" altLang="en-US"/>
              <a:t>）布              迸（</a:t>
            </a:r>
            <a:r>
              <a:rPr lang="en-US" altLang="zh-CN"/>
              <a:t>bèng</a:t>
            </a:r>
            <a:r>
              <a:rPr lang="zh-CN" altLang="en-US"/>
              <a:t>）溅            嚷（</a:t>
            </a:r>
            <a:r>
              <a:rPr lang="en-US" altLang="zh-CN"/>
              <a:t>rāng</a:t>
            </a:r>
            <a:r>
              <a:rPr lang="zh-CN" altLang="en-US"/>
              <a:t>）嚷  （</a:t>
            </a:r>
            <a:r>
              <a:rPr lang="en-US" altLang="zh-CN"/>
              <a:t>rang</a:t>
            </a:r>
            <a:r>
              <a:rPr lang="zh-CN" altLang="en-US"/>
              <a:t>）        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船舱（</a:t>
            </a:r>
            <a:r>
              <a:rPr lang="en-US" altLang="zh-CN"/>
              <a:t>c</a:t>
            </a:r>
            <a:r>
              <a:rPr lang="en-US" altLang="zh-CN">
                <a:sym typeface="+mn-ea"/>
              </a:rPr>
              <a:t>āng</a:t>
            </a:r>
            <a:r>
              <a:rPr lang="zh-CN" altLang="en-US"/>
              <a:t>）         </a:t>
            </a:r>
            <a:r>
              <a:rPr lang="zh-CN" altLang="en-US">
                <a:sym typeface="+mn-ea"/>
              </a:rPr>
              <a:t>伫（</a:t>
            </a:r>
            <a:r>
              <a:rPr lang="en-US" altLang="zh-CN">
                <a:sym typeface="+mn-ea"/>
              </a:rPr>
              <a:t>zhù</a:t>
            </a:r>
            <a:r>
              <a:rPr lang="zh-CN" altLang="en-US">
                <a:sym typeface="+mn-ea"/>
              </a:rPr>
              <a:t>）立</a:t>
            </a:r>
            <a:r>
              <a:rPr lang="zh-CN" altLang="en-US"/>
              <a:t>               凝（</a:t>
            </a:r>
            <a:r>
              <a:rPr lang="en-US" altLang="zh-CN"/>
              <a:t>níng</a:t>
            </a:r>
            <a:r>
              <a:rPr lang="zh-CN" altLang="en-US"/>
              <a:t>）望       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一穗 （</a:t>
            </a:r>
            <a:r>
              <a:rPr lang="en-US" altLang="zh-CN"/>
              <a:t>suì</a:t>
            </a:r>
            <a:r>
              <a:rPr lang="zh-CN" altLang="en-US"/>
              <a:t>）            伶（</a:t>
            </a:r>
            <a:r>
              <a:rPr lang="en-US" altLang="zh-CN"/>
              <a:t>líng</a:t>
            </a:r>
            <a:r>
              <a:rPr lang="zh-CN" altLang="en-US"/>
              <a:t>）仃 （</a:t>
            </a:r>
            <a:r>
              <a:rPr lang="en-US" altLang="zh-CN"/>
              <a:t>dīng</a:t>
            </a:r>
            <a:r>
              <a:rPr lang="zh-CN" altLang="en-US"/>
              <a:t>）          酒酿（</a:t>
            </a:r>
            <a:r>
              <a:rPr lang="en-US" altLang="zh-CN"/>
              <a:t>niàng</a:t>
            </a:r>
            <a:r>
              <a:rPr lang="zh-CN" altLang="en-US"/>
              <a:t>）</a:t>
            </a:r>
            <a:endParaRPr lang="zh-CN" altLang="en-US"/>
          </a:p>
          <a:p>
            <a:endParaRPr lang="zh-CN" altLang="en-US"/>
          </a:p>
          <a:p>
            <a:pPr marL="0" indent="0"/>
            <a:r>
              <a:rPr lang="zh-CN" altLang="en-US">
                <a:sym typeface="+mn-ea"/>
              </a:rPr>
              <a:t>忍俊不禁（</a:t>
            </a:r>
            <a:r>
              <a:rPr lang="en-US" altLang="zh-CN">
                <a:sym typeface="+mn-ea"/>
              </a:rPr>
              <a:t>jīn</a:t>
            </a:r>
            <a:r>
              <a:rPr lang="zh-CN" altLang="en-US">
                <a:sym typeface="+mn-ea"/>
              </a:rPr>
              <a:t>）       仙露琼（</a:t>
            </a:r>
            <a:r>
              <a:rPr lang="en-US" altLang="zh-CN">
                <a:sym typeface="+mn-ea"/>
              </a:rPr>
              <a:t>qióng</a:t>
            </a:r>
            <a:r>
              <a:rPr lang="zh-CN" altLang="en-US">
                <a:sym typeface="+mn-ea"/>
              </a:rPr>
              <a:t>）浆           盘虬（</a:t>
            </a:r>
            <a:r>
              <a:rPr lang="en-US" altLang="zh-CN">
                <a:sym typeface="+mn-ea"/>
              </a:rPr>
              <a:t>qiú</a:t>
            </a:r>
            <a:r>
              <a:rPr lang="zh-CN" altLang="en-US">
                <a:sym typeface="+mn-ea"/>
              </a:rPr>
              <a:t>）卧龙         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48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48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48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48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8" grpId="0"/>
      <p:bldP spid="10486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5000"/>
          </a:blip>
          <a:stretch>
            <a:fillRect/>
          </a:stretch>
        </a:blipFill>
        <a:effectLst/>
      </p:bgPr>
    </p:bg>
    <p:spTree>
      <p:nvGrpSpPr>
        <p:cNvPr id="45" name=""/>
        <p:cNvGrpSpPr/>
        <p:nvPr/>
      </p:nvGrpSpPr>
      <p:grpSpPr/>
      <p:sp>
        <p:nvSpPr>
          <p:cNvPr id="1048620" name="文本框 3"/>
          <p:cNvSpPr txBox="1"/>
          <p:nvPr/>
        </p:nvSpPr>
        <p:spPr>
          <a:xfrm>
            <a:off x="960120" y="678180"/>
            <a:ext cx="336804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迸溅：</a:t>
            </a:r>
            <a:endParaRPr lang="zh-CN" altLang="en-US" sz="2800"/>
          </a:p>
        </p:txBody>
      </p:sp>
      <p:sp>
        <p:nvSpPr>
          <p:cNvPr id="1048621" name="文本框 4"/>
          <p:cNvSpPr txBox="1"/>
          <p:nvPr/>
        </p:nvSpPr>
        <p:spPr>
          <a:xfrm>
            <a:off x="1935480" y="678180"/>
            <a:ext cx="40995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向外溅出或喷射。</a:t>
            </a:r>
            <a:endParaRPr lang="zh-CN" altLang="en-US" sz="2800"/>
          </a:p>
        </p:txBody>
      </p:sp>
      <p:sp>
        <p:nvSpPr>
          <p:cNvPr id="1048622" name="文本框 5"/>
          <p:cNvSpPr txBox="1"/>
          <p:nvPr/>
        </p:nvSpPr>
        <p:spPr>
          <a:xfrm>
            <a:off x="960120" y="1406525"/>
            <a:ext cx="107505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伶仃：</a:t>
            </a:r>
            <a:endParaRPr lang="zh-CN" altLang="en-US"/>
          </a:p>
        </p:txBody>
      </p:sp>
      <p:sp>
        <p:nvSpPr>
          <p:cNvPr id="1048623" name="文本框 6"/>
          <p:cNvSpPr txBox="1"/>
          <p:nvPr/>
        </p:nvSpPr>
        <p:spPr>
          <a:xfrm>
            <a:off x="2035175" y="1406525"/>
            <a:ext cx="35045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孤独</a:t>
            </a:r>
            <a:r>
              <a:rPr lang="zh-CN" altLang="en-US"/>
              <a:t>，</a:t>
            </a:r>
            <a:r>
              <a:rPr lang="zh-CN" altLang="en-US" sz="2800"/>
              <a:t>没有依靠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1048624" name="文本框 7"/>
          <p:cNvSpPr txBox="1"/>
          <p:nvPr/>
        </p:nvSpPr>
        <p:spPr>
          <a:xfrm>
            <a:off x="960120" y="2135505"/>
            <a:ext cx="20866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仙露琼浆：</a:t>
            </a:r>
            <a:endParaRPr lang="zh-CN" altLang="en-US"/>
          </a:p>
        </p:txBody>
      </p:sp>
      <p:sp>
        <p:nvSpPr>
          <p:cNvPr id="1048625" name="文本框 10"/>
          <p:cNvSpPr txBox="1"/>
          <p:nvPr/>
        </p:nvSpPr>
        <p:spPr>
          <a:xfrm>
            <a:off x="2955925" y="2135505"/>
            <a:ext cx="33521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形容鲜美的酒。</a:t>
            </a:r>
            <a:endParaRPr lang="zh-CN" altLang="en-US" sz="2800"/>
          </a:p>
        </p:txBody>
      </p:sp>
      <p:sp>
        <p:nvSpPr>
          <p:cNvPr id="1048626" name="文本框 11"/>
          <p:cNvSpPr txBox="1"/>
          <p:nvPr/>
        </p:nvSpPr>
        <p:spPr>
          <a:xfrm>
            <a:off x="960120" y="3013710"/>
            <a:ext cx="24079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盘虬卧龙：</a:t>
            </a:r>
            <a:endParaRPr lang="zh-CN" altLang="en-US" sz="2800"/>
          </a:p>
        </p:txBody>
      </p:sp>
      <p:sp>
        <p:nvSpPr>
          <p:cNvPr id="1048627" name="文本框 12"/>
          <p:cNvSpPr txBox="1"/>
          <p:nvPr/>
        </p:nvSpPr>
        <p:spPr>
          <a:xfrm>
            <a:off x="2590800" y="3013710"/>
            <a:ext cx="77565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回旋地缠绕像卧着的龙，形容枝干苍劲有力。</a:t>
            </a:r>
            <a:endParaRPr lang="zh-CN" altLang="en-US"/>
          </a:p>
        </p:txBody>
      </p:sp>
      <p:sp>
        <p:nvSpPr>
          <p:cNvPr id="1048628" name="文本框 13"/>
          <p:cNvSpPr txBox="1"/>
          <p:nvPr/>
        </p:nvSpPr>
        <p:spPr>
          <a:xfrm>
            <a:off x="960120" y="3992880"/>
            <a:ext cx="73444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蜂围蝶阵：文中形容蝴蝶蜜蜂成群飞舞。</a:t>
            </a:r>
            <a:endParaRPr lang="zh-CN" altLang="en-US" sz="2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/>
      <p:bldP spid="1048620" grpId="1"/>
      <p:bldP spid="1048621" grpId="0"/>
      <p:bldP spid="1048622" grpId="0"/>
      <p:bldP spid="1048623" grpId="0"/>
      <p:bldP spid="1048624" grpId="0"/>
      <p:bldP spid="1048625" grpId="0"/>
      <p:bldP spid="1048626" grpId="0"/>
      <p:bldP spid="1048627" grpId="0"/>
      <p:bldP spid="10486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5000"/>
          </a:blip>
          <a:stretch>
            <a:fillRect/>
          </a:stretch>
        </a:blipFill>
        <a:effectLst/>
      </p:bgPr>
    </p:bg>
    <p:spTree>
      <p:nvGrpSpPr>
        <p:cNvPr id="46" name=""/>
        <p:cNvGrpSpPr/>
        <p:nvPr/>
      </p:nvGrpSpPr>
      <p:grpSpPr/>
      <p:sp>
        <p:nvSpPr>
          <p:cNvPr id="1048629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659880" cy="1325880"/>
          </a:xfrm>
        </p:spPr>
        <p:txBody>
          <a:bodyPr/>
          <a:p>
            <a:r>
              <a:rPr lang="zh-CN" altLang="en-US" sz="3600"/>
              <a:t>二、思考</a:t>
            </a:r>
            <a:endParaRPr lang="zh-CN" altLang="en-US" sz="3600"/>
          </a:p>
        </p:txBody>
      </p:sp>
      <p:sp>
        <p:nvSpPr>
          <p:cNvPr id="1048630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1</a:t>
            </a:r>
            <a:r>
              <a:rPr lang="zh-CN" altLang="en-US"/>
              <a:t>、全文围绕</a:t>
            </a:r>
            <a:r>
              <a:rPr lang="en-US" altLang="zh-CN"/>
              <a:t>“</a:t>
            </a:r>
            <a:r>
              <a:rPr lang="zh-CN" altLang="en-US"/>
              <a:t>花</a:t>
            </a:r>
            <a:r>
              <a:rPr lang="en-US" altLang="zh-CN"/>
              <a:t>”</a:t>
            </a:r>
            <a:r>
              <a:rPr lang="zh-CN" altLang="en-US"/>
              <a:t>写了哪些</a:t>
            </a:r>
            <a:r>
              <a:rPr lang="zh-CN" altLang="en-US">
                <a:solidFill>
                  <a:srgbClr val="FF0000"/>
                </a:solidFill>
              </a:rPr>
              <a:t>内容</a:t>
            </a:r>
            <a:r>
              <a:rPr lang="zh-CN" altLang="en-US"/>
              <a:t>？请填词：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</a:t>
            </a:r>
            <a:r>
              <a:rPr lang="en-US" altLang="zh-CN"/>
              <a:t>        </a:t>
            </a:r>
            <a:r>
              <a:rPr lang="en-US" altLang="zh-CN">
                <a:sym typeface="+mn-ea"/>
              </a:rPr>
              <a:t>1—6    </a:t>
            </a:r>
            <a:r>
              <a:rPr lang="zh-CN" altLang="en-US"/>
              <a:t>（   ）花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</a:t>
            </a:r>
            <a:r>
              <a:rPr lang="en-US" altLang="zh-CN"/>
              <a:t>7—9    </a:t>
            </a:r>
            <a:r>
              <a:rPr lang="zh-CN" altLang="en-US"/>
              <a:t>（   ）花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</a:t>
            </a:r>
            <a:r>
              <a:rPr lang="en-US" altLang="zh-CN"/>
              <a:t>10—11</a:t>
            </a:r>
            <a:r>
              <a:rPr lang="zh-CN" altLang="en-US"/>
              <a:t>（   ）花</a:t>
            </a:r>
            <a:endParaRPr lang="zh-CN" altLang="en-US"/>
          </a:p>
          <a:p>
            <a:pPr marL="0" algn="l">
              <a:buNone/>
            </a:pPr>
            <a:r>
              <a:rPr lang="en-US" altLang="zh-CN" sz="3200"/>
              <a:t>       </a:t>
            </a:r>
            <a:r>
              <a:rPr lang="en-US" altLang="zh-CN" sz="3200">
                <a:solidFill>
                  <a:schemeClr val="tx1"/>
                </a:solidFill>
                <a:uFillTx/>
              </a:rPr>
              <a:t>  </a:t>
            </a:r>
            <a:r>
              <a:rPr lang="zh-CN" altLang="en-US" sz="3200">
                <a:solidFill>
                  <a:schemeClr val="tx1"/>
                </a:solidFill>
                <a:uFillTx/>
              </a:rPr>
              <a:t> </a:t>
            </a:r>
            <a:r>
              <a:rPr lang="zh-CN" altLang="en-US" sz="4800" baseline="-25000"/>
              <a:t> </a:t>
            </a:r>
            <a:endParaRPr lang="zh-CN" altLang="en-US" sz="4800" baseline="-25000"/>
          </a:p>
          <a:p>
            <a:pPr marL="0" algn="l">
              <a:buNone/>
            </a:pPr>
            <a:r>
              <a:rPr lang="en-US" altLang="zh-CN" sz="2800"/>
              <a:t>  2</a:t>
            </a:r>
            <a:r>
              <a:rPr lang="zh-CN" altLang="en-US" sz="2800"/>
              <a:t>、作者的思想感情有什么</a:t>
            </a:r>
            <a:r>
              <a:rPr lang="zh-CN" altLang="en-US" sz="2800">
                <a:solidFill>
                  <a:srgbClr val="FF0000"/>
                </a:solidFill>
              </a:rPr>
              <a:t>变化</a:t>
            </a:r>
            <a:r>
              <a:rPr lang="zh-CN" altLang="en-US" sz="2800"/>
              <a:t>？</a:t>
            </a:r>
            <a:endParaRPr lang="zh-CN" altLang="en-US" sz="2800"/>
          </a:p>
          <a:p>
            <a:pPr marL="0" algn="l">
              <a:buNone/>
            </a:pPr>
            <a:endParaRPr lang="zh-CN" altLang="en-US" sz="2800"/>
          </a:p>
          <a:p>
            <a:pPr marL="0" algn="l">
              <a:buNone/>
            </a:pPr>
            <a:r>
              <a:rPr lang="en-US" altLang="zh-CN" sz="2800"/>
              <a:t>  3</a:t>
            </a:r>
            <a:r>
              <a:rPr lang="zh-CN" altLang="en-US" sz="2800"/>
              <a:t>、课文单纯写</a:t>
            </a:r>
            <a:r>
              <a:rPr lang="en-US" altLang="zh-CN" sz="2800"/>
              <a:t>“</a:t>
            </a:r>
            <a:r>
              <a:rPr lang="zh-CN" altLang="en-US" sz="2800"/>
              <a:t>紫藤萝瀑布</a:t>
            </a:r>
            <a:r>
              <a:rPr lang="en-US" altLang="zh-CN" sz="2800"/>
              <a:t>”</a:t>
            </a:r>
            <a:r>
              <a:rPr lang="zh-CN" altLang="en-US" sz="2800"/>
              <a:t>吗？对生命有什么</a:t>
            </a:r>
            <a:r>
              <a:rPr lang="zh-CN" altLang="en-US" sz="2800">
                <a:solidFill>
                  <a:srgbClr val="FF0000"/>
                </a:solidFill>
              </a:rPr>
              <a:t>感悟</a:t>
            </a:r>
            <a:r>
              <a:rPr lang="zh-CN" altLang="en-US" sz="2800"/>
              <a:t>？</a:t>
            </a:r>
            <a:endParaRPr lang="zh-CN" altLang="en-US" sz="2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86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486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86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486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86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486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0" grpId="0" build="p"/>
      <p:bldP spid="1048630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5000"/>
          </a:blip>
          <a:stretch>
            <a:fillRect/>
          </a:stretch>
        </a:blipFill>
        <a:effectLst/>
      </p:bgPr>
    </p:bg>
    <p:spTree>
      <p:nvGrpSpPr>
        <p:cNvPr id="47" name=""/>
        <p:cNvGrpSpPr/>
        <p:nvPr/>
      </p:nvGrpSpPr>
      <p:grpSpPr/>
      <p:sp>
        <p:nvSpPr>
          <p:cNvPr id="1048631" name="文本框 3"/>
          <p:cNvSpPr txBox="1"/>
          <p:nvPr/>
        </p:nvSpPr>
        <p:spPr>
          <a:xfrm>
            <a:off x="868680" y="205740"/>
            <a:ext cx="48907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三、研读欣赏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048632" name="文本框 4"/>
          <p:cNvSpPr txBox="1"/>
          <p:nvPr/>
        </p:nvSpPr>
        <p:spPr>
          <a:xfrm>
            <a:off x="1264920" y="906780"/>
            <a:ext cx="80302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+mn-ea"/>
              </a:rPr>
              <a:t>1</a:t>
            </a:r>
            <a:r>
              <a:rPr lang="zh-CN" altLang="en-US" sz="2800">
                <a:latin typeface="+mn-ea"/>
              </a:rPr>
              <a:t>、为什么我不由得停住了脚步？</a:t>
            </a:r>
            <a:endParaRPr lang="zh-CN" altLang="en-US" sz="2800">
              <a:latin typeface="+mn-ea"/>
            </a:endParaRPr>
          </a:p>
        </p:txBody>
      </p:sp>
      <p:sp>
        <p:nvSpPr>
          <p:cNvPr id="1048633" name="文本框 5"/>
          <p:cNvSpPr txBox="1"/>
          <p:nvPr/>
        </p:nvSpPr>
        <p:spPr>
          <a:xfrm>
            <a:off x="1676400" y="1554480"/>
            <a:ext cx="55473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埋伏笔，引出下文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634" name="文本框 6"/>
          <p:cNvSpPr txBox="1"/>
          <p:nvPr/>
        </p:nvSpPr>
        <p:spPr>
          <a:xfrm>
            <a:off x="1265555" y="2781300"/>
            <a:ext cx="76949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+mn-ea"/>
              </a:rPr>
              <a:t>2</a:t>
            </a:r>
            <a:r>
              <a:rPr lang="zh-CN" altLang="en-US" sz="2800">
                <a:latin typeface="+mn-ea"/>
              </a:rPr>
              <a:t>、眼前的紫藤萝从哪些方面体现了</a:t>
            </a:r>
            <a:r>
              <a:rPr lang="en-US" altLang="zh-CN" sz="2800">
                <a:latin typeface="+mn-ea"/>
              </a:rPr>
              <a:t>“</a:t>
            </a:r>
            <a:r>
              <a:rPr lang="zh-CN" altLang="en-US" sz="2800">
                <a:latin typeface="+mn-ea"/>
              </a:rPr>
              <a:t>美</a:t>
            </a:r>
            <a:r>
              <a:rPr lang="en-US" altLang="zh-CN" sz="2800">
                <a:latin typeface="+mn-ea"/>
              </a:rPr>
              <a:t>”</a:t>
            </a:r>
            <a:r>
              <a:rPr lang="zh-CN" altLang="en-US" sz="2800">
                <a:latin typeface="+mn-ea"/>
              </a:rPr>
              <a:t>？</a:t>
            </a:r>
            <a:endParaRPr lang="zh-CN" altLang="en-US" sz="2800">
              <a:latin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2" grpId="0"/>
      <p:bldP spid="1048632" grpId="1"/>
      <p:bldP spid="1048633" grpId="0"/>
      <p:bldP spid="10486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>
            <a:alpha val="37000"/>
          </a:srgbClr>
        </a:solidFill>
        <a:effectLst/>
      </p:bgPr>
    </p:bg>
    <p:spTree>
      <p:nvGrpSpPr>
        <p:cNvPr id="48" name=""/>
        <p:cNvGrpSpPr/>
        <p:nvPr/>
      </p:nvGrpSpPr>
      <p:grpSpPr/>
      <p:sp>
        <p:nvSpPr>
          <p:cNvPr id="1048635" name="内容占位符 2"/>
          <p:cNvSpPr>
            <a:spLocks noGrp="1"/>
          </p:cNvSpPr>
          <p:nvPr>
            <p:ph idx="1"/>
          </p:nvPr>
        </p:nvSpPr>
        <p:spPr>
          <a:xfrm>
            <a:off x="670560" y="454025"/>
            <a:ext cx="10515600" cy="739775"/>
          </a:xfrm>
        </p:spPr>
        <p:txBody>
          <a:bodyPr/>
          <a:p>
            <a:pPr marL="0" indent="0">
              <a:buNone/>
            </a:pPr>
            <a:r>
              <a:rPr lang="zh-CN" altLang="en-US">
                <a:sym typeface="+mn-ea"/>
              </a:rPr>
              <a:t>眼前的紫藤萝从哪几个方面体现了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0070C0"/>
                </a:solidFill>
                <a:sym typeface="+mn-ea"/>
              </a:rPr>
              <a:t>美</a:t>
            </a:r>
            <a:r>
              <a:rPr lang="en-US" altLang="zh-CN">
                <a:solidFill>
                  <a:srgbClr val="0070C0"/>
                </a:solidFill>
                <a:sym typeface="+mn-ea"/>
              </a:rPr>
              <a:t>”</a:t>
            </a:r>
            <a:r>
              <a:rPr lang="zh-CN" altLang="en-US">
                <a:sym typeface="+mn-ea"/>
              </a:rPr>
              <a:t>？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048636" name="文本框 3"/>
          <p:cNvSpPr txBox="1"/>
          <p:nvPr/>
        </p:nvSpPr>
        <p:spPr>
          <a:xfrm>
            <a:off x="990600" y="1440180"/>
            <a:ext cx="108502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1</a:t>
            </a:r>
            <a:r>
              <a:rPr lang="zh-CN" altLang="en-US" sz="2400">
                <a:latin typeface="方正兰亭超细黑简体" panose="02000000000000000000" charset="-122"/>
                <a:ea typeface="方正兰亭超细黑简体" panose="02000000000000000000" charset="-122"/>
              </a:rPr>
              <a:t>、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从未见过开得这样盛的藤萝，只见一片辉煌的淡紫色，像一条</a:t>
            </a:r>
            <a:r>
              <a:rPr lang="zh-CN" altLang="en-US" sz="2400" b="1">
                <a:solidFill>
                  <a:srgbClr val="FF0000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瀑布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，从空中垂下，不见其发端，也不见其终极。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048637" name="文本框 4"/>
          <p:cNvSpPr txBox="1"/>
          <p:nvPr/>
        </p:nvSpPr>
        <p:spPr>
          <a:xfrm>
            <a:off x="990600" y="2218690"/>
            <a:ext cx="1019556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（运用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比喻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，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把盛开的紫藤萝比作瀑布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，生动形象地表现了紫藤萝花的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繁盛和气势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。）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48638" name="文本框 6"/>
          <p:cNvSpPr txBox="1"/>
          <p:nvPr/>
        </p:nvSpPr>
        <p:spPr>
          <a:xfrm>
            <a:off x="1082040" y="3063875"/>
            <a:ext cx="100120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2、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花朵儿一串挨着一串，一朵接着一朵。</a:t>
            </a:r>
            <a:endParaRPr lang="zh-CN" altLang="en-US" sz="24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048639" name="文本框 7"/>
          <p:cNvSpPr txBox="1"/>
          <p:nvPr/>
        </p:nvSpPr>
        <p:spPr>
          <a:xfrm>
            <a:off x="990600" y="3575050"/>
            <a:ext cx="861885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（运用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拟人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手法，将花朵拟人化，生动形象表现出了花儿的</a:t>
            </a:r>
            <a:r>
              <a:rPr lang="zh-CN" altLang="en-US" sz="2000" b="1" u="dbl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0000"/>
                  </a:solidFill>
                </a:uFill>
                <a:latin typeface="新宋体" panose="02010609030101010101" charset="-122"/>
                <a:ea typeface="新宋体" panose="02010609030101010101" charset="-122"/>
              </a:rPr>
              <a:t>勃勃生机。</a:t>
            </a:r>
            <a:r>
              <a:rPr lang="zh-CN" altLang="en-US" sz="2000" b="1">
                <a:solidFill>
                  <a:schemeClr val="accent6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</a:rPr>
              <a:t>）</a:t>
            </a:r>
            <a:endParaRPr lang="zh-CN" altLang="en-US" sz="2000" b="1">
              <a:solidFill>
                <a:schemeClr val="accent6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48640" name="文本框 12"/>
          <p:cNvSpPr txBox="1"/>
          <p:nvPr/>
        </p:nvSpPr>
        <p:spPr>
          <a:xfrm>
            <a:off x="1082040" y="4488180"/>
            <a:ext cx="5867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3、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有的就是这</a:t>
            </a:r>
            <a:r>
              <a:rPr lang="zh-CN" altLang="en-US" sz="2400" b="1">
                <a:solidFill>
                  <a:srgbClr val="FF0000"/>
                </a:solidFill>
                <a:latin typeface="方正兰亭超细黑简体" panose="02000000000000000000" charset="-122"/>
                <a:ea typeface="方正兰亭超细黑简体" panose="02000000000000000000" charset="-122"/>
              </a:rPr>
              <a:t>一树</a:t>
            </a:r>
            <a:r>
              <a:rPr lang="zh-CN" altLang="en-US" sz="2400" b="1">
                <a:latin typeface="方正兰亭超细黑简体" panose="02000000000000000000" charset="-122"/>
                <a:ea typeface="方正兰亭超细黑简体" panose="02000000000000000000" charset="-122"/>
              </a:rPr>
              <a:t>闪光的、盛开的藤</a:t>
            </a:r>
            <a:r>
              <a:rPr lang="zh-CN" altLang="en-US" sz="2400">
                <a:latin typeface="方正兰亭超细黑简体" panose="02000000000000000000" charset="-122"/>
                <a:ea typeface="方正兰亭超细黑简体" panose="02000000000000000000" charset="-122"/>
              </a:rPr>
              <a:t>萝。</a:t>
            </a:r>
            <a:endParaRPr lang="zh-CN" altLang="en-US" sz="2400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  <p:sp>
        <p:nvSpPr>
          <p:cNvPr id="1048641" name="左大括号 14"/>
          <p:cNvSpPr/>
          <p:nvPr/>
        </p:nvSpPr>
        <p:spPr>
          <a:xfrm>
            <a:off x="670560" y="1623060"/>
            <a:ext cx="289560" cy="31083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8642" name="文本框 15"/>
          <p:cNvSpPr txBox="1"/>
          <p:nvPr/>
        </p:nvSpPr>
        <p:spPr>
          <a:xfrm>
            <a:off x="31115" y="2896235"/>
            <a:ext cx="41084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形</a:t>
            </a:r>
            <a:endParaRPr lang="zh-CN" altLang="en-US" sz="400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04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48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6" grpId="0"/>
      <p:bldP spid="1048636" grpId="1"/>
      <p:bldP spid="1048636" grpId="2"/>
      <p:bldP spid="1048636" grpId="3"/>
      <p:bldP spid="1048636" grpId="4"/>
      <p:bldP spid="1048637" grpId="0"/>
      <p:bldP spid="1048638" grpId="0"/>
      <p:bldP spid="1048639" grpId="0"/>
      <p:bldP spid="1048640" grpId="0"/>
      <p:bldP spid="1048641" grpId="0" animBg="1"/>
      <p:bldP spid="1048641" grpId="1" animBg="1"/>
      <p:bldP spid="1048641" grpId="2" animBg="1"/>
      <p:bldP spid="1048641" grpId="3" animBg="1"/>
      <p:bldP spid="1048641" grpId="4" animBg="1"/>
      <p:bldP spid="1048642" grpId="0"/>
      <p:bldP spid="1048642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2422</Words>
  <Application>WPS 演示</Application>
  <PresentationFormat/>
  <Paragraphs>170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叶根友毛笔行书2.0版</vt:lpstr>
      <vt:lpstr>楷体</vt:lpstr>
      <vt:lpstr>黑体</vt:lpstr>
      <vt:lpstr>微软雅黑</vt:lpstr>
      <vt:lpstr>方正兰亭超细黑简体</vt:lpstr>
      <vt:lpstr>新宋体</vt:lpstr>
      <vt:lpstr>Calibri Light</vt:lpstr>
      <vt:lpstr>Calibri</vt:lpstr>
      <vt:lpstr>仿宋</vt:lpstr>
      <vt:lpstr>Office 主题</vt:lpstr>
      <vt:lpstr>PowerPoint 演示文稿</vt:lpstr>
      <vt:lpstr>            </vt:lpstr>
      <vt:lpstr>走近作者</vt:lpstr>
      <vt:lpstr>学习目标</vt:lpstr>
      <vt:lpstr>一、字词园地</vt:lpstr>
      <vt:lpstr>PowerPoint 演示文稿</vt:lpstr>
      <vt:lpstr>二、思考</vt:lpstr>
      <vt:lpstr>PowerPoint 演示文稿</vt:lpstr>
      <vt:lpstr>PowerPoint 演示文稿</vt:lpstr>
      <vt:lpstr>PowerPoint 演示文稿</vt:lpstr>
      <vt:lpstr>PowerPoint 演示文稿</vt:lpstr>
      <vt:lpstr>按照什么顺序描写的？</vt:lpstr>
      <vt:lpstr>        作者看到繁盛充满生机的紫藤萝做了什么？ 感受到了什么？心情怎么样？又想到了什么？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_x000B_           </dc:title>
  <dc:creator>Administrator</dc:creator>
  <cp:lastModifiedBy>Administrator</cp:lastModifiedBy>
  <cp:revision>52</cp:revision>
  <dcterms:created xsi:type="dcterms:W3CDTF">2017-04-14T07:13:00Z</dcterms:created>
  <dcterms:modified xsi:type="dcterms:W3CDTF">2017-04-26T13:15:55Z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