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732" r:id="rId1"/>
  </p:sldMasterIdLst>
  <p:sldIdLst>
    <p:sldId id="258" r:id="rId2"/>
    <p:sldId id="262" r:id="rId3"/>
    <p:sldId id="260" r:id="rId4"/>
    <p:sldId id="261" r:id="rId5"/>
    <p:sldId id="263" r:id="rId6"/>
    <p:sldId id="264" r:id="rId7"/>
    <p:sldId id="265" r:id="rId8"/>
    <p:sldId id="266" r:id="rId9"/>
    <p:sldId id="267" r:id="rId10"/>
    <p:sldId id="268" r:id="rId11"/>
    <p:sldId id="269" r:id="rId12"/>
    <p:sldId id="270" r:id="rId13"/>
    <p:sldId id="271" r:id="rId14"/>
    <p:sldId id="272" r:id="rId15"/>
    <p:sldId id="273" r:id="rId16"/>
    <p:sldId id="275" r:id="rId17"/>
    <p:sldId id="274" r:id="rId18"/>
    <p:sldId id="276" r:id="rId19"/>
    <p:sldId id="277" r:id="rId20"/>
    <p:sldId id="279" r:id="rId21"/>
    <p:sldId id="278" r:id="rId22"/>
  </p:sldIdLst>
  <p:sldSz cx="9144000" cy="6858000" type="screen4x3"/>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tags" Target="tags/tag1.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t>2020/9/6</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2020/9/6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2020/9/6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2020/9/6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t>2020/9/6</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iming/>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image" Target="../media/image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788024" y="836712"/>
            <a:ext cx="3362672" cy="792088"/>
          </a:xfrm>
        </p:spPr>
        <p:txBody>
          <a:bodyPr>
            <a:normAutofit/>
            <a:scene3d>
              <a:camera prst="orthographicFront">
                <a:rot lat="0" lon="0" rev="0"/>
              </a:camera>
              <a:lightRig rig="threePt" dir="t"/>
            </a:scene3d>
          </a:bodyPr>
          <a:lstStyle/>
          <a:p>
            <a:pPr algn="ctr"/>
            <a:r>
              <a:rPr lang="zh-CN" altLang="en-US" sz="3230" smtClean="0">
                <a:ln w="12700">
                  <a:solidFill>
                    <a:schemeClr val="tx1"/>
                  </a:solidFill>
                </a:ln>
                <a:solidFill>
                  <a:schemeClr val="accent2">
                    <a:lumMod val="75000"/>
                  </a:schemeClr>
                </a:solidFill>
                <a:effectLst>
                  <a:outerShdw dist="1930400" dir="5400000" sx="200000" sy="200000" algn="ctr" rotWithShape="0">
                    <a:srgbClr val="000000">
                      <a:alpha val="43137"/>
                    </a:srgbClr>
                  </a:outerShdw>
                </a:effectLst>
              </a:rPr>
              <a:t>百年孤独</a:t>
            </a:r>
            <a:endParaRPr lang="zh-CN" altLang="en-US" sz="3230">
              <a:ln w="12700">
                <a:solidFill>
                  <a:schemeClr val="tx1"/>
                </a:solidFill>
              </a:ln>
              <a:solidFill>
                <a:schemeClr val="accent2">
                  <a:lumMod val="75000"/>
                </a:schemeClr>
              </a:solidFill>
              <a:effectLst>
                <a:outerShdw dist="1930400" dir="5400000" sx="200000" sy="200000" algn="ctr" rotWithShape="0">
                  <a:srgbClr val="000000">
                    <a:alpha val="43137"/>
                  </a:srgbClr>
                </a:outerShdw>
              </a:effectLst>
            </a:endParaRPr>
          </a:p>
        </p:txBody>
      </p:sp>
      <p:pic>
        <p:nvPicPr>
          <p:cNvPr id="15" name="图片占位符 14" descr="百年孤独.jpg"/>
          <p:cNvPicPr>
            <a:picLocks noGrp="1" noChangeAspect="1"/>
          </p:cNvPicPr>
          <p:nvPr>
            <p:ph type="pic" idx="1"/>
          </p:nvPr>
        </p:nvPicPr>
        <p:blipFill>
          <a:blip r:embed="rId2"/>
          <a:srcRect t="1662" b="1662"/>
          <a:stretch>
            <a:fillRect/>
          </a:stretch>
        </p:blipFill>
        <p:spPr>
          <a:xfrm>
            <a:off x="0" y="333375"/>
            <a:ext cx="4140200" cy="5543550"/>
          </a:xfrm>
        </p:spPr>
      </p:pic>
      <p:sp>
        <p:nvSpPr>
          <p:cNvPr id="4" name="文本占位符 3"/>
          <p:cNvSpPr>
            <a:spLocks noGrp="1"/>
          </p:cNvSpPr>
          <p:nvPr>
            <p:ph type="body" sz="half" idx="2"/>
          </p:nvPr>
        </p:nvSpPr>
        <p:spPr>
          <a:xfrm>
            <a:off x="4139952" y="4077072"/>
            <a:ext cx="4680520" cy="1368152"/>
          </a:xfrm>
        </p:spPr>
        <p:txBody>
          <a:bodyPr>
            <a:noAutofit/>
          </a:bodyPr>
          <a:lstStyle/>
          <a:p>
            <a:r>
              <a:rPr lang="zh-CN" altLang="en-US" sz="2800" smtClean="0">
                <a:solidFill>
                  <a:schemeClr val="accent2">
                    <a:lumMod val="50000"/>
                  </a:schemeClr>
                </a:solidFill>
              </a:rPr>
              <a:t>生命中曾经有过的所有灿烂，原来终究，都需要用寂寞来偿还。</a:t>
            </a:r>
            <a:r>
              <a:rPr lang="en-US" altLang="zh-CN" sz="2800" smtClean="0">
                <a:solidFill>
                  <a:schemeClr val="accent2">
                    <a:lumMod val="50000"/>
                  </a:schemeClr>
                </a:solidFill>
              </a:rPr>
              <a:t>——</a:t>
            </a:r>
            <a:r>
              <a:rPr lang="zh-CN" altLang="en-US" sz="2800" smtClean="0">
                <a:solidFill>
                  <a:schemeClr val="accent2">
                    <a:lumMod val="50000"/>
                  </a:schemeClr>
                </a:solidFill>
              </a:rPr>
              <a:t>马尔克斯</a:t>
            </a:r>
            <a:r>
              <a:rPr lang="en-US" altLang="zh-CN" sz="2800" smtClean="0">
                <a:solidFill>
                  <a:schemeClr val="accent2">
                    <a:lumMod val="50000"/>
                  </a:schemeClr>
                </a:solidFill>
              </a:rPr>
              <a:t>《</a:t>
            </a:r>
            <a:r>
              <a:rPr lang="zh-CN" altLang="en-US" sz="2800" smtClean="0">
                <a:solidFill>
                  <a:schemeClr val="accent2">
                    <a:lumMod val="50000"/>
                  </a:schemeClr>
                </a:solidFill>
              </a:rPr>
              <a:t>百年孤独</a:t>
            </a:r>
            <a:r>
              <a:rPr lang="en-US" altLang="zh-CN" sz="2800" smtClean="0">
                <a:solidFill>
                  <a:schemeClr val="accent2">
                    <a:lumMod val="50000"/>
                  </a:schemeClr>
                </a:solidFill>
              </a:rPr>
              <a:t>》</a:t>
            </a:r>
            <a:endParaRPr lang="zh-CN" altLang="en-US" sz="2800">
              <a:solidFill>
                <a:schemeClr val="accent2">
                  <a:lumMod val="50000"/>
                </a:schemeClr>
              </a:solidFill>
            </a:endParaRPr>
          </a:p>
        </p:txBody>
      </p:sp>
      <p:sp>
        <p:nvSpPr>
          <p:cNvPr id="5" name="TextBox 4"/>
          <p:cNvSpPr txBox="1"/>
          <p:nvPr/>
        </p:nvSpPr>
        <p:spPr>
          <a:xfrm>
            <a:off x="7596336" y="6093296"/>
            <a:ext cx="1224136" cy="461665"/>
          </a:xfrm>
          <a:prstGeom prst="rect">
            <a:avLst/>
          </a:prstGeom>
          <a:noFill/>
        </p:spPr>
        <p:txBody>
          <a:bodyPr wrap="square" rtlCol="0">
            <a:spAutoFit/>
          </a:bodyPr>
          <a:lstStyle/>
          <a:p>
            <a:r>
              <a:rPr lang="zh-CN" altLang="en-US" sz="2400" smtClean="0">
                <a:solidFill>
                  <a:schemeClr val="accent6">
                    <a:lumMod val="75000"/>
                  </a:schemeClr>
                </a:solidFill>
              </a:rPr>
              <a:t>李雅然</a:t>
            </a:r>
            <a:endParaRPr lang="zh-CN" altLang="en-US" sz="2400">
              <a:solidFill>
                <a:schemeClr val="accent6">
                  <a:lumMod val="75000"/>
                </a:schemeClr>
              </a:solidFill>
            </a:endParaRPr>
          </a:p>
        </p:txBody>
      </p:sp>
    </p:spTree>
  </p:cSld>
  <p:clrMapOvr>
    <a:masterClrMapping/>
  </p:clrMapOvr>
  <p:transition>
    <p:wheel spokes="3"/>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3610744" cy="562074"/>
          </a:xfrm>
        </p:spPr>
        <p:txBody>
          <a:bodyPr>
            <a:normAutofit fontScale="90000"/>
          </a:bodyPr>
          <a:lstStyle/>
          <a:p>
            <a:r>
              <a:rPr lang="zh-CN" altLang="en-US" b="1" i="1" cap="all"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主要人物介绍</a:t>
            </a:r>
            <a:endParaRPr lang="zh-CN" altLang="en-US"/>
          </a:p>
        </p:txBody>
      </p:sp>
      <p:sp>
        <p:nvSpPr>
          <p:cNvPr id="3" name="内容占位符 2"/>
          <p:cNvSpPr>
            <a:spLocks noGrp="1"/>
          </p:cNvSpPr>
          <p:nvPr>
            <p:ph idx="1"/>
          </p:nvPr>
        </p:nvSpPr>
        <p:spPr>
          <a:xfrm>
            <a:off x="395536" y="1052736"/>
            <a:ext cx="8291264" cy="5328592"/>
          </a:xfrm>
        </p:spPr>
        <p:txBody>
          <a:bodyPr>
            <a:normAutofit fontScale="85000" lnSpcReduction="10000"/>
          </a:bodyPr>
          <a:lstStyle/>
          <a:p>
            <a:r>
              <a:rPr lang="zh-CN" altLang="en-US" smtClean="0">
                <a:solidFill>
                  <a:srgbClr val="0070C0"/>
                </a:solidFill>
              </a:rPr>
              <a:t>奥雷里亚诺</a:t>
            </a:r>
            <a:r>
              <a:rPr lang="en-US" altLang="zh-CN" smtClean="0">
                <a:solidFill>
                  <a:srgbClr val="0070C0"/>
                </a:solidFill>
              </a:rPr>
              <a:t>•</a:t>
            </a:r>
            <a:r>
              <a:rPr lang="zh-CN" altLang="en-US" smtClean="0">
                <a:solidFill>
                  <a:srgbClr val="0070C0"/>
                </a:solidFill>
              </a:rPr>
              <a:t>布恩迪亚上校</a:t>
            </a:r>
            <a:r>
              <a:rPr lang="zh-CN" altLang="en-US" smtClean="0"/>
              <a:t>（乌尔苏拉的次子）</a:t>
            </a:r>
            <a:endParaRPr lang="en-US" altLang="zh-CN" smtClean="0"/>
          </a:p>
          <a:p>
            <a:r>
              <a:rPr lang="zh-CN" altLang="en-US" smtClean="0"/>
              <a:t>年少时，奥雷里亚诺</a:t>
            </a:r>
            <a:r>
              <a:rPr lang="en-US" altLang="zh-CN" smtClean="0"/>
              <a:t>•</a:t>
            </a:r>
            <a:r>
              <a:rPr lang="zh-CN" altLang="en-US" smtClean="0"/>
              <a:t>布恩迪亚和父亲何塞</a:t>
            </a:r>
            <a:r>
              <a:rPr lang="en-US" altLang="zh-CN" smtClean="0"/>
              <a:t>•</a:t>
            </a:r>
            <a:r>
              <a:rPr lang="zh-CN" altLang="en-US" smtClean="0"/>
              <a:t>阿尔卡蒂奥</a:t>
            </a:r>
            <a:r>
              <a:rPr lang="en-US" altLang="zh-CN" smtClean="0"/>
              <a:t>•</a:t>
            </a:r>
            <a:r>
              <a:rPr lang="zh-CN" altLang="en-US" smtClean="0"/>
              <a:t>布恩迪亚一起制作小金鱼。后来他</a:t>
            </a:r>
            <a:r>
              <a:rPr lang="zh-CN" altLang="en-US" smtClean="0">
                <a:solidFill>
                  <a:srgbClr val="FF0000"/>
                </a:solidFill>
              </a:rPr>
              <a:t>成为自由派军官，为反对保守派，南征北战</a:t>
            </a:r>
            <a:r>
              <a:rPr lang="zh-CN" altLang="en-US" smtClean="0"/>
              <a:t>，共打过大小三十二次战役，均以失败告终，最后又回到马孔多制作小金鱼，直至死在自己的实验室里。</a:t>
            </a:r>
            <a:endParaRPr lang="en-US" altLang="zh-CN" smtClean="0"/>
          </a:p>
          <a:p>
            <a:r>
              <a:rPr lang="zh-CN" altLang="en-US" smtClean="0"/>
              <a:t>他的</a:t>
            </a:r>
            <a:r>
              <a:rPr lang="zh-CN" altLang="en-US" smtClean="0">
                <a:solidFill>
                  <a:srgbClr val="FF0000"/>
                </a:solidFill>
              </a:rPr>
              <a:t>真正的妻子是蕾梅黛丝</a:t>
            </a:r>
            <a:r>
              <a:rPr lang="zh-CN" altLang="en-US" smtClean="0"/>
              <a:t>，当时蕾梅黛丝只有十四岁。他在战争期间，共与十七个女人生下十七个儿子，后来被保守派一一暗杀。</a:t>
            </a:r>
            <a:endParaRPr lang="en-US" altLang="zh-CN" smtClean="0"/>
          </a:p>
          <a:p>
            <a:r>
              <a:rPr lang="zh-CN" altLang="en-US" smtClean="0"/>
              <a:t>他曾与庇拉尔</a:t>
            </a:r>
            <a:r>
              <a:rPr lang="en-US" altLang="zh-CN" smtClean="0"/>
              <a:t>•</a:t>
            </a:r>
            <a:r>
              <a:rPr lang="zh-CN" altLang="en-US" smtClean="0"/>
              <a:t>特尔内拉有染，生下奥雷里亚诺</a:t>
            </a:r>
            <a:r>
              <a:rPr lang="en-US" altLang="zh-CN" smtClean="0"/>
              <a:t>•</a:t>
            </a:r>
            <a:r>
              <a:rPr lang="zh-CN" altLang="en-US" smtClean="0"/>
              <a:t>何塞，由蕾梅黛丝认为长子。</a:t>
            </a:r>
            <a:endParaRPr lang="en-US" altLang="zh-CN" smtClean="0"/>
          </a:p>
          <a:p>
            <a:r>
              <a:rPr lang="zh-CN" altLang="en-US" smtClean="0">
                <a:solidFill>
                  <a:srgbClr val="FF0000"/>
                </a:solidFill>
              </a:rPr>
              <a:t>奥雷里亚诺</a:t>
            </a:r>
            <a:r>
              <a:rPr lang="en-US" altLang="zh-CN" smtClean="0">
                <a:solidFill>
                  <a:srgbClr val="FF0000"/>
                </a:solidFill>
              </a:rPr>
              <a:t>•</a:t>
            </a:r>
            <a:r>
              <a:rPr lang="zh-CN" altLang="en-US" smtClean="0">
                <a:solidFill>
                  <a:srgbClr val="FF0000"/>
                </a:solidFill>
              </a:rPr>
              <a:t>布恩迪亚上校是贯穿全书的主要人物。</a:t>
            </a:r>
            <a:endParaRPr lang="zh-CN" altLang="en-US">
              <a:solidFill>
                <a:srgbClr val="FF0000"/>
              </a:solidFill>
            </a:endParaRPr>
          </a:p>
        </p:txBody>
      </p:sp>
    </p:spTree>
  </p:cSld>
  <p:clrMapOvr>
    <a:masterClrMapping/>
  </p:clrMapOvr>
  <p:transition>
    <p:wheel spokes="8"/>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3610744" cy="562074"/>
          </a:xfrm>
        </p:spPr>
        <p:txBody>
          <a:bodyPr>
            <a:normAutofit fontScale="90000"/>
          </a:bodyPr>
          <a:lstStyle/>
          <a:p>
            <a:r>
              <a:rPr lang="zh-CN" altLang="en-US" b="1" i="1" cap="all"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主要人物介绍</a:t>
            </a:r>
            <a:endParaRPr lang="zh-CN" altLang="en-US"/>
          </a:p>
        </p:txBody>
      </p:sp>
      <p:sp>
        <p:nvSpPr>
          <p:cNvPr id="3" name="内容占位符 2"/>
          <p:cNvSpPr>
            <a:spLocks noGrp="1"/>
          </p:cNvSpPr>
          <p:nvPr>
            <p:ph idx="1"/>
          </p:nvPr>
        </p:nvSpPr>
        <p:spPr/>
        <p:txBody>
          <a:bodyPr>
            <a:normAutofit/>
          </a:bodyPr>
          <a:lstStyle/>
          <a:p>
            <a:r>
              <a:rPr lang="zh-CN" altLang="en-US" sz="3600" smtClean="0">
                <a:solidFill>
                  <a:srgbClr val="0070C0"/>
                </a:solidFill>
              </a:rPr>
              <a:t>阿尔卡蒂奥</a:t>
            </a:r>
            <a:r>
              <a:rPr lang="zh-CN" altLang="en-US" sz="3600" smtClean="0"/>
              <a:t>（乌尔苏拉的长孙）</a:t>
            </a:r>
            <a:endParaRPr lang="en-US" altLang="zh-CN" sz="3600" smtClean="0"/>
          </a:p>
          <a:p>
            <a:r>
              <a:rPr lang="zh-CN" altLang="en-US" sz="3600" smtClean="0"/>
              <a:t>何塞</a:t>
            </a:r>
            <a:r>
              <a:rPr lang="en-US" altLang="zh-CN" sz="3600" smtClean="0"/>
              <a:t>•</a:t>
            </a:r>
            <a:r>
              <a:rPr lang="zh-CN" altLang="en-US" sz="3600" smtClean="0"/>
              <a:t>阿尔卡蒂奥与庇拉尔</a:t>
            </a:r>
            <a:r>
              <a:rPr lang="en-US" altLang="zh-CN" sz="3600" smtClean="0"/>
              <a:t>•</a:t>
            </a:r>
            <a:r>
              <a:rPr lang="zh-CN" altLang="en-US" sz="3600" smtClean="0"/>
              <a:t>特尔内拉的私生子，由乌尔苏拉抚养长大，</a:t>
            </a:r>
            <a:r>
              <a:rPr lang="zh-CN" altLang="en-US" sz="3600" smtClean="0">
                <a:solidFill>
                  <a:srgbClr val="FF0000"/>
                </a:solidFill>
              </a:rPr>
              <a:t>后来成为马孔多的统治者</a:t>
            </a:r>
            <a:r>
              <a:rPr lang="zh-CN" altLang="en-US" sz="3600" smtClean="0"/>
              <a:t>。他曾疯狂思念过梅尔基亚德斯，最终</a:t>
            </a:r>
            <a:r>
              <a:rPr lang="zh-CN" altLang="en-US" sz="3600" smtClean="0">
                <a:solidFill>
                  <a:srgbClr val="FF0000"/>
                </a:solidFill>
              </a:rPr>
              <a:t>被政府军杀害。</a:t>
            </a:r>
            <a:endParaRPr lang="zh-CN" altLang="en-US" sz="3600">
              <a:solidFill>
                <a:srgbClr val="FF0000"/>
              </a:solidFill>
            </a:endParaRPr>
          </a:p>
        </p:txBody>
      </p:sp>
    </p:spTree>
  </p:cSld>
  <p:clrMapOvr>
    <a:masterClrMapping/>
  </p:clrMapOvr>
  <p:transition>
    <p:wheel spokes="8"/>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3610744" cy="562074"/>
          </a:xfrm>
        </p:spPr>
        <p:txBody>
          <a:bodyPr>
            <a:normAutofit fontScale="90000"/>
          </a:bodyPr>
          <a:lstStyle/>
          <a:p>
            <a:r>
              <a:rPr lang="zh-CN" altLang="en-US" b="1" i="1" cap="all"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主要人物介绍</a:t>
            </a:r>
            <a:endParaRPr lang="zh-CN" altLang="en-US"/>
          </a:p>
        </p:txBody>
      </p:sp>
      <p:sp>
        <p:nvSpPr>
          <p:cNvPr id="3" name="内容占位符 2"/>
          <p:cNvSpPr>
            <a:spLocks noGrp="1"/>
          </p:cNvSpPr>
          <p:nvPr>
            <p:ph idx="1"/>
          </p:nvPr>
        </p:nvSpPr>
        <p:spPr>
          <a:xfrm>
            <a:off x="323528" y="1052736"/>
            <a:ext cx="8363272" cy="5472608"/>
          </a:xfrm>
        </p:spPr>
        <p:txBody>
          <a:bodyPr/>
          <a:lstStyle/>
          <a:p>
            <a:r>
              <a:rPr lang="zh-CN" altLang="en-US" smtClean="0">
                <a:solidFill>
                  <a:srgbClr val="0070C0"/>
                </a:solidFill>
              </a:rPr>
              <a:t>梅尔基亚德斯</a:t>
            </a:r>
            <a:endParaRPr lang="en-US" altLang="zh-CN" smtClean="0">
              <a:solidFill>
                <a:srgbClr val="0070C0"/>
              </a:solidFill>
            </a:endParaRPr>
          </a:p>
          <a:p>
            <a:r>
              <a:rPr lang="zh-CN" altLang="en-US" smtClean="0"/>
              <a:t>小说中一个</a:t>
            </a:r>
            <a:r>
              <a:rPr lang="zh-CN" altLang="en-US" smtClean="0">
                <a:solidFill>
                  <a:srgbClr val="FF0000"/>
                </a:solidFill>
              </a:rPr>
              <a:t>不死的预言哲学家</a:t>
            </a:r>
            <a:r>
              <a:rPr lang="zh-CN" altLang="en-US" smtClean="0"/>
              <a:t>，正是他预言了这个家族的密码：“家族的第一个人被捆在树上，最后一个人正被蚂蚁吃掉。”作者用</a:t>
            </a:r>
            <a:r>
              <a:rPr lang="zh-CN" altLang="en-US" smtClean="0">
                <a:solidFill>
                  <a:srgbClr val="FF0000"/>
                </a:solidFill>
              </a:rPr>
              <a:t>虚幻</a:t>
            </a:r>
            <a:r>
              <a:rPr lang="zh-CN" altLang="en-US" smtClean="0"/>
              <a:t>的手法，描述了他指明这个家族的各类预言，并</a:t>
            </a:r>
            <a:r>
              <a:rPr lang="zh-CN" altLang="en-US" smtClean="0">
                <a:solidFill>
                  <a:srgbClr val="FF0000"/>
                </a:solidFill>
              </a:rPr>
              <a:t>让他的灵魂在百年间在合适的时刻、合适的人物那里反复出现。</a:t>
            </a:r>
            <a:endParaRPr lang="zh-CN" altLang="en-US">
              <a:solidFill>
                <a:srgbClr val="FF0000"/>
              </a:solidFill>
            </a:endParaRPr>
          </a:p>
        </p:txBody>
      </p:sp>
    </p:spTree>
  </p:cSld>
  <p:clrMapOvr>
    <a:masterClrMapping/>
  </p:clrMapOvr>
  <p:transition>
    <p:wheel spokes="8"/>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7544" y="620688"/>
            <a:ext cx="8229600" cy="1584176"/>
          </a:xfrm>
        </p:spPr>
        <p:txBody>
          <a:bodyPr>
            <a:noAutofit/>
          </a:bodyPr>
          <a:lstStyle/>
          <a:p>
            <a:r>
              <a:rPr lang="zh-CN" altLang="en-US" sz="6600" b="1" cap="none" spc="0" smtClean="0">
                <a:ln w="50800"/>
                <a:solidFill>
                  <a:srgbClr val="7030A0"/>
                </a:solidFill>
                <a:effectLst/>
              </a:rPr>
              <a:t>所表达的主题</a:t>
            </a:r>
            <a:br>
              <a:rPr lang="zh-CN" altLang="en-US" sz="6600" b="1" cap="none" spc="0" smtClean="0">
                <a:ln w="50800"/>
                <a:solidFill>
                  <a:srgbClr val="7030A0"/>
                </a:solidFill>
                <a:effectLst/>
              </a:rPr>
            </a:br>
            <a:endParaRPr lang="zh-CN" altLang="en-US" sz="6600" b="1">
              <a:effectLst>
                <a:outerShdw blurRad="50800" dir="5400000" sx="1000" sy="1000" algn="ctr" rotWithShape="0">
                  <a:srgbClr val="000000">
                    <a:alpha val="43137"/>
                  </a:srgbClr>
                </a:outerShdw>
              </a:effectLst>
            </a:endParaRPr>
          </a:p>
        </p:txBody>
      </p:sp>
      <p:sp>
        <p:nvSpPr>
          <p:cNvPr id="5" name="内容占位符 4"/>
          <p:cNvSpPr>
            <a:spLocks noGrp="1"/>
          </p:cNvSpPr>
          <p:nvPr>
            <p:ph idx="1"/>
          </p:nvPr>
        </p:nvSpPr>
        <p:spPr>
          <a:xfrm>
            <a:off x="457200" y="1844824"/>
            <a:ext cx="8229600" cy="4281339"/>
          </a:xfrm>
        </p:spPr>
        <p:txBody>
          <a:bodyPr/>
          <a:lstStyle/>
          <a:p>
            <a:r>
              <a:rPr lang="zh-CN" altLang="en-US" sz="4800" b="1" smtClean="0">
                <a:solidFill>
                  <a:srgbClr val="FFC000"/>
                </a:solidFill>
              </a:rPr>
              <a:t>表层主题：孤独</a:t>
            </a:r>
            <a:endParaRPr lang="en-US" altLang="zh-CN" sz="4800" b="1" smtClean="0">
              <a:solidFill>
                <a:srgbClr val="FFC000"/>
              </a:solidFill>
            </a:endParaRPr>
          </a:p>
          <a:p>
            <a:pPr>
              <a:buNone/>
            </a:pPr>
            <a:endParaRPr lang="zh-CN" altLang="en-US" sz="4800" smtClean="0"/>
          </a:p>
          <a:p>
            <a:r>
              <a:rPr lang="zh-CN" altLang="en-US" sz="4800" b="1" smtClean="0">
                <a:solidFill>
                  <a:srgbClr val="FFC000"/>
                </a:solidFill>
              </a:rPr>
              <a:t>深层主题：摆脱孤独</a:t>
            </a:r>
          </a:p>
          <a:p>
            <a:endParaRPr lang="zh-CN" altLang="en-US"/>
          </a:p>
        </p:txBody>
      </p:sp>
    </p:spTree>
  </p:cSld>
  <p:clrMapOvr>
    <a:masterClrMapping/>
  </p:clrMapOvr>
  <p:transition>
    <p:wheel spokes="3"/>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7544" y="980728"/>
            <a:ext cx="8229600" cy="720080"/>
          </a:xfrm>
        </p:spPr>
        <p:txBody>
          <a:bodyPr>
            <a:noAutofit/>
          </a:bodyPr>
          <a:lstStyle/>
          <a:p>
            <a:pPr algn="l"/>
            <a:r>
              <a:rPr lang="zh-CN" altLang="en-US" sz="2800" b="1" smtClean="0"/>
              <a:t>表层主题：</a:t>
            </a:r>
            <a:r>
              <a:rPr lang="zh-CN" altLang="en-US" sz="2800" smtClean="0"/>
              <a:t>             </a:t>
            </a:r>
            <a:r>
              <a:rPr lang="zh-CN" altLang="en-US" sz="8000" b="1" cap="all" spc="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孤独</a:t>
            </a:r>
            <a:br>
              <a:rPr lang="zh-CN" altLang="en-US" sz="8000" b="1" cap="all" spc="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br>
              <a:rPr lang="zh-CN" altLang="en-US" sz="2800" smtClean="0"/>
            </a:br>
            <a:endParaRPr lang="zh-CN" altLang="en-US" sz="2800"/>
          </a:p>
        </p:txBody>
      </p:sp>
      <p:sp>
        <p:nvSpPr>
          <p:cNvPr id="3" name="内容占位符 2"/>
          <p:cNvSpPr>
            <a:spLocks noGrp="1"/>
          </p:cNvSpPr>
          <p:nvPr>
            <p:ph idx="1"/>
          </p:nvPr>
        </p:nvSpPr>
        <p:spPr>
          <a:xfrm>
            <a:off x="457200" y="1772816"/>
            <a:ext cx="8229600" cy="4353347"/>
          </a:xfrm>
        </p:spPr>
        <p:txBody>
          <a:bodyPr>
            <a:normAutofit fontScale="92500"/>
          </a:bodyPr>
          <a:lstStyle/>
          <a:p>
            <a:pPr>
              <a:buNone/>
            </a:pPr>
            <a:r>
              <a:rPr lang="zh-CN" altLang="en-US" sz="2800" smtClean="0"/>
              <a:t>             书中描写的孤独来源有很多，比如得不到爱、得不到理解、时光流逝、社会变迁、朋友不在、亲人逝去、家族衰落等等。这些人的经历都不同寻常，但是</a:t>
            </a:r>
            <a:r>
              <a:rPr lang="zh-CN" altLang="en-US" sz="2800" smtClean="0">
                <a:solidFill>
                  <a:srgbClr val="FF0000"/>
                </a:solidFill>
              </a:rPr>
              <a:t>孤独是他们的共性</a:t>
            </a:r>
            <a:r>
              <a:rPr lang="zh-CN" altLang="en-US" sz="2800" smtClean="0"/>
              <a:t>，无论身处何时何地，他们都是在孤独、困惑与无聊中度日。</a:t>
            </a:r>
            <a:endParaRPr lang="en-US" altLang="zh-CN" sz="2800" smtClean="0"/>
          </a:p>
          <a:p>
            <a:pPr>
              <a:buNone/>
            </a:pPr>
            <a:r>
              <a:rPr lang="zh-CN" altLang="en-US" smtClean="0"/>
              <a:t>            </a:t>
            </a:r>
            <a:r>
              <a:rPr lang="zh-CN" altLang="en-US" sz="2800" smtClean="0"/>
              <a:t>马尔克斯在</a:t>
            </a:r>
            <a:r>
              <a:rPr lang="en-US" altLang="zh-CN" sz="2800" smtClean="0"/>
              <a:t>《</a:t>
            </a:r>
            <a:r>
              <a:rPr lang="zh-CN" altLang="en-US" sz="2800" smtClean="0"/>
              <a:t>百年孤独</a:t>
            </a:r>
            <a:r>
              <a:rPr lang="en-US" altLang="zh-CN" sz="2800" smtClean="0"/>
              <a:t>》</a:t>
            </a:r>
            <a:r>
              <a:rPr lang="zh-CN" altLang="en-US" sz="2800" smtClean="0"/>
              <a:t>结尾处写道：“这手稿上所写的事情过去不曾，将来也永远不会重复，因为命中注定要一百年孤独的世家绝不会有出现在世上的第二次机会。</a:t>
            </a:r>
            <a:r>
              <a:rPr lang="zh-CN" altLang="en-US" sz="2800" smtClean="0">
                <a:solidFill>
                  <a:srgbClr val="FF0000"/>
                </a:solidFill>
              </a:rPr>
              <a:t>孤独，虽然使个体得以苟延残喘，但对整个人类命运来说，孤独注定带来覆灭</a:t>
            </a:r>
            <a:r>
              <a:rPr lang="zh-CN" altLang="en-US" sz="2800" smtClean="0"/>
              <a:t>。”</a:t>
            </a:r>
            <a:endParaRPr lang="en-US" altLang="zh-CN" sz="2800" smtClean="0"/>
          </a:p>
          <a:p>
            <a:pPr>
              <a:buNone/>
            </a:pPr>
            <a:endParaRPr lang="zh-CN" altLang="en-US"/>
          </a:p>
        </p:txBody>
      </p:sp>
    </p:spTree>
  </p:cSld>
  <p:clrMapOvr>
    <a:masterClrMapping/>
  </p:clrMapOvr>
  <p:transition>
    <p:zoom/>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1800" smtClean="0"/>
              <a:t> </a:t>
            </a:r>
            <a:endParaRPr lang="zh-CN" altLang="en-US" sz="1800"/>
          </a:p>
        </p:txBody>
      </p:sp>
      <p:sp>
        <p:nvSpPr>
          <p:cNvPr id="3" name="内容占位符 2"/>
          <p:cNvSpPr>
            <a:spLocks noGrp="1"/>
          </p:cNvSpPr>
          <p:nvPr>
            <p:ph idx="1"/>
          </p:nvPr>
        </p:nvSpPr>
        <p:spPr>
          <a:xfrm>
            <a:off x="457200" y="764704"/>
            <a:ext cx="8229600" cy="5361459"/>
          </a:xfrm>
        </p:spPr>
        <p:txBody>
          <a:bodyPr/>
          <a:lstStyle/>
          <a:p>
            <a:r>
              <a:rPr lang="en-US" altLang="zh-CN" smtClean="0"/>
              <a:t>《</a:t>
            </a:r>
            <a:r>
              <a:rPr lang="zh-CN" altLang="en-US" smtClean="0"/>
              <a:t>百年孤独</a:t>
            </a:r>
            <a:r>
              <a:rPr lang="en-US" altLang="zh-CN" smtClean="0"/>
              <a:t>》</a:t>
            </a:r>
            <a:r>
              <a:rPr lang="zh-CN" altLang="en-US" smtClean="0"/>
              <a:t>这部小说主要是表现“</a:t>
            </a:r>
            <a:r>
              <a:rPr lang="zh-CN" altLang="en-US" smtClean="0">
                <a:solidFill>
                  <a:srgbClr val="FF0000"/>
                </a:solidFill>
              </a:rPr>
              <a:t>拉丁美洲的孤独</a:t>
            </a:r>
            <a:r>
              <a:rPr lang="zh-CN" altLang="en-US" smtClean="0"/>
              <a:t>”。作家力图通过布恩蒂亚家族七代人充满神奇色彩的生活和经历以及马孔多由开拓、发展到毁灭，</a:t>
            </a:r>
            <a:r>
              <a:rPr lang="zh-CN" altLang="en-US" smtClean="0">
                <a:solidFill>
                  <a:srgbClr val="FF0000"/>
                </a:solidFill>
              </a:rPr>
              <a:t>写出哥伦比亚及整个美洲愚昧落后、与世隔绝和被殖民入侵的屈辱历史</a:t>
            </a:r>
            <a:r>
              <a:rPr lang="zh-CN" altLang="en-US" smtClean="0"/>
              <a:t>，从而启发人们思考：造成马孔多百年孤独的原因是什么？怎样才能彻底摆脱这种孤独？</a:t>
            </a:r>
          </a:p>
          <a:p>
            <a:endParaRPr lang="zh-CN" altLang="en-US"/>
          </a:p>
        </p:txBody>
      </p:sp>
    </p:spTree>
  </p:cSld>
  <p:clrMapOvr>
    <a:masterClrMapping/>
  </p:clrMapOvr>
  <p:transition>
    <p:zoom/>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39552" y="260648"/>
            <a:ext cx="7920880" cy="1008112"/>
          </a:xfrm>
        </p:spPr>
        <p:txBody>
          <a:bodyPr>
            <a:normAutofit/>
          </a:bodyPr>
          <a:lstStyle/>
          <a:p>
            <a:pPr algn="l"/>
            <a:r>
              <a:rPr lang="zh-CN" altLang="en-US" sz="3200" b="1" i="1" smtClean="0">
                <a:solidFill>
                  <a:srgbClr val="7030A0"/>
                </a:solidFill>
              </a:rPr>
              <a:t>小扩展</a:t>
            </a:r>
            <a:endParaRPr lang="zh-CN" altLang="en-US" sz="3200" b="1" i="1">
              <a:solidFill>
                <a:srgbClr val="7030A0"/>
              </a:solidFill>
            </a:endParaRPr>
          </a:p>
        </p:txBody>
      </p:sp>
      <p:sp>
        <p:nvSpPr>
          <p:cNvPr id="3" name="内容占位符 2"/>
          <p:cNvSpPr>
            <a:spLocks noGrp="1"/>
          </p:cNvSpPr>
          <p:nvPr>
            <p:ph idx="1"/>
          </p:nvPr>
        </p:nvSpPr>
        <p:spPr>
          <a:xfrm>
            <a:off x="457200" y="1196752"/>
            <a:ext cx="8229600" cy="4929411"/>
          </a:xfrm>
        </p:spPr>
        <p:txBody>
          <a:bodyPr>
            <a:normAutofit fontScale="92500" lnSpcReduction="10000"/>
          </a:bodyPr>
          <a:lstStyle/>
          <a:p>
            <a:r>
              <a:rPr lang="zh-CN" altLang="en-US" smtClean="0"/>
              <a:t>“孤独”不仅是</a:t>
            </a:r>
            <a:r>
              <a:rPr lang="en-US" altLang="zh-CN" smtClean="0"/>
              <a:t>《</a:t>
            </a:r>
            <a:r>
              <a:rPr lang="zh-CN" altLang="en-US" smtClean="0"/>
              <a:t>百年孤独</a:t>
            </a:r>
            <a:r>
              <a:rPr lang="en-US" altLang="zh-CN" smtClean="0"/>
              <a:t>》</a:t>
            </a:r>
            <a:r>
              <a:rPr lang="zh-CN" altLang="en-US" smtClean="0"/>
              <a:t>的主题，同时也是马尔克斯其他一些作品的主题，比如</a:t>
            </a:r>
            <a:r>
              <a:rPr lang="en-US" altLang="zh-CN" smtClean="0"/>
              <a:t>《</a:t>
            </a:r>
            <a:r>
              <a:rPr lang="zh-CN" altLang="en-US" smtClean="0"/>
              <a:t>家长的没落</a:t>
            </a:r>
            <a:r>
              <a:rPr lang="en-US" altLang="zh-CN" smtClean="0"/>
              <a:t>》《</a:t>
            </a:r>
            <a:r>
              <a:rPr lang="zh-CN" altLang="en-US" smtClean="0"/>
              <a:t>没有人给他写信的上校</a:t>
            </a:r>
            <a:r>
              <a:rPr lang="en-US" altLang="zh-CN" smtClean="0"/>
              <a:t>》……</a:t>
            </a:r>
            <a:r>
              <a:rPr lang="zh-CN" altLang="en-US" b="1" smtClean="0">
                <a:solidFill>
                  <a:srgbClr val="92D050"/>
                </a:solidFill>
              </a:rPr>
              <a:t>孤独也是拉美文学共同的主题</a:t>
            </a:r>
            <a:r>
              <a:rPr lang="zh-CN" altLang="en-US" smtClean="0">
                <a:solidFill>
                  <a:srgbClr val="92D050"/>
                </a:solidFill>
              </a:rPr>
              <a:t>。</a:t>
            </a:r>
            <a:r>
              <a:rPr lang="zh-CN" altLang="en-US" smtClean="0"/>
              <a:t>长期以来，这一地区的国家和民族，经历了外来文化的洗礼、欧洲殖民者的入侵，在争取独立的斗争中付出了血的代价。摆脱殖民统治后，这些地区的人民又生活在军事独裁者的暴虐统治中。</a:t>
            </a:r>
            <a:r>
              <a:rPr lang="zh-CN" altLang="en-US" b="1" smtClean="0">
                <a:solidFill>
                  <a:srgbClr val="92D050"/>
                </a:solidFill>
              </a:rPr>
              <a:t>马尔克斯在小说中以虚构的世界隐喻现实，不仅探讨了哥伦比亚的孤独、闭塞，同时指出这是拉美地区的民族通病。</a:t>
            </a:r>
            <a:endParaRPr lang="zh-CN" altLang="en-US" b="1">
              <a:solidFill>
                <a:srgbClr val="92D050"/>
              </a:solidFill>
            </a:endParaRPr>
          </a:p>
        </p:txBody>
      </p:sp>
    </p:spTree>
  </p:cSld>
  <p:clrMapOvr>
    <a:masterClrMapping/>
  </p:clrMapOvr>
  <p:transition>
    <p:circle/>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332656"/>
            <a:ext cx="8229600" cy="1143000"/>
          </a:xfrm>
        </p:spPr>
        <p:txBody>
          <a:bodyPr>
            <a:noAutofit/>
          </a:bodyPr>
          <a:lstStyle/>
          <a:p>
            <a:pPr algn="l"/>
            <a:r>
              <a:rPr lang="zh-CN" altLang="en-US" sz="2800" b="1" smtClean="0"/>
              <a:t>深层主题：</a:t>
            </a:r>
            <a:r>
              <a:rPr lang="zh-CN" altLang="en-US" sz="2800" smtClean="0"/>
              <a:t>     </a:t>
            </a:r>
            <a:r>
              <a:rPr lang="zh-CN" altLang="en-US" sz="8000" b="1" cap="all" spc="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摆脱孤独</a:t>
            </a:r>
            <a:br>
              <a:rPr lang="zh-CN" altLang="en-US" sz="5400" b="1" cap="all" spc="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endParaRPr lang="zh-CN" altLang="en-US" sz="2800"/>
          </a:p>
        </p:txBody>
      </p:sp>
      <p:sp>
        <p:nvSpPr>
          <p:cNvPr id="3" name="内容占位符 2"/>
          <p:cNvSpPr>
            <a:spLocks noGrp="1"/>
          </p:cNvSpPr>
          <p:nvPr>
            <p:ph idx="1"/>
          </p:nvPr>
        </p:nvSpPr>
        <p:spPr/>
        <p:txBody>
          <a:bodyPr/>
          <a:lstStyle/>
          <a:p>
            <a:r>
              <a:rPr lang="en-US" altLang="zh-CN" smtClean="0"/>
              <a:t>《</a:t>
            </a:r>
            <a:r>
              <a:rPr lang="zh-CN" altLang="en-US" smtClean="0"/>
              <a:t>百年孤独</a:t>
            </a:r>
            <a:r>
              <a:rPr lang="en-US" altLang="zh-CN" smtClean="0"/>
              <a:t>》</a:t>
            </a:r>
            <a:r>
              <a:rPr lang="zh-CN" altLang="en-US" smtClean="0"/>
              <a:t>通过马孔多的变迁和布恩蒂亚家庭的经历，</a:t>
            </a:r>
            <a:r>
              <a:rPr lang="zh-CN" altLang="en-US" smtClean="0">
                <a:solidFill>
                  <a:srgbClr val="FF0000"/>
                </a:solidFill>
              </a:rPr>
              <a:t>揭露和批判了哥伦比亚国内外反动独裁政权的残暴和美国侵略者对拉美民族的政治压迫与经济掠夺，号召拉美人民团结起来反对专制独裁，反对帝国主义，反对愚昧、落后、野蛮，预示了拉美人民将告别愚昧、孤独，走向觉醒与文明。</a:t>
            </a:r>
            <a:endParaRPr lang="zh-CN" altLang="en-US">
              <a:solidFill>
                <a:srgbClr val="FF0000"/>
              </a:solidFill>
            </a:endParaRPr>
          </a:p>
        </p:txBody>
      </p:sp>
      <p:sp>
        <p:nvSpPr>
          <p:cNvPr id="5" name="五角星 4"/>
          <p:cNvSpPr/>
          <p:nvPr/>
        </p:nvSpPr>
        <p:spPr>
          <a:xfrm>
            <a:off x="7740352" y="404664"/>
            <a:ext cx="914400" cy="91440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zoom dir="in"/>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3528" y="980728"/>
            <a:ext cx="8229600" cy="634082"/>
          </a:xfrm>
        </p:spPr>
        <p:txBody>
          <a:bodyPr>
            <a:noAutofit/>
          </a:bodyPr>
          <a:lstStyle/>
          <a:p>
            <a:r>
              <a:rPr lang="zh-CN" altLang="en-US" sz="6000" i="1" smtClean="0">
                <a:ln w="18415" cmpd="sng">
                  <a:solidFill>
                    <a:srgbClr val="FFFFFF"/>
                  </a:solidFill>
                  <a:prstDash val="solid"/>
                </a:ln>
                <a:effectLst>
                  <a:outerShdw blurRad="63500" dir="3600000" algn="tl" rotWithShape="0">
                    <a:srgbClr val="000000">
                      <a:alpha val="70000"/>
                    </a:srgbClr>
                  </a:outerShdw>
                </a:effectLst>
              </a:rPr>
              <a:t>名句摘录</a:t>
            </a:r>
            <a:br>
              <a:rPr lang="zh-CN" altLang="en-US" sz="6000" i="1" smtClean="0">
                <a:ln w="18415" cmpd="sng">
                  <a:solidFill>
                    <a:srgbClr val="FFFFFF"/>
                  </a:solidFill>
                  <a:prstDash val="solid"/>
                </a:ln>
                <a:effectLst>
                  <a:outerShdw blurRad="63500" dir="3600000" algn="tl" rotWithShape="0">
                    <a:srgbClr val="000000">
                      <a:alpha val="70000"/>
                    </a:srgbClr>
                  </a:outerShdw>
                </a:effectLst>
              </a:rPr>
            </a:br>
            <a:endParaRPr lang="zh-CN" altLang="en-US" sz="6000" i="1">
              <a:ln w="18415" cmpd="sng">
                <a:solidFill>
                  <a:srgbClr val="FFFFFF"/>
                </a:solidFill>
                <a:prstDash val="solid"/>
              </a:ln>
              <a:effectLst>
                <a:outerShdw blurRad="63500" dir="3600000" algn="tl" rotWithShape="0">
                  <a:srgbClr val="000000">
                    <a:alpha val="70000"/>
                  </a:srgbClr>
                </a:outerShdw>
              </a:effectLst>
            </a:endParaRPr>
          </a:p>
        </p:txBody>
      </p:sp>
      <p:sp>
        <p:nvSpPr>
          <p:cNvPr id="3" name="内容占位符 2"/>
          <p:cNvSpPr>
            <a:spLocks noGrp="1"/>
          </p:cNvSpPr>
          <p:nvPr>
            <p:ph idx="1"/>
          </p:nvPr>
        </p:nvSpPr>
        <p:spPr/>
        <p:txBody>
          <a:bodyPr>
            <a:normAutofit fontScale="85000" lnSpcReduction="20000"/>
          </a:bodyPr>
          <a:lstStyle/>
          <a:p>
            <a:r>
              <a:rPr lang="zh-CN" altLang="en-US" smtClean="0"/>
              <a:t>生命中曾经有过的所有灿烂，原来终究，都需要用寂寞来偿还。</a:t>
            </a:r>
            <a:endParaRPr lang="en-US" altLang="zh-CN" smtClean="0"/>
          </a:p>
          <a:p>
            <a:r>
              <a:rPr lang="zh-CN" altLang="en-US" smtClean="0"/>
              <a:t>无论走到哪里，都该记住，过去都是假的，回忆是一条没有尽头的路，以往的一切春天都无法复原，即使最狂乱且坚韧的爱情，归根结底也不过是一种瞬息即逝的现实，唯有孤独永恒。</a:t>
            </a:r>
            <a:endParaRPr lang="en-US" altLang="zh-CN" smtClean="0"/>
          </a:p>
          <a:p>
            <a:r>
              <a:rPr lang="zh-CN" altLang="en-US" smtClean="0"/>
              <a:t>往日的推心置腹已经一去不返，同谋和交流变成敌意与缄默。</a:t>
            </a:r>
            <a:endParaRPr lang="en-US" altLang="zh-CN" smtClean="0"/>
          </a:p>
          <a:p>
            <a:r>
              <a:rPr lang="zh-CN" altLang="en-US" smtClean="0"/>
              <a:t>谎言说得越来越真诚，最后连她自己也从中得到了安慰。</a:t>
            </a:r>
            <a:endParaRPr lang="en-US" altLang="zh-CN" smtClean="0"/>
          </a:p>
          <a:p>
            <a:r>
              <a:rPr lang="zh-CN" altLang="en-US" smtClean="0"/>
              <a:t>死亡是一面镜子，反射出生命在它面前做的各种徒劳的姿态。</a:t>
            </a:r>
            <a:endParaRPr lang="zh-CN" altLang="en-US"/>
          </a:p>
        </p:txBody>
      </p:sp>
    </p:spTree>
  </p:cSld>
  <p:clrMapOvr>
    <a:masterClrMapping/>
  </p:clrMapOvr>
  <p:transition>
    <p:split dir="in"/>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标题 13"/>
          <p:cNvSpPr>
            <a:spLocks noGrp="1"/>
          </p:cNvSpPr>
          <p:nvPr>
            <p:ph type="title"/>
          </p:nvPr>
        </p:nvSpPr>
        <p:spPr>
          <a:xfrm>
            <a:off x="0" y="0"/>
            <a:ext cx="1259632" cy="260648"/>
          </a:xfrm>
        </p:spPr>
        <p:txBody>
          <a:bodyPr>
            <a:noAutofit/>
          </a:bodyPr>
          <a:lstStyle/>
          <a:p>
            <a:r>
              <a:rPr lang="zh-CN" altLang="en-US" sz="2400" b="1" smtClean="0"/>
              <a:t>读后感</a:t>
            </a:r>
            <a:endParaRPr lang="zh-CN" altLang="en-US" sz="2400" b="1"/>
          </a:p>
        </p:txBody>
      </p:sp>
      <p:pic>
        <p:nvPicPr>
          <p:cNvPr id="1029" name="Picture 5"/>
          <p:cNvPicPr>
            <a:picLocks noGrp="1" noChangeAspect="1" noChangeArrowheads="1"/>
          </p:cNvPicPr>
          <p:nvPr>
            <p:ph idx="1"/>
          </p:nvPr>
        </p:nvPicPr>
        <p:blipFill>
          <a:blip r:embed="rId2"/>
          <a:stretch>
            <a:fillRect/>
          </a:stretch>
        </p:blipFill>
        <p:spPr bwMode="auto">
          <a:xfrm>
            <a:off x="-180528" y="-603448"/>
            <a:ext cx="9505056" cy="7632848"/>
          </a:xfrm>
          <a:prstGeom prst="rect">
            <a:avLst/>
          </a:prstGeom>
          <a:noFill/>
          <a:ln w="9525">
            <a:noFill/>
            <a:miter lim="800000"/>
          </a:ln>
        </p:spPr>
      </p:pic>
      <p:sp>
        <p:nvSpPr>
          <p:cNvPr id="20" name="TextBox 19"/>
          <p:cNvSpPr txBox="1"/>
          <p:nvPr/>
        </p:nvSpPr>
        <p:spPr>
          <a:xfrm>
            <a:off x="1403648" y="836712"/>
            <a:ext cx="1440160" cy="584775"/>
          </a:xfrm>
          <a:prstGeom prst="rect">
            <a:avLst/>
          </a:prstGeom>
          <a:noFill/>
        </p:spPr>
        <p:txBody>
          <a:bodyPr wrap="square" rtlCol="0">
            <a:spAutoFit/>
          </a:bodyPr>
          <a:lstStyle/>
          <a:p>
            <a:r>
              <a:rPr lang="zh-CN" altLang="en-US" sz="3200" b="1" smtClean="0"/>
              <a:t>读后感</a:t>
            </a:r>
            <a:endParaRPr lang="zh-CN" altLang="en-US" b="1"/>
          </a:p>
        </p:txBody>
      </p:sp>
    </p:spTree>
  </p:cSld>
  <p:clrMapOvr>
    <a:masterClrMapping/>
  </p:clrMapOvr>
  <p:transition>
    <p:wipe dir="d"/>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a:xfrm>
            <a:off x="2411760" y="260648"/>
            <a:ext cx="3970784" cy="922114"/>
          </a:xfrm>
        </p:spPr>
        <p:txBody>
          <a:bodyPr>
            <a:normAutofit/>
          </a:bodyPr>
          <a:lstStyle/>
          <a:p>
            <a:r>
              <a:rPr lang="zh-CN" altLang="en-US" sz="5400" b="1" smtClean="0">
                <a:ln w="17780" cmpd="sng">
                  <a:solidFill>
                    <a:srgbClr val="FFFFFF"/>
                  </a:solidFill>
                  <a:prstDash val="solid"/>
                  <a:miter lim="800000"/>
                </a:ln>
                <a:solidFill>
                  <a:srgbClr val="7030A0"/>
                </a:solidFill>
                <a:effectLst>
                  <a:outerShdw blurRad="50800" algn="tl" rotWithShape="0">
                    <a:srgbClr val="000000"/>
                  </a:outerShdw>
                </a:effectLst>
              </a:rPr>
              <a:t>地位</a:t>
            </a:r>
            <a:endParaRPr lang="zh-CN" altLang="en-US" sz="5400">
              <a:solidFill>
                <a:srgbClr val="7030A0"/>
              </a:solidFill>
            </a:endParaRPr>
          </a:p>
        </p:txBody>
      </p:sp>
      <p:sp>
        <p:nvSpPr>
          <p:cNvPr id="3" name="内容占位符 2"/>
          <p:cNvSpPr>
            <a:spLocks noGrp="1"/>
          </p:cNvSpPr>
          <p:nvPr>
            <p:ph idx="1"/>
          </p:nvPr>
        </p:nvSpPr>
        <p:spPr>
          <a:xfrm>
            <a:off x="457200" y="1268760"/>
            <a:ext cx="8229600" cy="4857403"/>
          </a:xfrm>
        </p:spPr>
        <p:txBody>
          <a:bodyPr>
            <a:normAutofit/>
          </a:bodyPr>
          <a:lstStyle/>
          <a:p>
            <a:r>
              <a:rPr lang="en-US" altLang="zh-CN" sz="4400" smtClean="0"/>
              <a:t>《</a:t>
            </a:r>
            <a:r>
              <a:rPr lang="zh-CN" altLang="en-US" sz="4400" smtClean="0"/>
              <a:t>百年孤独</a:t>
            </a:r>
            <a:r>
              <a:rPr lang="en-US" altLang="zh-CN" sz="4400" smtClean="0"/>
              <a:t>》</a:t>
            </a:r>
            <a:r>
              <a:rPr lang="zh-CN" altLang="en-US" sz="4400" smtClean="0"/>
              <a:t>，是哥伦比亚作家</a:t>
            </a:r>
            <a:r>
              <a:rPr lang="zh-CN" altLang="en-US" sz="4400" smtClean="0">
                <a:solidFill>
                  <a:srgbClr val="FF0000"/>
                </a:solidFill>
              </a:rPr>
              <a:t>加西亚</a:t>
            </a:r>
            <a:r>
              <a:rPr lang="en-US" altLang="zh-CN" sz="4400" smtClean="0">
                <a:solidFill>
                  <a:srgbClr val="FF0000"/>
                </a:solidFill>
              </a:rPr>
              <a:t>·</a:t>
            </a:r>
            <a:r>
              <a:rPr lang="zh-CN" altLang="en-US" sz="4400" smtClean="0">
                <a:solidFill>
                  <a:srgbClr val="FF0000"/>
                </a:solidFill>
              </a:rPr>
              <a:t>马尔克斯</a:t>
            </a:r>
            <a:r>
              <a:rPr lang="zh-CN" altLang="en-US" sz="4400" smtClean="0"/>
              <a:t>创作的</a:t>
            </a:r>
            <a:r>
              <a:rPr lang="zh-CN" altLang="en-US" sz="4400" smtClean="0">
                <a:solidFill>
                  <a:srgbClr val="FF0000"/>
                </a:solidFill>
              </a:rPr>
              <a:t>长篇小说</a:t>
            </a:r>
            <a:r>
              <a:rPr lang="zh-CN" altLang="en-US" sz="4400" smtClean="0"/>
              <a:t>，是其代表作，也是</a:t>
            </a:r>
            <a:r>
              <a:rPr lang="zh-CN" altLang="en-US" sz="4400" smtClean="0">
                <a:solidFill>
                  <a:srgbClr val="FF0000"/>
                </a:solidFill>
              </a:rPr>
              <a:t>拉丁美洲魔幻现实主义文学</a:t>
            </a:r>
            <a:r>
              <a:rPr lang="zh-CN" altLang="en-US" sz="4400" smtClean="0"/>
              <a:t>的代表作，被誉为“再现拉丁美洲历史社会图景的鸿篇巨著”。</a:t>
            </a:r>
            <a:endParaRPr lang="zh-CN" altLang="en-US" sz="4400"/>
          </a:p>
        </p:txBody>
      </p:sp>
    </p:spTree>
  </p:cSld>
  <p:clrMapOvr>
    <a:masterClrMapping/>
  </p:clrMapOvr>
  <p:transition>
    <p:diamond/>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83568" y="908720"/>
            <a:ext cx="720080" cy="288032"/>
          </a:xfrm>
        </p:spPr>
        <p:txBody>
          <a:bodyPr>
            <a:normAutofit fontScale="90000"/>
          </a:bodyPr>
          <a:lstStyle/>
          <a:p>
            <a:r>
              <a:rPr lang="en-US" altLang="zh-CN" smtClean="0"/>
              <a:t> </a:t>
            </a:r>
            <a:endParaRPr lang="zh-CN" altLang="en-US"/>
          </a:p>
        </p:txBody>
      </p:sp>
      <p:pic>
        <p:nvPicPr>
          <p:cNvPr id="3074" name="Picture 2"/>
          <p:cNvPicPr>
            <a:picLocks noGrp="1" noChangeAspect="1" noChangeArrowheads="1"/>
          </p:cNvPicPr>
          <p:nvPr>
            <p:ph idx="1"/>
          </p:nvPr>
        </p:nvPicPr>
        <p:blipFill>
          <a:blip r:embed="rId2"/>
          <a:stretch>
            <a:fillRect/>
          </a:stretch>
        </p:blipFill>
        <p:spPr bwMode="auto">
          <a:xfrm>
            <a:off x="0" y="0"/>
            <a:ext cx="9144000" cy="6858000"/>
          </a:xfrm>
          <a:prstGeom prst="rect">
            <a:avLst/>
          </a:prstGeom>
          <a:noFill/>
          <a:ln w="9525">
            <a:noFill/>
            <a:miter lim="800000"/>
          </a:ln>
        </p:spPr>
      </p:pic>
    </p:spTree>
  </p:cSld>
  <p:clrMapOvr>
    <a:masterClrMapping/>
  </p:clrMapOvr>
  <p:transition>
    <p:wipe dir="d"/>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0"/>
            <a:ext cx="298376" cy="130026"/>
          </a:xfrm>
        </p:spPr>
        <p:txBody>
          <a:bodyPr>
            <a:normAutofit fontScale="90000"/>
          </a:bodyPr>
          <a:lstStyle/>
          <a:p>
            <a:endParaRPr lang="zh-CN" altLang="en-US"/>
          </a:p>
        </p:txBody>
      </p:sp>
      <p:pic>
        <p:nvPicPr>
          <p:cNvPr id="2051" name="Picture 3"/>
          <p:cNvPicPr>
            <a:picLocks noGrp="1" noChangeAspect="1" noChangeArrowheads="1"/>
          </p:cNvPicPr>
          <p:nvPr>
            <p:ph idx="1"/>
          </p:nvPr>
        </p:nvPicPr>
        <p:blipFill>
          <a:blip r:embed="rId2"/>
          <a:stretch>
            <a:fillRect/>
          </a:stretch>
        </p:blipFill>
        <p:spPr bwMode="auto">
          <a:xfrm>
            <a:off x="0" y="-41518"/>
            <a:ext cx="9144000" cy="6899518"/>
          </a:xfrm>
          <a:prstGeom prst="rect">
            <a:avLst/>
          </a:prstGeom>
          <a:noFill/>
          <a:ln w="9525">
            <a:noFill/>
            <a:miter lim="800000"/>
          </a:ln>
        </p:spPr>
      </p:pic>
      <p:pic>
        <p:nvPicPr>
          <p:cNvPr id="2052" name="New picture" hidden="1"/>
          <p:cNvPicPr/>
          <p:nvPr/>
        </p:nvPicPr>
        <p:blipFill>
          <a:blip r:embed="rId3"/>
          <a:stretch>
            <a:fillRect/>
          </a:stretch>
        </p:blipFill>
        <p:spPr>
          <a:xfrm>
            <a:off x="10896600" y="12611100"/>
            <a:ext cx="393700" cy="393700"/>
          </a:xfrm>
          <a:prstGeom prst="cube">
            <a:avLst/>
          </a:prstGeom>
        </p:spPr>
      </p:pic>
    </p:spTree>
  </p:cSld>
  <p:clrMapOvr>
    <a:masterClrMapping/>
  </p:clrMapOvr>
  <p:transition>
    <p:wipe dir="d"/>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99592" y="692696"/>
            <a:ext cx="8013576" cy="710952"/>
          </a:xfrm>
          <a:solidFill>
            <a:schemeClr val="bg1"/>
          </a:solidFill>
        </p:spPr>
        <p:txBody>
          <a:bodyPr>
            <a:normAutofit fontScale="90000"/>
          </a:bodyPr>
          <a:lstStyle/>
          <a:p>
            <a:r>
              <a:rPr lang="zh-CN" altLang="en-US" sz="5400" b="1" i="1"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作者简介</a:t>
            </a:r>
            <a:br>
              <a:rPr lang="zh-CN" altLang="en-US" sz="54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br>
            <a:endParaRPr lang="zh-CN" altLang="en-US" sz="5400" b="1" i="1">
              <a:solidFill>
                <a:srgbClr val="7030A0"/>
              </a:solidFill>
            </a:endParaRPr>
          </a:p>
        </p:txBody>
      </p:sp>
      <p:sp>
        <p:nvSpPr>
          <p:cNvPr id="3" name="内容占位符 2"/>
          <p:cNvSpPr>
            <a:spLocks noGrp="1"/>
          </p:cNvSpPr>
          <p:nvPr>
            <p:ph sz="half" idx="1"/>
          </p:nvPr>
        </p:nvSpPr>
        <p:spPr>
          <a:xfrm>
            <a:off x="2483768" y="1124744"/>
            <a:ext cx="6408712" cy="2448271"/>
          </a:xfrm>
        </p:spPr>
        <p:txBody>
          <a:bodyPr>
            <a:normAutofit/>
          </a:bodyPr>
          <a:lstStyle/>
          <a:p>
            <a:r>
              <a:rPr lang="zh-CN" altLang="en-US" smtClean="0">
                <a:solidFill>
                  <a:srgbClr val="FF0000"/>
                </a:solidFill>
              </a:rPr>
              <a:t>加夫列尔</a:t>
            </a:r>
            <a:r>
              <a:rPr lang="en-US" altLang="zh-CN" smtClean="0">
                <a:solidFill>
                  <a:srgbClr val="FF0000"/>
                </a:solidFill>
              </a:rPr>
              <a:t>·</a:t>
            </a:r>
            <a:r>
              <a:rPr lang="zh-CN" altLang="en-US" smtClean="0">
                <a:solidFill>
                  <a:srgbClr val="FF0000"/>
                </a:solidFill>
              </a:rPr>
              <a:t>加西亚</a:t>
            </a:r>
            <a:r>
              <a:rPr lang="en-US" altLang="zh-CN" smtClean="0">
                <a:solidFill>
                  <a:srgbClr val="FF0000"/>
                </a:solidFill>
              </a:rPr>
              <a:t>·</a:t>
            </a:r>
            <a:r>
              <a:rPr lang="zh-CN" altLang="en-US" smtClean="0">
                <a:solidFill>
                  <a:srgbClr val="FF0000"/>
                </a:solidFill>
              </a:rPr>
              <a:t>马尔克斯</a:t>
            </a:r>
            <a:r>
              <a:rPr lang="zh-CN" altLang="en-US" smtClean="0"/>
              <a:t>（</a:t>
            </a:r>
            <a:r>
              <a:rPr lang="en-US" altLang="zh-CN" err="1" smtClean="0"/>
              <a:t>GabrielGarcía Márquez </a:t>
            </a:r>
            <a:r>
              <a:rPr lang="zh-CN" altLang="en-US" smtClean="0"/>
              <a:t>，</a:t>
            </a:r>
            <a:r>
              <a:rPr lang="en-US" altLang="zh-CN" smtClean="0"/>
              <a:t>1927-2014</a:t>
            </a:r>
            <a:r>
              <a:rPr lang="zh-CN" altLang="en-US" smtClean="0"/>
              <a:t>），哥伦比亚作家，</a:t>
            </a:r>
            <a:r>
              <a:rPr lang="zh-CN" altLang="en-US" smtClean="0">
                <a:solidFill>
                  <a:srgbClr val="FF0000"/>
                </a:solidFill>
              </a:rPr>
              <a:t>魔幻现实主义</a:t>
            </a:r>
            <a:r>
              <a:rPr lang="zh-CN" altLang="en-US" smtClean="0"/>
              <a:t>文学代表人物。</a:t>
            </a:r>
            <a:endParaRPr lang="zh-CN" altLang="en-US"/>
          </a:p>
        </p:txBody>
      </p:sp>
      <p:sp>
        <p:nvSpPr>
          <p:cNvPr id="10" name="内容占位符 9"/>
          <p:cNvSpPr>
            <a:spLocks noGrp="1"/>
          </p:cNvSpPr>
          <p:nvPr>
            <p:ph sz="half" idx="2"/>
          </p:nvPr>
        </p:nvSpPr>
        <p:spPr>
          <a:xfrm>
            <a:off x="323528" y="2924944"/>
            <a:ext cx="8568952" cy="3528392"/>
          </a:xfrm>
        </p:spPr>
        <p:txBody>
          <a:bodyPr>
            <a:normAutofit/>
          </a:bodyPr>
          <a:lstStyle/>
          <a:p>
            <a:r>
              <a:rPr lang="zh-CN" altLang="en-US" smtClean="0">
                <a:solidFill>
                  <a:srgbClr val="FF0000"/>
                </a:solidFill>
              </a:rPr>
              <a:t>马尔克斯</a:t>
            </a:r>
            <a:r>
              <a:rPr lang="en-US" altLang="zh-CN" smtClean="0"/>
              <a:t>1927</a:t>
            </a:r>
            <a:r>
              <a:rPr lang="zh-CN" altLang="en-US" smtClean="0"/>
              <a:t>年出生于哥伦比亚马格达莱纳海滨小镇阿拉卡塔卡。童年与外祖父母一起生活。</a:t>
            </a:r>
            <a:r>
              <a:rPr lang="en-US" altLang="zh-CN" smtClean="0"/>
              <a:t>1936</a:t>
            </a:r>
            <a:r>
              <a:rPr lang="zh-CN" altLang="en-US" smtClean="0"/>
              <a:t>年随父母迁居</a:t>
            </a:r>
            <a:r>
              <a:rPr lang="zh-CN" altLang="en-US" smtClean="0">
                <a:solidFill>
                  <a:srgbClr val="FF0000"/>
                </a:solidFill>
              </a:rPr>
              <a:t>苏克雷</a:t>
            </a:r>
            <a:r>
              <a:rPr lang="zh-CN" altLang="en-US" smtClean="0"/>
              <a:t>。</a:t>
            </a:r>
            <a:r>
              <a:rPr lang="en-US" altLang="zh-CN" smtClean="0"/>
              <a:t>1947</a:t>
            </a:r>
            <a:r>
              <a:rPr lang="zh-CN" altLang="en-US" smtClean="0"/>
              <a:t>年考入波哥大国立大学。</a:t>
            </a:r>
            <a:r>
              <a:rPr lang="en-US" altLang="zh-CN" smtClean="0"/>
              <a:t>1948</a:t>
            </a:r>
            <a:r>
              <a:rPr lang="zh-CN" altLang="en-US" smtClean="0"/>
              <a:t>年</a:t>
            </a:r>
            <a:r>
              <a:rPr lang="zh-CN" altLang="en-US" smtClean="0">
                <a:solidFill>
                  <a:srgbClr val="FF0000"/>
                </a:solidFill>
              </a:rPr>
              <a:t>因内战辍学，进入报界</a:t>
            </a:r>
            <a:r>
              <a:rPr lang="zh-CN" altLang="en-US" smtClean="0"/>
              <a:t>。五十年代开始出版文学作品。六十年代初移居墨西哥。</a:t>
            </a:r>
            <a:r>
              <a:rPr lang="en-US" altLang="zh-CN" smtClean="0"/>
              <a:t>1967</a:t>
            </a:r>
            <a:r>
              <a:rPr lang="zh-CN" altLang="en-US" smtClean="0"/>
              <a:t>年出版</a:t>
            </a:r>
            <a:r>
              <a:rPr lang="en-US" altLang="zh-CN" smtClean="0"/>
              <a:t>《</a:t>
            </a:r>
            <a:r>
              <a:rPr lang="zh-CN" altLang="en-US" smtClean="0"/>
              <a:t>百年孤独</a:t>
            </a:r>
            <a:r>
              <a:rPr lang="en-US" altLang="zh-CN" smtClean="0"/>
              <a:t>》</a:t>
            </a:r>
            <a:r>
              <a:rPr lang="zh-CN" altLang="en-US" smtClean="0"/>
              <a:t>。</a:t>
            </a:r>
            <a:r>
              <a:rPr lang="en-US" altLang="zh-CN" smtClean="0"/>
              <a:t>1982</a:t>
            </a:r>
            <a:r>
              <a:rPr lang="zh-CN" altLang="en-US" smtClean="0"/>
              <a:t>年获诺贝尔文学奖。</a:t>
            </a:r>
            <a:endParaRPr lang="zh-CN" altLang="en-US"/>
          </a:p>
        </p:txBody>
      </p:sp>
      <p:pic>
        <p:nvPicPr>
          <p:cNvPr id="4" name="图片 3" descr="1.jpg"/>
          <p:cNvPicPr>
            <a:picLocks noChangeAspect="1"/>
          </p:cNvPicPr>
          <p:nvPr/>
        </p:nvPicPr>
        <p:blipFill>
          <a:blip r:embed="rId2"/>
          <a:stretch>
            <a:fillRect/>
          </a:stretch>
        </p:blipFill>
        <p:spPr>
          <a:xfrm>
            <a:off x="251520" y="188640"/>
            <a:ext cx="2095500" cy="2590800"/>
          </a:xfrm>
          <a:prstGeom prst="rect">
            <a:avLst/>
          </a:prstGeom>
        </p:spPr>
      </p:pic>
    </p:spTree>
  </p:cSld>
  <p:clrMapOvr>
    <a:masterClrMapping/>
  </p:clrMapOvr>
  <p:transition>
    <p:strips dir="ld"/>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标题 6"/>
          <p:cNvSpPr>
            <a:spLocks noGrp="1"/>
          </p:cNvSpPr>
          <p:nvPr>
            <p:ph type="title"/>
          </p:nvPr>
        </p:nvSpPr>
        <p:spPr>
          <a:xfrm>
            <a:off x="457200" y="274638"/>
            <a:ext cx="8075240" cy="850106"/>
          </a:xfrm>
        </p:spPr>
        <p:txBody>
          <a:bodyPr>
            <a:normAutofit/>
          </a:bodyPr>
          <a:lstStyle/>
          <a:p>
            <a:pPr algn="l"/>
            <a:r>
              <a:rPr lang="zh-CN" altLang="en-US" sz="3200" b="1" i="1"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作者简介</a:t>
            </a:r>
            <a:endParaRPr lang="zh-CN" altLang="en-US" sz="3200" b="1" i="1">
              <a:solidFill>
                <a:srgbClr val="7030A0"/>
              </a:solidFill>
            </a:endParaRPr>
          </a:p>
        </p:txBody>
      </p:sp>
      <p:sp>
        <p:nvSpPr>
          <p:cNvPr id="8" name="内容占位符 7"/>
          <p:cNvSpPr>
            <a:spLocks noGrp="1"/>
          </p:cNvSpPr>
          <p:nvPr>
            <p:ph sz="half" idx="1"/>
          </p:nvPr>
        </p:nvSpPr>
        <p:spPr>
          <a:xfrm>
            <a:off x="179512" y="908721"/>
            <a:ext cx="8712968" cy="2808311"/>
          </a:xfrm>
        </p:spPr>
        <p:txBody>
          <a:bodyPr>
            <a:normAutofit/>
          </a:bodyPr>
          <a:lstStyle/>
          <a:p>
            <a:r>
              <a:rPr lang="zh-CN" altLang="en-US" smtClean="0"/>
              <a:t>加西亚</a:t>
            </a:r>
            <a:r>
              <a:rPr lang="en-US" altLang="zh-CN" smtClean="0"/>
              <a:t>·</a:t>
            </a:r>
            <a:r>
              <a:rPr lang="zh-CN" altLang="en-US" smtClean="0"/>
              <a:t>马尔克斯作品的主要特色是</a:t>
            </a:r>
            <a:r>
              <a:rPr lang="zh-CN" altLang="en-US" smtClean="0">
                <a:solidFill>
                  <a:srgbClr val="FF0000"/>
                </a:solidFill>
              </a:rPr>
              <a:t>幻想与现实的巧妙结合</a:t>
            </a:r>
            <a:r>
              <a:rPr lang="zh-CN" altLang="en-US" smtClean="0"/>
              <a:t>，</a:t>
            </a:r>
            <a:r>
              <a:rPr lang="zh-CN" altLang="en-US" smtClean="0">
                <a:solidFill>
                  <a:srgbClr val="FF0000"/>
                </a:solidFill>
              </a:rPr>
              <a:t>以此来反映社会现实生活，审视人生和世界</a:t>
            </a:r>
            <a:r>
              <a:rPr lang="zh-CN" altLang="en-US" smtClean="0"/>
              <a:t>。 作为一个天才的、赢得广泛赞誉的小说家，被誉为“二十世纪文学标杆”，加西亚</a:t>
            </a:r>
            <a:r>
              <a:rPr lang="en-US" altLang="zh-CN" smtClean="0"/>
              <a:t>·</a:t>
            </a:r>
            <a:r>
              <a:rPr lang="zh-CN" altLang="en-US" smtClean="0"/>
              <a:t>马尔克斯将现实主义与幻想结合起来，</a:t>
            </a:r>
            <a:r>
              <a:rPr lang="zh-CN" altLang="en-US" smtClean="0">
                <a:solidFill>
                  <a:srgbClr val="FF0000"/>
                </a:solidFill>
              </a:rPr>
              <a:t>创造了一部风云变幻的哥伦比亚和整个南美大陆的神话般的历史。</a:t>
            </a:r>
            <a:endParaRPr lang="zh-CN" altLang="en-US">
              <a:solidFill>
                <a:srgbClr val="FF0000"/>
              </a:solidFill>
            </a:endParaRPr>
          </a:p>
        </p:txBody>
      </p:sp>
      <p:sp>
        <p:nvSpPr>
          <p:cNvPr id="4" name="内容占位符 3"/>
          <p:cNvSpPr>
            <a:spLocks noGrp="1"/>
          </p:cNvSpPr>
          <p:nvPr>
            <p:ph sz="half" idx="2"/>
          </p:nvPr>
        </p:nvSpPr>
        <p:spPr>
          <a:xfrm>
            <a:off x="395536" y="3717032"/>
            <a:ext cx="8291264" cy="2880320"/>
          </a:xfrm>
          <a:solidFill>
            <a:schemeClr val="bg1"/>
          </a:solidFill>
        </p:spPr>
        <p:txBody>
          <a:bodyPr>
            <a:normAutofit/>
          </a:bodyPr>
          <a:lstStyle/>
          <a:p>
            <a:pPr>
              <a:buNone/>
            </a:pPr>
            <a:r>
              <a:rPr lang="zh-CN" altLang="en-US" sz="3200" b="1" cap="none" spc="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写作背景</a:t>
            </a:r>
            <a:endParaRPr lang="en-US" altLang="zh-CN" smtClean="0"/>
          </a:p>
          <a:p>
            <a:r>
              <a:rPr lang="zh-CN" altLang="en-US" b="1" smtClean="0">
                <a:solidFill>
                  <a:schemeClr val="accent2">
                    <a:lumMod val="60000"/>
                    <a:lumOff val="40000"/>
                  </a:schemeClr>
                </a:solidFill>
              </a:rPr>
              <a:t>从</a:t>
            </a:r>
            <a:r>
              <a:rPr lang="en-US" altLang="zh-CN" b="1" smtClean="0">
                <a:solidFill>
                  <a:schemeClr val="accent2">
                    <a:lumMod val="60000"/>
                    <a:lumOff val="40000"/>
                  </a:schemeClr>
                </a:solidFill>
              </a:rPr>
              <a:t>1830</a:t>
            </a:r>
            <a:r>
              <a:rPr lang="zh-CN" altLang="en-US" b="1" smtClean="0">
                <a:solidFill>
                  <a:schemeClr val="accent2">
                    <a:lumMod val="60000"/>
                    <a:lumOff val="40000"/>
                  </a:schemeClr>
                </a:solidFill>
              </a:rPr>
              <a:t>年至</a:t>
            </a:r>
            <a:r>
              <a:rPr lang="en-US" altLang="zh-CN" b="1" smtClean="0">
                <a:solidFill>
                  <a:schemeClr val="accent2">
                    <a:lumMod val="60000"/>
                    <a:lumOff val="40000"/>
                  </a:schemeClr>
                </a:solidFill>
              </a:rPr>
              <a:t>19</a:t>
            </a:r>
            <a:r>
              <a:rPr lang="zh-CN" altLang="en-US" b="1" smtClean="0">
                <a:solidFill>
                  <a:schemeClr val="accent2">
                    <a:lumMod val="60000"/>
                    <a:lumOff val="40000"/>
                  </a:schemeClr>
                </a:solidFill>
              </a:rPr>
              <a:t>世纪末的</a:t>
            </a:r>
            <a:r>
              <a:rPr lang="en-US" altLang="zh-CN" b="1" smtClean="0">
                <a:solidFill>
                  <a:schemeClr val="accent2">
                    <a:lumMod val="60000"/>
                    <a:lumOff val="40000"/>
                  </a:schemeClr>
                </a:solidFill>
              </a:rPr>
              <a:t>70</a:t>
            </a:r>
            <a:r>
              <a:rPr lang="zh-CN" altLang="en-US" b="1" smtClean="0">
                <a:solidFill>
                  <a:schemeClr val="accent2">
                    <a:lumMod val="60000"/>
                    <a:lumOff val="40000"/>
                  </a:schemeClr>
                </a:solidFill>
              </a:rPr>
              <a:t>年间，哥伦比亚爆发过几十次内战，使数十万人丧生。马尔克斯正是描写以死亡为背景的种种生活现象下的孤独。</a:t>
            </a:r>
            <a:endParaRPr lang="zh-CN" altLang="en-US" b="1">
              <a:solidFill>
                <a:schemeClr val="accent2">
                  <a:lumMod val="60000"/>
                  <a:lumOff val="40000"/>
                </a:schemeClr>
              </a:solidFill>
            </a:endParaRPr>
          </a:p>
        </p:txBody>
      </p:sp>
    </p:spTree>
  </p:cSld>
  <p:clrMapOvr>
    <a:masterClrMapping/>
  </p:clrMapOvr>
  <p:transition>
    <p:cove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6491064" cy="1426170"/>
          </a:xfrm>
        </p:spPr>
        <p:txBody>
          <a:bodyPr>
            <a:normAutofit/>
          </a:bodyPr>
          <a:lstStyle/>
          <a:p>
            <a:pPr algn="l"/>
            <a:r>
              <a:rPr lang="zh-CN" altLang="en-US" sz="5400" b="1" i="1" spc="100" smtClean="0">
                <a:ln w="18000">
                  <a:solidFill>
                    <a:schemeClr val="accent1">
                      <a:satMod val="200000"/>
                      <a:tint val="72000"/>
                    </a:schemeClr>
                  </a:solidFill>
                  <a:prstDash val="solid"/>
                </a:ln>
                <a:solidFill>
                  <a:srgbClr val="92D050"/>
                </a:solidFill>
                <a:effectLst>
                  <a:outerShdw blurRad="25000" dist="20000" dir="16020000" algn="tl">
                    <a:schemeClr val="accent1">
                      <a:satMod val="200000"/>
                      <a:shade val="1000"/>
                      <a:alpha val="60000"/>
                    </a:schemeClr>
                  </a:outerShdw>
                </a:effectLst>
              </a:rPr>
              <a:t>内容概要</a:t>
            </a:r>
            <a:endParaRPr lang="zh-CN" altLang="en-US" sz="5400" b="1" i="1" spc="100">
              <a:ln w="18000">
                <a:solidFill>
                  <a:schemeClr val="accent1">
                    <a:satMod val="200000"/>
                    <a:tint val="72000"/>
                  </a:schemeClr>
                </a:solidFill>
                <a:prstDash val="solid"/>
              </a:ln>
              <a:solidFill>
                <a:srgbClr val="92D050"/>
              </a:solidFill>
              <a:effectLst>
                <a:outerShdw blurRad="25000" dist="20000" dir="16020000" algn="tl">
                  <a:schemeClr val="accent1">
                    <a:satMod val="200000"/>
                    <a:shade val="1000"/>
                    <a:alpha val="60000"/>
                  </a:schemeClr>
                </a:outerShdw>
              </a:effectLst>
            </a:endParaRPr>
          </a:p>
        </p:txBody>
      </p:sp>
      <p:sp>
        <p:nvSpPr>
          <p:cNvPr id="3" name="内容占位符 2"/>
          <p:cNvSpPr>
            <a:spLocks noGrp="1"/>
          </p:cNvSpPr>
          <p:nvPr>
            <p:ph idx="1"/>
          </p:nvPr>
        </p:nvSpPr>
        <p:spPr/>
        <p:txBody>
          <a:bodyPr>
            <a:normAutofit/>
          </a:bodyPr>
          <a:lstStyle/>
          <a:p>
            <a:r>
              <a:rPr lang="zh-CN" altLang="en-US" sz="4800" smtClean="0"/>
              <a:t>小说写的是</a:t>
            </a:r>
            <a:r>
              <a:rPr lang="zh-CN" altLang="en-US" sz="4800" smtClean="0">
                <a:solidFill>
                  <a:srgbClr val="FF0000"/>
                </a:solidFill>
              </a:rPr>
              <a:t>布恩地亚一家七代人</a:t>
            </a:r>
            <a:r>
              <a:rPr lang="zh-CN" altLang="en-US" sz="4800" smtClean="0"/>
              <a:t>充满神奇色彩的坎坷经历和</a:t>
            </a:r>
            <a:r>
              <a:rPr lang="zh-CN" altLang="en-US" sz="4800" smtClean="0">
                <a:solidFill>
                  <a:srgbClr val="FF0000"/>
                </a:solidFill>
              </a:rPr>
              <a:t>马贡多</a:t>
            </a:r>
            <a:r>
              <a:rPr lang="zh-CN" altLang="en-US" sz="4800" smtClean="0"/>
              <a:t>这个小镇一百多年来从</a:t>
            </a:r>
            <a:r>
              <a:rPr lang="zh-CN" altLang="en-US" sz="4800" smtClean="0">
                <a:solidFill>
                  <a:srgbClr val="FF0000"/>
                </a:solidFill>
              </a:rPr>
              <a:t>兴建、发 展、鼎盛及至消亡</a:t>
            </a:r>
            <a:r>
              <a:rPr lang="zh-CN" altLang="en-US" sz="4800" smtClean="0"/>
              <a:t>的历史。</a:t>
            </a:r>
            <a:endParaRPr lang="zh-CN" altLang="en-US" sz="4800"/>
          </a:p>
        </p:txBody>
      </p:sp>
    </p:spTree>
  </p:cSld>
  <p:clrMapOvr>
    <a:masterClrMapping/>
  </p:clrMapOvr>
  <p:transition>
    <p:plus/>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0"/>
            <a:ext cx="8229600" cy="476672"/>
          </a:xfrm>
        </p:spPr>
        <p:txBody>
          <a:bodyPr>
            <a:normAutofit fontScale="90000"/>
          </a:bodyPr>
          <a:lstStyle/>
          <a:p>
            <a:r>
              <a:rPr lang="zh-CN" altLang="en-US" smtClean="0">
                <a:solidFill>
                  <a:srgbClr val="7030A0"/>
                </a:solidFill>
              </a:rPr>
              <a:t>人物关系图</a:t>
            </a:r>
            <a:endParaRPr lang="zh-CN" altLang="en-US">
              <a:solidFill>
                <a:srgbClr val="7030A0"/>
              </a:solidFill>
            </a:endParaRPr>
          </a:p>
        </p:txBody>
      </p:sp>
      <p:pic>
        <p:nvPicPr>
          <p:cNvPr id="4" name="内容占位符 3" descr="2.jpg"/>
          <p:cNvPicPr>
            <a:picLocks noGrp="1" noChangeAspect="1"/>
          </p:cNvPicPr>
          <p:nvPr>
            <p:ph idx="1"/>
          </p:nvPr>
        </p:nvPicPr>
        <p:blipFill>
          <a:blip r:embed="rId2"/>
          <a:stretch>
            <a:fillRect/>
          </a:stretch>
        </p:blipFill>
        <p:spPr>
          <a:xfrm>
            <a:off x="111219" y="500934"/>
            <a:ext cx="8853269" cy="6357066"/>
          </a:xfrm>
        </p:spPr>
      </p:pic>
    </p:spTree>
  </p:cSld>
  <p:clrMapOvr>
    <a:masterClrMapping/>
  </p:clrMapOvr>
  <p:transition>
    <p:newsflash/>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0"/>
            <a:ext cx="8229600" cy="1196752"/>
          </a:xfrm>
        </p:spPr>
        <p:txBody>
          <a:bodyPr>
            <a:normAutofit/>
          </a:bodyPr>
          <a:lstStyle/>
          <a:p>
            <a:r>
              <a:rPr lang="zh-CN" altLang="en-US" b="1" i="1" cap="all"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主要人物介绍</a:t>
            </a:r>
            <a:endParaRPr lang="zh-CN" altLang="en-US" b="1" i="1">
              <a:solidFill>
                <a:srgbClr val="00B050"/>
              </a:solidFill>
            </a:endParaRPr>
          </a:p>
        </p:txBody>
      </p:sp>
      <p:sp>
        <p:nvSpPr>
          <p:cNvPr id="3" name="内容占位符 2"/>
          <p:cNvSpPr>
            <a:spLocks noGrp="1"/>
          </p:cNvSpPr>
          <p:nvPr>
            <p:ph idx="1"/>
          </p:nvPr>
        </p:nvSpPr>
        <p:spPr>
          <a:xfrm>
            <a:off x="457200" y="1124744"/>
            <a:ext cx="8229600" cy="5400600"/>
          </a:xfrm>
        </p:spPr>
        <p:txBody>
          <a:bodyPr/>
          <a:lstStyle/>
          <a:p>
            <a:r>
              <a:rPr lang="zh-CN" altLang="en-US" smtClean="0">
                <a:solidFill>
                  <a:srgbClr val="0070C0"/>
                </a:solidFill>
              </a:rPr>
              <a:t>何塞</a:t>
            </a:r>
            <a:r>
              <a:rPr lang="en-US" altLang="zh-CN" smtClean="0">
                <a:solidFill>
                  <a:srgbClr val="0070C0"/>
                </a:solidFill>
              </a:rPr>
              <a:t>•</a:t>
            </a:r>
            <a:r>
              <a:rPr lang="zh-CN" altLang="en-US" smtClean="0">
                <a:solidFill>
                  <a:srgbClr val="0070C0"/>
                </a:solidFill>
              </a:rPr>
              <a:t>阿尔卡蒂奥</a:t>
            </a:r>
            <a:r>
              <a:rPr lang="en-US" altLang="zh-CN" smtClean="0">
                <a:solidFill>
                  <a:srgbClr val="0070C0"/>
                </a:solidFill>
              </a:rPr>
              <a:t>•</a:t>
            </a:r>
            <a:r>
              <a:rPr lang="zh-CN" altLang="en-US" smtClean="0">
                <a:solidFill>
                  <a:srgbClr val="0070C0"/>
                </a:solidFill>
              </a:rPr>
              <a:t>布恩迪亚</a:t>
            </a:r>
            <a:endParaRPr lang="en-US" altLang="zh-CN" smtClean="0">
              <a:solidFill>
                <a:srgbClr val="0070C0"/>
              </a:solidFill>
            </a:endParaRPr>
          </a:p>
          <a:p>
            <a:r>
              <a:rPr lang="zh-CN" altLang="en-US" smtClean="0"/>
              <a:t>布恩迪亚家族的</a:t>
            </a:r>
            <a:r>
              <a:rPr lang="zh-CN" altLang="en-US" smtClean="0">
                <a:solidFill>
                  <a:srgbClr val="FF0000"/>
                </a:solidFill>
              </a:rPr>
              <a:t>首要人物</a:t>
            </a:r>
            <a:r>
              <a:rPr lang="zh-CN" altLang="en-US" smtClean="0"/>
              <a:t>，</a:t>
            </a:r>
            <a:r>
              <a:rPr lang="zh-CN" altLang="en-US" smtClean="0">
                <a:solidFill>
                  <a:srgbClr val="FF0000"/>
                </a:solidFill>
              </a:rPr>
              <a:t>是他和他的妻子乌尔苏拉创建了马孔多镇。</a:t>
            </a:r>
            <a:r>
              <a:rPr lang="zh-CN" altLang="en-US" smtClean="0"/>
              <a:t>他也是一个幻想家、实践者和发明家，他对任何事物都充满了想象和创造的欲望，包括他的子孙们，因此他成就了这部布恩迪亚家族史。</a:t>
            </a:r>
            <a:endParaRPr lang="en-US" altLang="zh-CN" smtClean="0"/>
          </a:p>
          <a:p>
            <a:pPr>
              <a:buNone/>
            </a:pPr>
            <a:endParaRPr lang="en-US" altLang="zh-CN" smtClean="0"/>
          </a:p>
          <a:p>
            <a:r>
              <a:rPr lang="zh-CN" altLang="en-US" smtClean="0"/>
              <a:t>他是一个信念坚定的人，有着一种不达目的誓不罢休的精神。</a:t>
            </a:r>
            <a:endParaRPr lang="zh-CN" altLang="en-US"/>
          </a:p>
        </p:txBody>
      </p:sp>
    </p:spTree>
  </p:cSld>
  <p:clrMapOvr>
    <a:masterClrMapping/>
  </p:clrMapOvr>
  <p:transition>
    <p:wheel spokes="8"/>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4258816" cy="490066"/>
          </a:xfrm>
        </p:spPr>
        <p:txBody>
          <a:bodyPr>
            <a:normAutofit fontScale="90000"/>
          </a:bodyPr>
          <a:lstStyle/>
          <a:p>
            <a:pPr algn="l"/>
            <a:r>
              <a:rPr lang="zh-CN" altLang="en-US" b="1" i="1" cap="all"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主要人物介绍</a:t>
            </a:r>
            <a:endParaRPr lang="zh-CN" altLang="en-US"/>
          </a:p>
        </p:txBody>
      </p:sp>
      <p:sp>
        <p:nvSpPr>
          <p:cNvPr id="3" name="内容占位符 2"/>
          <p:cNvSpPr>
            <a:spLocks noGrp="1"/>
          </p:cNvSpPr>
          <p:nvPr>
            <p:ph idx="1"/>
          </p:nvPr>
        </p:nvSpPr>
        <p:spPr>
          <a:xfrm>
            <a:off x="251520" y="908720"/>
            <a:ext cx="8435280" cy="5688632"/>
          </a:xfrm>
        </p:spPr>
        <p:txBody>
          <a:bodyPr/>
          <a:lstStyle/>
          <a:p>
            <a:r>
              <a:rPr lang="zh-CN" altLang="en-US" smtClean="0">
                <a:solidFill>
                  <a:schemeClr val="accent1"/>
                </a:solidFill>
              </a:rPr>
              <a:t>乌尔苏拉</a:t>
            </a:r>
            <a:r>
              <a:rPr lang="en-US" altLang="zh-CN" smtClean="0">
                <a:solidFill>
                  <a:schemeClr val="accent1"/>
                </a:solidFill>
              </a:rPr>
              <a:t>•</a:t>
            </a:r>
            <a:r>
              <a:rPr lang="zh-CN" altLang="en-US" smtClean="0">
                <a:solidFill>
                  <a:schemeClr val="accent1"/>
                </a:solidFill>
              </a:rPr>
              <a:t>伊瓜兰</a:t>
            </a:r>
            <a:endParaRPr lang="en-US" altLang="zh-CN" smtClean="0">
              <a:solidFill>
                <a:schemeClr val="accent1"/>
              </a:solidFill>
            </a:endParaRPr>
          </a:p>
          <a:p>
            <a:r>
              <a:rPr lang="zh-CN" altLang="en-US" smtClean="0"/>
              <a:t>何塞</a:t>
            </a:r>
            <a:r>
              <a:rPr lang="en-US" altLang="zh-CN" smtClean="0"/>
              <a:t>•</a:t>
            </a:r>
            <a:r>
              <a:rPr lang="zh-CN" altLang="en-US" smtClean="0"/>
              <a:t>阿尔卡蒂奥</a:t>
            </a:r>
            <a:r>
              <a:rPr lang="en-US" altLang="zh-CN" smtClean="0"/>
              <a:t>•</a:t>
            </a:r>
            <a:r>
              <a:rPr lang="zh-CN" altLang="en-US" smtClean="0"/>
              <a:t>布恩迪亚的妻子。</a:t>
            </a:r>
            <a:r>
              <a:rPr lang="zh-CN" altLang="en-US" smtClean="0">
                <a:solidFill>
                  <a:srgbClr val="FF0000"/>
                </a:solidFill>
              </a:rPr>
              <a:t>乌尔苏拉是串联全书最主要的人物</a:t>
            </a:r>
            <a:r>
              <a:rPr lang="zh-CN" altLang="en-US" smtClean="0"/>
              <a:t>，是她和她爱幻想的丈夫创建了马孔多镇，她足足活了一百几十岁，正因为有了她，布恩迪亚家族的血脉得以延续。</a:t>
            </a:r>
            <a:endParaRPr lang="en-US" altLang="zh-CN" smtClean="0"/>
          </a:p>
          <a:p>
            <a:r>
              <a:rPr lang="zh-CN" altLang="en-US" smtClean="0"/>
              <a:t>无论从种族和道义上讲，她都应该是</a:t>
            </a:r>
            <a:r>
              <a:rPr lang="zh-CN" altLang="en-US" smtClean="0">
                <a:solidFill>
                  <a:srgbClr val="FF0000"/>
                </a:solidFill>
              </a:rPr>
              <a:t>布恩迪亚家族灵魂的化身</a:t>
            </a:r>
            <a:r>
              <a:rPr lang="zh-CN" altLang="en-US" smtClean="0"/>
              <a:t>，可以说没有乌尔苏拉就不会有</a:t>
            </a:r>
            <a:r>
              <a:rPr lang="en-US" altLang="zh-CN" smtClean="0"/>
              <a:t>《</a:t>
            </a:r>
            <a:r>
              <a:rPr lang="zh-CN" altLang="en-US" smtClean="0"/>
              <a:t>百年孤独</a:t>
            </a:r>
            <a:r>
              <a:rPr lang="en-US" altLang="zh-CN" smtClean="0"/>
              <a:t>》</a:t>
            </a:r>
            <a:r>
              <a:rPr lang="zh-CN" altLang="en-US" smtClean="0"/>
              <a:t>。</a:t>
            </a:r>
            <a:r>
              <a:rPr lang="zh-CN" altLang="en-US" smtClean="0">
                <a:solidFill>
                  <a:srgbClr val="FF0000"/>
                </a:solidFill>
              </a:rPr>
              <a:t>马尔克斯在她身上寄托着自己的某种理想和信念。</a:t>
            </a:r>
            <a:endParaRPr lang="zh-CN" altLang="en-US">
              <a:solidFill>
                <a:srgbClr val="FF0000"/>
              </a:solidFill>
            </a:endParaRPr>
          </a:p>
        </p:txBody>
      </p:sp>
    </p:spTree>
  </p:cSld>
  <p:clrMapOvr>
    <a:masterClrMapping/>
  </p:clrMapOvr>
  <p:transition>
    <p:wheel spokes="8"/>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3610744" cy="562074"/>
          </a:xfrm>
        </p:spPr>
        <p:txBody>
          <a:bodyPr>
            <a:normAutofit fontScale="90000"/>
          </a:bodyPr>
          <a:lstStyle/>
          <a:p>
            <a:r>
              <a:rPr lang="zh-CN" altLang="en-US" b="1" i="1" cap="all"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主要人物介绍</a:t>
            </a:r>
            <a:endParaRPr lang="zh-CN" altLang="en-US"/>
          </a:p>
        </p:txBody>
      </p:sp>
      <p:sp>
        <p:nvSpPr>
          <p:cNvPr id="3" name="内容占位符 2"/>
          <p:cNvSpPr>
            <a:spLocks noGrp="1"/>
          </p:cNvSpPr>
          <p:nvPr>
            <p:ph idx="1"/>
          </p:nvPr>
        </p:nvSpPr>
        <p:spPr>
          <a:xfrm>
            <a:off x="323528" y="1340768"/>
            <a:ext cx="8363272" cy="4968552"/>
          </a:xfrm>
        </p:spPr>
        <p:txBody>
          <a:bodyPr/>
          <a:lstStyle/>
          <a:p>
            <a:r>
              <a:rPr lang="zh-CN" altLang="en-US" sz="3600" smtClean="0">
                <a:solidFill>
                  <a:srgbClr val="0070C0"/>
                </a:solidFill>
              </a:rPr>
              <a:t>何塞</a:t>
            </a:r>
            <a:r>
              <a:rPr lang="en-US" altLang="zh-CN" sz="3600" smtClean="0">
                <a:solidFill>
                  <a:srgbClr val="0070C0"/>
                </a:solidFill>
              </a:rPr>
              <a:t>•</a:t>
            </a:r>
            <a:r>
              <a:rPr lang="zh-CN" altLang="en-US" sz="3600" smtClean="0">
                <a:solidFill>
                  <a:srgbClr val="0070C0"/>
                </a:solidFill>
              </a:rPr>
              <a:t>阿尔卡蒂奥</a:t>
            </a:r>
            <a:r>
              <a:rPr lang="zh-CN" altLang="en-US" sz="3600" smtClean="0"/>
              <a:t>（乌尔苏拉的长子）</a:t>
            </a:r>
            <a:endParaRPr lang="en-US" altLang="zh-CN" sz="3600" smtClean="0"/>
          </a:p>
          <a:p>
            <a:r>
              <a:rPr lang="zh-CN" altLang="en-US" sz="3600" smtClean="0"/>
              <a:t>何塞</a:t>
            </a:r>
            <a:r>
              <a:rPr lang="en-US" altLang="zh-CN" sz="3600" smtClean="0"/>
              <a:t>•</a:t>
            </a:r>
            <a:r>
              <a:rPr lang="zh-CN" altLang="en-US" sz="3600" smtClean="0"/>
              <a:t>阿尔卡蒂奥是布恩迪亚家族</a:t>
            </a:r>
            <a:r>
              <a:rPr lang="zh-CN" altLang="en-US" sz="3600" smtClean="0">
                <a:solidFill>
                  <a:srgbClr val="FF0000"/>
                </a:solidFill>
              </a:rPr>
              <a:t>生殖力的象征</a:t>
            </a:r>
            <a:r>
              <a:rPr lang="zh-CN" altLang="en-US" sz="3600" smtClean="0"/>
              <a:t>。</a:t>
            </a:r>
            <a:r>
              <a:rPr lang="zh-CN" altLang="en-US" sz="3600" smtClean="0">
                <a:solidFill>
                  <a:srgbClr val="FF0000"/>
                </a:solidFill>
              </a:rPr>
              <a:t>少时，随吉卜赛人出走，长大后又回到马孔多。</a:t>
            </a:r>
            <a:r>
              <a:rPr lang="zh-CN" altLang="en-US" sz="3600" smtClean="0"/>
              <a:t>出走前，他曾使庇拉尔</a:t>
            </a:r>
            <a:r>
              <a:rPr lang="en-US" altLang="zh-CN" sz="3600" smtClean="0"/>
              <a:t>•</a:t>
            </a:r>
            <a:r>
              <a:rPr lang="zh-CN" altLang="en-US" sz="3600" smtClean="0"/>
              <a:t>特尔内拉怀孕并生下阿尔卡蒂奥。回到马孔多后，充满欲望的他不顾家人反对，与丽贝卡结合</a:t>
            </a:r>
            <a:r>
              <a:rPr lang="zh-CN" altLang="en-US" smtClean="0"/>
              <a:t>。</a:t>
            </a:r>
            <a:endParaRPr lang="zh-CN" altLang="en-US"/>
          </a:p>
        </p:txBody>
      </p:sp>
    </p:spTree>
  </p:cSld>
  <p:clrMapOvr>
    <a:masterClrMapping/>
  </p:clrMapOvr>
  <p:transition>
    <p:wheel spokes="8"/>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_rels/theme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jpeg" /></Relationships>
</file>

<file path=ppt/theme/theme1.xml><?xml version="1.0" encoding="utf-8"?>
<a:theme xmlns:r="http://schemas.openxmlformats.org/officeDocument/2006/relationships"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heme>
</file>

<file path=docProps/app.xml><?xml version="1.0" encoding="utf-8"?>
<Properties xmlns:vt="http://schemas.openxmlformats.org/officeDocument/2006/docPropsVTypes" xmlns="http://schemas.openxmlformats.org/officeDocument/2006/extended-properties">
  <Template>Fan</Template>
  <Company/>
  <PresentationFormat>On-screen Show (4:3)</PresentationFormat>
  <Paragraphs>59</Paragraphs>
  <Slides>21</Slides>
  <Notes>0</Notes>
  <TotalTime>218</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21</vt:i4>
      </vt:variant>
    </vt:vector>
  </HeadingPairs>
  <TitlesOfParts>
    <vt:vector baseType="lpstr" size="26">
      <vt:lpstr>Arial</vt:lpstr>
      <vt:lpstr>Franklin Gothic Medium</vt:lpstr>
      <vt:lpstr>Franklin Gothic Book</vt:lpstr>
      <vt:lpstr>Wingdings 2</vt:lpstr>
      <vt:lpstr>暗香扑面</vt:lpstr>
      <vt:lpstr>百年孤独</vt:lpstr>
      <vt:lpstr>地位</vt:lpstr>
      <vt:lpstr>作者简介</vt:lpstr>
      <vt:lpstr>作者简介</vt:lpstr>
      <vt:lpstr>内容概要</vt:lpstr>
      <vt:lpstr>人物关系图</vt:lpstr>
      <vt:lpstr>主要人物介绍</vt:lpstr>
      <vt:lpstr>主要人物介绍</vt:lpstr>
      <vt:lpstr>主要人物介绍</vt:lpstr>
      <vt:lpstr>主要人物介绍</vt:lpstr>
      <vt:lpstr>主要人物介绍</vt:lpstr>
      <vt:lpstr>主要人物介绍</vt:lpstr>
      <vt:lpstr>所表达的主题</vt:lpstr>
      <vt:lpstr>表层主题：             孤独</vt:lpstr>
      <vt:lpstr> </vt:lpstr>
      <vt:lpstr>小扩展</vt:lpstr>
      <vt:lpstr>深层主题：     摆脱孤独</vt:lpstr>
      <vt:lpstr>名句摘录</vt:lpstr>
      <vt:lpstr>读后感</vt:lpstr>
      <vt:lpstr> </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幻灯片 1</dc:title>
  <dc:creator>Administrator</dc:creator>
  <cp:lastModifiedBy>Administrator</cp:lastModifiedBy>
  <cp:revision>38</cp:revision>
  <dcterms:created xsi:type="dcterms:W3CDTF">2020-09-05T14:55:10Z</dcterms:created>
  <dcterms:modified xsi:type="dcterms:W3CDTF">2020-09-07T07:27:06Z</dcterms:modified>
</cp:coreProperties>
</file>