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9" r:id="rId4"/>
    <p:sldId id="283" r:id="rId5"/>
    <p:sldId id="284" r:id="rId6"/>
    <p:sldId id="280" r:id="rId7"/>
    <p:sldId id="281" r:id="rId8"/>
    <p:sldId id="282" r:id="rId9"/>
    <p:sldId id="261" r:id="rId10"/>
    <p:sldId id="285" r:id="rId11"/>
    <p:sldId id="263" r:id="rId12"/>
    <p:sldId id="265" r:id="rId13"/>
    <p:sldId id="264" r:id="rId14"/>
    <p:sldId id="262" r:id="rId15"/>
    <p:sldId id="269" r:id="rId16"/>
    <p:sldId id="268" r:id="rId17"/>
    <p:sldId id="271" r:id="rId18"/>
    <p:sldId id="273" r:id="rId19"/>
    <p:sldId id="272" r:id="rId20"/>
    <p:sldId id="274" r:id="rId21"/>
    <p:sldId id="275" r:id="rId22"/>
    <p:sldId id="276" r:id="rId23"/>
    <p:sldId id="277" r:id="rId24"/>
    <p:sldId id="266" r:id="rId25"/>
    <p:sldId id="287" r:id="rId26"/>
    <p:sldId id="288" r:id="rId27"/>
    <p:sldId id="289" r:id="rId28"/>
    <p:sldId id="290" r:id="rId29"/>
    <p:sldId id="291"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2021/10/16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2021/10/16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逻辑的力量</a:t>
            </a:r>
          </a:p>
        </p:txBody>
      </p:sp>
      <p:sp>
        <p:nvSpPr>
          <p:cNvPr id="3" name="副标题 2"/>
          <p:cNvSpPr>
            <a:spLocks noGrp="1"/>
          </p:cNvSpPr>
          <p:nvPr>
            <p:ph type="subTitle" idx="1"/>
          </p:nvPr>
        </p:nvSpPr>
        <p:spPr/>
        <p:txBody>
          <a:bodyPr/>
          <a:lstStyle/>
          <a:p>
            <a:r>
              <a:rPr lang="zh-CN" altLang="en-US"/>
              <a:t>发现潜藏的逻辑错误</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1510" y="1253490"/>
            <a:ext cx="10515600" cy="4351338"/>
          </a:xfrm>
        </p:spPr>
        <p:txBody>
          <a:bodyPr/>
          <a:lstStyle/>
          <a:p>
            <a:pPr marL="0" indent="0">
              <a:buNone/>
            </a:pPr>
            <a:r>
              <a:rPr lang="en-US" altLang="zh-CN" sz="3200"/>
              <a:t>2</a:t>
            </a:r>
            <a:r>
              <a:rPr lang="zh-CN" altLang="en-US" sz="3200"/>
              <a:t>、</a:t>
            </a:r>
            <a:r>
              <a:rPr lang="zh-CN" altLang="en-US" sz="3200" b="1"/>
              <a:t>命题</a:t>
            </a:r>
            <a:endParaRPr lang="zh-CN" altLang="en-US" sz="3200"/>
          </a:p>
          <a:p>
            <a:pPr marL="0" indent="0">
              <a:buNone/>
            </a:pPr>
            <a:r>
              <a:rPr lang="zh-CN" altLang="en-US" sz="3200"/>
              <a:t>命题是运用概念进行判断的语言形式，是断定或陈述事物情况的思维单位。如</a:t>
            </a:r>
            <a:r>
              <a:rPr lang="en-US" altLang="zh-CN" sz="3200"/>
              <a:t>“</a:t>
            </a:r>
            <a:r>
              <a:rPr lang="zh-CN" altLang="en-US" sz="3200"/>
              <a:t>在中国第一个进入太空的人是杨利伟</a:t>
            </a:r>
            <a:r>
              <a:rPr lang="en-US" altLang="zh-CN" sz="3200"/>
              <a:t>”</a:t>
            </a:r>
            <a:r>
              <a:rPr lang="zh-CN" altLang="en-US" sz="3200"/>
              <a:t>，这个句子对某一事件作出了明确判断，代表了命题。而像</a:t>
            </a:r>
            <a:r>
              <a:rPr lang="en-US" altLang="zh-CN" sz="3200"/>
              <a:t>“</a:t>
            </a:r>
            <a:r>
              <a:rPr lang="zh-CN" altLang="en-US" sz="3200"/>
              <a:t>今天会下雨吗？</a:t>
            </a:r>
            <a:r>
              <a:rPr lang="en-US" altLang="zh-CN" sz="3200"/>
              <a:t>” “</a:t>
            </a:r>
            <a:r>
              <a:rPr lang="zh-CN" altLang="en-US" sz="3200"/>
              <a:t>请把烟灭掉！</a:t>
            </a:r>
            <a:r>
              <a:rPr lang="en-US" altLang="zh-CN" sz="3200"/>
              <a:t>”</a:t>
            </a:r>
            <a:r>
              <a:rPr lang="zh-CN" altLang="en-US" sz="3200"/>
              <a:t>，这样的疑问句、祈使句不代表命题。</a:t>
            </a:r>
          </a:p>
          <a:p>
            <a:pPr marL="0" indent="0">
              <a:buNone/>
            </a:pPr>
            <a:r>
              <a:rPr lang="zh-CN" altLang="en-US" sz="3200"/>
              <a:t>逻辑中的命题和语言中的语句并不是一一对应的，要注意预设义和隐含义。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b="1"/>
              <a:t>三、普通逻辑基本规律</a:t>
            </a:r>
            <a:r>
              <a:rPr lang="zh-CN" altLang="en-US" sz="3600"/>
              <a:t>（思维的逻辑形式的规律）</a:t>
            </a:r>
          </a:p>
        </p:txBody>
      </p:sp>
      <p:sp>
        <p:nvSpPr>
          <p:cNvPr id="3" name="内容占位符 2"/>
          <p:cNvSpPr>
            <a:spLocks noGrp="1"/>
          </p:cNvSpPr>
          <p:nvPr>
            <p:ph idx="1"/>
          </p:nvPr>
        </p:nvSpPr>
        <p:spPr/>
        <p:txBody>
          <a:bodyPr/>
          <a:lstStyle/>
          <a:p>
            <a:pPr marL="0" indent="0">
              <a:buNone/>
            </a:pPr>
            <a:r>
              <a:rPr lang="zh-CN" altLang="en-US" sz="3200">
                <a:sym typeface="+mn-ea"/>
              </a:rPr>
              <a:t>（</a:t>
            </a:r>
            <a:r>
              <a:rPr lang="en-US" altLang="zh-CN" sz="3200">
                <a:sym typeface="+mn-ea"/>
              </a:rPr>
              <a:t>1</a:t>
            </a:r>
            <a:r>
              <a:rPr lang="zh-CN" altLang="en-US" sz="3200">
                <a:sym typeface="+mn-ea"/>
              </a:rPr>
              <a:t>）</a:t>
            </a:r>
            <a:r>
              <a:rPr lang="zh-CN" altLang="en-US" sz="3200" b="1">
                <a:sym typeface="+mn-ea"/>
              </a:rPr>
              <a:t>同一律</a:t>
            </a:r>
          </a:p>
          <a:p>
            <a:pPr marL="0" indent="0">
              <a:buNone/>
            </a:pPr>
            <a:r>
              <a:rPr lang="zh-CN" altLang="en-US" sz="3200"/>
              <a:t>含义：</a:t>
            </a:r>
            <a:r>
              <a:rPr lang="zh-CN" altLang="en-US" sz="3200" b="1"/>
              <a:t>在同一思维过程中，概念和判断具有确定性，始终保持一致。也就是说，在同一个语言环境中，概念必须保持内容前后同一，不能</a:t>
            </a:r>
            <a:r>
              <a:rPr lang="zh-CN" altLang="en-US" sz="3200" b="1">
                <a:solidFill>
                  <a:srgbClr val="FF0000"/>
                </a:solidFill>
              </a:rPr>
              <a:t>偷换概念</a:t>
            </a:r>
            <a:r>
              <a:rPr lang="zh-CN" altLang="en-US" sz="3200" b="1"/>
              <a:t>；话题必须前后一致，不能</a:t>
            </a:r>
            <a:r>
              <a:rPr lang="zh-CN" altLang="en-US" sz="3200" b="1">
                <a:solidFill>
                  <a:srgbClr val="FF0000"/>
                </a:solidFill>
              </a:rPr>
              <a:t>偷换话题</a:t>
            </a:r>
            <a:r>
              <a:rPr lang="zh-CN" altLang="en-US" sz="3200" b="1"/>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举例：</a:t>
            </a:r>
            <a:r>
              <a:rPr lang="zh-CN" altLang="en-US">
                <a:solidFill>
                  <a:srgbClr val="FF0000"/>
                </a:solidFill>
                <a:sym typeface="+mn-ea"/>
              </a:rPr>
              <a:t>偷换概念</a:t>
            </a:r>
            <a:r>
              <a:rPr lang="zh-CN" altLang="en-US" sz="3200">
                <a:solidFill>
                  <a:schemeClr val="tx1"/>
                </a:solidFill>
                <a:sym typeface="+mn-ea"/>
              </a:rPr>
              <a:t>（狸猫换太子）</a:t>
            </a:r>
          </a:p>
        </p:txBody>
      </p:sp>
      <p:sp>
        <p:nvSpPr>
          <p:cNvPr id="3" name="内容占位符 2"/>
          <p:cNvSpPr>
            <a:spLocks noGrp="1"/>
          </p:cNvSpPr>
          <p:nvPr>
            <p:ph idx="1"/>
          </p:nvPr>
        </p:nvSpPr>
        <p:spPr>
          <a:xfrm>
            <a:off x="838200" y="1384300"/>
            <a:ext cx="10515600" cy="3054350"/>
          </a:xfrm>
        </p:spPr>
        <p:txBody>
          <a:bodyPr>
            <a:noAutofit/>
          </a:bodyPr>
          <a:lstStyle/>
          <a:p>
            <a:pPr marL="0" indent="0" algn="l" defTabSz="914400">
              <a:lnSpc>
                <a:spcPct val="90000"/>
              </a:lnSpc>
              <a:buNone/>
            </a:pPr>
            <a:r>
              <a:rPr lang="zh-CN" altLang="en-US" sz="2400">
                <a:solidFill>
                  <a:schemeClr val="tx1"/>
                </a:solidFill>
                <a:sym typeface="宋体" panose="02010600030101010101" pitchFamily="2" charset="-122"/>
              </a:rPr>
              <a:t>煮竹席</a:t>
            </a:r>
          </a:p>
          <a:p>
            <a:pPr marL="0" indent="0" algn="l" defTabSz="914400">
              <a:lnSpc>
                <a:spcPct val="90000"/>
              </a:lnSpc>
              <a:buNone/>
            </a:pPr>
            <a:r>
              <a:rPr lang="en-US" altLang="zh-CN" sz="1000">
                <a:solidFill>
                  <a:schemeClr val="tx1"/>
                </a:solidFill>
                <a:latin typeface="黑体" panose="02010609060101010101" charset="-122"/>
                <a:ea typeface="黑体" panose="02010609060101010101" charset="-122"/>
                <a:sym typeface="宋体" panose="02010600030101010101" pitchFamily="2" charset="-122"/>
              </a:rPr>
              <a:t>　</a:t>
            </a:r>
            <a:r>
              <a:rPr lang="zh-CN" altLang="en-US" sz="2400">
                <a:solidFill>
                  <a:schemeClr val="tx1"/>
                </a:solidFill>
                <a:sym typeface="宋体" panose="02010600030101010101" pitchFamily="2" charset="-122"/>
              </a:rPr>
              <a:t>从前有个北方人到南方去，南方人请他吃笋。北方人没有吃过，觉得味道很鲜美，问：“这是什么?”南方人回答：“是笋，长起来就是竹子。”北方人回到家里看见了竹席，忽然想到竹子既然是笋长起来的，竹席大概也能吃，就把竹席切碎了煮，煮来煮去不得熟。他恼了，跟妻子说； “南方人真滑头，专门戏弄人!”</a:t>
            </a:r>
          </a:p>
          <a:p>
            <a:pPr marL="0" indent="0" algn="l" defTabSz="914400">
              <a:lnSpc>
                <a:spcPct val="90000"/>
              </a:lnSpc>
              <a:buNone/>
            </a:pPr>
            <a:r>
              <a:rPr lang="zh-CN" altLang="en-US" sz="2400">
                <a:solidFill>
                  <a:schemeClr val="tx1"/>
                </a:solidFill>
                <a:sym typeface="宋体" panose="02010600030101010101" pitchFamily="2" charset="-122"/>
              </a:rPr>
              <a:t>　　</a:t>
            </a:r>
            <a:endParaRPr lang="en-US" altLang="zh-CN" sz="2400">
              <a:solidFill>
                <a:schemeClr val="tx1"/>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r>
              <a:rPr lang="en-US" altLang="zh-CN" sz="2400">
                <a:solidFill>
                  <a:srgbClr val="F9FBFA"/>
                </a:solidFill>
                <a:latin typeface="黑体" panose="02010609060101010101" charset="-122"/>
                <a:ea typeface="黑体" panose="02010609060101010101" charset="-122"/>
                <a:sym typeface="宋体" panose="02010600030101010101" pitchFamily="2" charset="-122"/>
              </a:rPr>
              <a:t>　　 </a:t>
            </a:r>
            <a:r>
              <a:rPr lang="en-US" altLang="zh-CN" sz="2400" smtClean="0">
                <a:solidFill>
                  <a:srgbClr val="F9FBFA"/>
                </a:solidFill>
                <a:latin typeface="黑体" panose="02010609060101010101" charset="-122"/>
                <a:ea typeface="黑体" panose="02010609060101010101" charset="-122"/>
                <a:sym typeface="宋体" panose="02010600030101010101" pitchFamily="2" charset="-122"/>
              </a:rPr>
              <a:t>                            </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zh-CN" sz="2400">
                <a:solidFill>
                  <a:srgbClr val="F9FBFA"/>
                </a:solidFill>
                <a:latin typeface="黑体" panose="02010609060101010101" charset="-122"/>
                <a:ea typeface="黑体" panose="02010609060101010101" charset="-122"/>
                <a:cs typeface="宋体" panose="02010600030101010101" pitchFamily="2" charset="-122"/>
                <a:sym typeface="+mn-ea"/>
              </a:rPr>
              <a:t>《庄子与惠子游于濠梁之上》</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mn-ea"/>
              </a:rPr>
              <a:t>)</a:t>
            </a:r>
            <a:endParaRPr lang="zh-CN" altLang="en-US" sz="2400">
              <a:solidFill>
                <a:srgbClr val="F9FBFA"/>
              </a:solidFill>
              <a:latin typeface="黑体" panose="02010609060101010101" charset="-122"/>
              <a:ea typeface="黑体" panose="02010609060101010101" charset="-122"/>
              <a:cs typeface="宋体" panose="02010600030101010101" pitchFamily="2" charset="-122"/>
            </a:endParaRPr>
          </a:p>
          <a:p>
            <a:endParaRPr lang="zh-CN" altLang="en-US" sz="2400">
              <a:solidFill>
                <a:srgbClr val="F9FBFA"/>
              </a:solidFill>
              <a:latin typeface="黑体" panose="02010609060101010101" charset="-122"/>
              <a:ea typeface="黑体" panose="02010609060101010101" charset="-122"/>
              <a:cs typeface="宋体" panose="02010600030101010101" pitchFamily="2" charset="-122"/>
            </a:endParaRPr>
          </a:p>
        </p:txBody>
      </p:sp>
      <p:sp>
        <p:nvSpPr>
          <p:cNvPr id="5" name="文本框 4"/>
          <p:cNvSpPr txBox="1"/>
          <p:nvPr/>
        </p:nvSpPr>
        <p:spPr>
          <a:xfrm>
            <a:off x="1348740" y="4099560"/>
            <a:ext cx="9284970" cy="1814830"/>
          </a:xfrm>
          <a:prstGeom prst="rect">
            <a:avLst/>
          </a:prstGeom>
          <a:noFill/>
        </p:spPr>
        <p:txBody>
          <a:bodyPr wrap="square" rtlCol="0" anchor="t">
            <a:spAutoFit/>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sym typeface="宋体" panose="02010600030101010101" pitchFamily="2" charset="-122"/>
              </a:rPr>
              <a:t>[评]尽管竹是由笋长成的，但它们是两个不同的发展阶段，有质的不同，是两个概念。北方人在这里所犯的思考上的错误是将竹，</a:t>
            </a:r>
            <a:r>
              <a:rPr lang="en-US" altLang="zh-CN"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宋体" panose="02010600030101010101" pitchFamily="2" charset="-122"/>
              </a:rPr>
              <a:t>笋两个概念搞混淆了。概念不准确，发生混淆，是思考问题的大忌。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amond(in)">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举例</a:t>
            </a:r>
            <a:r>
              <a:rPr lang="en-US" altLang="zh-CN"/>
              <a:t>:</a:t>
            </a:r>
            <a:r>
              <a:rPr lang="zh-CN" altLang="en-US">
                <a:solidFill>
                  <a:srgbClr val="FF0000"/>
                </a:solidFill>
                <a:sym typeface="+mn-ea"/>
              </a:rPr>
              <a:t>偷换话题</a:t>
            </a:r>
            <a:r>
              <a:rPr lang="en-US" altLang="zh-CN" sz="2800">
                <a:solidFill>
                  <a:schemeClr val="tx1"/>
                </a:solidFill>
                <a:sym typeface="+mn-ea"/>
              </a:rPr>
              <a:t>(</a:t>
            </a:r>
            <a:r>
              <a:rPr lang="zh-CN" altLang="en-US" sz="2800">
                <a:sym typeface="+mn-ea"/>
              </a:rPr>
              <a:t>牛头不对马嘴</a:t>
            </a:r>
            <a:r>
              <a:rPr lang="en-US" altLang="zh-CN" sz="2800">
                <a:sym typeface="+mn-ea"/>
              </a:rPr>
              <a:t>)</a:t>
            </a:r>
            <a:endParaRPr lang="en-US" altLang="zh-CN" sz="2800">
              <a:solidFill>
                <a:srgbClr val="FF0000"/>
              </a:solidFill>
              <a:sym typeface="+mn-ea"/>
            </a:endParaRPr>
          </a:p>
        </p:txBody>
      </p:sp>
      <p:sp>
        <p:nvSpPr>
          <p:cNvPr id="3" name="内容占位符 2"/>
          <p:cNvSpPr>
            <a:spLocks noGrp="1"/>
          </p:cNvSpPr>
          <p:nvPr>
            <p:ph idx="1"/>
          </p:nvPr>
        </p:nvSpPr>
        <p:spPr>
          <a:xfrm>
            <a:off x="838200" y="1530985"/>
            <a:ext cx="10515600" cy="2190750"/>
          </a:xfrm>
        </p:spPr>
        <p:txBody>
          <a:bodyPr>
            <a:noAutofit/>
          </a:bodyPr>
          <a:lstStyle/>
          <a:p>
            <a:pPr marL="0" indent="0">
              <a:buNone/>
            </a:pPr>
            <a:r>
              <a:rPr lang="zh-CN" altLang="en-US"/>
              <a:t>在饭店里</a:t>
            </a:r>
            <a:r>
              <a:rPr lang="en-US" altLang="zh-CN"/>
              <a:t>:</a:t>
            </a:r>
            <a:endParaRPr lang="zh-CN" altLang="en-US"/>
          </a:p>
          <a:p>
            <a:pPr marL="0" indent="0">
              <a:buNone/>
            </a:pPr>
            <a:r>
              <a:rPr lang="zh-CN" altLang="en-US"/>
              <a:t>　　“对不起，服务员同志，请当心一点，你的手指浸到我的汤里去了。”</a:t>
            </a:r>
          </a:p>
          <a:p>
            <a:pPr marL="0" indent="0">
              <a:buNone/>
            </a:pPr>
            <a:r>
              <a:rPr lang="zh-CN" altLang="en-US"/>
              <a:t>　　“没有关系，汤不太热，我一点也不痛。”</a:t>
            </a:r>
          </a:p>
          <a:p>
            <a:pPr marL="0" indent="0">
              <a:buNone/>
            </a:pPr>
            <a:r>
              <a:rPr lang="zh-CN" altLang="en-US"/>
              <a:t>　</a:t>
            </a:r>
          </a:p>
        </p:txBody>
      </p:sp>
      <p:sp>
        <p:nvSpPr>
          <p:cNvPr id="4" name="文本框 3"/>
          <p:cNvSpPr txBox="1"/>
          <p:nvPr/>
        </p:nvSpPr>
        <p:spPr>
          <a:xfrm>
            <a:off x="1000760" y="3859530"/>
            <a:ext cx="9526905" cy="2245360"/>
          </a:xfrm>
          <a:prstGeom prst="rect">
            <a:avLst/>
          </a:prstGeom>
          <a:noFill/>
        </p:spPr>
        <p:txBody>
          <a:bodyPr wrap="square" rtlCol="0" anchor="t">
            <a:spAutoFit/>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sym typeface="+mn-ea"/>
              </a:rPr>
              <a:t>　[评]这段对话中的顾客是想请服务员注意卫生，而服务员却把话题扯到汤不烫手上面，牛头不对马嘴</a:t>
            </a:r>
            <a:r>
              <a:rPr lang="en-US" altLang="zh-CN" sz="2800">
                <a:solidFill>
                  <a:schemeClr val="tx1"/>
                </a:solidFill>
                <a:effectLst>
                  <a:outerShdw blurRad="38100" dist="19050" dir="2700000" algn="tl" rotWithShape="0">
                    <a:schemeClr val="dk1">
                      <a:alpha val="40000"/>
                    </a:schemeClr>
                  </a:outerShdw>
                </a:effectLst>
                <a:sym typeface="+mn-ea"/>
              </a:rPr>
              <a:t>,</a:t>
            </a:r>
            <a:r>
              <a:rPr lang="zh-CN" altLang="en-US" sz="2800">
                <a:solidFill>
                  <a:schemeClr val="tx1"/>
                </a:solidFill>
                <a:effectLst>
                  <a:outerShdw blurRad="38100" dist="19050" dir="2700000" algn="tl" rotWithShape="0">
                    <a:schemeClr val="dk1">
                      <a:alpha val="40000"/>
                    </a:schemeClr>
                  </a:outerShdw>
                </a:effectLst>
                <a:sym typeface="+mn-ea"/>
              </a:rPr>
              <a:t>在思考、研究问题时一定要注意概念、判断、论题的一致性。如果不注意，或对事物只有含含糊糊的了解，往往会在思考或说明问题的时候，不知不觉发生概念、判断变化的错误。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amond(in)">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任务1:分析下面的例子，解释其中的概念性逻辑错误。</a:t>
            </a:r>
          </a:p>
        </p:txBody>
      </p:sp>
      <p:sp>
        <p:nvSpPr>
          <p:cNvPr id="3" name="内容占位符 2"/>
          <p:cNvSpPr>
            <a:spLocks noGrp="1"/>
          </p:cNvSpPr>
          <p:nvPr>
            <p:ph idx="1"/>
          </p:nvPr>
        </p:nvSpPr>
        <p:spPr>
          <a:xfrm>
            <a:off x="838200" y="1825625"/>
            <a:ext cx="10515600" cy="2318385"/>
          </a:xfrm>
        </p:spPr>
        <p:txBody>
          <a:bodyPr>
            <a:normAutofit/>
          </a:bodyPr>
          <a:lstStyle/>
          <a:p>
            <a:pPr marL="0" indent="0">
              <a:buNone/>
            </a:pPr>
            <a:r>
              <a:rPr lang="zh-CN" altLang="en-US"/>
              <a:t>①鲁迅的作品不是一天能读完的</a:t>
            </a:r>
            <a:r>
              <a:rPr lang="en-US" altLang="zh-CN"/>
              <a:t>,</a:t>
            </a:r>
            <a:r>
              <a:rPr lang="zh-CN" altLang="en-US"/>
              <a:t>《孔己已》是鲁迅的作品，所以，《孔乙已》</a:t>
            </a:r>
            <a:r>
              <a:rPr lang="zh-CN" altLang="en-US">
                <a:sym typeface="+mn-ea"/>
              </a:rPr>
              <a:t>不是一天能读完的。</a:t>
            </a:r>
          </a:p>
          <a:p>
            <a:pPr marL="0" indent="0">
              <a:buNone/>
            </a:pPr>
            <a:endParaRPr lang="zh-CN" altLang="en-US">
              <a:sym typeface="+mn-ea"/>
            </a:endParaRPr>
          </a:p>
          <a:p>
            <a:pPr marL="0" indent="0">
              <a:buNone/>
            </a:pPr>
            <a:r>
              <a:rPr lang="zh-CN" altLang="en-US"/>
              <a:t>②</a:t>
            </a:r>
            <a:r>
              <a:rPr lang="zh-CN" altLang="en-US">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庄子曰：“请循其</a:t>
            </a:r>
            <a:r>
              <a:rPr lang="zh-CN" altLang="en-US"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本。</a:t>
            </a:r>
            <a:r>
              <a:rPr lang="zh-CN" altLang="en-US">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子曰‘汝安知鱼乐’云者，既已知吾知之而问我。我知之濠上也。</a:t>
            </a:r>
            <a:r>
              <a:rPr lang="zh-CN" altLang="en-US"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marL="0" indent="0">
              <a:buNone/>
            </a:pPr>
            <a:endParaRPr lang="zh-CN" altLang="en-US"/>
          </a:p>
        </p:txBody>
      </p:sp>
      <p:sp>
        <p:nvSpPr>
          <p:cNvPr id="4" name="文本框 3"/>
          <p:cNvSpPr txBox="1"/>
          <p:nvPr/>
        </p:nvSpPr>
        <p:spPr>
          <a:xfrm>
            <a:off x="1089660" y="4517390"/>
            <a:ext cx="10025380" cy="1938020"/>
          </a:xfrm>
          <a:prstGeom prst="rect">
            <a:avLst/>
          </a:prstGeom>
          <a:noFill/>
        </p:spPr>
        <p:txBody>
          <a:bodyPr wrap="square" rtlCol="0">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rPr>
              <a:t>答案：①所有作品，作品之一（单个），偷换概念，违背同一律。</a:t>
            </a:r>
          </a:p>
          <a:p>
            <a:r>
              <a:rPr lang="zh-CN" altLang="en-US" sz="2400">
                <a:ln w="22225">
                  <a:solidFill>
                    <a:schemeClr val="accent2"/>
                  </a:solidFill>
                  <a:prstDash val="solid"/>
                </a:ln>
                <a:solidFill>
                  <a:schemeClr val="accent2">
                    <a:lumMod val="40000"/>
                    <a:lumOff val="60000"/>
                  </a:schemeClr>
                </a:solidFill>
                <a:effectLst/>
              </a:rPr>
              <a:t>②</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安</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在文言文中通常有两种用法，一种表示</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怎么</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，另一种表示</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在哪里</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。庄子和惠子一开始围绕</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人能不能以及怎么能知道鱼快乐</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的话题进行的，但到了最后，庄子突然偷换概念，把</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安</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用于表示</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在哪里</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，并以</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知之濠上</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作结，违背了统一律。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a:p>
        </p:txBody>
      </p:sp>
      <p:sp>
        <p:nvSpPr>
          <p:cNvPr id="3" name="内容占位符 2"/>
          <p:cNvSpPr>
            <a:spLocks noGrp="1"/>
          </p:cNvSpPr>
          <p:nvPr>
            <p:ph idx="1"/>
          </p:nvPr>
        </p:nvSpPr>
        <p:spPr>
          <a:xfrm>
            <a:off x="906780" y="1776730"/>
            <a:ext cx="10515600" cy="1315720"/>
          </a:xfrm>
        </p:spPr>
        <p:txBody>
          <a:bodyPr>
            <a:noAutofit/>
          </a:bodyPr>
          <a:lstStyle/>
          <a:p>
            <a:pPr marL="0" indent="0">
              <a:buNone/>
            </a:pPr>
            <a:r>
              <a:rPr lang="zh-CN" altLang="en-US" sz="3600" b="1"/>
              <a:t>（</a:t>
            </a:r>
            <a:r>
              <a:rPr lang="en-US" altLang="zh-CN" sz="3600" b="1"/>
              <a:t>2</a:t>
            </a:r>
            <a:r>
              <a:rPr lang="zh-CN" altLang="en-US" sz="3600" b="1"/>
              <a:t>）不矛盾律：指在同一思维过程中，</a:t>
            </a:r>
            <a:r>
              <a:rPr lang="zh-CN" altLang="en-US" sz="3600" b="1">
                <a:solidFill>
                  <a:srgbClr val="FF0000"/>
                </a:solidFill>
              </a:rPr>
              <a:t>两个互相矛盾的判断不能同真</a:t>
            </a:r>
            <a:r>
              <a:rPr lang="zh-CN" altLang="en-US" sz="3600" b="1"/>
              <a:t>，必有一假；两个互相反对的判断，不能同真，但可以同假。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举例：自相矛盾</a:t>
            </a:r>
          </a:p>
        </p:txBody>
      </p:sp>
      <p:sp>
        <p:nvSpPr>
          <p:cNvPr id="3" name="内容占位符 2"/>
          <p:cNvSpPr>
            <a:spLocks noGrp="1"/>
          </p:cNvSpPr>
          <p:nvPr>
            <p:ph idx="1"/>
          </p:nvPr>
        </p:nvSpPr>
        <p:spPr>
          <a:xfrm>
            <a:off x="838200" y="1825625"/>
            <a:ext cx="10515600" cy="1129030"/>
          </a:xfrm>
        </p:spPr>
        <p:txBody>
          <a:bodyPr>
            <a:normAutofit/>
          </a:bodyPr>
          <a:lstStyle/>
          <a:p>
            <a:pPr marL="0" indent="0">
              <a:buNone/>
            </a:pPr>
            <a:r>
              <a:rPr lang="zh-CN" altLang="en-US" sz="3200">
                <a:sym typeface="+mn-ea"/>
              </a:rPr>
              <a:t>我是答应您昨天来修门铃没错。 可我来了三次，每次按门铃，都没有人来开门，我只好走了。</a:t>
            </a:r>
            <a:endParaRPr lang="zh-CN" altLang="en-US" sz="3200"/>
          </a:p>
          <a:p>
            <a:endParaRPr lang="zh-CN" altLang="en-US" sz="3200"/>
          </a:p>
        </p:txBody>
      </p:sp>
      <p:sp>
        <p:nvSpPr>
          <p:cNvPr id="4" name="文本框 3"/>
          <p:cNvSpPr txBox="1"/>
          <p:nvPr/>
        </p:nvSpPr>
        <p:spPr>
          <a:xfrm>
            <a:off x="1151255" y="3433445"/>
            <a:ext cx="9182100" cy="1814830"/>
          </a:xfrm>
          <a:prstGeom prst="rect">
            <a:avLst/>
          </a:prstGeom>
          <a:noFill/>
        </p:spPr>
        <p:txBody>
          <a:bodyPr wrap="square" rtlCol="0">
            <a:spAutoFit/>
          </a:bodyPr>
          <a:lstStyle/>
          <a:p>
            <a:pPr algn="l"/>
            <a:r>
              <a:rPr lang="zh-CN" altLang="en-US" sz="2800" b="1"/>
              <a:t>评：一般来说，需要修门铃就是因为门铃坏了，又怎么能指望</a:t>
            </a:r>
            <a:r>
              <a:rPr lang="en-US" altLang="zh-CN" sz="2800" b="1"/>
              <a:t>“</a:t>
            </a:r>
            <a:r>
              <a:rPr lang="zh-CN" altLang="en-US" sz="2800" b="1">
                <a:sym typeface="+mn-ea"/>
              </a:rPr>
              <a:t>每次按门铃</a:t>
            </a:r>
            <a:r>
              <a:rPr lang="en-US" altLang="zh-CN" sz="2800" b="1"/>
              <a:t>”</a:t>
            </a:r>
            <a:r>
              <a:rPr lang="zh-CN" altLang="en-US" sz="2800" b="1"/>
              <a:t>都有人来开门呢，</a:t>
            </a:r>
          </a:p>
          <a:p>
            <a:pPr algn="l"/>
            <a:r>
              <a:rPr lang="zh-CN" altLang="en-US" sz="2800" b="1"/>
              <a:t>说话人或是真的未意识到其中的问题，或是为自己的不守信而开脱，都犯了自相矛盾的错误违反了不矛盾律。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任务</a:t>
            </a:r>
            <a:r>
              <a:rPr lang="en-US" altLang="zh-CN" sz="3200">
                <a:sym typeface="+mn-ea"/>
              </a:rPr>
              <a:t>2</a:t>
            </a:r>
            <a:r>
              <a:rPr lang="zh-CN" altLang="en-US" sz="3200">
                <a:sym typeface="+mn-ea"/>
              </a:rPr>
              <a:t>:分析下面的例子，解释以下句子中存在的不矛盾律逻辑错误。</a:t>
            </a:r>
          </a:p>
        </p:txBody>
      </p:sp>
      <p:sp>
        <p:nvSpPr>
          <p:cNvPr id="3" name="内容占位符 2"/>
          <p:cNvSpPr>
            <a:spLocks noGrp="1"/>
          </p:cNvSpPr>
          <p:nvPr>
            <p:ph idx="1"/>
          </p:nvPr>
        </p:nvSpPr>
        <p:spPr>
          <a:xfrm>
            <a:off x="838200" y="1825625"/>
            <a:ext cx="10515600" cy="2190115"/>
          </a:xfrm>
        </p:spPr>
        <p:txBody>
          <a:bodyPr>
            <a:normAutofit lnSpcReduction="10000"/>
          </a:bodyPr>
          <a:lstStyle/>
          <a:p>
            <a:pPr marL="0" indent="0">
              <a:buNone/>
            </a:pPr>
            <a:r>
              <a:rPr lang="zh-CN" altLang="en-US">
                <a:sym typeface="+mn-ea"/>
              </a:rPr>
              <a:t>①在法国某地，一个耍戏法的人招揽观众:“快来快来，这里有拿破仑的头骨。”围观的一个人说:“奇怪，听说拿破仑的脑袋是很大的，这个头骨怎么和普通人的没有区别啊?”耍戏法的解释道:“没错，这是拿破仑小时候的头骨。”</a:t>
            </a:r>
            <a:endParaRPr lang="zh-CN" altLang="en-US"/>
          </a:p>
          <a:p>
            <a:pPr marL="0" indent="0">
              <a:buNone/>
            </a:pPr>
            <a:r>
              <a:rPr lang="zh-CN" altLang="en-US"/>
              <a:t>②我的矛能刺穿任何盾，我的盾任何矛也刺不穿。</a:t>
            </a:r>
          </a:p>
        </p:txBody>
      </p:sp>
      <p:sp>
        <p:nvSpPr>
          <p:cNvPr id="4" name="文本框 3"/>
          <p:cNvSpPr txBox="1"/>
          <p:nvPr/>
        </p:nvSpPr>
        <p:spPr>
          <a:xfrm>
            <a:off x="1200785" y="4091940"/>
            <a:ext cx="9662795" cy="2306955"/>
          </a:xfrm>
          <a:prstGeom prst="rect">
            <a:avLst/>
          </a:prstGeom>
          <a:noFill/>
        </p:spPr>
        <p:txBody>
          <a:bodyPr wrap="square" rtlCol="0">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rPr>
              <a:t>答案：①拿破仑小时候的头骨被保留下来，则意味着拿破仑死于童年，而耍戏法的用拿破仑的名号招揽观众，显然指的是活到成年以后叱咤风云的拿破仑，拿破仑既活到了成年，又何来小时候的头骨？</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拿破仑死于童年</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和</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拿破仑死于成年之后</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，两者必有一假，耍戏法的违反了不矛盾律。</a:t>
            </a:r>
          </a:p>
          <a:p>
            <a:r>
              <a:rPr lang="zh-CN" altLang="en-US" sz="2400">
                <a:ln w="22225">
                  <a:solidFill>
                    <a:schemeClr val="accent2"/>
                  </a:solidFill>
                  <a:prstDash val="solid"/>
                </a:ln>
                <a:solidFill>
                  <a:schemeClr val="accent2">
                    <a:lumMod val="40000"/>
                    <a:lumOff val="60000"/>
                  </a:schemeClr>
                </a:solidFill>
                <a:effectLst/>
              </a:rPr>
              <a:t>②两者必有一假，</a:t>
            </a:r>
            <a:r>
              <a:rPr lang="zh-CN" altLang="en-US" sz="2400">
                <a:ln w="22225">
                  <a:solidFill>
                    <a:schemeClr val="accent2"/>
                  </a:solidFill>
                  <a:prstDash val="solid"/>
                </a:ln>
                <a:solidFill>
                  <a:schemeClr val="accent2">
                    <a:lumMod val="40000"/>
                    <a:lumOff val="60000"/>
                  </a:schemeClr>
                </a:solidFill>
                <a:effectLst/>
                <a:sym typeface="+mn-ea"/>
              </a:rPr>
              <a:t>违反了不矛盾律。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1353820"/>
            <a:ext cx="10515600" cy="4823460"/>
          </a:xfrm>
        </p:spPr>
        <p:txBody>
          <a:bodyPr>
            <a:normAutofit/>
          </a:bodyPr>
          <a:lstStyle/>
          <a:p>
            <a:pPr marL="0" indent="0">
              <a:buNone/>
            </a:pPr>
            <a:r>
              <a:rPr lang="zh-CN" altLang="en-US" sz="4000" b="1"/>
              <a:t>（</a:t>
            </a:r>
            <a:r>
              <a:rPr lang="en-US" altLang="zh-CN" sz="4000" b="1"/>
              <a:t>3</a:t>
            </a:r>
            <a:r>
              <a:rPr lang="zh-CN" altLang="en-US" sz="4000" b="1"/>
              <a:t>）</a:t>
            </a:r>
            <a:r>
              <a:rPr lang="zh-CN" altLang="en-US" sz="4000" b="1">
                <a:sym typeface="+mn-ea"/>
              </a:rPr>
              <a:t>排中律：</a:t>
            </a:r>
            <a:r>
              <a:rPr lang="zh-CN" altLang="en-US" sz="4000" b="1"/>
              <a:t>指在同一思维过程中</a:t>
            </a:r>
            <a:r>
              <a:rPr lang="zh-CN" altLang="en-US" sz="4000" b="1">
                <a:solidFill>
                  <a:srgbClr val="FF0000"/>
                </a:solidFill>
              </a:rPr>
              <a:t>两个相互矛盾的判断不能同假，必有一真。</a:t>
            </a:r>
            <a:endParaRPr lang="zh-CN" altLang="en-US">
              <a:solidFill>
                <a:srgbClr val="FF0000"/>
              </a:solidFill>
            </a:endParaRPr>
          </a:p>
          <a:p>
            <a:pPr marL="0" indent="0">
              <a:buNone/>
            </a:pP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04190" y="126365"/>
            <a:ext cx="10515600" cy="1325563"/>
          </a:xfrm>
        </p:spPr>
        <p:txBody>
          <a:bodyPr/>
          <a:lstStyle/>
          <a:p>
            <a:r>
              <a:rPr lang="zh-CN" altLang="en-US"/>
              <a:t>举例：</a:t>
            </a:r>
            <a:r>
              <a:rPr lang="zh-CN" altLang="en-US" sz="3200">
                <a:sym typeface="+mn-ea"/>
              </a:rPr>
              <a:t>生阄和死阄</a:t>
            </a:r>
          </a:p>
        </p:txBody>
      </p:sp>
      <p:sp>
        <p:nvSpPr>
          <p:cNvPr id="4" name="内容占位符 3"/>
          <p:cNvSpPr>
            <a:spLocks noGrp="1"/>
          </p:cNvSpPr>
          <p:nvPr>
            <p:ph idx="1"/>
          </p:nvPr>
        </p:nvSpPr>
        <p:spPr>
          <a:xfrm>
            <a:off x="759460" y="1157605"/>
            <a:ext cx="10515600" cy="3556635"/>
          </a:xfrm>
        </p:spPr>
        <p:txBody>
          <a:bodyPr>
            <a:noAutofit/>
          </a:bodyPr>
          <a:lstStyle/>
          <a:p>
            <a:pPr marL="0" indent="0">
              <a:buNone/>
            </a:pPr>
            <a:r>
              <a:rPr lang="zh-CN" altLang="en-US" sz="2400"/>
              <a:t>　   某国有条法律，每个被判死刑的人，可以在执刑前抓一次阄(读纠jiu)，抓到“生”阄可获赦免，抓到“死”阄则立即被处决。</a:t>
            </a:r>
          </a:p>
          <a:p>
            <a:pPr marL="0" indent="0">
              <a:buNone/>
            </a:pPr>
            <a:r>
              <a:rPr lang="zh-CN" altLang="en-US" sz="2400"/>
              <a:t>         有个人被仇人陷害判了死刑。为了使他必死无疑，在抽阄前一天，仇人又买通人将阄箱中的“生”阄换成“死”阉。这事被受害者的朋友知道了，当天赶到狱中告诉了他。谁知他一听反而高兴地说：“这一下我得救了!”他叫朋友不要声张。第二天抓阉时，他抓了一个阉，不打开就立即吞下肚去。法官令人打开阉箱一看，剩</a:t>
            </a:r>
          </a:p>
          <a:p>
            <a:pPr marL="0" indent="0">
              <a:buNone/>
            </a:pPr>
            <a:r>
              <a:rPr lang="zh-CN" altLang="en-US" sz="2400"/>
              <a:t>下的是个“死”阉，就推断被害者抓着而吞下去的是“生”阉，将受害者赦免了。</a:t>
            </a:r>
          </a:p>
          <a:p>
            <a:pPr marL="0" indent="0">
              <a:buNone/>
            </a:pPr>
            <a:r>
              <a:rPr lang="zh-CN" altLang="en-US" sz="2400"/>
              <a:t>　　</a:t>
            </a:r>
          </a:p>
        </p:txBody>
      </p:sp>
      <p:sp>
        <p:nvSpPr>
          <p:cNvPr id="5" name="文本框 4"/>
          <p:cNvSpPr txBox="1"/>
          <p:nvPr/>
        </p:nvSpPr>
        <p:spPr>
          <a:xfrm>
            <a:off x="805815" y="4606290"/>
            <a:ext cx="10581005" cy="1938020"/>
          </a:xfrm>
          <a:prstGeom prst="rect">
            <a:avLst/>
          </a:prstGeom>
          <a:noFill/>
        </p:spPr>
        <p:txBody>
          <a:bodyPr wrap="square" rtlCol="0" anchor="t">
            <a:spAutoFit/>
            <a:scene3d>
              <a:camera prst="orthographicFront"/>
              <a:lightRig rig="threePt" dir="t"/>
            </a:scene3d>
          </a:bodyPr>
          <a:lstStyle/>
          <a:p>
            <a:pPr marL="0" indent="0">
              <a:buNone/>
            </a:pPr>
            <a:r>
              <a:rPr lang="zh-CN" altLang="en-US" sz="2400" b="1">
                <a:solidFill>
                  <a:schemeClr val="tx1"/>
                </a:solidFill>
                <a:effectLst>
                  <a:outerShdw blurRad="38100" dist="19050" dir="2700000" algn="tl" rotWithShape="0">
                    <a:schemeClr val="dk1">
                      <a:alpha val="40000"/>
                    </a:schemeClr>
                  </a:outerShdw>
                </a:effectLst>
                <a:sym typeface="+mn-ea"/>
              </a:rPr>
              <a:t>[评]某国这条法律中包括了逻辑思想中的又一条基本规律：排中律。所谓排中律是说在同一时间，同一方面，对同一对象所作的两个互相矛盾的论断，总有一个、也只能有一个成立，非此即彼，二者必居其一。聪明的受害者就是抓住这一点，让剩下的“死”阉去反证自己抓住的是“生”阉，从而死里逃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学习目标</a:t>
            </a:r>
          </a:p>
        </p:txBody>
      </p:sp>
      <p:sp>
        <p:nvSpPr>
          <p:cNvPr id="3" name="内容占位符 2"/>
          <p:cNvSpPr>
            <a:spLocks noGrp="1"/>
          </p:cNvSpPr>
          <p:nvPr>
            <p:ph idx="1"/>
          </p:nvPr>
        </p:nvSpPr>
        <p:spPr/>
        <p:txBody>
          <a:bodyPr>
            <a:normAutofit/>
          </a:bodyPr>
          <a:lstStyle/>
          <a:p>
            <a:r>
              <a:rPr lang="zh-CN" altLang="en-US" dirty="0"/>
              <a:t>统编高中语文选择性必修上册第四单元主题是“逻辑的力量” ，旨在引导学生在语文学习活动中认识逻辑 ，运用逻辑 ，发展逻辑思维 ，提升思维品质 。 鉴于学生在学习本专题之前没有接触过较为系统的逻辑 ，而且教学时间和课堂容量有限 ，适宜精选逻辑知识 ，提炼逻辑专题 ，适度组织逻辑训练 ，从识到用 ，引</a:t>
            </a:r>
          </a:p>
          <a:p>
            <a:pPr marL="0" indent="0">
              <a:buNone/>
            </a:pPr>
            <a:r>
              <a:rPr lang="zh-CN" altLang="en-US" dirty="0"/>
              <a:t>领学生经历一场“逻辑之旅” ，初步感受“逻辑之力”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sym typeface="+mn-ea"/>
              </a:rPr>
              <a:t>任务</a:t>
            </a:r>
            <a:r>
              <a:rPr lang="en-US" altLang="zh-CN" sz="3200">
                <a:sym typeface="+mn-ea"/>
              </a:rPr>
              <a:t>3</a:t>
            </a:r>
            <a:r>
              <a:rPr lang="zh-CN" altLang="en-US" sz="3200">
                <a:sym typeface="+mn-ea"/>
              </a:rPr>
              <a:t>:分析下面的例子，解释其中的排中律逻辑错误。</a:t>
            </a:r>
          </a:p>
        </p:txBody>
      </p:sp>
      <p:sp>
        <p:nvSpPr>
          <p:cNvPr id="3" name="内容占位符 2"/>
          <p:cNvSpPr>
            <a:spLocks noGrp="1"/>
          </p:cNvSpPr>
          <p:nvPr>
            <p:ph idx="1"/>
          </p:nvPr>
        </p:nvSpPr>
        <p:spPr>
          <a:xfrm>
            <a:off x="925830" y="1402715"/>
            <a:ext cx="10515600" cy="4351338"/>
          </a:xfrm>
        </p:spPr>
        <p:txBody>
          <a:bodyPr/>
          <a:lstStyle/>
          <a:p>
            <a:pPr marL="0" indent="0">
              <a:buNone/>
            </a:pPr>
            <a:r>
              <a:rPr lang="zh-CN" altLang="en-US">
                <a:sym typeface="+mn-ea"/>
              </a:rPr>
              <a:t>①不薄之谓厚，不白之谓黑。</a:t>
            </a:r>
            <a:endParaRPr lang="zh-CN" altLang="en-US"/>
          </a:p>
          <a:p>
            <a:pPr marL="0" indent="0">
              <a:buNone/>
            </a:pPr>
            <a:r>
              <a:rPr lang="zh-CN" altLang="en-US">
                <a:sym typeface="+mn-ea"/>
              </a:rPr>
              <a:t>②你是否已经停止了对我的毁谤?请回答“是”或者“不是”!</a:t>
            </a:r>
            <a:endParaRPr lang="zh-CN" altLang="en-US"/>
          </a:p>
          <a:p>
            <a:pPr marL="0" indent="0">
              <a:buNone/>
            </a:pPr>
            <a:r>
              <a:rPr lang="zh-CN" altLang="en-US"/>
              <a:t>③</a:t>
            </a:r>
            <a:r>
              <a:rPr lang="zh-CN" altLang="en-US">
                <a:sym typeface="+mn-ea"/>
              </a:rPr>
              <a:t>有人说《红楼梦》值得读，有人说不值得。两种意见我都不赞成。读，太花时间;不读，又有点儿可惜。</a:t>
            </a:r>
            <a:endParaRPr lang="zh-CN" altLang="en-US"/>
          </a:p>
          <a:p>
            <a:endParaRPr lang="zh-CN" altLang="en-US"/>
          </a:p>
          <a:p>
            <a:endParaRPr lang="zh-CN" altLang="en-US"/>
          </a:p>
        </p:txBody>
      </p:sp>
      <p:sp>
        <p:nvSpPr>
          <p:cNvPr id="4" name="文本框 3"/>
          <p:cNvSpPr txBox="1"/>
          <p:nvPr/>
        </p:nvSpPr>
        <p:spPr>
          <a:xfrm>
            <a:off x="925830" y="3593465"/>
            <a:ext cx="10340340" cy="3046095"/>
          </a:xfrm>
          <a:prstGeom prst="rect">
            <a:avLst/>
          </a:prstGeom>
          <a:noFill/>
        </p:spPr>
        <p:txBody>
          <a:bodyPr wrap="square" rtlCol="0">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rPr>
              <a:t>答案：①薄厚之间存在着中间状态，白黑之间还存在灰，说话人屏蔽了中间状态，只呈现出两种极端的情形，让人在两个极端之间做出判断或选择，其实是在并非矛盾（有第三者可能存在）的情况下使用排中律，因此违背了排中律。</a:t>
            </a:r>
          </a:p>
          <a:p>
            <a:r>
              <a:rPr lang="zh-CN" altLang="en-US" sz="2400">
                <a:ln w="22225">
                  <a:solidFill>
                    <a:schemeClr val="accent2"/>
                  </a:solidFill>
                  <a:prstDash val="solid"/>
                </a:ln>
                <a:solidFill>
                  <a:schemeClr val="accent2">
                    <a:lumMod val="40000"/>
                    <a:lumOff val="60000"/>
                  </a:schemeClr>
                </a:solidFill>
                <a:effectLst/>
              </a:rPr>
              <a:t>②这句话隐藏着一个前提：对方此前一直在毁谤说话人，对方的回答无论肯定还是否定，都意味着承认这个前提，而这个前提很可能是虚假的，这属于不当预设，</a:t>
            </a:r>
            <a:r>
              <a:rPr lang="zh-CN" altLang="en-US" sz="2400">
                <a:ln w="22225">
                  <a:solidFill>
                    <a:schemeClr val="accent2"/>
                  </a:solidFill>
                  <a:prstDash val="solid"/>
                </a:ln>
                <a:solidFill>
                  <a:schemeClr val="accent2">
                    <a:lumMod val="40000"/>
                    <a:lumOff val="60000"/>
                  </a:schemeClr>
                </a:solidFill>
                <a:effectLst/>
                <a:sym typeface="+mn-ea"/>
              </a:rPr>
              <a:t>违背了排中律。③</a:t>
            </a:r>
            <a:r>
              <a:rPr lang="zh-CN" altLang="en-US" sz="2400">
                <a:ln w="22225">
                  <a:solidFill>
                    <a:schemeClr val="accent2"/>
                  </a:solidFill>
                  <a:prstDash val="solid"/>
                </a:ln>
                <a:solidFill>
                  <a:schemeClr val="accent2">
                    <a:lumMod val="40000"/>
                    <a:lumOff val="60000"/>
                  </a:schemeClr>
                </a:solidFill>
                <a:effectLst/>
              </a:rPr>
              <a:t>红楼梦值得读和不值得读是相互矛盾的，不能都否定，违反了排中律。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48590"/>
            <a:ext cx="10515600" cy="1325563"/>
          </a:xfrm>
        </p:spPr>
        <p:txBody>
          <a:bodyPr/>
          <a:lstStyle/>
          <a:p>
            <a:endParaRPr lang="zh-CN" altLang="en-US"/>
          </a:p>
        </p:txBody>
      </p:sp>
      <p:sp>
        <p:nvSpPr>
          <p:cNvPr id="3" name="内容占位符 2"/>
          <p:cNvSpPr>
            <a:spLocks noGrp="1"/>
          </p:cNvSpPr>
          <p:nvPr>
            <p:ph idx="1"/>
          </p:nvPr>
        </p:nvSpPr>
        <p:spPr>
          <a:xfrm>
            <a:off x="838200" y="1474470"/>
            <a:ext cx="10682605" cy="2386965"/>
          </a:xfrm>
        </p:spPr>
        <p:txBody>
          <a:bodyPr>
            <a:normAutofit/>
          </a:bodyPr>
          <a:lstStyle/>
          <a:p>
            <a:pPr marL="0" indent="0">
              <a:buNone/>
            </a:pPr>
            <a:r>
              <a:rPr lang="zh-CN" altLang="en-US" b="1"/>
              <a:t>（</a:t>
            </a:r>
            <a:r>
              <a:rPr lang="en-US" altLang="zh-CN" b="1"/>
              <a:t>4</a:t>
            </a:r>
            <a:r>
              <a:rPr lang="zh-CN" altLang="en-US" b="1"/>
              <a:t>）</a:t>
            </a:r>
            <a:r>
              <a:rPr lang="zh-CN" altLang="en-US">
                <a:sym typeface="+mn-ea"/>
              </a:rPr>
              <a:t>充足理由律：</a:t>
            </a:r>
            <a:r>
              <a:rPr lang="zh-CN" altLang="en-US" b="1"/>
              <a:t>是指</a:t>
            </a:r>
            <a:r>
              <a:rPr lang="zh-CN" altLang="en-US" b="1">
                <a:solidFill>
                  <a:srgbClr val="FF0000"/>
                </a:solidFill>
              </a:rPr>
              <a:t>一个被断定为真的</a:t>
            </a:r>
            <a:r>
              <a:rPr lang="zh-CN" altLang="en-US" b="1">
                <a:solidFill>
                  <a:srgbClr val="FF0000"/>
                </a:solidFill>
                <a:sym typeface="+mn-ea"/>
              </a:rPr>
              <a:t>判断</a:t>
            </a:r>
            <a:r>
              <a:rPr lang="zh-CN" altLang="en-US" b="1">
                <a:solidFill>
                  <a:srgbClr val="FF0000"/>
                </a:solidFill>
              </a:rPr>
              <a:t>必须要有充足的理由</a:t>
            </a:r>
            <a:r>
              <a:rPr lang="zh-CN" altLang="en-US" b="1"/>
              <a:t>。如果没有充足理由，或者理由不成立，则该判断不能被断定为真。</a:t>
            </a:r>
            <a:endParaRPr lang="zh-CN" altLang="en-US"/>
          </a:p>
          <a:p>
            <a:pPr marL="0" indent="0">
              <a:buNone/>
            </a:pPr>
            <a:r>
              <a:rPr lang="zh-CN" altLang="en-US"/>
              <a:t>常见违反充足理由律的逻辑错误：“没有理由”“理由虚假”“推不出来”。</a:t>
            </a: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举例：</a:t>
            </a:r>
            <a:endParaRPr lang="en-US" altLang="zh-CN"/>
          </a:p>
        </p:txBody>
      </p:sp>
      <p:sp>
        <p:nvSpPr>
          <p:cNvPr id="3" name="内容占位符 2"/>
          <p:cNvSpPr>
            <a:spLocks noGrp="1"/>
          </p:cNvSpPr>
          <p:nvPr>
            <p:ph idx="1"/>
          </p:nvPr>
        </p:nvSpPr>
        <p:spPr>
          <a:xfrm>
            <a:off x="838200" y="1501775"/>
            <a:ext cx="10515600" cy="1521460"/>
          </a:xfrm>
        </p:spPr>
        <p:txBody>
          <a:bodyPr>
            <a:normAutofit lnSpcReduction="20000"/>
          </a:bodyPr>
          <a:lstStyle/>
          <a:p>
            <a:pPr marL="0" indent="0">
              <a:buNone/>
            </a:pPr>
            <a:r>
              <a:rPr lang="zh-CN" altLang="en-US">
                <a:sym typeface="+mn-ea"/>
              </a:rPr>
              <a:t>《祝福》中，鲁四老爷知道祥林嫂的死讯后说:“不早不迟，偏偏</a:t>
            </a:r>
          </a:p>
          <a:p>
            <a:pPr marL="0" indent="0">
              <a:buNone/>
            </a:pPr>
            <a:r>
              <a:rPr lang="zh-CN" altLang="en-US">
                <a:sym typeface="+mn-ea"/>
              </a:rPr>
              <a:t>要在这时候，这就可见是一个谬种!”</a:t>
            </a:r>
            <a:endParaRPr lang="zh-CN" altLang="en-US"/>
          </a:p>
        </p:txBody>
      </p:sp>
      <p:sp>
        <p:nvSpPr>
          <p:cNvPr id="4" name="文本框 3"/>
          <p:cNvSpPr txBox="1"/>
          <p:nvPr/>
        </p:nvSpPr>
        <p:spPr>
          <a:xfrm>
            <a:off x="1545590" y="3152775"/>
            <a:ext cx="8708390" cy="3107690"/>
          </a:xfrm>
          <a:prstGeom prst="rect">
            <a:avLst/>
          </a:prstGeom>
          <a:noFill/>
        </p:spPr>
        <p:txBody>
          <a:bodyPr wrap="square" rtlCol="0" anchor="t">
            <a:spAutoFit/>
          </a:bodyPr>
          <a:lstStyle/>
          <a:p>
            <a:r>
              <a:rPr lang="zh-CN" altLang="en-US" sz="2800" b="1">
                <a:effectLst>
                  <a:outerShdw blurRad="38100" dist="19050" dir="2700000" algn="tl" rotWithShape="0">
                    <a:schemeClr val="dk1">
                      <a:alpha val="40000"/>
                    </a:schemeClr>
                  </a:outerShdw>
                </a:effectLst>
                <a:sym typeface="+mn-ea"/>
              </a:rPr>
              <a:t>[评]</a:t>
            </a:r>
            <a:r>
              <a:rPr lang="zh-CN" altLang="en-US" sz="2800" b="1"/>
              <a:t>鲁四老爷的这句话存在两个错误的捆绑：一是把祥林嫂的死和祝福捆绑，二是把死和</a:t>
            </a:r>
            <a:r>
              <a:rPr lang="en-US" altLang="zh-CN" sz="2800" b="1"/>
              <a:t>“</a:t>
            </a:r>
            <a:r>
              <a:rPr lang="zh-CN" altLang="en-US" sz="2800" b="1"/>
              <a:t>谬种</a:t>
            </a:r>
            <a:r>
              <a:rPr lang="en-US" altLang="zh-CN" sz="2800" b="1"/>
              <a:t>”</a:t>
            </a:r>
            <a:r>
              <a:rPr lang="zh-CN" altLang="en-US" sz="2800" b="1"/>
              <a:t>捆绑。祥林嫂的死和年关的祝福活动，只是时间上接近的两件事，并不存在联系。祥林嫂的死与被称作</a:t>
            </a:r>
            <a:r>
              <a:rPr lang="en-US" altLang="zh-CN" sz="2800" b="1"/>
              <a:t>“</a:t>
            </a:r>
            <a:r>
              <a:rPr lang="zh-CN" altLang="en-US" sz="2800" b="1"/>
              <a:t>谬种</a:t>
            </a:r>
            <a:r>
              <a:rPr lang="en-US" altLang="zh-CN" sz="2800" b="1"/>
              <a:t>”</a:t>
            </a:r>
            <a:r>
              <a:rPr lang="zh-CN" altLang="en-US" sz="2800" b="1"/>
              <a:t>是没有因果关系的事件，因为他的死与祝福活动在时间上相近等表面联系，就把他们看成是因果事件，叫作强加因果，违背了充足理由律。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任务</a:t>
            </a:r>
            <a:r>
              <a:rPr lang="en-US" altLang="zh-CN">
                <a:sym typeface="+mn-ea"/>
              </a:rPr>
              <a:t>4</a:t>
            </a:r>
            <a:r>
              <a:rPr lang="zh-CN" altLang="en-US">
                <a:sym typeface="+mn-ea"/>
              </a:rPr>
              <a:t>:分析下面的例子，解释其中的充足理由律逻辑错误。</a:t>
            </a:r>
            <a:endParaRPr lang="zh-CN" altLang="en-US"/>
          </a:p>
        </p:txBody>
      </p:sp>
      <p:sp>
        <p:nvSpPr>
          <p:cNvPr id="3" name="内容占位符 2"/>
          <p:cNvSpPr>
            <a:spLocks noGrp="1"/>
          </p:cNvSpPr>
          <p:nvPr>
            <p:ph idx="1"/>
          </p:nvPr>
        </p:nvSpPr>
        <p:spPr/>
        <p:txBody>
          <a:bodyPr/>
          <a:lstStyle/>
          <a:p>
            <a:r>
              <a:rPr lang="zh-CN" altLang="en-US"/>
              <a:t>①送来的时候还好好的，怎么到你们医院之后就不行了呢？</a:t>
            </a:r>
          </a:p>
          <a:p>
            <a:r>
              <a:rPr lang="zh-CN" altLang="en-US"/>
              <a:t>②小李结婚后就离开了公司，一定是他新婚夫人让他辞去这份工作的。</a:t>
            </a:r>
          </a:p>
          <a:p>
            <a:r>
              <a:rPr lang="zh-CN" altLang="en-US"/>
              <a:t>③没撞，你为什么要扶？</a:t>
            </a:r>
          </a:p>
        </p:txBody>
      </p:sp>
      <p:sp>
        <p:nvSpPr>
          <p:cNvPr id="4" name="文本框 3"/>
          <p:cNvSpPr txBox="1"/>
          <p:nvPr/>
        </p:nvSpPr>
        <p:spPr>
          <a:xfrm>
            <a:off x="922655" y="4377055"/>
            <a:ext cx="10098405" cy="1198880"/>
          </a:xfrm>
          <a:prstGeom prst="rect">
            <a:avLst/>
          </a:prstGeom>
          <a:noFill/>
        </p:spPr>
        <p:txBody>
          <a:bodyPr wrap="square" rtlCol="0">
            <a:spAutoFit/>
            <a:scene3d>
              <a:camera prst="orthographicFront"/>
              <a:lightRig rig="threePt" dir="t"/>
            </a:scene3d>
          </a:bodyPr>
          <a:lstStyle/>
          <a:p>
            <a:pPr algn="l"/>
            <a:r>
              <a:rPr lang="zh-CN" altLang="en-US" sz="2400">
                <a:ln w="22225">
                  <a:solidFill>
                    <a:schemeClr val="accent2"/>
                  </a:solidFill>
                  <a:prstDash val="solid"/>
                </a:ln>
                <a:solidFill>
                  <a:schemeClr val="accent2">
                    <a:lumMod val="40000"/>
                    <a:lumOff val="60000"/>
                  </a:schemeClr>
                </a:solidFill>
                <a:effectLst/>
              </a:rPr>
              <a:t>答案：①②都是因为时间上的接近就强加了前者和后者的因果关系，违背充足理由律。</a:t>
            </a:r>
          </a:p>
          <a:p>
            <a:pPr algn="l"/>
            <a:r>
              <a:rPr lang="zh-CN" altLang="en-US" sz="2400">
                <a:ln w="22225">
                  <a:solidFill>
                    <a:schemeClr val="accent2"/>
                  </a:solidFill>
                  <a:prstDash val="solid"/>
                </a:ln>
                <a:solidFill>
                  <a:schemeClr val="accent2">
                    <a:lumMod val="40000"/>
                    <a:lumOff val="60000"/>
                  </a:schemeClr>
                </a:solidFill>
                <a:effectLst/>
              </a:rPr>
              <a:t>③</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没撞</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推不出</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要扶</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，强加因果，</a:t>
            </a:r>
            <a:r>
              <a:rPr lang="zh-CN" altLang="en-US" sz="2400">
                <a:ln w="22225">
                  <a:solidFill>
                    <a:schemeClr val="accent2"/>
                  </a:solidFill>
                  <a:prstDash val="solid"/>
                </a:ln>
                <a:solidFill>
                  <a:schemeClr val="accent2">
                    <a:lumMod val="40000"/>
                    <a:lumOff val="60000"/>
                  </a:schemeClr>
                </a:solidFill>
                <a:effectLst/>
                <a:sym typeface="+mn-ea"/>
              </a:rPr>
              <a:t>违背充足理由律。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35915"/>
            <a:ext cx="10515600" cy="1325563"/>
          </a:xfrm>
        </p:spPr>
        <p:txBody>
          <a:bodyPr/>
          <a:lstStyle/>
          <a:p>
            <a:r>
              <a:rPr lang="zh-CN" altLang="en-US">
                <a:sym typeface="+mn-ea"/>
              </a:rPr>
              <a:t>四、</a:t>
            </a:r>
            <a:r>
              <a:rPr lang="zh-CN" altLang="en-US">
                <a:solidFill>
                  <a:srgbClr val="FF0000"/>
                </a:solidFill>
                <a:sym typeface="+mn-ea"/>
              </a:rPr>
              <a:t>故意违反规逻辑的语言艺术</a:t>
            </a:r>
            <a:r>
              <a:rPr lang="zh-CN" altLang="en-US">
                <a:solidFill>
                  <a:srgbClr val="FF0000"/>
                </a:solidFill>
              </a:rPr>
              <a:t/>
            </a:r>
            <a:br>
              <a:rPr lang="zh-CN" altLang="en-US">
                <a:solidFill>
                  <a:srgbClr val="FF0000"/>
                </a:solidFill>
              </a:rPr>
            </a:br>
            <a:endParaRPr lang="zh-CN" altLang="en-US">
              <a:solidFill>
                <a:srgbClr val="FF0000"/>
              </a:solidFill>
            </a:endParaRPr>
          </a:p>
        </p:txBody>
      </p:sp>
      <p:sp>
        <p:nvSpPr>
          <p:cNvPr id="4" name="内容占位符 3"/>
          <p:cNvSpPr>
            <a:spLocks noGrp="1"/>
          </p:cNvSpPr>
          <p:nvPr>
            <p:ph idx="1"/>
          </p:nvPr>
        </p:nvSpPr>
        <p:spPr>
          <a:xfrm>
            <a:off x="838200" y="1825625"/>
            <a:ext cx="10515600" cy="1040765"/>
          </a:xfrm>
        </p:spPr>
        <p:txBody>
          <a:bodyPr/>
          <a:lstStyle/>
          <a:p>
            <a:pPr marL="0" indent="0">
              <a:buNone/>
            </a:pPr>
            <a:r>
              <a:rPr lang="zh-CN" altLang="en-US"/>
              <a:t>①齐高帝曾与王僧虔赌书毕，帝曰：</a:t>
            </a:r>
            <a:r>
              <a:rPr lang="en-US" altLang="zh-CN"/>
              <a:t>“</a:t>
            </a:r>
            <a:r>
              <a:rPr lang="zh-CN" altLang="en-US"/>
              <a:t>谁为第一？</a:t>
            </a:r>
            <a:r>
              <a:rPr lang="en-US" altLang="zh-CN"/>
              <a:t>”</a:t>
            </a:r>
            <a:r>
              <a:rPr lang="zh-CN" altLang="en-US"/>
              <a:t>僧虔对曰：</a:t>
            </a:r>
            <a:r>
              <a:rPr lang="en-US" altLang="zh-CN"/>
              <a:t>“</a:t>
            </a:r>
            <a:r>
              <a:rPr lang="zh-CN" altLang="en-US"/>
              <a:t>臣书人臣中第一，陛下书帝中第一。</a:t>
            </a:r>
            <a:r>
              <a:rPr lang="en-US" altLang="zh-CN"/>
              <a:t>”</a:t>
            </a:r>
            <a:endParaRPr lang="zh-CN" altLang="en-US"/>
          </a:p>
        </p:txBody>
      </p:sp>
      <p:sp>
        <p:nvSpPr>
          <p:cNvPr id="3" name="文本框 2"/>
          <p:cNvSpPr txBox="1"/>
          <p:nvPr/>
        </p:nvSpPr>
        <p:spPr>
          <a:xfrm>
            <a:off x="1158240" y="3105785"/>
            <a:ext cx="9279890" cy="2676525"/>
          </a:xfrm>
          <a:prstGeom prst="rect">
            <a:avLst/>
          </a:prstGeom>
          <a:noFill/>
        </p:spPr>
        <p:txBody>
          <a:bodyPr wrap="square" rtlCol="0" anchor="t">
            <a:spAutoFit/>
            <a:scene3d>
              <a:camera prst="orthographicFront"/>
              <a:lightRig rig="threePt" dir="t"/>
            </a:scene3d>
          </a:bodyPr>
          <a:lstStyle/>
          <a:p>
            <a:pPr marL="0" indent="0">
              <a:buNone/>
            </a:pPr>
            <a:r>
              <a:rPr lang="zh-CN" altLang="en-US" sz="28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sym typeface="+mn-ea"/>
              </a:rPr>
              <a:t>赏析：齐高帝的意思是所有人放在一起比谁是第一？王僧虔故意曲解，把人分为了两类，让齐高帝和自己都得了第一，既保全了高帝的颜面，又保留了自己的尊严，而且还没有违背自己眼中的事实，不因为对方高高在上就阿谀奉承，也没有为了无关体统的事就冒上犯颜，体现了较高的语言艺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044575" y="1028700"/>
            <a:ext cx="9333865" cy="1568450"/>
          </a:xfrm>
          <a:prstGeom prst="rect">
            <a:avLst/>
          </a:prstGeom>
          <a:noFill/>
        </p:spPr>
        <p:txBody>
          <a:bodyPr wrap="square" rtlCol="0" anchor="t">
            <a:spAutoFit/>
          </a:bodyPr>
          <a:lstStyle/>
          <a:p>
            <a:r>
              <a:rPr lang="zh-CN" altLang="en-US" sz="2400"/>
              <a:t>②美国代表团访华时，曾有一名官员当着周恩来的面说：</a:t>
            </a:r>
            <a:r>
              <a:rPr lang="en-US" altLang="zh-CN" sz="2400"/>
              <a:t>“</a:t>
            </a:r>
            <a:r>
              <a:rPr lang="zh-CN" altLang="en-US" sz="2400"/>
              <a:t>中国人很喜欢低着头走路，而我们美国人却总是抬着头走路。</a:t>
            </a:r>
            <a:r>
              <a:rPr lang="en-US" altLang="zh-CN" sz="2400"/>
              <a:t>”</a:t>
            </a:r>
            <a:r>
              <a:rPr lang="zh-CN" altLang="en-US" sz="2400"/>
              <a:t>此话一出，语惊四座。周恩来不慌不忙，脸带微笑地说：</a:t>
            </a:r>
            <a:r>
              <a:rPr lang="en-US" altLang="zh-CN" sz="2400"/>
              <a:t>“</a:t>
            </a:r>
            <a:r>
              <a:rPr lang="zh-CN" altLang="en-US" sz="2400"/>
              <a:t>这并不奇怪，因为我们中国人喜欢走上坡路，而你们美国人喜欢走下坡路。</a:t>
            </a:r>
            <a:r>
              <a:rPr lang="en-US" altLang="zh-CN" sz="2400"/>
              <a:t>”</a:t>
            </a:r>
          </a:p>
        </p:txBody>
      </p:sp>
      <p:sp>
        <p:nvSpPr>
          <p:cNvPr id="5" name="文本框 4"/>
          <p:cNvSpPr txBox="1"/>
          <p:nvPr/>
        </p:nvSpPr>
        <p:spPr>
          <a:xfrm>
            <a:off x="887730" y="3225800"/>
            <a:ext cx="10416540" cy="1814830"/>
          </a:xfrm>
          <a:prstGeom prst="rect">
            <a:avLst/>
          </a:prstGeom>
          <a:noFill/>
        </p:spPr>
        <p:txBody>
          <a:bodyPr wrap="square" rtlCol="0" anchor="t">
            <a:spAutoFit/>
          </a:bodyPr>
          <a:lstStyle/>
          <a:p>
            <a:pPr algn="l"/>
            <a:r>
              <a:rPr lang="zh-CN" altLang="en-US" sz="2800" b="1">
                <a:latin typeface="仿宋" panose="02010609060101010101" charset="-122"/>
                <a:ea typeface="仿宋" panose="02010609060101010101" charset="-122"/>
                <a:cs typeface="仿宋" panose="02010609060101010101" charset="-122"/>
                <a:sym typeface="+mn-ea"/>
              </a:rPr>
              <a:t>赏析：</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低头走路</a:t>
            </a:r>
            <a:r>
              <a:rPr lang="en-US" altLang="zh-CN" sz="2800" b="1">
                <a:latin typeface="仿宋" panose="02010609060101010101" charset="-122"/>
                <a:ea typeface="仿宋" panose="02010609060101010101" charset="-122"/>
                <a:cs typeface="仿宋" panose="02010609060101010101" charset="-122"/>
                <a:sym typeface="+mn-ea"/>
              </a:rPr>
              <a:t>” “</a:t>
            </a:r>
            <a:r>
              <a:rPr lang="zh-CN" altLang="en-US" sz="2800" b="1">
                <a:latin typeface="仿宋" panose="02010609060101010101" charset="-122"/>
                <a:ea typeface="仿宋" panose="02010609060101010101" charset="-122"/>
                <a:cs typeface="仿宋" panose="02010609060101010101" charset="-122"/>
                <a:sym typeface="+mn-ea"/>
              </a:rPr>
              <a:t>抬头走路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的</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，其实是指现实生活中的路，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上坡路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和</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下坡路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的</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是国家的发展之路，这两个</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路</a:t>
            </a:r>
            <a:r>
              <a:rPr lang="en-US" altLang="zh-CN" sz="2800" b="1">
                <a:latin typeface="仿宋" panose="02010609060101010101" charset="-122"/>
                <a:ea typeface="仿宋" panose="02010609060101010101" charset="-122"/>
                <a:cs typeface="仿宋" panose="02010609060101010101" charset="-122"/>
                <a:sym typeface="+mn-ea"/>
              </a:rPr>
              <a:t>”</a:t>
            </a:r>
            <a:r>
              <a:rPr lang="zh-CN" altLang="en-US" sz="2800" b="1">
                <a:latin typeface="仿宋" panose="02010609060101010101" charset="-122"/>
                <a:ea typeface="仿宋" panose="02010609060101010101" charset="-122"/>
                <a:cs typeface="仿宋" panose="02010609060101010101" charset="-122"/>
                <a:sym typeface="+mn-ea"/>
              </a:rPr>
              <a:t>全然不是一个概念。</a:t>
            </a:r>
            <a:r>
              <a:rPr lang="zh-CN" altLang="en-US" sz="2800" b="1">
                <a:latin typeface="仿宋" panose="02010609060101010101" charset="-122"/>
                <a:ea typeface="仿宋" panose="02010609060101010101" charset="-122"/>
                <a:cs typeface="仿宋" panose="02010609060101010101" charset="-122"/>
              </a:rPr>
              <a:t>周恩来的回答虽违背了同一律，但却堪称语言艺术</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上坡下坡</a:t>
            </a:r>
            <a:r>
              <a:rPr lang="en-US" altLang="zh-CN" sz="2800" b="1">
                <a:latin typeface="仿宋" panose="02010609060101010101" charset="-122"/>
                <a:ea typeface="仿宋" panose="02010609060101010101" charset="-122"/>
                <a:cs typeface="仿宋" panose="02010609060101010101" charset="-122"/>
              </a:rPr>
              <a:t>”</a:t>
            </a:r>
            <a:r>
              <a:rPr lang="zh-CN" altLang="en-US" sz="2800" b="1">
                <a:latin typeface="仿宋" panose="02010609060101010101" charset="-122"/>
                <a:ea typeface="仿宋" panose="02010609060101010101" charset="-122"/>
                <a:cs typeface="仿宋" panose="02010609060101010101" charset="-122"/>
              </a:rPr>
              <a:t>有利反击了对方的挑衅。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41350" y="453390"/>
            <a:ext cx="10682605" cy="2245360"/>
          </a:xfrm>
          <a:prstGeom prst="rect">
            <a:avLst/>
          </a:prstGeom>
          <a:noFill/>
        </p:spPr>
        <p:txBody>
          <a:bodyPr wrap="square" rtlCol="0" anchor="t">
            <a:spAutoFit/>
          </a:bodyPr>
          <a:lstStyle/>
          <a:p>
            <a:r>
              <a:rPr lang="zh-CN" altLang="en-US" sz="2800"/>
              <a:t>一个西方记者问周恩来：</a:t>
            </a:r>
            <a:r>
              <a:rPr lang="en-US" altLang="zh-CN" sz="2800"/>
              <a:t>“</a:t>
            </a:r>
            <a:r>
              <a:rPr lang="zh-CN" altLang="en-US" sz="2800"/>
              <a:t>请问中国人民银行有多少资金？</a:t>
            </a:r>
            <a:r>
              <a:rPr lang="en-US" altLang="zh-CN" sz="2800"/>
              <a:t>”</a:t>
            </a:r>
            <a:r>
              <a:rPr lang="zh-CN" altLang="en-US" sz="2800"/>
              <a:t>周恩来委婉地说：</a:t>
            </a:r>
            <a:r>
              <a:rPr lang="en-US" altLang="zh-CN" sz="2800"/>
              <a:t>“</a:t>
            </a:r>
            <a:r>
              <a:rPr lang="zh-CN" altLang="en-US" sz="2800"/>
              <a:t>中国人民银行的货币资金吗？有18元八角八分。</a:t>
            </a:r>
            <a:r>
              <a:rPr lang="en-US" altLang="zh-CN" sz="2800"/>
              <a:t>”</a:t>
            </a:r>
            <a:r>
              <a:rPr lang="zh-CN" altLang="en-US" sz="2800"/>
              <a:t>当他看到众人不解的样子，又解释说：</a:t>
            </a:r>
            <a:r>
              <a:rPr lang="en-US" altLang="zh-CN" sz="2800"/>
              <a:t>“</a:t>
            </a:r>
            <a:r>
              <a:rPr lang="zh-CN" altLang="en-US" sz="2800"/>
              <a:t>中国人民银行发行的面额为十元、五元、两元、一元、五角、二角、一角、五分、二分、一分的十种主辅人民币，合计为十八元八角八分</a:t>
            </a:r>
            <a:r>
              <a:rPr lang="en-US" altLang="zh-CN" sz="2800"/>
              <a:t>······”</a:t>
            </a:r>
          </a:p>
        </p:txBody>
      </p:sp>
      <p:sp>
        <p:nvSpPr>
          <p:cNvPr id="5" name="文本框 4"/>
          <p:cNvSpPr txBox="1"/>
          <p:nvPr/>
        </p:nvSpPr>
        <p:spPr>
          <a:xfrm>
            <a:off x="1115060" y="3382010"/>
            <a:ext cx="8786495" cy="1814830"/>
          </a:xfrm>
          <a:prstGeom prst="rect">
            <a:avLst/>
          </a:prstGeom>
          <a:noFill/>
        </p:spPr>
        <p:txBody>
          <a:bodyPr wrap="square" rtlCol="0" anchor="t">
            <a:spAutoFit/>
          </a:bodyPr>
          <a:lstStyle/>
          <a:p>
            <a:r>
              <a:rPr lang="zh-CN" altLang="en-US" sz="2800" b="1">
                <a:latin typeface="仿宋" panose="02010609060101010101" charset="-122"/>
                <a:ea typeface="仿宋" panose="02010609060101010101" charset="-122"/>
                <a:sym typeface="+mn-ea"/>
              </a:rPr>
              <a:t>赏析：这里面的十八元八角八分，显然也不可能是中国人民银行的资金总数，周恩来的回答违背了同一律，但却堪称语言艺术。十八元八角八分，既保守了秘密，又避免了无可奉告带来的尴尬。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836930" y="706120"/>
            <a:ext cx="10339705" cy="1568450"/>
          </a:xfrm>
          <a:prstGeom prst="rect">
            <a:avLst/>
          </a:prstGeom>
          <a:noFill/>
        </p:spPr>
        <p:txBody>
          <a:bodyPr wrap="square" rtlCol="0" anchor="t">
            <a:spAutoFit/>
          </a:bodyPr>
          <a:lstStyle/>
          <a:p>
            <a:r>
              <a:rPr lang="zh-CN" altLang="en-US" sz="3200"/>
              <a:t>一个德军军官指着毕加索描绘西班牙城市格尔尼卡遭德军轰炸后惨状的画作《格尔尼卡》，问毕加索：</a:t>
            </a:r>
            <a:r>
              <a:rPr lang="en-US" altLang="zh-CN" sz="3200"/>
              <a:t>“</a:t>
            </a:r>
            <a:r>
              <a:rPr lang="zh-CN" altLang="en-US" sz="3200"/>
              <a:t>这是您的杰作吗？？   </a:t>
            </a:r>
            <a:r>
              <a:rPr lang="en-US" altLang="zh-CN" sz="3200"/>
              <a:t>“</a:t>
            </a:r>
            <a:r>
              <a:rPr lang="zh-CN" altLang="en-US" sz="3200"/>
              <a:t>不，这是你们的杰作。</a:t>
            </a:r>
            <a:r>
              <a:rPr lang="en-US" altLang="zh-CN" sz="3200"/>
              <a:t>”</a:t>
            </a:r>
          </a:p>
        </p:txBody>
      </p:sp>
      <p:sp>
        <p:nvSpPr>
          <p:cNvPr id="5" name="文本框 4"/>
          <p:cNvSpPr txBox="1"/>
          <p:nvPr/>
        </p:nvSpPr>
        <p:spPr>
          <a:xfrm>
            <a:off x="600710" y="3186430"/>
            <a:ext cx="10908030" cy="1814830"/>
          </a:xfrm>
          <a:prstGeom prst="rect">
            <a:avLst/>
          </a:prstGeom>
          <a:noFill/>
        </p:spPr>
        <p:txBody>
          <a:bodyPr wrap="none" rtlCol="0" anchor="t">
            <a:spAutoFit/>
          </a:bodyPr>
          <a:lstStyle/>
          <a:p>
            <a:r>
              <a:rPr lang="zh-CN" altLang="en-US" sz="2800" b="1">
                <a:latin typeface="仿宋" panose="02010609060101010101" charset="-122"/>
                <a:ea typeface="仿宋" panose="02010609060101010101" charset="-122"/>
                <a:sym typeface="+mn-ea"/>
              </a:rPr>
              <a:t>赏析：毕加索转移对方发起的话题，违背了统一律，但并非不知对方</a:t>
            </a:r>
          </a:p>
          <a:p>
            <a:r>
              <a:rPr lang="zh-CN" altLang="en-US" sz="2800" b="1">
                <a:latin typeface="仿宋" panose="02010609060101010101" charset="-122"/>
                <a:ea typeface="仿宋" panose="02010609060101010101" charset="-122"/>
                <a:sym typeface="+mn-ea"/>
              </a:rPr>
              <a:t>所说的杰作是作品本身，却故意把他换成作品所反映的世界不失时机</a:t>
            </a:r>
          </a:p>
          <a:p>
            <a:r>
              <a:rPr lang="zh-CN" altLang="en-US" sz="2800" b="1">
                <a:latin typeface="仿宋" panose="02010609060101010101" charset="-122"/>
                <a:ea typeface="仿宋" panose="02010609060101010101" charset="-122"/>
                <a:sym typeface="+mn-ea"/>
              </a:rPr>
              <a:t>的表达了愤怒和讽刺，这是一种正义做后盾，机智为手段，谴责为目</a:t>
            </a:r>
          </a:p>
          <a:p>
            <a:r>
              <a:rPr lang="zh-CN" altLang="en-US" sz="2800" b="1">
                <a:latin typeface="仿宋" panose="02010609060101010101" charset="-122"/>
                <a:ea typeface="仿宋" panose="02010609060101010101" charset="-122"/>
                <a:sym typeface="+mn-ea"/>
              </a:rPr>
              <a:t>的的语言艺术。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072515" y="556895"/>
            <a:ext cx="7687945" cy="1076325"/>
          </a:xfrm>
          <a:prstGeom prst="rect">
            <a:avLst/>
          </a:prstGeom>
          <a:noFill/>
        </p:spPr>
        <p:txBody>
          <a:bodyPr wrap="square" rtlCol="0" anchor="t">
            <a:spAutoFit/>
            <a:scene3d>
              <a:camera prst="orthographicFront"/>
              <a:lightRig rig="threePt" dir="t"/>
            </a:scene3d>
          </a:bodyPr>
          <a:lstStyle/>
          <a:p>
            <a:r>
              <a:rPr lang="zh-CN" altLang="en-US" sz="3200">
                <a:solidFill>
                  <a:schemeClr val="tx1"/>
                </a:solidFill>
                <a:effectLst>
                  <a:outerShdw blurRad="38100" dist="19050" dir="2700000" algn="tl" rotWithShape="0">
                    <a:schemeClr val="dk1">
                      <a:alpha val="40000"/>
                    </a:schemeClr>
                  </a:outerShdw>
                </a:effectLst>
              </a:rPr>
              <a:t>五、辨析日常语言表达中的逻辑错误</a:t>
            </a:r>
          </a:p>
          <a:p>
            <a:endParaRPr lang="zh-CN" altLang="en-US" sz="3200">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732155" y="1765935"/>
            <a:ext cx="11206480" cy="2676525"/>
          </a:xfrm>
          <a:prstGeom prst="rect">
            <a:avLst/>
          </a:prstGeom>
          <a:noFill/>
        </p:spPr>
        <p:txBody>
          <a:bodyPr wrap="none" rtlCol="0" anchor="t">
            <a:spAutoFit/>
          </a:bodyPr>
          <a:lstStyle/>
          <a:p>
            <a:r>
              <a:rPr lang="zh-CN" altLang="en-US" sz="2800">
                <a:sym typeface="+mn-ea"/>
              </a:rPr>
              <a:t>①他是多个死难者中唯一幸免的一个。</a:t>
            </a:r>
          </a:p>
          <a:p>
            <a:r>
              <a:rPr lang="zh-CN" altLang="en-US" sz="2800">
                <a:sym typeface="+mn-ea"/>
              </a:rPr>
              <a:t>②根据要求，各学校学生公寓的生活用品和床上用品由学生自主选购。</a:t>
            </a:r>
          </a:p>
          <a:p>
            <a:r>
              <a:rPr lang="zh-CN" altLang="en-US" sz="2800">
                <a:sym typeface="+mn-ea"/>
              </a:rPr>
              <a:t>③因为他对学科有所偏重，所以对数理化他不感兴趣。</a:t>
            </a:r>
          </a:p>
          <a:p>
            <a:r>
              <a:rPr lang="zh-CN" altLang="en-US" sz="2800">
                <a:sym typeface="+mn-ea"/>
              </a:rPr>
              <a:t>④在那个时候，报纸与我接触的机会是很少的。</a:t>
            </a:r>
          </a:p>
          <a:p>
            <a:r>
              <a:rPr lang="zh-CN" altLang="en-US" sz="2800">
                <a:sym typeface="+mn-ea"/>
              </a:rPr>
              <a:t>⑤谁也不能否认，优异的成绩不是靠勤奋学习得来的。</a:t>
            </a:r>
          </a:p>
          <a:p>
            <a:r>
              <a:rPr lang="zh-CN" altLang="en-US" sz="2800">
                <a:sym typeface="+mn-ea"/>
              </a:rPr>
              <a:t>⑥下午，一阵雷雨过后，在西边的天空中出现了一道美丽的彩虹。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en-US">
                <a:latin typeface="仿宋" panose="02010609060101010101" charset="-122"/>
                <a:ea typeface="仿宋" panose="02010609060101010101" charset="-122"/>
                <a:cs typeface="仿宋" panose="02010609060101010101" charset="-122"/>
              </a:rPr>
              <a:t>答案：①自相矛盾。既然死难了，又怎么能幸免呢？</a:t>
            </a:r>
          </a:p>
          <a:p>
            <a:pPr marL="0" indent="0">
              <a:buNone/>
            </a:pPr>
            <a:r>
              <a:rPr lang="zh-CN" altLang="en-US">
                <a:latin typeface="仿宋" panose="02010609060101010101" charset="-122"/>
                <a:ea typeface="仿宋" panose="02010609060101010101" charset="-122"/>
                <a:cs typeface="仿宋" panose="02010609060101010101" charset="-122"/>
              </a:rPr>
              <a:t>②概念划分不当。生活用品包括了床上用品。</a:t>
            </a:r>
          </a:p>
          <a:p>
            <a:pPr marL="0" indent="0">
              <a:buNone/>
            </a:pPr>
            <a:r>
              <a:rPr lang="zh-CN" altLang="en-US">
                <a:latin typeface="仿宋" panose="02010609060101010101" charset="-122"/>
                <a:ea typeface="仿宋" panose="02010609060101010101" charset="-122"/>
                <a:cs typeface="仿宋" panose="02010609060101010101" charset="-122"/>
              </a:rPr>
              <a:t>③强加因果。他对学科有所偏重，是因对数理化他不感兴趣。</a:t>
            </a:r>
          </a:p>
          <a:p>
            <a:pPr marL="0" indent="0">
              <a:buNone/>
            </a:pPr>
            <a:r>
              <a:rPr lang="zh-CN" altLang="en-US">
                <a:latin typeface="仿宋" panose="02010609060101010101" charset="-122"/>
                <a:ea typeface="仿宋" panose="02010609060101010101" charset="-122"/>
                <a:cs typeface="仿宋" panose="02010609060101010101" charset="-122"/>
              </a:rPr>
              <a:t>④主客颠倒。应该是我与报纸接触的机会是很少的。</a:t>
            </a:r>
          </a:p>
          <a:p>
            <a:pPr marL="0" indent="0">
              <a:buNone/>
            </a:pPr>
            <a:r>
              <a:rPr lang="zh-CN" altLang="en-US">
                <a:latin typeface="仿宋" panose="02010609060101010101" charset="-122"/>
                <a:ea typeface="仿宋" panose="02010609060101010101" charset="-122"/>
                <a:cs typeface="仿宋" panose="02010609060101010101" charset="-122"/>
              </a:rPr>
              <a:t>⑤否定不当。</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不能否定</a:t>
            </a:r>
            <a:r>
              <a:rPr lang="en-US" altLang="zh-CN">
                <a:latin typeface="仿宋" panose="02010609060101010101" charset="-122"/>
                <a:ea typeface="仿宋" panose="02010609060101010101" charset="-122"/>
                <a:cs typeface="仿宋" panose="02010609060101010101" charset="-122"/>
              </a:rPr>
              <a:t>” “</a:t>
            </a:r>
            <a:r>
              <a:rPr lang="zh-CN" altLang="en-US">
                <a:latin typeface="仿宋" panose="02010609060101010101" charset="-122"/>
                <a:ea typeface="仿宋" panose="02010609060101010101" charset="-122"/>
                <a:cs typeface="仿宋" panose="02010609060101010101" charset="-122"/>
              </a:rPr>
              <a:t>不是</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，三重否定又是否定。</a:t>
            </a:r>
          </a:p>
          <a:p>
            <a:pPr marL="0" indent="0">
              <a:buNone/>
            </a:pPr>
            <a:r>
              <a:rPr lang="zh-CN" altLang="en-US">
                <a:latin typeface="仿宋" panose="02010609060101010101" charset="-122"/>
                <a:ea typeface="仿宋" panose="02010609060101010101" charset="-122"/>
                <a:cs typeface="仿宋" panose="02010609060101010101" charset="-122"/>
              </a:rPr>
              <a:t>⑥不合事理。彩虹出现的方向与太阳相对，下午的彩虹只能出现在东边。</a:t>
            </a:r>
          </a:p>
        </p:txBody>
      </p:sp>
      <p:pic>
        <p:nvPicPr>
          <p:cNvPr id="4" name="New picture"/>
          <p:cNvPicPr/>
          <p:nvPr/>
        </p:nvPicPr>
        <p:blipFill>
          <a:blip r:embed="rId2"/>
          <a:stretch>
            <a:fillRect/>
          </a:stretch>
        </p:blipFill>
        <p:spPr>
          <a:xfrm>
            <a:off x="10845800" y="101854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012190"/>
            <a:ext cx="10515600" cy="4351338"/>
          </a:xfrm>
        </p:spPr>
        <p:txBody>
          <a:bodyPr>
            <a:normAutofit fontScale="90000" lnSpcReduction="10000"/>
          </a:bodyPr>
          <a:lstStyle/>
          <a:p>
            <a:pPr marL="0" indent="0">
              <a:buNone/>
            </a:pPr>
            <a:r>
              <a:rPr lang="zh-CN" altLang="en-US">
                <a:effectLst>
                  <a:outerShdw blurRad="38100" dist="19050" dir="2700000" algn="tl" rotWithShape="0">
                    <a:schemeClr val="dk1">
                      <a:alpha val="40000"/>
                    </a:schemeClr>
                  </a:outerShdw>
                </a:effectLst>
                <a:sym typeface="+mn-ea"/>
              </a:rPr>
              <a:t>一、逻辑的定义</a:t>
            </a:r>
            <a:endParaRPr lang="en-US" altLang="zh-CN">
              <a:effectLst>
                <a:outerShdw blurRad="38100" dist="19050" dir="2700000" algn="tl" rotWithShape="0">
                  <a:schemeClr val="dk1">
                    <a:alpha val="40000"/>
                  </a:schemeClr>
                </a:outerShdw>
              </a:effectLst>
              <a:sym typeface="+mn-ea"/>
            </a:endParaRPr>
          </a:p>
          <a:p>
            <a:pPr marL="0" indent="0">
              <a:buNone/>
            </a:pPr>
            <a:r>
              <a:rPr lang="zh-CN" altLang="en-US">
                <a:effectLst>
                  <a:outerShdw blurRad="38100" dist="19050" dir="2700000" algn="tl" rotWithShape="0">
                    <a:schemeClr val="dk1">
                      <a:alpha val="40000"/>
                    </a:schemeClr>
                  </a:outerShdw>
                </a:effectLst>
                <a:sym typeface="+mn-ea"/>
              </a:rPr>
              <a:t>逻辑是研究人们的思维形式及其规律和方法的一门科学，我们通常所说的</a:t>
            </a:r>
            <a:r>
              <a:rPr lang="zh-CN" altLang="en-US">
                <a:sym typeface="+mn-ea"/>
              </a:rPr>
              <a:t>“</a:t>
            </a:r>
            <a:r>
              <a:rPr lang="zh-CN" altLang="en-US">
                <a:effectLst>
                  <a:outerShdw blurRad="38100" dist="19050" dir="2700000" algn="tl" rotWithShape="0">
                    <a:schemeClr val="dk1">
                      <a:alpha val="40000"/>
                    </a:schemeClr>
                  </a:outerShdw>
                </a:effectLst>
                <a:sym typeface="+mn-ea"/>
              </a:rPr>
              <a:t>逻辑</a:t>
            </a:r>
            <a:r>
              <a:rPr lang="en-US" altLang="zh-CN">
                <a:effectLst>
                  <a:outerShdw blurRad="38100" dist="19050" dir="2700000" algn="tl" rotWithShape="0">
                    <a:schemeClr val="dk1">
                      <a:alpha val="40000"/>
                    </a:schemeClr>
                  </a:outerShdw>
                </a:effectLst>
                <a:sym typeface="+mn-ea"/>
              </a:rPr>
              <a:t>”</a:t>
            </a:r>
            <a:r>
              <a:rPr lang="zh-CN" altLang="en-US">
                <a:effectLst>
                  <a:outerShdw blurRad="38100" dist="19050" dir="2700000" algn="tl" rotWithShape="0">
                    <a:schemeClr val="dk1">
                      <a:alpha val="40000"/>
                    </a:schemeClr>
                  </a:outerShdw>
                </a:effectLst>
                <a:sym typeface="+mn-ea"/>
              </a:rPr>
              <a:t>，一般指逻辑规律，即关于思维形式结构的最基本，最一般的规律。</a:t>
            </a:r>
          </a:p>
          <a:p>
            <a:pPr marL="0" indent="0">
              <a:buNone/>
            </a:pPr>
            <a:r>
              <a:rPr lang="zh-CN" altLang="en-US">
                <a:solidFill>
                  <a:schemeClr val="tx1"/>
                </a:solidFill>
                <a:effectLst>
                  <a:outerShdw blurRad="38100" dist="19050" dir="2700000" algn="tl" rotWithShape="0">
                    <a:schemeClr val="dk1">
                      <a:alpha val="40000"/>
                    </a:schemeClr>
                  </a:outerShdw>
                </a:effectLst>
              </a:rPr>
              <a:t>二、逻辑常识</a:t>
            </a:r>
          </a:p>
          <a:p>
            <a:pPr marL="0" indent="0">
              <a:buNone/>
            </a:pPr>
            <a:r>
              <a:rPr lang="en-US" altLang="zh-CN">
                <a:solidFill>
                  <a:schemeClr val="tx1"/>
                </a:solidFill>
                <a:effectLst>
                  <a:outerShdw blurRad="38100" dist="19050" dir="2700000" algn="tl" rotWithShape="0">
                    <a:schemeClr val="dk1">
                      <a:alpha val="40000"/>
                    </a:schemeClr>
                  </a:outerShdw>
                </a:effectLst>
              </a:rPr>
              <a:t>1</a:t>
            </a:r>
            <a:r>
              <a:rPr lang="zh-CN" altLang="en-US">
                <a:solidFill>
                  <a:schemeClr val="tx1"/>
                </a:solidFill>
                <a:effectLst>
                  <a:outerShdw blurRad="38100" dist="19050" dir="2700000" algn="tl" rotWithShape="0">
                    <a:schemeClr val="dk1">
                      <a:alpha val="40000"/>
                    </a:schemeClr>
                  </a:outerShdw>
                </a:effectLst>
              </a:rPr>
              <a:t>，概念    内涵   外延</a:t>
            </a:r>
          </a:p>
          <a:p>
            <a:pPr marL="0" indent="0">
              <a:buNone/>
            </a:pPr>
            <a:r>
              <a:rPr lang="zh-CN" altLang="en-US" b="1">
                <a:ln w="22225">
                  <a:solidFill>
                    <a:schemeClr val="accent2"/>
                  </a:solidFill>
                  <a:prstDash val="solid"/>
                </a:ln>
                <a:solidFill>
                  <a:schemeClr val="accent2">
                    <a:lumMod val="40000"/>
                    <a:lumOff val="60000"/>
                  </a:schemeClr>
                </a:solidFill>
                <a:effectLst/>
              </a:rPr>
              <a:t>概念：</a:t>
            </a:r>
            <a:r>
              <a:rPr lang="zh-CN" altLang="en-US">
                <a:solidFill>
                  <a:schemeClr val="tx1"/>
                </a:solidFill>
                <a:effectLst>
                  <a:outerShdw blurRad="38100" dist="19050" dir="2700000" algn="tl" rotWithShape="0">
                    <a:schemeClr val="dk1">
                      <a:alpha val="40000"/>
                    </a:schemeClr>
                  </a:outerShdw>
                </a:effectLst>
              </a:rPr>
              <a:t>概念是事物或现象特有的属性在人们头脑中的概括反映，由</a:t>
            </a:r>
            <a:r>
              <a:rPr lang="zh-CN" altLang="en-US">
                <a:effectLst>
                  <a:outerShdw blurRad="38100" dist="19050" dir="2700000" algn="tl" rotWithShape="0">
                    <a:schemeClr val="dk1">
                      <a:alpha val="40000"/>
                    </a:schemeClr>
                  </a:outerShdw>
                </a:effectLst>
                <a:sym typeface="+mn-ea"/>
              </a:rPr>
              <a:t>内涵和</a:t>
            </a:r>
            <a:r>
              <a:rPr lang="zh-CN" altLang="en-US">
                <a:solidFill>
                  <a:schemeClr val="tx1"/>
                </a:solidFill>
                <a:effectLst>
                  <a:outerShdw blurRad="38100" dist="19050" dir="2700000" algn="tl" rotWithShape="0">
                    <a:schemeClr val="dk1">
                      <a:alpha val="40000"/>
                    </a:schemeClr>
                  </a:outerShdw>
                </a:effectLst>
              </a:rPr>
              <a:t>外延组成。</a:t>
            </a:r>
          </a:p>
          <a:p>
            <a:pPr marL="0" indent="0">
              <a:buNone/>
            </a:pPr>
            <a:r>
              <a:rPr lang="zh-CN" altLang="en-US">
                <a:solidFill>
                  <a:schemeClr val="tx1"/>
                </a:solidFill>
                <a:effectLst>
                  <a:outerShdw blurRad="38100" dist="19050" dir="2700000" algn="tl" rotWithShape="0">
                    <a:schemeClr val="dk1">
                      <a:alpha val="40000"/>
                    </a:schemeClr>
                  </a:outerShdw>
                </a:effectLst>
              </a:rPr>
              <a:t>概念与概念之间的关系：全同关系，包含关系，交叉关系，矛盾关系和反对关系，后两种关系又叫做全异关系，比如说</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偷</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窃</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属于全同关系，</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学校</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和</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中学</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属于包含关系</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青年</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学生</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属于交叉关系，</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战争</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与</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和平</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属于矛盾关系，</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黑</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和</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白</a:t>
            </a:r>
            <a:r>
              <a:rPr lang="en-US" altLang="zh-CN">
                <a:solidFill>
                  <a:schemeClr val="tx1"/>
                </a:solidFill>
                <a:effectLst>
                  <a:outerShdw blurRad="38100" dist="19050" dir="2700000" algn="tl" rotWithShape="0">
                    <a:schemeClr val="dk1">
                      <a:alpha val="40000"/>
                    </a:schemeClr>
                  </a:outerShdw>
                </a:effectLst>
              </a:rPr>
              <a:t>”</a:t>
            </a:r>
            <a:r>
              <a:rPr lang="zh-CN" altLang="en-US">
                <a:solidFill>
                  <a:schemeClr val="tx1"/>
                </a:solidFill>
                <a:effectLst>
                  <a:outerShdw blurRad="38100" dist="19050" dir="2700000" algn="tl" rotWithShape="0">
                    <a:schemeClr val="dk1">
                      <a:alpha val="40000"/>
                    </a:schemeClr>
                  </a:outerShdw>
                </a:effectLst>
              </a:rPr>
              <a:t>属于反对关系。</a:t>
            </a: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3200" b="1">
                <a:ln w="22225">
                  <a:solidFill>
                    <a:schemeClr val="accent2"/>
                  </a:solidFill>
                  <a:prstDash val="solid"/>
                </a:ln>
                <a:solidFill>
                  <a:schemeClr val="accent2">
                    <a:lumMod val="40000"/>
                    <a:lumOff val="60000"/>
                  </a:schemeClr>
                </a:solidFill>
                <a:effectLst/>
              </a:rPr>
              <a:t>内涵</a:t>
            </a:r>
            <a:r>
              <a:rPr lang="zh-CN" altLang="en-US"/>
              <a:t>：是概念对思维对象本质属性的反映。比如说</a:t>
            </a:r>
            <a:r>
              <a:rPr lang="en-US" altLang="zh-CN"/>
              <a:t>“</a:t>
            </a:r>
            <a:r>
              <a:rPr lang="zh-CN" altLang="en-US"/>
              <a:t>人</a:t>
            </a:r>
            <a:r>
              <a:rPr lang="en-US" altLang="zh-CN"/>
              <a:t>”</a:t>
            </a:r>
            <a:r>
              <a:rPr lang="zh-CN" altLang="en-US"/>
              <a:t>这个概念的内涵是指</a:t>
            </a:r>
            <a:r>
              <a:rPr lang="en-US" altLang="zh-CN"/>
              <a:t>“</a:t>
            </a:r>
            <a:r>
              <a:rPr lang="zh-CN" altLang="en-US"/>
              <a:t>有语言、能思维、会制造工具的动物</a:t>
            </a:r>
            <a:r>
              <a:rPr lang="en-US" altLang="zh-CN"/>
              <a:t>”</a:t>
            </a:r>
            <a:r>
              <a:rPr lang="zh-CN" altLang="en-US"/>
              <a:t>。</a:t>
            </a:r>
            <a:endParaRPr lang="en-US" altLang="zh-CN"/>
          </a:p>
          <a:p>
            <a:pPr marL="0" indent="0">
              <a:buNone/>
            </a:pPr>
            <a:r>
              <a:rPr lang="zh-CN" altLang="en-US" sz="3200" b="1">
                <a:ln w="22225">
                  <a:solidFill>
                    <a:schemeClr val="accent2"/>
                  </a:solidFill>
                  <a:prstDash val="solid"/>
                </a:ln>
                <a:solidFill>
                  <a:schemeClr val="accent2">
                    <a:lumMod val="40000"/>
                    <a:lumOff val="60000"/>
                  </a:schemeClr>
                </a:solidFill>
                <a:effectLst/>
              </a:rPr>
              <a:t>外延</a:t>
            </a:r>
            <a:r>
              <a:rPr lang="zh-CN" altLang="en-US"/>
              <a:t>：是概念对思维对象具体范围的反映。比如“古今中外以及将来的一切人”就是</a:t>
            </a:r>
            <a:r>
              <a:rPr lang="en-US" altLang="zh-CN"/>
              <a:t>“</a:t>
            </a:r>
            <a:r>
              <a:rPr lang="zh-CN" altLang="en-US"/>
              <a:t>人</a:t>
            </a:r>
            <a:r>
              <a:rPr lang="en-US" altLang="zh-CN"/>
              <a:t>”</a:t>
            </a:r>
            <a:r>
              <a:rPr lang="zh-CN" altLang="en-US"/>
              <a:t>这个概念的外延。</a:t>
            </a:r>
          </a:p>
          <a:p>
            <a:pPr marL="0" indent="0">
              <a:buNone/>
            </a:pPr>
            <a:r>
              <a:rPr lang="zh-CN" altLang="en-US"/>
              <a:t>像《现代汉语词典》中这样解释“发动机”这一概念:“把热能、电能等转换为机械能的机器，用来带动其他机械工作。如电动机、蒸汽机、涡轮机、内燃机、风车。”在这里，“如”之前的内容都是“ 发动机”的内涵，“如”之后的内容是“发动机” 的部分外延。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en-US"/>
              <a:t>另外，</a:t>
            </a:r>
            <a:r>
              <a:rPr lang="zh-CN" altLang="en-US" sz="3200" b="1">
                <a:solidFill>
                  <a:srgbClr val="FF0000"/>
                </a:solidFill>
              </a:rPr>
              <a:t>概念的内涵与外延之间存在着反变关系，概念的内涵越多，外延就越小；内涵越少，外延就越大。</a:t>
            </a:r>
            <a:r>
              <a:rPr lang="zh-CN" altLang="en-US"/>
              <a:t>比如作为运输工具的“车”这个概念，一般理解为:“有轮子的陆上运输工具。”这个时候，“车”就可以代表所有具有这一特性的运输工具。当我们更加明确地说到“自行车”“私人汽车”时，概念所具有的外延也就变小了。</a:t>
            </a:r>
          </a:p>
          <a:p>
            <a:pPr marL="0" indent="0">
              <a:buNone/>
            </a:pPr>
            <a:endParaRPr lang="zh-CN" altLang="en-US"/>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p:cNvSpPr/>
          <p:nvPr/>
        </p:nvSpPr>
        <p:spPr>
          <a:xfrm>
            <a:off x="589280" y="1459865"/>
            <a:ext cx="2564130" cy="25838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27760" y="2533650"/>
            <a:ext cx="1438275" cy="583565"/>
          </a:xfrm>
          <a:prstGeom prst="rect">
            <a:avLst/>
          </a:prstGeom>
          <a:noFill/>
        </p:spPr>
        <p:txBody>
          <a:bodyPr wrap="none" rtlCol="0">
            <a:spAutoFit/>
          </a:bodyPr>
          <a:lstStyle/>
          <a:p>
            <a:r>
              <a:rPr lang="en-US" altLang="zh-CN" sz="3200"/>
              <a:t>a    =   b</a:t>
            </a:r>
          </a:p>
        </p:txBody>
      </p:sp>
      <p:sp>
        <p:nvSpPr>
          <p:cNvPr id="6" name="椭圆 5"/>
          <p:cNvSpPr/>
          <p:nvPr/>
        </p:nvSpPr>
        <p:spPr>
          <a:xfrm>
            <a:off x="3783330" y="1460500"/>
            <a:ext cx="2769235" cy="25831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843780" y="1981835"/>
            <a:ext cx="1482725" cy="1539875"/>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37330" y="2460625"/>
            <a:ext cx="1604010" cy="583565"/>
          </a:xfrm>
          <a:prstGeom prst="rect">
            <a:avLst/>
          </a:prstGeom>
          <a:noFill/>
        </p:spPr>
        <p:txBody>
          <a:bodyPr wrap="none" rtlCol="0">
            <a:spAutoFit/>
          </a:bodyPr>
          <a:lstStyle/>
          <a:p>
            <a:r>
              <a:rPr lang="en-US" altLang="zh-CN" sz="3200"/>
              <a:t>  a         b</a:t>
            </a:r>
          </a:p>
        </p:txBody>
      </p:sp>
      <p:sp>
        <p:nvSpPr>
          <p:cNvPr id="9" name="椭圆 8"/>
          <p:cNvSpPr/>
          <p:nvPr/>
        </p:nvSpPr>
        <p:spPr>
          <a:xfrm>
            <a:off x="7289800" y="1607820"/>
            <a:ext cx="2642235" cy="21526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703945" y="1607820"/>
            <a:ext cx="2809875" cy="2122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153400" y="2657475"/>
            <a:ext cx="401955" cy="645160"/>
          </a:xfrm>
          <a:prstGeom prst="rect">
            <a:avLst/>
          </a:prstGeom>
          <a:noFill/>
        </p:spPr>
        <p:txBody>
          <a:bodyPr wrap="none" rtlCol="0">
            <a:spAutoFit/>
          </a:bodyPr>
          <a:lstStyle/>
          <a:p>
            <a:r>
              <a:rPr lang="en-US" altLang="zh-CN" sz="3600"/>
              <a:t>a</a:t>
            </a:r>
          </a:p>
        </p:txBody>
      </p:sp>
      <p:sp>
        <p:nvSpPr>
          <p:cNvPr id="12" name="文本框 11"/>
          <p:cNvSpPr txBox="1"/>
          <p:nvPr/>
        </p:nvSpPr>
        <p:spPr>
          <a:xfrm>
            <a:off x="10472420" y="2539365"/>
            <a:ext cx="422910" cy="645160"/>
          </a:xfrm>
          <a:prstGeom prst="rect">
            <a:avLst/>
          </a:prstGeom>
          <a:noFill/>
        </p:spPr>
        <p:txBody>
          <a:bodyPr wrap="none" rtlCol="0">
            <a:spAutoFit/>
          </a:bodyPr>
          <a:lstStyle/>
          <a:p>
            <a:r>
              <a:rPr lang="en-US" altLang="zh-CN" sz="3600"/>
              <a:t>b</a:t>
            </a:r>
          </a:p>
        </p:txBody>
      </p:sp>
      <p:sp>
        <p:nvSpPr>
          <p:cNvPr id="13" name="减号 12"/>
          <p:cNvSpPr/>
          <p:nvPr/>
        </p:nvSpPr>
        <p:spPr>
          <a:xfrm rot="5400000">
            <a:off x="418465" y="3143885"/>
            <a:ext cx="5695950" cy="226695"/>
          </a:xfrm>
          <a:prstGeom prst="mathMinu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减号 14"/>
          <p:cNvSpPr/>
          <p:nvPr/>
        </p:nvSpPr>
        <p:spPr>
          <a:xfrm rot="5400000">
            <a:off x="4041140" y="3232150"/>
            <a:ext cx="5602605" cy="226695"/>
          </a:xfrm>
          <a:prstGeom prst="mathMinu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74395" y="4514215"/>
            <a:ext cx="1959610"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全同关系</a:t>
            </a:r>
          </a:p>
        </p:txBody>
      </p:sp>
      <p:sp>
        <p:nvSpPr>
          <p:cNvPr id="18" name="文本框 17"/>
          <p:cNvSpPr txBox="1"/>
          <p:nvPr/>
        </p:nvSpPr>
        <p:spPr>
          <a:xfrm>
            <a:off x="4380865" y="4526915"/>
            <a:ext cx="1808480" cy="583565"/>
          </a:xfrm>
          <a:prstGeom prst="rect">
            <a:avLst/>
          </a:prstGeom>
          <a:noFill/>
        </p:spPr>
        <p:txBody>
          <a:bodyPr wrap="non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包含关系</a:t>
            </a:r>
          </a:p>
        </p:txBody>
      </p:sp>
      <p:sp>
        <p:nvSpPr>
          <p:cNvPr id="19" name="文本框 18"/>
          <p:cNvSpPr txBox="1"/>
          <p:nvPr/>
        </p:nvSpPr>
        <p:spPr>
          <a:xfrm>
            <a:off x="8555355" y="4465320"/>
            <a:ext cx="2443480" cy="645160"/>
          </a:xfrm>
          <a:prstGeom prst="rect">
            <a:avLst/>
          </a:prstGeom>
          <a:noFill/>
        </p:spPr>
        <p:txBody>
          <a:bodyPr wrap="square" rtlCol="0">
            <a:spAutoFit/>
            <a:scene3d>
              <a:camera prst="orthographicFront"/>
              <a:lightRig rig="threePt" dir="t"/>
            </a:scene3d>
          </a:bodyPr>
          <a:lstStyle/>
          <a:p>
            <a:r>
              <a:rPr lang="zh-CN" altLang="en-US" sz="3600">
                <a:ln w="22225">
                  <a:solidFill>
                    <a:schemeClr val="accent2"/>
                  </a:solidFill>
                  <a:prstDash val="solid"/>
                </a:ln>
                <a:solidFill>
                  <a:schemeClr val="accent2">
                    <a:lumMod val="40000"/>
                    <a:lumOff val="60000"/>
                  </a:schemeClr>
                </a:solidFill>
                <a:effectLst/>
              </a:rPr>
              <a:t>交叉关系</a:t>
            </a:r>
          </a:p>
        </p:txBody>
      </p:sp>
      <p:sp>
        <p:nvSpPr>
          <p:cNvPr id="20" name="左大括号 19"/>
          <p:cNvSpPr/>
          <p:nvPr/>
        </p:nvSpPr>
        <p:spPr>
          <a:xfrm rot="5400000">
            <a:off x="5513070" y="-3369310"/>
            <a:ext cx="262255" cy="8265795"/>
          </a:xfrm>
          <a:prstGeom prst="leftBrace">
            <a:avLst/>
          </a:prstGeom>
          <a:solidFill>
            <a:schemeClr val="tx1"/>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1688465" y="110490"/>
            <a:ext cx="8882380" cy="521970"/>
          </a:xfrm>
          <a:prstGeom prst="rect">
            <a:avLst/>
          </a:prstGeom>
          <a:solidFill>
            <a:srgbClr val="FFC000"/>
          </a:solidFill>
        </p:spPr>
        <p:txBody>
          <a:bodyPr wrap="square" rtlCol="0">
            <a:spAutoFit/>
            <a:scene3d>
              <a:camera prst="orthographicFront"/>
              <a:lightRig rig="threePt" dir="t"/>
            </a:scene3d>
          </a:bodyPr>
          <a:lstStyle/>
          <a:p>
            <a:r>
              <a:rPr lang="en-US" altLang="zh-CN"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rPr>
              <a:t>相容概念（两个概念的外延至少有一部分重合）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amond(in)">
                                      <p:cBhvr>
                                        <p:cTn id="7" dur="20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amond(in)">
                                      <p:cBhvr>
                                        <p:cTn id="17" dur="2000"/>
                                        <p:tgtEl>
                                          <p:spTgt spid="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amond(in)">
                                      <p:cBhvr>
                                        <p:cTn id="2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88670" y="864235"/>
            <a:ext cx="10614660" cy="4831080"/>
          </a:xfrm>
          <a:prstGeom prst="rect">
            <a:avLst/>
          </a:prstGeom>
          <a:noFill/>
        </p:spPr>
        <p:txBody>
          <a:bodyPr wrap="square" rtlCol="0" anchor="t">
            <a:spAutoFit/>
          </a:bodyPr>
          <a:lstStyle/>
          <a:p>
            <a:r>
              <a:rPr lang="zh-CN" altLang="en-US" sz="2800" b="1">
                <a:solidFill>
                  <a:srgbClr val="FF0000"/>
                </a:solidFill>
              </a:rPr>
              <a:t>在相融概念中，全同关系的置换在逻辑上是没有问题的，可以体现表达的多样性</a:t>
            </a:r>
            <a:r>
              <a:rPr lang="zh-CN" altLang="en-US" sz="2800" b="1"/>
              <a:t>，</a:t>
            </a:r>
            <a:r>
              <a:rPr lang="zh-CN" altLang="en-US" sz="2800"/>
              <a:t>比如《在马克思墓前的讲话》中，有这样几句话：</a:t>
            </a:r>
          </a:p>
          <a:p>
            <a:r>
              <a:rPr lang="zh-CN" altLang="en-US" sz="2800"/>
              <a:t>①3月14日下午两点三刻，当代最伟大的思想家停止思想了。</a:t>
            </a:r>
          </a:p>
          <a:p>
            <a:r>
              <a:rPr lang="zh-CN" altLang="en-US" sz="2800"/>
              <a:t>②这位巨人逝世以后所形成的空白，在不久的将来就会使人感受到。</a:t>
            </a:r>
          </a:p>
          <a:p>
            <a:r>
              <a:rPr lang="zh-CN" altLang="en-US" sz="2800"/>
              <a:t>③正像达尔文发现有机界的发展规律一样，马克思发现了人类历史的发展规律。</a:t>
            </a:r>
          </a:p>
          <a:p>
            <a:r>
              <a:rPr lang="zh-CN" altLang="en-US" sz="2800"/>
              <a:t>④这位科学巨匠就是这样。</a:t>
            </a:r>
          </a:p>
          <a:p>
            <a:r>
              <a:rPr lang="zh-CN" altLang="en-US" sz="2800" b="1"/>
              <a:t>在这些话语中，</a:t>
            </a:r>
            <a:r>
              <a:rPr lang="en-US" altLang="zh-CN" sz="2800" b="1"/>
              <a:t>“</a:t>
            </a:r>
            <a:r>
              <a:rPr lang="zh-CN" altLang="en-US" sz="2800" b="1"/>
              <a:t>当代最伟大的思想家</a:t>
            </a:r>
            <a:r>
              <a:rPr lang="en-US" altLang="zh-CN" sz="2800" b="1"/>
              <a:t>”</a:t>
            </a:r>
            <a:r>
              <a:rPr lang="zh-CN" altLang="en-US" sz="2800" b="1"/>
              <a:t>、</a:t>
            </a:r>
            <a:r>
              <a:rPr lang="en-US" altLang="zh-CN" sz="2800" b="1"/>
              <a:t>“</a:t>
            </a:r>
            <a:r>
              <a:rPr lang="zh-CN" altLang="en-US" sz="2800" b="1"/>
              <a:t>这位巨人</a:t>
            </a:r>
            <a:r>
              <a:rPr lang="en-US" altLang="zh-CN" sz="2800" b="1"/>
              <a:t>”</a:t>
            </a:r>
            <a:r>
              <a:rPr lang="zh-CN" altLang="en-US" sz="2800" b="1"/>
              <a:t>、</a:t>
            </a:r>
            <a:r>
              <a:rPr lang="en-US" altLang="zh-CN" sz="2800" b="1"/>
              <a:t>“</a:t>
            </a:r>
            <a:r>
              <a:rPr lang="zh-CN" altLang="en-US" sz="2800" b="1"/>
              <a:t>马克思</a:t>
            </a:r>
            <a:r>
              <a:rPr lang="en-US" altLang="zh-CN" sz="2800" b="1"/>
              <a:t>”</a:t>
            </a:r>
            <a:r>
              <a:rPr lang="zh-CN" altLang="en-US" sz="2800" b="1"/>
              <a:t>以及</a:t>
            </a:r>
            <a:r>
              <a:rPr lang="en-US" altLang="zh-CN" sz="2800" b="1"/>
              <a:t>“</a:t>
            </a:r>
            <a:r>
              <a:rPr lang="zh-CN" altLang="en-US" sz="2800" b="1"/>
              <a:t>这位科学巨匠</a:t>
            </a:r>
            <a:r>
              <a:rPr lang="en-US" altLang="zh-CN" sz="2800" b="1"/>
              <a:t>”</a:t>
            </a:r>
            <a:r>
              <a:rPr lang="zh-CN" altLang="en-US" sz="2800" b="1"/>
              <a:t>等称呼，是全同关系，它们从不同侧面反映了革命导师马克思的特点，有助于读者更加深入地了解马克思一生的贡献。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p:cNvSpPr/>
          <p:nvPr/>
        </p:nvSpPr>
        <p:spPr>
          <a:xfrm>
            <a:off x="4829175" y="1751965"/>
            <a:ext cx="2533650" cy="24079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280400" y="1663700"/>
            <a:ext cx="2849245" cy="25844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32740" y="1830070"/>
            <a:ext cx="1876425" cy="2418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减号 7"/>
          <p:cNvSpPr/>
          <p:nvPr/>
        </p:nvSpPr>
        <p:spPr>
          <a:xfrm rot="5400000" flipV="1">
            <a:off x="4328795" y="2917190"/>
            <a:ext cx="3216910" cy="77470"/>
          </a:xfrm>
          <a:prstGeom prst="mathMinus">
            <a:avLst>
              <a:gd name="adj1" fmla="val 10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68570" y="2602230"/>
            <a:ext cx="433705" cy="706755"/>
          </a:xfrm>
          <a:prstGeom prst="rect">
            <a:avLst/>
          </a:prstGeom>
          <a:noFill/>
        </p:spPr>
        <p:txBody>
          <a:bodyPr wrap="none" rtlCol="0">
            <a:spAutoFit/>
          </a:bodyPr>
          <a:lstStyle/>
          <a:p>
            <a:r>
              <a:rPr lang="en-US" altLang="zh-CN" sz="4000" b="1"/>
              <a:t>a</a:t>
            </a:r>
          </a:p>
        </p:txBody>
      </p:sp>
      <p:sp>
        <p:nvSpPr>
          <p:cNvPr id="10" name="文本框 9"/>
          <p:cNvSpPr txBox="1"/>
          <p:nvPr/>
        </p:nvSpPr>
        <p:spPr>
          <a:xfrm>
            <a:off x="6354445" y="2663825"/>
            <a:ext cx="427990" cy="645160"/>
          </a:xfrm>
          <a:prstGeom prst="rect">
            <a:avLst/>
          </a:prstGeom>
          <a:noFill/>
        </p:spPr>
        <p:txBody>
          <a:bodyPr wrap="none" rtlCol="0">
            <a:spAutoFit/>
          </a:bodyPr>
          <a:lstStyle/>
          <a:p>
            <a:r>
              <a:rPr lang="en-US" altLang="zh-CN" sz="3600" b="1"/>
              <a:t>b</a:t>
            </a:r>
          </a:p>
        </p:txBody>
      </p:sp>
      <p:sp>
        <p:nvSpPr>
          <p:cNvPr id="11" name="减号 10"/>
          <p:cNvSpPr/>
          <p:nvPr/>
        </p:nvSpPr>
        <p:spPr>
          <a:xfrm rot="5400000">
            <a:off x="8042910" y="2183765"/>
            <a:ext cx="3516630" cy="1544320"/>
          </a:xfrm>
          <a:prstGeom prst="mathMinu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743315" y="2710815"/>
            <a:ext cx="401955" cy="706755"/>
          </a:xfrm>
          <a:prstGeom prst="rect">
            <a:avLst/>
          </a:prstGeom>
          <a:noFill/>
        </p:spPr>
        <p:txBody>
          <a:bodyPr wrap="square" rtlCol="0">
            <a:spAutoFit/>
          </a:bodyPr>
          <a:lstStyle/>
          <a:p>
            <a:r>
              <a:rPr lang="en-US" altLang="zh-CN" sz="4000" b="1"/>
              <a:t>a</a:t>
            </a:r>
          </a:p>
        </p:txBody>
      </p:sp>
      <p:sp>
        <p:nvSpPr>
          <p:cNvPr id="13" name="文本框 12"/>
          <p:cNvSpPr txBox="1"/>
          <p:nvPr/>
        </p:nvSpPr>
        <p:spPr>
          <a:xfrm>
            <a:off x="10358755" y="2710815"/>
            <a:ext cx="455295" cy="706755"/>
          </a:xfrm>
          <a:prstGeom prst="rect">
            <a:avLst/>
          </a:prstGeom>
          <a:noFill/>
        </p:spPr>
        <p:txBody>
          <a:bodyPr wrap="none" rtlCol="0">
            <a:spAutoFit/>
          </a:bodyPr>
          <a:lstStyle/>
          <a:p>
            <a:r>
              <a:rPr lang="en-US" altLang="zh-CN" sz="4000" b="1"/>
              <a:t>b</a:t>
            </a:r>
          </a:p>
        </p:txBody>
      </p:sp>
      <p:sp>
        <p:nvSpPr>
          <p:cNvPr id="14" name="椭圆 13"/>
          <p:cNvSpPr/>
          <p:nvPr/>
        </p:nvSpPr>
        <p:spPr>
          <a:xfrm>
            <a:off x="2345690" y="1920240"/>
            <a:ext cx="1876425" cy="2418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83920" y="2772410"/>
            <a:ext cx="408305" cy="645160"/>
          </a:xfrm>
          <a:prstGeom prst="rect">
            <a:avLst/>
          </a:prstGeom>
          <a:noFill/>
        </p:spPr>
        <p:txBody>
          <a:bodyPr wrap="none" rtlCol="0">
            <a:spAutoFit/>
          </a:bodyPr>
          <a:lstStyle/>
          <a:p>
            <a:r>
              <a:rPr lang="en-US" altLang="zh-CN" sz="3600" b="1"/>
              <a:t>a</a:t>
            </a:r>
          </a:p>
        </p:txBody>
      </p:sp>
      <p:sp>
        <p:nvSpPr>
          <p:cNvPr id="16" name="文本框 15"/>
          <p:cNvSpPr txBox="1"/>
          <p:nvPr/>
        </p:nvSpPr>
        <p:spPr>
          <a:xfrm>
            <a:off x="3069590" y="2806700"/>
            <a:ext cx="427990" cy="645160"/>
          </a:xfrm>
          <a:prstGeom prst="rect">
            <a:avLst/>
          </a:prstGeom>
          <a:noFill/>
        </p:spPr>
        <p:txBody>
          <a:bodyPr wrap="none" rtlCol="0">
            <a:spAutoFit/>
          </a:bodyPr>
          <a:lstStyle/>
          <a:p>
            <a:r>
              <a:rPr lang="en-US" altLang="zh-CN" sz="3600" b="1"/>
              <a:t>b</a:t>
            </a:r>
          </a:p>
        </p:txBody>
      </p:sp>
      <p:sp>
        <p:nvSpPr>
          <p:cNvPr id="17" name="减号 16"/>
          <p:cNvSpPr/>
          <p:nvPr/>
        </p:nvSpPr>
        <p:spPr>
          <a:xfrm rot="5400000" flipV="1">
            <a:off x="1997710" y="3365500"/>
            <a:ext cx="5055235" cy="76835"/>
          </a:xfrm>
          <a:prstGeom prst="mathMinus">
            <a:avLst>
              <a:gd name="adj1" fmla="val 10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减号 17"/>
          <p:cNvSpPr/>
          <p:nvPr/>
        </p:nvSpPr>
        <p:spPr>
          <a:xfrm rot="5400000" flipV="1">
            <a:off x="5234940" y="3266440"/>
            <a:ext cx="5055235" cy="76835"/>
          </a:xfrm>
          <a:prstGeom prst="mathMinus">
            <a:avLst>
              <a:gd name="adj1" fmla="val 10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03960" y="4782185"/>
            <a:ext cx="2028825" cy="583565"/>
          </a:xfrm>
          <a:prstGeom prst="rect">
            <a:avLst/>
          </a:prstGeom>
          <a:noFill/>
        </p:spPr>
        <p:txBody>
          <a:bodyPr wrap="square" rtlCol="0">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全异关系</a:t>
            </a:r>
          </a:p>
        </p:txBody>
      </p:sp>
      <p:sp>
        <p:nvSpPr>
          <p:cNvPr id="20" name="文本框 19"/>
          <p:cNvSpPr txBox="1"/>
          <p:nvPr/>
        </p:nvSpPr>
        <p:spPr>
          <a:xfrm>
            <a:off x="5502275" y="4714240"/>
            <a:ext cx="1605280" cy="521970"/>
          </a:xfrm>
          <a:prstGeom prst="rect">
            <a:avLst/>
          </a:prstGeom>
          <a:noFill/>
        </p:spPr>
        <p:txBody>
          <a:bodyPr wrap="none" rtlCol="0">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rPr>
              <a:t>矛盾关系</a:t>
            </a:r>
          </a:p>
        </p:txBody>
      </p:sp>
      <p:sp>
        <p:nvSpPr>
          <p:cNvPr id="21" name="文本框 20"/>
          <p:cNvSpPr txBox="1"/>
          <p:nvPr/>
        </p:nvSpPr>
        <p:spPr>
          <a:xfrm>
            <a:off x="9208770" y="4714240"/>
            <a:ext cx="1605280" cy="521970"/>
          </a:xfrm>
          <a:prstGeom prst="rect">
            <a:avLst/>
          </a:prstGeom>
          <a:noFill/>
        </p:spPr>
        <p:txBody>
          <a:bodyPr wrap="none" rtlCol="0">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rPr>
              <a:t>反对关系</a:t>
            </a:r>
          </a:p>
        </p:txBody>
      </p:sp>
      <p:sp>
        <p:nvSpPr>
          <p:cNvPr id="22" name="左大括号 21"/>
          <p:cNvSpPr/>
          <p:nvPr/>
        </p:nvSpPr>
        <p:spPr>
          <a:xfrm rot="5400000">
            <a:off x="5756910" y="-3235325"/>
            <a:ext cx="360680" cy="8505190"/>
          </a:xfrm>
          <a:prstGeom prst="leftBrace">
            <a:avLst/>
          </a:prstGeom>
          <a:solidFill>
            <a:schemeClr val="tx1"/>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22"/>
          <p:cNvSpPr txBox="1"/>
          <p:nvPr/>
        </p:nvSpPr>
        <p:spPr>
          <a:xfrm>
            <a:off x="2345690" y="255270"/>
            <a:ext cx="7332980" cy="521970"/>
          </a:xfrm>
          <a:prstGeom prst="rect">
            <a:avLst/>
          </a:prstGeom>
          <a:solidFill>
            <a:schemeClr val="accent4"/>
          </a:solidFill>
        </p:spPr>
        <p:txBody>
          <a:bodyPr wrap="none" rtlCol="0">
            <a:spAutoFit/>
          </a:bodyPr>
          <a:lstStyle/>
          <a:p>
            <a:pPr algn="l"/>
            <a:r>
              <a:rPr lang="zh-CN" altLang="en-US" sz="2800" b="1"/>
              <a:t>不相容概念（两个概念的外延完全没有重合）</a:t>
            </a:r>
          </a:p>
        </p:txBody>
      </p:sp>
      <p:sp>
        <p:nvSpPr>
          <p:cNvPr id="24" name="文本框 23"/>
          <p:cNvSpPr txBox="1"/>
          <p:nvPr/>
        </p:nvSpPr>
        <p:spPr>
          <a:xfrm>
            <a:off x="1203960" y="5704205"/>
            <a:ext cx="10193020" cy="521970"/>
          </a:xfrm>
          <a:prstGeom prst="rect">
            <a:avLst/>
          </a:prstGeom>
          <a:solidFill>
            <a:schemeClr val="accent4"/>
          </a:solidFill>
        </p:spPr>
        <p:txBody>
          <a:bodyPr wrap="none" rtlCol="0">
            <a:spAutoFit/>
          </a:bodyPr>
          <a:lstStyle/>
          <a:p>
            <a:r>
              <a:rPr lang="zh-CN" altLang="en-US" sz="2800" b="1"/>
              <a:t>认识清楚概念之间的关系，是观察生活和理解交流的基本需要。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in)">
                                      <p:cBhvr>
                                        <p:cTn id="7" dur="2000"/>
                                        <p:tgtEl>
                                          <p:spTgt spid="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amond(in)">
                                      <p:cBhvr>
                                        <p:cTn id="12" dur="20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amond(in)">
                                      <p:cBhvr>
                                        <p:cTn id="17" dur="2000"/>
                                        <p:tgtEl>
                                          <p:spTgt spid="2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diamond(in)">
                                      <p:cBhvr>
                                        <p:cTn id="22" dur="2000"/>
                                        <p:tgtEl>
                                          <p:spTgt spid="2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amond(in)">
                                      <p:cBhvr>
                                        <p:cTn id="2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4258310" cy="883920"/>
          </a:xfrm>
          <a:solidFill>
            <a:srgbClr val="B2EC0A"/>
          </a:solidFill>
        </p:spPr>
        <p:txBody>
          <a:bodyPr>
            <a:normAutofit fontScale="90000"/>
          </a:bodyPr>
          <a:lstStyle/>
          <a:p>
            <a:r>
              <a:rPr lang="en-US" altLang="zh-CN" sz="3600" b="1">
                <a:ln w="22225">
                  <a:solidFill>
                    <a:schemeClr val="accent2"/>
                  </a:solidFill>
                  <a:prstDash val="solid"/>
                </a:ln>
                <a:solidFill>
                  <a:schemeClr val="accent2">
                    <a:lumMod val="40000"/>
                    <a:lumOff val="60000"/>
                  </a:schemeClr>
                </a:solidFill>
                <a:effectLst/>
                <a:sym typeface="+mn-ea"/>
              </a:rPr>
              <a:t>warming up(</a:t>
            </a:r>
            <a:r>
              <a:rPr lang="zh-CN" altLang="en-US" sz="3600" b="1">
                <a:ln w="22225">
                  <a:solidFill>
                    <a:schemeClr val="accent2"/>
                  </a:solidFill>
                  <a:prstDash val="solid"/>
                </a:ln>
                <a:solidFill>
                  <a:schemeClr val="accent2">
                    <a:lumMod val="40000"/>
                    <a:lumOff val="60000"/>
                  </a:schemeClr>
                </a:solidFill>
                <a:effectLst/>
                <a:sym typeface="+mn-ea"/>
              </a:rPr>
              <a:t>热身一下</a:t>
            </a:r>
            <a:r>
              <a:rPr lang="en-US" altLang="zh-CN" sz="3600" b="1">
                <a:ln w="22225">
                  <a:solidFill>
                    <a:schemeClr val="accent2"/>
                  </a:solidFill>
                  <a:prstDash val="solid"/>
                </a:ln>
                <a:solidFill>
                  <a:schemeClr val="accent2">
                    <a:lumMod val="40000"/>
                    <a:lumOff val="60000"/>
                  </a:schemeClr>
                </a:solidFill>
                <a:effectLst/>
                <a:sym typeface="+mn-ea"/>
              </a:rPr>
              <a:t>)</a:t>
            </a:r>
          </a:p>
        </p:txBody>
      </p:sp>
      <p:sp>
        <p:nvSpPr>
          <p:cNvPr id="3" name="内容占位符 2"/>
          <p:cNvSpPr>
            <a:spLocks noGrp="1"/>
          </p:cNvSpPr>
          <p:nvPr>
            <p:ph idx="1"/>
          </p:nvPr>
        </p:nvSpPr>
        <p:spPr>
          <a:xfrm>
            <a:off x="838200" y="1403350"/>
            <a:ext cx="10515600" cy="4351338"/>
          </a:xfrm>
        </p:spPr>
        <p:txBody>
          <a:bodyPr>
            <a:noAutofit/>
            <a:scene3d>
              <a:camera prst="orthographicFront"/>
              <a:lightRig rig="threePt" dir="t"/>
            </a:scene3d>
          </a:bodyPr>
          <a:lstStyle/>
          <a:p>
            <a:pPr marL="0" indent="0">
              <a:buNone/>
            </a:pPr>
            <a:r>
              <a:rPr lang="zh-CN" altLang="en-US">
                <a:solidFill>
                  <a:schemeClr val="tx1"/>
                </a:solidFill>
                <a:effectLst>
                  <a:outerShdw blurRad="38100" dist="19050" dir="2700000" algn="tl" rotWithShape="0">
                    <a:schemeClr val="dk1">
                      <a:alpha val="40000"/>
                    </a:schemeClr>
                  </a:outerShdw>
                </a:effectLst>
                <a:sym typeface="+mn-ea"/>
              </a:rPr>
              <a:t>有一次 ，复旦大学哲学系俞吾金教授在黑板上写下一句话：“张三是李四的粉丝” ，然后问学生这句话对不对 。 学生面面相觑 ，没人看出这句话有什么问题 。 俞教授解释道 ：在英语中有个单词 fan ，意思是“迷” ，它的复数是 fans ；汉语中的“粉丝”正是 fans 的谐音 ，而张三在人称上却是单数 ；因此 ，不能说“张三是李四的粉丝” ，而应该说“张三是李四的‘粉’ （fan）” ，或者“张三是李四的‘粉丝之一’（one of fans）” 。</a:t>
            </a:r>
            <a:endParaRPr lang="zh-CN" altLang="en-US">
              <a:solidFill>
                <a:schemeClr val="tx1"/>
              </a:solidFill>
              <a:effectLst>
                <a:outerShdw blurRad="38100" dist="19050" dir="2700000" algn="tl" rotWithShape="0">
                  <a:schemeClr val="dk1">
                    <a:alpha val="40000"/>
                  </a:schemeClr>
                </a:outerShdw>
              </a:effectLst>
            </a:endParaRPr>
          </a:p>
          <a:p>
            <a:r>
              <a:rPr lang="zh-CN" altLang="en-US">
                <a:solidFill>
                  <a:schemeClr val="tx1"/>
                </a:solidFill>
                <a:effectLst>
                  <a:outerShdw blurRad="38100" dist="19050" dir="2700000" algn="tl" rotWithShape="0">
                    <a:schemeClr val="dk1">
                      <a:alpha val="40000"/>
                    </a:schemeClr>
                  </a:outerShdw>
                </a:effectLst>
                <a:sym typeface="+mn-ea"/>
              </a:rPr>
              <a:t>俞教授还指出 ，熟知非真知 。 也就是说 ，你熟悉的东西并不一定就是你真正知道的东西 。 所以 ，真正的哲学思考应该从我们想当然的 、甚至毫不怀疑的东西开始 。</a:t>
            </a:r>
            <a:endParaRPr lang="zh-CN" altLang="en-US">
              <a:solidFill>
                <a:schemeClr val="tx1"/>
              </a:solidFill>
              <a:effectLst>
                <a:outerShdw blurRad="38100" dist="19050" dir="2700000" algn="tl" rotWithShape="0">
                  <a:schemeClr val="dk1">
                    <a:alpha val="40000"/>
                  </a:schemeClr>
                </a:outerShdw>
              </a:effectLst>
            </a:endParaRPr>
          </a:p>
          <a:p>
            <a:pPr marL="0" indent="0">
              <a:buNone/>
            </a:pPr>
            <a:r>
              <a:rPr lang="zh-CN" altLang="en-US">
                <a:solidFill>
                  <a:schemeClr val="tx1"/>
                </a:solidFill>
                <a:effectLst>
                  <a:outerShdw blurRad="38100" dist="19050" dir="2700000" algn="tl" rotWithShape="0">
                    <a:schemeClr val="dk1">
                      <a:alpha val="40000"/>
                    </a:schemeClr>
                  </a:outerShdw>
                </a:effectLst>
                <a:sym typeface="+mn-ea"/>
              </a:rPr>
              <a:t>分析这个案例 ，可以发现 ：</a:t>
            </a:r>
            <a:r>
              <a:rPr lang="zh-CN" altLang="en-US" sz="3200" b="1">
                <a:solidFill>
                  <a:srgbClr val="FF0000"/>
                </a:solidFill>
                <a:effectLst>
                  <a:outerShdw blurRad="38100" dist="19050" dir="2700000" algn="tl" rotWithShape="0">
                    <a:schemeClr val="dk1">
                      <a:alpha val="40000"/>
                    </a:schemeClr>
                  </a:outerShdw>
                </a:effectLst>
                <a:sym typeface="+mn-ea"/>
              </a:rPr>
              <a:t>逻辑谬误（不正确或不准确）有时是因为对词语概念不够清楚 。</a:t>
            </a:r>
            <a:endParaRPr lang="zh-CN" altLang="en-US">
              <a:solidFill>
                <a:schemeClr val="tx1"/>
              </a:solidFill>
              <a:effectLst>
                <a:outerShdw blurRad="38100" dist="19050" dir="2700000" algn="tl" rotWithShape="0">
                  <a:schemeClr val="dk1">
                    <a:alpha val="40000"/>
                  </a:schemeClr>
                </a:outerShdw>
              </a:effectLst>
            </a:endParaRPr>
          </a:p>
          <a:p>
            <a:pPr marL="0" indent="0">
              <a:buNone/>
            </a:pPr>
            <a:endParaRPr lang="zh-CN" altLang="en-US">
              <a:solidFill>
                <a:schemeClr val="tx1"/>
              </a:solidFill>
              <a:effectLst>
                <a:outerShdw blurRad="38100" dist="19050" dir="2700000" algn="tl" rotWithShape="0">
                  <a:schemeClr val="dk1">
                    <a:alpha val="40000"/>
                  </a:schemeClr>
                </a:outerShdw>
              </a:effectLst>
            </a:endParaRPr>
          </a:p>
          <a:p>
            <a:endParaRPr lang="zh-CN" altLang="en-US">
              <a:solidFill>
                <a:schemeClr val="tx1"/>
              </a:solidFill>
              <a:effectLst>
                <a:outerShdw blurRad="38100" dist="19050" dir="2700000" algn="tl" rotWithShape="0">
                  <a:schemeClr val="dk1">
                    <a:alpha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3071</Words>
  <Application>Aspose.Slides for Java</Application>
  <PresentationFormat>自定义</PresentationFormat>
  <Paragraphs>128</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逻辑的力量</vt:lpstr>
      <vt:lpstr>学习目标</vt:lpstr>
      <vt:lpstr>幻灯片 3</vt:lpstr>
      <vt:lpstr>幻灯片 4</vt:lpstr>
      <vt:lpstr>幻灯片 5</vt:lpstr>
      <vt:lpstr>幻灯片 6</vt:lpstr>
      <vt:lpstr>幻灯片 7</vt:lpstr>
      <vt:lpstr>幻灯片 8</vt:lpstr>
      <vt:lpstr>warming up(热身一下)</vt:lpstr>
      <vt:lpstr>幻灯片 10</vt:lpstr>
      <vt:lpstr>三、普通逻辑基本规律（思维的逻辑形式的规律）</vt:lpstr>
      <vt:lpstr>举例：偷换概念（狸猫换太子）</vt:lpstr>
      <vt:lpstr>举例:偷换话题(牛头不对马嘴)</vt:lpstr>
      <vt:lpstr>任务1:分析下面的例子，解释其中的概念性逻辑错误。</vt:lpstr>
      <vt:lpstr>幻灯片 15</vt:lpstr>
      <vt:lpstr>举例：自相矛盾</vt:lpstr>
      <vt:lpstr>任务2:分析下面的例子，解释以下句子中存在的不矛盾律逻辑错误。</vt:lpstr>
      <vt:lpstr>幻灯片 18</vt:lpstr>
      <vt:lpstr>举例：生阄和死阄</vt:lpstr>
      <vt:lpstr>任务3:分析下面的例子，解释其中的排中律逻辑错误。</vt:lpstr>
      <vt:lpstr>幻灯片 21</vt:lpstr>
      <vt:lpstr>举例：</vt:lpstr>
      <vt:lpstr>任务4:分析下面的例子，解释其中的充足理由律逻辑错误。</vt:lpstr>
      <vt:lpstr>四、故意违反规逻辑的语言艺术 </vt:lpstr>
      <vt:lpstr>幻灯片 25</vt:lpstr>
      <vt:lpstr>幻灯片 26</vt:lpstr>
      <vt:lpstr>幻灯片 27</vt:lpstr>
      <vt:lpstr>幻灯片 28</vt:lpstr>
      <vt:lpstr>幻灯片 29</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逻辑的力量</dc:title>
  <dc:creator>rbm.xkw.com</dc:creator>
  <cp:lastModifiedBy>ProBook</cp:lastModifiedBy>
  <cp:revision>2</cp:revision>
  <cp:lastPrinted>2021-09-05T18:04:28Z</cp:lastPrinted>
  <dcterms:created xsi:type="dcterms:W3CDTF">2021-09-05T18:04:28Z</dcterms:created>
  <dcterms:modified xsi:type="dcterms:W3CDTF">2021-10-16T06:04:54Z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