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8" r:id="rId20"/>
    <p:sldId id="299" r:id="rId21"/>
    <p:sldId id="280" r:id="rId22"/>
    <p:sldId id="281" r:id="rId23"/>
    <p:sldId id="282" r:id="rId24"/>
    <p:sldId id="283" r:id="rId25"/>
    <p:sldId id="285" r:id="rId26"/>
    <p:sldId id="301" r:id="rId27"/>
    <p:sldId id="286" r:id="rId28"/>
    <p:sldId id="291" r:id="rId29"/>
    <p:sldId id="287" r:id="rId30"/>
    <p:sldId id="288" r:id="rId31"/>
    <p:sldId id="289" r:id="rId32"/>
    <p:sldId id="290" r:id="rId33"/>
    <p:sldId id="292" r:id="rId34"/>
    <p:sldId id="293" r:id="rId35"/>
    <p:sldId id="294" r:id="rId36"/>
    <p:sldId id="295" r:id="rId37"/>
    <p:sldId id="296" r:id="rId38"/>
    <p:sldId id="298" r:id="rId39"/>
    <p:sldId id="297" r:id="rId40"/>
    <p:sldId id="300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45D1-F23B-43E3-B0EB-503F91C5F04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80656796"/>
      </p:ext>
    </p:extLst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01144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7CA8D-F3B3-48DA-A9CB-A1BA28C3FA84}" type="datetimeFigureOut">
              <a:rPr lang="zh-CN" altLang="en-US" smtClean="0"/>
              <a:pPr/>
              <a:t>2007-1-3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FE6DF-C04B-4A80-A05B-39BF0FD922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21313;&#38754;&#22475;&#20239;-&#29749;&#29750;.mp3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26361;&#21055;&#35770;&#25112;.rm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Local%20Settings\Temp\Rar$DI00.219\&#21313;&#38754;&#22475;&#20239;-&#29749;&#29750;.mp3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7" name="Picture 9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4" descr="send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33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33" name="WordArt 5"/>
          <p:cNvSpPr>
            <a:spLocks noChangeArrowheads="1" noChangeShapeType="1"/>
          </p:cNvSpPr>
          <p:nvPr/>
        </p:nvSpPr>
        <p:spPr bwMode="auto">
          <a:xfrm>
            <a:off x="2128838" y="2324100"/>
            <a:ext cx="52959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Flat1" dir="r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marL="342900" indent="-342900" algn="ctr">
              <a:spcBef>
                <a:spcPct val="20000"/>
              </a:spcBef>
              <a:buSzPct val="85000"/>
              <a:buFontTx/>
              <a:buBlip>
                <a:blip r:embed="rId4"/>
              </a:buBlip>
              <a:defRPr/>
            </a:pPr>
            <a:r>
              <a:rPr lang="zh-CN" altLang="en-US" sz="3600" u="none" kern="0" dirty="0">
                <a:ln/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黑体"/>
                <a:ea typeface="黑体"/>
              </a:rPr>
              <a:t>战争文化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5660" y="28983"/>
            <a:ext cx="6327775" cy="839788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  <a:ea typeface="黑体" pitchFamily="49" charset="-122"/>
              </a:rPr>
              <a:t>关于历史散文体例</a:t>
            </a:r>
          </a:p>
        </p:txBody>
      </p:sp>
      <p:sp>
        <p:nvSpPr>
          <p:cNvPr id="184323" name="Text Box 3"/>
          <p:cNvSpPr txBox="1">
            <a:spLocks noChangeArrowheads="1"/>
          </p:cNvSpPr>
          <p:nvPr/>
        </p:nvSpPr>
        <p:spPr bwMode="auto">
          <a:xfrm>
            <a:off x="179512" y="836712"/>
            <a:ext cx="8784975" cy="5780044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800" b="1" u="none" dirty="0">
                <a:solidFill>
                  <a:schemeClr val="tx1"/>
                </a:solidFill>
                <a:latin typeface="Arial" pitchFamily="34" charset="0"/>
              </a:rPr>
              <a:t>         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历史散文也称史传文，它有</a:t>
            </a:r>
            <a:r>
              <a:rPr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国别、编年、纪传三体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。</a:t>
            </a:r>
          </a:p>
          <a:p>
            <a:pPr>
              <a:lnSpc>
                <a:spcPct val="110000"/>
              </a:lnSpc>
            </a:pP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    </a:t>
            </a:r>
            <a:r>
              <a:rPr lang="zh-CN" altLang="en-US" sz="2800" b="1" u="none" dirty="0">
                <a:solidFill>
                  <a:srgbClr val="FF00FF"/>
                </a:solidFill>
                <a:latin typeface="宋体" pitchFamily="2" charset="-122"/>
              </a:rPr>
              <a:t>国别体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：通过各国史事个别独立地排列载述，以完成对某一历史进程的叙述。国别体史书有</a:t>
            </a:r>
            <a:r>
              <a:rPr lang="en-US" altLang="zh-CN" sz="2800" b="1" u="none" dirty="0">
                <a:solidFill>
                  <a:srgbClr val="FF0000"/>
                </a:solidFill>
                <a:latin typeface="宋体" pitchFamily="2" charset="-122"/>
              </a:rPr>
              <a:t>《</a:t>
            </a:r>
            <a:r>
              <a:rPr lang="zh-CN" altLang="en-US" sz="2800" b="1" u="none" dirty="0">
                <a:solidFill>
                  <a:srgbClr val="FF0000"/>
                </a:solidFill>
                <a:latin typeface="宋体" pitchFamily="2" charset="-122"/>
              </a:rPr>
              <a:t>国语</a:t>
            </a:r>
            <a:r>
              <a:rPr lang="en-US" altLang="zh-CN" sz="2800" b="1" u="none" dirty="0">
                <a:solidFill>
                  <a:srgbClr val="FF0000"/>
                </a:solidFill>
                <a:latin typeface="宋体" pitchFamily="2" charset="-122"/>
              </a:rPr>
              <a:t>》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和</a:t>
            </a:r>
            <a:r>
              <a:rPr lang="en-US" altLang="zh-CN" sz="2800" b="1" u="none" dirty="0">
                <a:solidFill>
                  <a:srgbClr val="FF0000"/>
                </a:solidFill>
                <a:latin typeface="宋体" pitchFamily="2" charset="-122"/>
              </a:rPr>
              <a:t>《</a:t>
            </a:r>
            <a:r>
              <a:rPr lang="zh-CN" altLang="en-US" sz="2800" b="1" u="none" dirty="0">
                <a:solidFill>
                  <a:srgbClr val="FF0000"/>
                </a:solidFill>
                <a:latin typeface="宋体" pitchFamily="2" charset="-122"/>
              </a:rPr>
              <a:t>战国策</a:t>
            </a:r>
            <a:r>
              <a:rPr lang="en-US" altLang="zh-CN" sz="2800" b="1" u="none" dirty="0">
                <a:solidFill>
                  <a:srgbClr val="FF0000"/>
                </a:solidFill>
                <a:latin typeface="宋体" pitchFamily="2" charset="-122"/>
              </a:rPr>
              <a:t>》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。</a:t>
            </a:r>
            <a:r>
              <a:rPr lang="en-US" altLang="zh-CN" sz="2800" b="1" u="none" dirty="0">
                <a:solidFill>
                  <a:srgbClr val="0000CC"/>
                </a:solidFill>
                <a:latin typeface="宋体" pitchFamily="2" charset="-122"/>
              </a:rPr>
              <a:t>《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国语</a:t>
            </a:r>
            <a:r>
              <a:rPr lang="en-US" altLang="zh-CN" sz="2800" b="1" u="none" dirty="0">
                <a:solidFill>
                  <a:srgbClr val="0000CC"/>
                </a:solidFill>
                <a:latin typeface="宋体" pitchFamily="2" charset="-122"/>
              </a:rPr>
              <a:t>》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是以记言为主，兼及记事；</a:t>
            </a:r>
            <a:r>
              <a:rPr lang="en-US" altLang="zh-CN" sz="2800" b="1" u="none" dirty="0">
                <a:solidFill>
                  <a:srgbClr val="0000CC"/>
                </a:solidFill>
                <a:latin typeface="宋体" pitchFamily="2" charset="-122"/>
              </a:rPr>
              <a:t>《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战国策</a:t>
            </a:r>
            <a:r>
              <a:rPr lang="en-US" altLang="zh-CN" sz="2800" b="1" u="none" dirty="0">
                <a:solidFill>
                  <a:srgbClr val="0000CC"/>
                </a:solidFill>
                <a:latin typeface="宋体" pitchFamily="2" charset="-122"/>
              </a:rPr>
              <a:t>》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是以记事为主。</a:t>
            </a:r>
          </a:p>
          <a:p>
            <a:pPr>
              <a:lnSpc>
                <a:spcPct val="110000"/>
              </a:lnSpc>
            </a:pP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    </a:t>
            </a:r>
            <a:r>
              <a:rPr lang="zh-CN" altLang="en-US" sz="2800" b="1" u="none" dirty="0">
                <a:solidFill>
                  <a:srgbClr val="FF00FF"/>
                </a:solidFill>
                <a:latin typeface="宋体" pitchFamily="2" charset="-122"/>
              </a:rPr>
              <a:t>编年体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：即以时间为经，以事件为纬来叙写史实。它的优点是线索清楚、背景明确、系统性较好；不足是不便于集中而广泛地描写人物。</a:t>
            </a:r>
            <a:r>
              <a:rPr lang="en-US" altLang="zh-CN" sz="2800" b="1" u="none" dirty="0">
                <a:solidFill>
                  <a:srgbClr val="FF0000"/>
                </a:solidFill>
                <a:latin typeface="宋体" pitchFamily="2" charset="-122"/>
              </a:rPr>
              <a:t>《</a:t>
            </a:r>
            <a:r>
              <a:rPr lang="zh-CN" altLang="en-US" sz="2800" b="1" u="none" dirty="0">
                <a:solidFill>
                  <a:srgbClr val="FF0000"/>
                </a:solidFill>
                <a:latin typeface="宋体" pitchFamily="2" charset="-122"/>
              </a:rPr>
              <a:t>春秋</a:t>
            </a:r>
            <a:r>
              <a:rPr lang="en-US" altLang="zh-CN" sz="2800" b="1" u="none" dirty="0">
                <a:solidFill>
                  <a:srgbClr val="FF0000"/>
                </a:solidFill>
                <a:latin typeface="宋体" pitchFamily="2" charset="-122"/>
              </a:rPr>
              <a:t>》《</a:t>
            </a:r>
            <a:r>
              <a:rPr lang="zh-CN" altLang="en-US" sz="2800" b="1" u="none" dirty="0">
                <a:solidFill>
                  <a:srgbClr val="FF0000"/>
                </a:solidFill>
                <a:latin typeface="宋体" pitchFamily="2" charset="-122"/>
              </a:rPr>
              <a:t>左传</a:t>
            </a:r>
            <a:r>
              <a:rPr lang="en-US" altLang="zh-CN" sz="2800" b="1" u="none" dirty="0">
                <a:solidFill>
                  <a:srgbClr val="FF0000"/>
                </a:solidFill>
                <a:latin typeface="宋体" pitchFamily="2" charset="-122"/>
              </a:rPr>
              <a:t>》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和</a:t>
            </a:r>
            <a:r>
              <a:rPr lang="en-US" altLang="zh-CN" sz="2800" b="1" u="none" dirty="0">
                <a:solidFill>
                  <a:srgbClr val="FF0000"/>
                </a:solidFill>
                <a:latin typeface="宋体" pitchFamily="2" charset="-122"/>
              </a:rPr>
              <a:t>《</a:t>
            </a:r>
            <a:r>
              <a:rPr lang="zh-CN" altLang="en-US" sz="2800" b="1" u="none" dirty="0">
                <a:solidFill>
                  <a:srgbClr val="FF0000"/>
                </a:solidFill>
                <a:latin typeface="宋体" pitchFamily="2" charset="-122"/>
              </a:rPr>
              <a:t>资治通鉴</a:t>
            </a:r>
            <a:r>
              <a:rPr lang="en-US" altLang="zh-CN" sz="2800" b="1" u="none" dirty="0">
                <a:solidFill>
                  <a:srgbClr val="FF0000"/>
                </a:solidFill>
                <a:latin typeface="宋体" pitchFamily="2" charset="-122"/>
              </a:rPr>
              <a:t>》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都是编年体。</a:t>
            </a:r>
          </a:p>
          <a:p>
            <a:pPr>
              <a:lnSpc>
                <a:spcPct val="110000"/>
              </a:lnSpc>
            </a:pP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    </a:t>
            </a:r>
            <a:r>
              <a:rPr lang="zh-CN" altLang="en-US" sz="2800" b="1" u="none" dirty="0">
                <a:solidFill>
                  <a:srgbClr val="FF00FF"/>
                </a:solidFill>
                <a:latin typeface="宋体" pitchFamily="2" charset="-122"/>
              </a:rPr>
              <a:t>纪传体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：即以人物为中心叙写历史，为司马迁所独创。古代官方编辑的“</a:t>
            </a:r>
            <a:r>
              <a:rPr lang="zh-CN" altLang="en-US" sz="2800" b="1" u="none" dirty="0">
                <a:solidFill>
                  <a:srgbClr val="FF0000"/>
                </a:solidFill>
                <a:latin typeface="宋体" pitchFamily="2" charset="-122"/>
              </a:rPr>
              <a:t>二十四史</a:t>
            </a:r>
            <a:r>
              <a:rPr lang="zh-CN" altLang="en-US" sz="2800" b="1" u="none" dirty="0">
                <a:solidFill>
                  <a:srgbClr val="0000CC"/>
                </a:solidFill>
                <a:latin typeface="宋体" pitchFamily="2" charset="-122"/>
              </a:rPr>
              <a:t>”用的都是纪传体。这种体例对后世影响很大。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4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67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8456" y="4985271"/>
            <a:ext cx="21478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47" name="Text Box 3"/>
          <p:cNvSpPr txBox="1">
            <a:spLocks noChangeArrowheads="1"/>
          </p:cNvSpPr>
          <p:nvPr/>
        </p:nvSpPr>
        <p:spPr bwMode="auto">
          <a:xfrm>
            <a:off x="700385" y="3305696"/>
            <a:ext cx="1600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u="none" dirty="0">
                <a:solidFill>
                  <a:schemeClr val="accent2"/>
                </a:solidFill>
              </a:rPr>
              <a:t>鲁国</a:t>
            </a:r>
          </a:p>
        </p:txBody>
      </p:sp>
      <p:sp>
        <p:nvSpPr>
          <p:cNvPr id="185348" name="Text Box 4"/>
          <p:cNvSpPr txBox="1">
            <a:spLocks noChangeArrowheads="1"/>
          </p:cNvSpPr>
          <p:nvPr/>
        </p:nvSpPr>
        <p:spPr bwMode="auto">
          <a:xfrm>
            <a:off x="4716760" y="1428541"/>
            <a:ext cx="388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u="none" dirty="0">
                <a:solidFill>
                  <a:srgbClr val="FF3300"/>
                </a:solidFill>
              </a:rPr>
              <a:t>齐国（</a:t>
            </a:r>
            <a:r>
              <a:rPr lang="zh-CN" altLang="en-US" sz="4400" b="1" u="none" dirty="0" smtClean="0">
                <a:solidFill>
                  <a:srgbClr val="FF3300"/>
                </a:solidFill>
              </a:rPr>
              <a:t>齐襄公）</a:t>
            </a:r>
            <a:endParaRPr lang="zh-CN" altLang="en-US" sz="4400" b="1" u="none" dirty="0">
              <a:solidFill>
                <a:srgbClr val="FF3300"/>
              </a:solidFill>
            </a:endParaRPr>
          </a:p>
        </p:txBody>
      </p:sp>
      <p:sp>
        <p:nvSpPr>
          <p:cNvPr id="185349" name="Text Box 5"/>
          <p:cNvSpPr txBox="1">
            <a:spLocks noChangeArrowheads="1"/>
          </p:cNvSpPr>
          <p:nvPr/>
        </p:nvSpPr>
        <p:spPr bwMode="auto">
          <a:xfrm>
            <a:off x="3707110" y="5228159"/>
            <a:ext cx="18288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u="none">
                <a:solidFill>
                  <a:srgbClr val="0000CC"/>
                </a:solidFill>
              </a:rPr>
              <a:t>莒</a:t>
            </a:r>
            <a:r>
              <a:rPr lang="en-US" altLang="zh-CN" sz="3600" b="0" u="none">
                <a:solidFill>
                  <a:schemeClr val="tx1"/>
                </a:solidFill>
                <a:latin typeface="Arial" pitchFamily="34" charset="0"/>
              </a:rPr>
              <a:t>jǔ</a:t>
            </a:r>
            <a:r>
              <a:rPr lang="zh-CN" altLang="en-US" sz="4800" u="none">
                <a:solidFill>
                  <a:srgbClr val="0000CC"/>
                </a:solidFill>
              </a:rPr>
              <a:t>国</a:t>
            </a:r>
          </a:p>
        </p:txBody>
      </p:sp>
      <p:sp>
        <p:nvSpPr>
          <p:cNvPr id="185350" name="Line 6"/>
          <p:cNvSpPr>
            <a:spLocks noChangeShapeType="1"/>
          </p:cNvSpPr>
          <p:nvPr/>
        </p:nvSpPr>
        <p:spPr bwMode="auto">
          <a:xfrm rot="-1769542">
            <a:off x="2267248" y="2635771"/>
            <a:ext cx="1828800" cy="76200"/>
          </a:xfrm>
          <a:prstGeom prst="line">
            <a:avLst/>
          </a:prstGeom>
          <a:noFill/>
          <a:ln w="127000" cap="rnd">
            <a:solidFill>
              <a:schemeClr val="accent2"/>
            </a:solidFill>
            <a:prstDash val="sysDot"/>
            <a:round/>
            <a:headEnd/>
            <a:tailEnd type="triangle" w="med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351" name="Text Box 7"/>
          <p:cNvSpPr txBox="1">
            <a:spLocks noChangeArrowheads="1"/>
          </p:cNvSpPr>
          <p:nvPr/>
        </p:nvSpPr>
        <p:spPr bwMode="auto">
          <a:xfrm>
            <a:off x="4138910" y="1843609"/>
            <a:ext cx="762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none" dirty="0">
                <a:solidFill>
                  <a:srgbClr val="FF0000"/>
                </a:solidFill>
              </a:rPr>
              <a:t>纠</a:t>
            </a:r>
          </a:p>
        </p:txBody>
      </p:sp>
      <p:sp>
        <p:nvSpPr>
          <p:cNvPr id="185352" name="AutoShape 8"/>
          <p:cNvSpPr>
            <a:spLocks noChangeArrowheads="1"/>
          </p:cNvSpPr>
          <p:nvPr/>
        </p:nvSpPr>
        <p:spPr bwMode="auto">
          <a:xfrm>
            <a:off x="1186954" y="3932436"/>
            <a:ext cx="3024187" cy="1524000"/>
          </a:xfrm>
          <a:prstGeom prst="irregularSeal1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600" b="1" u="none" dirty="0"/>
              <a:t>长勺</a:t>
            </a:r>
          </a:p>
        </p:txBody>
      </p:sp>
      <p:sp>
        <p:nvSpPr>
          <p:cNvPr id="185353" name="Text Box 9"/>
          <p:cNvSpPr txBox="1">
            <a:spLocks noChangeArrowheads="1"/>
          </p:cNvSpPr>
          <p:nvPr/>
        </p:nvSpPr>
        <p:spPr bwMode="auto">
          <a:xfrm>
            <a:off x="6012160" y="2492896"/>
            <a:ext cx="2590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u="none">
                <a:solidFill>
                  <a:schemeClr val="accent2"/>
                </a:solidFill>
              </a:rPr>
              <a:t>(</a:t>
            </a:r>
            <a:r>
              <a:rPr lang="zh-CN" altLang="en-US" sz="2800" b="1" u="none">
                <a:solidFill>
                  <a:schemeClr val="accent2"/>
                </a:solidFill>
              </a:rPr>
              <a:t>齐桓公</a:t>
            </a:r>
            <a:r>
              <a:rPr lang="en-US" altLang="zh-CN" sz="2800" b="1" u="none">
                <a:solidFill>
                  <a:schemeClr val="accent2"/>
                </a:solidFill>
              </a:rPr>
              <a:t>)</a:t>
            </a:r>
          </a:p>
        </p:txBody>
      </p:sp>
      <p:sp>
        <p:nvSpPr>
          <p:cNvPr id="185354" name="AutoShape 10"/>
          <p:cNvSpPr>
            <a:spLocks noChangeArrowheads="1"/>
          </p:cNvSpPr>
          <p:nvPr/>
        </p:nvSpPr>
        <p:spPr bwMode="auto">
          <a:xfrm rot="3574921">
            <a:off x="3107828" y="1822178"/>
            <a:ext cx="309563" cy="2438400"/>
          </a:xfrm>
          <a:prstGeom prst="downArrow">
            <a:avLst>
              <a:gd name="adj1" fmla="val 50000"/>
              <a:gd name="adj2" fmla="val 1969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85355" name="AutoShape 11"/>
          <p:cNvSpPr>
            <a:spLocks noChangeArrowheads="1"/>
          </p:cNvSpPr>
          <p:nvPr/>
        </p:nvSpPr>
        <p:spPr bwMode="auto">
          <a:xfrm rot="-9625588">
            <a:off x="4715173" y="2780234"/>
            <a:ext cx="309562" cy="2438400"/>
          </a:xfrm>
          <a:prstGeom prst="downArrow">
            <a:avLst>
              <a:gd name="adj1" fmla="val 50000"/>
              <a:gd name="adj2" fmla="val 196923"/>
            </a:avLst>
          </a:prstGeom>
          <a:solidFill>
            <a:srgbClr val="FF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zh-CN" altLang="en-US" sz="1800" b="0" u="none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85356" name="AutoShape 12"/>
          <p:cNvSpPr>
            <a:spLocks noChangeArrowheads="1"/>
          </p:cNvSpPr>
          <p:nvPr/>
        </p:nvSpPr>
        <p:spPr bwMode="auto">
          <a:xfrm rot="3259156">
            <a:off x="4193938" y="2256136"/>
            <a:ext cx="295275" cy="2057400"/>
          </a:xfrm>
          <a:prstGeom prst="downArrow">
            <a:avLst>
              <a:gd name="adj1" fmla="val 50000"/>
              <a:gd name="adj2" fmla="val 174194"/>
            </a:avLst>
          </a:prstGeom>
          <a:solidFill>
            <a:srgbClr val="EF034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85357" name="AutoShape 13"/>
          <p:cNvSpPr>
            <a:spLocks noChangeArrowheads="1"/>
          </p:cNvSpPr>
          <p:nvPr/>
        </p:nvSpPr>
        <p:spPr bwMode="auto">
          <a:xfrm rot="1037707">
            <a:off x="5015210" y="2962796"/>
            <a:ext cx="309563" cy="2438400"/>
          </a:xfrm>
          <a:prstGeom prst="downArrow">
            <a:avLst>
              <a:gd name="adj1" fmla="val 50000"/>
              <a:gd name="adj2" fmla="val 1969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85358" name="Text Box 14"/>
          <p:cNvSpPr txBox="1">
            <a:spLocks noChangeArrowheads="1"/>
          </p:cNvSpPr>
          <p:nvPr/>
        </p:nvSpPr>
        <p:spPr bwMode="auto">
          <a:xfrm>
            <a:off x="5075535" y="2419871"/>
            <a:ext cx="1008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u="none" dirty="0">
                <a:solidFill>
                  <a:srgbClr val="FF0000"/>
                </a:solidFill>
                <a:latin typeface="Arial" pitchFamily="34" charset="0"/>
              </a:rPr>
              <a:t>小白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5075535" y="3716859"/>
            <a:ext cx="5966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u="none" dirty="0">
                <a:solidFill>
                  <a:schemeClr val="tx1"/>
                </a:solidFill>
                <a:latin typeface="Arial" pitchFamily="34" charset="0"/>
                <a:ea typeface="隶书" pitchFamily="49" charset="-122"/>
              </a:rPr>
              <a:t>逃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3275310" y="2564334"/>
            <a:ext cx="5966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u="none" dirty="0">
                <a:solidFill>
                  <a:schemeClr val="tx1"/>
                </a:solidFill>
                <a:latin typeface="Arial" pitchFamily="34" charset="0"/>
                <a:ea typeface="隶书" pitchFamily="49" charset="-122"/>
              </a:rPr>
              <a:t>逃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94379" y="43543"/>
            <a:ext cx="4603402" cy="1079500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0" u="none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endParaRPr lang="zh-CN" altLang="en-US" sz="4000" u="none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4000" u="none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背景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图片</a:t>
            </a:r>
            <a:r>
              <a:rPr lang="zh-CN" altLang="en-US" b="0" u="none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0" u="none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b="0" u="none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b="0" u="none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b="0" u="none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b="0" u="none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5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hold"/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hold"/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hold"/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18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7" grpId="0" autoUpdateAnimBg="0"/>
      <p:bldP spid="185348" grpId="0" autoUpdateAnimBg="0"/>
      <p:bldP spid="185348" grpId="1" autoUpdateAnimBg="0"/>
      <p:bldP spid="185349" grpId="0" autoUpdateAnimBg="0"/>
      <p:bldP spid="185350" grpId="0" animBg="1"/>
      <p:bldP spid="185351" grpId="0" autoUpdateAnimBg="0"/>
      <p:bldP spid="185352" grpId="0" animBg="1" autoUpdateAnimBg="0"/>
      <p:bldP spid="185353" grpId="0" autoUpdateAnimBg="0"/>
      <p:bldP spid="185354" grpId="0" animBg="1"/>
      <p:bldP spid="185356" grpId="0" animBg="1"/>
      <p:bldP spid="185357" grpId="0" animBg="1"/>
      <p:bldP spid="185358" grpId="0" autoUpdateAnimBg="0"/>
      <p:bldP spid="18447" grpId="0"/>
      <p:bldP spid="184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88" y="776288"/>
            <a:ext cx="8229600" cy="1417637"/>
          </a:xfrm>
        </p:spPr>
        <p:txBody>
          <a:bodyPr/>
          <a:lstStyle/>
          <a:p>
            <a:pPr algn="l" eaLnBrk="1" hangingPunct="1"/>
            <a:r>
              <a:rPr lang="zh-CN" altLang="en-US" sz="3600" b="1" dirty="0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解题：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曹刿是什么人物？</a:t>
            </a:r>
            <a:br>
              <a:rPr lang="zh-CN" altLang="en-US" sz="36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      他</a:t>
            </a:r>
            <a:r>
              <a:rPr lang="zh-CN" altLang="en-US" sz="3600" b="1" dirty="0" smtClean="0">
                <a:ea typeface="黑体" pitchFamily="49" charset="-122"/>
              </a:rPr>
              <a:t>“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论</a:t>
            </a:r>
            <a:r>
              <a:rPr lang="zh-CN" altLang="en-US" sz="3600" b="1" dirty="0" smtClean="0">
                <a:ea typeface="黑体" pitchFamily="49" charset="-122"/>
              </a:rPr>
              <a:t>”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的是什么</a:t>
            </a:r>
            <a:r>
              <a:rPr lang="zh-CN" altLang="en-US" sz="3600" b="1" dirty="0" smtClean="0">
                <a:ea typeface="黑体" pitchFamily="49" charset="-122"/>
              </a:rPr>
              <a:t>“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战</a:t>
            </a:r>
            <a:r>
              <a:rPr lang="zh-CN" altLang="en-US" sz="3600" b="1" dirty="0" smtClean="0">
                <a:ea typeface="黑体" pitchFamily="49" charset="-122"/>
              </a:rPr>
              <a:t>”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？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8488" y="2746375"/>
            <a:ext cx="7847012" cy="28321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也叫曹沫，春秋时代鲁国大夫。 </a:t>
            </a: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他</a:t>
            </a:r>
            <a:r>
              <a:rPr lang="zh-CN" sz="3600" b="1" dirty="0" smtClean="0">
                <a:solidFill>
                  <a:srgbClr val="FF0000"/>
                </a:solidFill>
                <a:latin typeface="宋体" pitchFamily="2" charset="-122"/>
                <a:ea typeface="黑体" pitchFamily="49" charset="-122"/>
              </a:rPr>
              <a:t>“</a:t>
            </a:r>
            <a:r>
              <a:rPr 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论</a:t>
            </a:r>
            <a:r>
              <a:rPr lang="zh-CN" sz="3600" b="1" dirty="0" smtClean="0">
                <a:solidFill>
                  <a:srgbClr val="FF0000"/>
                </a:solidFill>
                <a:latin typeface="宋体" pitchFamily="2" charset="-122"/>
                <a:ea typeface="黑体" pitchFamily="49" charset="-122"/>
              </a:rPr>
              <a:t>”</a:t>
            </a:r>
            <a:r>
              <a:rPr 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的是春秋时以弱胜强的战役之一 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itchFamily="2" charset="-122"/>
                <a:ea typeface="黑体" pitchFamily="49" charset="-122"/>
              </a:rPr>
              <a:t>——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齐鲁长勺之战。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uiExpand="1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2250" y="986483"/>
            <a:ext cx="6061075" cy="2384425"/>
          </a:xfrm>
        </p:spPr>
        <p:txBody>
          <a:bodyPr/>
          <a:lstStyle/>
          <a:p>
            <a:pPr eaLnBrk="1" hangingPunct="1"/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要求：</a:t>
            </a: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读准字音，声音响亮；</a:t>
            </a: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把握朗读节奏和停顿；</a:t>
            </a: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读出不同人物的语气。</a:t>
            </a:r>
            <a:r>
              <a:rPr lang="zh-CN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22250" y="3589338"/>
            <a:ext cx="8631238" cy="289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0" u="none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3600" u="none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凡读书，须要读得字字响亮，不可误一字，不可少一字，不可多一字，不可倒一字，多诵数遍，自然上口，久远不忘。</a:t>
            </a:r>
            <a:r>
              <a:rPr lang="zh-CN" altLang="en-US" u="none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u="none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                     </a:t>
            </a:r>
            <a:r>
              <a:rPr lang="en-US" altLang="zh-CN" u="none">
                <a:solidFill>
                  <a:schemeClr val="tx1"/>
                </a:solidFill>
                <a:ea typeface="黑体" pitchFamily="49" charset="-122"/>
              </a:rPr>
              <a:t>——</a:t>
            </a:r>
            <a:r>
              <a:rPr lang="zh-CN" altLang="en-US" u="none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（宋） 朱 熹</a:t>
            </a:r>
          </a:p>
        </p:txBody>
      </p:sp>
      <p:pic>
        <p:nvPicPr>
          <p:cNvPr id="21508" name="Picture 6" descr="朱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3" y="188913"/>
            <a:ext cx="251618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WordArt 7"/>
          <p:cNvSpPr>
            <a:spLocks noChangeArrowheads="1" noChangeShapeType="1"/>
          </p:cNvSpPr>
          <p:nvPr/>
        </p:nvSpPr>
        <p:spPr bwMode="auto">
          <a:xfrm>
            <a:off x="1825423" y="334828"/>
            <a:ext cx="426085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540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隶书"/>
                <a:ea typeface="隶书"/>
                <a:hlinkClick r:id="rId3" action="ppaction://hlinkfile"/>
              </a:rPr>
              <a:t>朗读</a:t>
            </a:r>
            <a:r>
              <a:rPr lang="zh-CN" altLang="en-US" sz="540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隶书"/>
                <a:ea typeface="隶书"/>
                <a:hlinkClick r:id="rId3" action="ppaction://hlinkfile"/>
              </a:rPr>
              <a:t>课文</a:t>
            </a:r>
            <a:endParaRPr lang="zh-CN" altLang="en-US" sz="540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隶书"/>
              <a:ea typeface="隶书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070006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  <p:bldP spid="2458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8062912" cy="3024187"/>
          </a:xfrm>
        </p:spPr>
        <p:txBody>
          <a:bodyPr/>
          <a:lstStyle/>
          <a:p>
            <a:pPr algn="l" eaLnBrk="1" hangingPunct="1"/>
            <a:r>
              <a:rPr lang="zh-CN" altLang="en-US" sz="3600" b="1" dirty="0" smtClean="0">
                <a:ea typeface="华文彩云" pitchFamily="2" charset="-122"/>
              </a:rPr>
              <a:t>注释</a:t>
            </a:r>
            <a:br>
              <a:rPr lang="zh-CN" altLang="en-US" sz="3600" b="1" dirty="0" smtClean="0">
                <a:ea typeface="华文彩云" pitchFamily="2" charset="-122"/>
              </a:rPr>
            </a:br>
            <a:r>
              <a:rPr lang="zh-CN" altLang="en-US" sz="3600" b="1" dirty="0" smtClean="0"/>
              <a:t>　　</a:t>
            </a:r>
            <a:r>
              <a:rPr lang="zh-CN" altLang="en-US" sz="3600" b="1" u="sng" dirty="0" smtClean="0"/>
              <a:t>十年</a:t>
            </a:r>
            <a:r>
              <a:rPr lang="zh-CN" altLang="en-US" sz="3600" b="1" dirty="0" smtClean="0"/>
              <a:t>春，齐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师伐</a:t>
            </a:r>
            <a:r>
              <a:rPr lang="zh-CN" altLang="en-US" sz="3600" b="1" u="sng" dirty="0" smtClean="0"/>
              <a:t>我</a:t>
            </a:r>
            <a:r>
              <a:rPr lang="zh-CN" altLang="en-US" sz="3600" b="1" dirty="0" smtClean="0"/>
              <a:t>。</a:t>
            </a:r>
            <a:r>
              <a:rPr lang="zh-CN" altLang="en-US" sz="3600" b="1" dirty="0"/>
              <a:t>公</a:t>
            </a:r>
            <a:r>
              <a:rPr lang="zh-CN" altLang="en-US" sz="3600" b="1" dirty="0" smtClean="0"/>
              <a:t>将战。曹刿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请见</a:t>
            </a:r>
            <a:r>
              <a:rPr lang="zh-CN" altLang="en-US" sz="3600" b="1" dirty="0" smtClean="0"/>
              <a:t>。其乡人曰：</a:t>
            </a:r>
            <a:r>
              <a:rPr lang="zh-CN" altLang="en-US" sz="3600" b="1" dirty="0" smtClean="0">
                <a:latin typeface="宋体" pitchFamily="2" charset="-122"/>
              </a:rPr>
              <a:t>“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肉食者</a:t>
            </a:r>
            <a:r>
              <a:rPr lang="zh-CN" altLang="en-US" sz="3600" b="1" dirty="0" smtClean="0"/>
              <a:t>谋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之</a:t>
            </a:r>
            <a:r>
              <a:rPr lang="zh-CN" altLang="en-US" sz="3600" b="1" dirty="0" smtClean="0"/>
              <a:t>，又何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间</a:t>
            </a:r>
            <a:r>
              <a:rPr lang="zh-CN" altLang="en-US" sz="3600" b="1" dirty="0" smtClean="0"/>
              <a:t>焉？</a:t>
            </a:r>
            <a:r>
              <a:rPr lang="zh-CN" altLang="en-US" sz="3600" b="1" dirty="0" smtClean="0">
                <a:latin typeface="宋体" pitchFamily="2" charset="-122"/>
              </a:rPr>
              <a:t>”</a:t>
            </a:r>
            <a:r>
              <a:rPr lang="zh-CN" altLang="en-US" sz="3600" b="1" dirty="0" smtClean="0"/>
              <a:t>刿曰：</a:t>
            </a:r>
            <a:r>
              <a:rPr lang="zh-CN" altLang="en-US" sz="3600" b="1" dirty="0" smtClean="0">
                <a:latin typeface="宋体" pitchFamily="2" charset="-122"/>
              </a:rPr>
              <a:t>“</a:t>
            </a:r>
            <a:r>
              <a:rPr lang="zh-CN" altLang="en-US" sz="3600" b="1" dirty="0" smtClean="0"/>
              <a:t>肉食者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鄙</a:t>
            </a:r>
            <a:r>
              <a:rPr lang="zh-CN" altLang="en-US" sz="3600" b="1" dirty="0" smtClean="0"/>
              <a:t>，未能远谋。</a:t>
            </a:r>
            <a:r>
              <a:rPr lang="zh-CN" altLang="en-US" sz="3600" b="1" dirty="0" smtClean="0">
                <a:latin typeface="宋体" pitchFamily="2" charset="-122"/>
              </a:rPr>
              <a:t>”</a:t>
            </a:r>
            <a:r>
              <a:rPr lang="zh-CN" altLang="en-US" sz="3600" b="1" dirty="0" smtClean="0"/>
              <a:t>乃入见。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276600"/>
            <a:ext cx="8424863" cy="2592388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solidFill>
                  <a:srgbClr val="002060"/>
                </a:solidFill>
              </a:rPr>
              <a:t>　　</a:t>
            </a:r>
            <a:r>
              <a:rPr lang="zh-CN" altLang="en-US" b="1" dirty="0" smtClean="0">
                <a:solidFill>
                  <a:srgbClr val="002060"/>
                </a:solidFill>
                <a:ea typeface="华文彩云" pitchFamily="2" charset="-122"/>
              </a:rPr>
              <a:t>译文：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鲁庄公十年春天，齐国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军队攻打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我国。鲁庄公准备应战。曹刿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请求接见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。他的同乡说：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应是得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高官厚禄的人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谋划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这件事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，你又何必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参与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呢？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曹刿说：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有权势的人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目光短浅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，不能深谋远虑。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于是入（宫）拜见（庄公）。</a:t>
            </a:r>
          </a:p>
        </p:txBody>
      </p:sp>
      <p:sp>
        <p:nvSpPr>
          <p:cNvPr id="187402" name="Rectangle 10"/>
          <p:cNvSpPr>
            <a:spLocks noGrp="1" noChangeArrowheads="1"/>
          </p:cNvSpPr>
          <p:nvPr/>
        </p:nvSpPr>
        <p:spPr bwMode="auto">
          <a:xfrm>
            <a:off x="381000" y="5867400"/>
            <a:ext cx="84248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u="none" dirty="0">
                <a:solidFill>
                  <a:srgbClr val="FF0000"/>
                </a:solidFill>
                <a:latin typeface="Arial" pitchFamily="34" charset="0"/>
              </a:rPr>
              <a:t>　　</a:t>
            </a:r>
            <a:r>
              <a:rPr lang="zh-CN" altLang="en-US" u="none" dirty="0" smtClean="0">
                <a:solidFill>
                  <a:srgbClr val="FF0000"/>
                </a:solidFill>
                <a:latin typeface="Arial" pitchFamily="34" charset="0"/>
              </a:rPr>
              <a:t>第一层：交代曹刿</a:t>
            </a:r>
            <a:r>
              <a:rPr lang="zh-CN" altLang="en-US" u="none" dirty="0">
                <a:solidFill>
                  <a:srgbClr val="FF0000"/>
                </a:solidFill>
                <a:latin typeface="Arial" pitchFamily="34" charset="0"/>
              </a:rPr>
              <a:t>请见鲁庄公的原因。</a:t>
            </a:r>
            <a:endParaRPr lang="zh-CN" altLang="en-US" u="none" dirty="0">
              <a:solidFill>
                <a:srgbClr val="FF0000"/>
              </a:solidFill>
              <a:latin typeface="Arial" pitchFamily="34" charset="0"/>
              <a:ea typeface="华文新魏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1969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7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7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 build="p" autoUpdateAnimBg="0"/>
      <p:bldP spid="187402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春秋地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3048000" cy="1143000"/>
          </a:xfrm>
          <a:solidFill>
            <a:schemeClr val="bg1"/>
          </a:solidFill>
        </p:spPr>
        <p:txBody>
          <a:bodyPr/>
          <a:lstStyle/>
          <a:p>
            <a:pPr algn="l" eaLnBrk="1" hangingPunct="1"/>
            <a:r>
              <a:rPr lang="zh-CN" altLang="en-US" sz="4000" b="1" dirty="0" smtClean="0">
                <a:solidFill>
                  <a:srgbClr val="990000"/>
                </a:solidFill>
                <a:ea typeface="黑体" pitchFamily="49" charset="-122"/>
              </a:rPr>
              <a:t>春秋地图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14400" y="5205413"/>
            <a:ext cx="7316788" cy="838200"/>
          </a:xfrm>
          <a:solidFill>
            <a:schemeClr val="bg1"/>
          </a:solidFill>
        </p:spPr>
        <p:txBody>
          <a:bodyPr anchor="ctr"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 dirty="0" smtClean="0">
                <a:ea typeface="黑体" pitchFamily="49" charset="-122"/>
              </a:rPr>
              <a:t>请你找出齐国和鲁国的位置</a:t>
            </a:r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5257800" y="1905000"/>
            <a:ext cx="533400" cy="5334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sz="2400" b="0" u="none">
              <a:solidFill>
                <a:srgbClr val="FF3300"/>
              </a:solidFill>
              <a:ea typeface="黑体" pitchFamily="49" charset="-122"/>
            </a:endParaRPr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5257800" y="2438400"/>
            <a:ext cx="533400" cy="5334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sz="2400" b="0" u="none">
              <a:solidFill>
                <a:srgbClr val="FF3300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013747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uild="p" autoUpdateAnimBg="0"/>
      <p:bldP spid="30725" grpId="0" animBg="1" autoUpdateAnimBg="0"/>
      <p:bldP spid="30726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60350"/>
            <a:ext cx="3887788" cy="1676400"/>
          </a:xfrm>
        </p:spPr>
        <p:txBody>
          <a:bodyPr/>
          <a:lstStyle/>
          <a:p>
            <a:pPr algn="l" eaLnBrk="1" hangingPunct="1"/>
            <a:r>
              <a:rPr lang="zh-CN" altLang="en-US" sz="4000" b="1" smtClean="0">
                <a:solidFill>
                  <a:schemeClr val="tx1"/>
                </a:solidFill>
                <a:ea typeface="华文彩云" pitchFamily="2" charset="-122"/>
              </a:rPr>
              <a:t>说文解字</a:t>
            </a:r>
            <a:r>
              <a:rPr lang="zh-CN" altLang="en-US" sz="4800" b="1" smtClean="0">
                <a:solidFill>
                  <a:schemeClr val="tx1"/>
                </a:solidFill>
                <a:ea typeface="方正琥珀简体" pitchFamily="2" charset="-122"/>
              </a:rPr>
              <a:t>：</a:t>
            </a:r>
            <a:r>
              <a:rPr lang="zh-CN" altLang="en-US" sz="4800" b="1" smtClean="0">
                <a:solidFill>
                  <a:srgbClr val="CC3300"/>
                </a:solidFill>
                <a:ea typeface="黑体" pitchFamily="49" charset="-122"/>
              </a:rPr>
              <a:t>间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0713" y="3055938"/>
            <a:ext cx="8064500" cy="28876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2060"/>
                </a:solidFill>
              </a:rPr>
              <a:t>        最早写做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</a:rPr>
              <a:t>閒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”</a:t>
            </a:r>
            <a:r>
              <a:rPr lang="en-US" altLang="zh-CN" b="1" dirty="0" smtClean="0">
                <a:solidFill>
                  <a:srgbClr val="002060"/>
                </a:solidFill>
                <a:latin typeface="宋体" pitchFamily="2" charset="-122"/>
              </a:rPr>
              <a:t>——</a:t>
            </a:r>
            <a:r>
              <a:rPr lang="zh-CN" altLang="en-US" b="1" dirty="0" smtClean="0">
                <a:solidFill>
                  <a:srgbClr val="002060"/>
                </a:solidFill>
              </a:rPr>
              <a:t>从门缝中能看到月亮，表示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</a:rPr>
              <a:t>门缝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</a:rPr>
              <a:t>。</a:t>
            </a:r>
          </a:p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2060"/>
                </a:solidFill>
              </a:rPr>
              <a:t>        引申为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</a:rPr>
              <a:t>缝隙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”“</a:t>
            </a:r>
            <a:r>
              <a:rPr lang="zh-CN" altLang="en-US" b="1" dirty="0" smtClean="0">
                <a:solidFill>
                  <a:srgbClr val="002060"/>
                </a:solidFill>
              </a:rPr>
              <a:t>空儿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</a:rPr>
              <a:t>。</a:t>
            </a:r>
          </a:p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2060"/>
                </a:solidFill>
              </a:rPr>
              <a:t>        有缝便可插入东西，引申为插入、参与。 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</a:rPr>
              <a:t>又何间焉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</a:rPr>
              <a:t>的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</a:rPr>
              <a:t>间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</a:rPr>
              <a:t>即参与之意。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549275"/>
            <a:ext cx="12922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225" y="549275"/>
            <a:ext cx="12033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4067282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none">
                <a:solidFill>
                  <a:schemeClr val="accent1"/>
                </a:solidFill>
                <a:latin typeface="Arial" pitchFamily="34" charset="0"/>
                <a:ea typeface="华文彩云" pitchFamily="2" charset="-122"/>
              </a:rPr>
              <a:t>注释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>
          <a:xfrm>
            <a:off x="358775" y="908050"/>
            <a:ext cx="8424863" cy="2520950"/>
          </a:xfrm>
        </p:spPr>
        <p:txBody>
          <a:bodyPr/>
          <a:lstStyle/>
          <a:p>
            <a:pPr algn="l" eaLnBrk="1" hangingPunct="1"/>
            <a:r>
              <a:rPr lang="zh-CN" altLang="en-US" sz="3600" b="1" dirty="0" smtClean="0"/>
              <a:t>　　问：</a:t>
            </a:r>
            <a:r>
              <a:rPr lang="zh-CN" altLang="en-US" sz="3600" b="1" dirty="0" smtClean="0">
                <a:latin typeface="宋体" pitchFamily="2" charset="-122"/>
              </a:rPr>
              <a:t>“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何以战</a:t>
            </a:r>
            <a:r>
              <a:rPr lang="zh-CN" altLang="en-US" sz="3600" b="1" dirty="0" smtClean="0"/>
              <a:t>？</a:t>
            </a:r>
            <a:r>
              <a:rPr lang="zh-CN" altLang="en-US" sz="3600" b="1" dirty="0" smtClean="0">
                <a:latin typeface="宋体" pitchFamily="2" charset="-122"/>
              </a:rPr>
              <a:t>”</a:t>
            </a:r>
            <a:r>
              <a:rPr lang="zh-CN" altLang="en-US" sz="3600" b="1" dirty="0" smtClean="0"/>
              <a:t>公曰：</a:t>
            </a:r>
            <a:r>
              <a:rPr lang="zh-CN" altLang="en-US" sz="3600" b="1" dirty="0" smtClean="0">
                <a:latin typeface="宋体" pitchFamily="2" charset="-122"/>
              </a:rPr>
              <a:t>“</a:t>
            </a:r>
            <a:r>
              <a:rPr lang="zh-CN" altLang="en-US" sz="3600" b="1" u="sng" dirty="0" smtClean="0"/>
              <a:t>衣食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所安</a:t>
            </a:r>
            <a:r>
              <a:rPr lang="zh-CN" altLang="en-US" sz="3600" b="1" u="sng" dirty="0" smtClean="0"/>
              <a:t>，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弗</a:t>
            </a:r>
            <a:r>
              <a:rPr lang="zh-CN" altLang="en-US" sz="3600" b="1" u="sng" dirty="0" smtClean="0"/>
              <a:t>敢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专</a:t>
            </a:r>
            <a:r>
              <a:rPr lang="zh-CN" altLang="en-US" sz="3600" b="1" u="sng" dirty="0" smtClean="0"/>
              <a:t>也</a:t>
            </a:r>
            <a:r>
              <a:rPr lang="zh-CN" altLang="en-US" sz="3600" b="1" dirty="0" smtClean="0"/>
              <a:t>，</a:t>
            </a:r>
            <a:r>
              <a:rPr lang="zh-CN" altLang="en-US" sz="3600" b="1" u="sng" dirty="0" smtClean="0"/>
              <a:t>必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以</a:t>
            </a:r>
            <a:r>
              <a:rPr lang="zh-CN" altLang="en-US" sz="3600" b="1" u="sng" dirty="0" smtClean="0"/>
              <a:t>分人</a:t>
            </a:r>
            <a:r>
              <a:rPr lang="zh-CN" altLang="en-US" sz="3600" b="1" dirty="0" smtClean="0"/>
              <a:t>。</a:t>
            </a:r>
            <a:r>
              <a:rPr lang="zh-CN" altLang="en-US" sz="3600" b="1" dirty="0" smtClean="0">
                <a:latin typeface="宋体" pitchFamily="2" charset="-122"/>
              </a:rPr>
              <a:t>”</a:t>
            </a:r>
            <a:r>
              <a:rPr lang="zh-CN" altLang="en-US" sz="3600" b="1" u="sng" dirty="0" smtClean="0"/>
              <a:t>对</a:t>
            </a:r>
            <a:r>
              <a:rPr lang="zh-CN" altLang="en-US" sz="3600" b="1" dirty="0" smtClean="0"/>
              <a:t>曰：</a:t>
            </a:r>
            <a:r>
              <a:rPr lang="zh-CN" altLang="en-US" sz="3600" b="1" dirty="0" smtClean="0">
                <a:latin typeface="宋体" pitchFamily="2" charset="-122"/>
              </a:rPr>
              <a:t>“</a:t>
            </a:r>
            <a:r>
              <a:rPr lang="zh-CN" altLang="en-US" sz="3600" b="1" dirty="0" smtClean="0"/>
              <a:t>小惠未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徧</a:t>
            </a:r>
            <a:r>
              <a:rPr lang="zh-CN" altLang="en-US" sz="3600" b="1" dirty="0" smtClean="0"/>
              <a:t>，民弗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从</a:t>
            </a:r>
            <a:r>
              <a:rPr lang="zh-CN" altLang="en-US" sz="3600" b="1" dirty="0" smtClean="0"/>
              <a:t>也。</a:t>
            </a:r>
            <a:r>
              <a:rPr lang="zh-CN" altLang="en-US" sz="3600" b="1" dirty="0" smtClean="0">
                <a:latin typeface="宋体" pitchFamily="2" charset="-122"/>
              </a:rPr>
              <a:t>”</a:t>
            </a:r>
            <a:endParaRPr lang="zh-CN" altLang="en-US" sz="3600" b="1" dirty="0" smtClean="0"/>
          </a:p>
        </p:txBody>
      </p:sp>
      <p:sp>
        <p:nvSpPr>
          <p:cNvPr id="1894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2588" y="3670300"/>
            <a:ext cx="8496300" cy="259238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　　（曹刿）问：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您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凭什么应战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？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庄公说：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衣服、食品这些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养生的东西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，我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不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敢独自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专有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，一定要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把</a:t>
            </a:r>
            <a:r>
              <a:rPr lang="en-US" altLang="zh-CN" b="1" dirty="0" smtClean="0">
                <a:solidFill>
                  <a:srgbClr val="FF0000"/>
                </a:solidFill>
                <a:ea typeface="华文新魏" pitchFamily="2" charset="-122"/>
              </a:rPr>
              <a:t>(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它</a:t>
            </a:r>
            <a:r>
              <a:rPr lang="en-US" altLang="zh-CN" b="1" dirty="0" smtClean="0">
                <a:solidFill>
                  <a:srgbClr val="FF0000"/>
                </a:solidFill>
                <a:ea typeface="华文新魏" pitchFamily="2" charset="-122"/>
              </a:rPr>
              <a:t>)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分给臣子。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（曹刿）回答说：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这是小恩小惠，没有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遍及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百姓，百姓是不会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听从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的。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endParaRPr lang="zh-CN" altLang="en-US" b="1" dirty="0" smtClean="0">
              <a:solidFill>
                <a:srgbClr val="002060"/>
              </a:solidFill>
              <a:ea typeface="华文新魏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285797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4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58775" y="1268413"/>
            <a:ext cx="8424863" cy="1655762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zh-CN" altLang="en-US" sz="3600" b="1" dirty="0" smtClean="0">
                <a:ea typeface="黑体" pitchFamily="49" charset="-122"/>
              </a:rPr>
              <a:t>　　公曰：</a:t>
            </a:r>
            <a:r>
              <a:rPr lang="zh-CN" altLang="en-US" sz="3600" b="1" dirty="0" smtClean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sz="3600" b="1" u="sng" dirty="0" smtClean="0">
                <a:solidFill>
                  <a:srgbClr val="FF0000"/>
                </a:solidFill>
                <a:ea typeface="黑体" pitchFamily="49" charset="-122"/>
              </a:rPr>
              <a:t>牺牲</a:t>
            </a:r>
            <a:r>
              <a:rPr lang="zh-CN" altLang="en-US" sz="3600" b="1" u="sng" dirty="0" smtClean="0">
                <a:ea typeface="黑体" pitchFamily="49" charset="-122"/>
              </a:rPr>
              <a:t>玉</a:t>
            </a:r>
            <a:r>
              <a:rPr lang="zh-CN" altLang="en-US" sz="3600" b="1" u="sng" dirty="0" smtClean="0">
                <a:solidFill>
                  <a:srgbClr val="FF0000"/>
                </a:solidFill>
                <a:ea typeface="黑体" pitchFamily="49" charset="-122"/>
              </a:rPr>
              <a:t>帛</a:t>
            </a:r>
            <a:r>
              <a:rPr lang="zh-CN" altLang="en-US" sz="3600" b="1" dirty="0" smtClean="0">
                <a:ea typeface="黑体" pitchFamily="49" charset="-122"/>
              </a:rPr>
              <a:t>，弗敢</a:t>
            </a:r>
            <a:r>
              <a:rPr lang="zh-CN" altLang="en-US" sz="3600" b="1" u="sng" dirty="0" smtClean="0">
                <a:ea typeface="黑体" pitchFamily="49" charset="-122"/>
              </a:rPr>
              <a:t>加</a:t>
            </a:r>
            <a:r>
              <a:rPr lang="zh-CN" altLang="en-US" sz="3600" b="1" dirty="0" smtClean="0">
                <a:ea typeface="黑体" pitchFamily="49" charset="-122"/>
              </a:rPr>
              <a:t>也，必以</a:t>
            </a:r>
            <a:r>
              <a:rPr lang="zh-CN" altLang="en-US" sz="3600" b="1" u="sng" dirty="0" smtClean="0">
                <a:ea typeface="黑体" pitchFamily="49" charset="-122"/>
              </a:rPr>
              <a:t>信</a:t>
            </a:r>
            <a:r>
              <a:rPr lang="zh-CN" altLang="en-US" sz="3600" b="1" dirty="0" smtClean="0">
                <a:ea typeface="黑体" pitchFamily="49" charset="-122"/>
              </a:rPr>
              <a:t>。</a:t>
            </a:r>
            <a:r>
              <a:rPr lang="zh-CN" altLang="en-US" sz="3600" b="1" dirty="0" smtClean="0"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sz="3600" b="1" dirty="0" smtClean="0">
                <a:ea typeface="黑体" pitchFamily="49" charset="-122"/>
              </a:rPr>
              <a:t>对曰：</a:t>
            </a:r>
            <a:r>
              <a:rPr lang="zh-CN" altLang="en-US" sz="3600" b="1" dirty="0" smtClean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sz="3600" b="1" u="sng" dirty="0" smtClean="0">
                <a:ea typeface="黑体" pitchFamily="49" charset="-122"/>
              </a:rPr>
              <a:t>小信未</a:t>
            </a:r>
            <a:r>
              <a:rPr lang="zh-CN" altLang="en-US" sz="3600" b="1" u="sng" dirty="0" smtClean="0">
                <a:solidFill>
                  <a:srgbClr val="FF0000"/>
                </a:solidFill>
                <a:ea typeface="黑体" pitchFamily="49" charset="-122"/>
              </a:rPr>
              <a:t>孚</a:t>
            </a:r>
            <a:r>
              <a:rPr lang="zh-CN" altLang="en-US" sz="3600" b="1" dirty="0" smtClean="0">
                <a:ea typeface="黑体" pitchFamily="49" charset="-122"/>
              </a:rPr>
              <a:t>，神弗</a:t>
            </a:r>
            <a:r>
              <a:rPr lang="zh-CN" altLang="en-US" sz="3600" b="1" u="sng" dirty="0" smtClean="0">
                <a:solidFill>
                  <a:srgbClr val="FF0000"/>
                </a:solidFill>
                <a:ea typeface="黑体" pitchFamily="49" charset="-122"/>
              </a:rPr>
              <a:t>福</a:t>
            </a:r>
            <a:r>
              <a:rPr lang="zh-CN" altLang="en-US" sz="3600" b="1" dirty="0" smtClean="0">
                <a:ea typeface="黑体" pitchFamily="49" charset="-122"/>
              </a:rPr>
              <a:t>也。</a:t>
            </a:r>
            <a:r>
              <a:rPr lang="zh-CN" altLang="en-US" sz="3600" b="1" dirty="0" smtClean="0">
                <a:latin typeface="宋体" pitchFamily="2" charset="-122"/>
                <a:ea typeface="黑体" pitchFamily="49" charset="-122"/>
              </a:rPr>
              <a:t>”</a:t>
            </a:r>
            <a:endParaRPr lang="zh-CN" altLang="en-US" sz="3600" b="1" dirty="0" smtClean="0">
              <a:ea typeface="黑体" pitchFamily="49" charset="-122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287713"/>
            <a:ext cx="8610600" cy="260985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zh-CN" altLang="en-US" sz="3600" b="1" dirty="0" smtClean="0">
                <a:solidFill>
                  <a:srgbClr val="002060"/>
                </a:solidFill>
              </a:rPr>
              <a:t>　　</a:t>
            </a:r>
            <a:r>
              <a:rPr lang="zh-CN" altLang="en-US" b="1" dirty="0" smtClean="0">
                <a:solidFill>
                  <a:srgbClr val="002060"/>
                </a:solidFill>
              </a:rPr>
              <a:t>庄公说：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</a:rPr>
              <a:t>用来</a:t>
            </a:r>
            <a:r>
              <a:rPr lang="zh-CN" altLang="en-US" b="1" dirty="0" smtClean="0">
                <a:solidFill>
                  <a:srgbClr val="FF0000"/>
                </a:solidFill>
              </a:rPr>
              <a:t>祭祀的牛、羊、猪</a:t>
            </a:r>
            <a:r>
              <a:rPr lang="zh-CN" altLang="en-US" b="1" dirty="0" smtClean="0">
                <a:solidFill>
                  <a:srgbClr val="002060"/>
                </a:solidFill>
              </a:rPr>
              <a:t>、玉器和</a:t>
            </a:r>
            <a:r>
              <a:rPr lang="zh-CN" altLang="en-US" b="1" dirty="0" smtClean="0">
                <a:solidFill>
                  <a:srgbClr val="FF0000"/>
                </a:solidFill>
              </a:rPr>
              <a:t>丝织品</a:t>
            </a:r>
            <a:r>
              <a:rPr lang="zh-CN" altLang="en-US" b="1" dirty="0" smtClean="0">
                <a:solidFill>
                  <a:srgbClr val="002060"/>
                </a:solidFill>
              </a:rPr>
              <a:t>，（我）不敢</a:t>
            </a:r>
            <a:r>
              <a:rPr lang="zh-CN" altLang="en-US" b="1" dirty="0" smtClean="0">
                <a:solidFill>
                  <a:srgbClr val="FF0000"/>
                </a:solidFill>
              </a:rPr>
              <a:t>虚报</a:t>
            </a:r>
            <a:r>
              <a:rPr lang="zh-CN" altLang="en-US" b="1" dirty="0" smtClean="0">
                <a:solidFill>
                  <a:srgbClr val="002060"/>
                </a:solidFill>
              </a:rPr>
              <a:t>，一定对神说</a:t>
            </a:r>
            <a:r>
              <a:rPr lang="zh-CN" altLang="en-US" b="1" dirty="0" smtClean="0">
                <a:solidFill>
                  <a:srgbClr val="FF0000"/>
                </a:solidFill>
              </a:rPr>
              <a:t>实情</a:t>
            </a:r>
            <a:r>
              <a:rPr lang="zh-CN" altLang="en-US" b="1" dirty="0" smtClean="0">
                <a:solidFill>
                  <a:srgbClr val="002060"/>
                </a:solidFill>
              </a:rPr>
              <a:t>。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</a:rPr>
              <a:t>（曹刿）回答说：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</a:rPr>
              <a:t>这点儿小诚信，不能</a:t>
            </a:r>
            <a:r>
              <a:rPr lang="zh-CN" altLang="en-US" b="1" dirty="0" smtClean="0">
                <a:solidFill>
                  <a:srgbClr val="FF0000"/>
                </a:solidFill>
              </a:rPr>
              <a:t>被神信任</a:t>
            </a:r>
            <a:r>
              <a:rPr lang="zh-CN" altLang="en-US" b="1" dirty="0" smtClean="0">
                <a:solidFill>
                  <a:srgbClr val="002060"/>
                </a:solidFill>
              </a:rPr>
              <a:t>，神不会</a:t>
            </a:r>
            <a:r>
              <a:rPr lang="zh-CN" altLang="en-US" b="1" dirty="0" smtClean="0">
                <a:solidFill>
                  <a:srgbClr val="FF0000"/>
                </a:solidFill>
              </a:rPr>
              <a:t>赐福保佑</a:t>
            </a:r>
            <a:r>
              <a:rPr lang="zh-CN" altLang="en-US" b="1" dirty="0" smtClean="0">
                <a:solidFill>
                  <a:srgbClr val="002060"/>
                </a:solidFill>
              </a:rPr>
              <a:t>的。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</a:rPr>
              <a:t>”</a:t>
            </a:r>
            <a:endParaRPr lang="zh-CN" altLang="en-US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47198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3284984"/>
            <a:ext cx="8280400" cy="24511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　　庄公说：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大大小小的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案件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，我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即使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不能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明察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详审，一定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依据实情处理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。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（曹刿）说：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这是尽了本职的一类事情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。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可以凭借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这个条件打一仗。打仗时，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请允许我跟从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。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endParaRPr lang="zh-CN" altLang="en-US" sz="3600" b="1" dirty="0" smtClean="0">
              <a:solidFill>
                <a:srgbClr val="002060"/>
              </a:solidFill>
              <a:ea typeface="华文新魏" pitchFamily="2" charset="-122"/>
            </a:endParaRPr>
          </a:p>
        </p:txBody>
      </p:sp>
      <p:sp>
        <p:nvSpPr>
          <p:cNvPr id="30729" name="Rectangle 9"/>
          <p:cNvSpPr>
            <a:spLocks noGrp="1" noChangeArrowheads="1"/>
          </p:cNvSpPr>
          <p:nvPr>
            <p:ph type="title"/>
          </p:nvPr>
        </p:nvSpPr>
        <p:spPr>
          <a:xfrm>
            <a:off x="611188" y="1268413"/>
            <a:ext cx="8062912" cy="1584325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zh-CN" altLang="en-US" sz="3600" b="1" dirty="0" smtClean="0"/>
              <a:t>　　公曰：</a:t>
            </a:r>
            <a:r>
              <a:rPr lang="zh-CN" altLang="en-US" sz="3600" b="1" dirty="0" smtClean="0">
                <a:latin typeface="宋体" pitchFamily="2" charset="-122"/>
              </a:rPr>
              <a:t>“</a:t>
            </a:r>
            <a:r>
              <a:rPr lang="zh-CN" altLang="en-US" sz="3600" b="1" dirty="0" smtClean="0"/>
              <a:t>小大之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狱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虽</a:t>
            </a:r>
            <a:r>
              <a:rPr lang="zh-CN" altLang="en-US" sz="3600" b="1" dirty="0" smtClean="0"/>
              <a:t>不能察，必以</a:t>
            </a:r>
            <a:r>
              <a:rPr lang="zh-CN" altLang="en-US" sz="3600" b="1" u="sng" dirty="0" smtClean="0"/>
              <a:t>情</a:t>
            </a:r>
            <a:r>
              <a:rPr lang="zh-CN" altLang="en-US" sz="3600" b="1" dirty="0" smtClean="0"/>
              <a:t>。</a:t>
            </a:r>
            <a:r>
              <a:rPr lang="zh-CN" altLang="en-US" sz="3600" b="1" dirty="0" smtClean="0">
                <a:latin typeface="宋体" pitchFamily="2" charset="-122"/>
              </a:rPr>
              <a:t>”</a:t>
            </a:r>
            <a:r>
              <a:rPr lang="zh-CN" altLang="en-US" sz="3600" b="1" dirty="0" smtClean="0"/>
              <a:t>对曰：</a:t>
            </a:r>
            <a:r>
              <a:rPr lang="zh-CN" altLang="en-US" sz="3600" b="1" dirty="0" smtClean="0">
                <a:latin typeface="宋体" pitchFamily="2" charset="-122"/>
              </a:rPr>
              <a:t>“</a:t>
            </a:r>
            <a:r>
              <a:rPr lang="zh-CN" altLang="en-US" sz="3600" b="1" u="sng" dirty="0" smtClean="0"/>
              <a:t>忠之属也</a:t>
            </a:r>
            <a:r>
              <a:rPr lang="zh-CN" altLang="en-US" sz="3600" b="1" dirty="0" smtClean="0"/>
              <a:t>。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可以</a:t>
            </a:r>
            <a:r>
              <a:rPr lang="zh-CN" altLang="en-US" sz="3600" b="1" u="sng" dirty="0" smtClean="0"/>
              <a:t>一战</a:t>
            </a:r>
            <a:r>
              <a:rPr lang="zh-CN" altLang="en-US" sz="3600" b="1" dirty="0" smtClean="0"/>
              <a:t>。</a:t>
            </a:r>
            <a:r>
              <a:rPr lang="zh-CN" altLang="en-US" sz="3600" b="1" u="sng" dirty="0" smtClean="0"/>
              <a:t>战则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请从</a:t>
            </a:r>
            <a:r>
              <a:rPr lang="zh-CN" altLang="en-US" sz="3600" b="1" dirty="0" smtClean="0"/>
              <a:t>。</a:t>
            </a:r>
            <a:r>
              <a:rPr lang="zh-CN" altLang="en-US" sz="3600" b="1" dirty="0" smtClean="0">
                <a:latin typeface="宋体" pitchFamily="2" charset="-122"/>
              </a:rPr>
              <a:t>”</a:t>
            </a:r>
            <a:endParaRPr lang="zh-CN" altLang="en-US" sz="36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128096050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0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457200" y="488950"/>
            <a:ext cx="22653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 b="0" u="none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知识抢答：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57200" y="1600200"/>
            <a:ext cx="8229600" cy="1684338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SzPct val="85000"/>
              <a:defRPr/>
            </a:pPr>
            <a:r>
              <a:rPr lang="en-US" sz="4500" u="none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sz="4500" u="none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孙子兵法</a:t>
            </a:r>
            <a:r>
              <a:rPr lang="en-US" sz="4500" u="none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sz="4500" u="none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的作者是谁？</a:t>
            </a:r>
            <a:endParaRPr lang="en-US" altLang="zh-CN" sz="4500" u="none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342900" indent="-342900">
              <a:spcBef>
                <a:spcPct val="20000"/>
              </a:spcBef>
              <a:buSzPct val="85000"/>
              <a:defRPr/>
            </a:pPr>
            <a:r>
              <a:rPr lang="en-US" altLang="zh-CN" sz="4500" u="none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 </a:t>
            </a:r>
            <a:r>
              <a:rPr lang="zh-CN" sz="4500" u="none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他是什么朝代的人？ </a:t>
            </a:r>
          </a:p>
          <a:p>
            <a:pPr marL="342900" indent="-342900">
              <a:spcBef>
                <a:spcPct val="20000"/>
              </a:spcBef>
              <a:buSzPct val="85000"/>
              <a:defRPr/>
            </a:pPr>
            <a:endParaRPr lang="zh-CN" sz="4500" u="none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243013" y="3787775"/>
            <a:ext cx="6121400" cy="1006475"/>
          </a:xfrm>
          <a:prstGeom prst="rect">
            <a:avLst/>
          </a:prstGeom>
          <a:gradFill rotWithShape="0">
            <a:gsLst>
              <a:gs pos="0">
                <a:srgbClr val="00FF00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6000" u="none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孙武，春秋时期</a:t>
            </a:r>
          </a:p>
        </p:txBody>
      </p:sp>
      <p:sp>
        <p:nvSpPr>
          <p:cNvPr id="10245" name="WordArt 5"/>
          <p:cNvSpPr>
            <a:spLocks noChangeArrowheads="1" noChangeShapeType="1"/>
          </p:cNvSpPr>
          <p:nvPr/>
        </p:nvSpPr>
        <p:spPr bwMode="auto">
          <a:xfrm rot="-129242">
            <a:off x="3059113" y="374650"/>
            <a:ext cx="4246562" cy="1012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Flat1" dir="r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>
              <a:defRPr/>
            </a:pPr>
            <a:r>
              <a:rPr lang="zh-CN" altLang="en-US" sz="36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529242" scaled="1"/>
                </a:gradFill>
                <a:latin typeface="黑体"/>
                <a:ea typeface="黑体"/>
              </a:rPr>
              <a:t>战争文化</a:t>
            </a:r>
          </a:p>
        </p:txBody>
      </p:sp>
      <p:pic>
        <p:nvPicPr>
          <p:cNvPr id="8198" name="Picture 6" descr="send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3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guqi_s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5563" y="4830763"/>
            <a:ext cx="3703637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827088"/>
            <a:ext cx="8229600" cy="720725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小知识：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春秋时代的战争１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1013" y="2209800"/>
            <a:ext cx="8207375" cy="3184525"/>
          </a:xfrm>
        </p:spPr>
        <p:txBody>
          <a:bodyPr/>
          <a:lstStyle/>
          <a:p>
            <a:pPr marL="0" indent="0" eaLnBrk="1" hangingPunct="1">
              <a:lnSpc>
                <a:spcPct val="110000"/>
              </a:lnSpc>
              <a:buFontTx/>
              <a:buNone/>
            </a:pP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　　春秋时代大多没有常备军，有战事时，国君亲任统帅，贵族任各级军官，而士兵则临时从奴隶中征集。曹刿说的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民弗从也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就是针对这种征集工作来说。</a:t>
            </a:r>
          </a:p>
        </p:txBody>
      </p:sp>
    </p:spTree>
    <p:extLst>
      <p:ext uri="{BB962C8B-B14F-4D97-AF65-F5344CB8AC3E}">
        <p14:creationId xmlns="" xmlns:p14="http://schemas.microsoft.com/office/powerpoint/2010/main" val="332389849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1412776"/>
            <a:ext cx="8280400" cy="14351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b="1" dirty="0" smtClean="0">
                <a:ea typeface="华文新魏" pitchFamily="2" charset="-122"/>
              </a:rPr>
              <a:t>　 第二层：曹刿与鲁庄公战前的对话，说明政治上取信于民是赢得战争的先决条件。</a:t>
            </a:r>
            <a:endParaRPr lang="zh-CN" altLang="en-US" sz="3600" b="1" dirty="0" smtClean="0">
              <a:ea typeface="华文新魏" pitchFamily="2" charset="-122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867399" y="3752528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战前准备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2843808" y="3606731"/>
            <a:ext cx="127000" cy="1030287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3362327" y="3411967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曹刿请见</a:t>
            </a:r>
          </a:p>
        </p:txBody>
      </p:sp>
      <p:sp>
        <p:nvSpPr>
          <p:cNvPr id="13" name="文本框 10"/>
          <p:cNvSpPr txBox="1">
            <a:spLocks noChangeArrowheads="1"/>
          </p:cNvSpPr>
          <p:nvPr/>
        </p:nvSpPr>
        <p:spPr bwMode="auto">
          <a:xfrm>
            <a:off x="3568312" y="4087849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何以战</a:t>
            </a:r>
          </a:p>
        </p:txBody>
      </p:sp>
      <p:sp>
        <p:nvSpPr>
          <p:cNvPr id="14" name="文本框 11"/>
          <p:cNvSpPr txBox="1">
            <a:spLocks noChangeArrowheads="1"/>
          </p:cNvSpPr>
          <p:nvPr/>
        </p:nvSpPr>
        <p:spPr bwMode="auto">
          <a:xfrm>
            <a:off x="6228184" y="3423628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肉食者鄙</a:t>
            </a: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5352664" y="3716015"/>
            <a:ext cx="539172" cy="16813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5352664" y="4363716"/>
            <a:ext cx="768350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4"/>
          <p:cNvSpPr txBox="1">
            <a:spLocks noChangeArrowheads="1"/>
          </p:cNvSpPr>
          <p:nvPr/>
        </p:nvSpPr>
        <p:spPr bwMode="auto">
          <a:xfrm>
            <a:off x="6255387" y="405224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取信于民</a:t>
            </a:r>
          </a:p>
        </p:txBody>
      </p:sp>
    </p:spTree>
    <p:extLst>
      <p:ext uri="{BB962C8B-B14F-4D97-AF65-F5344CB8AC3E}">
        <p14:creationId xmlns="" xmlns:p14="http://schemas.microsoft.com/office/powerpoint/2010/main" val="46493714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 build="p" autoUpdateAnimBg="0"/>
      <p:bldP spid="10" grpId="0"/>
      <p:bldP spid="11" grpId="0" animBg="1"/>
      <p:bldP spid="12" grpId="0"/>
      <p:bldP spid="13" grpId="0"/>
      <p:bldP spid="14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2263" y="1125538"/>
            <a:ext cx="8497887" cy="2303462"/>
          </a:xfrm>
        </p:spPr>
        <p:txBody>
          <a:bodyPr/>
          <a:lstStyle/>
          <a:p>
            <a:pPr algn="l" eaLnBrk="1" hangingPunct="1"/>
            <a:r>
              <a:rPr lang="zh-CN" altLang="en-US" sz="3600" b="1" dirty="0" smtClean="0"/>
              <a:t>　　</a:t>
            </a:r>
            <a:r>
              <a:rPr lang="zh-CN" altLang="en-US" sz="3600" b="1" u="sng" dirty="0" smtClean="0"/>
              <a:t>公与之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乘</a:t>
            </a:r>
            <a:r>
              <a:rPr lang="zh-CN" altLang="en-US" sz="3600" b="1" dirty="0" smtClean="0"/>
              <a:t>。战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于</a:t>
            </a:r>
            <a:r>
              <a:rPr lang="zh-CN" altLang="en-US" sz="3600" b="1" u="sng" dirty="0" smtClean="0"/>
              <a:t>长勺</a:t>
            </a:r>
            <a:r>
              <a:rPr lang="zh-CN" altLang="en-US" sz="3600" b="1" dirty="0" smtClean="0"/>
              <a:t>。公将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鼓</a:t>
            </a:r>
            <a:r>
              <a:rPr lang="zh-CN" altLang="en-US" sz="3600" b="1" dirty="0" smtClean="0"/>
              <a:t>之。刿曰：</a:t>
            </a:r>
            <a:r>
              <a:rPr lang="zh-CN" altLang="en-US" sz="3600" b="1" dirty="0" smtClean="0">
                <a:latin typeface="宋体" pitchFamily="2" charset="-122"/>
              </a:rPr>
              <a:t>“</a:t>
            </a:r>
            <a:r>
              <a:rPr lang="zh-CN" altLang="en-US" sz="3600" b="1" dirty="0" smtClean="0"/>
              <a:t>未可。</a:t>
            </a:r>
            <a:r>
              <a:rPr lang="zh-CN" altLang="en-US" sz="3600" b="1" dirty="0" smtClean="0">
                <a:latin typeface="宋体" pitchFamily="2" charset="-122"/>
              </a:rPr>
              <a:t>”</a:t>
            </a:r>
            <a:r>
              <a:rPr lang="zh-CN" altLang="en-US" sz="3600" b="1" dirty="0" smtClean="0"/>
              <a:t>齐人三鼓。刿曰：</a:t>
            </a:r>
            <a:r>
              <a:rPr lang="zh-CN" altLang="en-US" sz="3600" b="1" dirty="0" smtClean="0">
                <a:latin typeface="宋体" pitchFamily="2" charset="-122"/>
              </a:rPr>
              <a:t>“</a:t>
            </a:r>
            <a:r>
              <a:rPr lang="zh-CN" altLang="en-US" sz="3600" b="1" dirty="0" smtClean="0"/>
              <a:t>可矣。</a:t>
            </a:r>
            <a:r>
              <a:rPr lang="zh-CN" altLang="en-US" sz="3600" b="1" dirty="0" smtClean="0">
                <a:latin typeface="宋体" pitchFamily="2" charset="-122"/>
              </a:rPr>
              <a:t>”</a:t>
            </a:r>
            <a:endParaRPr lang="zh-CN" altLang="en-US" sz="3600" b="1" dirty="0" smtClean="0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429000"/>
            <a:ext cx="8424862" cy="29527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sz="3600" b="1" dirty="0" smtClean="0">
                <a:solidFill>
                  <a:srgbClr val="002060"/>
                </a:solidFill>
                <a:ea typeface="华文新魏" pitchFamily="2" charset="-122"/>
              </a:rPr>
              <a:t>　　庄公同他</a:t>
            </a:r>
            <a:r>
              <a:rPr lang="zh-CN" altLang="en-US" sz="3600" b="1" dirty="0" smtClean="0">
                <a:solidFill>
                  <a:srgbClr val="FF0000"/>
                </a:solidFill>
                <a:ea typeface="华文新魏" pitchFamily="2" charset="-122"/>
              </a:rPr>
              <a:t>乘坐</a:t>
            </a:r>
            <a:r>
              <a:rPr lang="zh-CN" altLang="en-US" sz="3600" b="1" dirty="0" smtClean="0">
                <a:solidFill>
                  <a:srgbClr val="002060"/>
                </a:solidFill>
                <a:ea typeface="华文新魏" pitchFamily="2" charset="-122"/>
              </a:rPr>
              <a:t>一辆战车，</a:t>
            </a:r>
            <a:r>
              <a:rPr lang="zh-CN" altLang="en-US" sz="3600" b="1" dirty="0" smtClean="0">
                <a:solidFill>
                  <a:srgbClr val="FF0000"/>
                </a:solidFill>
                <a:ea typeface="华文新魏" pitchFamily="2" charset="-122"/>
              </a:rPr>
              <a:t>在长勺作战</a:t>
            </a:r>
            <a:r>
              <a:rPr lang="zh-CN" altLang="en-US" sz="3600" b="1" dirty="0" smtClean="0">
                <a:solidFill>
                  <a:srgbClr val="002060"/>
                </a:solidFill>
                <a:ea typeface="华文新魏" pitchFamily="2" charset="-122"/>
              </a:rPr>
              <a:t>。庄公打算</a:t>
            </a:r>
            <a:r>
              <a:rPr lang="zh-CN" altLang="en-US" sz="3600" b="1" dirty="0" smtClean="0">
                <a:solidFill>
                  <a:srgbClr val="FF0000"/>
                </a:solidFill>
                <a:ea typeface="华文新魏" pitchFamily="2" charset="-122"/>
              </a:rPr>
              <a:t>击鼓进军</a:t>
            </a:r>
            <a:r>
              <a:rPr lang="zh-CN" altLang="en-US" sz="3600" b="1" dirty="0" smtClean="0">
                <a:solidFill>
                  <a:srgbClr val="002060"/>
                </a:solidFill>
                <a:ea typeface="华文新魏" pitchFamily="2" charset="-122"/>
              </a:rPr>
              <a:t>。曹刿说：</a:t>
            </a:r>
            <a:r>
              <a:rPr lang="zh-CN" altLang="en-US" sz="3600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sz="3600" b="1" dirty="0" smtClean="0">
                <a:solidFill>
                  <a:srgbClr val="002060"/>
                </a:solidFill>
                <a:ea typeface="华文新魏" pitchFamily="2" charset="-122"/>
              </a:rPr>
              <a:t>不行。</a:t>
            </a:r>
            <a:r>
              <a:rPr lang="zh-CN" altLang="en-US" sz="3600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sz="3600" b="1" dirty="0" smtClean="0">
                <a:solidFill>
                  <a:srgbClr val="002060"/>
                </a:solidFill>
                <a:ea typeface="华文新魏" pitchFamily="2" charset="-122"/>
              </a:rPr>
              <a:t>齐国军队敲了三次鼓。曹刿说：</a:t>
            </a:r>
            <a:r>
              <a:rPr lang="zh-CN" altLang="en-US" sz="3600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sz="3600" b="1" dirty="0" smtClean="0">
                <a:solidFill>
                  <a:srgbClr val="002060"/>
                </a:solidFill>
                <a:ea typeface="华文新魏" pitchFamily="2" charset="-122"/>
              </a:rPr>
              <a:t>可以了。</a:t>
            </a:r>
            <a:r>
              <a:rPr lang="zh-CN" altLang="en-US" sz="3600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endParaRPr lang="zh-CN" altLang="en-US" sz="3600" b="1" dirty="0" smtClean="0">
              <a:solidFill>
                <a:srgbClr val="002060"/>
              </a:solidFill>
              <a:ea typeface="华文新魏" pitchFamily="2" charset="-122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81000" y="152400"/>
            <a:ext cx="1403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u="none">
                <a:solidFill>
                  <a:schemeClr val="tx1"/>
                </a:solidFill>
              </a:rPr>
              <a:t>第二段</a:t>
            </a:r>
          </a:p>
        </p:txBody>
      </p:sp>
    </p:spTree>
    <p:extLst>
      <p:ext uri="{BB962C8B-B14F-4D97-AF65-F5344CB8AC3E}">
        <p14:creationId xmlns="" xmlns:p14="http://schemas.microsoft.com/office/powerpoint/2010/main" val="148009831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2819400" cy="24384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ea typeface="华文彩云" pitchFamily="2" charset="-122"/>
              </a:rPr>
              <a:t>说文解字</a:t>
            </a:r>
            <a:r>
              <a:rPr lang="zh-CN" altLang="en-US" sz="8000" b="1" smtClean="0">
                <a:solidFill>
                  <a:srgbClr val="CC3300"/>
                </a:solidFill>
                <a:ea typeface="楷体_GB2312" pitchFamily="49" charset="-122"/>
              </a:rPr>
              <a:t>鼓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733800"/>
            <a:ext cx="8062913" cy="23622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3600" b="1" dirty="0" smtClean="0">
                <a:solidFill>
                  <a:srgbClr val="002060"/>
                </a:solidFill>
              </a:rPr>
              <a:t>       左边是鼓形，上有装饰，下有鼓座；右边是一只手拿鼓棰击鼓。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3600" b="1" dirty="0" smtClean="0">
                <a:solidFill>
                  <a:srgbClr val="002060"/>
                </a:solidFill>
              </a:rPr>
              <a:t>       原义是鼓，名词；引申为动词的击鼓、敲鼓。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5113338" y="0"/>
          <a:ext cx="4030662" cy="3546475"/>
        </p:xfrm>
        <a:graphic>
          <a:graphicData uri="http://schemas.openxmlformats.org/presentationml/2006/ole">
            <p:oleObj spid="_x0000_s1059" r:id="rId3" imgW="1666667" imgH="1476190" progId="PBrush">
              <p:embed/>
            </p:oleObj>
          </a:graphicData>
        </a:graphic>
      </p:graphicFrame>
      <p:graphicFrame>
        <p:nvGraphicFramePr>
          <p:cNvPr id="1027" name="Object 5"/>
          <p:cNvGraphicFramePr>
            <a:graphicFrameLocks noChangeAspect="1"/>
          </p:cNvGraphicFramePr>
          <p:nvPr/>
        </p:nvGraphicFramePr>
        <p:xfrm>
          <a:off x="3505200" y="533400"/>
          <a:ext cx="1030288" cy="1257300"/>
        </p:xfrm>
        <a:graphic>
          <a:graphicData uri="http://schemas.openxmlformats.org/presentationml/2006/ole">
            <p:oleObj spid="_x0000_s1060" r:id="rId4" imgW="561905" imgH="685714" progId="PBrush">
              <p:embed/>
            </p:oleObj>
          </a:graphicData>
        </a:graphic>
      </p:graphicFrame>
      <p:graphicFrame>
        <p:nvGraphicFramePr>
          <p:cNvPr id="1028" name="Object 6"/>
          <p:cNvGraphicFramePr>
            <a:graphicFrameLocks noChangeAspect="1"/>
          </p:cNvGraphicFramePr>
          <p:nvPr/>
        </p:nvGraphicFramePr>
        <p:xfrm>
          <a:off x="3489325" y="2133600"/>
          <a:ext cx="1082675" cy="1257300"/>
        </p:xfrm>
        <a:graphic>
          <a:graphicData uri="http://schemas.openxmlformats.org/presentationml/2006/ole">
            <p:oleObj spid="_x0000_s1061" r:id="rId5" imgW="590476" imgH="685714" progId="PBrush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03483905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3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春秋地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71500"/>
            <a:ext cx="8001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3048000" cy="1143000"/>
          </a:xfrm>
          <a:noFill/>
        </p:spPr>
        <p:txBody>
          <a:bodyPr/>
          <a:lstStyle/>
          <a:p>
            <a:pPr algn="l" eaLnBrk="1" hangingPunct="1"/>
            <a:r>
              <a:rPr lang="zh-CN" altLang="en-US" sz="4000" b="1" smtClean="0">
                <a:solidFill>
                  <a:schemeClr val="accent1"/>
                </a:solidFill>
                <a:ea typeface="黑体" pitchFamily="49" charset="-122"/>
              </a:rPr>
              <a:t>春秋地图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6425" y="4935538"/>
            <a:ext cx="5164138" cy="838200"/>
          </a:xfrm>
          <a:solidFill>
            <a:schemeClr val="bg1"/>
          </a:solidFill>
        </p:spPr>
        <p:txBody>
          <a:bodyPr anchor="ctr"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ea typeface="黑体" pitchFamily="49" charset="-122"/>
              </a:rPr>
              <a:t>长勺在哪里？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6096000" y="2362200"/>
            <a:ext cx="129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2730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zh-CN" altLang="en-US" b="0" u="none">
                <a:solidFill>
                  <a:srgbClr val="FF3300"/>
                </a:solidFill>
                <a:ea typeface="黑体" pitchFamily="49" charset="-122"/>
              </a:rPr>
              <a:t>长勺</a:t>
            </a:r>
          </a:p>
        </p:txBody>
      </p:sp>
    </p:spTree>
    <p:extLst>
      <p:ext uri="{BB962C8B-B14F-4D97-AF65-F5344CB8AC3E}">
        <p14:creationId xmlns="" xmlns:p14="http://schemas.microsoft.com/office/powerpoint/2010/main" val="316260308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uild="p" autoUpdateAnimBg="0"/>
      <p:bldP spid="38917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22263" y="1268413"/>
            <a:ext cx="8497887" cy="1873250"/>
          </a:xfrm>
        </p:spPr>
        <p:txBody>
          <a:bodyPr/>
          <a:lstStyle/>
          <a:p>
            <a:pPr algn="l" eaLnBrk="1" hangingPunct="1"/>
            <a:r>
              <a:rPr lang="zh-CN" altLang="en-US" sz="3600" b="1" dirty="0" smtClean="0"/>
              <a:t>　　齐师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败绩</a:t>
            </a:r>
            <a:r>
              <a:rPr lang="zh-CN" altLang="en-US" sz="3600" b="1" dirty="0" smtClean="0"/>
              <a:t>。公将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驰</a:t>
            </a:r>
            <a:r>
              <a:rPr lang="zh-CN" altLang="en-US" sz="3600" b="1" dirty="0" smtClean="0"/>
              <a:t>之。刿曰</a:t>
            </a:r>
            <a:r>
              <a:rPr lang="zh-CN" altLang="en-US" sz="3200" b="1" dirty="0" smtClean="0"/>
              <a:t>：</a:t>
            </a:r>
            <a:r>
              <a:rPr lang="zh-CN" altLang="en-US" sz="3200" b="1" dirty="0" smtClean="0">
                <a:latin typeface="宋体" pitchFamily="2" charset="-122"/>
              </a:rPr>
              <a:t>“</a:t>
            </a:r>
            <a:r>
              <a:rPr lang="zh-CN" altLang="en-US" sz="3600" b="1" dirty="0" smtClean="0"/>
              <a:t>未可</a:t>
            </a:r>
            <a:r>
              <a:rPr lang="zh-CN" altLang="en-US" sz="3200" b="1" dirty="0" smtClean="0"/>
              <a:t>。</a:t>
            </a:r>
            <a:r>
              <a:rPr lang="zh-CN" altLang="en-US" sz="3200" b="1" dirty="0" smtClean="0">
                <a:latin typeface="宋体" pitchFamily="2" charset="-122"/>
              </a:rPr>
              <a:t>”</a:t>
            </a:r>
            <a:r>
              <a:rPr lang="zh-CN" altLang="en-US" sz="3600" b="1" dirty="0" smtClean="0"/>
              <a:t>下视其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辙</a:t>
            </a:r>
            <a:r>
              <a:rPr lang="zh-CN" altLang="en-US" sz="3200" b="1" dirty="0" smtClean="0"/>
              <a:t>，</a:t>
            </a:r>
            <a:r>
              <a:rPr lang="zh-CN" altLang="en-US" sz="3600" b="1" dirty="0" smtClean="0"/>
              <a:t>登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轼</a:t>
            </a:r>
            <a:r>
              <a:rPr lang="zh-CN" altLang="en-US" sz="3600" b="1" dirty="0" smtClean="0"/>
              <a:t>而望之，曰：</a:t>
            </a:r>
            <a:r>
              <a:rPr lang="zh-CN" altLang="en-US" sz="3600" b="1" dirty="0" smtClean="0">
                <a:latin typeface="宋体" pitchFamily="2" charset="-122"/>
              </a:rPr>
              <a:t>“</a:t>
            </a:r>
            <a:r>
              <a:rPr lang="zh-CN" altLang="en-US" sz="3600" b="1" dirty="0" smtClean="0"/>
              <a:t>可矣。</a:t>
            </a:r>
            <a:r>
              <a:rPr lang="zh-CN" altLang="en-US" sz="3600" b="1" dirty="0" smtClean="0">
                <a:latin typeface="宋体" pitchFamily="2" charset="-122"/>
              </a:rPr>
              <a:t>”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遂逐</a:t>
            </a:r>
            <a:r>
              <a:rPr lang="zh-CN" altLang="en-US" sz="3600" b="1" dirty="0" smtClean="0"/>
              <a:t>齐师。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3429000"/>
            <a:ext cx="8208963" cy="23050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　　齐国军队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大败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。庄公准备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驱车追赶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。曹刿说：</a:t>
            </a:r>
            <a:r>
              <a:rPr lang="zh-CN" altLang="en-US" b="1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b="1" smtClean="0">
                <a:solidFill>
                  <a:srgbClr val="002060"/>
                </a:solidFill>
                <a:ea typeface="华文新魏" pitchFamily="2" charset="-122"/>
              </a:rPr>
              <a:t>不行。</a:t>
            </a:r>
            <a:r>
              <a:rPr lang="zh-CN" altLang="en-US" b="1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b="1" smtClean="0">
                <a:solidFill>
                  <a:srgbClr val="002060"/>
                </a:solidFill>
                <a:ea typeface="华文新魏" pitchFamily="2" charset="-122"/>
              </a:rPr>
              <a:t>于是</a:t>
            </a:r>
            <a:r>
              <a:rPr lang="zh-CN" altLang="en-US" b="1" smtClean="0">
                <a:solidFill>
                  <a:srgbClr val="002060"/>
                </a:solidFill>
                <a:ea typeface="华文新魏" pitchFamily="2" charset="-122"/>
              </a:rPr>
              <a:t>下车</a:t>
            </a:r>
            <a:r>
              <a:rPr lang="zh-CN" altLang="en-US" b="1" smtClean="0">
                <a:solidFill>
                  <a:srgbClr val="002060"/>
                </a:solidFill>
                <a:ea typeface="华文新魏" pitchFamily="2" charset="-122"/>
              </a:rPr>
              <a:t>观察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齐军的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车辙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，又登上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车前的横木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望齐军，说：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可以了。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于是追击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齐军。</a:t>
            </a:r>
          </a:p>
        </p:txBody>
      </p:sp>
    </p:spTree>
    <p:extLst>
      <p:ext uri="{BB962C8B-B14F-4D97-AF65-F5344CB8AC3E}">
        <p14:creationId xmlns="" xmlns:p14="http://schemas.microsoft.com/office/powerpoint/2010/main" val="50584409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5750"/>
            <a:ext cx="8229600" cy="720725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小知识：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春秋时代的战争２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424862" cy="4752975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10000"/>
              </a:lnSpc>
              <a:buFontTx/>
              <a:buNone/>
            </a:pPr>
            <a:r>
              <a:rPr lang="zh-CN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　　春秋时代的作战方式是车战：一车四马，上乘三个甲士（一人驾车，左右各一），车后还有</a:t>
            </a:r>
            <a:r>
              <a:rPr lang="en-US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72</a:t>
            </a:r>
            <a:r>
              <a:rPr lang="zh-CN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步卒。击鼓是进攻的信号。进攻时战车冲锋在前，步卒紧跟其后。打败的一方往往离开车，人仰马翻，落荒而逃。所以本文有</a:t>
            </a:r>
            <a:r>
              <a:rPr lang="zh-CN" altLang="zh-CN" sz="3600" b="1" dirty="0" smtClean="0">
                <a:solidFill>
                  <a:srgbClr val="C00000"/>
                </a:solidFill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公与之乘</a:t>
            </a:r>
            <a:r>
              <a:rPr lang="zh-CN" altLang="zh-CN" sz="3600" b="1" dirty="0" smtClean="0">
                <a:solidFill>
                  <a:srgbClr val="C00000"/>
                </a:solidFill>
                <a:latin typeface="宋体" pitchFamily="2" charset="-122"/>
                <a:ea typeface="黑体" pitchFamily="49" charset="-122"/>
              </a:rPr>
              <a:t>”“</a:t>
            </a:r>
            <a:r>
              <a:rPr lang="zh-CN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登轼而望之</a:t>
            </a:r>
            <a:r>
              <a:rPr lang="zh-CN" altLang="zh-CN" sz="3600" b="1" dirty="0" smtClean="0">
                <a:solidFill>
                  <a:srgbClr val="C00000"/>
                </a:solidFill>
                <a:latin typeface="宋体" pitchFamily="2" charset="-122"/>
                <a:ea typeface="黑体" pitchFamily="49" charset="-122"/>
              </a:rPr>
              <a:t>”“</a:t>
            </a:r>
            <a:r>
              <a:rPr lang="zh-CN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视其辙乱</a:t>
            </a:r>
            <a:r>
              <a:rPr lang="zh-CN" altLang="zh-CN" sz="3600" b="1" dirty="0" smtClean="0">
                <a:solidFill>
                  <a:srgbClr val="C00000"/>
                </a:solidFill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等语。</a:t>
            </a:r>
          </a:p>
        </p:txBody>
      </p:sp>
    </p:spTree>
    <p:extLst>
      <p:ext uri="{BB962C8B-B14F-4D97-AF65-F5344CB8AC3E}">
        <p14:creationId xmlns="" xmlns:p14="http://schemas.microsoft.com/office/powerpoint/2010/main" val="37718884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5865813" cy="1143000"/>
          </a:xfrm>
          <a:noFill/>
        </p:spPr>
        <p:txBody>
          <a:bodyPr/>
          <a:lstStyle/>
          <a:p>
            <a:pPr algn="l" eaLnBrk="1" hangingPunct="1"/>
            <a:r>
              <a:rPr lang="zh-CN" altLang="en-US" smtClean="0">
                <a:solidFill>
                  <a:schemeClr val="tx1"/>
                </a:solidFill>
                <a:latin typeface="方正琥珀简体" pitchFamily="2" charset="-122"/>
                <a:ea typeface="方正琥珀简体" pitchFamily="2" charset="-122"/>
              </a:rPr>
              <a:t>请你指出</a:t>
            </a:r>
            <a:r>
              <a:rPr lang="zh-CN" altLang="en-US" smtClean="0">
                <a:solidFill>
                  <a:schemeClr val="tx1"/>
                </a:solidFill>
                <a:ea typeface="方正琥珀简体" pitchFamily="2" charset="-122"/>
              </a:rPr>
              <a:t>“</a:t>
            </a:r>
            <a:r>
              <a:rPr lang="zh-CN" altLang="en-US" smtClean="0">
                <a:solidFill>
                  <a:schemeClr val="tx1"/>
                </a:solidFill>
                <a:latin typeface="方正琥珀简体" pitchFamily="2" charset="-122"/>
                <a:ea typeface="方正琥珀简体" pitchFamily="2" charset="-122"/>
              </a:rPr>
              <a:t>轼</a:t>
            </a:r>
            <a:r>
              <a:rPr lang="zh-CN" altLang="en-US" smtClean="0">
                <a:solidFill>
                  <a:schemeClr val="tx1"/>
                </a:solidFill>
                <a:ea typeface="方正琥珀简体" pitchFamily="2" charset="-122"/>
              </a:rPr>
              <a:t>”</a:t>
            </a:r>
            <a:r>
              <a:rPr lang="zh-CN" altLang="en-US" smtClean="0">
                <a:solidFill>
                  <a:schemeClr val="tx1"/>
                </a:solidFill>
                <a:latin typeface="方正琥珀简体" pitchFamily="2" charset="-122"/>
                <a:ea typeface="方正琥珀简体" pitchFamily="2" charset="-122"/>
              </a:rPr>
              <a:t>　</a:t>
            </a:r>
          </a:p>
        </p:txBody>
      </p:sp>
      <p:graphicFrame>
        <p:nvGraphicFramePr>
          <p:cNvPr id="2050" name="Object 3"/>
          <p:cNvGraphicFramePr>
            <a:graphicFrameLocks noGrp="1" noChangeAspect="1"/>
          </p:cNvGraphicFramePr>
          <p:nvPr>
            <p:ph type="body" idx="1"/>
          </p:nvPr>
        </p:nvGraphicFramePr>
        <p:xfrm>
          <a:off x="76200" y="1524000"/>
          <a:ext cx="8940800" cy="4557713"/>
        </p:xfrm>
        <a:graphic>
          <a:graphicData uri="http://schemas.openxmlformats.org/presentationml/2006/ole">
            <p:oleObj spid="_x0000_s2061" r:id="rId3" imgW="5057143" imgH="2790476" progId="PBrush">
              <p:embed/>
            </p:oleObj>
          </a:graphicData>
        </a:graphic>
      </p:graphicFrame>
      <p:sp>
        <p:nvSpPr>
          <p:cNvPr id="196612" name="AutoShape 4"/>
          <p:cNvSpPr>
            <a:spLocks noChangeArrowheads="1"/>
          </p:cNvSpPr>
          <p:nvPr/>
        </p:nvSpPr>
        <p:spPr bwMode="auto">
          <a:xfrm>
            <a:off x="3886200" y="914400"/>
            <a:ext cx="533400" cy="1676400"/>
          </a:xfrm>
          <a:prstGeom prst="downArrow">
            <a:avLst>
              <a:gd name="adj1" fmla="val 50000"/>
              <a:gd name="adj2" fmla="val 78571"/>
            </a:avLst>
          </a:prstGeom>
          <a:solidFill>
            <a:srgbClr val="FF33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2445168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15975" y="2435225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作战过程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2699792" y="2263548"/>
            <a:ext cx="127000" cy="1030287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文本框 16"/>
          <p:cNvSpPr txBox="1">
            <a:spLocks noChangeArrowheads="1"/>
          </p:cNvSpPr>
          <p:nvPr/>
        </p:nvSpPr>
        <p:spPr bwMode="auto">
          <a:xfrm>
            <a:off x="2987824" y="2176462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齐人三鼓</a:t>
            </a:r>
          </a:p>
        </p:txBody>
      </p:sp>
      <p:sp>
        <p:nvSpPr>
          <p:cNvPr id="7" name="文本框 17"/>
          <p:cNvSpPr txBox="1">
            <a:spLocks noChangeArrowheads="1"/>
          </p:cNvSpPr>
          <p:nvPr/>
        </p:nvSpPr>
        <p:spPr bwMode="auto">
          <a:xfrm>
            <a:off x="2987824" y="283209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>
                <a:latin typeface="黑体" pitchFamily="2" charset="-122"/>
                <a:ea typeface="黑体" pitchFamily="2" charset="-122"/>
              </a:rPr>
              <a:t>视辙望旗</a:t>
            </a:r>
          </a:p>
        </p:txBody>
      </p:sp>
      <p:sp>
        <p:nvSpPr>
          <p:cNvPr id="8" name="文本框 18"/>
          <p:cNvSpPr txBox="1">
            <a:spLocks noChangeArrowheads="1"/>
          </p:cNvSpPr>
          <p:nvPr/>
        </p:nvSpPr>
        <p:spPr bwMode="auto">
          <a:xfrm>
            <a:off x="5508104" y="2124075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反击</a:t>
            </a:r>
          </a:p>
        </p:txBody>
      </p:sp>
      <p:cxnSp>
        <p:nvCxnSpPr>
          <p:cNvPr id="9" name="直接箭头连接符 8"/>
          <p:cNvCxnSpPr/>
          <p:nvPr/>
        </p:nvCxnSpPr>
        <p:spPr>
          <a:xfrm>
            <a:off x="4788024" y="2492896"/>
            <a:ext cx="768350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4716016" y="3140968"/>
            <a:ext cx="768350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21"/>
          <p:cNvSpPr txBox="1">
            <a:spLocks noChangeArrowheads="1"/>
          </p:cNvSpPr>
          <p:nvPr/>
        </p:nvSpPr>
        <p:spPr bwMode="auto">
          <a:xfrm>
            <a:off x="5498579" y="2790825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>
                <a:latin typeface="黑体" pitchFamily="2" charset="-122"/>
                <a:ea typeface="黑体" pitchFamily="2" charset="-122"/>
              </a:rPr>
              <a:t>遂逐</a:t>
            </a:r>
          </a:p>
        </p:txBody>
      </p:sp>
    </p:spTree>
    <p:extLst>
      <p:ext uri="{BB962C8B-B14F-4D97-AF65-F5344CB8AC3E}">
        <p14:creationId xmlns="" xmlns:p14="http://schemas.microsoft.com/office/powerpoint/2010/main" val="150421941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341438"/>
            <a:ext cx="8062912" cy="1800225"/>
          </a:xfrm>
        </p:spPr>
        <p:txBody>
          <a:bodyPr/>
          <a:lstStyle/>
          <a:p>
            <a:pPr algn="l" eaLnBrk="1" hangingPunct="1"/>
            <a:r>
              <a:rPr lang="zh-CN" altLang="en-US" sz="3600" b="1" dirty="0" smtClean="0"/>
              <a:t>　　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既克</a:t>
            </a:r>
            <a:r>
              <a:rPr lang="zh-CN" altLang="en-US" sz="3600" b="1" dirty="0" smtClean="0"/>
              <a:t>，公问其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故</a:t>
            </a:r>
            <a:r>
              <a:rPr lang="zh-CN" altLang="en-US" sz="3600" b="1" dirty="0" smtClean="0"/>
              <a:t>。对曰：</a:t>
            </a:r>
            <a:r>
              <a:rPr lang="zh-CN" altLang="en-US" sz="3600" b="1" dirty="0" smtClean="0">
                <a:latin typeface="宋体" pitchFamily="2" charset="-122"/>
              </a:rPr>
              <a:t>“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夫</a:t>
            </a:r>
            <a:r>
              <a:rPr lang="zh-CN" altLang="en-US" sz="3600" b="1" u="sng" dirty="0" smtClean="0"/>
              <a:t>战，勇气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也</a:t>
            </a:r>
            <a:r>
              <a:rPr lang="zh-CN" altLang="en-US" sz="3600" b="1" dirty="0" smtClean="0"/>
              <a:t>。</a:t>
            </a:r>
            <a:r>
              <a:rPr lang="zh-CN" altLang="en-US" sz="3600" b="1" u="sng" dirty="0" smtClean="0"/>
              <a:t>一鼓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作</a:t>
            </a:r>
            <a:r>
              <a:rPr lang="zh-CN" altLang="en-US" sz="3600" b="1" u="sng" dirty="0" smtClean="0"/>
              <a:t>气</a:t>
            </a:r>
            <a:r>
              <a:rPr lang="zh-CN" altLang="en-US" sz="3600" b="1" dirty="0" smtClean="0"/>
              <a:t>，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再</a:t>
            </a:r>
            <a:r>
              <a:rPr lang="zh-CN" altLang="en-US" sz="3600" b="1" dirty="0" smtClean="0"/>
              <a:t>而衰，三而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竭</a:t>
            </a:r>
            <a:r>
              <a:rPr lang="zh-CN" altLang="en-US" sz="3600" b="1" dirty="0" smtClean="0"/>
              <a:t>。彼竭我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盈</a:t>
            </a:r>
            <a:r>
              <a:rPr lang="zh-CN" altLang="en-US" sz="3600" b="1" dirty="0" smtClean="0"/>
              <a:t>，故克之。</a:t>
            </a: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3284984"/>
            <a:ext cx="8062913" cy="241935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　　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已经战胜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了齐军，庄公问这样做的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原因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。（曹刿）回答：</a:t>
            </a:r>
            <a:r>
              <a:rPr lang="zh-CN" altLang="en-US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作战，靠的是勇气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。第一次击鼓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振作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勇气，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第二次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击鼓勇气就衰落，第三次击鼓勇气就</a:t>
            </a:r>
            <a:r>
              <a:rPr lang="zh-CN" altLang="en-US" b="1" dirty="0" smtClean="0">
                <a:solidFill>
                  <a:srgbClr val="FF0000"/>
                </a:solidFill>
                <a:ea typeface="华文新魏" pitchFamily="2" charset="-122"/>
              </a:rPr>
              <a:t>消失</a:t>
            </a:r>
            <a:r>
              <a:rPr lang="zh-CN" altLang="en-US" b="1" dirty="0" smtClean="0">
                <a:solidFill>
                  <a:srgbClr val="002060"/>
                </a:solidFill>
                <a:ea typeface="华文新魏" pitchFamily="2" charset="-122"/>
              </a:rPr>
              <a:t>了。他们的勇气消失了，我军的勇气正旺盛，所以战胜了他们。</a:t>
            </a:r>
          </a:p>
        </p:txBody>
      </p:sp>
      <p:sp>
        <p:nvSpPr>
          <p:cNvPr id="197640" name="AutoShape 8"/>
          <p:cNvSpPr>
            <a:spLocks noChangeArrowheads="1"/>
          </p:cNvSpPr>
          <p:nvPr/>
        </p:nvSpPr>
        <p:spPr bwMode="auto">
          <a:xfrm>
            <a:off x="7524750" y="0"/>
            <a:ext cx="1619250" cy="1223963"/>
          </a:xfrm>
          <a:prstGeom prst="wedgeRoundRectCallout">
            <a:avLst>
              <a:gd name="adj1" fmla="val -47060"/>
              <a:gd name="adj2" fmla="val 69454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u="none">
                <a:solidFill>
                  <a:schemeClr val="accent2"/>
                </a:solidFill>
                <a:ea typeface="华文新魏" pitchFamily="2" charset="-122"/>
              </a:rPr>
              <a:t>发语词无实义</a:t>
            </a:r>
          </a:p>
        </p:txBody>
      </p:sp>
    </p:spTree>
    <p:extLst>
      <p:ext uri="{BB962C8B-B14F-4D97-AF65-F5344CB8AC3E}">
        <p14:creationId xmlns="" xmlns:p14="http://schemas.microsoft.com/office/powerpoint/2010/main" val="107583639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 build="p" autoUpdateAnimBg="0"/>
      <p:bldP spid="197640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57200" y="2032000"/>
            <a:ext cx="8686800" cy="2189163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85000"/>
              <a:buFontTx/>
              <a:buBlip>
                <a:blip r:embed="rId2"/>
              </a:buBlip>
            </a:pPr>
            <a:r>
              <a:rPr lang="zh-CN" altLang="en-US" sz="3600" u="none" dirty="0">
                <a:solidFill>
                  <a:srgbClr val="FF0066"/>
                </a:solidFill>
                <a:ea typeface="黑体" pitchFamily="49" charset="-122"/>
              </a:rPr>
              <a:t>“千里走单骑”这个故事的</a:t>
            </a:r>
            <a:r>
              <a:rPr lang="zh-CN" altLang="en-US" sz="4000" u="none" dirty="0">
                <a:solidFill>
                  <a:schemeClr val="tx1"/>
                </a:solidFill>
                <a:ea typeface="黑体" pitchFamily="49" charset="-122"/>
              </a:rPr>
              <a:t>主人公</a:t>
            </a:r>
            <a:r>
              <a:rPr lang="zh-CN" altLang="en-US" sz="3600" u="none" dirty="0">
                <a:solidFill>
                  <a:srgbClr val="FF0066"/>
                </a:solidFill>
                <a:ea typeface="黑体" pitchFamily="49" charset="-122"/>
              </a:rPr>
              <a:t>是谁？</a:t>
            </a:r>
          </a:p>
          <a:p>
            <a:pPr marL="342900" indent="-342900">
              <a:spcBef>
                <a:spcPct val="20000"/>
              </a:spcBef>
              <a:buSzPct val="85000"/>
            </a:pPr>
            <a:r>
              <a:rPr lang="zh-CN" altLang="en-US" sz="3600" u="none" dirty="0">
                <a:solidFill>
                  <a:srgbClr val="FF0066"/>
                </a:solidFill>
                <a:ea typeface="黑体" pitchFamily="49" charset="-122"/>
              </a:rPr>
              <a:t>     它出自哪一部描写战争的著名小说？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827088" y="4437063"/>
            <a:ext cx="7707312" cy="1006475"/>
          </a:xfrm>
          <a:prstGeom prst="rect">
            <a:avLst/>
          </a:prstGeom>
          <a:gradFill rotWithShape="0">
            <a:gsLst>
              <a:gs pos="0">
                <a:srgbClr val="006600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sz="6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关羽，</a:t>
            </a:r>
            <a:r>
              <a:rPr lang="en-US" sz="6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《</a:t>
            </a:r>
            <a:r>
              <a:rPr lang="zh-CN" sz="6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三国演义</a:t>
            </a:r>
            <a:r>
              <a:rPr lang="en-US" sz="6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》</a:t>
            </a:r>
          </a:p>
        </p:txBody>
      </p:sp>
      <p:sp>
        <p:nvSpPr>
          <p:cNvPr id="11268" name="WordArt 4"/>
          <p:cNvSpPr>
            <a:spLocks noChangeArrowheads="1" noChangeShapeType="1"/>
          </p:cNvSpPr>
          <p:nvPr/>
        </p:nvSpPr>
        <p:spPr bwMode="auto">
          <a:xfrm>
            <a:off x="2216150" y="446088"/>
            <a:ext cx="4246563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Flat1" dir="r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>
              <a:defRPr/>
            </a:pPr>
            <a:r>
              <a:rPr lang="zh-CN" altLang="en-US" sz="36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黑体"/>
                <a:ea typeface="黑体"/>
              </a:rPr>
              <a:t>战争文化</a:t>
            </a:r>
          </a:p>
        </p:txBody>
      </p:sp>
      <p:pic>
        <p:nvPicPr>
          <p:cNvPr id="9221" name="Picture 5" descr="send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" y="0"/>
            <a:ext cx="433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 autoUpdateAnimBg="0"/>
      <p:bldP spid="11267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2933700" cy="1143000"/>
          </a:xfrm>
          <a:noFill/>
        </p:spPr>
        <p:txBody>
          <a:bodyPr/>
          <a:lstStyle/>
          <a:p>
            <a:pPr algn="l" eaLnBrk="1" hangingPunct="1"/>
            <a:r>
              <a:rPr lang="zh-CN" altLang="en-US" sz="4000" b="1" smtClean="0">
                <a:solidFill>
                  <a:srgbClr val="FF0000"/>
                </a:solidFill>
                <a:ea typeface="黑体" pitchFamily="49" charset="-122"/>
              </a:rPr>
              <a:t>难句翻译：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1340768"/>
            <a:ext cx="5562600" cy="32766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zh-CN" altLang="en-US" sz="4000" b="1" dirty="0" smtClean="0">
                <a:ea typeface="黑体" pitchFamily="49" charset="-122"/>
              </a:rPr>
              <a:t>夫战，勇气也。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zh-CN" altLang="en-US" sz="4000" b="1" dirty="0" smtClean="0">
                <a:solidFill>
                  <a:schemeClr val="accent2"/>
                </a:solidFill>
                <a:ea typeface="黑体" pitchFamily="49" charset="-122"/>
              </a:rPr>
              <a:t>作战，要靠勇气。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zh-CN" altLang="en-US" sz="4000" b="1" dirty="0" smtClean="0">
                <a:solidFill>
                  <a:schemeClr val="accent2"/>
                </a:solidFill>
                <a:ea typeface="黑体" pitchFamily="49" charset="-122"/>
              </a:rPr>
              <a:t>打仗，是靠勇气的。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zh-CN" altLang="en-US" sz="4000" b="1" dirty="0" smtClean="0">
                <a:solidFill>
                  <a:schemeClr val="accent2"/>
                </a:solidFill>
                <a:ea typeface="黑体" pitchFamily="49" charset="-122"/>
              </a:rPr>
              <a:t>打仗，靠的是勇气。</a:t>
            </a:r>
          </a:p>
        </p:txBody>
      </p:sp>
      <p:pic>
        <p:nvPicPr>
          <p:cNvPr id="54274" name="Picture 2" descr="http://p0.so.qhimgs1.com/bdr/_240_/t01ea93bf58abd778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1" y="4221089"/>
            <a:ext cx="4211960" cy="26369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4527248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98538"/>
            <a:ext cx="7989888" cy="1582737"/>
          </a:xfrm>
        </p:spPr>
        <p:txBody>
          <a:bodyPr/>
          <a:lstStyle/>
          <a:p>
            <a:pPr algn="l" eaLnBrk="1" hangingPunct="1"/>
            <a:r>
              <a:rPr lang="zh-CN" altLang="en-US" sz="3600" b="1" dirty="0" smtClean="0"/>
              <a:t>　 夫大国，难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测</a:t>
            </a:r>
            <a:r>
              <a:rPr lang="zh-CN" altLang="en-US" sz="3600" b="1" dirty="0" smtClean="0"/>
              <a:t>也，惧有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伏</a:t>
            </a:r>
            <a:r>
              <a:rPr lang="zh-CN" altLang="en-US" sz="3600" b="1" dirty="0" smtClean="0"/>
              <a:t>焉。吾视其辙乱，望其旗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靡</a:t>
            </a:r>
            <a:r>
              <a:rPr lang="zh-CN" altLang="en-US" sz="3600" b="1" dirty="0" smtClean="0"/>
              <a:t>，故逐之。</a:t>
            </a:r>
            <a:r>
              <a:rPr lang="zh-CN" altLang="en-US" sz="3600" b="1" dirty="0" smtClean="0">
                <a:latin typeface="宋体" pitchFamily="2" charset="-122"/>
              </a:rPr>
              <a:t>”</a:t>
            </a:r>
            <a:endParaRPr lang="zh-CN" altLang="en-US" sz="3600" b="1" dirty="0" smtClean="0"/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564904"/>
            <a:ext cx="8062913" cy="22320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sz="3600" b="1" dirty="0" smtClean="0">
                <a:solidFill>
                  <a:srgbClr val="002060"/>
                </a:solidFill>
                <a:ea typeface="华文新魏" pitchFamily="2" charset="-122"/>
              </a:rPr>
              <a:t>　　齐国是大国，难以</a:t>
            </a:r>
            <a:r>
              <a:rPr lang="zh-CN" altLang="en-US" sz="3600" b="1" dirty="0" smtClean="0">
                <a:solidFill>
                  <a:srgbClr val="FF0000"/>
                </a:solidFill>
                <a:ea typeface="华文新魏" pitchFamily="2" charset="-122"/>
              </a:rPr>
              <a:t>预测</a:t>
            </a:r>
            <a:r>
              <a:rPr lang="zh-CN" altLang="en-US" sz="3600" b="1" dirty="0" smtClean="0">
                <a:solidFill>
                  <a:srgbClr val="002060"/>
                </a:solidFill>
                <a:ea typeface="华文新魏" pitchFamily="2" charset="-122"/>
              </a:rPr>
              <a:t>，怕有</a:t>
            </a:r>
            <a:r>
              <a:rPr lang="zh-CN" altLang="en-US" sz="3600" b="1" dirty="0" smtClean="0">
                <a:solidFill>
                  <a:srgbClr val="FF0000"/>
                </a:solidFill>
                <a:ea typeface="华文新魏" pitchFamily="2" charset="-122"/>
              </a:rPr>
              <a:t>埋伏</a:t>
            </a:r>
            <a:r>
              <a:rPr lang="zh-CN" altLang="en-US" sz="3600" b="1" dirty="0" smtClean="0">
                <a:solidFill>
                  <a:srgbClr val="002060"/>
                </a:solidFill>
                <a:ea typeface="华文新魏" pitchFamily="2" charset="-122"/>
              </a:rPr>
              <a:t>在那里。我看见他们的车辙混乱，望见他们的旗帜</a:t>
            </a:r>
            <a:r>
              <a:rPr lang="zh-CN" altLang="en-US" sz="3600" b="1" dirty="0" smtClean="0">
                <a:solidFill>
                  <a:srgbClr val="FF0000"/>
                </a:solidFill>
                <a:ea typeface="华文新魏" pitchFamily="2" charset="-122"/>
              </a:rPr>
              <a:t>倒下</a:t>
            </a:r>
            <a:r>
              <a:rPr lang="zh-CN" altLang="en-US" sz="3600" b="1" dirty="0" smtClean="0">
                <a:solidFill>
                  <a:srgbClr val="002060"/>
                </a:solidFill>
                <a:ea typeface="华文新魏" pitchFamily="2" charset="-122"/>
              </a:rPr>
              <a:t>，所以追击他们。</a:t>
            </a:r>
            <a:r>
              <a:rPr lang="zh-CN" altLang="en-US" sz="3600" b="1" dirty="0" smtClean="0">
                <a:solidFill>
                  <a:srgbClr val="002060"/>
                </a:solidFill>
                <a:latin typeface="宋体" pitchFamily="2" charset="-122"/>
                <a:ea typeface="华文新魏" pitchFamily="2" charset="-122"/>
              </a:rPr>
              <a:t>”</a:t>
            </a:r>
            <a:endParaRPr lang="zh-CN" altLang="en-US" sz="3600" b="1" dirty="0" smtClean="0">
              <a:solidFill>
                <a:srgbClr val="002060"/>
              </a:solidFill>
              <a:ea typeface="华文新魏" pitchFamily="2" charset="-122"/>
            </a:endParaRPr>
          </a:p>
          <a:p>
            <a:pPr marL="0" indent="0" eaLnBrk="1" hangingPunct="1">
              <a:buFontTx/>
              <a:buNone/>
            </a:pPr>
            <a:endParaRPr lang="zh-CN" altLang="en-US" sz="3600" b="1" dirty="0" smtClean="0">
              <a:solidFill>
                <a:srgbClr val="002060"/>
              </a:solidFill>
              <a:ea typeface="华文新魏" pitchFamily="2" charset="-122"/>
            </a:endParaRPr>
          </a:p>
        </p:txBody>
      </p:sp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1187624" y="5358911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战后总结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2987824" y="5103324"/>
            <a:ext cx="127000" cy="1030287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9" name="文本框 27"/>
          <p:cNvSpPr txBox="1">
            <a:spLocks noChangeArrowheads="1"/>
          </p:cNvSpPr>
          <p:nvPr/>
        </p:nvSpPr>
        <p:spPr bwMode="auto">
          <a:xfrm>
            <a:off x="3282405" y="4984278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彼竭我盈</a:t>
            </a:r>
          </a:p>
        </p:txBody>
      </p: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3291930" y="5631978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>
                <a:latin typeface="黑体" pitchFamily="2" charset="-122"/>
                <a:ea typeface="黑体" pitchFamily="2" charset="-122"/>
              </a:rPr>
              <a:t>辙乱旗</a:t>
            </a:r>
            <a:r>
              <a:rPr lang="zh-CN" altLang="en-US" sz="3200" b="1">
                <a:latin typeface="黑体" pitchFamily="2" charset="-122"/>
                <a:ea typeface="黑体" pitchFamily="2" charset="-122"/>
                <a:sym typeface="Arial" charset="0"/>
              </a:rPr>
              <a:t>靡</a:t>
            </a:r>
            <a:endParaRPr lang="zh-CN" altLang="en-US" sz="32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6126121" y="490230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适合进攻</a:t>
            </a: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348246" y="5334190"/>
            <a:ext cx="768350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5357771" y="5981890"/>
            <a:ext cx="768350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32"/>
          <p:cNvSpPr txBox="1">
            <a:spLocks noChangeArrowheads="1"/>
          </p:cNvSpPr>
          <p:nvPr/>
        </p:nvSpPr>
        <p:spPr bwMode="auto">
          <a:xfrm>
            <a:off x="6116596" y="556905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>
                <a:latin typeface="黑体" pitchFamily="2" charset="-122"/>
                <a:ea typeface="黑体" pitchFamily="2" charset="-122"/>
              </a:rPr>
              <a:t>谨慎追击</a:t>
            </a:r>
          </a:p>
        </p:txBody>
      </p:sp>
    </p:spTree>
    <p:extLst>
      <p:ext uri="{BB962C8B-B14F-4D97-AF65-F5344CB8AC3E}">
        <p14:creationId xmlns="" xmlns:p14="http://schemas.microsoft.com/office/powerpoint/2010/main" val="86380075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9" grpId="0" build="p" autoUpdateAnimBg="0"/>
      <p:bldP spid="7" grpId="0"/>
      <p:bldP spid="8" grpId="0" animBg="1"/>
      <p:bldP spid="9" grpId="0"/>
      <p:bldP spid="10" grpId="0"/>
      <p:bldP spid="11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260648"/>
            <a:ext cx="7848600" cy="1676400"/>
          </a:xfrm>
        </p:spPr>
        <p:txBody>
          <a:bodyPr/>
          <a:lstStyle/>
          <a:p>
            <a:pPr eaLnBrk="1" hangingPunct="1"/>
            <a:r>
              <a:rPr lang="zh-CN" altLang="en-US" sz="5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本文线索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520" y="1916832"/>
            <a:ext cx="9144000" cy="3962400"/>
          </a:xfrm>
        </p:spPr>
        <p:txBody>
          <a:bodyPr/>
          <a:lstStyle/>
          <a:p>
            <a:pPr algn="l"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事件发展：</a:t>
            </a:r>
            <a:r>
              <a:rPr lang="zh-CN" altLang="zh-CN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战前</a:t>
            </a:r>
            <a:r>
              <a:rPr lang="en-US" altLang="zh-CN" sz="3600" b="1" dirty="0" smtClean="0">
                <a:solidFill>
                  <a:schemeClr val="tx1"/>
                </a:solidFill>
                <a:ea typeface="黑体" pitchFamily="49" charset="-122"/>
              </a:rPr>
              <a:t>——</a:t>
            </a:r>
            <a:r>
              <a:rPr lang="zh-CN" altLang="zh-CN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战中</a:t>
            </a:r>
            <a:r>
              <a:rPr lang="en-US" altLang="zh-CN" sz="3600" b="1" dirty="0" smtClean="0">
                <a:solidFill>
                  <a:schemeClr val="tx1"/>
                </a:solidFill>
                <a:ea typeface="黑体" pitchFamily="49" charset="-122"/>
              </a:rPr>
              <a:t>——</a:t>
            </a:r>
            <a:r>
              <a:rPr lang="zh-CN" altLang="zh-CN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战后</a:t>
            </a:r>
            <a:endParaRPr lang="en-US" altLang="zh-CN" sz="2800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algn="l" eaLnBrk="1" hangingPunct="1"/>
            <a:r>
              <a:rPr lang="en-US" altLang="zh-CN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曹刿活动：</a:t>
            </a:r>
            <a:r>
              <a:rPr lang="zh-CN" altLang="zh-CN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请见</a:t>
            </a:r>
            <a:r>
              <a:rPr lang="en-US" altLang="zh-CN" sz="3600" b="1" dirty="0" smtClean="0">
                <a:solidFill>
                  <a:schemeClr val="tx1"/>
                </a:solidFill>
                <a:ea typeface="黑体" pitchFamily="49" charset="-122"/>
              </a:rPr>
              <a:t>——</a:t>
            </a:r>
            <a:r>
              <a:rPr lang="zh-CN" altLang="zh-CN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参战</a:t>
            </a:r>
            <a:r>
              <a:rPr lang="en-US" altLang="zh-CN" sz="3600" b="1" dirty="0" smtClean="0">
                <a:solidFill>
                  <a:schemeClr val="tx1"/>
                </a:solidFill>
                <a:ea typeface="黑体" pitchFamily="49" charset="-122"/>
              </a:rPr>
              <a:t>——</a:t>
            </a:r>
            <a:r>
              <a:rPr lang="zh-CN" altLang="zh-CN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论战</a:t>
            </a:r>
          </a:p>
        </p:txBody>
      </p:sp>
      <p:pic>
        <p:nvPicPr>
          <p:cNvPr id="6" name="图片 5" descr="t014abcc0b18e7923a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293096"/>
            <a:ext cx="8568952" cy="25649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13910856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3"/>
          <p:cNvGrpSpPr>
            <a:grpSpLocks/>
          </p:cNvGrpSpPr>
          <p:nvPr/>
        </p:nvGrpSpPr>
        <p:grpSpPr bwMode="auto">
          <a:xfrm>
            <a:off x="184151" y="351368"/>
            <a:ext cx="2062163" cy="726017"/>
            <a:chOff x="1438698" y="982657"/>
            <a:chExt cx="2498303" cy="616461"/>
          </a:xfrm>
        </p:grpSpPr>
        <p:pic>
          <p:nvPicPr>
            <p:cNvPr id="40997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8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2" charset="-122"/>
                  <a:ea typeface="黑体" pitchFamily="2" charset="-122"/>
                </a:rPr>
                <a:t>结构梳理</a:t>
              </a:r>
            </a:p>
          </p:txBody>
        </p:sp>
      </p:grpSp>
      <p:sp>
        <p:nvSpPr>
          <p:cNvPr id="48133" name="矩形 2"/>
          <p:cNvSpPr>
            <a:spLocks noChangeArrowheads="1"/>
          </p:cNvSpPr>
          <p:nvPr/>
        </p:nvSpPr>
        <p:spPr bwMode="auto">
          <a:xfrm>
            <a:off x="153989" y="2427818"/>
            <a:ext cx="566737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曹</a:t>
            </a:r>
          </a:p>
          <a:p>
            <a:pPr algn="ctr" eaLnBrk="1" hangingPunct="1"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刿</a:t>
            </a:r>
          </a:p>
          <a:p>
            <a:pPr algn="ctr" eaLnBrk="1" hangingPunct="1"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论</a:t>
            </a:r>
          </a:p>
          <a:p>
            <a:pPr algn="ctr" eaLnBrk="1" hangingPunct="1"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战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701675" y="1559984"/>
            <a:ext cx="228600" cy="4061883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42963" y="14859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战前准备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15975" y="3246967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作战过程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41375" y="5018618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战后总结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2433638" y="1183218"/>
            <a:ext cx="127000" cy="1373716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557463" y="10922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曹刿请见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633663" y="1955801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何以战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976813" y="10795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肉食者鄙</a:t>
            </a:r>
          </a:p>
        </p:txBody>
      </p:sp>
      <p:cxnSp>
        <p:nvCxnSpPr>
          <p:cNvPr id="13" name="直接箭头连接符 12"/>
          <p:cNvCxnSpPr>
            <a:stCxn id="10" idx="3"/>
            <a:endCxn id="12" idx="1"/>
          </p:cNvCxnSpPr>
          <p:nvPr/>
        </p:nvCxnSpPr>
        <p:spPr>
          <a:xfrm flipV="1">
            <a:off x="4184832" y="1341111"/>
            <a:ext cx="791981" cy="1270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3932238" y="2300817"/>
            <a:ext cx="768350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681538" y="19685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取信于民</a:t>
            </a:r>
          </a:p>
        </p:txBody>
      </p:sp>
      <p:sp>
        <p:nvSpPr>
          <p:cNvPr id="16" name="左大括号 15"/>
          <p:cNvSpPr/>
          <p:nvPr/>
        </p:nvSpPr>
        <p:spPr>
          <a:xfrm>
            <a:off x="2386013" y="2948518"/>
            <a:ext cx="127000" cy="1373716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509838" y="2846918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齐人三鼓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509838" y="37211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视辙望旗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957763" y="2844801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反击</a:t>
            </a: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4151313" y="3202517"/>
            <a:ext cx="768350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4160838" y="4066117"/>
            <a:ext cx="768350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4948239" y="3733801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遂逐</a:t>
            </a:r>
          </a:p>
        </p:txBody>
      </p:sp>
      <p:sp>
        <p:nvSpPr>
          <p:cNvPr id="23" name="左大括号 22"/>
          <p:cNvSpPr/>
          <p:nvPr/>
        </p:nvSpPr>
        <p:spPr>
          <a:xfrm rot="10800000">
            <a:off x="5815013" y="2935818"/>
            <a:ext cx="127000" cy="1373716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4" name="左大括号 23"/>
          <p:cNvSpPr/>
          <p:nvPr/>
        </p:nvSpPr>
        <p:spPr>
          <a:xfrm rot="10800000">
            <a:off x="6577013" y="1234018"/>
            <a:ext cx="127000" cy="1373716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6700838" y="16002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政治远见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967413" y="32512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军事才能</a:t>
            </a:r>
          </a:p>
        </p:txBody>
      </p:sp>
      <p:sp>
        <p:nvSpPr>
          <p:cNvPr id="27" name="左大括号 26"/>
          <p:cNvSpPr/>
          <p:nvPr/>
        </p:nvSpPr>
        <p:spPr>
          <a:xfrm>
            <a:off x="2405063" y="4751918"/>
            <a:ext cx="127000" cy="1373716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2528888" y="46609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彼竭我盈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538413" y="55245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辙乱旗</a:t>
            </a:r>
            <a:r>
              <a:rPr lang="zh-CN" altLang="en-US" sz="2800" b="1">
                <a:latin typeface="黑体" pitchFamily="2" charset="-122"/>
                <a:ea typeface="黑体" pitchFamily="2" charset="-122"/>
                <a:sym typeface="Arial" charset="0"/>
              </a:rPr>
              <a:t>靡</a:t>
            </a:r>
            <a:endParaRPr lang="zh-CN" altLang="en-US" sz="28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4976813" y="46482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适合进攻</a:t>
            </a: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4170363" y="5005917"/>
            <a:ext cx="768350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4179888" y="5869517"/>
            <a:ext cx="768350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4967288" y="55372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谨慎追击</a:t>
            </a:r>
          </a:p>
        </p:txBody>
      </p:sp>
      <p:sp>
        <p:nvSpPr>
          <p:cNvPr id="34" name="左大括号 33"/>
          <p:cNvSpPr/>
          <p:nvPr/>
        </p:nvSpPr>
        <p:spPr>
          <a:xfrm rot="10800000">
            <a:off x="6529388" y="4739218"/>
            <a:ext cx="127000" cy="1373716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6681788" y="505460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谋略过人</a:t>
            </a:r>
          </a:p>
        </p:txBody>
      </p:sp>
      <p:sp>
        <p:nvSpPr>
          <p:cNvPr id="36" name="左大括号 35"/>
          <p:cNvSpPr/>
          <p:nvPr/>
        </p:nvSpPr>
        <p:spPr>
          <a:xfrm rot="10800000">
            <a:off x="8207375" y="1725084"/>
            <a:ext cx="228600" cy="4061883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7" name="矩形 2"/>
          <p:cNvSpPr>
            <a:spLocks noChangeArrowheads="1"/>
          </p:cNvSpPr>
          <p:nvPr/>
        </p:nvSpPr>
        <p:spPr bwMode="auto">
          <a:xfrm>
            <a:off x="8450264" y="2580218"/>
            <a:ext cx="566737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以弱胜强</a:t>
            </a:r>
          </a:p>
        </p:txBody>
      </p:sp>
    </p:spTree>
    <p:extLst>
      <p:ext uri="{BB962C8B-B14F-4D97-AF65-F5344CB8AC3E}">
        <p14:creationId xmlns="" xmlns:p14="http://schemas.microsoft.com/office/powerpoint/2010/main" val="20216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2" grpId="0" animBg="1"/>
      <p:bldP spid="3" grpId="0"/>
      <p:bldP spid="4" grpId="0"/>
      <p:bldP spid="5" grpId="0"/>
      <p:bldP spid="7" grpId="0" animBg="1"/>
      <p:bldP spid="10" grpId="0"/>
      <p:bldP spid="11" grpId="0"/>
      <p:bldP spid="12" grpId="0"/>
      <p:bldP spid="15" grpId="0"/>
      <p:bldP spid="16" grpId="0" animBg="1"/>
      <p:bldP spid="17" grpId="0"/>
      <p:bldP spid="18" grpId="0"/>
      <p:bldP spid="19" grpId="0"/>
      <p:bldP spid="22" grpId="0"/>
      <p:bldP spid="23" grpId="0" animBg="1"/>
      <p:bldP spid="24" grpId="0" animBg="1"/>
      <p:bldP spid="25" grpId="0"/>
      <p:bldP spid="26" grpId="0"/>
      <p:bldP spid="27" grpId="0" animBg="1"/>
      <p:bldP spid="28" grpId="0"/>
      <p:bldP spid="29" grpId="0"/>
      <p:bldP spid="30" grpId="0"/>
      <p:bldP spid="33" grpId="0"/>
      <p:bldP spid="34" grpId="0" animBg="1"/>
      <p:bldP spid="35" grpId="0"/>
      <p:bldP spid="36" grpId="0" animBg="1"/>
      <p:bldP spid="3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991600" cy="1143000"/>
          </a:xfrm>
        </p:spPr>
        <p:txBody>
          <a:bodyPr/>
          <a:lstStyle/>
          <a:p>
            <a:pPr eaLnBrk="1" hangingPunct="1"/>
            <a:r>
              <a:rPr lang="zh-CN" altLang="en-US" sz="4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鲁国取胜的原因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412776"/>
            <a:ext cx="7305675" cy="2373313"/>
          </a:xfrm>
        </p:spPr>
        <p:txBody>
          <a:bodyPr/>
          <a:lstStyle/>
          <a:p>
            <a:pPr eaLnBrk="1" hangingPunct="1"/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政治上：取信于民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。</a:t>
            </a:r>
          </a:p>
          <a:p>
            <a:pPr eaLnBrk="1" hangingPunct="1"/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军事上：正确的指挥和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           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灵活的战略战术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50178" name="Picture 2" descr="http://p2.so.qhimgs1.com/bdr/_240_/t01c41b5ea8886688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717032"/>
            <a:ext cx="5832648" cy="2934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21801457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 uiExpand="1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640"/>
            <a:ext cx="9144000" cy="1676400"/>
          </a:xfrm>
        </p:spPr>
        <p:txBody>
          <a:bodyPr/>
          <a:lstStyle/>
          <a:p>
            <a:pPr algn="l" eaLnBrk="1" hangingPunct="1"/>
            <a:r>
              <a:rPr lang="zh-CN" altLang="en-US" sz="5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5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详略安排原因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560" y="2708920"/>
            <a:ext cx="5227638" cy="19780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战前论战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36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详写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从战克敌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36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略写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战后论战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36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详写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4000" b="1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0774" name="Text Box 6"/>
          <p:cNvSpPr txBox="1">
            <a:spLocks noChangeArrowheads="1"/>
          </p:cNvSpPr>
          <p:nvPr/>
        </p:nvSpPr>
        <p:spPr bwMode="auto">
          <a:xfrm>
            <a:off x="-324544" y="1556792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0" u="none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3600" u="none" dirty="0">
                <a:latin typeface="黑体" pitchFamily="49" charset="-122"/>
                <a:ea typeface="黑体" pitchFamily="49" charset="-122"/>
              </a:rPr>
              <a:t>有利于展现曹刿形象，突出文章中心。</a:t>
            </a:r>
          </a:p>
        </p:txBody>
      </p:sp>
      <p:pic>
        <p:nvPicPr>
          <p:cNvPr id="49154" name="Picture 2" descr="http://p1.so.qhimgs1.com/bdr/_240_/t0121b60d84a23304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571999"/>
            <a:ext cx="4714875" cy="2286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20959497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build="p" autoUpdateAnimBg="0"/>
      <p:bldP spid="160774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13" y="620688"/>
            <a:ext cx="8991600" cy="990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4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人物形象分析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sz="14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1796" name="Text Box 4"/>
          <p:cNvSpPr txBox="1">
            <a:spLocks noChangeArrowheads="1"/>
          </p:cNvSpPr>
          <p:nvPr/>
        </p:nvSpPr>
        <p:spPr bwMode="auto">
          <a:xfrm>
            <a:off x="1475656" y="1554162"/>
            <a:ext cx="8915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u="none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   以国事为重，深谋远虑，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u="none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   有卓越的军事才能。</a:t>
            </a:r>
          </a:p>
        </p:txBody>
      </p:sp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1475656" y="3154362"/>
            <a:ext cx="86868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u="none">
                <a:solidFill>
                  <a:srgbClr val="3366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u="none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  政治上平庸，不懂军事，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u="none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   但善于纳谏，能用贤</a:t>
            </a:r>
            <a:r>
              <a:rPr lang="zh-CN" altLang="en-US" b="0" u="none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61798" name="Text Box 6"/>
          <p:cNvSpPr txBox="1">
            <a:spLocks noChangeArrowheads="1"/>
          </p:cNvSpPr>
          <p:nvPr/>
        </p:nvSpPr>
        <p:spPr bwMode="auto">
          <a:xfrm>
            <a:off x="1354832" y="4725144"/>
            <a:ext cx="3581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u="none" dirty="0">
                <a:solidFill>
                  <a:srgbClr val="336600"/>
                </a:solidFill>
                <a:latin typeface="黑体" pitchFamily="49" charset="-122"/>
                <a:ea typeface="黑体" pitchFamily="49" charset="-122"/>
              </a:rPr>
              <a:t>写作手法：</a:t>
            </a:r>
          </a:p>
        </p:txBody>
      </p:sp>
      <p:sp>
        <p:nvSpPr>
          <p:cNvPr id="161799" name="Text Box 7"/>
          <p:cNvSpPr txBox="1">
            <a:spLocks noChangeArrowheads="1"/>
          </p:cNvSpPr>
          <p:nvPr/>
        </p:nvSpPr>
        <p:spPr bwMode="auto">
          <a:xfrm>
            <a:off x="3419872" y="4725144"/>
            <a:ext cx="5029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u="none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对比    衬托</a:t>
            </a:r>
          </a:p>
        </p:txBody>
      </p:sp>
      <p:sp>
        <p:nvSpPr>
          <p:cNvPr id="161802" name="Text Box 10"/>
          <p:cNvSpPr txBox="1">
            <a:spLocks noChangeArrowheads="1"/>
          </p:cNvSpPr>
          <p:nvPr/>
        </p:nvSpPr>
        <p:spPr bwMode="auto">
          <a:xfrm>
            <a:off x="1475656" y="1554162"/>
            <a:ext cx="1905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u="none" dirty="0">
                <a:solidFill>
                  <a:srgbClr val="336600"/>
                </a:solidFill>
                <a:latin typeface="黑体" pitchFamily="49" charset="-122"/>
                <a:ea typeface="黑体" pitchFamily="49" charset="-122"/>
              </a:rPr>
              <a:t>曹刿：</a:t>
            </a:r>
          </a:p>
        </p:txBody>
      </p:sp>
      <p:sp>
        <p:nvSpPr>
          <p:cNvPr id="161803" name="Text Box 11"/>
          <p:cNvSpPr txBox="1">
            <a:spLocks noChangeArrowheads="1"/>
          </p:cNvSpPr>
          <p:nvPr/>
        </p:nvSpPr>
        <p:spPr bwMode="auto">
          <a:xfrm>
            <a:off x="1475656" y="3078162"/>
            <a:ext cx="1905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u="none">
                <a:solidFill>
                  <a:srgbClr val="336600"/>
                </a:solidFill>
                <a:latin typeface="黑体" pitchFamily="49" charset="-122"/>
                <a:ea typeface="黑体" pitchFamily="49" charset="-122"/>
              </a:rPr>
              <a:t>庄公：</a:t>
            </a:r>
          </a:p>
        </p:txBody>
      </p:sp>
    </p:spTree>
    <p:extLst>
      <p:ext uri="{BB962C8B-B14F-4D97-AF65-F5344CB8AC3E}">
        <p14:creationId xmlns="" xmlns:p14="http://schemas.microsoft.com/office/powerpoint/2010/main" val="5197684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6" grpId="0" autoUpdateAnimBg="0"/>
      <p:bldP spid="161797" grpId="0" autoUpdateAnimBg="0"/>
      <p:bldP spid="161798" grpId="0" autoUpdateAnimBg="0"/>
      <p:bldP spid="161799" grpId="0" autoUpdateAnimBg="0"/>
      <p:bldP spid="161802" grpId="0" autoUpdateAnimBg="0"/>
      <p:bldP spid="161803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8636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ea typeface="华文新魏" pitchFamily="2" charset="-122"/>
              </a:rPr>
              <a:t>请用原文填空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5175"/>
            <a:ext cx="9144000" cy="58769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1.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曹刿</a:t>
            </a:r>
            <a:r>
              <a:rPr lang="zh-CN" altLang="en-US" sz="3600" b="1" dirty="0" smtClean="0">
                <a:ea typeface="隶书" pitchFamily="49" charset="-122"/>
              </a:rPr>
              <a:t>“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请见</a:t>
            </a:r>
            <a:r>
              <a:rPr lang="zh-CN" altLang="en-US" sz="3600" b="1" dirty="0" smtClean="0">
                <a:ea typeface="隶书" pitchFamily="49" charset="-122"/>
              </a:rPr>
              <a:t>”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的原因是：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zh-CN" altLang="en-US" sz="2800" b="1" dirty="0" smtClean="0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2.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曹刿认为</a:t>
            </a:r>
            <a:r>
              <a:rPr lang="zh-CN" altLang="en-US" sz="3600" b="1" dirty="0" smtClean="0">
                <a:ea typeface="隶书" pitchFamily="49" charset="-122"/>
              </a:rPr>
              <a:t>“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可以一战</a:t>
            </a:r>
            <a:r>
              <a:rPr lang="zh-CN" altLang="en-US" sz="3600" b="1" dirty="0" smtClean="0">
                <a:ea typeface="隶书" pitchFamily="49" charset="-122"/>
              </a:rPr>
              <a:t>”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的条件是：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zh-CN" altLang="en-US" sz="2800" b="1" dirty="0" smtClean="0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3.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曹刿认为</a:t>
            </a:r>
            <a:r>
              <a:rPr lang="zh-CN" altLang="en-US" sz="3600" b="1" dirty="0" smtClean="0">
                <a:solidFill>
                  <a:schemeClr val="accent2"/>
                </a:solidFill>
                <a:ea typeface="隶书" pitchFamily="49" charset="-122"/>
              </a:rPr>
              <a:t>反攻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的最佳时机是          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zh-CN" altLang="en-US" sz="3600" b="1" dirty="0" smtClean="0">
              <a:latin typeface="隶书" pitchFamily="49" charset="-122"/>
              <a:ea typeface="隶书" pitchFamily="49" charset="-122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之时，</a:t>
            </a:r>
            <a:r>
              <a:rPr lang="zh-CN" altLang="en-US" sz="3600" b="1" dirty="0" smtClean="0">
                <a:solidFill>
                  <a:srgbClr val="FF0000"/>
                </a:solidFill>
                <a:ea typeface="隶书" pitchFamily="49" charset="-122"/>
              </a:rPr>
              <a:t>追击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的最佳时机是         之时。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4.</a:t>
            </a:r>
            <a:r>
              <a:rPr lang="zh-CN" altLang="en-US" sz="3600" b="1" dirty="0" smtClean="0"/>
              <a:t>曹刿“下视其辙，登轼而望之”后才同意追击的理由是：</a:t>
            </a:r>
            <a:r>
              <a:rPr lang="zh-CN" altLang="en-US" sz="3600" dirty="0" smtClean="0"/>
              <a:t>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zh-CN" sz="3600" b="1" dirty="0" smtClean="0"/>
              <a:t>5.</a:t>
            </a:r>
            <a:r>
              <a:rPr lang="zh-CN" altLang="en-US" sz="3600" b="1" dirty="0" smtClean="0"/>
              <a:t>由本文引申出的一个成语是：</a:t>
            </a:r>
            <a:r>
              <a:rPr lang="zh-CN" altLang="en-US" dirty="0" smtClean="0"/>
              <a:t> </a:t>
            </a:r>
          </a:p>
        </p:txBody>
      </p:sp>
      <p:sp>
        <p:nvSpPr>
          <p:cNvPr id="202756" name="Text Box 4"/>
          <p:cNvSpPr txBox="1">
            <a:spLocks noChangeArrowheads="1"/>
          </p:cNvSpPr>
          <p:nvPr/>
        </p:nvSpPr>
        <p:spPr bwMode="auto">
          <a:xfrm>
            <a:off x="755650" y="1268413"/>
            <a:ext cx="47529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u="none" dirty="0">
                <a:solidFill>
                  <a:srgbClr val="FF0066"/>
                </a:solidFill>
                <a:latin typeface="Arial" pitchFamily="34" charset="0"/>
              </a:rPr>
              <a:t>肉食者鄙，未能远谋。</a:t>
            </a:r>
          </a:p>
        </p:txBody>
      </p:sp>
      <p:sp>
        <p:nvSpPr>
          <p:cNvPr id="202757" name="Text Box 5"/>
          <p:cNvSpPr txBox="1">
            <a:spLocks noChangeArrowheads="1"/>
          </p:cNvSpPr>
          <p:nvPr/>
        </p:nvSpPr>
        <p:spPr bwMode="auto">
          <a:xfrm>
            <a:off x="684213" y="2349500"/>
            <a:ext cx="7451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u="none">
                <a:solidFill>
                  <a:srgbClr val="FF0066"/>
                </a:solidFill>
                <a:latin typeface="Arial" pitchFamily="34" charset="0"/>
              </a:rPr>
              <a:t>小大之狱，虽不能察，必以情。</a:t>
            </a:r>
          </a:p>
        </p:txBody>
      </p:sp>
      <p:sp>
        <p:nvSpPr>
          <p:cNvPr id="202758" name="Text Box 6"/>
          <p:cNvSpPr txBox="1">
            <a:spLocks noChangeArrowheads="1"/>
          </p:cNvSpPr>
          <p:nvPr/>
        </p:nvSpPr>
        <p:spPr bwMode="auto">
          <a:xfrm>
            <a:off x="6227763" y="2924175"/>
            <a:ext cx="27368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u="none">
                <a:solidFill>
                  <a:srgbClr val="0000CC"/>
                </a:solidFill>
                <a:latin typeface="Arial" pitchFamily="34" charset="0"/>
              </a:rPr>
              <a:t>彼竭我盈（齐人三鼓）</a:t>
            </a:r>
          </a:p>
        </p:txBody>
      </p:sp>
      <p:sp>
        <p:nvSpPr>
          <p:cNvPr id="202759" name="Text Box 7"/>
          <p:cNvSpPr txBox="1">
            <a:spLocks noChangeArrowheads="1"/>
          </p:cNvSpPr>
          <p:nvPr/>
        </p:nvSpPr>
        <p:spPr bwMode="auto">
          <a:xfrm>
            <a:off x="5148263" y="4076700"/>
            <a:ext cx="2376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u="none">
                <a:solidFill>
                  <a:srgbClr val="FF0000"/>
                </a:solidFill>
                <a:latin typeface="Arial" pitchFamily="34" charset="0"/>
              </a:rPr>
              <a:t>辙乱旗靡</a:t>
            </a:r>
          </a:p>
        </p:txBody>
      </p:sp>
      <p:sp>
        <p:nvSpPr>
          <p:cNvPr id="202760" name="Text Box 8"/>
          <p:cNvSpPr txBox="1">
            <a:spLocks noChangeArrowheads="1"/>
          </p:cNvSpPr>
          <p:nvPr/>
        </p:nvSpPr>
        <p:spPr bwMode="auto">
          <a:xfrm>
            <a:off x="3564732" y="5220713"/>
            <a:ext cx="5903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u="none" dirty="0">
                <a:solidFill>
                  <a:srgbClr val="FF0066"/>
                </a:solidFill>
                <a:latin typeface="Arial" pitchFamily="34" charset="0"/>
              </a:rPr>
              <a:t>夫大国，难测也，惧有伏焉。</a:t>
            </a:r>
            <a:r>
              <a:rPr lang="zh-CN" altLang="en-US" b="0" u="none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2761" name="Text Box 9"/>
          <p:cNvSpPr txBox="1">
            <a:spLocks noChangeArrowheads="1"/>
          </p:cNvSpPr>
          <p:nvPr/>
        </p:nvSpPr>
        <p:spPr bwMode="auto">
          <a:xfrm>
            <a:off x="6516688" y="5805488"/>
            <a:ext cx="2159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u="none">
                <a:solidFill>
                  <a:srgbClr val="FF0000"/>
                </a:solidFill>
                <a:latin typeface="Arial" pitchFamily="34" charset="0"/>
              </a:rPr>
              <a:t>一鼓作气</a:t>
            </a:r>
          </a:p>
        </p:txBody>
      </p:sp>
    </p:spTree>
    <p:extLst>
      <p:ext uri="{BB962C8B-B14F-4D97-AF65-F5344CB8AC3E}">
        <p14:creationId xmlns="" xmlns:p14="http://schemas.microsoft.com/office/powerpoint/2010/main" val="3246740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6" grpId="0" autoUpdateAnimBg="0"/>
      <p:bldP spid="202757" grpId="0" autoUpdateAnimBg="0"/>
      <p:bldP spid="202758" grpId="0" autoUpdateAnimBg="0"/>
      <p:bldP spid="202759" grpId="0" autoUpdateAnimBg="0"/>
      <p:bldP spid="202760" grpId="0" autoUpdateAnimBg="0"/>
      <p:bldP spid="202761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4"/>
          <p:cNvSpPr>
            <a:spLocks noChangeArrowheads="1"/>
          </p:cNvSpPr>
          <p:nvPr/>
        </p:nvSpPr>
        <p:spPr bwMode="auto">
          <a:xfrm>
            <a:off x="500063" y="184152"/>
            <a:ext cx="7726362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600"/>
              </a:spcBef>
              <a:buFont typeface="Arial" charset="0"/>
              <a:buNone/>
            </a:pPr>
            <a:r>
              <a:rPr lang="zh-CN" altLang="en-US" sz="2800" b="1">
                <a:latin typeface="黑体" pitchFamily="2" charset="-122"/>
                <a:ea typeface="黑体" pitchFamily="2" charset="-122"/>
              </a:rPr>
              <a:t>三  解释下列加点的词，注意它们意思的差异。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109664" y="1259418"/>
            <a:ext cx="79375" cy="1119716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7030A0"/>
              </a:solidFill>
            </a:endParaRPr>
          </a:p>
        </p:txBody>
      </p:sp>
      <p:sp>
        <p:nvSpPr>
          <p:cNvPr id="54276" name="文本框 2"/>
          <p:cNvSpPr txBox="1">
            <a:spLocks noChangeArrowheads="1"/>
          </p:cNvSpPr>
          <p:nvPr/>
        </p:nvSpPr>
        <p:spPr bwMode="auto">
          <a:xfrm>
            <a:off x="1177926" y="988485"/>
            <a:ext cx="3292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十年春，齐师伐我</a:t>
            </a:r>
          </a:p>
        </p:txBody>
      </p:sp>
      <p:sp>
        <p:nvSpPr>
          <p:cNvPr id="54277" name="文本框 3"/>
          <p:cNvSpPr txBox="1">
            <a:spLocks noChangeArrowheads="1"/>
          </p:cNvSpPr>
          <p:nvPr/>
        </p:nvSpPr>
        <p:spPr bwMode="auto">
          <a:xfrm>
            <a:off x="1196975" y="1915585"/>
            <a:ext cx="3690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伐竹取道，下见小潭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1090614" y="2999318"/>
            <a:ext cx="79375" cy="1119716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7030A0"/>
              </a:solidFill>
            </a:endParaRPr>
          </a:p>
        </p:txBody>
      </p:sp>
      <p:sp>
        <p:nvSpPr>
          <p:cNvPr id="54279" name="文本框 10"/>
          <p:cNvSpPr txBox="1">
            <a:spLocks noChangeArrowheads="1"/>
          </p:cNvSpPr>
          <p:nvPr/>
        </p:nvSpPr>
        <p:spPr bwMode="auto">
          <a:xfrm>
            <a:off x="1158876" y="2715685"/>
            <a:ext cx="37957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牺牲玉帛，弗敢加也</a:t>
            </a:r>
          </a:p>
        </p:txBody>
      </p:sp>
      <p:sp>
        <p:nvSpPr>
          <p:cNvPr id="54280" name="文本框 11"/>
          <p:cNvSpPr txBox="1">
            <a:spLocks noChangeArrowheads="1"/>
          </p:cNvSpPr>
          <p:nvPr/>
        </p:nvSpPr>
        <p:spPr bwMode="auto">
          <a:xfrm>
            <a:off x="1177925" y="3680885"/>
            <a:ext cx="4319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既加冠，益慕圣贤之道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1100139" y="4929718"/>
            <a:ext cx="79375" cy="1119716"/>
          </a:xfrm>
          <a:prstGeom prst="leftBrace">
            <a:avLst>
              <a:gd name="adj1" fmla="val 96904"/>
              <a:gd name="adj2" fmla="val 50000"/>
            </a:avLst>
          </a:prstGeom>
          <a:ln w="28575" cmpd="sng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7030A0"/>
              </a:solidFill>
            </a:endParaRPr>
          </a:p>
        </p:txBody>
      </p:sp>
      <p:sp>
        <p:nvSpPr>
          <p:cNvPr id="54282" name="文本框 13"/>
          <p:cNvSpPr txBox="1">
            <a:spLocks noChangeArrowheads="1"/>
          </p:cNvSpPr>
          <p:nvPr/>
        </p:nvSpPr>
        <p:spPr bwMode="auto">
          <a:xfrm>
            <a:off x="1168400" y="4646085"/>
            <a:ext cx="3671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衣食所安，弗敢专也</a:t>
            </a:r>
          </a:p>
        </p:txBody>
      </p:sp>
      <p:sp>
        <p:nvSpPr>
          <p:cNvPr id="54283" name="文本框 14"/>
          <p:cNvSpPr txBox="1">
            <a:spLocks noChangeArrowheads="1"/>
          </p:cNvSpPr>
          <p:nvPr/>
        </p:nvSpPr>
        <p:spPr bwMode="auto">
          <a:xfrm>
            <a:off x="1187450" y="5611285"/>
            <a:ext cx="3690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安能辨我是雄雌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143375" y="975785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charset="0"/>
              </a:rPr>
              <a:t>（进攻）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514850" y="1928285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（砍伐）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505325" y="2741085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（虚报）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781550" y="3414185"/>
            <a:ext cx="39560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（戴。加冠，束发戴帽的仪式，表示成年）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591051" y="4658785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（养）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800476" y="5623985"/>
            <a:ext cx="2709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（怎么，哪里）</a:t>
            </a:r>
          </a:p>
        </p:txBody>
      </p:sp>
      <p:sp>
        <p:nvSpPr>
          <p:cNvPr id="54290" name="文本框 21"/>
          <p:cNvSpPr txBox="1">
            <a:spLocks noChangeArrowheads="1"/>
          </p:cNvSpPr>
          <p:nvPr/>
        </p:nvSpPr>
        <p:spPr bwMode="auto">
          <a:xfrm>
            <a:off x="3278189" y="1348318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·</a:t>
            </a:r>
          </a:p>
        </p:txBody>
      </p:sp>
      <p:sp>
        <p:nvSpPr>
          <p:cNvPr id="54291" name="文本框 22"/>
          <p:cNvSpPr txBox="1">
            <a:spLocks noChangeArrowheads="1"/>
          </p:cNvSpPr>
          <p:nvPr/>
        </p:nvSpPr>
        <p:spPr bwMode="auto">
          <a:xfrm>
            <a:off x="1195389" y="223096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·</a:t>
            </a:r>
          </a:p>
        </p:txBody>
      </p:sp>
      <p:sp>
        <p:nvSpPr>
          <p:cNvPr id="54292" name="文本框 23"/>
          <p:cNvSpPr txBox="1">
            <a:spLocks noChangeArrowheads="1"/>
          </p:cNvSpPr>
          <p:nvPr/>
        </p:nvSpPr>
        <p:spPr bwMode="auto">
          <a:xfrm>
            <a:off x="3595688" y="305646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·</a:t>
            </a:r>
          </a:p>
        </p:txBody>
      </p:sp>
      <p:sp>
        <p:nvSpPr>
          <p:cNvPr id="54293" name="文本框 24"/>
          <p:cNvSpPr txBox="1">
            <a:spLocks noChangeArrowheads="1"/>
          </p:cNvSpPr>
          <p:nvPr/>
        </p:nvSpPr>
        <p:spPr bwMode="auto">
          <a:xfrm>
            <a:off x="1509714" y="400896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·</a:t>
            </a:r>
          </a:p>
        </p:txBody>
      </p:sp>
      <p:sp>
        <p:nvSpPr>
          <p:cNvPr id="54294" name="文本框 25"/>
          <p:cNvSpPr txBox="1">
            <a:spLocks noChangeArrowheads="1"/>
          </p:cNvSpPr>
          <p:nvPr/>
        </p:nvSpPr>
        <p:spPr bwMode="auto">
          <a:xfrm>
            <a:off x="2233614" y="497416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·</a:t>
            </a:r>
          </a:p>
        </p:txBody>
      </p:sp>
      <p:sp>
        <p:nvSpPr>
          <p:cNvPr id="54295" name="文本框 26"/>
          <p:cNvSpPr txBox="1">
            <a:spLocks noChangeArrowheads="1"/>
          </p:cNvSpPr>
          <p:nvPr/>
        </p:nvSpPr>
        <p:spPr bwMode="auto">
          <a:xfrm>
            <a:off x="1157289" y="593936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·</a:t>
            </a:r>
          </a:p>
        </p:txBody>
      </p:sp>
    </p:spTree>
    <p:extLst>
      <p:ext uri="{BB962C8B-B14F-4D97-AF65-F5344CB8AC3E}">
        <p14:creationId xmlns="" xmlns:p14="http://schemas.microsoft.com/office/powerpoint/2010/main" val="32570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90538"/>
            <a:ext cx="8229600" cy="600075"/>
          </a:xfrm>
        </p:spPr>
        <p:txBody>
          <a:bodyPr>
            <a:normAutofit fontScale="9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/>
              <a:t>五赞鲁庄公</a:t>
            </a:r>
            <a:r>
              <a:rPr lang="en-US" altLang="zh-CN" sz="3100" b="1" dirty="0" smtClean="0"/>
              <a:t>——</a:t>
            </a:r>
            <a:r>
              <a:rPr lang="zh-CN" altLang="en-US" sz="3100" b="1" dirty="0" smtClean="0"/>
              <a:t>读后感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8839200" cy="53276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dirty="0" smtClean="0"/>
              <a:t>        《</a:t>
            </a:r>
            <a:r>
              <a:rPr lang="zh-CN" altLang="en-US" b="1" dirty="0" smtClean="0"/>
              <a:t>曹刿论战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的故事是众所周知的。曹刿，这位公元前</a:t>
            </a:r>
            <a:r>
              <a:rPr lang="en-US" altLang="zh-CN" b="1" dirty="0" smtClean="0"/>
              <a:t>684</a:t>
            </a:r>
            <a:r>
              <a:rPr lang="zh-CN" altLang="en-US" b="1" dirty="0" smtClean="0"/>
              <a:t>年长勺战争舞台上的主角，他的毛遂自荐的精神、取信于民的战略思想、把握战机的卓越才能、历来为世人所称道。 </a:t>
            </a:r>
          </a:p>
          <a:p>
            <a:pPr eaLnBrk="1" hangingPunct="1">
              <a:buFontTx/>
              <a:buNone/>
            </a:pPr>
            <a:r>
              <a:rPr lang="en-US" altLang="zh-CN" b="1" dirty="0" smtClean="0"/>
              <a:t>    </a:t>
            </a:r>
            <a:r>
              <a:rPr lang="zh-CN" altLang="en-US" b="1" dirty="0" smtClean="0"/>
              <a:t>　然而人们却忽略了这场战争中的另一人物鲁庄公姬同，往往认为这个物是不值得一提的。对此，我一直很有几分不平。试问：如果说当年不是他起用人才，曹刿的军事思想能得以实施，鲁国能取得这场战争的胜利吗？ 今日重读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曹刿论战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，对鲁庄公有五赞。 </a:t>
            </a:r>
          </a:p>
        </p:txBody>
      </p:sp>
    </p:spTree>
    <p:extLst>
      <p:ext uri="{BB962C8B-B14F-4D97-AF65-F5344CB8AC3E}">
        <p14:creationId xmlns="" xmlns:p14="http://schemas.microsoft.com/office/powerpoint/2010/main" val="237784889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9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ChangeArrowheads="1"/>
          </p:cNvSpPr>
          <p:nvPr/>
        </p:nvSpPr>
        <p:spPr bwMode="auto">
          <a:xfrm>
            <a:off x="685800" y="1981200"/>
            <a:ext cx="7772400" cy="28194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SzPct val="85000"/>
              <a:defRPr/>
            </a:pPr>
            <a:r>
              <a:rPr lang="zh-CN" altLang="en-US" sz="4000" u="none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下面的英雄人物形象出自哪一部文学作品，作者是谁。</a:t>
            </a:r>
            <a:endParaRPr lang="en-US" sz="4000" u="none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SzPct val="85000"/>
              <a:defRPr/>
            </a:pPr>
            <a:r>
              <a:rPr lang="zh-CN" altLang="en-US" sz="4000" u="none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</a:t>
            </a:r>
            <a:r>
              <a:rPr lang="zh-CN" altLang="en-US" sz="4000" u="none" dirty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保尔 </a:t>
            </a:r>
            <a:r>
              <a:rPr lang="en-US" sz="4000" u="none" dirty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·</a:t>
            </a:r>
            <a:r>
              <a:rPr lang="zh-CN" altLang="en-US" sz="4000" u="none" dirty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柯察金</a:t>
            </a:r>
            <a:endParaRPr lang="en-US" sz="4000" u="none" dirty="0">
              <a:solidFill>
                <a:srgbClr val="0066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SzPct val="85000"/>
              <a:defRPr/>
            </a:pPr>
            <a:endParaRPr lang="zh-CN" altLang="en-US" sz="4000" u="none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1251" name="Text Box 3"/>
          <p:cNvSpPr txBox="1">
            <a:spLocks noChangeArrowheads="1"/>
          </p:cNvSpPr>
          <p:nvPr/>
        </p:nvSpPr>
        <p:spPr bwMode="auto">
          <a:xfrm>
            <a:off x="457200" y="4876800"/>
            <a:ext cx="8305800" cy="1555750"/>
          </a:xfrm>
          <a:prstGeom prst="rect">
            <a:avLst/>
          </a:prstGeom>
          <a:gradFill rotWithShape="0">
            <a:gsLst>
              <a:gs pos="0">
                <a:srgbClr val="FF6600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 u="none" dirty="0">
                <a:latin typeface="Arial" pitchFamily="34" charset="0"/>
              </a:rPr>
              <a:t>      《</a:t>
            </a:r>
            <a:r>
              <a:rPr lang="zh-CN" altLang="en-US" sz="4800" b="1" u="none" dirty="0">
                <a:latin typeface="Arial" pitchFamily="34" charset="0"/>
              </a:rPr>
              <a:t>钢铁是怎样炼成的</a:t>
            </a:r>
            <a:r>
              <a:rPr lang="en-US" altLang="zh-CN" sz="4800" b="1" u="none" dirty="0">
                <a:latin typeface="Arial" pitchFamily="34" charset="0"/>
              </a:rPr>
              <a:t>》</a:t>
            </a:r>
          </a:p>
          <a:p>
            <a:r>
              <a:rPr lang="zh-CN" altLang="en-US" sz="4800" b="1" u="none" dirty="0">
                <a:latin typeface="Arial" pitchFamily="34" charset="0"/>
              </a:rPr>
              <a:t>         奥斯特洛夫斯基</a:t>
            </a:r>
          </a:p>
        </p:txBody>
      </p:sp>
      <p:sp>
        <p:nvSpPr>
          <p:cNvPr id="181252" name="WordArt 4"/>
          <p:cNvSpPr>
            <a:spLocks noChangeArrowheads="1" noChangeShapeType="1"/>
          </p:cNvSpPr>
          <p:nvPr/>
        </p:nvSpPr>
        <p:spPr bwMode="auto">
          <a:xfrm>
            <a:off x="2716213" y="519113"/>
            <a:ext cx="4246562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Flat1" dir="r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>
              <a:defRPr/>
            </a:pPr>
            <a:r>
              <a:rPr lang="zh-CN" altLang="en-US" sz="36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宋体"/>
                <a:ea typeface="宋体"/>
              </a:rPr>
              <a:t>战争文化</a:t>
            </a:r>
          </a:p>
        </p:txBody>
      </p:sp>
      <p:pic>
        <p:nvPicPr>
          <p:cNvPr id="10245" name="Picture 5" descr="send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0"/>
            <a:ext cx="433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12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12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0" grpId="0" animBg="1" autoUpdateAnimBg="0"/>
      <p:bldP spid="181251" grpId="0" bldLvl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1625" y="549275"/>
            <a:ext cx="8540750" cy="59753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zh-CN" altLang="en-US" sz="2800" b="1" dirty="0" smtClean="0"/>
              <a:t>        一赞鲁庄公广开言路，使一介草民曹刿得以参与论战，</a:t>
            </a:r>
          </a:p>
          <a:p>
            <a:pPr eaLnBrk="1" hangingPunct="1"/>
            <a:r>
              <a:rPr lang="zh-CN" altLang="en-US" sz="2800" b="1" dirty="0" smtClean="0"/>
              <a:t>        二赞鲁庄公面对曹刿“肉食者鄙”的批评和“小惠”“小信”的刺耳意见，仍能虚怀若谷，唯才是用；</a:t>
            </a:r>
          </a:p>
          <a:p>
            <a:pPr eaLnBrk="1" hangingPunct="1"/>
            <a:r>
              <a:rPr lang="zh-CN" altLang="en-US" sz="2800" b="1" dirty="0" smtClean="0"/>
              <a:t>       三赞鲁庄公不高高在上，而是亲临第一线深入实际，“战于长勺”“与之乘”，甘当配角，让能人“掌旗”；</a:t>
            </a:r>
          </a:p>
          <a:p>
            <a:pPr eaLnBrk="1" hangingPunct="1"/>
            <a:r>
              <a:rPr lang="zh-CN" altLang="en-US" sz="2800" b="1" dirty="0" smtClean="0"/>
              <a:t>        四赞鲁庄公不被“齐人三鼓”势头吓懵头，用人决心坚定，不收回成命，不打退堂鼓，不干扰能人的作战部署；</a:t>
            </a:r>
          </a:p>
          <a:p>
            <a:pPr eaLnBrk="1" hangingPunct="1"/>
            <a:r>
              <a:rPr lang="zh-CN" altLang="en-US" sz="2800" b="1" smtClean="0"/>
              <a:t>       五</a:t>
            </a:r>
            <a:r>
              <a:rPr lang="zh-CN" altLang="en-US" sz="2800" b="1" dirty="0" smtClean="0"/>
              <a:t>赞鲁庄公善于总结经验，“既克”之后能“问其故”，向内行请教，学习如何掌握战争的规律。 </a:t>
            </a:r>
          </a:p>
        </p:txBody>
      </p:sp>
    </p:spTree>
    <p:extLst>
      <p:ext uri="{BB962C8B-B14F-4D97-AF65-F5344CB8AC3E}">
        <p14:creationId xmlns="" xmlns:p14="http://schemas.microsoft.com/office/powerpoint/2010/main" val="351539759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2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57200" y="493713"/>
            <a:ext cx="649605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0" u="none" dirty="0">
                <a:solidFill>
                  <a:srgbClr val="800080"/>
                </a:solidFill>
                <a:latin typeface="黑体" pitchFamily="49" charset="-122"/>
                <a:ea typeface="黑体" pitchFamily="49" charset="-122"/>
              </a:rPr>
              <a:t>知识抢答：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81013" y="1825625"/>
            <a:ext cx="8404225" cy="2693988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SzPct val="85000"/>
              <a:defRPr/>
            </a:pPr>
            <a:r>
              <a:rPr lang="zh-CN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谜语</a:t>
            </a:r>
            <a:r>
              <a:rPr lang="en-US" altLang="zh-CN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猜与</a:t>
            </a:r>
            <a:r>
              <a:rPr lang="zh-CN" altLang="en-US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黑体" pitchFamily="49" charset="-122"/>
              </a:rPr>
              <a:t>“</a:t>
            </a:r>
            <a:r>
              <a:rPr lang="zh-CN" altLang="en-US" sz="4400" u="none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军事</a:t>
            </a:r>
            <a:r>
              <a:rPr lang="zh-CN" altLang="en-US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黑体" pitchFamily="49" charset="-122"/>
              </a:rPr>
              <a:t>”</a:t>
            </a:r>
            <a:r>
              <a:rPr lang="zh-CN" altLang="en-US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有关的成语。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/>
            </a:pPr>
            <a:r>
              <a:rPr lang="zh-CN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1</a:t>
            </a:r>
            <a:r>
              <a:rPr lang="zh-CN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）</a:t>
            </a:r>
            <a:r>
              <a:rPr lang="zh-CN" sz="440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黑体" pitchFamily="49" charset="-122"/>
              </a:rPr>
              <a:t>“</a:t>
            </a:r>
            <a:r>
              <a:rPr lang="zh-CN" sz="440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神农布阵</a:t>
            </a:r>
            <a:r>
              <a:rPr lang="zh-CN" sz="440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黑体" pitchFamily="49" charset="-122"/>
              </a:rPr>
              <a:t>”</a:t>
            </a:r>
            <a:r>
              <a:rPr lang="zh-CN" sz="440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endParaRPr lang="zh-CN" sz="4400" u="none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/>
            </a:pPr>
            <a:r>
              <a:rPr lang="zh-CN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2</a:t>
            </a:r>
            <a:r>
              <a:rPr lang="zh-CN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）</a:t>
            </a:r>
            <a:r>
              <a:rPr lang="zh-CN" sz="440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黑体" pitchFamily="49" charset="-122"/>
              </a:rPr>
              <a:t>“</a:t>
            </a:r>
            <a:r>
              <a:rPr lang="zh-CN" sz="440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军事论文</a:t>
            </a:r>
            <a:r>
              <a:rPr lang="zh-CN" sz="440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黑体" pitchFamily="49" charset="-122"/>
              </a:rPr>
              <a:t>”</a:t>
            </a:r>
            <a:r>
              <a:rPr lang="zh-CN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endParaRPr lang="zh-CN" u="none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55650" y="4233863"/>
            <a:ext cx="8137525" cy="1920875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6000" u="none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    草木皆兵</a:t>
            </a:r>
          </a:p>
          <a:p>
            <a:pPr>
              <a:defRPr/>
            </a:pPr>
            <a:r>
              <a:rPr lang="zh-CN" altLang="en-US" sz="6000" u="none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    纸上谈兵</a:t>
            </a:r>
          </a:p>
        </p:txBody>
      </p:sp>
      <p:sp>
        <p:nvSpPr>
          <p:cNvPr id="12293" name="WordArt 5"/>
          <p:cNvSpPr>
            <a:spLocks noChangeArrowheads="1" noChangeShapeType="1"/>
          </p:cNvSpPr>
          <p:nvPr/>
        </p:nvSpPr>
        <p:spPr bwMode="auto">
          <a:xfrm>
            <a:off x="3059113" y="549275"/>
            <a:ext cx="4246562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Flat1" dir="r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>
              <a:defRPr/>
            </a:pPr>
            <a:r>
              <a:rPr lang="zh-CN" altLang="en-US" sz="36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黑体"/>
                <a:ea typeface="黑体"/>
              </a:rPr>
              <a:t>战争文化</a:t>
            </a:r>
          </a:p>
        </p:txBody>
      </p:sp>
      <p:pic>
        <p:nvPicPr>
          <p:cNvPr id="11270" name="Picture 6" descr="send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" y="0"/>
            <a:ext cx="433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Text Box 2"/>
          <p:cNvSpPr txBox="1">
            <a:spLocks noChangeArrowheads="1"/>
          </p:cNvSpPr>
          <p:nvPr/>
        </p:nvSpPr>
        <p:spPr bwMode="auto">
          <a:xfrm>
            <a:off x="411163" y="3316288"/>
            <a:ext cx="84963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6000" u="none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6000" u="none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官渡之战  </a:t>
            </a:r>
            <a:r>
              <a:rPr lang="zh-CN" altLang="en-US" sz="6000" u="none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巨鹿之战</a:t>
            </a:r>
          </a:p>
          <a:p>
            <a:pPr>
              <a:defRPr/>
            </a:pPr>
            <a:r>
              <a:rPr lang="zh-CN" altLang="en-US" sz="6000" u="none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6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赤壁之战</a:t>
            </a:r>
            <a:r>
              <a:rPr lang="zh-CN" altLang="en-US" sz="6000" u="none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6000" u="none" dirty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淝水之战</a:t>
            </a:r>
          </a:p>
        </p:txBody>
      </p:sp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0" y="0"/>
            <a:ext cx="88201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5400" u="none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hlinkClick r:id="rId2" action="ppaction://hlinkfile"/>
              </a:rPr>
              <a:t>说一说</a:t>
            </a:r>
            <a:endParaRPr lang="zh-CN" altLang="en-US" sz="5400" u="none" dirty="0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4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古代</a:t>
            </a:r>
            <a:r>
              <a:rPr lang="zh-CN" altLang="en-US" sz="4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49" charset="-122"/>
              </a:rPr>
              <a:t>“</a:t>
            </a:r>
            <a:r>
              <a:rPr lang="zh-CN" altLang="en-US" sz="4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以少胜多</a:t>
            </a:r>
            <a:r>
              <a:rPr lang="zh-CN" altLang="en-US" sz="4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49" charset="-122"/>
              </a:rPr>
              <a:t>”</a:t>
            </a:r>
            <a:r>
              <a:rPr lang="zh-CN" altLang="en-US" sz="4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的战例及相关人物。</a:t>
            </a:r>
          </a:p>
        </p:txBody>
      </p:sp>
      <p:sp>
        <p:nvSpPr>
          <p:cNvPr id="179204" name="Text Box 4"/>
          <p:cNvSpPr txBox="1">
            <a:spLocks noChangeArrowheads="1"/>
          </p:cNvSpPr>
          <p:nvPr/>
        </p:nvSpPr>
        <p:spPr bwMode="auto">
          <a:xfrm>
            <a:off x="1028700" y="5340350"/>
            <a:ext cx="29876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曹操</a:t>
            </a:r>
            <a:r>
              <a:rPr lang="en-US" altLang="zh-CN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~</a:t>
            </a:r>
            <a:r>
              <a:rPr lang="zh-CN" altLang="en-US" sz="4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周瑜</a:t>
            </a:r>
          </a:p>
        </p:txBody>
      </p:sp>
      <p:sp>
        <p:nvSpPr>
          <p:cNvPr id="179205" name="Text Box 5"/>
          <p:cNvSpPr txBox="1">
            <a:spLocks noChangeArrowheads="1"/>
          </p:cNvSpPr>
          <p:nvPr/>
        </p:nvSpPr>
        <p:spPr bwMode="auto">
          <a:xfrm>
            <a:off x="4856163" y="5454650"/>
            <a:ext cx="25923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u="none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苻坚</a:t>
            </a:r>
            <a:r>
              <a:rPr lang="en-US" altLang="zh-CN" sz="4000" u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~</a:t>
            </a:r>
            <a:r>
              <a:rPr lang="zh-CN" altLang="en-US" sz="4000" u="none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谢安</a:t>
            </a:r>
          </a:p>
        </p:txBody>
      </p:sp>
      <p:sp>
        <p:nvSpPr>
          <p:cNvPr id="179206" name="Text Box 6"/>
          <p:cNvSpPr txBox="1">
            <a:spLocks noChangeArrowheads="1"/>
          </p:cNvSpPr>
          <p:nvPr/>
        </p:nvSpPr>
        <p:spPr bwMode="auto">
          <a:xfrm>
            <a:off x="1058863" y="2320925"/>
            <a:ext cx="2882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u="none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曹操</a:t>
            </a:r>
            <a:r>
              <a:rPr lang="en-US" altLang="zh-CN" sz="5400" u="none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~</a:t>
            </a:r>
            <a:r>
              <a:rPr lang="zh-CN" altLang="en-US" sz="4000" u="none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袁绍</a:t>
            </a:r>
          </a:p>
        </p:txBody>
      </p:sp>
      <p:sp>
        <p:nvSpPr>
          <p:cNvPr id="179207" name="Text Box 7"/>
          <p:cNvSpPr txBox="1">
            <a:spLocks noChangeArrowheads="1"/>
          </p:cNvSpPr>
          <p:nvPr/>
        </p:nvSpPr>
        <p:spPr bwMode="auto">
          <a:xfrm>
            <a:off x="4854575" y="2479675"/>
            <a:ext cx="2914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u="none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项羽</a:t>
            </a:r>
            <a:r>
              <a:rPr lang="en-US" altLang="zh-CN" sz="4400" u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~</a:t>
            </a:r>
            <a:r>
              <a:rPr lang="zh-CN" altLang="en-US" sz="4000" u="none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章邯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9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9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9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9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9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2" grpId="0" build="allAtOnce"/>
      <p:bldP spid="179204" grpId="0" autoUpdateAnimBg="0"/>
      <p:bldP spid="179205" grpId="0" autoUpdateAnimBg="0"/>
      <p:bldP spid="179206" grpId="0" autoUpdateAnimBg="0"/>
      <p:bldP spid="17920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4"/>
          <p:cNvSpPr>
            <a:spLocks noGrp="1" noRot="1" noChangeArrowheads="1"/>
          </p:cNvSpPr>
          <p:nvPr>
            <p:ph type="subTitle" idx="4294967295"/>
          </p:nvPr>
        </p:nvSpPr>
        <p:spPr>
          <a:xfrm>
            <a:off x="1331913" y="3860800"/>
            <a:ext cx="6400800" cy="1752600"/>
          </a:xfrm>
        </p:spPr>
        <p:txBody>
          <a:bodyPr/>
          <a:lstStyle/>
          <a:p>
            <a:pPr marL="0" indent="0" algn="r" eaLnBrk="1" hangingPunct="1">
              <a:buFont typeface="Wingdings" pitchFamily="2" charset="2"/>
              <a:buNone/>
            </a:pPr>
            <a:r>
              <a:rPr lang="en-US" altLang="zh-CN" sz="3600" smtClean="0"/>
              <a:t>《</a:t>
            </a:r>
            <a:r>
              <a:rPr lang="zh-CN" altLang="en-US" sz="3600" smtClean="0"/>
              <a:t>左传</a:t>
            </a:r>
            <a:r>
              <a:rPr lang="en-US" altLang="zh-CN" sz="3600" smtClean="0"/>
              <a:t>》</a:t>
            </a:r>
          </a:p>
        </p:txBody>
      </p:sp>
      <p:sp>
        <p:nvSpPr>
          <p:cNvPr id="4" name="矩形 3"/>
          <p:cNvSpPr/>
          <p:nvPr/>
        </p:nvSpPr>
        <p:spPr>
          <a:xfrm>
            <a:off x="179512" y="404664"/>
            <a:ext cx="8424935" cy="1177925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6000" b="1" noProof="1" smtClean="0">
                <a:solidFill>
                  <a:schemeClr val="tx1"/>
                </a:solidFill>
                <a:latin typeface="+mn-ea"/>
              </a:rPr>
              <a:t>曹 刿 论 战</a:t>
            </a:r>
            <a:endParaRPr lang="zh-CN" altLang="en-US" sz="6000" b="1" noProof="1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Text Box 2"/>
          <p:cNvSpPr txBox="1">
            <a:spLocks noChangeArrowheads="1"/>
          </p:cNvSpPr>
          <p:nvPr/>
        </p:nvSpPr>
        <p:spPr bwMode="auto">
          <a:xfrm>
            <a:off x="280988" y="388938"/>
            <a:ext cx="7688262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u="none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u="none" dirty="0">
                <a:solidFill>
                  <a:schemeClr val="tx1"/>
                </a:solidFill>
                <a:latin typeface="宋体" pitchFamily="2" charset="-122"/>
              </a:rPr>
              <a:t>《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左传</a:t>
            </a:r>
            <a:r>
              <a:rPr lang="en-US" altLang="zh-CN" sz="3200" b="1" u="none" dirty="0">
                <a:solidFill>
                  <a:schemeClr val="tx1"/>
                </a:solidFill>
                <a:latin typeface="宋体" pitchFamily="2" charset="-122"/>
              </a:rPr>
              <a:t>》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又称</a:t>
            </a:r>
            <a:r>
              <a:rPr lang="en-US" altLang="zh-CN" sz="3200" b="1" u="none" dirty="0">
                <a:solidFill>
                  <a:schemeClr val="tx1"/>
                </a:solidFill>
                <a:latin typeface="宋体" pitchFamily="2" charset="-122"/>
              </a:rPr>
              <a:t>《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春秋左氏传</a:t>
            </a:r>
            <a:r>
              <a:rPr lang="en-US" altLang="zh-CN" sz="3200" b="1" u="none" dirty="0">
                <a:solidFill>
                  <a:schemeClr val="tx1"/>
                </a:solidFill>
                <a:latin typeface="宋体" pitchFamily="2" charset="-122"/>
              </a:rPr>
              <a:t>》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或</a:t>
            </a:r>
            <a:r>
              <a:rPr lang="en-US" altLang="zh-CN" sz="3200" b="1" u="none" dirty="0">
                <a:solidFill>
                  <a:schemeClr val="tx1"/>
                </a:solidFill>
                <a:latin typeface="宋体" pitchFamily="2" charset="-122"/>
              </a:rPr>
              <a:t>《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左氏春秋</a:t>
            </a:r>
            <a:r>
              <a:rPr lang="en-US" altLang="zh-CN" sz="3200" b="1" u="none" dirty="0">
                <a:solidFill>
                  <a:schemeClr val="tx1"/>
                </a:solidFill>
                <a:latin typeface="宋体" pitchFamily="2" charset="-122"/>
              </a:rPr>
              <a:t>》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，是记载</a:t>
            </a:r>
            <a:r>
              <a:rPr lang="zh-CN" altLang="en-US" sz="3200" b="1" u="none" dirty="0">
                <a:solidFill>
                  <a:srgbClr val="FF0000"/>
                </a:solidFill>
                <a:latin typeface="宋体" pitchFamily="2" charset="-122"/>
              </a:rPr>
              <a:t>春秋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时期各诸侯国的政治、经济、军事、外交、文化等方面的一部</a:t>
            </a:r>
            <a:r>
              <a:rPr lang="zh-CN" altLang="en-US" sz="3200" b="1" u="none" dirty="0">
                <a:solidFill>
                  <a:srgbClr val="FF0000"/>
                </a:solidFill>
                <a:latin typeface="宋体" pitchFamily="2" charset="-122"/>
              </a:rPr>
              <a:t>编年体史书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。</a:t>
            </a:r>
          </a:p>
          <a:p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   相传是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春秋时期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鲁国史官</a:t>
            </a:r>
            <a:r>
              <a:rPr lang="zh-CN" altLang="en-US" sz="3200" b="1" u="none" dirty="0">
                <a:solidFill>
                  <a:srgbClr val="FF0000"/>
                </a:solidFill>
                <a:latin typeface="宋体" pitchFamily="2" charset="-122"/>
              </a:rPr>
              <a:t>左丘明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所作。</a:t>
            </a:r>
            <a:r>
              <a:rPr lang="zh-CN" altLang="en-US" sz="3200" b="1" u="none" dirty="0">
                <a:solidFill>
                  <a:srgbClr val="FF0000"/>
                </a:solidFill>
                <a:latin typeface="宋体" pitchFamily="2" charset="-122"/>
              </a:rPr>
              <a:t>是我国第一部叙事详细的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编年体史书</a:t>
            </a:r>
            <a:r>
              <a:rPr lang="en-US" altLang="zh-CN" sz="3200" b="1" u="none" dirty="0">
                <a:solidFill>
                  <a:schemeClr val="tx1"/>
                </a:solidFill>
                <a:latin typeface="宋体" pitchFamily="2" charset="-122"/>
              </a:rPr>
              <a:t>,</a:t>
            </a:r>
            <a:r>
              <a:rPr lang="zh-CN" altLang="en-US" sz="3200" b="1" u="none" dirty="0">
                <a:solidFill>
                  <a:schemeClr val="tx1"/>
                </a:solidFill>
                <a:latin typeface="宋体" pitchFamily="2" charset="-122"/>
              </a:rPr>
              <a:t>书中保存了大量古代史料，文字简练生动，尤其善于描写战争及复杂事件，善于通过对话和行动表现人物性格，对后代散文发展有很大影响。 </a:t>
            </a: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8037513" y="1341438"/>
            <a:ext cx="1143000" cy="3816350"/>
          </a:xfrm>
          <a:prstGeom prst="verticalScroll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en-US" altLang="zh-CN" sz="4800" u="none">
                <a:solidFill>
                  <a:schemeClr val="tx1"/>
                </a:solidFill>
                <a:latin typeface="Arial" pitchFamily="34" charset="0"/>
                <a:ea typeface="华文隶书" pitchFamily="2" charset="-122"/>
              </a:rPr>
              <a:t>《</a:t>
            </a:r>
            <a:r>
              <a:rPr lang="zh-CN" altLang="en-US" sz="4800" u="none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左传</a:t>
            </a:r>
            <a:r>
              <a:rPr lang="en-US" altLang="zh-CN" sz="4800" u="none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》</a:t>
            </a:r>
            <a:r>
              <a:rPr lang="zh-CN" altLang="en-US" sz="4800" u="none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简介</a:t>
            </a:r>
          </a:p>
        </p:txBody>
      </p:sp>
      <p:sp>
        <p:nvSpPr>
          <p:cNvPr id="183300" name="Rectangle 4"/>
          <p:cNvSpPr>
            <a:spLocks noChangeArrowheads="1"/>
          </p:cNvSpPr>
          <p:nvPr/>
        </p:nvSpPr>
        <p:spPr bwMode="auto">
          <a:xfrm>
            <a:off x="236538" y="5792788"/>
            <a:ext cx="7993062" cy="5286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u="none" dirty="0">
                <a:solidFill>
                  <a:srgbClr val="C00000"/>
                </a:solidFill>
                <a:latin typeface="Arial" pitchFamily="34" charset="0"/>
                <a:ea typeface="黑体" pitchFamily="49" charset="-122"/>
              </a:rPr>
              <a:t>《</a:t>
            </a:r>
            <a:r>
              <a:rPr lang="zh-CN" altLang="en-US" sz="2800" b="1" u="none" dirty="0">
                <a:solidFill>
                  <a:srgbClr val="C00000"/>
                </a:solidFill>
                <a:latin typeface="Arial" pitchFamily="34" charset="0"/>
                <a:ea typeface="黑体" pitchFamily="49" charset="-122"/>
              </a:rPr>
              <a:t>左传</a:t>
            </a:r>
            <a:r>
              <a:rPr lang="en-US" altLang="zh-CN" sz="2800" b="1" u="none" dirty="0">
                <a:solidFill>
                  <a:srgbClr val="C00000"/>
                </a:solidFill>
                <a:latin typeface="Arial" pitchFamily="34" charset="0"/>
                <a:ea typeface="黑体" pitchFamily="49" charset="-122"/>
              </a:rPr>
              <a:t>》《</a:t>
            </a:r>
            <a:r>
              <a:rPr lang="zh-CN" altLang="en-US" sz="2800" b="1" u="none" dirty="0">
                <a:solidFill>
                  <a:srgbClr val="C00000"/>
                </a:solidFill>
                <a:latin typeface="Arial" pitchFamily="34" charset="0"/>
                <a:ea typeface="黑体" pitchFamily="49" charset="-122"/>
              </a:rPr>
              <a:t>公羊传</a:t>
            </a:r>
            <a:r>
              <a:rPr lang="en-US" altLang="zh-CN" sz="2800" b="1" u="none" dirty="0">
                <a:solidFill>
                  <a:srgbClr val="C00000"/>
                </a:solidFill>
                <a:latin typeface="Arial" pitchFamily="34" charset="0"/>
                <a:ea typeface="黑体" pitchFamily="49" charset="-122"/>
              </a:rPr>
              <a:t>》《</a:t>
            </a:r>
            <a:r>
              <a:rPr lang="zh-CN" altLang="en-US" sz="2800" b="1" u="none" dirty="0">
                <a:solidFill>
                  <a:srgbClr val="C00000"/>
                </a:solidFill>
                <a:latin typeface="Arial" pitchFamily="34" charset="0"/>
                <a:ea typeface="黑体" pitchFamily="49" charset="-122"/>
              </a:rPr>
              <a:t>谷梁传</a:t>
            </a:r>
            <a:r>
              <a:rPr lang="en-US" altLang="zh-CN" sz="2800" b="1" u="none" dirty="0">
                <a:solidFill>
                  <a:srgbClr val="C00000"/>
                </a:solidFill>
                <a:latin typeface="Arial" pitchFamily="34" charset="0"/>
                <a:ea typeface="黑体" pitchFamily="49" charset="-122"/>
              </a:rPr>
              <a:t>》</a:t>
            </a:r>
            <a:r>
              <a:rPr lang="zh-CN" altLang="en-US" sz="2800" b="1" u="none" dirty="0">
                <a:solidFill>
                  <a:srgbClr val="C00000"/>
                </a:solidFill>
                <a:latin typeface="Arial" pitchFamily="34" charset="0"/>
                <a:ea typeface="黑体" pitchFamily="49" charset="-122"/>
              </a:rPr>
              <a:t>合称“春秋三传”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8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8" grpId="0" animBg="1" autoUpdateAnimBg="0"/>
      <p:bldP spid="183300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5113337" cy="914400"/>
          </a:xfrm>
        </p:spPr>
        <p:txBody>
          <a:bodyPr/>
          <a:lstStyle/>
          <a:p>
            <a:pPr algn="l" eaLnBrk="1" hangingPunct="1"/>
            <a:r>
              <a:rPr lang="zh-CN" altLang="en-US" sz="4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小知识</a:t>
            </a:r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4000" b="1" dirty="0" smtClean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春秋三传</a:t>
            </a:r>
          </a:p>
        </p:txBody>
      </p:sp>
      <p:sp>
        <p:nvSpPr>
          <p:cNvPr id="15363" name="AutoShape 3"/>
          <p:cNvSpPr>
            <a:spLocks/>
          </p:cNvSpPr>
          <p:nvPr/>
        </p:nvSpPr>
        <p:spPr bwMode="auto">
          <a:xfrm>
            <a:off x="2422525" y="1905000"/>
            <a:ext cx="473075" cy="2590800"/>
          </a:xfrm>
          <a:prstGeom prst="leftBrace">
            <a:avLst>
              <a:gd name="adj1" fmla="val 45638"/>
              <a:gd name="adj2" fmla="val 50000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124200" y="3886200"/>
            <a:ext cx="2133600" cy="790575"/>
          </a:xfrm>
          <a:prstGeom prst="rect">
            <a:avLst/>
          </a:prstGeom>
          <a:solidFill>
            <a:srgbClr val="006600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u="none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左传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124200" y="2781300"/>
            <a:ext cx="2133600" cy="790575"/>
          </a:xfrm>
          <a:prstGeom prst="rect">
            <a:avLst/>
          </a:prstGeom>
          <a:solidFill>
            <a:srgbClr val="006600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u="none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谷梁传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124200" y="1676400"/>
            <a:ext cx="2149475" cy="790575"/>
          </a:xfrm>
          <a:prstGeom prst="rect">
            <a:avLst/>
          </a:prstGeom>
          <a:solidFill>
            <a:srgbClr val="006600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u="none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公羊传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822325" y="2362200"/>
            <a:ext cx="1447800" cy="1584325"/>
          </a:xfrm>
          <a:prstGeom prst="rect">
            <a:avLst/>
          </a:prstGeom>
          <a:solidFill>
            <a:srgbClr val="006600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u="none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春秋三传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1042988" y="5300663"/>
            <a:ext cx="705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 u="none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其中成就最高的是</a:t>
            </a:r>
            <a:r>
              <a:rPr lang="en-US" altLang="zh-CN" sz="4400" b="1" u="none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 b="1" u="none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左传</a:t>
            </a:r>
            <a:r>
              <a:rPr lang="en-US" altLang="zh-CN" sz="4400" b="1" u="none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5737225" y="1676400"/>
            <a:ext cx="281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u="none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作者公羊高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5737225" y="2781300"/>
            <a:ext cx="2797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u="none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作者谷梁赤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5699125" y="3830638"/>
            <a:ext cx="291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400" u="none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5737225" y="3886200"/>
            <a:ext cx="31019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u="none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作者左丘明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build="p" autoUpdateAnimBg="0"/>
      <p:bldP spid="19465" grpId="0" build="p" autoUpdateAnimBg="0"/>
      <p:bldP spid="19466" grpId="0" build="p" autoUpdateAnimBg="0"/>
      <p:bldP spid="19468" grpId="0" build="p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1402</Words>
  <Application>Microsoft Office PowerPoint</Application>
  <PresentationFormat>全屏显示(4:3)</PresentationFormat>
  <Paragraphs>218</Paragraphs>
  <Slides>40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Office 主题</vt:lpstr>
      <vt:lpstr>画笔图片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小知识：春秋三传</vt:lpstr>
      <vt:lpstr>关于历史散文体例</vt:lpstr>
      <vt:lpstr>幻灯片 11</vt:lpstr>
      <vt:lpstr>解题：曹刿是什么人物？       他“论”的是什么“战”？</vt:lpstr>
      <vt:lpstr>幻灯片 13</vt:lpstr>
      <vt:lpstr>注释 　　十年春，齐师伐我。公将战。曹刿请见。其乡人曰：“肉食者谋之，又何间焉？”刿曰：“肉食者鄙，未能远谋。”乃入见。</vt:lpstr>
      <vt:lpstr>春秋地图</vt:lpstr>
      <vt:lpstr>说文解字：间</vt:lpstr>
      <vt:lpstr>　　问：“何以战？”公曰：“衣食所安，弗敢专也，必以分人。”对曰：“小惠未徧，民弗从也。”</vt:lpstr>
      <vt:lpstr>　　公曰：“牺牲玉帛，弗敢加也，必以信。”对曰：“小信未孚，神弗福也。”</vt:lpstr>
      <vt:lpstr>　　公曰：“小大之狱，虽不能察，必以情。”对曰：“忠之属也。可以一战。战则请从。”</vt:lpstr>
      <vt:lpstr>小知识： 春秋时代的战争１</vt:lpstr>
      <vt:lpstr>幻灯片 21</vt:lpstr>
      <vt:lpstr>　　公与之乘。战于长勺。公将鼓之。刿曰：“未可。”齐人三鼓。刿曰：“可矣。”</vt:lpstr>
      <vt:lpstr>说文解字鼓</vt:lpstr>
      <vt:lpstr>春秋地图</vt:lpstr>
      <vt:lpstr>　　齐师败绩。公将驰之。刿曰：“未可。”下视其辙，登轼而望之，曰：“可矣。”遂逐齐师。</vt:lpstr>
      <vt:lpstr>小知识： 春秋时代的战争２</vt:lpstr>
      <vt:lpstr>请你指出“轼”　</vt:lpstr>
      <vt:lpstr>幻灯片 28</vt:lpstr>
      <vt:lpstr>　　既克，公问其故。对曰：“夫战，勇气也。一鼓作气，再而衰，三而竭。彼竭我盈，故克之。</vt:lpstr>
      <vt:lpstr>难句翻译：</vt:lpstr>
      <vt:lpstr>　 夫大国，难测也，惧有伏焉。吾视其辙乱，望其旗靡，故逐之。”</vt:lpstr>
      <vt:lpstr>本文线索</vt:lpstr>
      <vt:lpstr>幻灯片 33</vt:lpstr>
      <vt:lpstr>鲁国取胜的原因</vt:lpstr>
      <vt:lpstr>   详略安排原因</vt:lpstr>
      <vt:lpstr>幻灯片 36</vt:lpstr>
      <vt:lpstr>请用原文填空</vt:lpstr>
      <vt:lpstr>幻灯片 38</vt:lpstr>
      <vt:lpstr>五赞鲁庄公——读后感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Sky123.Org</cp:lastModifiedBy>
  <cp:revision>35</cp:revision>
  <dcterms:created xsi:type="dcterms:W3CDTF">2017-12-26T13:25:10Z</dcterms:created>
  <dcterms:modified xsi:type="dcterms:W3CDTF">2007-01-03T15:38:14Z</dcterms:modified>
</cp:coreProperties>
</file>