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44"/>
  </p:handoutMasterIdLst>
  <p:sldIdLst>
    <p:sldId id="332" r:id="rId3"/>
    <p:sldId id="295" r:id="rId4"/>
    <p:sldId id="296" r:id="rId6"/>
    <p:sldId id="297" r:id="rId7"/>
    <p:sldId id="257" r:id="rId8"/>
    <p:sldId id="361" r:id="rId9"/>
    <p:sldId id="267" r:id="rId10"/>
    <p:sldId id="262" r:id="rId11"/>
    <p:sldId id="263" r:id="rId12"/>
    <p:sldId id="266" r:id="rId13"/>
    <p:sldId id="268" r:id="rId14"/>
    <p:sldId id="261" r:id="rId15"/>
    <p:sldId id="271" r:id="rId16"/>
    <p:sldId id="273" r:id="rId17"/>
    <p:sldId id="346" r:id="rId18"/>
    <p:sldId id="408" r:id="rId19"/>
    <p:sldId id="409" r:id="rId20"/>
    <p:sldId id="446" r:id="rId21"/>
    <p:sldId id="447" r:id="rId22"/>
    <p:sldId id="526" r:id="rId23"/>
    <p:sldId id="448" r:id="rId24"/>
    <p:sldId id="449" r:id="rId25"/>
    <p:sldId id="347" r:id="rId26"/>
    <p:sldId id="450" r:id="rId27"/>
    <p:sldId id="451" r:id="rId28"/>
    <p:sldId id="483" r:id="rId29"/>
    <p:sldId id="484" r:id="rId30"/>
    <p:sldId id="487" r:id="rId31"/>
    <p:sldId id="485" r:id="rId32"/>
    <p:sldId id="522" r:id="rId33"/>
    <p:sldId id="524" r:id="rId34"/>
    <p:sldId id="525" r:id="rId35"/>
    <p:sldId id="486" r:id="rId36"/>
    <p:sldId id="285" r:id="rId37"/>
    <p:sldId id="286" r:id="rId38"/>
    <p:sldId id="292" r:id="rId39"/>
    <p:sldId id="293" r:id="rId40"/>
    <p:sldId id="339" r:id="rId41"/>
    <p:sldId id="340" r:id="rId42"/>
    <p:sldId id="362" r:id="rId43"/>
  </p:sldIdLst>
  <p:sldSz cx="9144000" cy="5143500"/>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EC04DE"/>
    <a:srgbClr val="6502C9"/>
    <a:srgbClr val="0904C8"/>
    <a:srgbClr val="B303ED"/>
    <a:srgbClr val="0066CC"/>
    <a:srgbClr val="F8F4EA"/>
    <a:srgbClr val="EEFCAA"/>
    <a:srgbClr val="E4EFF9"/>
    <a:srgbClr val="FDE4E7"/>
    <a:srgbClr val="E5F6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715"/>
    <p:restoredTop sz="96378"/>
  </p:normalViewPr>
  <p:slideViewPr>
    <p:cSldViewPr showGuides="1">
      <p:cViewPr varScale="1">
        <p:scale>
          <a:sx n="137" d="100"/>
          <a:sy n="137" d="100"/>
        </p:scale>
        <p:origin x="138" y="300"/>
      </p:cViewPr>
      <p:guideLst>
        <p:guide orient="horz" pos="1655"/>
        <p:guide pos="2915"/>
      </p:guideLst>
    </p:cSldViewPr>
  </p:slideViewPr>
  <p:notesTextViewPr>
    <p:cViewPr>
      <p:scale>
        <a:sx n="100" d="100"/>
        <a:sy n="100" d="100"/>
      </p:scale>
      <p:origin x="0" y="0"/>
    </p:cViewPr>
  </p:notesTextViewPr>
  <p:sorterViewPr showFormatting="0">
    <p:cViewPr>
      <p:scale>
        <a:sx n="125" d="100"/>
        <a:sy n="125" d="100"/>
      </p:scale>
      <p:origin x="0" y="-402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E316CB70-0BA6-4378-974E-2CF7C5204670}"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879CAA1C-B09F-4EED-91B8-8A2CBDC36540}"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C6025D6D-9E97-479A-B4C7-DA616891ABEF}"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88AF30A-03BA-4193-9865-1D4A9F59B7CE}"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alpha val="100000"/>
              </a:srgbClr>
            </a:solidFill>
            <a:miter lim="800000"/>
          </a:ln>
        </p:spPr>
      </p:sp>
      <p:sp>
        <p:nvSpPr>
          <p:cNvPr id="9219"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9220" name="页脚占位符 4"/>
          <p:cNvSpPr txBox="1">
            <a:spLocks noGrp="1"/>
          </p:cNvSpPr>
          <p:nvPr>
            <p:ph type="ftr" sz="quarter"/>
          </p:nvPr>
        </p:nvSpPr>
        <p:spPr>
          <a:xfrm>
            <a:off x="0" y="8685213"/>
            <a:ext cx="2971800" cy="458787"/>
          </a:xfrm>
          <a:prstGeom prst="rect">
            <a:avLst/>
          </a:prstGeom>
          <a:noFill/>
          <a:ln w="9525">
            <a:noFill/>
          </a:ln>
        </p:spPr>
        <p:txBody>
          <a:bodyPr anchor="b" anchorCtr="0"/>
          <a:p>
            <a:pPr lvl="0"/>
            <a:r>
              <a:rPr lang="zh-CN" altLang="en-US" sz="1200" dirty="0">
                <a:latin typeface="Arial" panose="020B0604020202020204" pitchFamily="34" charset="0"/>
              </a:rPr>
              <a:t>状元成才路</a:t>
            </a:r>
            <a:endParaRPr lang="zh-CN" altLang="en-US" sz="1200" dirty="0">
              <a:latin typeface="Arial" panose="020B0604020202020204" pitchFamily="34" charset="0"/>
            </a:endParaRPr>
          </a:p>
        </p:txBody>
      </p:sp>
      <p:sp>
        <p:nvSpPr>
          <p:cNvPr id="9221" name="页眉占位符 5"/>
          <p:cNvSpPr txBox="1">
            <a:spLocks noGrp="1"/>
          </p:cNvSpPr>
          <p:nvPr>
            <p:ph type="hdr" sz="quarter"/>
          </p:nvPr>
        </p:nvSpPr>
        <p:spPr>
          <a:xfrm>
            <a:off x="0" y="0"/>
            <a:ext cx="2971800" cy="458788"/>
          </a:xfrm>
          <a:prstGeom prst="rect">
            <a:avLst/>
          </a:prstGeom>
          <a:noFill/>
          <a:ln w="9525">
            <a:noFill/>
          </a:ln>
        </p:spPr>
        <p:txBody>
          <a:bodyPr/>
          <a:p>
            <a:pPr lvl="0"/>
            <a:r>
              <a:rPr lang="zh-CN" altLang="en-US" sz="1200" dirty="0">
                <a:latin typeface="Arial" panose="020B0604020202020204" pitchFamily="34" charset="0"/>
              </a:rPr>
              <a:t>状元成才路</a:t>
            </a:r>
            <a:endParaRPr lang="zh-CN" altLang="en-US" sz="1200" dirty="0">
              <a:latin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25604" name="页脚占位符 1"/>
          <p:cNvSpPr txBox="1">
            <a:spLocks noGrp="1"/>
          </p:cNvSpPr>
          <p:nvPr>
            <p:ph type="ftr" sz="quarter"/>
          </p:nvPr>
        </p:nvSpPr>
        <p:spPr>
          <a:xfrm>
            <a:off x="0" y="8685213"/>
            <a:ext cx="2971800" cy="457200"/>
          </a:xfrm>
          <a:prstGeom prst="rect">
            <a:avLst/>
          </a:prstGeom>
          <a:noFill/>
          <a:ln w="9525">
            <a:noFill/>
          </a:ln>
        </p:spPr>
        <p:txBody>
          <a:bodyPr anchor="b" anchorCtr="0"/>
          <a:p>
            <a:pPr lvl="0" eaLnBrk="1" hangingPunct="1"/>
            <a:r>
              <a:rPr lang="zh-CN" altLang="en-US" sz="1200" dirty="0"/>
              <a:t>状元成才路</a:t>
            </a:r>
            <a:endParaRPr lang="zh-CN" altLang="en-US" sz="1200" dirty="0"/>
          </a:p>
        </p:txBody>
      </p:sp>
      <p:sp>
        <p:nvSpPr>
          <p:cNvPr id="25605" name="页眉占位符 2"/>
          <p:cNvSpPr txBox="1">
            <a:spLocks noGrp="1"/>
          </p:cNvSpPr>
          <p:nvPr>
            <p:ph type="hdr" sz="quarter"/>
          </p:nvPr>
        </p:nvSpPr>
        <p:spPr>
          <a:xfrm>
            <a:off x="0" y="0"/>
            <a:ext cx="2971800" cy="457200"/>
          </a:xfrm>
          <a:prstGeom prst="rect">
            <a:avLst/>
          </a:prstGeom>
          <a:noFill/>
          <a:ln w="9525">
            <a:noFill/>
          </a:ln>
        </p:spPr>
        <p:txBody>
          <a:bodyPr/>
          <a:p>
            <a:pPr lvl="0" eaLnBrk="1" hangingPunct="1"/>
            <a:r>
              <a:rPr lang="zh-CN" altLang="en-US" sz="1200" dirty="0"/>
              <a:t>状元成才路</a:t>
            </a:r>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幻灯片图像占位符 1"/>
          <p:cNvSpPr>
            <a:spLocks noGrp="1" noRot="1" noChangeAspect="1" noTextEdit="1"/>
          </p:cNvSpPr>
          <p:nvPr>
            <p:ph type="sldImg"/>
          </p:nvPr>
        </p:nvSpPr>
        <p:spPr>
          <a:ln>
            <a:solidFill>
              <a:srgbClr val="000000">
                <a:alpha val="100000"/>
              </a:srgbClr>
            </a:solidFill>
            <a:miter lim="800000"/>
          </a:ln>
        </p:spPr>
      </p:sp>
      <p:sp>
        <p:nvSpPr>
          <p:cNvPr id="38915"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3891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幻灯片图像占位符 1"/>
          <p:cNvSpPr>
            <a:spLocks noGrp="1" noRot="1" noChangeAspect="1" noTextEdit="1"/>
          </p:cNvSpPr>
          <p:nvPr>
            <p:ph type="sldImg"/>
          </p:nvPr>
        </p:nvSpPr>
        <p:spPr>
          <a:ln>
            <a:solidFill>
              <a:srgbClr val="000000">
                <a:alpha val="100000"/>
              </a:srgbClr>
            </a:solidFill>
            <a:miter lim="800000"/>
          </a:ln>
        </p:spPr>
      </p:sp>
      <p:sp>
        <p:nvSpPr>
          <p:cNvPr id="40963" name="备注占位符 2"/>
          <p:cNvSpPr>
            <a:spLocks noGrp="1"/>
          </p:cNvSpPr>
          <p:nvPr>
            <p:ph type="body" idx="1"/>
          </p:nvPr>
        </p:nvSpPr>
        <p:spPr>
          <a:noFill/>
          <a:ln>
            <a:noFill/>
          </a:ln>
        </p:spPr>
        <p:txBody>
          <a:bodyPr wrap="square" lIns="91440" tIns="45720" rIns="91440" bIns="45720" anchor="t" anchorCtr="0"/>
          <a:p>
            <a:pPr lvl="0"/>
            <a:endParaRPr lang="zh-CN" altLang="en-US" dirty="0"/>
          </a:p>
        </p:txBody>
      </p:sp>
      <p:sp>
        <p:nvSpPr>
          <p:cNvPr id="4096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7" Type="http://schemas.openxmlformats.org/officeDocument/2006/relationships/image" Target="../media/image6.png"/><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0FFF0"/>
        </a:solidFill>
        <a:effectLst/>
      </p:bgPr>
    </p:bg>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solidFill>
            <a:srgbClr val="F5F3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2053" name="图片 5"/>
          <p:cNvPicPr>
            <a:picLocks noChangeAspect="1"/>
          </p:cNvPicPr>
          <p:nvPr userDrawn="1"/>
        </p:nvPicPr>
        <p:blipFill>
          <a:blip r:embed="rId2"/>
          <a:stretch>
            <a:fillRect/>
          </a:stretch>
        </p:blipFill>
        <p:spPr>
          <a:xfrm>
            <a:off x="7800975" y="53975"/>
            <a:ext cx="1347788" cy="717550"/>
          </a:xfrm>
          <a:prstGeom prst="rect">
            <a:avLst/>
          </a:prstGeom>
          <a:noFill/>
          <a:ln w="9525">
            <a:noFill/>
          </a:ln>
        </p:spPr>
      </p:pic>
      <p:grpSp>
        <p:nvGrpSpPr>
          <p:cNvPr id="2054" name="组合 6"/>
          <p:cNvGrpSpPr/>
          <p:nvPr userDrawn="1"/>
        </p:nvGrpSpPr>
        <p:grpSpPr>
          <a:xfrm>
            <a:off x="-107950" y="2371725"/>
            <a:ext cx="9253538" cy="2800350"/>
            <a:chOff x="-142591" y="3163831"/>
            <a:chExt cx="12334591" cy="3731336"/>
          </a:xfrm>
        </p:grpSpPr>
        <p:pic>
          <p:nvPicPr>
            <p:cNvPr id="2056" name="图片 7"/>
            <p:cNvPicPr>
              <a:picLocks noChangeAspect="1"/>
            </p:cNvPicPr>
            <p:nvPr userDrawn="1"/>
          </p:nvPicPr>
          <p:blipFill>
            <a:blip r:embed="rId3"/>
            <a:srcRect l="41219" t="56860" b="13933"/>
            <a:stretch>
              <a:fillRect/>
            </a:stretch>
          </p:blipFill>
          <p:spPr>
            <a:xfrm>
              <a:off x="9502304" y="3163831"/>
              <a:ext cx="2687237" cy="2002971"/>
            </a:xfrm>
            <a:prstGeom prst="rect">
              <a:avLst/>
            </a:prstGeom>
            <a:noFill/>
            <a:ln w="9525">
              <a:noFill/>
            </a:ln>
          </p:spPr>
        </p:pic>
        <p:grpSp>
          <p:nvGrpSpPr>
            <p:cNvPr id="2057" name="组合 8"/>
            <p:cNvGrpSpPr/>
            <p:nvPr userDrawn="1"/>
          </p:nvGrpSpPr>
          <p:grpSpPr>
            <a:xfrm>
              <a:off x="0" y="5086350"/>
              <a:ext cx="12192000" cy="1771650"/>
              <a:chOff x="0" y="5086350"/>
              <a:chExt cx="12192000" cy="1771650"/>
            </a:xfrm>
          </p:grpSpPr>
          <p:pic>
            <p:nvPicPr>
              <p:cNvPr id="2061" name="图片 12"/>
              <p:cNvPicPr>
                <a:picLocks noChangeAspect="1"/>
              </p:cNvPicPr>
              <p:nvPr/>
            </p:nvPicPr>
            <p:blipFill>
              <a:blip r:embed="rId4"/>
              <a:srcRect t="74167"/>
              <a:stretch>
                <a:fillRect/>
              </a:stretch>
            </p:blipFill>
            <p:spPr>
              <a:xfrm>
                <a:off x="0" y="5086350"/>
                <a:ext cx="4571570" cy="1771650"/>
              </a:xfrm>
              <a:prstGeom prst="rect">
                <a:avLst/>
              </a:prstGeom>
              <a:noFill/>
              <a:ln w="9525">
                <a:noFill/>
              </a:ln>
            </p:spPr>
          </p:pic>
          <p:pic>
            <p:nvPicPr>
              <p:cNvPr id="2062" name="图片 13"/>
              <p:cNvPicPr>
                <a:picLocks noChangeAspect="1"/>
              </p:cNvPicPr>
              <p:nvPr/>
            </p:nvPicPr>
            <p:blipFill>
              <a:blip r:embed="rId4"/>
              <a:srcRect t="74167"/>
              <a:stretch>
                <a:fillRect/>
              </a:stretch>
            </p:blipFill>
            <p:spPr>
              <a:xfrm>
                <a:off x="4571570" y="5086350"/>
                <a:ext cx="4571570" cy="1771650"/>
              </a:xfrm>
              <a:prstGeom prst="rect">
                <a:avLst/>
              </a:prstGeom>
              <a:noFill/>
              <a:ln w="9525">
                <a:noFill/>
              </a:ln>
            </p:spPr>
          </p:pic>
          <p:pic>
            <p:nvPicPr>
              <p:cNvPr id="2063" name="图片 14"/>
              <p:cNvPicPr>
                <a:picLocks noChangeAspect="1"/>
              </p:cNvPicPr>
              <p:nvPr/>
            </p:nvPicPr>
            <p:blipFill>
              <a:blip r:embed="rId4"/>
              <a:srcRect t="74167" r="33308"/>
              <a:stretch>
                <a:fillRect/>
              </a:stretch>
            </p:blipFill>
            <p:spPr>
              <a:xfrm>
                <a:off x="9143140" y="5086350"/>
                <a:ext cx="3048860" cy="1771650"/>
              </a:xfrm>
              <a:prstGeom prst="rect">
                <a:avLst/>
              </a:prstGeom>
              <a:noFill/>
              <a:ln w="9525">
                <a:noFill/>
              </a:ln>
            </p:spPr>
          </p:pic>
        </p:grpSp>
        <p:pic>
          <p:nvPicPr>
            <p:cNvPr id="2058" name="图片 9"/>
            <p:cNvPicPr>
              <a:picLocks noChangeAspect="1"/>
            </p:cNvPicPr>
            <p:nvPr userDrawn="1"/>
          </p:nvPicPr>
          <p:blipFill>
            <a:blip r:embed="rId5"/>
            <a:srcRect l="41219" t="75815" b="14490"/>
            <a:stretch>
              <a:fillRect/>
            </a:stretch>
          </p:blipFill>
          <p:spPr>
            <a:xfrm>
              <a:off x="-142591" y="6193064"/>
              <a:ext cx="2687236" cy="664936"/>
            </a:xfrm>
            <a:prstGeom prst="rect">
              <a:avLst/>
            </a:prstGeom>
            <a:noFill/>
            <a:ln w="9525">
              <a:noFill/>
            </a:ln>
          </p:spPr>
        </p:pic>
        <p:pic>
          <p:nvPicPr>
            <p:cNvPr id="2059" name="图片 10"/>
            <p:cNvPicPr>
              <a:picLocks noChangeAspect="1"/>
            </p:cNvPicPr>
            <p:nvPr userDrawn="1"/>
          </p:nvPicPr>
          <p:blipFill>
            <a:blip r:embed="rId6"/>
            <a:srcRect l="41219" t="75815" r="12595" b="14090"/>
            <a:stretch>
              <a:fillRect/>
            </a:stretch>
          </p:blipFill>
          <p:spPr>
            <a:xfrm>
              <a:off x="10078088" y="6202856"/>
              <a:ext cx="2111452" cy="692311"/>
            </a:xfrm>
            <a:prstGeom prst="rect">
              <a:avLst/>
            </a:prstGeom>
            <a:noFill/>
            <a:ln w="9525">
              <a:noFill/>
            </a:ln>
          </p:spPr>
        </p:pic>
        <p:pic>
          <p:nvPicPr>
            <p:cNvPr id="2060" name="图片 11"/>
            <p:cNvPicPr>
              <a:picLocks noChangeAspect="1"/>
            </p:cNvPicPr>
            <p:nvPr userDrawn="1"/>
          </p:nvPicPr>
          <p:blipFill>
            <a:blip r:embed="rId7"/>
            <a:srcRect l="84879" t="75815" b="14490"/>
            <a:stretch>
              <a:fillRect/>
            </a:stretch>
          </p:blipFill>
          <p:spPr>
            <a:xfrm>
              <a:off x="-1" y="5307239"/>
              <a:ext cx="691273" cy="664936"/>
            </a:xfrm>
            <a:prstGeom prst="rect">
              <a:avLst/>
            </a:prstGeom>
            <a:noFill/>
            <a:ln w="9525">
              <a:noFill/>
            </a:ln>
          </p:spPr>
        </p:pic>
      </p:grpSp>
      <p:pic>
        <p:nvPicPr>
          <p:cNvPr id="2055" name="图片 15"/>
          <p:cNvPicPr>
            <a:picLocks noChangeAspect="1"/>
          </p:cNvPicPr>
          <p:nvPr userDrawn="1"/>
        </p:nvPicPr>
        <p:blipFill>
          <a:blip r:embed="rId8"/>
          <a:srcRect l="61237" t="56860" b="27710"/>
          <a:stretch>
            <a:fillRect/>
          </a:stretch>
        </p:blipFill>
        <p:spPr>
          <a:xfrm>
            <a:off x="-252412" y="242888"/>
            <a:ext cx="1771650" cy="1057275"/>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F0FFF0"/>
        </a:solidFill>
        <a:effectLst/>
      </p:bgPr>
    </p:bg>
    <p:spTree>
      <p:nvGrpSpPr>
        <p:cNvPr id="1" name=""/>
        <p:cNvGrpSpPr/>
        <p:nvPr/>
      </p:nvGrpSpPr>
      <p:grpSpPr>
        <a:xfrm>
          <a:off x="0" y="0"/>
          <a:ext cx="0" cy="0"/>
          <a:chOff x="0" y="0"/>
          <a:chExt cx="0" cy="0"/>
        </a:xfrm>
      </p:grpSpPr>
      <p:pic>
        <p:nvPicPr>
          <p:cNvPr id="3076" name="图片 5"/>
          <p:cNvPicPr>
            <a:picLocks noChangeAspect="1"/>
          </p:cNvPicPr>
          <p:nvPr userDrawn="1"/>
        </p:nvPicPr>
        <p:blipFill>
          <a:blip r:embed="rId2"/>
          <a:srcRect t="11534" r="17613" b="5421"/>
          <a:stretch>
            <a:fillRect/>
          </a:stretch>
        </p:blipFill>
        <p:spPr>
          <a:xfrm>
            <a:off x="0" y="-33337"/>
            <a:ext cx="9144000" cy="5143500"/>
          </a:xfrm>
          <a:prstGeom prst="rect">
            <a:avLst/>
          </a:prstGeom>
          <a:noFill/>
          <a:ln w="9525">
            <a:noFill/>
          </a:ln>
        </p:spPr>
      </p:pic>
      <p:pic>
        <p:nvPicPr>
          <p:cNvPr id="3077" name="图片 5"/>
          <p:cNvPicPr>
            <a:picLocks noChangeAspect="1"/>
          </p:cNvPicPr>
          <p:nvPr userDrawn="1"/>
        </p:nvPicPr>
        <p:blipFill>
          <a:blip r:embed="rId3"/>
          <a:stretch>
            <a:fillRect/>
          </a:stretch>
        </p:blipFill>
        <p:spPr>
          <a:xfrm>
            <a:off x="7800975" y="53975"/>
            <a:ext cx="1347788" cy="7175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0FFF0"/>
        </a:solidFill>
        <a:effectLst/>
      </p:bgPr>
    </p:bg>
    <p:spTree>
      <p:nvGrpSpPr>
        <p:cNvPr id="1" name=""/>
        <p:cNvGrpSpPr/>
        <p:nvPr/>
      </p:nvGrpSpPr>
      <p:grpSpPr>
        <a:xfrm>
          <a:off x="0" y="0"/>
          <a:ext cx="0" cy="0"/>
          <a:chOff x="0" y="0"/>
          <a:chExt cx="0" cy="0"/>
        </a:xfrm>
      </p:grpSpPr>
      <p:sp>
        <p:nvSpPr>
          <p:cNvPr id="4" name="矩形 3"/>
          <p:cNvSpPr/>
          <p:nvPr/>
        </p:nvSpPr>
        <p:spPr>
          <a:xfrm>
            <a:off x="0" y="0"/>
            <a:ext cx="9144000" cy="5143500"/>
          </a:xfrm>
          <a:prstGeom prst="rect">
            <a:avLst/>
          </a:prstGeom>
          <a:solidFill>
            <a:srgbClr val="F5F3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pic>
        <p:nvPicPr>
          <p:cNvPr id="4101" name="图片 5"/>
          <p:cNvPicPr>
            <a:picLocks noChangeAspect="1"/>
          </p:cNvPicPr>
          <p:nvPr userDrawn="1"/>
        </p:nvPicPr>
        <p:blipFill>
          <a:blip r:embed="rId2"/>
          <a:stretch>
            <a:fillRect/>
          </a:stretch>
        </p:blipFill>
        <p:spPr>
          <a:xfrm>
            <a:off x="7800975" y="53975"/>
            <a:ext cx="1347788" cy="717550"/>
          </a:xfrm>
          <a:prstGeom prst="rect">
            <a:avLst/>
          </a:prstGeom>
          <a:noFill/>
          <a:ln w="9525">
            <a:noFill/>
          </a:ln>
        </p:spPr>
      </p:pic>
      <p:pic>
        <p:nvPicPr>
          <p:cNvPr id="4102" name="图片 6"/>
          <p:cNvPicPr>
            <a:picLocks noChangeAspect="1"/>
          </p:cNvPicPr>
          <p:nvPr userDrawn="1"/>
        </p:nvPicPr>
        <p:blipFill>
          <a:blip r:embed="rId3"/>
          <a:srcRect l="13239" t="4784" r="41219" b="73209"/>
          <a:stretch>
            <a:fillRect/>
          </a:stretch>
        </p:blipFill>
        <p:spPr>
          <a:xfrm>
            <a:off x="0" y="-20637"/>
            <a:ext cx="990600" cy="719137"/>
          </a:xfrm>
          <a:prstGeom prst="rect">
            <a:avLst/>
          </a:prstGeom>
          <a:noFill/>
          <a:ln w="9525">
            <a:noFill/>
          </a:ln>
        </p:spPr>
      </p:pic>
      <p:grpSp>
        <p:nvGrpSpPr>
          <p:cNvPr id="4103" name="组合 7"/>
          <p:cNvGrpSpPr/>
          <p:nvPr userDrawn="1"/>
        </p:nvGrpSpPr>
        <p:grpSpPr>
          <a:xfrm>
            <a:off x="0" y="4856163"/>
            <a:ext cx="9147175" cy="287337"/>
            <a:chOff x="0" y="4876007"/>
            <a:chExt cx="9147382" cy="288032"/>
          </a:xfrm>
        </p:grpSpPr>
        <p:pic>
          <p:nvPicPr>
            <p:cNvPr id="4104" name="图片 8"/>
            <p:cNvPicPr>
              <a:picLocks noChangeAspect="1"/>
            </p:cNvPicPr>
            <p:nvPr/>
          </p:nvPicPr>
          <p:blipFill>
            <a:blip r:embed="rId4"/>
            <a:srcRect t="74167" b="20235"/>
            <a:stretch>
              <a:fillRect/>
            </a:stretch>
          </p:blipFill>
          <p:spPr>
            <a:xfrm>
              <a:off x="0" y="4876007"/>
              <a:ext cx="3429946" cy="288032"/>
            </a:xfrm>
            <a:prstGeom prst="rect">
              <a:avLst/>
            </a:prstGeom>
            <a:noFill/>
            <a:ln w="9525">
              <a:noFill/>
            </a:ln>
          </p:spPr>
        </p:pic>
        <p:pic>
          <p:nvPicPr>
            <p:cNvPr id="4105" name="图片 9"/>
            <p:cNvPicPr>
              <a:picLocks noChangeAspect="1"/>
            </p:cNvPicPr>
            <p:nvPr/>
          </p:nvPicPr>
          <p:blipFill>
            <a:blip r:embed="rId4"/>
            <a:srcRect t="74167" b="20235"/>
            <a:stretch>
              <a:fillRect/>
            </a:stretch>
          </p:blipFill>
          <p:spPr>
            <a:xfrm>
              <a:off x="3429946" y="4876007"/>
              <a:ext cx="3429946" cy="288032"/>
            </a:xfrm>
            <a:prstGeom prst="rect">
              <a:avLst/>
            </a:prstGeom>
            <a:noFill/>
            <a:ln w="9525">
              <a:noFill/>
            </a:ln>
          </p:spPr>
        </p:pic>
        <p:pic>
          <p:nvPicPr>
            <p:cNvPr id="4106" name="图片 10"/>
            <p:cNvPicPr>
              <a:picLocks noChangeAspect="1"/>
            </p:cNvPicPr>
            <p:nvPr/>
          </p:nvPicPr>
          <p:blipFill>
            <a:blip r:embed="rId4"/>
            <a:srcRect t="74167" r="33308" b="20235"/>
            <a:stretch>
              <a:fillRect/>
            </a:stretch>
          </p:blipFill>
          <p:spPr>
            <a:xfrm>
              <a:off x="6859891" y="4876007"/>
              <a:ext cx="2287491" cy="288032"/>
            </a:xfrm>
            <a:prstGeom prst="rect">
              <a:avLst/>
            </a:prstGeom>
            <a:noFill/>
            <a:ln w="9525">
              <a:noFill/>
            </a:ln>
          </p:spPr>
        </p:pic>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bg>
      <p:bgPr>
        <a:blipFill rotWithShape="0">
          <a:blip r:embed="rId2"/>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16.png"/><Relationship Id="rId8" Type="http://schemas.openxmlformats.org/officeDocument/2006/relationships/image" Target="../media/image15.pn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1"/>
          <p:cNvPicPr>
            <a:picLocks noChangeAspect="1"/>
          </p:cNvPicPr>
          <p:nvPr userDrawn="1"/>
        </p:nvPicPr>
        <p:blipFill>
          <a:blip r:embed="rId8"/>
          <a:stretch>
            <a:fillRect/>
          </a:stretch>
        </p:blipFill>
        <p:spPr>
          <a:xfrm>
            <a:off x="0" y="0"/>
            <a:ext cx="9144000" cy="5143500"/>
          </a:xfrm>
          <a:prstGeom prst="rect">
            <a:avLst/>
          </a:prstGeom>
          <a:noFill/>
          <a:ln w="9525">
            <a:noFill/>
          </a:ln>
        </p:spPr>
      </p:pic>
      <p:pic>
        <p:nvPicPr>
          <p:cNvPr id="1027" name="图片 4"/>
          <p:cNvPicPr>
            <a:picLocks noChangeAspect="1"/>
          </p:cNvPicPr>
          <p:nvPr userDrawn="1"/>
        </p:nvPicPr>
        <p:blipFill>
          <a:blip r:embed="rId9"/>
          <a:stretch>
            <a:fillRect/>
          </a:stretch>
        </p:blipFill>
        <p:spPr>
          <a:xfrm>
            <a:off x="107950" y="2284413"/>
            <a:ext cx="3133725" cy="24003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5pPr>
      <a:lvl6pPr marL="457200" algn="l" rtl="0" fontAlgn="base">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6pPr>
      <a:lvl7pPr marL="914400" algn="l" rtl="0" fontAlgn="base">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7pPr>
      <a:lvl8pPr marL="1371600" algn="l" rtl="0" fontAlgn="base">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8pPr>
      <a:lvl9pPr marL="1828800" algn="l" rtl="0" fontAlgn="base">
        <a:lnSpc>
          <a:spcPct val="90000"/>
        </a:lnSpc>
        <a:spcBef>
          <a:spcPct val="0"/>
        </a:spcBef>
        <a:spcAft>
          <a:spcPct val="0"/>
        </a:spcAft>
        <a:defRPr sz="4400">
          <a:solidFill>
            <a:schemeClr val="tx1"/>
          </a:solidFill>
          <a:latin typeface="DengXian Light" panose="02010600030101010101" pitchFamily="2" charset="-122"/>
          <a:ea typeface="DengXian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3.xml"/><Relationship Id="rId3" Type="http://schemas.openxmlformats.org/officeDocument/2006/relationships/image" Target="../media/image23.emf"/><Relationship Id="rId2" Type="http://schemas.openxmlformats.org/officeDocument/2006/relationships/oleObject" Target="../embeddings/oleObject1.bin"/><Relationship Id="rId1" Type="http://schemas.openxmlformats.org/officeDocument/2006/relationships/hyperlink" Target="&#12298;&#27777;&#22253;&#26149;&#183;&#38634;&#12299;&#26391;&#35835;.m4a" TargetMode="Externa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25.png"/><Relationship Id="rId1" Type="http://schemas.openxmlformats.org/officeDocument/2006/relationships/image" Target="../media/image26.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8.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slide" Target="slide34.xml"/></Relationships>
</file>

<file path=ppt/slides/_rels/slide34.xml.rels><?xml version="1.0" encoding="UTF-8" standalone="yes"?>
<Relationships xmlns="http://schemas.openxmlformats.org/package/2006/relationships"><Relationship Id="rId9" Type="http://schemas.openxmlformats.org/officeDocument/2006/relationships/slideLayout" Target="../slideLayouts/slideLayout3.xml"/><Relationship Id="rId8" Type="http://schemas.openxmlformats.org/officeDocument/2006/relationships/slide" Target="slide22.xml"/><Relationship Id="rId7" Type="http://schemas.openxmlformats.org/officeDocument/2006/relationships/slide" Target="slide24.xml"/><Relationship Id="rId6" Type="http://schemas.openxmlformats.org/officeDocument/2006/relationships/slide" Target="slide21.xml"/><Relationship Id="rId5" Type="http://schemas.openxmlformats.org/officeDocument/2006/relationships/slide" Target="slide20.xml"/><Relationship Id="rId4" Type="http://schemas.openxmlformats.org/officeDocument/2006/relationships/slide" Target="slide19.xml"/><Relationship Id="rId3" Type="http://schemas.openxmlformats.org/officeDocument/2006/relationships/slide" Target="slide18.xml"/><Relationship Id="rId2" Type="http://schemas.openxmlformats.org/officeDocument/2006/relationships/slide" Target="slide16.xml"/><Relationship Id="rId1" Type="http://schemas.openxmlformats.org/officeDocument/2006/relationships/slide" Target="slide2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8" name="矩形 7"/>
          <p:cNvSpPr/>
          <p:nvPr/>
        </p:nvSpPr>
        <p:spPr>
          <a:xfrm>
            <a:off x="566420" y="963295"/>
            <a:ext cx="7821930" cy="1863090"/>
          </a:xfrm>
          <a:prstGeom prst="rect">
            <a:avLst/>
          </a:prstGeom>
          <a:noFill/>
          <a:ln w="9525">
            <a:noFill/>
          </a:ln>
        </p:spPr>
        <p:txBody>
          <a:bodyPr wrap="square">
            <a:spAutoFit/>
          </a:bodyPr>
          <a:p>
            <a:pPr eaLnBrk="1" hangingPunct="1">
              <a:lnSpc>
                <a:spcPct val="120000"/>
              </a:lnSpc>
              <a:spcBef>
                <a:spcPts val="1000"/>
              </a:spcBef>
            </a:pPr>
            <a:r>
              <a:rPr lang="en-US" altLang="zh-CN" sz="3200" b="1" dirty="0">
                <a:latin typeface="宋体" panose="02010600030101010101" pitchFamily="2" charset="-122"/>
              </a:rPr>
              <a:t>  “</a:t>
            </a:r>
            <a:r>
              <a:rPr lang="zh-CN" altLang="en-US" sz="3200" b="1" dirty="0">
                <a:latin typeface="宋体" panose="02010600030101010101" pitchFamily="2" charset="-122"/>
              </a:rPr>
              <a:t>雪</a:t>
            </a:r>
            <a:r>
              <a:rPr lang="en-US" altLang="zh-CN" sz="3200" b="1" dirty="0">
                <a:latin typeface="宋体" panose="02010600030101010101" pitchFamily="2" charset="-122"/>
              </a:rPr>
              <a:t>”</a:t>
            </a:r>
            <a:r>
              <a:rPr lang="zh-CN" altLang="en-US" sz="3200" b="1" dirty="0">
                <a:latin typeface="宋体" panose="02010600030101010101" pitchFamily="2" charset="-122"/>
              </a:rPr>
              <a:t>自古就是文人墨客的宠儿，古往今来有很多人歌咏过它。你能不能说出一些描写雪的诗句？</a:t>
            </a:r>
            <a:endParaRPr lang="zh-CN" altLang="en-US" sz="3200" b="1" dirty="0">
              <a:latin typeface="宋体" panose="02010600030101010101" pitchFamily="2" charset="-122"/>
            </a:endParaRPr>
          </a:p>
        </p:txBody>
      </p:sp>
      <p:pic>
        <p:nvPicPr>
          <p:cNvPr id="7172" name="图片 4"/>
          <p:cNvPicPr>
            <a:picLocks noChangeAspect="1"/>
          </p:cNvPicPr>
          <p:nvPr/>
        </p:nvPicPr>
        <p:blipFill>
          <a:blip r:embed="rId1"/>
          <a:srcRect l="13239" t="4784" r="41219" b="73209"/>
          <a:stretch>
            <a:fillRect/>
          </a:stretch>
        </p:blipFill>
        <p:spPr>
          <a:xfrm>
            <a:off x="0" y="-20637"/>
            <a:ext cx="990600" cy="719137"/>
          </a:xfrm>
          <a:prstGeom prst="rect">
            <a:avLst/>
          </a:prstGeom>
          <a:noFill/>
          <a:ln w="9525">
            <a:noFill/>
          </a:ln>
        </p:spPr>
      </p:pic>
      <p:sp>
        <p:nvSpPr>
          <p:cNvPr id="7173" name="文本框 2"/>
          <p:cNvSpPr txBox="1"/>
          <p:nvPr/>
        </p:nvSpPr>
        <p:spPr>
          <a:xfrm>
            <a:off x="900113" y="44450"/>
            <a:ext cx="2087562" cy="646113"/>
          </a:xfrm>
          <a:prstGeom prst="rect">
            <a:avLst/>
          </a:prstGeom>
          <a:noFill/>
          <a:ln w="9525">
            <a:noFill/>
          </a:ln>
        </p:spPr>
        <p:txBody>
          <a:bodyPr>
            <a:spAutoFit/>
          </a:bodyPr>
          <a:p>
            <a:pPr algn="ctr" eaLnBrk="1" hangingPunct="1"/>
            <a:r>
              <a:rPr lang="zh-CN" altLang="en-US" sz="3600" b="1" dirty="0">
                <a:solidFill>
                  <a:srgbClr val="972B24"/>
                </a:solidFill>
                <a:latin typeface="黑体" panose="02010609060101010101" pitchFamily="49" charset="-122"/>
                <a:ea typeface="黑体" panose="02010609060101010101" pitchFamily="49" charset="-122"/>
              </a:rPr>
              <a:t>新课导入</a:t>
            </a:r>
            <a:endParaRPr lang="zh-CN" altLang="en-US" sz="3600" b="1" dirty="0">
              <a:solidFill>
                <a:srgbClr val="972B24"/>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5363" name="Text Box 5"/>
          <p:cNvSpPr txBox="1"/>
          <p:nvPr/>
        </p:nvSpPr>
        <p:spPr>
          <a:xfrm>
            <a:off x="4279900" y="550863"/>
            <a:ext cx="622300" cy="585787"/>
          </a:xfrm>
          <a:prstGeom prst="rect">
            <a:avLst/>
          </a:prstGeom>
          <a:noFill/>
          <a:ln w="9525">
            <a:noFill/>
          </a:ln>
        </p:spPr>
        <p:txBody>
          <a:bodyPr>
            <a:spAutoFit/>
          </a:bodyPr>
          <a:p>
            <a:pPr eaLnBrk="1" hangingPunct="1">
              <a:spcBef>
                <a:spcPts val="600"/>
              </a:spcBef>
              <a:buClr>
                <a:schemeClr val="tx2"/>
              </a:buClr>
              <a:buSzPct val="70000"/>
              <a:buFont typeface="Wingdings" panose="05000000000000000000" pitchFamily="2" charset="2"/>
            </a:pPr>
            <a:r>
              <a:rPr lang="zh-CN" altLang="en-US" sz="3200" b="1" dirty="0">
                <a:solidFill>
                  <a:srgbClr val="FF0000"/>
                </a:solidFill>
                <a:latin typeface="楷体" panose="02010609060101010101" pitchFamily="49" charset="-122"/>
                <a:ea typeface="楷体" panose="02010609060101010101" pitchFamily="49" charset="-122"/>
              </a:rPr>
              <a:t>词</a:t>
            </a:r>
            <a:endParaRPr lang="zh-CN" altLang="en-US" sz="3000" b="1" dirty="0">
              <a:latin typeface="楷体" panose="02010609060101010101" pitchFamily="49" charset="-122"/>
              <a:ea typeface="楷体" panose="02010609060101010101" pitchFamily="49" charset="-122"/>
            </a:endParaRPr>
          </a:p>
        </p:txBody>
      </p:sp>
      <p:graphicFrame>
        <p:nvGraphicFramePr>
          <p:cNvPr id="16" name="表格 15"/>
          <p:cNvGraphicFramePr>
            <a:graphicFrameLocks noGrp="1"/>
          </p:cNvGraphicFramePr>
          <p:nvPr/>
        </p:nvGraphicFramePr>
        <p:xfrm>
          <a:off x="395288" y="1203325"/>
          <a:ext cx="8391525" cy="3529013"/>
        </p:xfrm>
        <a:graphic>
          <a:graphicData uri="http://schemas.openxmlformats.org/drawingml/2006/table">
            <a:tbl>
              <a:tblPr firstRow="1" bandRow="1"/>
              <a:tblGrid>
                <a:gridCol w="1332221"/>
                <a:gridCol w="1479034"/>
                <a:gridCol w="5580270"/>
              </a:tblGrid>
              <a:tr h="1728635">
                <a:tc>
                  <a:txBody>
                    <a:bodyPr/>
                    <a:lstStyle>
                      <a:lvl1pPr marL="0" algn="l" defTabSz="914400" rtl="0" eaLnBrk="1" latinLnBrk="0" hangingPunct="1">
                        <a:defRPr sz="1800" kern="1200">
                          <a:solidFill>
                            <a:schemeClr val="dk1"/>
                          </a:solidFill>
                          <a:latin typeface="Arial" panose="020B0604020202020204"/>
                          <a:ea typeface="宋体" panose="02010600030101010101" pitchFamily="2" charset="-122"/>
                        </a:defRPr>
                      </a:lvl1pPr>
                      <a:lvl2pPr marL="457200" algn="l" defTabSz="914400" rtl="0" eaLnBrk="1" latinLnBrk="0" hangingPunct="1">
                        <a:defRPr sz="1800" kern="1200">
                          <a:solidFill>
                            <a:schemeClr val="dk1"/>
                          </a:solidFill>
                          <a:latin typeface="Arial" panose="020B0604020202020204"/>
                          <a:ea typeface="宋体" panose="02010600030101010101" pitchFamily="2" charset="-122"/>
                        </a:defRPr>
                      </a:lvl2pPr>
                      <a:lvl3pPr marL="914400" algn="l" defTabSz="914400" rtl="0" eaLnBrk="1" latinLnBrk="0" hangingPunct="1">
                        <a:defRPr sz="1800" kern="1200">
                          <a:solidFill>
                            <a:schemeClr val="dk1"/>
                          </a:solidFill>
                          <a:latin typeface="Arial" panose="020B0604020202020204"/>
                          <a:ea typeface="宋体" panose="02010600030101010101" pitchFamily="2" charset="-122"/>
                        </a:defRPr>
                      </a:lvl3pPr>
                      <a:lvl4pPr marL="1371600" algn="l" defTabSz="914400" rtl="0" eaLnBrk="1" latinLnBrk="0" hangingPunct="1">
                        <a:defRPr sz="1800" kern="1200">
                          <a:solidFill>
                            <a:schemeClr val="dk1"/>
                          </a:solidFill>
                          <a:latin typeface="Arial" panose="020B0604020202020204"/>
                          <a:ea typeface="宋体" panose="02010600030101010101" pitchFamily="2" charset="-122"/>
                        </a:defRPr>
                      </a:lvl4pPr>
                      <a:lvl5pPr marL="1828800" algn="l" defTabSz="914400" rtl="0" eaLnBrk="1" latinLnBrk="0" hangingPunct="1">
                        <a:defRPr sz="1800" kern="1200">
                          <a:solidFill>
                            <a:schemeClr val="dk1"/>
                          </a:solidFill>
                          <a:latin typeface="Arial" panose="020B0604020202020204"/>
                          <a:ea typeface="宋体" panose="02010600030101010101" pitchFamily="2" charset="-122"/>
                        </a:defRPr>
                      </a:lvl5pPr>
                      <a:lvl6pPr marL="2286000" algn="l" defTabSz="914400" rtl="0" eaLnBrk="1" latinLnBrk="0" hangingPunct="1">
                        <a:defRPr sz="1800" kern="1200">
                          <a:solidFill>
                            <a:schemeClr val="dk1"/>
                          </a:solidFill>
                          <a:latin typeface="Arial" panose="020B0604020202020204"/>
                          <a:ea typeface="宋体" panose="02010600030101010101" pitchFamily="2" charset="-122"/>
                        </a:defRPr>
                      </a:lvl6pPr>
                      <a:lvl7pPr marL="2743200" algn="l" defTabSz="914400" rtl="0" eaLnBrk="1" latinLnBrk="0" hangingPunct="1">
                        <a:defRPr sz="1800" kern="1200">
                          <a:solidFill>
                            <a:schemeClr val="dk1"/>
                          </a:solidFill>
                          <a:latin typeface="Arial" panose="020B0604020202020204"/>
                          <a:ea typeface="宋体" panose="02010600030101010101" pitchFamily="2" charset="-122"/>
                        </a:defRPr>
                      </a:lvl7pPr>
                      <a:lvl8pPr marL="3200400" algn="l" defTabSz="914400" rtl="0" eaLnBrk="1" latinLnBrk="0" hangingPunct="1">
                        <a:defRPr sz="1800" kern="1200">
                          <a:solidFill>
                            <a:schemeClr val="dk1"/>
                          </a:solidFill>
                          <a:latin typeface="Arial" panose="020B0604020202020204"/>
                          <a:ea typeface="宋体" panose="02010600030101010101" pitchFamily="2" charset="-122"/>
                        </a:defRPr>
                      </a:lvl8pPr>
                      <a:lvl9pPr marL="3657600" algn="l" defTabSz="914400" rtl="0" eaLnBrk="1" latinLnBrk="0" hangingPunct="1">
                        <a:defRPr sz="1800" kern="1200">
                          <a:solidFill>
                            <a:schemeClr val="dk1"/>
                          </a:solidFill>
                          <a:latin typeface="Arial" panose="020B0604020202020204"/>
                          <a:ea typeface="宋体" panose="02010600030101010101" pitchFamily="2" charset="-122"/>
                        </a:defRPr>
                      </a:lvl9pPr>
                    </a:lstStyle>
                    <a:p>
                      <a:pPr algn="ctr"/>
                      <a:r>
                        <a:rPr lang="zh-CN" altLang="en-US" sz="2400" b="1" dirty="0">
                          <a:solidFill>
                            <a:schemeClr val="tx1"/>
                          </a:solidFill>
                        </a:rPr>
                        <a:t>概念</a:t>
                      </a:r>
                      <a:endParaRPr lang="zh-CN" altLang="en-US" sz="2400" b="1" dirty="0">
                        <a:solidFill>
                          <a:schemeClr val="tx1"/>
                        </a:solidFill>
                      </a:endParaRPr>
                    </a:p>
                  </a:txBody>
                  <a:tcPr marL="91450" marR="91450" marT="45748" marB="45748"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lvl1pPr marL="0" algn="l" defTabSz="914400" rtl="0" eaLnBrk="1" latinLnBrk="0" hangingPunct="1">
                        <a:defRPr sz="1800" kern="1200">
                          <a:solidFill>
                            <a:schemeClr val="dk1"/>
                          </a:solidFill>
                          <a:latin typeface="Arial" panose="020B0604020202020204"/>
                          <a:ea typeface="宋体" panose="02010600030101010101" pitchFamily="2" charset="-122"/>
                        </a:defRPr>
                      </a:lvl1pPr>
                      <a:lvl2pPr marL="457200" algn="l" defTabSz="914400" rtl="0" eaLnBrk="1" latinLnBrk="0" hangingPunct="1">
                        <a:defRPr sz="1800" kern="1200">
                          <a:solidFill>
                            <a:schemeClr val="dk1"/>
                          </a:solidFill>
                          <a:latin typeface="Arial" panose="020B0604020202020204"/>
                          <a:ea typeface="宋体" panose="02010600030101010101" pitchFamily="2" charset="-122"/>
                        </a:defRPr>
                      </a:lvl2pPr>
                      <a:lvl3pPr marL="914400" algn="l" defTabSz="914400" rtl="0" eaLnBrk="1" latinLnBrk="0" hangingPunct="1">
                        <a:defRPr sz="1800" kern="1200">
                          <a:solidFill>
                            <a:schemeClr val="dk1"/>
                          </a:solidFill>
                          <a:latin typeface="Arial" panose="020B0604020202020204"/>
                          <a:ea typeface="宋体" panose="02010600030101010101" pitchFamily="2" charset="-122"/>
                        </a:defRPr>
                      </a:lvl3pPr>
                      <a:lvl4pPr marL="1371600" algn="l" defTabSz="914400" rtl="0" eaLnBrk="1" latinLnBrk="0" hangingPunct="1">
                        <a:defRPr sz="1800" kern="1200">
                          <a:solidFill>
                            <a:schemeClr val="dk1"/>
                          </a:solidFill>
                          <a:latin typeface="Arial" panose="020B0604020202020204"/>
                          <a:ea typeface="宋体" panose="02010600030101010101" pitchFamily="2" charset="-122"/>
                        </a:defRPr>
                      </a:lvl4pPr>
                      <a:lvl5pPr marL="1828800" algn="l" defTabSz="914400" rtl="0" eaLnBrk="1" latinLnBrk="0" hangingPunct="1">
                        <a:defRPr sz="1800" kern="1200">
                          <a:solidFill>
                            <a:schemeClr val="dk1"/>
                          </a:solidFill>
                          <a:latin typeface="Arial" panose="020B0604020202020204"/>
                          <a:ea typeface="宋体" panose="02010600030101010101" pitchFamily="2" charset="-122"/>
                        </a:defRPr>
                      </a:lvl5pPr>
                      <a:lvl6pPr marL="2286000" algn="l" defTabSz="914400" rtl="0" eaLnBrk="1" latinLnBrk="0" hangingPunct="1">
                        <a:defRPr sz="1800" kern="1200">
                          <a:solidFill>
                            <a:schemeClr val="dk1"/>
                          </a:solidFill>
                          <a:latin typeface="Arial" panose="020B0604020202020204"/>
                          <a:ea typeface="宋体" panose="02010600030101010101" pitchFamily="2" charset="-122"/>
                        </a:defRPr>
                      </a:lvl6pPr>
                      <a:lvl7pPr marL="2743200" algn="l" defTabSz="914400" rtl="0" eaLnBrk="1" latinLnBrk="0" hangingPunct="1">
                        <a:defRPr sz="1800" kern="1200">
                          <a:solidFill>
                            <a:schemeClr val="dk1"/>
                          </a:solidFill>
                          <a:latin typeface="Arial" panose="020B0604020202020204"/>
                          <a:ea typeface="宋体" panose="02010600030101010101" pitchFamily="2" charset="-122"/>
                        </a:defRPr>
                      </a:lvl7pPr>
                      <a:lvl8pPr marL="3200400" algn="l" defTabSz="914400" rtl="0" eaLnBrk="1" latinLnBrk="0" hangingPunct="1">
                        <a:defRPr sz="1800" kern="1200">
                          <a:solidFill>
                            <a:schemeClr val="dk1"/>
                          </a:solidFill>
                          <a:latin typeface="Arial" panose="020B0604020202020204"/>
                          <a:ea typeface="宋体" panose="02010600030101010101" pitchFamily="2" charset="-122"/>
                        </a:defRPr>
                      </a:lvl8pPr>
                      <a:lvl9pPr marL="3657600" algn="l" defTabSz="914400" rtl="0" eaLnBrk="1" latinLnBrk="0" hangingPunct="1">
                        <a:defRPr sz="1800" kern="1200">
                          <a:solidFill>
                            <a:schemeClr val="dk1"/>
                          </a:solidFill>
                          <a:latin typeface="Arial" panose="020B0604020202020204"/>
                          <a:ea typeface="宋体" panose="02010600030101010101" pitchFamily="2" charset="-122"/>
                        </a:defRPr>
                      </a:lvl9pPr>
                    </a:lstStyle>
                    <a:p>
                      <a:pPr algn="ctr"/>
                      <a:endParaRPr lang="zh-CN" altLang="en-US" sz="2400" b="1" dirty="0">
                        <a:solidFill>
                          <a:schemeClr val="tx1"/>
                        </a:solidFill>
                      </a:endParaRPr>
                    </a:p>
                  </a:txBody>
                  <a:tcPr marL="91450" marR="91450" marT="45748" marB="45748"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hMerge="1">
                  <a:tcPr/>
                </a:tc>
              </a:tr>
              <a:tr h="936196">
                <a:tc rowSpan="2">
                  <a:txBody>
                    <a:bodyPr/>
                    <a:lstStyle>
                      <a:lvl1pPr marL="0" algn="l" defTabSz="914400" rtl="0" eaLnBrk="1" latinLnBrk="0" hangingPunct="1">
                        <a:defRPr sz="1800" kern="1200">
                          <a:solidFill>
                            <a:schemeClr val="dk1"/>
                          </a:solidFill>
                          <a:latin typeface="Arial" panose="020B0604020202020204"/>
                          <a:ea typeface="宋体" panose="02010600030101010101" pitchFamily="2" charset="-122"/>
                        </a:defRPr>
                      </a:lvl1pPr>
                      <a:lvl2pPr marL="457200" algn="l" defTabSz="914400" rtl="0" eaLnBrk="1" latinLnBrk="0" hangingPunct="1">
                        <a:defRPr sz="1800" kern="1200">
                          <a:solidFill>
                            <a:schemeClr val="dk1"/>
                          </a:solidFill>
                          <a:latin typeface="Arial" panose="020B0604020202020204"/>
                          <a:ea typeface="宋体" panose="02010600030101010101" pitchFamily="2" charset="-122"/>
                        </a:defRPr>
                      </a:lvl2pPr>
                      <a:lvl3pPr marL="914400" algn="l" defTabSz="914400" rtl="0" eaLnBrk="1" latinLnBrk="0" hangingPunct="1">
                        <a:defRPr sz="1800" kern="1200">
                          <a:solidFill>
                            <a:schemeClr val="dk1"/>
                          </a:solidFill>
                          <a:latin typeface="Arial" panose="020B0604020202020204"/>
                          <a:ea typeface="宋体" panose="02010600030101010101" pitchFamily="2" charset="-122"/>
                        </a:defRPr>
                      </a:lvl3pPr>
                      <a:lvl4pPr marL="1371600" algn="l" defTabSz="914400" rtl="0" eaLnBrk="1" latinLnBrk="0" hangingPunct="1">
                        <a:defRPr sz="1800" kern="1200">
                          <a:solidFill>
                            <a:schemeClr val="dk1"/>
                          </a:solidFill>
                          <a:latin typeface="Arial" panose="020B0604020202020204"/>
                          <a:ea typeface="宋体" panose="02010600030101010101" pitchFamily="2" charset="-122"/>
                        </a:defRPr>
                      </a:lvl4pPr>
                      <a:lvl5pPr marL="1828800" algn="l" defTabSz="914400" rtl="0" eaLnBrk="1" latinLnBrk="0" hangingPunct="1">
                        <a:defRPr sz="1800" kern="1200">
                          <a:solidFill>
                            <a:schemeClr val="dk1"/>
                          </a:solidFill>
                          <a:latin typeface="Arial" panose="020B0604020202020204"/>
                          <a:ea typeface="宋体" panose="02010600030101010101" pitchFamily="2" charset="-122"/>
                        </a:defRPr>
                      </a:lvl5pPr>
                      <a:lvl6pPr marL="2286000" algn="l" defTabSz="914400" rtl="0" eaLnBrk="1" latinLnBrk="0" hangingPunct="1">
                        <a:defRPr sz="1800" kern="1200">
                          <a:solidFill>
                            <a:schemeClr val="dk1"/>
                          </a:solidFill>
                          <a:latin typeface="Arial" panose="020B0604020202020204"/>
                          <a:ea typeface="宋体" panose="02010600030101010101" pitchFamily="2" charset="-122"/>
                        </a:defRPr>
                      </a:lvl6pPr>
                      <a:lvl7pPr marL="2743200" algn="l" defTabSz="914400" rtl="0" eaLnBrk="1" latinLnBrk="0" hangingPunct="1">
                        <a:defRPr sz="1800" kern="1200">
                          <a:solidFill>
                            <a:schemeClr val="dk1"/>
                          </a:solidFill>
                          <a:latin typeface="Arial" panose="020B0604020202020204"/>
                          <a:ea typeface="宋体" panose="02010600030101010101" pitchFamily="2" charset="-122"/>
                        </a:defRPr>
                      </a:lvl7pPr>
                      <a:lvl8pPr marL="3200400" algn="l" defTabSz="914400" rtl="0" eaLnBrk="1" latinLnBrk="0" hangingPunct="1">
                        <a:defRPr sz="1800" kern="1200">
                          <a:solidFill>
                            <a:schemeClr val="dk1"/>
                          </a:solidFill>
                          <a:latin typeface="Arial" panose="020B0604020202020204"/>
                          <a:ea typeface="宋体" panose="02010600030101010101" pitchFamily="2" charset="-122"/>
                        </a:defRPr>
                      </a:lvl8pPr>
                      <a:lvl9pPr marL="3657600" algn="l" defTabSz="914400" rtl="0" eaLnBrk="1" latinLnBrk="0" hangingPunct="1">
                        <a:defRPr sz="1800" kern="1200">
                          <a:solidFill>
                            <a:schemeClr val="dk1"/>
                          </a:solidFill>
                          <a:latin typeface="Arial" panose="020B0604020202020204"/>
                          <a:ea typeface="宋体" panose="02010600030101010101" pitchFamily="2" charset="-122"/>
                        </a:defRPr>
                      </a:lvl9pPr>
                    </a:lstStyle>
                    <a:p>
                      <a:pPr algn="ctr"/>
                      <a:r>
                        <a:rPr lang="zh-CN" altLang="en-US" sz="2400" b="1" dirty="0">
                          <a:solidFill>
                            <a:schemeClr val="tx1"/>
                          </a:solidFill>
                        </a:rPr>
                        <a:t>分类</a:t>
                      </a:r>
                      <a:endParaRPr lang="zh-CN" altLang="en-US" sz="2400" b="1" dirty="0">
                        <a:solidFill>
                          <a:schemeClr val="tx1"/>
                        </a:solidFill>
                      </a:endParaRPr>
                    </a:p>
                  </a:txBody>
                  <a:tcPr marL="91450" marR="91450" marT="45748" marB="45748"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panose="020B0604020202020204"/>
                          <a:ea typeface="宋体" panose="02010600030101010101" pitchFamily="2" charset="-122"/>
                        </a:defRPr>
                      </a:lvl1pPr>
                      <a:lvl2pPr marL="457200" algn="l" defTabSz="914400" rtl="0" eaLnBrk="1" latinLnBrk="0" hangingPunct="1">
                        <a:defRPr sz="1800" kern="1200">
                          <a:solidFill>
                            <a:schemeClr val="dk1"/>
                          </a:solidFill>
                          <a:latin typeface="Arial" panose="020B0604020202020204"/>
                          <a:ea typeface="宋体" panose="02010600030101010101" pitchFamily="2" charset="-122"/>
                        </a:defRPr>
                      </a:lvl2pPr>
                      <a:lvl3pPr marL="914400" algn="l" defTabSz="914400" rtl="0" eaLnBrk="1" latinLnBrk="0" hangingPunct="1">
                        <a:defRPr sz="1800" kern="1200">
                          <a:solidFill>
                            <a:schemeClr val="dk1"/>
                          </a:solidFill>
                          <a:latin typeface="Arial" panose="020B0604020202020204"/>
                          <a:ea typeface="宋体" panose="02010600030101010101" pitchFamily="2" charset="-122"/>
                        </a:defRPr>
                      </a:lvl3pPr>
                      <a:lvl4pPr marL="1371600" algn="l" defTabSz="914400" rtl="0" eaLnBrk="1" latinLnBrk="0" hangingPunct="1">
                        <a:defRPr sz="1800" kern="1200">
                          <a:solidFill>
                            <a:schemeClr val="dk1"/>
                          </a:solidFill>
                          <a:latin typeface="Arial" panose="020B0604020202020204"/>
                          <a:ea typeface="宋体" panose="02010600030101010101" pitchFamily="2" charset="-122"/>
                        </a:defRPr>
                      </a:lvl4pPr>
                      <a:lvl5pPr marL="1828800" algn="l" defTabSz="914400" rtl="0" eaLnBrk="1" latinLnBrk="0" hangingPunct="1">
                        <a:defRPr sz="1800" kern="1200">
                          <a:solidFill>
                            <a:schemeClr val="dk1"/>
                          </a:solidFill>
                          <a:latin typeface="Arial" panose="020B0604020202020204"/>
                          <a:ea typeface="宋体" panose="02010600030101010101" pitchFamily="2" charset="-122"/>
                        </a:defRPr>
                      </a:lvl5pPr>
                      <a:lvl6pPr marL="2286000" algn="l" defTabSz="914400" rtl="0" eaLnBrk="1" latinLnBrk="0" hangingPunct="1">
                        <a:defRPr sz="1800" kern="1200">
                          <a:solidFill>
                            <a:schemeClr val="dk1"/>
                          </a:solidFill>
                          <a:latin typeface="Arial" panose="020B0604020202020204"/>
                          <a:ea typeface="宋体" panose="02010600030101010101" pitchFamily="2" charset="-122"/>
                        </a:defRPr>
                      </a:lvl6pPr>
                      <a:lvl7pPr marL="2743200" algn="l" defTabSz="914400" rtl="0" eaLnBrk="1" latinLnBrk="0" hangingPunct="1">
                        <a:defRPr sz="1800" kern="1200">
                          <a:solidFill>
                            <a:schemeClr val="dk1"/>
                          </a:solidFill>
                          <a:latin typeface="Arial" panose="020B0604020202020204"/>
                          <a:ea typeface="宋体" panose="02010600030101010101" pitchFamily="2" charset="-122"/>
                        </a:defRPr>
                      </a:lvl7pPr>
                      <a:lvl8pPr marL="3200400" algn="l" defTabSz="914400" rtl="0" eaLnBrk="1" latinLnBrk="0" hangingPunct="1">
                        <a:defRPr sz="1800" kern="1200">
                          <a:solidFill>
                            <a:schemeClr val="dk1"/>
                          </a:solidFill>
                          <a:latin typeface="Arial" panose="020B0604020202020204"/>
                          <a:ea typeface="宋体" panose="02010600030101010101" pitchFamily="2" charset="-122"/>
                        </a:defRPr>
                      </a:lvl8pPr>
                      <a:lvl9pPr marL="3657600" algn="l" defTabSz="914400" rtl="0" eaLnBrk="1" latinLnBrk="0" hangingPunct="1">
                        <a:defRPr sz="1800" kern="1200">
                          <a:solidFill>
                            <a:schemeClr val="dk1"/>
                          </a:solidFill>
                          <a:latin typeface="Arial" panose="020B0604020202020204"/>
                          <a:ea typeface="宋体" panose="02010600030101010101" pitchFamily="2" charset="-122"/>
                        </a:defRPr>
                      </a:lvl9pPr>
                    </a:lstStyle>
                    <a:p>
                      <a:pPr algn="ctr"/>
                      <a:endParaRPr lang="zh-CN" altLang="en-US" sz="2400" b="1" dirty="0">
                        <a:solidFill>
                          <a:schemeClr val="tx1"/>
                        </a:solidFill>
                      </a:endParaRPr>
                    </a:p>
                  </a:txBody>
                  <a:tcPr marL="91450" marR="91450" marT="45748" marB="45748" anchor="ctr">
                    <a:lnL w="12700" cap="flat" cmpd="sng" algn="ctr">
                      <a:solidFill>
                        <a:sysClr val="windowText" lastClr="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2400" b="1" dirty="0">
                        <a:solidFill>
                          <a:schemeClr val="tx1"/>
                        </a:solidFill>
                      </a:endParaRPr>
                    </a:p>
                  </a:txBody>
                  <a:tcPr marL="91450" marR="91450" marT="45748" marB="45748" anchor="ctr">
                    <a:lnL w="12700" cap="flat" cmpd="sng" algn="ctr">
                      <a:solidFill>
                        <a:schemeClr val="tx1"/>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r h="864181">
                <a:tc vMerge="1">
                  <a:tcPr marL="91449" marR="91449" marT="45737" marB="45737"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Arial" panose="020B0604020202020204"/>
                          <a:ea typeface="宋体" panose="02010600030101010101" pitchFamily="2" charset="-122"/>
                        </a:defRPr>
                      </a:lvl1pPr>
                      <a:lvl2pPr marL="457200" algn="l" defTabSz="914400" rtl="0" eaLnBrk="1" latinLnBrk="0" hangingPunct="1">
                        <a:defRPr sz="1800" kern="1200">
                          <a:solidFill>
                            <a:schemeClr val="dk1"/>
                          </a:solidFill>
                          <a:latin typeface="Arial" panose="020B0604020202020204"/>
                          <a:ea typeface="宋体" panose="02010600030101010101" pitchFamily="2" charset="-122"/>
                        </a:defRPr>
                      </a:lvl2pPr>
                      <a:lvl3pPr marL="914400" algn="l" defTabSz="914400" rtl="0" eaLnBrk="1" latinLnBrk="0" hangingPunct="1">
                        <a:defRPr sz="1800" kern="1200">
                          <a:solidFill>
                            <a:schemeClr val="dk1"/>
                          </a:solidFill>
                          <a:latin typeface="Arial" panose="020B0604020202020204"/>
                          <a:ea typeface="宋体" panose="02010600030101010101" pitchFamily="2" charset="-122"/>
                        </a:defRPr>
                      </a:lvl3pPr>
                      <a:lvl4pPr marL="1371600" algn="l" defTabSz="914400" rtl="0" eaLnBrk="1" latinLnBrk="0" hangingPunct="1">
                        <a:defRPr sz="1800" kern="1200">
                          <a:solidFill>
                            <a:schemeClr val="dk1"/>
                          </a:solidFill>
                          <a:latin typeface="Arial" panose="020B0604020202020204"/>
                          <a:ea typeface="宋体" panose="02010600030101010101" pitchFamily="2" charset="-122"/>
                        </a:defRPr>
                      </a:lvl4pPr>
                      <a:lvl5pPr marL="1828800" algn="l" defTabSz="914400" rtl="0" eaLnBrk="1" latinLnBrk="0" hangingPunct="1">
                        <a:defRPr sz="1800" kern="1200">
                          <a:solidFill>
                            <a:schemeClr val="dk1"/>
                          </a:solidFill>
                          <a:latin typeface="Arial" panose="020B0604020202020204"/>
                          <a:ea typeface="宋体" panose="02010600030101010101" pitchFamily="2" charset="-122"/>
                        </a:defRPr>
                      </a:lvl5pPr>
                      <a:lvl6pPr marL="2286000" algn="l" defTabSz="914400" rtl="0" eaLnBrk="1" latinLnBrk="0" hangingPunct="1">
                        <a:defRPr sz="1800" kern="1200">
                          <a:solidFill>
                            <a:schemeClr val="dk1"/>
                          </a:solidFill>
                          <a:latin typeface="Arial" panose="020B0604020202020204"/>
                          <a:ea typeface="宋体" panose="02010600030101010101" pitchFamily="2" charset="-122"/>
                        </a:defRPr>
                      </a:lvl6pPr>
                      <a:lvl7pPr marL="2743200" algn="l" defTabSz="914400" rtl="0" eaLnBrk="1" latinLnBrk="0" hangingPunct="1">
                        <a:defRPr sz="1800" kern="1200">
                          <a:solidFill>
                            <a:schemeClr val="dk1"/>
                          </a:solidFill>
                          <a:latin typeface="Arial" panose="020B0604020202020204"/>
                          <a:ea typeface="宋体" panose="02010600030101010101" pitchFamily="2" charset="-122"/>
                        </a:defRPr>
                      </a:lvl7pPr>
                      <a:lvl8pPr marL="3200400" algn="l" defTabSz="914400" rtl="0" eaLnBrk="1" latinLnBrk="0" hangingPunct="1">
                        <a:defRPr sz="1800" kern="1200">
                          <a:solidFill>
                            <a:schemeClr val="dk1"/>
                          </a:solidFill>
                          <a:latin typeface="Arial" panose="020B0604020202020204"/>
                          <a:ea typeface="宋体" panose="02010600030101010101" pitchFamily="2" charset="-122"/>
                        </a:defRPr>
                      </a:lvl8pPr>
                      <a:lvl9pPr marL="3657600" algn="l" defTabSz="914400" rtl="0" eaLnBrk="1" latinLnBrk="0" hangingPunct="1">
                        <a:defRPr sz="1800" kern="1200">
                          <a:solidFill>
                            <a:schemeClr val="dk1"/>
                          </a:solidFill>
                          <a:latin typeface="Arial" panose="020B0604020202020204"/>
                          <a:ea typeface="宋体" panose="02010600030101010101" pitchFamily="2" charset="-122"/>
                        </a:defRPr>
                      </a:lvl9pPr>
                    </a:lstStyle>
                    <a:p>
                      <a:pPr algn="ctr"/>
                      <a:endParaRPr lang="zh-CN" altLang="en-US" sz="2400" b="1" dirty="0">
                        <a:solidFill>
                          <a:schemeClr val="tx1"/>
                        </a:solidFill>
                      </a:endParaRPr>
                    </a:p>
                  </a:txBody>
                  <a:tcPr marL="91450" marR="91450" marT="45748" marB="45748" anchor="ctr">
                    <a:lnL w="12700" cap="flat" cmpd="sng" algn="ctr">
                      <a:solidFill>
                        <a:sysClr val="windowText" lastClr="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zh-CN" altLang="en-US" sz="2400" b="1" dirty="0">
                        <a:solidFill>
                          <a:schemeClr val="tx1"/>
                        </a:solidFill>
                      </a:endParaRPr>
                    </a:p>
                  </a:txBody>
                  <a:tcPr marL="91450" marR="91450" marT="45748" marB="45748" anchor="ctr">
                    <a:lnL w="12700" cap="flat" cmpd="sng" algn="ctr">
                      <a:solidFill>
                        <a:schemeClr val="tx1"/>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17" name="Text Box 5"/>
          <p:cNvSpPr txBox="1"/>
          <p:nvPr/>
        </p:nvSpPr>
        <p:spPr>
          <a:xfrm>
            <a:off x="1979613" y="4062413"/>
            <a:ext cx="1130300" cy="430212"/>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200" b="1" dirty="0">
                <a:solidFill>
                  <a:srgbClr val="000000"/>
                </a:solidFill>
                <a:latin typeface="楷体" panose="02010609060101010101" pitchFamily="49" charset="-122"/>
                <a:ea typeface="楷体" panose="02010609060101010101" pitchFamily="49" charset="-122"/>
              </a:rPr>
              <a:t>婉约派</a:t>
            </a:r>
            <a:endParaRPr lang="zh-CN" altLang="en-US" sz="2200" b="1" dirty="0">
              <a:solidFill>
                <a:srgbClr val="000000"/>
              </a:solidFill>
              <a:latin typeface="楷体" panose="02010609060101010101" pitchFamily="49" charset="-122"/>
              <a:ea typeface="楷体" panose="02010609060101010101" pitchFamily="49" charset="-122"/>
            </a:endParaRPr>
          </a:p>
        </p:txBody>
      </p:sp>
      <p:sp>
        <p:nvSpPr>
          <p:cNvPr id="18" name="Text Box 5"/>
          <p:cNvSpPr txBox="1"/>
          <p:nvPr/>
        </p:nvSpPr>
        <p:spPr>
          <a:xfrm>
            <a:off x="1979613" y="3200400"/>
            <a:ext cx="1130300" cy="430213"/>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200" b="1" dirty="0">
                <a:solidFill>
                  <a:srgbClr val="000000"/>
                </a:solidFill>
                <a:latin typeface="楷体" panose="02010609060101010101" pitchFamily="49" charset="-122"/>
                <a:ea typeface="楷体" panose="02010609060101010101" pitchFamily="49" charset="-122"/>
              </a:rPr>
              <a:t>豪放派</a:t>
            </a:r>
            <a:endParaRPr lang="zh-CN" altLang="en-US" sz="2200" b="1" dirty="0">
              <a:solidFill>
                <a:srgbClr val="000000"/>
              </a:solidFill>
              <a:latin typeface="楷体" panose="02010609060101010101" pitchFamily="49" charset="-122"/>
              <a:ea typeface="楷体" panose="02010609060101010101" pitchFamily="49" charset="-122"/>
            </a:endParaRPr>
          </a:p>
        </p:txBody>
      </p:sp>
      <p:sp>
        <p:nvSpPr>
          <p:cNvPr id="19" name="Text Box 5"/>
          <p:cNvSpPr txBox="1"/>
          <p:nvPr/>
        </p:nvSpPr>
        <p:spPr>
          <a:xfrm>
            <a:off x="2012950" y="1336675"/>
            <a:ext cx="6610350" cy="1582738"/>
          </a:xfrm>
          <a:prstGeom prst="rect">
            <a:avLst/>
          </a:prstGeom>
          <a:noFill/>
          <a:ln w="9525">
            <a:noFill/>
          </a:ln>
        </p:spPr>
        <p:txBody>
          <a:bodyPr>
            <a:spAutoFit/>
          </a:bodyPr>
          <a:p>
            <a:pPr eaLnBrk="1" hangingPunct="1">
              <a:lnSpc>
                <a:spcPct val="110000"/>
              </a:lnSpc>
              <a:buClr>
                <a:srgbClr val="1F497D"/>
              </a:buClr>
              <a:buSzPct val="70000"/>
              <a:buFont typeface="Wingdings" panose="05000000000000000000" pitchFamily="2" charset="2"/>
            </a:pPr>
            <a:r>
              <a:rPr lang="zh-CN" altLang="en-US" sz="2200" b="1" dirty="0">
                <a:solidFill>
                  <a:srgbClr val="000000"/>
                </a:solidFill>
                <a:latin typeface="楷体" panose="02010609060101010101" pitchFamily="49" charset="-122"/>
                <a:ea typeface="楷体" panose="02010609060101010101" pitchFamily="49" charset="-122"/>
              </a:rPr>
              <a:t>    诗歌的一种。兴于唐，盛于宋，句式长短不齐，也称</a:t>
            </a:r>
            <a:r>
              <a:rPr lang="zh-CN" altLang="en-US" sz="2200" b="1" dirty="0">
                <a:solidFill>
                  <a:srgbClr val="FF0000"/>
                </a:solidFill>
                <a:latin typeface="楷体" panose="02010609060101010101" pitchFamily="49" charset="-122"/>
                <a:ea typeface="楷体" panose="02010609060101010101" pitchFamily="49" charset="-122"/>
              </a:rPr>
              <a:t>“长短句”</a:t>
            </a:r>
            <a:r>
              <a:rPr lang="zh-CN" altLang="en-US" sz="2200" b="1" dirty="0">
                <a:solidFill>
                  <a:srgbClr val="000000"/>
                </a:solidFill>
                <a:latin typeface="楷体" panose="02010609060101010101" pitchFamily="49" charset="-122"/>
                <a:ea typeface="楷体" panose="02010609060101010101" pitchFamily="49" charset="-122"/>
              </a:rPr>
              <a:t>。词最初是配乐歌唱的，称为</a:t>
            </a:r>
            <a:r>
              <a:rPr lang="zh-CN" altLang="en-US" sz="2200" b="1" dirty="0">
                <a:solidFill>
                  <a:srgbClr val="FF0000"/>
                </a:solidFill>
                <a:latin typeface="楷体" panose="02010609060101010101" pitchFamily="49" charset="-122"/>
                <a:ea typeface="楷体" panose="02010609060101010101" pitchFamily="49" charset="-122"/>
              </a:rPr>
              <a:t>“曲子词”</a:t>
            </a:r>
            <a:r>
              <a:rPr lang="zh-CN" altLang="en-US" sz="2200" b="1" dirty="0">
                <a:solidFill>
                  <a:srgbClr val="000000"/>
                </a:solidFill>
                <a:latin typeface="楷体" panose="02010609060101010101" pitchFamily="49" charset="-122"/>
                <a:ea typeface="楷体" panose="02010609060101010101" pitchFamily="49" charset="-122"/>
              </a:rPr>
              <a:t>，后来跟乐府诗一样，逐渐跟音乐分离，成为诗的别体，故也称</a:t>
            </a:r>
            <a:r>
              <a:rPr lang="zh-CN" altLang="en-US" sz="2200" b="1" dirty="0">
                <a:solidFill>
                  <a:srgbClr val="FF0000"/>
                </a:solidFill>
                <a:latin typeface="楷体" panose="02010609060101010101" pitchFamily="49" charset="-122"/>
                <a:ea typeface="楷体" panose="02010609060101010101" pitchFamily="49" charset="-122"/>
              </a:rPr>
              <a:t>“诗余”</a:t>
            </a:r>
            <a:endParaRPr lang="zh-CN" altLang="en-US" sz="2200" b="1" dirty="0">
              <a:solidFill>
                <a:srgbClr val="FF0000"/>
              </a:solidFill>
              <a:latin typeface="楷体" panose="02010609060101010101" pitchFamily="49" charset="-122"/>
              <a:ea typeface="楷体" panose="02010609060101010101" pitchFamily="49" charset="-122"/>
            </a:endParaRPr>
          </a:p>
        </p:txBody>
      </p:sp>
      <p:sp>
        <p:nvSpPr>
          <p:cNvPr id="20" name="Text Box 5"/>
          <p:cNvSpPr txBox="1"/>
          <p:nvPr/>
        </p:nvSpPr>
        <p:spPr>
          <a:xfrm>
            <a:off x="3392488" y="3016250"/>
            <a:ext cx="5462587" cy="855663"/>
          </a:xfrm>
          <a:prstGeom prst="rect">
            <a:avLst/>
          </a:prstGeom>
          <a:noFill/>
          <a:ln w="9525">
            <a:noFill/>
          </a:ln>
        </p:spPr>
        <p:txBody>
          <a:bodyPr>
            <a:spAutoFit/>
          </a:bodyPr>
          <a:p>
            <a:pPr eaLnBrk="1" hangingPunct="1">
              <a:lnSpc>
                <a:spcPct val="110000"/>
              </a:lnSpc>
              <a:buClr>
                <a:srgbClr val="1F497D"/>
              </a:buClr>
              <a:buSzPct val="70000"/>
              <a:buFont typeface="Wingdings" panose="05000000000000000000" pitchFamily="2" charset="2"/>
            </a:pPr>
            <a:r>
              <a:rPr lang="zh-CN" altLang="en-US" sz="2200" b="1" dirty="0">
                <a:solidFill>
                  <a:srgbClr val="000000"/>
                </a:solidFill>
                <a:latin typeface="楷体" panose="02010609060101010101" pitchFamily="49" charset="-122"/>
                <a:ea typeface="楷体" panose="02010609060101010101" pitchFamily="49" charset="-122"/>
              </a:rPr>
              <a:t>气势豪放，意境雄浑，充满豪情壮志，代表词人有</a:t>
            </a:r>
            <a:r>
              <a:rPr lang="zh-CN" altLang="en-US" sz="2200" b="1" dirty="0">
                <a:solidFill>
                  <a:srgbClr val="FF0000"/>
                </a:solidFill>
                <a:latin typeface="楷体" panose="02010609060101010101" pitchFamily="49" charset="-122"/>
                <a:ea typeface="楷体" panose="02010609060101010101" pitchFamily="49" charset="-122"/>
              </a:rPr>
              <a:t>苏轼、辛弃疾</a:t>
            </a:r>
            <a:r>
              <a:rPr lang="zh-CN" altLang="en-US" sz="2200" b="1" dirty="0">
                <a:solidFill>
                  <a:srgbClr val="000000"/>
                </a:solidFill>
                <a:latin typeface="楷体" panose="02010609060101010101" pitchFamily="49" charset="-122"/>
                <a:ea typeface="楷体" panose="02010609060101010101" pitchFamily="49" charset="-122"/>
              </a:rPr>
              <a:t>等</a:t>
            </a:r>
            <a:endParaRPr lang="zh-CN" altLang="en-US" sz="2200" b="1" dirty="0">
              <a:solidFill>
                <a:srgbClr val="000000"/>
              </a:solidFill>
              <a:latin typeface="楷体" panose="02010609060101010101" pitchFamily="49" charset="-122"/>
              <a:ea typeface="楷体" panose="02010609060101010101" pitchFamily="49" charset="-122"/>
            </a:endParaRPr>
          </a:p>
        </p:txBody>
      </p:sp>
      <p:sp>
        <p:nvSpPr>
          <p:cNvPr id="21" name="Text Box 5"/>
          <p:cNvSpPr txBox="1"/>
          <p:nvPr/>
        </p:nvSpPr>
        <p:spPr>
          <a:xfrm>
            <a:off x="3390900" y="3913188"/>
            <a:ext cx="5464175" cy="855662"/>
          </a:xfrm>
          <a:prstGeom prst="rect">
            <a:avLst/>
          </a:prstGeom>
          <a:noFill/>
          <a:ln w="9525">
            <a:noFill/>
          </a:ln>
        </p:spPr>
        <p:txBody>
          <a:bodyPr>
            <a:spAutoFit/>
          </a:bodyPr>
          <a:p>
            <a:pPr eaLnBrk="1" hangingPunct="1">
              <a:lnSpc>
                <a:spcPct val="110000"/>
              </a:lnSpc>
              <a:buClr>
                <a:srgbClr val="1F497D"/>
              </a:buClr>
              <a:buSzPct val="70000"/>
              <a:buFont typeface="Wingdings" panose="05000000000000000000" pitchFamily="2" charset="2"/>
            </a:pPr>
            <a:r>
              <a:rPr lang="zh-CN" altLang="en-US" sz="2200" b="1" dirty="0">
                <a:solidFill>
                  <a:srgbClr val="000000"/>
                </a:solidFill>
                <a:latin typeface="楷体" panose="02010609060101010101" pitchFamily="49" charset="-122"/>
                <a:ea typeface="楷体" panose="02010609060101010101" pitchFamily="49" charset="-122"/>
              </a:rPr>
              <a:t>语言清丽含蓄，感情婉转缠绵，代表词人有</a:t>
            </a:r>
            <a:r>
              <a:rPr lang="zh-CN" altLang="en-US" sz="2200" b="1" dirty="0">
                <a:solidFill>
                  <a:srgbClr val="FF0000"/>
                </a:solidFill>
                <a:latin typeface="楷体" panose="02010609060101010101" pitchFamily="49" charset="-122"/>
                <a:ea typeface="楷体" panose="02010609060101010101" pitchFamily="49" charset="-122"/>
              </a:rPr>
              <a:t>李清照、柳永</a:t>
            </a:r>
            <a:r>
              <a:rPr lang="zh-CN" altLang="en-US" sz="2200" b="1" dirty="0">
                <a:solidFill>
                  <a:srgbClr val="000000"/>
                </a:solidFill>
                <a:latin typeface="楷体" panose="02010609060101010101" pitchFamily="49" charset="-122"/>
                <a:ea typeface="楷体" panose="02010609060101010101" pitchFamily="49" charset="-122"/>
              </a:rPr>
              <a:t>等</a:t>
            </a:r>
            <a:endParaRPr lang="zh-CN" altLang="en-US" sz="2200" b="1" dirty="0">
              <a:solidFill>
                <a:srgbClr val="000000"/>
              </a:solidFill>
              <a:latin typeface="楷体" panose="02010609060101010101" pitchFamily="49" charset="-122"/>
              <a:ea typeface="楷体" panose="02010609060101010101" pitchFamily="49" charset="-122"/>
            </a:endParaRPr>
          </a:p>
        </p:txBody>
      </p:sp>
      <p:sp>
        <p:nvSpPr>
          <p:cNvPr id="17432"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文体知识</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fade">
                                      <p:cBhvr>
                                        <p:cTn id="7" dur="1000"/>
                                        <p:tgtEl>
                                          <p:spTgt spid="15363"/>
                                        </p:tgtEl>
                                      </p:cBhvr>
                                    </p:animEffect>
                                    <p:anim calcmode="lin" valueType="num">
                                      <p:cBhvr>
                                        <p:cTn id="8" dur="1000" fill="hold"/>
                                        <p:tgtEl>
                                          <p:spTgt spid="15363"/>
                                        </p:tgtEl>
                                        <p:attrNameLst>
                                          <p:attrName>ppt_x</p:attrName>
                                        </p:attrNameLst>
                                      </p:cBhvr>
                                      <p:tavLst>
                                        <p:tav tm="0">
                                          <p:val>
                                            <p:strVal val="#ppt_x"/>
                                          </p:val>
                                        </p:tav>
                                        <p:tav tm="100000">
                                          <p:val>
                                            <p:strVal val="#ppt_x"/>
                                          </p:val>
                                        </p:tav>
                                      </p:tavLst>
                                    </p:anim>
                                    <p:anim calcmode="lin" valueType="num">
                                      <p:cBhvr>
                                        <p:cTn id="9" dur="1000" fill="hold"/>
                                        <p:tgtEl>
                                          <p:spTgt spid="1536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1000"/>
                                        <p:tgtEl>
                                          <p:spTgt spid="19"/>
                                        </p:tgtEl>
                                      </p:cBhvr>
                                    </p:animEffect>
                                    <p:anim calcmode="lin" valueType="num">
                                      <p:cBhvr>
                                        <p:cTn id="15" dur="1000" fill="hold"/>
                                        <p:tgtEl>
                                          <p:spTgt spid="19"/>
                                        </p:tgtEl>
                                        <p:attrNameLst>
                                          <p:attrName>ppt_x</p:attrName>
                                        </p:attrNameLst>
                                      </p:cBhvr>
                                      <p:tavLst>
                                        <p:tav tm="0">
                                          <p:val>
                                            <p:strVal val="#ppt_x"/>
                                          </p:val>
                                        </p:tav>
                                        <p:tav tm="100000">
                                          <p:val>
                                            <p:strVal val="#ppt_x"/>
                                          </p:val>
                                        </p:tav>
                                      </p:tavLst>
                                    </p:anim>
                                    <p:anim calcmode="lin" valueType="num">
                                      <p:cBhvr>
                                        <p:cTn id="1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1000"/>
                                        <p:tgtEl>
                                          <p:spTgt spid="21"/>
                                        </p:tgtEl>
                                      </p:cBhvr>
                                    </p:animEffect>
                                    <p:anim calcmode="lin" valueType="num">
                                      <p:cBhvr>
                                        <p:cTn id="43" dur="1000" fill="hold"/>
                                        <p:tgtEl>
                                          <p:spTgt spid="21"/>
                                        </p:tgtEl>
                                        <p:attrNameLst>
                                          <p:attrName>ppt_x</p:attrName>
                                        </p:attrNameLst>
                                      </p:cBhvr>
                                      <p:tavLst>
                                        <p:tav tm="0">
                                          <p:val>
                                            <p:strVal val="#ppt_x"/>
                                          </p:val>
                                        </p:tav>
                                        <p:tav tm="100000">
                                          <p:val>
                                            <p:strVal val="#ppt_x"/>
                                          </p:val>
                                        </p:tav>
                                      </p:tavLst>
                                    </p:anim>
                                    <p:anim calcmode="lin" valueType="num">
                                      <p:cBhvr>
                                        <p:cTn id="4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8434" name="文本框 3"/>
          <p:cNvSpPr txBox="1"/>
          <p:nvPr/>
        </p:nvSpPr>
        <p:spPr>
          <a:xfrm>
            <a:off x="771525" y="1162050"/>
            <a:ext cx="8072438" cy="3286125"/>
          </a:xfrm>
          <a:prstGeom prst="rect">
            <a:avLst/>
          </a:prstGeom>
          <a:noFill/>
          <a:ln w="9525">
            <a:noFill/>
          </a:ln>
        </p:spPr>
        <p:txBody>
          <a:bodyPr wrap="none">
            <a:spAutoFit/>
          </a:bodyPr>
          <a:p>
            <a:pPr>
              <a:lnSpc>
                <a:spcPct val="150000"/>
              </a:lnSpc>
            </a:pPr>
            <a:r>
              <a:rPr lang="zh-CN" altLang="en-US" sz="3600" b="1" dirty="0">
                <a:latin typeface="楷体" panose="02010609060101010101" pitchFamily="49" charset="-122"/>
                <a:ea typeface="楷体" panose="02010609060101010101" pitchFamily="49" charset="-122"/>
              </a:rPr>
              <a:t>滔滔    妖娆    折腰</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风骚     </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天骄    风流</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沁园春    莽莽    </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红装素裹</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分外    稍逊    俱往矣</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蜡像</a:t>
            </a:r>
            <a:endParaRPr lang="zh-CN" altLang="en-US" sz="3600" b="1" dirty="0">
              <a:latin typeface="楷体" panose="02010609060101010101" pitchFamily="49" charset="-122"/>
              <a:ea typeface="楷体" panose="02010609060101010101" pitchFamily="49" charset="-122"/>
            </a:endParaRPr>
          </a:p>
        </p:txBody>
      </p:sp>
      <p:sp>
        <p:nvSpPr>
          <p:cNvPr id="16389" name="文本框 4"/>
          <p:cNvSpPr txBox="1"/>
          <p:nvPr/>
        </p:nvSpPr>
        <p:spPr>
          <a:xfrm>
            <a:off x="771525" y="1162050"/>
            <a:ext cx="8264525" cy="3286125"/>
          </a:xfrm>
          <a:prstGeom prst="rect">
            <a:avLst/>
          </a:prstGeom>
          <a:noFill/>
          <a:ln w="9525">
            <a:noFill/>
          </a:ln>
        </p:spPr>
        <p:txBody>
          <a:bodyPr>
            <a:spAutoFit/>
          </a:bodyPr>
          <a:p>
            <a:pPr>
              <a:lnSpc>
                <a:spcPct val="150000"/>
              </a:lnSpc>
            </a:pPr>
            <a:r>
              <a:rPr lang="zh-CN" altLang="en-US" sz="3600" b="1" dirty="0">
                <a:latin typeface="楷体" panose="02010609060101010101" pitchFamily="49" charset="-122"/>
                <a:ea typeface="楷体" panose="02010609060101010101" pitchFamily="49" charset="-122"/>
              </a:rPr>
              <a:t>滔</a:t>
            </a:r>
            <a:r>
              <a:rPr lang="zh-CN" altLang="en-US" sz="3600" b="1" dirty="0">
                <a:solidFill>
                  <a:srgbClr val="C00000"/>
                </a:solidFill>
                <a:latin typeface="楷体" panose="02010609060101010101" pitchFamily="49" charset="-122"/>
                <a:ea typeface="楷体" panose="02010609060101010101" pitchFamily="49" charset="-122"/>
              </a:rPr>
              <a:t>滔</a:t>
            </a:r>
            <a:r>
              <a:rPr lang="zh-CN" altLang="en-US" sz="3600" b="1" dirty="0">
                <a:latin typeface="楷体" panose="02010609060101010101" pitchFamily="49" charset="-122"/>
                <a:ea typeface="楷体" panose="02010609060101010101" pitchFamily="49" charset="-122"/>
              </a:rPr>
              <a:t>    妖</a:t>
            </a:r>
            <a:r>
              <a:rPr lang="zh-CN" altLang="en-US" sz="3600" b="1" dirty="0">
                <a:solidFill>
                  <a:srgbClr val="C00000"/>
                </a:solidFill>
                <a:latin typeface="楷体" panose="02010609060101010101" pitchFamily="49" charset="-122"/>
                <a:ea typeface="楷体" panose="02010609060101010101" pitchFamily="49" charset="-122"/>
              </a:rPr>
              <a:t>娆</a:t>
            </a:r>
            <a:r>
              <a:rPr lang="zh-CN" altLang="en-US" sz="3600" b="1" dirty="0">
                <a:latin typeface="楷体" panose="02010609060101010101" pitchFamily="49" charset="-122"/>
                <a:ea typeface="楷体" panose="02010609060101010101" pitchFamily="49" charset="-122"/>
              </a:rPr>
              <a:t>    </a:t>
            </a:r>
            <a:r>
              <a:rPr lang="zh-CN" altLang="en-US" sz="3600" b="1" dirty="0">
                <a:solidFill>
                  <a:srgbClr val="C00000"/>
                </a:solidFill>
                <a:latin typeface="楷体" panose="02010609060101010101" pitchFamily="49" charset="-122"/>
                <a:ea typeface="楷体" panose="02010609060101010101" pitchFamily="49" charset="-122"/>
              </a:rPr>
              <a:t>折</a:t>
            </a:r>
            <a:r>
              <a:rPr lang="zh-CN" altLang="en-US" sz="3600" b="1" dirty="0">
                <a:latin typeface="楷体" panose="02010609060101010101" pitchFamily="49" charset="-122"/>
                <a:ea typeface="楷体" panose="02010609060101010101" pitchFamily="49" charset="-122"/>
              </a:rPr>
              <a:t>腰</a:t>
            </a:r>
            <a:r>
              <a:rPr lang="en-US" altLang="zh-CN" sz="3600" b="1" dirty="0">
                <a:latin typeface="楷体" panose="02010609060101010101" pitchFamily="49" charset="-122"/>
                <a:ea typeface="楷体" panose="02010609060101010101" pitchFamily="49" charset="-122"/>
              </a:rPr>
              <a:t>    </a:t>
            </a:r>
            <a:r>
              <a:rPr lang="zh-CN" altLang="en-US" sz="3600" b="1" dirty="0">
                <a:latin typeface="楷体" panose="02010609060101010101" pitchFamily="49" charset="-122"/>
                <a:ea typeface="楷体" panose="02010609060101010101" pitchFamily="49" charset="-122"/>
              </a:rPr>
              <a:t>风</a:t>
            </a:r>
            <a:r>
              <a:rPr lang="zh-CN" altLang="en-US" sz="3600" b="1" dirty="0">
                <a:solidFill>
                  <a:srgbClr val="C00000"/>
                </a:solidFill>
                <a:latin typeface="楷体" panose="02010609060101010101" pitchFamily="49" charset="-122"/>
                <a:ea typeface="楷体" panose="02010609060101010101" pitchFamily="49" charset="-122"/>
              </a:rPr>
              <a:t>骚</a:t>
            </a:r>
            <a:r>
              <a:rPr lang="zh-CN" altLang="en-US" sz="3600" b="1" dirty="0">
                <a:latin typeface="楷体" panose="02010609060101010101" pitchFamily="49" charset="-122"/>
                <a:ea typeface="楷体" panose="02010609060101010101" pitchFamily="49" charset="-122"/>
              </a:rPr>
              <a:t>        </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天</a:t>
            </a:r>
            <a:r>
              <a:rPr lang="zh-CN" altLang="en-US" sz="3600" b="1" dirty="0">
                <a:solidFill>
                  <a:srgbClr val="C00000"/>
                </a:solidFill>
                <a:latin typeface="楷体" panose="02010609060101010101" pitchFamily="49" charset="-122"/>
                <a:ea typeface="楷体" panose="02010609060101010101" pitchFamily="49" charset="-122"/>
              </a:rPr>
              <a:t>骄</a:t>
            </a:r>
            <a:r>
              <a:rPr lang="zh-CN" altLang="en-US" sz="3600" b="1" dirty="0">
                <a:latin typeface="楷体" panose="02010609060101010101" pitchFamily="49" charset="-122"/>
                <a:ea typeface="楷体" panose="02010609060101010101" pitchFamily="49" charset="-122"/>
              </a:rPr>
              <a:t>    风流</a:t>
            </a:r>
            <a:r>
              <a:rPr lang="en-US" altLang="zh-CN" sz="3600" b="1" dirty="0">
                <a:latin typeface="楷体" panose="02010609060101010101" pitchFamily="49" charset="-122"/>
                <a:ea typeface="楷体" panose="02010609060101010101" pitchFamily="49" charset="-122"/>
              </a:rPr>
              <a:t>    </a:t>
            </a:r>
            <a:r>
              <a:rPr lang="zh-CN" altLang="en-US" sz="3600" b="1" dirty="0">
                <a:solidFill>
                  <a:srgbClr val="C00000"/>
                </a:solidFill>
                <a:latin typeface="楷体" panose="02010609060101010101" pitchFamily="49" charset="-122"/>
                <a:ea typeface="楷体" panose="02010609060101010101" pitchFamily="49" charset="-122"/>
              </a:rPr>
              <a:t>沁</a:t>
            </a:r>
            <a:r>
              <a:rPr lang="zh-CN" altLang="en-US" sz="3600" b="1" dirty="0">
                <a:latin typeface="楷体" panose="02010609060101010101" pitchFamily="49" charset="-122"/>
                <a:ea typeface="楷体" panose="02010609060101010101" pitchFamily="49" charset="-122"/>
              </a:rPr>
              <a:t>园春    </a:t>
            </a:r>
            <a:r>
              <a:rPr lang="zh-CN" altLang="en-US" sz="3600" b="1" dirty="0">
                <a:solidFill>
                  <a:srgbClr val="C00000"/>
                </a:solidFill>
                <a:latin typeface="楷体" panose="02010609060101010101" pitchFamily="49" charset="-122"/>
                <a:ea typeface="楷体" panose="02010609060101010101" pitchFamily="49" charset="-122"/>
              </a:rPr>
              <a:t>莽</a:t>
            </a:r>
            <a:r>
              <a:rPr lang="zh-CN" altLang="en-US" sz="3600" b="1" dirty="0">
                <a:latin typeface="楷体" panose="02010609060101010101" pitchFamily="49" charset="-122"/>
                <a:ea typeface="楷体" panose="02010609060101010101" pitchFamily="49" charset="-122"/>
              </a:rPr>
              <a:t>莽  </a:t>
            </a:r>
            <a:endParaRPr lang="en-US" altLang="zh-CN" sz="3600" b="1" dirty="0">
              <a:latin typeface="楷体" panose="02010609060101010101" pitchFamily="49" charset="-122"/>
              <a:ea typeface="楷体" panose="02010609060101010101" pitchFamily="49" charset="-122"/>
            </a:endParaRPr>
          </a:p>
          <a:p>
            <a:pPr>
              <a:lnSpc>
                <a:spcPct val="150000"/>
              </a:lnSpc>
            </a:pPr>
            <a:r>
              <a:rPr lang="zh-CN" altLang="en-US" sz="3600" b="1" dirty="0">
                <a:latin typeface="楷体" panose="02010609060101010101" pitchFamily="49" charset="-122"/>
                <a:ea typeface="楷体" panose="02010609060101010101" pitchFamily="49" charset="-122"/>
              </a:rPr>
              <a:t>红装素</a:t>
            </a:r>
            <a:r>
              <a:rPr lang="zh-CN" altLang="en-US" sz="3600" b="1" dirty="0">
                <a:solidFill>
                  <a:srgbClr val="C00000"/>
                </a:solidFill>
                <a:latin typeface="楷体" panose="02010609060101010101" pitchFamily="49" charset="-122"/>
                <a:ea typeface="楷体" panose="02010609060101010101" pitchFamily="49" charset="-122"/>
              </a:rPr>
              <a:t>裹</a:t>
            </a:r>
            <a:r>
              <a:rPr lang="en-US" altLang="zh-CN" sz="3600" b="1" dirty="0">
                <a:solidFill>
                  <a:srgbClr val="7030A0"/>
                </a:solidFill>
                <a:latin typeface="楷体" panose="02010609060101010101" pitchFamily="49" charset="-122"/>
                <a:ea typeface="楷体" panose="02010609060101010101" pitchFamily="49" charset="-122"/>
              </a:rPr>
              <a:t>    </a:t>
            </a:r>
            <a:r>
              <a:rPr lang="zh-CN" altLang="en-US" sz="3600" b="1" dirty="0">
                <a:solidFill>
                  <a:srgbClr val="C00000"/>
                </a:solidFill>
                <a:latin typeface="楷体" panose="02010609060101010101" pitchFamily="49" charset="-122"/>
                <a:ea typeface="楷体" panose="02010609060101010101" pitchFamily="49" charset="-122"/>
              </a:rPr>
              <a:t>分</a:t>
            </a:r>
            <a:r>
              <a:rPr lang="zh-CN" altLang="en-US" sz="3600" b="1" dirty="0">
                <a:latin typeface="楷体" panose="02010609060101010101" pitchFamily="49" charset="-122"/>
                <a:ea typeface="楷体" panose="02010609060101010101" pitchFamily="49" charset="-122"/>
              </a:rPr>
              <a:t>外    稍</a:t>
            </a:r>
            <a:r>
              <a:rPr lang="zh-CN" altLang="en-US" sz="3600" b="1" dirty="0">
                <a:solidFill>
                  <a:srgbClr val="C00000"/>
                </a:solidFill>
                <a:latin typeface="楷体" panose="02010609060101010101" pitchFamily="49" charset="-122"/>
                <a:ea typeface="楷体" panose="02010609060101010101" pitchFamily="49" charset="-122"/>
              </a:rPr>
              <a:t>逊</a:t>
            </a:r>
            <a:r>
              <a:rPr lang="zh-CN" altLang="en-US" sz="3600" b="1" dirty="0">
                <a:latin typeface="楷体" panose="02010609060101010101" pitchFamily="49" charset="-122"/>
                <a:ea typeface="楷体" panose="02010609060101010101" pitchFamily="49" charset="-122"/>
              </a:rPr>
              <a:t>    俱往</a:t>
            </a:r>
            <a:r>
              <a:rPr lang="zh-CN" altLang="en-US" sz="3600" b="1" dirty="0">
                <a:solidFill>
                  <a:srgbClr val="C00000"/>
                </a:solidFill>
                <a:latin typeface="楷体" panose="02010609060101010101" pitchFamily="49" charset="-122"/>
                <a:ea typeface="楷体" panose="02010609060101010101" pitchFamily="49" charset="-122"/>
              </a:rPr>
              <a:t>矣</a:t>
            </a:r>
            <a:endParaRPr lang="en-US" altLang="zh-CN" sz="3600" b="1" dirty="0">
              <a:solidFill>
                <a:srgbClr val="C00000"/>
              </a:solidFill>
              <a:latin typeface="楷体" panose="02010609060101010101" pitchFamily="49" charset="-122"/>
              <a:ea typeface="楷体" panose="02010609060101010101" pitchFamily="49" charset="-122"/>
            </a:endParaRPr>
          </a:p>
          <a:p>
            <a:pPr>
              <a:lnSpc>
                <a:spcPct val="150000"/>
              </a:lnSpc>
            </a:pPr>
            <a:r>
              <a:rPr lang="zh-CN" altLang="en-US" sz="3600" b="1" dirty="0">
                <a:solidFill>
                  <a:srgbClr val="C00000"/>
                </a:solidFill>
                <a:latin typeface="楷体" panose="02010609060101010101" pitchFamily="49" charset="-122"/>
                <a:ea typeface="楷体" panose="02010609060101010101" pitchFamily="49" charset="-122"/>
              </a:rPr>
              <a:t>蜡</a:t>
            </a:r>
            <a:r>
              <a:rPr lang="zh-CN" altLang="en-US" sz="3600" b="1" dirty="0">
                <a:latin typeface="楷体" panose="02010609060101010101" pitchFamily="49" charset="-122"/>
                <a:ea typeface="楷体" panose="02010609060101010101" pitchFamily="49" charset="-122"/>
              </a:rPr>
              <a:t>像</a:t>
            </a:r>
            <a:endParaRPr lang="zh-CN" altLang="en-US" sz="3600" b="1" dirty="0">
              <a:latin typeface="楷体" panose="02010609060101010101" pitchFamily="49" charset="-122"/>
              <a:ea typeface="楷体" panose="02010609060101010101" pitchFamily="49" charset="-122"/>
            </a:endParaRPr>
          </a:p>
        </p:txBody>
      </p:sp>
      <p:sp>
        <p:nvSpPr>
          <p:cNvPr id="16390" name="文本框 5"/>
          <p:cNvSpPr txBox="1"/>
          <p:nvPr/>
        </p:nvSpPr>
        <p:spPr>
          <a:xfrm>
            <a:off x="1214438" y="993775"/>
            <a:ext cx="730250"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tāo</a:t>
            </a:r>
            <a:endParaRPr lang="zh-CN" altLang="en-US" sz="2800" b="1" dirty="0">
              <a:solidFill>
                <a:srgbClr val="0033CC"/>
              </a:solidFill>
              <a:latin typeface="宋体" panose="02010600030101010101" pitchFamily="2" charset="-122"/>
            </a:endParaRPr>
          </a:p>
        </p:txBody>
      </p:sp>
      <p:sp>
        <p:nvSpPr>
          <p:cNvPr id="16391" name="文本框 6"/>
          <p:cNvSpPr txBox="1"/>
          <p:nvPr/>
        </p:nvSpPr>
        <p:spPr>
          <a:xfrm>
            <a:off x="3028950" y="901700"/>
            <a:ext cx="727075"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ráo</a:t>
            </a:r>
            <a:endParaRPr lang="zh-CN" altLang="en-US" sz="2800" b="1" dirty="0">
              <a:solidFill>
                <a:srgbClr val="0033CC"/>
              </a:solidFill>
              <a:latin typeface="宋体" panose="02010600030101010101" pitchFamily="2" charset="-122"/>
            </a:endParaRPr>
          </a:p>
        </p:txBody>
      </p:sp>
      <p:sp>
        <p:nvSpPr>
          <p:cNvPr id="16392" name="文本框 7"/>
          <p:cNvSpPr txBox="1"/>
          <p:nvPr/>
        </p:nvSpPr>
        <p:spPr>
          <a:xfrm>
            <a:off x="4430713" y="981075"/>
            <a:ext cx="728662"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zhé</a:t>
            </a:r>
            <a:endParaRPr lang="zh-CN" altLang="en-US" sz="2800" b="1" dirty="0">
              <a:solidFill>
                <a:srgbClr val="0033CC"/>
              </a:solidFill>
              <a:latin typeface="宋体" panose="02010600030101010101" pitchFamily="2" charset="-122"/>
            </a:endParaRPr>
          </a:p>
        </p:txBody>
      </p:sp>
      <p:sp>
        <p:nvSpPr>
          <p:cNvPr id="16393" name="文本框 8"/>
          <p:cNvSpPr txBox="1"/>
          <p:nvPr/>
        </p:nvSpPr>
        <p:spPr>
          <a:xfrm>
            <a:off x="6692900" y="944563"/>
            <a:ext cx="727075" cy="522287"/>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sāo</a:t>
            </a:r>
            <a:endParaRPr lang="zh-CN" altLang="en-US" sz="2800" b="1" dirty="0">
              <a:solidFill>
                <a:srgbClr val="0033CC"/>
              </a:solidFill>
              <a:latin typeface="宋体" panose="02010600030101010101" pitchFamily="2" charset="-122"/>
            </a:endParaRPr>
          </a:p>
        </p:txBody>
      </p:sp>
      <p:sp>
        <p:nvSpPr>
          <p:cNvPr id="16394" name="文本框 9"/>
          <p:cNvSpPr txBox="1"/>
          <p:nvPr/>
        </p:nvSpPr>
        <p:spPr>
          <a:xfrm>
            <a:off x="1123950" y="1809750"/>
            <a:ext cx="909638"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jiāo</a:t>
            </a:r>
            <a:endParaRPr lang="zh-CN" altLang="en-US" sz="2800" b="1" dirty="0">
              <a:solidFill>
                <a:srgbClr val="0033CC"/>
              </a:solidFill>
              <a:latin typeface="宋体" panose="02010600030101010101" pitchFamily="2" charset="-122"/>
            </a:endParaRPr>
          </a:p>
        </p:txBody>
      </p:sp>
      <p:sp>
        <p:nvSpPr>
          <p:cNvPr id="16395" name="文本框 10"/>
          <p:cNvSpPr txBox="1"/>
          <p:nvPr/>
        </p:nvSpPr>
        <p:spPr>
          <a:xfrm>
            <a:off x="4430713" y="1816100"/>
            <a:ext cx="728662"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qìn</a:t>
            </a:r>
            <a:endParaRPr lang="zh-CN" altLang="en-US" sz="2800" b="1" dirty="0">
              <a:solidFill>
                <a:srgbClr val="0033CC"/>
              </a:solidFill>
              <a:latin typeface="宋体" panose="02010600030101010101" pitchFamily="2" charset="-122"/>
            </a:endParaRPr>
          </a:p>
        </p:txBody>
      </p:sp>
      <p:sp>
        <p:nvSpPr>
          <p:cNvPr id="16396" name="文本框 11"/>
          <p:cNvSpPr txBox="1"/>
          <p:nvPr/>
        </p:nvSpPr>
        <p:spPr>
          <a:xfrm>
            <a:off x="6600825" y="1789113"/>
            <a:ext cx="909638" cy="523875"/>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mǎnɡ</a:t>
            </a:r>
            <a:endParaRPr lang="zh-CN" altLang="en-US" sz="2800" b="1" dirty="0">
              <a:solidFill>
                <a:srgbClr val="0033CC"/>
              </a:solidFill>
              <a:latin typeface="宋体" panose="02010600030101010101" pitchFamily="2" charset="-122"/>
            </a:endParaRPr>
          </a:p>
        </p:txBody>
      </p:sp>
      <p:sp>
        <p:nvSpPr>
          <p:cNvPr id="16397" name="文本框 12"/>
          <p:cNvSpPr txBox="1"/>
          <p:nvPr/>
        </p:nvSpPr>
        <p:spPr>
          <a:xfrm>
            <a:off x="2090738" y="2593975"/>
            <a:ext cx="728662" cy="523875"/>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ɡuǒ</a:t>
            </a:r>
            <a:endParaRPr lang="zh-CN" altLang="en-US" sz="2800" b="1" dirty="0">
              <a:solidFill>
                <a:srgbClr val="0033CC"/>
              </a:solidFill>
              <a:latin typeface="宋体" panose="02010600030101010101" pitchFamily="2" charset="-122"/>
            </a:endParaRPr>
          </a:p>
        </p:txBody>
      </p:sp>
      <p:sp>
        <p:nvSpPr>
          <p:cNvPr id="16398" name="文本框 13"/>
          <p:cNvSpPr txBox="1"/>
          <p:nvPr/>
        </p:nvSpPr>
        <p:spPr>
          <a:xfrm>
            <a:off x="3438525" y="2652713"/>
            <a:ext cx="727075" cy="522287"/>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fèn</a:t>
            </a:r>
            <a:endParaRPr lang="zh-CN" altLang="en-US" sz="2800" b="1" dirty="0">
              <a:solidFill>
                <a:srgbClr val="0033CC"/>
              </a:solidFill>
              <a:latin typeface="宋体" panose="02010600030101010101" pitchFamily="2" charset="-122"/>
            </a:endParaRPr>
          </a:p>
        </p:txBody>
      </p:sp>
      <p:sp>
        <p:nvSpPr>
          <p:cNvPr id="16399" name="文本框 14"/>
          <p:cNvSpPr txBox="1"/>
          <p:nvPr/>
        </p:nvSpPr>
        <p:spPr>
          <a:xfrm>
            <a:off x="5789613" y="2657475"/>
            <a:ext cx="728662"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xùn</a:t>
            </a:r>
            <a:endParaRPr lang="zh-CN" altLang="en-US" sz="2800" b="1" dirty="0">
              <a:solidFill>
                <a:srgbClr val="0033CC"/>
              </a:solidFill>
              <a:latin typeface="宋体" panose="02010600030101010101" pitchFamily="2" charset="-122"/>
            </a:endParaRPr>
          </a:p>
        </p:txBody>
      </p:sp>
      <p:sp>
        <p:nvSpPr>
          <p:cNvPr id="16400" name="文本框 15"/>
          <p:cNvSpPr txBox="1"/>
          <p:nvPr/>
        </p:nvSpPr>
        <p:spPr>
          <a:xfrm>
            <a:off x="8186738" y="2635250"/>
            <a:ext cx="547687"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yǐ</a:t>
            </a:r>
            <a:endParaRPr lang="zh-CN" altLang="en-US" sz="2800" b="1" dirty="0">
              <a:solidFill>
                <a:srgbClr val="0033CC"/>
              </a:solidFill>
              <a:latin typeface="宋体" panose="02010600030101010101" pitchFamily="2" charset="-122"/>
            </a:endParaRPr>
          </a:p>
        </p:txBody>
      </p:sp>
      <p:grpSp>
        <p:nvGrpSpPr>
          <p:cNvPr id="6" name="组合 5"/>
          <p:cNvGrpSpPr/>
          <p:nvPr/>
        </p:nvGrpSpPr>
        <p:grpSpPr>
          <a:xfrm>
            <a:off x="779463" y="3860800"/>
            <a:ext cx="8001000" cy="736600"/>
            <a:chOff x="6965541" y="3454196"/>
            <a:chExt cx="8000332" cy="735655"/>
          </a:xfrm>
        </p:grpSpPr>
        <p:sp>
          <p:nvSpPr>
            <p:cNvPr id="2" name="椭圆 1"/>
            <p:cNvSpPr/>
            <p:nvPr/>
          </p:nvSpPr>
          <p:spPr>
            <a:xfrm>
              <a:off x="6965541" y="3454196"/>
              <a:ext cx="558753" cy="558083"/>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4" name="直接箭头连接符 3"/>
            <p:cNvCxnSpPr/>
            <p:nvPr/>
          </p:nvCxnSpPr>
          <p:spPr>
            <a:xfrm flipV="1">
              <a:off x="7313174" y="3953617"/>
              <a:ext cx="963533" cy="45978"/>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8452" name="文本框 4"/>
            <p:cNvSpPr txBox="1"/>
            <p:nvPr/>
          </p:nvSpPr>
          <p:spPr>
            <a:xfrm>
              <a:off x="8289530" y="3667648"/>
              <a:ext cx="6676343" cy="522203"/>
            </a:xfrm>
            <a:prstGeom prst="rect">
              <a:avLst/>
            </a:prstGeom>
            <a:noFill/>
            <a:ln w="9525">
              <a:noFill/>
            </a:ln>
          </p:spPr>
          <p:txBody>
            <a:bodyPr wrap="none">
              <a:spAutoFit/>
            </a:bodyPr>
            <a:p>
              <a:r>
                <a:rPr lang="zh-CN" altLang="en-US" sz="2800" b="1" dirty="0">
                  <a:solidFill>
                    <a:srgbClr val="C00000"/>
                  </a:solidFill>
                  <a:latin typeface="楷体" panose="02010609060101010101" pitchFamily="49" charset="-122"/>
                  <a:ea typeface="楷体" panose="02010609060101010101" pitchFamily="49" charset="-122"/>
                </a:rPr>
                <a:t>字形易错，不要写成“腊八”的“腊”。</a:t>
              </a:r>
              <a:endParaRPr lang="zh-CN" altLang="en-US" sz="2800" b="1" dirty="0">
                <a:solidFill>
                  <a:srgbClr val="C00000"/>
                </a:solidFill>
                <a:latin typeface="楷体" panose="02010609060101010101" pitchFamily="49" charset="-122"/>
                <a:ea typeface="楷体" panose="02010609060101010101" pitchFamily="49" charset="-122"/>
              </a:endParaRPr>
            </a:p>
          </p:txBody>
        </p:sp>
      </p:grpSp>
      <p:sp>
        <p:nvSpPr>
          <p:cNvPr id="21" name="文本框 15"/>
          <p:cNvSpPr txBox="1"/>
          <p:nvPr/>
        </p:nvSpPr>
        <p:spPr>
          <a:xfrm>
            <a:off x="779463" y="3336925"/>
            <a:ext cx="547687" cy="522288"/>
          </a:xfrm>
          <a:prstGeom prst="rect">
            <a:avLst/>
          </a:prstGeom>
          <a:noFill/>
          <a:ln w="9525">
            <a:noFill/>
          </a:ln>
        </p:spPr>
        <p:txBody>
          <a:bodyPr wrap="none">
            <a:spAutoFit/>
          </a:bodyPr>
          <a:p>
            <a:r>
              <a:rPr lang="en-US" altLang="zh-CN" sz="2800" b="1" dirty="0">
                <a:solidFill>
                  <a:srgbClr val="0033CC"/>
                </a:solidFill>
                <a:latin typeface="宋体" panose="02010600030101010101" pitchFamily="2" charset="-122"/>
              </a:rPr>
              <a:t>là</a:t>
            </a:r>
            <a:endParaRPr lang="zh-CN" altLang="en-US" sz="2800" b="1" dirty="0">
              <a:solidFill>
                <a:srgbClr val="0033CC"/>
              </a:solidFill>
              <a:latin typeface="宋体" panose="02010600030101010101" pitchFamily="2" charset="-122"/>
            </a:endParaRPr>
          </a:p>
        </p:txBody>
      </p:sp>
      <p:sp>
        <p:nvSpPr>
          <p:cNvPr id="18449"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字词清单</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389"/>
                                        </p:tgtEl>
                                        <p:attrNameLst>
                                          <p:attrName>style.visibility</p:attrName>
                                        </p:attrNameLst>
                                      </p:cBhvr>
                                      <p:to>
                                        <p:strVal val="visible"/>
                                      </p:to>
                                    </p:set>
                                    <p:animEffect transition="in" filter="fade">
                                      <p:cBhvr>
                                        <p:cTn id="7" dur="500"/>
                                        <p:tgtEl>
                                          <p:spTgt spid="16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390"/>
                                        </p:tgtEl>
                                        <p:attrNameLst>
                                          <p:attrName>style.visibility</p:attrName>
                                        </p:attrNameLst>
                                      </p:cBhvr>
                                      <p:to>
                                        <p:strVal val="visible"/>
                                      </p:to>
                                    </p:set>
                                    <p:animEffect transition="in" filter="fade">
                                      <p:cBhvr>
                                        <p:cTn id="12" dur="500"/>
                                        <p:tgtEl>
                                          <p:spTgt spid="1639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391"/>
                                        </p:tgtEl>
                                        <p:attrNameLst>
                                          <p:attrName>style.visibility</p:attrName>
                                        </p:attrNameLst>
                                      </p:cBhvr>
                                      <p:to>
                                        <p:strVal val="visible"/>
                                      </p:to>
                                    </p:set>
                                    <p:animEffect transition="in" filter="fade">
                                      <p:cBhvr>
                                        <p:cTn id="17" dur="500"/>
                                        <p:tgtEl>
                                          <p:spTgt spid="163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392"/>
                                        </p:tgtEl>
                                        <p:attrNameLst>
                                          <p:attrName>style.visibility</p:attrName>
                                        </p:attrNameLst>
                                      </p:cBhvr>
                                      <p:to>
                                        <p:strVal val="visible"/>
                                      </p:to>
                                    </p:set>
                                    <p:animEffect transition="in" filter="fade">
                                      <p:cBhvr>
                                        <p:cTn id="22" dur="500"/>
                                        <p:tgtEl>
                                          <p:spTgt spid="1639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6393"/>
                                        </p:tgtEl>
                                        <p:attrNameLst>
                                          <p:attrName>style.visibility</p:attrName>
                                        </p:attrNameLst>
                                      </p:cBhvr>
                                      <p:to>
                                        <p:strVal val="visible"/>
                                      </p:to>
                                    </p:set>
                                    <p:animEffect transition="in" filter="fade">
                                      <p:cBhvr>
                                        <p:cTn id="27" dur="500"/>
                                        <p:tgtEl>
                                          <p:spTgt spid="1639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394"/>
                                        </p:tgtEl>
                                        <p:attrNameLst>
                                          <p:attrName>style.visibility</p:attrName>
                                        </p:attrNameLst>
                                      </p:cBhvr>
                                      <p:to>
                                        <p:strVal val="visible"/>
                                      </p:to>
                                    </p:set>
                                    <p:animEffect transition="in" filter="fade">
                                      <p:cBhvr>
                                        <p:cTn id="32" dur="500"/>
                                        <p:tgtEl>
                                          <p:spTgt spid="1639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6395"/>
                                        </p:tgtEl>
                                        <p:attrNameLst>
                                          <p:attrName>style.visibility</p:attrName>
                                        </p:attrNameLst>
                                      </p:cBhvr>
                                      <p:to>
                                        <p:strVal val="visible"/>
                                      </p:to>
                                    </p:set>
                                    <p:animEffect transition="in" filter="fade">
                                      <p:cBhvr>
                                        <p:cTn id="37" dur="500"/>
                                        <p:tgtEl>
                                          <p:spTgt spid="1639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6396"/>
                                        </p:tgtEl>
                                        <p:attrNameLst>
                                          <p:attrName>style.visibility</p:attrName>
                                        </p:attrNameLst>
                                      </p:cBhvr>
                                      <p:to>
                                        <p:strVal val="visible"/>
                                      </p:to>
                                    </p:set>
                                    <p:animEffect transition="in" filter="fade">
                                      <p:cBhvr>
                                        <p:cTn id="42" dur="500"/>
                                        <p:tgtEl>
                                          <p:spTgt spid="1639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397"/>
                                        </p:tgtEl>
                                        <p:attrNameLst>
                                          <p:attrName>style.visibility</p:attrName>
                                        </p:attrNameLst>
                                      </p:cBhvr>
                                      <p:to>
                                        <p:strVal val="visible"/>
                                      </p:to>
                                    </p:set>
                                    <p:animEffect transition="in" filter="fade">
                                      <p:cBhvr>
                                        <p:cTn id="47" dur="500"/>
                                        <p:tgtEl>
                                          <p:spTgt spid="1639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6398"/>
                                        </p:tgtEl>
                                        <p:attrNameLst>
                                          <p:attrName>style.visibility</p:attrName>
                                        </p:attrNameLst>
                                      </p:cBhvr>
                                      <p:to>
                                        <p:strVal val="visible"/>
                                      </p:to>
                                    </p:set>
                                    <p:animEffect transition="in" filter="fade">
                                      <p:cBhvr>
                                        <p:cTn id="52" dur="500"/>
                                        <p:tgtEl>
                                          <p:spTgt spid="16398"/>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399"/>
                                        </p:tgtEl>
                                        <p:attrNameLst>
                                          <p:attrName>style.visibility</p:attrName>
                                        </p:attrNameLst>
                                      </p:cBhvr>
                                      <p:to>
                                        <p:strVal val="visible"/>
                                      </p:to>
                                    </p:set>
                                    <p:animEffect transition="in" filter="fade">
                                      <p:cBhvr>
                                        <p:cTn id="57" dur="500"/>
                                        <p:tgtEl>
                                          <p:spTgt spid="16399"/>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400"/>
                                        </p:tgtEl>
                                        <p:attrNameLst>
                                          <p:attrName>style.visibility</p:attrName>
                                        </p:attrNameLst>
                                      </p:cBhvr>
                                      <p:to>
                                        <p:strVal val="visible"/>
                                      </p:to>
                                    </p:set>
                                    <p:animEffect transition="in" filter="fade">
                                      <p:cBhvr>
                                        <p:cTn id="62" dur="500"/>
                                        <p:tgtEl>
                                          <p:spTgt spid="16400"/>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nodeType="click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wipe(down)">
                                      <p:cBhvr>
                                        <p:cTn id="7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9" grpId="0"/>
      <p:bldP spid="16390" grpId="0"/>
      <p:bldP spid="16391" grpId="0"/>
      <p:bldP spid="16392" grpId="0"/>
      <p:bldP spid="16393" grpId="0"/>
      <p:bldP spid="16394" grpId="0"/>
      <p:bldP spid="16395" grpId="0"/>
      <p:bldP spid="16396" grpId="0"/>
      <p:bldP spid="16397" grpId="0"/>
      <p:bldP spid="16398" grpId="0"/>
      <p:bldP spid="16399" grpId="0"/>
      <p:bldP spid="16400"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458" name="文本框 5"/>
          <p:cNvSpPr txBox="1"/>
          <p:nvPr/>
        </p:nvSpPr>
        <p:spPr>
          <a:xfrm>
            <a:off x="323850" y="195263"/>
            <a:ext cx="2060575" cy="500062"/>
          </a:xfrm>
          <a:prstGeom prst="rect">
            <a:avLst/>
          </a:prstGeom>
          <a:noFill/>
          <a:ln w="9525">
            <a:noFill/>
          </a:ln>
        </p:spPr>
        <p:txBody>
          <a:bodyPr lIns="68580" tIns="34290" rIns="68580" bIns="34290">
            <a:spAutoFit/>
          </a:bodyPr>
          <a:p>
            <a:pPr marL="457200" indent="-457200" eaLnBrk="1" hangingPunct="1">
              <a:spcBef>
                <a:spcPts val="600"/>
              </a:spcBef>
              <a:buFont typeface="Wingdings" panose="05000000000000000000" pitchFamily="2" charset="2"/>
              <a:buChar char="u"/>
            </a:pPr>
            <a:r>
              <a:rPr lang="zh-CN" altLang="en-US" sz="2800" b="1" dirty="0">
                <a:latin typeface="楷体" panose="02010609060101010101" pitchFamily="49" charset="-122"/>
                <a:ea typeface="楷体" panose="02010609060101010101" pitchFamily="49" charset="-122"/>
              </a:rPr>
              <a:t>多音字</a:t>
            </a:r>
            <a:endParaRPr lang="zh-CN" altLang="en-US" sz="2800" b="1" dirty="0">
              <a:latin typeface="楷体" panose="02010609060101010101" pitchFamily="49" charset="-122"/>
              <a:ea typeface="楷体" panose="02010609060101010101" pitchFamily="49" charset="-122"/>
            </a:endParaRPr>
          </a:p>
        </p:txBody>
      </p:sp>
      <p:grpSp>
        <p:nvGrpSpPr>
          <p:cNvPr id="14" name="Group 5"/>
          <p:cNvGrpSpPr/>
          <p:nvPr/>
        </p:nvGrpSpPr>
        <p:grpSpPr bwMode="auto">
          <a:xfrm>
            <a:off x="638470" y="1019209"/>
            <a:ext cx="1108710" cy="1438088"/>
            <a:chOff x="244" y="-13"/>
            <a:chExt cx="1746" cy="2265"/>
          </a:xfrm>
          <a:solidFill>
            <a:srgbClr val="4BACC6">
              <a:lumMod val="20000"/>
              <a:lumOff val="80000"/>
            </a:srgbClr>
          </a:solidFill>
        </p:grpSpPr>
        <p:sp>
          <p:nvSpPr>
            <p:cNvPr id="18" name="AutoShape 6"/>
            <p:cNvSpPr>
              <a:spLocks noChangeArrowheads="1"/>
            </p:cNvSpPr>
            <p:nvPr/>
          </p:nvSpPr>
          <p:spPr bwMode="auto">
            <a:xfrm>
              <a:off x="244" y="518"/>
              <a:ext cx="1451" cy="1170"/>
            </a:xfrm>
            <a:custGeom>
              <a:avLst/>
              <a:gdLst>
                <a:gd name="T0" fmla="*/ 3 w 21600"/>
                <a:gd name="T1" fmla="*/ 0 h 21600"/>
                <a:gd name="T2" fmla="*/ 1 w 21600"/>
                <a:gd name="T3" fmla="*/ 2 h 21600"/>
                <a:gd name="T4" fmla="*/ 3 w 21600"/>
                <a:gd name="T5" fmla="*/ 4 h 21600"/>
                <a:gd name="T6" fmla="*/ 6 w 21600"/>
                <a:gd name="T7" fmla="*/ 2 h 21600"/>
                <a:gd name="T8" fmla="*/ 17694720 60000 65536"/>
                <a:gd name="T9" fmla="*/ 11796480 60000 65536"/>
                <a:gd name="T10" fmla="*/ 5898240 60000 65536"/>
                <a:gd name="T11" fmla="*/ 0 60000 65536"/>
                <a:gd name="T12" fmla="*/ 5032 w 21600"/>
                <a:gd name="T13" fmla="*/ 2286 h 21600"/>
                <a:gd name="T14" fmla="*/ 16554 w 21600"/>
                <a:gd name="T15" fmla="*/ 1368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72B24"/>
            </a:solidFill>
            <a:ln w="9525">
              <a:solidFill>
                <a:srgbClr val="972B24"/>
              </a:solidFill>
              <a:miter lim="800000"/>
            </a:ln>
            <a:effectLst/>
          </p:spPr>
          <p:txBody>
            <a:bodyPr wrap="none"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数</a:t>
              </a:r>
              <a:endParaRPr kumimoji="0" lang="zh-CN" altLang="en-US" sz="2800" b="1"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19" name="AutoShape 7"/>
            <p:cNvSpPr/>
            <p:nvPr/>
          </p:nvSpPr>
          <p:spPr bwMode="auto">
            <a:xfrm>
              <a:off x="1751" y="-13"/>
              <a:ext cx="239" cy="2265"/>
            </a:xfrm>
            <a:prstGeom prst="leftBrace">
              <a:avLst>
                <a:gd name="adj1" fmla="val 90927"/>
                <a:gd name="adj2" fmla="val 50000"/>
              </a:avLst>
            </a:prstGeom>
            <a:noFill/>
            <a:ln w="19050">
              <a:solidFill>
                <a:srgbClr val="972B24"/>
              </a:solidFill>
              <a:round/>
            </a:ln>
            <a:effectLst/>
          </p:spPr>
          <p:txBody>
            <a:bodyPr anchor="ctr"/>
            <a:lstStyle>
              <a:lvl1pPr eaLnBrk="0" hangingPunct="0">
                <a:defRPr sz="2800" b="1">
                  <a:solidFill>
                    <a:schemeClr val="tx1"/>
                  </a:solidFill>
                  <a:latin typeface="Arial" panose="020B0604020202020204" pitchFamily="34" charset="0"/>
                  <a:ea typeface="宋体" panose="02010600030101010101" pitchFamily="2" charset="-122"/>
                </a:defRPr>
              </a:lvl1pPr>
              <a:lvl2pPr marL="742950" indent="-285750" eaLnBrk="0" hangingPunct="0">
                <a:defRPr sz="2800" b="1">
                  <a:solidFill>
                    <a:schemeClr val="tx1"/>
                  </a:solidFill>
                  <a:latin typeface="Arial" panose="020B0604020202020204" pitchFamily="34" charset="0"/>
                  <a:ea typeface="宋体" panose="02010600030101010101" pitchFamily="2" charset="-122"/>
                </a:defRPr>
              </a:lvl2pPr>
              <a:lvl3pPr marL="1143000" indent="-228600" eaLnBrk="0" hangingPunct="0">
                <a:defRPr sz="2800" b="1">
                  <a:solidFill>
                    <a:schemeClr val="tx1"/>
                  </a:solidFill>
                  <a:latin typeface="Arial" panose="020B0604020202020204" pitchFamily="34" charset="0"/>
                  <a:ea typeface="宋体" panose="02010600030101010101" pitchFamily="2" charset="-122"/>
                </a:defRPr>
              </a:lvl3pPr>
              <a:lvl4pPr marL="1600200" indent="-228600" eaLnBrk="0" hangingPunct="0">
                <a:defRPr sz="2800" b="1">
                  <a:solidFill>
                    <a:schemeClr val="tx1"/>
                  </a:solidFill>
                  <a:latin typeface="Arial" panose="020B0604020202020204" pitchFamily="34" charset="0"/>
                  <a:ea typeface="宋体" panose="02010600030101010101" pitchFamily="2" charset="-122"/>
                </a:defRPr>
              </a:lvl4pPr>
              <a:lvl5pPr marL="2057400" indent="-228600" eaLnBrk="0" hangingPunct="0">
                <a:defRPr sz="2800" b="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19460" name="矩形 4"/>
          <p:cNvSpPr/>
          <p:nvPr/>
        </p:nvSpPr>
        <p:spPr>
          <a:xfrm>
            <a:off x="1692275" y="779463"/>
            <a:ext cx="2908300" cy="1892300"/>
          </a:xfrm>
          <a:prstGeom prst="rect">
            <a:avLst/>
          </a:prstGeom>
          <a:noFill/>
          <a:ln w="9525">
            <a:noFill/>
          </a:ln>
        </p:spPr>
        <p:txBody>
          <a:bodyPr>
            <a:spAutoFit/>
          </a:bodyPr>
          <a:p>
            <a:pPr eaLnBrk="1" hangingPunct="1">
              <a:lnSpc>
                <a:spcPct val="150000"/>
              </a:lnSpc>
            </a:pPr>
            <a:r>
              <a:rPr lang="zh-CN" altLang="en-US" sz="2600" b="1" dirty="0">
                <a:latin typeface="楷体" panose="02010609060101010101" pitchFamily="49" charset="-122"/>
                <a:ea typeface="楷体" panose="02010609060101010101" pitchFamily="49" charset="-122"/>
              </a:rPr>
              <a:t>（    ）数一数</a:t>
            </a:r>
            <a:endParaRPr lang="en-US" altLang="zh-CN" sz="2600" b="1" dirty="0">
              <a:latin typeface="楷体" panose="02010609060101010101" pitchFamily="49" charset="-122"/>
              <a:ea typeface="楷体" panose="02010609060101010101" pitchFamily="49" charset="-122"/>
            </a:endParaRPr>
          </a:p>
          <a:p>
            <a:pPr eaLnBrk="1" hangingPunct="1">
              <a:lnSpc>
                <a:spcPct val="150000"/>
              </a:lnSpc>
            </a:pPr>
            <a:r>
              <a:rPr lang="zh-CN" altLang="en-US" sz="2600" b="1" dirty="0">
                <a:latin typeface="楷体" panose="02010609060101010101" pitchFamily="49" charset="-122"/>
                <a:ea typeface="楷体" panose="02010609060101010101" pitchFamily="49" charset="-122"/>
              </a:rPr>
              <a:t>（    ）人数</a:t>
            </a:r>
            <a:endParaRPr lang="en-US" altLang="zh-CN" sz="2600" b="1" dirty="0">
              <a:latin typeface="楷体" panose="02010609060101010101" pitchFamily="49" charset="-122"/>
              <a:ea typeface="楷体" panose="02010609060101010101" pitchFamily="49" charset="-122"/>
            </a:endParaRPr>
          </a:p>
          <a:p>
            <a:pPr eaLnBrk="1" hangingPunct="1">
              <a:lnSpc>
                <a:spcPct val="150000"/>
              </a:lnSpc>
            </a:pPr>
            <a:r>
              <a:rPr lang="zh-CN" altLang="en-US" sz="2600" b="1" dirty="0">
                <a:latin typeface="楷体" panose="02010609060101010101" pitchFamily="49" charset="-122"/>
                <a:ea typeface="楷体" panose="02010609060101010101" pitchFamily="49" charset="-122"/>
              </a:rPr>
              <a:t>（    ）数见不鲜</a:t>
            </a:r>
            <a:endParaRPr lang="en-US" altLang="zh-CN" sz="2600" b="1" dirty="0">
              <a:latin typeface="楷体" panose="02010609060101010101" pitchFamily="49" charset="-122"/>
              <a:ea typeface="楷体" panose="02010609060101010101" pitchFamily="49" charset="-122"/>
            </a:endParaRPr>
          </a:p>
        </p:txBody>
      </p:sp>
      <p:sp>
        <p:nvSpPr>
          <p:cNvPr id="21" name="文本框 20"/>
          <p:cNvSpPr txBox="1"/>
          <p:nvPr/>
        </p:nvSpPr>
        <p:spPr>
          <a:xfrm>
            <a:off x="2081213" y="835025"/>
            <a:ext cx="728662"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shǔ</a:t>
            </a:r>
            <a:endParaRPr lang="zh-CN" altLang="en-US" sz="2800" b="1" dirty="0">
              <a:solidFill>
                <a:srgbClr val="FF0000"/>
              </a:solidFill>
              <a:latin typeface="宋体" panose="02010600030101010101" pitchFamily="2" charset="-122"/>
            </a:endParaRPr>
          </a:p>
        </p:txBody>
      </p:sp>
      <p:sp>
        <p:nvSpPr>
          <p:cNvPr id="22" name="文本框 21"/>
          <p:cNvSpPr txBox="1"/>
          <p:nvPr/>
        </p:nvSpPr>
        <p:spPr>
          <a:xfrm>
            <a:off x="2081213" y="1427163"/>
            <a:ext cx="728662" cy="522287"/>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shù</a:t>
            </a:r>
            <a:endParaRPr lang="zh-CN" altLang="en-US" sz="2800" b="1" dirty="0">
              <a:solidFill>
                <a:srgbClr val="FF0000"/>
              </a:solidFill>
              <a:latin typeface="宋体" panose="02010600030101010101" pitchFamily="2" charset="-122"/>
            </a:endParaRPr>
          </a:p>
        </p:txBody>
      </p:sp>
      <p:sp>
        <p:nvSpPr>
          <p:cNvPr id="23" name="文本框 22"/>
          <p:cNvSpPr txBox="1"/>
          <p:nvPr/>
        </p:nvSpPr>
        <p:spPr>
          <a:xfrm>
            <a:off x="2003425" y="2017713"/>
            <a:ext cx="909638"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shuò</a:t>
            </a:r>
            <a:endParaRPr lang="zh-CN" altLang="en-US" sz="2800" b="1" dirty="0">
              <a:solidFill>
                <a:srgbClr val="FF0000"/>
              </a:solidFill>
              <a:latin typeface="宋体" panose="02010600030101010101" pitchFamily="2" charset="-122"/>
            </a:endParaRPr>
          </a:p>
        </p:txBody>
      </p:sp>
      <p:grpSp>
        <p:nvGrpSpPr>
          <p:cNvPr id="30" name="Group 5"/>
          <p:cNvGrpSpPr/>
          <p:nvPr/>
        </p:nvGrpSpPr>
        <p:grpSpPr bwMode="auto">
          <a:xfrm>
            <a:off x="4742927" y="1036094"/>
            <a:ext cx="1108710" cy="1438088"/>
            <a:chOff x="244" y="-13"/>
            <a:chExt cx="1746" cy="2265"/>
          </a:xfrm>
          <a:solidFill>
            <a:srgbClr val="4BACC6">
              <a:lumMod val="20000"/>
              <a:lumOff val="80000"/>
            </a:srgbClr>
          </a:solidFill>
        </p:grpSpPr>
        <p:sp>
          <p:nvSpPr>
            <p:cNvPr id="31" name="AutoShape 6"/>
            <p:cNvSpPr>
              <a:spLocks noChangeArrowheads="1"/>
            </p:cNvSpPr>
            <p:nvPr/>
          </p:nvSpPr>
          <p:spPr bwMode="auto">
            <a:xfrm>
              <a:off x="244" y="518"/>
              <a:ext cx="1451" cy="1170"/>
            </a:xfrm>
            <a:custGeom>
              <a:avLst/>
              <a:gdLst>
                <a:gd name="T0" fmla="*/ 3 w 21600"/>
                <a:gd name="T1" fmla="*/ 0 h 21600"/>
                <a:gd name="T2" fmla="*/ 1 w 21600"/>
                <a:gd name="T3" fmla="*/ 2 h 21600"/>
                <a:gd name="T4" fmla="*/ 3 w 21600"/>
                <a:gd name="T5" fmla="*/ 4 h 21600"/>
                <a:gd name="T6" fmla="*/ 6 w 21600"/>
                <a:gd name="T7" fmla="*/ 2 h 21600"/>
                <a:gd name="T8" fmla="*/ 17694720 60000 65536"/>
                <a:gd name="T9" fmla="*/ 11796480 60000 65536"/>
                <a:gd name="T10" fmla="*/ 5898240 60000 65536"/>
                <a:gd name="T11" fmla="*/ 0 60000 65536"/>
                <a:gd name="T12" fmla="*/ 5032 w 21600"/>
                <a:gd name="T13" fmla="*/ 2286 h 21600"/>
                <a:gd name="T14" fmla="*/ 16554 w 21600"/>
                <a:gd name="T15" fmla="*/ 13680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972B24"/>
            </a:solidFill>
            <a:ln w="19050">
              <a:solidFill>
                <a:srgbClr val="972B24"/>
              </a:solidFill>
              <a:roun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1"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汗</a:t>
              </a:r>
              <a:endParaRPr kumimoji="0" lang="zh-CN" altLang="en-US" sz="2800" b="1" i="0" u="none" strike="noStrike" kern="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sp>
          <p:nvSpPr>
            <p:cNvPr id="32" name="AutoShape 7"/>
            <p:cNvSpPr/>
            <p:nvPr/>
          </p:nvSpPr>
          <p:spPr bwMode="auto">
            <a:xfrm>
              <a:off x="1751" y="-13"/>
              <a:ext cx="239" cy="2265"/>
            </a:xfrm>
            <a:prstGeom prst="leftBrace">
              <a:avLst>
                <a:gd name="adj1" fmla="val 90927"/>
                <a:gd name="adj2" fmla="val 50000"/>
              </a:avLst>
            </a:prstGeom>
            <a:noFill/>
            <a:ln w="19050">
              <a:solidFill>
                <a:srgbClr val="972B24"/>
              </a:solidFill>
              <a:rou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grpSp>
      <p:sp>
        <p:nvSpPr>
          <p:cNvPr id="19465" name="矩形 11"/>
          <p:cNvSpPr/>
          <p:nvPr/>
        </p:nvSpPr>
        <p:spPr>
          <a:xfrm>
            <a:off x="5795963" y="842963"/>
            <a:ext cx="2908300" cy="1692275"/>
          </a:xfrm>
          <a:prstGeom prst="rect">
            <a:avLst/>
          </a:prstGeom>
          <a:noFill/>
          <a:ln w="9525">
            <a:noFill/>
          </a:ln>
        </p:spPr>
        <p:txBody>
          <a:bodyPr>
            <a:spAutoFit/>
          </a:bodyPr>
          <a:p>
            <a:pPr eaLnBrk="1" hangingPunct="1">
              <a:lnSpc>
                <a:spcPct val="200000"/>
              </a:lnSpc>
            </a:pPr>
            <a:r>
              <a:rPr lang="zh-CN" altLang="en-US" sz="2600" b="1" dirty="0">
                <a:latin typeface="楷体" panose="02010609060101010101" pitchFamily="49" charset="-122"/>
                <a:ea typeface="楷体" panose="02010609060101010101" pitchFamily="49" charset="-122"/>
              </a:rPr>
              <a:t>（    ）成吉思汗</a:t>
            </a:r>
            <a:endParaRPr lang="en-US" altLang="zh-CN" sz="2600" b="1" dirty="0">
              <a:latin typeface="楷体" panose="02010609060101010101" pitchFamily="49" charset="-122"/>
              <a:ea typeface="楷体" panose="02010609060101010101" pitchFamily="49" charset="-122"/>
            </a:endParaRPr>
          </a:p>
          <a:p>
            <a:pPr eaLnBrk="1" hangingPunct="1">
              <a:lnSpc>
                <a:spcPct val="200000"/>
              </a:lnSpc>
            </a:pPr>
            <a:r>
              <a:rPr lang="zh-CN" altLang="en-US" sz="2600" b="1" dirty="0">
                <a:latin typeface="楷体" panose="02010609060101010101" pitchFamily="49" charset="-122"/>
                <a:ea typeface="楷体" panose="02010609060101010101" pitchFamily="49" charset="-122"/>
              </a:rPr>
              <a:t>（    ）汗渍</a:t>
            </a:r>
            <a:endParaRPr lang="en-US" altLang="zh-CN" sz="2600" b="1" dirty="0">
              <a:latin typeface="楷体" panose="02010609060101010101" pitchFamily="49" charset="-122"/>
              <a:ea typeface="楷体" panose="02010609060101010101" pitchFamily="49" charset="-122"/>
            </a:endParaRPr>
          </a:p>
        </p:txBody>
      </p:sp>
      <p:sp>
        <p:nvSpPr>
          <p:cNvPr id="34" name="文本框 33"/>
          <p:cNvSpPr txBox="1"/>
          <p:nvPr/>
        </p:nvSpPr>
        <p:spPr>
          <a:xfrm>
            <a:off x="6184900" y="1035050"/>
            <a:ext cx="728663"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hán</a:t>
            </a:r>
            <a:endParaRPr lang="zh-CN" altLang="en-US" sz="2800" b="1" dirty="0">
              <a:solidFill>
                <a:srgbClr val="FF0000"/>
              </a:solidFill>
              <a:latin typeface="宋体" panose="02010600030101010101" pitchFamily="2" charset="-122"/>
            </a:endParaRPr>
          </a:p>
        </p:txBody>
      </p:sp>
      <p:sp>
        <p:nvSpPr>
          <p:cNvPr id="35" name="文本框 34"/>
          <p:cNvSpPr txBox="1"/>
          <p:nvPr/>
        </p:nvSpPr>
        <p:spPr>
          <a:xfrm>
            <a:off x="6184900" y="1838325"/>
            <a:ext cx="728663"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hàn</a:t>
            </a:r>
            <a:endParaRPr lang="zh-CN" altLang="en-US" sz="2800" b="1" dirty="0">
              <a:solidFill>
                <a:srgbClr val="FF0000"/>
              </a:solidFill>
              <a:latin typeface="宋体" panose="02010600030101010101" pitchFamily="2" charset="-122"/>
            </a:endParaRPr>
          </a:p>
        </p:txBody>
      </p:sp>
      <p:sp>
        <p:nvSpPr>
          <p:cNvPr id="19468" name="矩形 13"/>
          <p:cNvSpPr/>
          <p:nvPr/>
        </p:nvSpPr>
        <p:spPr>
          <a:xfrm>
            <a:off x="539750" y="2797175"/>
            <a:ext cx="8424863" cy="1052513"/>
          </a:xfrm>
          <a:prstGeom prst="rect">
            <a:avLst/>
          </a:prstGeom>
          <a:noFill/>
          <a:ln w="9525">
            <a:noFill/>
          </a:ln>
        </p:spPr>
        <p:txBody>
          <a:bodyPr>
            <a:spAutoFit/>
          </a:bodyPr>
          <a:p>
            <a:pPr eaLnBrk="1" hangingPunct="1">
              <a:lnSpc>
                <a:spcPct val="120000"/>
              </a:lnSpc>
            </a:pPr>
            <a:r>
              <a:rPr lang="zh-CN" altLang="en-US" sz="2600" b="1" dirty="0">
                <a:latin typeface="宋体" panose="02010600030101010101" pitchFamily="2" charset="-122"/>
              </a:rPr>
              <a:t>    这批货严重折（    ）本，不得不打折（    ）出售，他再也不想折（    ）腾了。</a:t>
            </a:r>
            <a:endParaRPr lang="en-US" altLang="zh-CN" sz="2600" b="1" dirty="0">
              <a:latin typeface="宋体" panose="02010600030101010101" pitchFamily="2" charset="-122"/>
            </a:endParaRPr>
          </a:p>
        </p:txBody>
      </p:sp>
      <p:sp>
        <p:nvSpPr>
          <p:cNvPr id="17" name="文本框 16"/>
          <p:cNvSpPr txBox="1"/>
          <p:nvPr/>
        </p:nvSpPr>
        <p:spPr>
          <a:xfrm>
            <a:off x="3589338" y="2752725"/>
            <a:ext cx="728662" cy="522288"/>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shé</a:t>
            </a:r>
            <a:endParaRPr lang="zh-CN" altLang="en-US" sz="2800" b="1" dirty="0">
              <a:solidFill>
                <a:srgbClr val="FF0000"/>
              </a:solidFill>
              <a:latin typeface="宋体" panose="02010600030101010101" pitchFamily="2" charset="-122"/>
            </a:endParaRPr>
          </a:p>
        </p:txBody>
      </p:sp>
      <p:sp>
        <p:nvSpPr>
          <p:cNvPr id="20" name="文本框 19"/>
          <p:cNvSpPr txBox="1"/>
          <p:nvPr/>
        </p:nvSpPr>
        <p:spPr>
          <a:xfrm>
            <a:off x="7250113" y="2754313"/>
            <a:ext cx="727075"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zhé</a:t>
            </a:r>
            <a:endParaRPr lang="zh-CN" altLang="en-US" sz="2800" b="1" dirty="0">
              <a:solidFill>
                <a:srgbClr val="FF0000"/>
              </a:solidFill>
              <a:latin typeface="宋体" panose="02010600030101010101" pitchFamily="2" charset="-122"/>
            </a:endParaRPr>
          </a:p>
        </p:txBody>
      </p:sp>
      <p:sp>
        <p:nvSpPr>
          <p:cNvPr id="24" name="文本框 23"/>
          <p:cNvSpPr txBox="1"/>
          <p:nvPr/>
        </p:nvSpPr>
        <p:spPr>
          <a:xfrm>
            <a:off x="3571875" y="3244850"/>
            <a:ext cx="727075"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zhē</a:t>
            </a:r>
            <a:endParaRPr lang="zh-CN" altLang="en-US" sz="2800" b="1" dirty="0">
              <a:solidFill>
                <a:srgbClr val="FF0000"/>
              </a:solidFill>
              <a:latin typeface="宋体" panose="02010600030101010101" pitchFamily="2" charset="-122"/>
            </a:endParaRPr>
          </a:p>
        </p:txBody>
      </p:sp>
      <p:sp>
        <p:nvSpPr>
          <p:cNvPr id="19472" name="矩形 8"/>
          <p:cNvSpPr/>
          <p:nvPr/>
        </p:nvSpPr>
        <p:spPr>
          <a:xfrm>
            <a:off x="638175" y="3910013"/>
            <a:ext cx="8470900" cy="573087"/>
          </a:xfrm>
          <a:prstGeom prst="rect">
            <a:avLst/>
          </a:prstGeom>
          <a:noFill/>
          <a:ln w="9525">
            <a:noFill/>
          </a:ln>
        </p:spPr>
        <p:txBody>
          <a:bodyPr>
            <a:spAutoFit/>
          </a:bodyPr>
          <a:p>
            <a:pPr eaLnBrk="1" hangingPunct="1">
              <a:lnSpc>
                <a:spcPct val="120000"/>
              </a:lnSpc>
            </a:pPr>
            <a:r>
              <a:rPr lang="zh-CN" altLang="en-US" sz="2600" b="1" dirty="0">
                <a:latin typeface="宋体" panose="02010600030101010101" pitchFamily="2" charset="-122"/>
              </a:rPr>
              <a:t>    这位有识（    ）之士以博闻强识（    ）而闻名。</a:t>
            </a:r>
            <a:endParaRPr lang="en-US" altLang="zh-CN" sz="2600" b="1" dirty="0">
              <a:latin typeface="宋体" panose="02010600030101010101" pitchFamily="2" charset="-122"/>
            </a:endParaRPr>
          </a:p>
        </p:txBody>
      </p:sp>
      <p:sp>
        <p:nvSpPr>
          <p:cNvPr id="26" name="文本框 25"/>
          <p:cNvSpPr txBox="1"/>
          <p:nvPr/>
        </p:nvSpPr>
        <p:spPr>
          <a:xfrm>
            <a:off x="3059113" y="3892550"/>
            <a:ext cx="727075"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shí</a:t>
            </a:r>
            <a:endParaRPr lang="zh-CN" altLang="en-US" sz="2800" b="1" dirty="0">
              <a:solidFill>
                <a:srgbClr val="FF0000"/>
              </a:solidFill>
              <a:latin typeface="宋体" panose="02010600030101010101" pitchFamily="2" charset="-122"/>
            </a:endParaRPr>
          </a:p>
        </p:txBody>
      </p:sp>
      <p:sp>
        <p:nvSpPr>
          <p:cNvPr id="27" name="文本框 26"/>
          <p:cNvSpPr txBox="1"/>
          <p:nvPr/>
        </p:nvSpPr>
        <p:spPr>
          <a:xfrm>
            <a:off x="6732588" y="3886200"/>
            <a:ext cx="727075" cy="522288"/>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zhì</a:t>
            </a:r>
            <a:endParaRPr lang="zh-CN" altLang="en-US" sz="2800" b="1" dirty="0">
              <a:solidFill>
                <a:srgbClr val="FF0000"/>
              </a:solidFill>
              <a:latin typeface="宋体" panose="02010600030101010101" pitchFamily="2" charset="-122"/>
            </a:endParaRPr>
          </a:p>
        </p:txBody>
      </p:sp>
      <p:sp>
        <p:nvSpPr>
          <p:cNvPr id="2" name="文本框 1"/>
          <p:cNvSpPr txBox="1"/>
          <p:nvPr/>
        </p:nvSpPr>
        <p:spPr>
          <a:xfrm>
            <a:off x="2588260" y="4556760"/>
            <a:ext cx="4135120" cy="460375"/>
          </a:xfrm>
          <a:prstGeom prst="rect">
            <a:avLst/>
          </a:prstGeom>
          <a:noFill/>
        </p:spPr>
        <p:txBody>
          <a:bodyPr wrap="square" rtlCol="0" anchor="t">
            <a:spAutoFit/>
          </a:bodyPr>
          <a:p>
            <a:r>
              <a:rPr lang="zh-CN" altLang="en-US" sz="2400" b="1"/>
              <a:t>形容知识丰富，记忆力强。</a:t>
            </a:r>
            <a:endParaRPr lang="zh-CN" altLang="en-US" sz="2400" b="1"/>
          </a:p>
        </p:txBody>
      </p:sp>
      <p:cxnSp>
        <p:nvCxnSpPr>
          <p:cNvPr id="3" name="直接箭头连接符 2"/>
          <p:cNvCxnSpPr/>
          <p:nvPr/>
        </p:nvCxnSpPr>
        <p:spPr>
          <a:xfrm flipH="1">
            <a:off x="6228080" y="4371975"/>
            <a:ext cx="215900" cy="36004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nodeType="clickEffect">
                                  <p:stCondLst>
                                    <p:cond delay="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grpId="0" nodeType="click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additive="base">
                                        <p:cTn id="63" dur="500" fill="hold"/>
                                        <p:tgtEl>
                                          <p:spTgt spid="2"/>
                                        </p:tgtEl>
                                        <p:attrNameLst>
                                          <p:attrName>ppt_x</p:attrName>
                                        </p:attrNameLst>
                                      </p:cBhvr>
                                      <p:tavLst>
                                        <p:tav tm="0">
                                          <p:val>
                                            <p:strVal val="#ppt_x"/>
                                          </p:val>
                                        </p:tav>
                                        <p:tav tm="100000">
                                          <p:val>
                                            <p:strVal val="#ppt_x"/>
                                          </p:val>
                                        </p:tav>
                                      </p:tavLst>
                                    </p:anim>
                                    <p:anim calcmode="lin" valueType="num">
                                      <p:cBhvr additive="base">
                                        <p:cTn id="6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34" grpId="0"/>
      <p:bldP spid="35" grpId="0"/>
      <p:bldP spid="17" grpId="0"/>
      <p:bldP spid="20" grpId="0"/>
      <p:bldP spid="24" grpId="0"/>
      <p:bldP spid="26" grpId="0"/>
      <p:bldP spid="27" grpId="0"/>
      <p:bldP spid="2" grpId="0"/>
      <p:bldP spid="2" grpId="1"/>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0482" name="文本框 5"/>
          <p:cNvSpPr txBox="1"/>
          <p:nvPr/>
        </p:nvSpPr>
        <p:spPr>
          <a:xfrm>
            <a:off x="323850" y="525463"/>
            <a:ext cx="2060575" cy="500062"/>
          </a:xfrm>
          <a:prstGeom prst="rect">
            <a:avLst/>
          </a:prstGeom>
          <a:noFill/>
          <a:ln w="9525">
            <a:noFill/>
          </a:ln>
        </p:spPr>
        <p:txBody>
          <a:bodyPr lIns="68580" tIns="34290" rIns="68580" bIns="34290">
            <a:spAutoFit/>
          </a:bodyPr>
          <a:p>
            <a:pPr marL="457200" indent="-457200" eaLnBrk="1" hangingPunct="1">
              <a:spcBef>
                <a:spcPts val="600"/>
              </a:spcBef>
              <a:buFont typeface="Wingdings" panose="05000000000000000000" pitchFamily="2" charset="2"/>
              <a:buChar char="u"/>
            </a:pPr>
            <a:r>
              <a:rPr lang="zh-CN" altLang="en-US" sz="2800" b="1" dirty="0">
                <a:latin typeface="楷体" panose="02010609060101010101" pitchFamily="49" charset="-122"/>
                <a:ea typeface="楷体" panose="02010609060101010101" pitchFamily="49" charset="-122"/>
              </a:rPr>
              <a:t>形近字</a:t>
            </a:r>
            <a:endParaRPr lang="zh-CN" altLang="en-US" sz="2800" b="1" dirty="0">
              <a:latin typeface="楷体" panose="02010609060101010101" pitchFamily="49" charset="-122"/>
              <a:ea typeface="楷体" panose="02010609060101010101" pitchFamily="49" charset="-122"/>
            </a:endParaRPr>
          </a:p>
        </p:txBody>
      </p:sp>
      <p:sp>
        <p:nvSpPr>
          <p:cNvPr id="3" name="AutoShape 7"/>
          <p:cNvSpPr/>
          <p:nvPr/>
        </p:nvSpPr>
        <p:spPr bwMode="auto">
          <a:xfrm>
            <a:off x="387350" y="1533525"/>
            <a:ext cx="152400" cy="1189038"/>
          </a:xfrm>
          <a:prstGeom prst="leftBrace">
            <a:avLst>
              <a:gd name="adj1" fmla="val 90927"/>
              <a:gd name="adj2" fmla="val 50000"/>
            </a:avLst>
          </a:prstGeom>
          <a:noFill/>
          <a:ln w="19050">
            <a:solidFill>
              <a:srgbClr val="972B24"/>
            </a:solidFill>
            <a:rou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0484" name="矩形 3"/>
          <p:cNvSpPr/>
          <p:nvPr/>
        </p:nvSpPr>
        <p:spPr>
          <a:xfrm>
            <a:off x="492125" y="1212850"/>
            <a:ext cx="1760538" cy="1692275"/>
          </a:xfrm>
          <a:prstGeom prst="rect">
            <a:avLst/>
          </a:prstGeom>
          <a:noFill/>
          <a:ln w="9525">
            <a:noFill/>
          </a:ln>
        </p:spPr>
        <p:txBody>
          <a:bodyPr>
            <a:spAutoFit/>
          </a:bodyPr>
          <a:p>
            <a:pPr eaLnBrk="1" hangingPunct="1">
              <a:lnSpc>
                <a:spcPct val="200000"/>
              </a:lnSpc>
            </a:pPr>
            <a:r>
              <a:rPr lang="zh-CN" altLang="en-US" sz="2600" b="1" dirty="0">
                <a:latin typeface="楷体" panose="02010609060101010101" pitchFamily="49" charset="-122"/>
                <a:ea typeface="楷体" panose="02010609060101010101" pitchFamily="49" charset="-122"/>
              </a:rPr>
              <a:t>沁（    ）</a:t>
            </a:r>
            <a:endParaRPr lang="en-US" altLang="zh-CN" sz="2600" b="1" dirty="0">
              <a:latin typeface="楷体" panose="02010609060101010101" pitchFamily="49" charset="-122"/>
              <a:ea typeface="楷体" panose="02010609060101010101" pitchFamily="49" charset="-122"/>
            </a:endParaRPr>
          </a:p>
          <a:p>
            <a:pPr eaLnBrk="1" hangingPunct="1">
              <a:lnSpc>
                <a:spcPct val="200000"/>
              </a:lnSpc>
            </a:pPr>
            <a:r>
              <a:rPr lang="zh-CN" altLang="en-US" sz="2600" b="1" dirty="0">
                <a:latin typeface="楷体" panose="02010609060101010101" pitchFamily="49" charset="-122"/>
                <a:ea typeface="楷体" panose="02010609060101010101" pitchFamily="49" charset="-122"/>
              </a:rPr>
              <a:t>泌（    ）</a:t>
            </a:r>
            <a:endParaRPr lang="en-US" altLang="zh-CN" sz="2600" b="1" dirty="0">
              <a:latin typeface="楷体" panose="02010609060101010101" pitchFamily="49" charset="-122"/>
              <a:ea typeface="楷体" panose="02010609060101010101" pitchFamily="49" charset="-122"/>
            </a:endParaRPr>
          </a:p>
        </p:txBody>
      </p:sp>
      <p:sp>
        <p:nvSpPr>
          <p:cNvPr id="5" name="文本框 4"/>
          <p:cNvSpPr txBox="1"/>
          <p:nvPr/>
        </p:nvSpPr>
        <p:spPr>
          <a:xfrm>
            <a:off x="1217613" y="1397000"/>
            <a:ext cx="728662"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qìn</a:t>
            </a:r>
            <a:endParaRPr lang="zh-CN" altLang="en-US" sz="2800" b="1" dirty="0">
              <a:solidFill>
                <a:srgbClr val="FF0000"/>
              </a:solidFill>
              <a:latin typeface="宋体" panose="02010600030101010101" pitchFamily="2" charset="-122"/>
            </a:endParaRPr>
          </a:p>
        </p:txBody>
      </p:sp>
      <p:sp>
        <p:nvSpPr>
          <p:cNvPr id="6" name="文本框 5"/>
          <p:cNvSpPr txBox="1"/>
          <p:nvPr/>
        </p:nvSpPr>
        <p:spPr>
          <a:xfrm>
            <a:off x="1314450" y="2200275"/>
            <a:ext cx="546100"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mì</a:t>
            </a:r>
            <a:endParaRPr lang="zh-CN" altLang="en-US" sz="2800" b="1" dirty="0">
              <a:solidFill>
                <a:srgbClr val="FF0000"/>
              </a:solidFill>
              <a:latin typeface="宋体" panose="02010600030101010101" pitchFamily="2" charset="-122"/>
            </a:endParaRPr>
          </a:p>
        </p:txBody>
      </p:sp>
      <p:sp>
        <p:nvSpPr>
          <p:cNvPr id="20487" name="矩形 6"/>
          <p:cNvSpPr/>
          <p:nvPr/>
        </p:nvSpPr>
        <p:spPr>
          <a:xfrm>
            <a:off x="2108200" y="1203325"/>
            <a:ext cx="1387475" cy="1549400"/>
          </a:xfrm>
          <a:prstGeom prst="rect">
            <a:avLst/>
          </a:prstGeom>
          <a:noFill/>
          <a:ln w="9525">
            <a:noFill/>
          </a:ln>
        </p:spPr>
        <p:txBody>
          <a:bodyPr>
            <a:spAutoFit/>
          </a:bodyPr>
          <a:p>
            <a:pPr eaLnBrk="1" hangingPunct="1">
              <a:lnSpc>
                <a:spcPct val="200000"/>
              </a:lnSpc>
            </a:pPr>
            <a:r>
              <a:rPr lang="zh-CN" altLang="en-US" sz="2600" b="1" dirty="0">
                <a:latin typeface="楷体" panose="02010609060101010101" pitchFamily="49" charset="-122"/>
                <a:ea typeface="楷体" panose="02010609060101010101" pitchFamily="49" charset="-122"/>
              </a:rPr>
              <a:t>沁园春</a:t>
            </a:r>
            <a:endParaRPr lang="en-US" altLang="zh-CN" sz="2600" b="1" dirty="0">
              <a:latin typeface="楷体" panose="02010609060101010101" pitchFamily="49" charset="-122"/>
              <a:ea typeface="楷体" panose="02010609060101010101" pitchFamily="49" charset="-122"/>
            </a:endParaRPr>
          </a:p>
          <a:p>
            <a:pPr eaLnBrk="1" hangingPunct="1">
              <a:lnSpc>
                <a:spcPct val="200000"/>
              </a:lnSpc>
            </a:pPr>
            <a:r>
              <a:rPr lang="zh-CN" altLang="en-US" sz="2600" b="1" dirty="0">
                <a:latin typeface="楷体" panose="02010609060101010101" pitchFamily="49" charset="-122"/>
                <a:ea typeface="楷体" panose="02010609060101010101" pitchFamily="49" charset="-122"/>
              </a:rPr>
              <a:t>分泌</a:t>
            </a:r>
            <a:endParaRPr lang="en-US" altLang="zh-CN" sz="2600" b="1" dirty="0">
              <a:latin typeface="楷体" panose="02010609060101010101" pitchFamily="49" charset="-122"/>
              <a:ea typeface="楷体" panose="02010609060101010101" pitchFamily="49" charset="-122"/>
            </a:endParaRPr>
          </a:p>
        </p:txBody>
      </p:sp>
      <p:sp>
        <p:nvSpPr>
          <p:cNvPr id="20489" name="矩形 12"/>
          <p:cNvSpPr/>
          <p:nvPr/>
        </p:nvSpPr>
        <p:spPr>
          <a:xfrm>
            <a:off x="504190" y="3348990"/>
            <a:ext cx="6595110" cy="1050290"/>
          </a:xfrm>
          <a:prstGeom prst="rect">
            <a:avLst/>
          </a:prstGeom>
          <a:noFill/>
          <a:ln w="9525">
            <a:noFill/>
          </a:ln>
        </p:spPr>
        <p:txBody>
          <a:bodyPr wrap="square">
            <a:spAutoFit/>
          </a:bodyPr>
          <a:p>
            <a:pPr eaLnBrk="1" hangingPunct="1">
              <a:lnSpc>
                <a:spcPct val="120000"/>
              </a:lnSpc>
            </a:pPr>
            <a:r>
              <a:rPr lang="zh-CN" altLang="en-US" sz="2600" b="1" dirty="0">
                <a:latin typeface="宋体" panose="02010600030101010101" pitchFamily="2" charset="-122"/>
              </a:rPr>
              <a:t>    驭马向前勇奔</a:t>
            </a:r>
            <a:r>
              <a:rPr lang="zh-CN" altLang="en-US" sz="2600" b="1" dirty="0">
                <a:solidFill>
                  <a:srgbClr val="FF0000"/>
                </a:solidFill>
                <a:latin typeface="宋体" panose="02010600030101010101" pitchFamily="2" charset="-122"/>
              </a:rPr>
              <a:t>驰</a:t>
            </a:r>
            <a:r>
              <a:rPr lang="zh-CN" altLang="en-US" sz="2600" b="1" dirty="0">
                <a:latin typeface="宋体" panose="02010600030101010101" pitchFamily="2" charset="-122"/>
              </a:rPr>
              <a:t>（    ），弓弦在手不松</a:t>
            </a:r>
            <a:r>
              <a:rPr lang="zh-CN" altLang="en-US" sz="2600" b="1" dirty="0">
                <a:solidFill>
                  <a:srgbClr val="FF0000"/>
                </a:solidFill>
                <a:latin typeface="宋体" panose="02010600030101010101" pitchFamily="2" charset="-122"/>
              </a:rPr>
              <a:t>弛</a:t>
            </a:r>
            <a:r>
              <a:rPr lang="zh-CN" altLang="en-US" sz="2600" b="1" dirty="0">
                <a:latin typeface="宋体" panose="02010600030101010101" pitchFamily="2" charset="-122"/>
              </a:rPr>
              <a:t>（    ）。</a:t>
            </a:r>
            <a:endParaRPr lang="en-US" altLang="zh-CN" sz="2600" b="1" dirty="0">
              <a:latin typeface="宋体" panose="02010600030101010101" pitchFamily="2" charset="-122"/>
            </a:endParaRPr>
          </a:p>
        </p:txBody>
      </p:sp>
      <p:sp>
        <p:nvSpPr>
          <p:cNvPr id="14" name="文本框 13"/>
          <p:cNvSpPr txBox="1"/>
          <p:nvPr/>
        </p:nvSpPr>
        <p:spPr>
          <a:xfrm>
            <a:off x="1597660" y="3876040"/>
            <a:ext cx="1462405" cy="521970"/>
          </a:xfrm>
          <a:prstGeom prst="rect">
            <a:avLst/>
          </a:prstGeom>
          <a:noFill/>
          <a:ln w="9525">
            <a:noFill/>
          </a:ln>
        </p:spPr>
        <p:txBody>
          <a:bodyPr wrap="square">
            <a:spAutoFit/>
          </a:bodyPr>
          <a:p>
            <a:r>
              <a:rPr lang="en-US" altLang="zh-CN" sz="2800" b="1" dirty="0">
                <a:solidFill>
                  <a:srgbClr val="FF0000"/>
                </a:solidFill>
                <a:latin typeface="宋体" panose="02010600030101010101" pitchFamily="2" charset="-122"/>
              </a:rPr>
              <a:t>chí</a:t>
            </a:r>
            <a:endParaRPr lang="zh-CN" altLang="en-US" sz="2800" b="1" dirty="0">
              <a:solidFill>
                <a:srgbClr val="FF0000"/>
              </a:solidFill>
              <a:latin typeface="宋体" panose="02010600030101010101" pitchFamily="2" charset="-122"/>
            </a:endParaRPr>
          </a:p>
        </p:txBody>
      </p:sp>
      <p:sp>
        <p:nvSpPr>
          <p:cNvPr id="21" name="AutoShape 7"/>
          <p:cNvSpPr/>
          <p:nvPr/>
        </p:nvSpPr>
        <p:spPr bwMode="auto">
          <a:xfrm>
            <a:off x="3419475" y="1514475"/>
            <a:ext cx="150813" cy="1189038"/>
          </a:xfrm>
          <a:prstGeom prst="leftBrace">
            <a:avLst>
              <a:gd name="adj1" fmla="val 90927"/>
              <a:gd name="adj2" fmla="val 50000"/>
            </a:avLst>
          </a:prstGeom>
          <a:noFill/>
          <a:ln w="19050">
            <a:solidFill>
              <a:srgbClr val="972B24"/>
            </a:solidFill>
            <a:rou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0492" name="矩形 2"/>
          <p:cNvSpPr/>
          <p:nvPr/>
        </p:nvSpPr>
        <p:spPr>
          <a:xfrm>
            <a:off x="3509963" y="1214438"/>
            <a:ext cx="1758950" cy="1692275"/>
          </a:xfrm>
          <a:prstGeom prst="rect">
            <a:avLst/>
          </a:prstGeom>
          <a:noFill/>
          <a:ln w="9525">
            <a:noFill/>
          </a:ln>
        </p:spPr>
        <p:txBody>
          <a:bodyPr>
            <a:spAutoFit/>
          </a:bodyPr>
          <a:p>
            <a:pPr eaLnBrk="1" hangingPunct="1">
              <a:lnSpc>
                <a:spcPct val="200000"/>
              </a:lnSpc>
            </a:pPr>
            <a:r>
              <a:rPr lang="zh-CN" altLang="en-US" sz="2600" b="1" dirty="0">
                <a:latin typeface="楷体" panose="02010609060101010101" pitchFamily="49" charset="-122"/>
                <a:ea typeface="楷体" panose="02010609060101010101" pitchFamily="49" charset="-122"/>
              </a:rPr>
              <a:t>竞（    ）</a:t>
            </a:r>
            <a:endParaRPr lang="en-US" altLang="zh-CN" sz="2600" b="1" dirty="0">
              <a:latin typeface="楷体" panose="02010609060101010101" pitchFamily="49" charset="-122"/>
              <a:ea typeface="楷体" panose="02010609060101010101" pitchFamily="49" charset="-122"/>
            </a:endParaRPr>
          </a:p>
          <a:p>
            <a:pPr eaLnBrk="1" hangingPunct="1">
              <a:lnSpc>
                <a:spcPct val="200000"/>
              </a:lnSpc>
            </a:pPr>
            <a:r>
              <a:rPr lang="zh-CN" altLang="en-US" sz="2600" b="1" dirty="0">
                <a:latin typeface="楷体" panose="02010609060101010101" pitchFamily="49" charset="-122"/>
                <a:ea typeface="楷体" panose="02010609060101010101" pitchFamily="49" charset="-122"/>
              </a:rPr>
              <a:t>竟（    ）</a:t>
            </a:r>
            <a:endParaRPr lang="en-US" altLang="zh-CN" sz="2600" b="1" dirty="0">
              <a:latin typeface="楷体" panose="02010609060101010101" pitchFamily="49" charset="-122"/>
              <a:ea typeface="楷体" panose="02010609060101010101" pitchFamily="49" charset="-122"/>
            </a:endParaRPr>
          </a:p>
        </p:txBody>
      </p:sp>
      <p:sp>
        <p:nvSpPr>
          <p:cNvPr id="20493" name="矩形 5"/>
          <p:cNvSpPr/>
          <p:nvPr/>
        </p:nvSpPr>
        <p:spPr>
          <a:xfrm>
            <a:off x="5126038" y="1204913"/>
            <a:ext cx="1385887" cy="1547812"/>
          </a:xfrm>
          <a:prstGeom prst="rect">
            <a:avLst/>
          </a:prstGeom>
          <a:noFill/>
          <a:ln w="9525">
            <a:noFill/>
          </a:ln>
        </p:spPr>
        <p:txBody>
          <a:bodyPr>
            <a:spAutoFit/>
          </a:bodyPr>
          <a:p>
            <a:pPr eaLnBrk="1" hangingPunct="1">
              <a:lnSpc>
                <a:spcPct val="200000"/>
              </a:lnSpc>
            </a:pPr>
            <a:r>
              <a:rPr lang="zh-CN" altLang="en-US" sz="2600" b="1" dirty="0">
                <a:latin typeface="楷体" panose="02010609060101010101" pitchFamily="49" charset="-122"/>
                <a:ea typeface="楷体" panose="02010609060101010101" pitchFamily="49" charset="-122"/>
              </a:rPr>
              <a:t>竞相</a:t>
            </a:r>
            <a:endParaRPr lang="en-US" altLang="zh-CN" sz="2600" b="1" dirty="0">
              <a:latin typeface="楷体" panose="02010609060101010101" pitchFamily="49" charset="-122"/>
              <a:ea typeface="楷体" panose="02010609060101010101" pitchFamily="49" charset="-122"/>
            </a:endParaRPr>
          </a:p>
          <a:p>
            <a:pPr eaLnBrk="1" hangingPunct="1">
              <a:lnSpc>
                <a:spcPct val="200000"/>
              </a:lnSpc>
            </a:pPr>
            <a:r>
              <a:rPr lang="zh-CN" altLang="en-US" sz="2600" b="1" dirty="0">
                <a:latin typeface="楷体" panose="02010609060101010101" pitchFamily="49" charset="-122"/>
                <a:ea typeface="楷体" panose="02010609060101010101" pitchFamily="49" charset="-122"/>
              </a:rPr>
              <a:t>毕竟</a:t>
            </a:r>
            <a:endParaRPr lang="en-US" altLang="zh-CN" sz="2600" b="1" dirty="0">
              <a:latin typeface="楷体" panose="02010609060101010101" pitchFamily="49" charset="-122"/>
              <a:ea typeface="楷体" panose="02010609060101010101" pitchFamily="49" charset="-122"/>
            </a:endParaRPr>
          </a:p>
        </p:txBody>
      </p:sp>
      <p:sp>
        <p:nvSpPr>
          <p:cNvPr id="24" name="文本框 23"/>
          <p:cNvSpPr txBox="1"/>
          <p:nvPr/>
        </p:nvSpPr>
        <p:spPr>
          <a:xfrm>
            <a:off x="4129088" y="2187575"/>
            <a:ext cx="909637" cy="522288"/>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jìnɡ</a:t>
            </a:r>
            <a:endParaRPr lang="zh-CN" altLang="en-US" sz="2800" b="1" dirty="0">
              <a:solidFill>
                <a:srgbClr val="FF0000"/>
              </a:solidFill>
              <a:latin typeface="宋体" panose="02010600030101010101" pitchFamily="2" charset="-122"/>
            </a:endParaRPr>
          </a:p>
        </p:txBody>
      </p:sp>
      <p:sp>
        <p:nvSpPr>
          <p:cNvPr id="25" name="文本框 24"/>
          <p:cNvSpPr txBox="1"/>
          <p:nvPr/>
        </p:nvSpPr>
        <p:spPr>
          <a:xfrm>
            <a:off x="4138613" y="1389063"/>
            <a:ext cx="909637" cy="522287"/>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jìnɡ</a:t>
            </a:r>
            <a:endParaRPr lang="zh-CN" altLang="en-US" sz="2800" b="1" dirty="0">
              <a:solidFill>
                <a:srgbClr val="FF0000"/>
              </a:solidFill>
              <a:latin typeface="宋体" panose="02010600030101010101" pitchFamily="2" charset="-122"/>
            </a:endParaRPr>
          </a:p>
        </p:txBody>
      </p:sp>
      <p:sp>
        <p:nvSpPr>
          <p:cNvPr id="20496" name="矩形 7"/>
          <p:cNvSpPr/>
          <p:nvPr/>
        </p:nvSpPr>
        <p:spPr>
          <a:xfrm>
            <a:off x="6437313" y="1141413"/>
            <a:ext cx="1758950" cy="1892300"/>
          </a:xfrm>
          <a:prstGeom prst="rect">
            <a:avLst/>
          </a:prstGeom>
          <a:noFill/>
          <a:ln w="9525">
            <a:noFill/>
          </a:ln>
        </p:spPr>
        <p:txBody>
          <a:bodyPr>
            <a:spAutoFit/>
          </a:bodyPr>
          <a:p>
            <a:pPr eaLnBrk="1" hangingPunct="1">
              <a:lnSpc>
                <a:spcPct val="150000"/>
              </a:lnSpc>
            </a:pPr>
            <a:r>
              <a:rPr lang="zh-CN" altLang="en-US" sz="2600" b="1" dirty="0">
                <a:latin typeface="楷体" panose="02010609060101010101" pitchFamily="49" charset="-122"/>
                <a:ea typeface="楷体" panose="02010609060101010101" pitchFamily="49" charset="-122"/>
              </a:rPr>
              <a:t>骄（    ）</a:t>
            </a:r>
            <a:endParaRPr lang="en-US" altLang="zh-CN" sz="2600" b="1" dirty="0">
              <a:latin typeface="楷体" panose="02010609060101010101" pitchFamily="49" charset="-122"/>
              <a:ea typeface="楷体" panose="02010609060101010101" pitchFamily="49" charset="-122"/>
            </a:endParaRPr>
          </a:p>
          <a:p>
            <a:pPr eaLnBrk="1" hangingPunct="1">
              <a:lnSpc>
                <a:spcPct val="150000"/>
              </a:lnSpc>
            </a:pPr>
            <a:r>
              <a:rPr lang="zh-CN" altLang="en-US" sz="2600" b="1" dirty="0">
                <a:latin typeface="楷体" panose="02010609060101010101" pitchFamily="49" charset="-122"/>
                <a:ea typeface="楷体" panose="02010609060101010101" pitchFamily="49" charset="-122"/>
              </a:rPr>
              <a:t>娇（    ）</a:t>
            </a:r>
            <a:endParaRPr lang="en-US" altLang="zh-CN" sz="2600" b="1" dirty="0">
              <a:latin typeface="楷体" panose="02010609060101010101" pitchFamily="49" charset="-122"/>
              <a:ea typeface="楷体" panose="02010609060101010101" pitchFamily="49" charset="-122"/>
            </a:endParaRPr>
          </a:p>
          <a:p>
            <a:pPr eaLnBrk="1" hangingPunct="1">
              <a:lnSpc>
                <a:spcPct val="150000"/>
              </a:lnSpc>
            </a:pPr>
            <a:r>
              <a:rPr lang="zh-CN" altLang="en-US" sz="2600" b="1" dirty="0">
                <a:latin typeface="楷体" panose="02010609060101010101" pitchFamily="49" charset="-122"/>
                <a:ea typeface="楷体" panose="02010609060101010101" pitchFamily="49" charset="-122"/>
              </a:rPr>
              <a:t>矫（    ）</a:t>
            </a:r>
            <a:endParaRPr lang="en-US" altLang="zh-CN" sz="2600" b="1" dirty="0">
              <a:latin typeface="楷体" panose="02010609060101010101" pitchFamily="49" charset="-122"/>
              <a:ea typeface="楷体" panose="02010609060101010101" pitchFamily="49" charset="-122"/>
            </a:endParaRPr>
          </a:p>
        </p:txBody>
      </p:sp>
      <p:sp>
        <p:nvSpPr>
          <p:cNvPr id="27" name="文本框 26"/>
          <p:cNvSpPr txBox="1"/>
          <p:nvPr/>
        </p:nvSpPr>
        <p:spPr>
          <a:xfrm>
            <a:off x="7061200" y="1181100"/>
            <a:ext cx="909638" cy="523875"/>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jiāo</a:t>
            </a:r>
            <a:endParaRPr lang="zh-CN" altLang="en-US" sz="2800" b="1" dirty="0">
              <a:solidFill>
                <a:srgbClr val="FF0000"/>
              </a:solidFill>
              <a:latin typeface="宋体" panose="02010600030101010101" pitchFamily="2" charset="-122"/>
            </a:endParaRPr>
          </a:p>
        </p:txBody>
      </p:sp>
      <p:sp>
        <p:nvSpPr>
          <p:cNvPr id="28" name="AutoShape 7"/>
          <p:cNvSpPr/>
          <p:nvPr/>
        </p:nvSpPr>
        <p:spPr bwMode="auto">
          <a:xfrm>
            <a:off x="6315075" y="1301750"/>
            <a:ext cx="152400" cy="1581150"/>
          </a:xfrm>
          <a:prstGeom prst="leftBrace">
            <a:avLst>
              <a:gd name="adj1" fmla="val 90927"/>
              <a:gd name="adj2" fmla="val 50000"/>
            </a:avLst>
          </a:prstGeom>
          <a:noFill/>
          <a:ln w="19050">
            <a:solidFill>
              <a:srgbClr val="972B24"/>
            </a:solidFill>
            <a:roun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800" b="1" i="0" u="none" strike="noStrike" kern="0" cap="none" spc="0" normalizeH="0" baseline="0" noProof="0">
              <a:ln>
                <a:noFill/>
              </a:ln>
              <a:solidFill>
                <a:prstClr val="black"/>
              </a:solidFill>
              <a:effectLst/>
              <a:uLnTx/>
              <a:uFillTx/>
              <a:latin typeface="黑体" panose="02010609060101010101" pitchFamily="49" charset="-122"/>
              <a:ea typeface="黑体" panose="02010609060101010101" pitchFamily="49" charset="-122"/>
              <a:cs typeface="+mn-cs"/>
            </a:endParaRPr>
          </a:p>
        </p:txBody>
      </p:sp>
      <p:sp>
        <p:nvSpPr>
          <p:cNvPr id="20499" name="矩形 9"/>
          <p:cNvSpPr/>
          <p:nvPr/>
        </p:nvSpPr>
        <p:spPr>
          <a:xfrm>
            <a:off x="8015288" y="1117600"/>
            <a:ext cx="896937" cy="1800225"/>
          </a:xfrm>
          <a:prstGeom prst="rect">
            <a:avLst/>
          </a:prstGeom>
          <a:noFill/>
          <a:ln w="9525">
            <a:noFill/>
          </a:ln>
        </p:spPr>
        <p:txBody>
          <a:bodyPr>
            <a:spAutoFit/>
          </a:bodyPr>
          <a:p>
            <a:pPr eaLnBrk="1" hangingPunct="1">
              <a:lnSpc>
                <a:spcPct val="150000"/>
              </a:lnSpc>
            </a:pPr>
            <a:r>
              <a:rPr lang="zh-CN" altLang="en-US" sz="2600" b="1" dirty="0">
                <a:latin typeface="楷体" panose="02010609060101010101" pitchFamily="49" charset="-122"/>
                <a:ea typeface="楷体" panose="02010609060101010101" pitchFamily="49" charset="-122"/>
              </a:rPr>
              <a:t>天骄</a:t>
            </a:r>
            <a:endParaRPr lang="en-US" altLang="zh-CN" sz="2600" b="1" dirty="0">
              <a:latin typeface="楷体" panose="02010609060101010101" pitchFamily="49" charset="-122"/>
              <a:ea typeface="楷体" panose="02010609060101010101" pitchFamily="49" charset="-122"/>
            </a:endParaRPr>
          </a:p>
          <a:p>
            <a:pPr eaLnBrk="1" hangingPunct="1">
              <a:lnSpc>
                <a:spcPct val="150000"/>
              </a:lnSpc>
            </a:pPr>
            <a:r>
              <a:rPr lang="zh-CN" altLang="en-US" sz="2600" b="1" dirty="0">
                <a:latin typeface="楷体" panose="02010609060101010101" pitchFamily="49" charset="-122"/>
                <a:ea typeface="楷体" panose="02010609060101010101" pitchFamily="49" charset="-122"/>
              </a:rPr>
              <a:t>娇羞</a:t>
            </a:r>
            <a:endParaRPr lang="en-US" altLang="zh-CN" sz="2600" b="1" dirty="0">
              <a:latin typeface="楷体" panose="02010609060101010101" pitchFamily="49" charset="-122"/>
              <a:ea typeface="楷体" panose="02010609060101010101" pitchFamily="49" charset="-122"/>
            </a:endParaRPr>
          </a:p>
          <a:p>
            <a:pPr eaLnBrk="1" hangingPunct="1">
              <a:lnSpc>
                <a:spcPct val="150000"/>
              </a:lnSpc>
            </a:pPr>
            <a:r>
              <a:rPr lang="zh-CN" altLang="en-US" sz="2600" b="1" dirty="0">
                <a:latin typeface="楷体" panose="02010609060101010101" pitchFamily="49" charset="-122"/>
                <a:ea typeface="楷体" panose="02010609060101010101" pitchFamily="49" charset="-122"/>
              </a:rPr>
              <a:t>矫健</a:t>
            </a:r>
            <a:endParaRPr lang="en-US" altLang="zh-CN" sz="2600" b="1" dirty="0">
              <a:latin typeface="楷体" panose="02010609060101010101" pitchFamily="49" charset="-122"/>
              <a:ea typeface="楷体" panose="02010609060101010101" pitchFamily="49" charset="-122"/>
            </a:endParaRPr>
          </a:p>
        </p:txBody>
      </p:sp>
      <p:sp>
        <p:nvSpPr>
          <p:cNvPr id="30" name="文本框 29"/>
          <p:cNvSpPr txBox="1"/>
          <p:nvPr/>
        </p:nvSpPr>
        <p:spPr>
          <a:xfrm>
            <a:off x="7061200" y="1778000"/>
            <a:ext cx="909638" cy="522288"/>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jiāo</a:t>
            </a:r>
            <a:endParaRPr lang="zh-CN" altLang="en-US" sz="2800" b="1" dirty="0">
              <a:solidFill>
                <a:srgbClr val="FF0000"/>
              </a:solidFill>
              <a:latin typeface="宋体" panose="02010600030101010101" pitchFamily="2" charset="-122"/>
            </a:endParaRPr>
          </a:p>
        </p:txBody>
      </p:sp>
      <p:sp>
        <p:nvSpPr>
          <p:cNvPr id="31" name="文本框 30"/>
          <p:cNvSpPr txBox="1"/>
          <p:nvPr/>
        </p:nvSpPr>
        <p:spPr>
          <a:xfrm>
            <a:off x="7061200" y="2384425"/>
            <a:ext cx="909638" cy="522288"/>
          </a:xfrm>
          <a:prstGeom prst="rect">
            <a:avLst/>
          </a:prstGeom>
          <a:noFill/>
          <a:ln w="9525">
            <a:noFill/>
          </a:ln>
        </p:spPr>
        <p:txBody>
          <a:bodyPr wrap="none">
            <a:spAutoFit/>
          </a:bodyPr>
          <a:p>
            <a:r>
              <a:rPr lang="en-US" altLang="zh-CN" sz="2800" b="1" dirty="0">
                <a:solidFill>
                  <a:srgbClr val="FF0000"/>
                </a:solidFill>
                <a:latin typeface="宋体" panose="02010600030101010101" pitchFamily="2" charset="-122"/>
              </a:rPr>
              <a:t>jiǎo</a:t>
            </a:r>
            <a:endParaRPr lang="zh-CN" altLang="en-US" sz="2800" b="1" dirty="0">
              <a:solidFill>
                <a:srgbClr val="FF0000"/>
              </a:solidFill>
              <a:latin typeface="宋体" panose="02010600030101010101" pitchFamily="2" charset="-122"/>
            </a:endParaRPr>
          </a:p>
        </p:txBody>
      </p:sp>
      <p:grpSp>
        <p:nvGrpSpPr>
          <p:cNvPr id="22" name="组合 21"/>
          <p:cNvGrpSpPr/>
          <p:nvPr/>
        </p:nvGrpSpPr>
        <p:grpSpPr>
          <a:xfrm>
            <a:off x="3059113" y="471488"/>
            <a:ext cx="2865437" cy="1528762"/>
            <a:chOff x="6506765" y="2484921"/>
            <a:chExt cx="2864680" cy="1526989"/>
          </a:xfrm>
        </p:grpSpPr>
        <p:sp>
          <p:nvSpPr>
            <p:cNvPr id="23" name="椭圆 22"/>
            <p:cNvSpPr/>
            <p:nvPr/>
          </p:nvSpPr>
          <p:spPr>
            <a:xfrm>
              <a:off x="6965431" y="3453758"/>
              <a:ext cx="558652" cy="55815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6" name="直接箭头连接符 25"/>
            <p:cNvCxnSpPr/>
            <p:nvPr/>
          </p:nvCxnSpPr>
          <p:spPr>
            <a:xfrm flipV="1">
              <a:off x="7344744" y="2981232"/>
              <a:ext cx="415815" cy="49631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0505" name="文本框 4"/>
            <p:cNvSpPr txBox="1"/>
            <p:nvPr/>
          </p:nvSpPr>
          <p:spPr>
            <a:xfrm>
              <a:off x="6506765" y="2484921"/>
              <a:ext cx="2864680" cy="491769"/>
            </a:xfrm>
            <a:prstGeom prst="rect">
              <a:avLst/>
            </a:prstGeom>
            <a:noFill/>
            <a:ln w="9525">
              <a:noFill/>
            </a:ln>
          </p:spPr>
          <p:txBody>
            <a:bodyPr wrap="none">
              <a:spAutoFit/>
            </a:bodyPr>
            <a:p>
              <a:r>
                <a:rPr lang="zh-CN" altLang="en-US" sz="2600" b="1" dirty="0">
                  <a:solidFill>
                    <a:srgbClr val="FF0000"/>
                  </a:solidFill>
                  <a:latin typeface="楷体" panose="02010609060101010101" pitchFamily="49" charset="-122"/>
                  <a:ea typeface="楷体" panose="02010609060101010101" pitchFamily="49" charset="-122"/>
                </a:rPr>
                <a:t>表“竞赛”之意。</a:t>
              </a:r>
              <a:endParaRPr lang="zh-CN" altLang="en-US" sz="2600" b="1" dirty="0">
                <a:solidFill>
                  <a:srgbClr val="FF0000"/>
                </a:solidFill>
                <a:latin typeface="楷体" panose="02010609060101010101" pitchFamily="49" charset="-122"/>
                <a:ea typeface="楷体" panose="02010609060101010101" pitchFamily="49" charset="-122"/>
              </a:endParaRPr>
            </a:p>
          </p:txBody>
        </p:sp>
      </p:grpSp>
      <p:sp>
        <p:nvSpPr>
          <p:cNvPr id="2" name="文本框 1"/>
          <p:cNvSpPr txBox="1"/>
          <p:nvPr/>
        </p:nvSpPr>
        <p:spPr>
          <a:xfrm flipH="1">
            <a:off x="3897630" y="3364230"/>
            <a:ext cx="1385570" cy="521970"/>
          </a:xfrm>
          <a:prstGeom prst="rect">
            <a:avLst/>
          </a:prstGeom>
          <a:noFill/>
          <a:ln w="9525">
            <a:noFill/>
          </a:ln>
        </p:spPr>
        <p:txBody>
          <a:bodyPr wrap="square">
            <a:spAutoFit/>
          </a:bodyPr>
          <a:p>
            <a:r>
              <a:rPr lang="en-US" altLang="zh-CN" sz="2800" b="1" dirty="0">
                <a:solidFill>
                  <a:srgbClr val="FF0000"/>
                </a:solidFill>
                <a:latin typeface="宋体" panose="02010600030101010101" pitchFamily="2" charset="-122"/>
              </a:rPr>
              <a:t>chí</a:t>
            </a:r>
            <a:endParaRPr lang="zh-CN" altLang="en-US" sz="2800" b="1"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down)">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fade">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4" grpId="0"/>
      <p:bldP spid="24" grpId="0"/>
      <p:bldP spid="25" grpId="0"/>
      <p:bldP spid="27" grpId="0"/>
      <p:bldP spid="30" grpId="0"/>
      <p:bldP spid="31"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1506" name="文本框 5"/>
          <p:cNvSpPr txBox="1"/>
          <p:nvPr/>
        </p:nvSpPr>
        <p:spPr>
          <a:xfrm>
            <a:off x="323850" y="195263"/>
            <a:ext cx="2060575" cy="500062"/>
          </a:xfrm>
          <a:prstGeom prst="rect">
            <a:avLst/>
          </a:prstGeom>
          <a:noFill/>
          <a:ln w="9525">
            <a:noFill/>
          </a:ln>
        </p:spPr>
        <p:txBody>
          <a:bodyPr lIns="68580" tIns="34290" rIns="68580" bIns="34290">
            <a:spAutoFit/>
          </a:bodyPr>
          <a:p>
            <a:pPr marL="457200" indent="-457200" eaLnBrk="1" hangingPunct="1">
              <a:spcBef>
                <a:spcPts val="600"/>
              </a:spcBef>
              <a:buFont typeface="Wingdings" panose="05000000000000000000" pitchFamily="2" charset="2"/>
              <a:buChar char="u"/>
            </a:pPr>
            <a:r>
              <a:rPr lang="zh-CN" altLang="en-US" sz="2800" b="1" dirty="0">
                <a:latin typeface="楷体" panose="02010609060101010101" pitchFamily="49" charset="-122"/>
                <a:ea typeface="楷体" panose="02010609060101010101" pitchFamily="49" charset="-122"/>
              </a:rPr>
              <a:t>词语集注</a:t>
            </a:r>
            <a:endParaRPr lang="zh-CN" altLang="en-US" sz="2800" b="1" dirty="0">
              <a:latin typeface="楷体" panose="02010609060101010101" pitchFamily="49" charset="-122"/>
              <a:ea typeface="楷体" panose="02010609060101010101" pitchFamily="49" charset="-122"/>
            </a:endParaRPr>
          </a:p>
        </p:txBody>
      </p:sp>
      <p:sp>
        <p:nvSpPr>
          <p:cNvPr id="21507" name="矩形 2"/>
          <p:cNvSpPr/>
          <p:nvPr/>
        </p:nvSpPr>
        <p:spPr>
          <a:xfrm>
            <a:off x="395288" y="876300"/>
            <a:ext cx="5761037" cy="3390900"/>
          </a:xfrm>
          <a:prstGeom prst="rect">
            <a:avLst/>
          </a:prstGeom>
          <a:noFill/>
          <a:ln w="9525">
            <a:noFill/>
          </a:ln>
        </p:spPr>
        <p:txBody>
          <a:bodyPr>
            <a:spAutoFit/>
          </a:bodyPr>
          <a:p>
            <a:pPr marL="457200" indent="-457200" eaLnBrk="1" hangingPunct="1">
              <a:lnSpc>
                <a:spcPct val="120000"/>
              </a:lnSpc>
              <a:buFont typeface="Arial" panose="020B0604020202020204" pitchFamily="34" charset="0"/>
              <a:buChar char="•"/>
            </a:pPr>
            <a:r>
              <a:rPr lang="zh-CN" altLang="en-US" sz="2600" b="1" dirty="0">
                <a:latin typeface="楷体" panose="02010609060101010101" pitchFamily="49" charset="-122"/>
                <a:ea typeface="楷体" panose="02010609060101010101" pitchFamily="49" charset="-122"/>
              </a:rPr>
              <a:t>形容雪后天晴，红日和白雪交相辉映的壮丽景色。</a:t>
            </a:r>
            <a:endParaRPr lang="en-US" altLang="zh-CN" sz="2600" b="1" dirty="0">
              <a:latin typeface="楷体" panose="02010609060101010101" pitchFamily="49" charset="-122"/>
              <a:ea typeface="楷体" panose="02010609060101010101" pitchFamily="49" charset="-122"/>
            </a:endParaRPr>
          </a:p>
          <a:p>
            <a:pPr marL="457200" indent="-457200" eaLnBrk="1" hangingPunct="1">
              <a:lnSpc>
                <a:spcPct val="120000"/>
              </a:lnSpc>
              <a:buFont typeface="Arial" panose="020B0604020202020204" pitchFamily="34" charset="0"/>
              <a:buChar char="•"/>
            </a:pPr>
            <a:r>
              <a:rPr lang="zh-CN" altLang="en-US" sz="2600" b="1" dirty="0">
                <a:latin typeface="楷体" panose="02010609060101010101" pitchFamily="49" charset="-122"/>
                <a:ea typeface="楷体" panose="02010609060101010101" pitchFamily="49" charset="-122"/>
              </a:rPr>
              <a:t>词中指黄河波涛滚滚的样子。</a:t>
            </a:r>
            <a:endParaRPr lang="en-US" altLang="zh-CN" sz="2600" b="1" dirty="0">
              <a:latin typeface="楷体" panose="02010609060101010101" pitchFamily="49" charset="-122"/>
              <a:ea typeface="楷体" panose="02010609060101010101" pitchFamily="49" charset="-122"/>
            </a:endParaRPr>
          </a:p>
          <a:p>
            <a:pPr marL="457200" indent="-457200" eaLnBrk="1" hangingPunct="1">
              <a:lnSpc>
                <a:spcPct val="120000"/>
              </a:lnSpc>
              <a:buFont typeface="Arial" panose="020B0604020202020204" pitchFamily="34" charset="0"/>
              <a:buChar char="•"/>
            </a:pPr>
            <a:r>
              <a:rPr lang="zh-CN" altLang="en-US" sz="2600" b="1" dirty="0">
                <a:latin typeface="楷体" panose="02010609060101010101" pitchFamily="49" charset="-122"/>
                <a:ea typeface="楷体" panose="02010609060101010101" pitchFamily="49" charset="-122"/>
              </a:rPr>
              <a:t>本指</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诗经</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里的</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国风</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和</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楚辞</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中的</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离骚</a:t>
            </a:r>
            <a:r>
              <a:rPr lang="en-US" altLang="zh-CN" sz="2600" b="1" dirty="0">
                <a:latin typeface="楷体" panose="02010609060101010101" pitchFamily="49" charset="-122"/>
                <a:ea typeface="楷体" panose="02010609060101010101" pitchFamily="49" charset="-122"/>
              </a:rPr>
              <a:t>》</a:t>
            </a:r>
            <a:r>
              <a:rPr lang="zh-CN" altLang="en-US" sz="2600" b="1" dirty="0">
                <a:latin typeface="楷体" panose="02010609060101010101" pitchFamily="49" charset="-122"/>
                <a:ea typeface="楷体" panose="02010609060101010101" pitchFamily="49" charset="-122"/>
              </a:rPr>
              <a:t>，后来泛指文章辞藻。</a:t>
            </a:r>
            <a:endParaRPr lang="en-US" altLang="zh-CN" sz="2600" b="1" dirty="0">
              <a:latin typeface="楷体" panose="02010609060101010101" pitchFamily="49" charset="-122"/>
              <a:ea typeface="楷体" panose="02010609060101010101" pitchFamily="49" charset="-122"/>
            </a:endParaRPr>
          </a:p>
          <a:p>
            <a:pPr marL="457200" indent="-457200" eaLnBrk="1" hangingPunct="1">
              <a:lnSpc>
                <a:spcPct val="120000"/>
              </a:lnSpc>
              <a:buFont typeface="Arial" panose="020B0604020202020204" pitchFamily="34" charset="0"/>
              <a:buChar char="•"/>
            </a:pPr>
            <a:r>
              <a:rPr lang="zh-CN" altLang="en-US" sz="2600" b="1" dirty="0">
                <a:latin typeface="楷体" panose="02010609060101010101" pitchFamily="49" charset="-122"/>
                <a:ea typeface="楷体" panose="02010609060101010101" pitchFamily="49" charset="-122"/>
              </a:rPr>
              <a:t>词中指能建功立业的英雄人物。</a:t>
            </a:r>
            <a:endParaRPr lang="en-US" altLang="zh-CN" sz="2600" dirty="0">
              <a:latin typeface="楷体" panose="02010609060101010101" pitchFamily="49" charset="-122"/>
              <a:ea typeface="楷体" panose="02010609060101010101" pitchFamily="49" charset="-122"/>
            </a:endParaRPr>
          </a:p>
        </p:txBody>
      </p:sp>
      <p:sp>
        <p:nvSpPr>
          <p:cNvPr id="21508" name="Text Box 5"/>
          <p:cNvSpPr txBox="1"/>
          <p:nvPr/>
        </p:nvSpPr>
        <p:spPr>
          <a:xfrm>
            <a:off x="7439025" y="3805238"/>
            <a:ext cx="863600" cy="461962"/>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400" b="1" dirty="0">
                <a:solidFill>
                  <a:srgbClr val="000000"/>
                </a:solidFill>
                <a:latin typeface="楷体" panose="02010609060101010101" pitchFamily="49" charset="-122"/>
                <a:ea typeface="楷体" panose="02010609060101010101" pitchFamily="49" charset="-122"/>
              </a:rPr>
              <a:t>风骚</a:t>
            </a:r>
            <a:endParaRPr lang="zh-CN" altLang="en-US" sz="2400" b="1" dirty="0">
              <a:solidFill>
                <a:srgbClr val="000000"/>
              </a:solidFill>
              <a:latin typeface="楷体" panose="02010609060101010101" pitchFamily="49" charset="-122"/>
              <a:ea typeface="楷体" panose="02010609060101010101" pitchFamily="49" charset="-122"/>
            </a:endParaRPr>
          </a:p>
        </p:txBody>
      </p:sp>
      <p:sp>
        <p:nvSpPr>
          <p:cNvPr id="21509" name="Text Box 5"/>
          <p:cNvSpPr txBox="1"/>
          <p:nvPr/>
        </p:nvSpPr>
        <p:spPr>
          <a:xfrm>
            <a:off x="7164388" y="2859088"/>
            <a:ext cx="1414462" cy="461962"/>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400" b="1" dirty="0">
                <a:solidFill>
                  <a:srgbClr val="000000"/>
                </a:solidFill>
                <a:latin typeface="楷体" panose="02010609060101010101" pitchFamily="49" charset="-122"/>
                <a:ea typeface="楷体" panose="02010609060101010101" pitchFamily="49" charset="-122"/>
              </a:rPr>
              <a:t>红装素裹</a:t>
            </a:r>
            <a:endParaRPr lang="zh-CN" altLang="en-US" sz="2400" b="1" dirty="0">
              <a:solidFill>
                <a:srgbClr val="000000"/>
              </a:solidFill>
              <a:latin typeface="楷体" panose="02010609060101010101" pitchFamily="49" charset="-122"/>
              <a:ea typeface="楷体" panose="02010609060101010101" pitchFamily="49" charset="-122"/>
            </a:endParaRPr>
          </a:p>
        </p:txBody>
      </p:sp>
      <p:cxnSp>
        <p:nvCxnSpPr>
          <p:cNvPr id="9" name="直接连接符 8"/>
          <p:cNvCxnSpPr>
            <a:stCxn id="21509" idx="1"/>
          </p:cNvCxnSpPr>
          <p:nvPr/>
        </p:nvCxnSpPr>
        <p:spPr>
          <a:xfrm flipH="1" flipV="1">
            <a:off x="5937250" y="1214438"/>
            <a:ext cx="1227138" cy="1876425"/>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21514" idx="1"/>
          </p:cNvCxnSpPr>
          <p:nvPr/>
        </p:nvCxnSpPr>
        <p:spPr>
          <a:xfrm flipH="1">
            <a:off x="5468938" y="1300163"/>
            <a:ext cx="1981200" cy="795338"/>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21508" idx="1"/>
          </p:cNvCxnSpPr>
          <p:nvPr/>
        </p:nvCxnSpPr>
        <p:spPr>
          <a:xfrm flipH="1" flipV="1">
            <a:off x="5986463" y="3128963"/>
            <a:ext cx="1452563" cy="90646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21515" idx="1"/>
          </p:cNvCxnSpPr>
          <p:nvPr/>
        </p:nvCxnSpPr>
        <p:spPr>
          <a:xfrm flipH="1">
            <a:off x="5457825" y="2154238"/>
            <a:ext cx="1706563" cy="184785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21514" name="Text Box 5"/>
          <p:cNvSpPr txBox="1"/>
          <p:nvPr/>
        </p:nvSpPr>
        <p:spPr>
          <a:xfrm>
            <a:off x="7450138" y="1068388"/>
            <a:ext cx="852487" cy="461962"/>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400" b="1" dirty="0">
                <a:solidFill>
                  <a:srgbClr val="000000"/>
                </a:solidFill>
                <a:latin typeface="楷体" panose="02010609060101010101" pitchFamily="49" charset="-122"/>
                <a:ea typeface="楷体" panose="02010609060101010101" pitchFamily="49" charset="-122"/>
              </a:rPr>
              <a:t>滔滔</a:t>
            </a:r>
            <a:endParaRPr lang="zh-CN" altLang="en-US" sz="2400" b="1" dirty="0">
              <a:solidFill>
                <a:srgbClr val="000000"/>
              </a:solidFill>
              <a:latin typeface="楷体" panose="02010609060101010101" pitchFamily="49" charset="-122"/>
              <a:ea typeface="楷体" panose="02010609060101010101" pitchFamily="49" charset="-122"/>
            </a:endParaRPr>
          </a:p>
        </p:txBody>
      </p:sp>
      <p:sp>
        <p:nvSpPr>
          <p:cNvPr id="21515" name="Text Box 5"/>
          <p:cNvSpPr txBox="1"/>
          <p:nvPr/>
        </p:nvSpPr>
        <p:spPr>
          <a:xfrm>
            <a:off x="7164388" y="1922463"/>
            <a:ext cx="1414462" cy="461962"/>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400" b="1" dirty="0">
                <a:solidFill>
                  <a:srgbClr val="000000"/>
                </a:solidFill>
                <a:latin typeface="楷体" panose="02010609060101010101" pitchFamily="49" charset="-122"/>
                <a:ea typeface="楷体" panose="02010609060101010101" pitchFamily="49" charset="-122"/>
              </a:rPr>
              <a:t>风流人物</a:t>
            </a:r>
            <a:endParaRPr lang="zh-CN" altLang="en-US" sz="2400" b="1" dirty="0">
              <a:solidFill>
                <a:srgbClr val="000000"/>
              </a:solidFill>
              <a:latin typeface="楷体" panose="02010609060101010101" pitchFamily="49" charset="-122"/>
              <a:ea typeface="楷体" panose="02010609060101010101" pitchFamily="49" charset="-122"/>
            </a:endParaRPr>
          </a:p>
        </p:txBody>
      </p:sp>
      <p:grpSp>
        <p:nvGrpSpPr>
          <p:cNvPr id="24" name="组合 23"/>
          <p:cNvGrpSpPr/>
          <p:nvPr/>
        </p:nvGrpSpPr>
        <p:grpSpPr>
          <a:xfrm>
            <a:off x="6442075" y="876300"/>
            <a:ext cx="2136775" cy="1498600"/>
            <a:chOff x="6441643" y="876528"/>
            <a:chExt cx="2137206" cy="1498599"/>
          </a:xfrm>
        </p:grpSpPr>
        <p:sp>
          <p:nvSpPr>
            <p:cNvPr id="14" name="矩形 13"/>
            <p:cNvSpPr/>
            <p:nvPr/>
          </p:nvSpPr>
          <p:spPr>
            <a:xfrm>
              <a:off x="7211736" y="1943327"/>
              <a:ext cx="1367113" cy="431800"/>
            </a:xfrm>
            <a:prstGeom prst="rect">
              <a:avLst/>
            </a:prstGeom>
            <a:noFill/>
            <a:ln w="6350">
              <a:solidFill>
                <a:srgbClr val="0033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9" name="直接箭头连接符 18"/>
            <p:cNvCxnSpPr/>
            <p:nvPr/>
          </p:nvCxnSpPr>
          <p:spPr>
            <a:xfrm flipH="1" flipV="1">
              <a:off x="6441643" y="876528"/>
              <a:ext cx="766918" cy="1074737"/>
            </a:xfrm>
            <a:prstGeom prst="straightConnector1">
              <a:avLst/>
            </a:prstGeom>
            <a:ln w="6350">
              <a:solidFill>
                <a:srgbClr val="0033CC"/>
              </a:solidFill>
              <a:tailEnd type="triangle"/>
            </a:ln>
          </p:spPr>
          <p:style>
            <a:lnRef idx="1">
              <a:schemeClr val="accent1"/>
            </a:lnRef>
            <a:fillRef idx="0">
              <a:schemeClr val="accent1"/>
            </a:fillRef>
            <a:effectRef idx="0">
              <a:schemeClr val="accent1"/>
            </a:effectRef>
            <a:fontRef idx="minor">
              <a:schemeClr val="tx1"/>
            </a:fontRef>
          </p:style>
        </p:cxnSp>
      </p:grpSp>
      <p:sp>
        <p:nvSpPr>
          <p:cNvPr id="20" name="Text Box 5"/>
          <p:cNvSpPr txBox="1"/>
          <p:nvPr/>
        </p:nvSpPr>
        <p:spPr>
          <a:xfrm>
            <a:off x="3187700" y="182563"/>
            <a:ext cx="4275138" cy="769937"/>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200" b="1" dirty="0">
                <a:solidFill>
                  <a:srgbClr val="0033CC"/>
                </a:solidFill>
                <a:latin typeface="楷体" panose="02010609060101010101" pitchFamily="49" charset="-122"/>
                <a:ea typeface="楷体" panose="02010609060101010101" pitchFamily="49" charset="-122"/>
              </a:rPr>
              <a:t>    在词中是褒义词，不要理解为</a:t>
            </a:r>
            <a:r>
              <a:rPr lang="en-US" altLang="zh-CN" sz="2200" b="1" dirty="0">
                <a:solidFill>
                  <a:srgbClr val="0033CC"/>
                </a:solidFill>
                <a:latin typeface="楷体" panose="02010609060101010101" pitchFamily="49" charset="-122"/>
                <a:ea typeface="楷体" panose="02010609060101010101" pitchFamily="49" charset="-122"/>
              </a:rPr>
              <a:t>“</a:t>
            </a:r>
            <a:r>
              <a:rPr lang="zh-CN" altLang="en-US" sz="2200" b="1" dirty="0">
                <a:solidFill>
                  <a:srgbClr val="0033CC"/>
                </a:solidFill>
                <a:latin typeface="楷体" panose="02010609060101010101" pitchFamily="49" charset="-122"/>
                <a:ea typeface="楷体" panose="02010609060101010101" pitchFamily="49" charset="-122"/>
              </a:rPr>
              <a:t>花哨轻浮或不拘礼法的人”。</a:t>
            </a:r>
            <a:endParaRPr lang="zh-CN" altLang="en-US" sz="2200" b="1" dirty="0">
              <a:solidFill>
                <a:srgbClr val="0033CC"/>
              </a:solidFill>
              <a:latin typeface="楷体" panose="02010609060101010101" pitchFamily="49" charset="-122"/>
              <a:ea typeface="楷体" panose="02010609060101010101" pitchFamily="49" charset="-122"/>
            </a:endParaRPr>
          </a:p>
        </p:txBody>
      </p:sp>
      <p:grpSp>
        <p:nvGrpSpPr>
          <p:cNvPr id="10" name="组合 9"/>
          <p:cNvGrpSpPr/>
          <p:nvPr/>
        </p:nvGrpSpPr>
        <p:grpSpPr>
          <a:xfrm>
            <a:off x="5927725" y="2857500"/>
            <a:ext cx="1957388" cy="1343025"/>
            <a:chOff x="5928293" y="2857727"/>
            <a:chExt cx="1956968" cy="1342053"/>
          </a:xfrm>
        </p:grpSpPr>
        <p:sp>
          <p:nvSpPr>
            <p:cNvPr id="15" name="矩形 14"/>
            <p:cNvSpPr/>
            <p:nvPr/>
          </p:nvSpPr>
          <p:spPr>
            <a:xfrm>
              <a:off x="7209131" y="2857727"/>
              <a:ext cx="676130" cy="431487"/>
            </a:xfrm>
            <a:prstGeom prst="rect">
              <a:avLst/>
            </a:prstGeom>
            <a:noFill/>
            <a:ln w="63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21" name="直接箭头连接符 20"/>
            <p:cNvCxnSpPr/>
            <p:nvPr/>
          </p:nvCxnSpPr>
          <p:spPr>
            <a:xfrm flipH="1">
              <a:off x="5928293" y="3289214"/>
              <a:ext cx="1677628" cy="910566"/>
            </a:xfrm>
            <a:prstGeom prst="straightConnector1">
              <a:avLst/>
            </a:prstGeom>
            <a:ln w="6350">
              <a:solidFill>
                <a:srgbClr val="0033CC"/>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 Box 5"/>
          <p:cNvSpPr txBox="1"/>
          <p:nvPr/>
        </p:nvSpPr>
        <p:spPr>
          <a:xfrm>
            <a:off x="4140200" y="4227513"/>
            <a:ext cx="2857500" cy="431800"/>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200" b="1" dirty="0">
                <a:solidFill>
                  <a:srgbClr val="0033CC"/>
                </a:solidFill>
                <a:latin typeface="楷体" panose="02010609060101010101" pitchFamily="49" charset="-122"/>
                <a:ea typeface="楷体" panose="02010609060101010101" pitchFamily="49" charset="-122"/>
              </a:rPr>
              <a:t>原指妇女的艳丽装束。</a:t>
            </a:r>
            <a:endParaRPr lang="zh-CN" altLang="en-US" sz="2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left)">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left)">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par>
                          <p:cTn id="28" fill="hold">
                            <p:stCondLst>
                              <p:cond delay="500"/>
                            </p:stCondLst>
                            <p:childTnLst>
                              <p:par>
                                <p:cTn id="29" presetID="42"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1000"/>
                                        <p:tgtEl>
                                          <p:spTgt spid="20"/>
                                        </p:tgtEl>
                                      </p:cBhvr>
                                    </p:animEffect>
                                    <p:anim calcmode="lin" valueType="num">
                                      <p:cBhvr>
                                        <p:cTn id="32" dur="1000" fill="hold"/>
                                        <p:tgtEl>
                                          <p:spTgt spid="20"/>
                                        </p:tgtEl>
                                        <p:attrNameLst>
                                          <p:attrName>ppt_x</p:attrName>
                                        </p:attrNameLst>
                                      </p:cBhvr>
                                      <p:tavLst>
                                        <p:tav tm="0">
                                          <p:val>
                                            <p:strVal val="#ppt_x"/>
                                          </p:val>
                                        </p:tav>
                                        <p:tav tm="100000">
                                          <p:val>
                                            <p:strVal val="#ppt_x"/>
                                          </p:val>
                                        </p:tav>
                                      </p:tavLst>
                                    </p:anim>
                                    <p:anim calcmode="lin" valueType="num">
                                      <p:cBhvr>
                                        <p:cTn id="3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wipe(up)">
                                      <p:cBhvr>
                                        <p:cTn id="38" dur="500"/>
                                        <p:tgtEl>
                                          <p:spTgt spid="10"/>
                                        </p:tgtEl>
                                      </p:cBhvr>
                                    </p:animEffect>
                                  </p:childTnLst>
                                </p:cTn>
                              </p:par>
                            </p:childTnLst>
                          </p:cTn>
                        </p:par>
                        <p:par>
                          <p:cTn id="39" fill="hold">
                            <p:stCondLst>
                              <p:cond delay="500"/>
                            </p:stCondLst>
                            <p:childTnLst>
                              <p:par>
                                <p:cTn id="40" presetID="42" presetClass="entr" presetSubtype="0"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3554" name="矩形 3"/>
          <p:cNvSpPr/>
          <p:nvPr/>
        </p:nvSpPr>
        <p:spPr>
          <a:xfrm>
            <a:off x="533400" y="865188"/>
            <a:ext cx="1216025" cy="3571875"/>
          </a:xfrm>
          <a:prstGeom prst="rect">
            <a:avLst/>
          </a:prstGeom>
          <a:noFill/>
          <a:ln w="19050">
            <a:noFill/>
          </a:ln>
        </p:spPr>
        <p:txBody>
          <a:bodyPr vert="eaVert">
            <a:spAutoFit/>
          </a:bodyPr>
          <a:p>
            <a:pPr eaLnBrk="1" hangingPunct="1">
              <a:lnSpc>
                <a:spcPct val="120000"/>
              </a:lnSpc>
            </a:pPr>
            <a:r>
              <a:rPr lang="zh-CN" altLang="en-US" sz="2800" b="1" dirty="0">
                <a:latin typeface="宋体" panose="02010600030101010101" pitchFamily="2" charset="-122"/>
              </a:rPr>
              <a:t>听读课文，读出节奏，标出韵脚。</a:t>
            </a:r>
            <a:endParaRPr lang="en-US" altLang="zh-CN" sz="2800" b="1" dirty="0">
              <a:latin typeface="宋体" panose="02010600030101010101" pitchFamily="2" charset="-122"/>
            </a:endParaRPr>
          </a:p>
        </p:txBody>
      </p:sp>
      <p:sp>
        <p:nvSpPr>
          <p:cNvPr id="5" name="Text Box 5"/>
          <p:cNvSpPr txBox="1">
            <a:spLocks noChangeArrowheads="1"/>
          </p:cNvSpPr>
          <p:nvPr/>
        </p:nvSpPr>
        <p:spPr bwMode="auto">
          <a:xfrm>
            <a:off x="2195513" y="123825"/>
            <a:ext cx="5689600" cy="4672013"/>
          </a:xfrm>
          <a:prstGeom prst="rect">
            <a:avLst/>
          </a:prstGeom>
          <a:noFill/>
          <a:ln>
            <a:noFill/>
          </a:ln>
          <a:effec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沁园春</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雪</a:t>
            </a:r>
            <a:endPar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北国风光，千里冰封，万里雪飘。</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望长城内外，惟余莽莽；</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大河上下，顿失滔滔。</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山舞银蛇，原驰蜡象，欲与天公试比高。</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ts val="100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须晴日，看红装素裹，分外妖娆。</a:t>
            </a:r>
            <a:endParaRPr kumimoji="0" lang="en-US" altLang="zh-CN"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江山如此多娇，引无数英雄竞折腰。</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惜秦皇汉武，略输文采；</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唐宗宋祖，稍逊风骚。</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一代天骄，成吉思汗，只识弯弓射大雕。</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a:p>
            <a:pPr marL="0" marR="0" lvl="0" indent="0" algn="l" defTabSz="914400" rtl="0" eaLnBrk="1" fontAlgn="base" latinLnBrk="0" hangingPunct="1">
              <a:lnSpc>
                <a:spcPct val="12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俱往矣，数风流人物，还看今朝。</a:t>
            </a:r>
            <a:endParaRPr kumimoji="0" lang="zh-CN" altLang="en-US" sz="2200" b="1" i="0" u="none" strike="noStrike" kern="1200" cap="none" spc="20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cxnSp>
        <p:nvCxnSpPr>
          <p:cNvPr id="8" name="直接连接符 7"/>
          <p:cNvCxnSpPr/>
          <p:nvPr/>
        </p:nvCxnSpPr>
        <p:spPr>
          <a:xfrm flipH="1">
            <a:off x="2863850" y="654050"/>
            <a:ext cx="73025"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4395788" y="654050"/>
            <a:ext cx="71438"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926138" y="654050"/>
            <a:ext cx="71438"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2565400" y="1063625"/>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4692650" y="1054100"/>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2876550" y="1450975"/>
            <a:ext cx="73025"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H="1">
            <a:off x="4386263" y="1450975"/>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2855913" y="1882775"/>
            <a:ext cx="73025"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4386263" y="1862138"/>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6534150" y="1876425"/>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2565400" y="2270125"/>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3773488" y="2270125"/>
            <a:ext cx="73025"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5913438" y="2260600"/>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2873375" y="2809875"/>
            <a:ext cx="73025"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4700588" y="2784475"/>
            <a:ext cx="71438"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5948363" y="2792413"/>
            <a:ext cx="73025"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2555875" y="3195638"/>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4711700" y="3194050"/>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852738" y="3608388"/>
            <a:ext cx="73025"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395788" y="3586163"/>
            <a:ext cx="71438"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2854325" y="3979863"/>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5942013" y="3983038"/>
            <a:ext cx="73025"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a:off x="2555875" y="4398963"/>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5929313" y="4408488"/>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6186488" y="712788"/>
            <a:ext cx="493712" cy="460375"/>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35" name="文本框 34"/>
          <p:cNvSpPr txBox="1"/>
          <p:nvPr/>
        </p:nvSpPr>
        <p:spPr>
          <a:xfrm>
            <a:off x="4654550" y="1519238"/>
            <a:ext cx="493713" cy="460375"/>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36" name="文本框 35"/>
          <p:cNvSpPr txBox="1"/>
          <p:nvPr/>
        </p:nvSpPr>
        <p:spPr>
          <a:xfrm>
            <a:off x="6188075" y="2338388"/>
            <a:ext cx="495300" cy="460375"/>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37" name="文本框 36"/>
          <p:cNvSpPr txBox="1"/>
          <p:nvPr/>
        </p:nvSpPr>
        <p:spPr>
          <a:xfrm>
            <a:off x="6505575" y="2847975"/>
            <a:ext cx="493713" cy="461963"/>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38" name="文本框 37"/>
          <p:cNvSpPr txBox="1"/>
          <p:nvPr/>
        </p:nvSpPr>
        <p:spPr>
          <a:xfrm>
            <a:off x="4654550" y="3667125"/>
            <a:ext cx="493713" cy="461963"/>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39" name="文本框 38"/>
          <p:cNvSpPr txBox="1"/>
          <p:nvPr/>
        </p:nvSpPr>
        <p:spPr>
          <a:xfrm>
            <a:off x="7102475" y="4122738"/>
            <a:ext cx="493713" cy="461962"/>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40" name="文本框 39"/>
          <p:cNvSpPr txBox="1"/>
          <p:nvPr/>
        </p:nvSpPr>
        <p:spPr>
          <a:xfrm>
            <a:off x="7080250" y="1958975"/>
            <a:ext cx="493713" cy="461963"/>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41" name="文本框 40"/>
          <p:cNvSpPr txBox="1"/>
          <p:nvPr/>
        </p:nvSpPr>
        <p:spPr>
          <a:xfrm>
            <a:off x="3725863" y="2862263"/>
            <a:ext cx="493712" cy="460375"/>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sp>
        <p:nvSpPr>
          <p:cNvPr id="42" name="文本框 41"/>
          <p:cNvSpPr txBox="1"/>
          <p:nvPr/>
        </p:nvSpPr>
        <p:spPr>
          <a:xfrm>
            <a:off x="6194425" y="4486275"/>
            <a:ext cx="493713" cy="461963"/>
          </a:xfrm>
          <a:prstGeom prst="rect">
            <a:avLst/>
          </a:prstGeom>
          <a:noFill/>
          <a:ln w="9525">
            <a:noFill/>
          </a:ln>
        </p:spPr>
        <p:txBody>
          <a:bodyPr wrap="none">
            <a:spAutoFit/>
          </a:bodyPr>
          <a:p>
            <a:r>
              <a:rPr lang="en-US" altLang="zh-CN" sz="2400" b="1" dirty="0">
                <a:solidFill>
                  <a:srgbClr val="0000FF"/>
                </a:solidFill>
                <a:latin typeface="宋体" panose="02010600030101010101" pitchFamily="2" charset="-122"/>
              </a:rPr>
              <a:t>·</a:t>
            </a:r>
            <a:endParaRPr lang="zh-CN" altLang="en-US" sz="2400" b="1" dirty="0">
              <a:solidFill>
                <a:srgbClr val="0000FF"/>
              </a:solidFill>
              <a:latin typeface="宋体" panose="02010600030101010101" pitchFamily="2" charset="-122"/>
            </a:endParaRPr>
          </a:p>
        </p:txBody>
      </p:sp>
      <p:cxnSp>
        <p:nvCxnSpPr>
          <p:cNvPr id="43" name="直接连接符 42"/>
          <p:cNvCxnSpPr/>
          <p:nvPr/>
        </p:nvCxnSpPr>
        <p:spPr>
          <a:xfrm flipH="1">
            <a:off x="4365625" y="2270125"/>
            <a:ext cx="73025"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flipH="1">
            <a:off x="3473450" y="2809875"/>
            <a:ext cx="73025" cy="30003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flipH="1">
            <a:off x="3151188" y="3195638"/>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flipH="1">
            <a:off x="6523038" y="3983038"/>
            <a:ext cx="73025"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H="1">
            <a:off x="3784600" y="4398963"/>
            <a:ext cx="71438" cy="2984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4341" name="文本框 13"/>
          <p:cNvSpPr txBox="1"/>
          <p:nvPr/>
        </p:nvSpPr>
        <p:spPr>
          <a:xfrm>
            <a:off x="398145" y="92075"/>
            <a:ext cx="1896745" cy="583565"/>
          </a:xfrm>
          <a:prstGeom prst="rect">
            <a:avLst/>
          </a:prstGeom>
          <a:noFill/>
          <a:ln w="9525">
            <a:noFill/>
          </a:ln>
        </p:spPr>
        <p:txBody>
          <a:bodyPr wrap="square">
            <a:spAutoFit/>
          </a:bodyPr>
          <a:p>
            <a:r>
              <a:rPr lang="zh-CN" altLang="en-US" sz="3200" b="1" dirty="0">
                <a:solidFill>
                  <a:srgbClr val="00B050"/>
                </a:solidFill>
                <a:latin typeface="黑体" panose="02010609060101010101" pitchFamily="49" charset="-122"/>
                <a:ea typeface="黑体" panose="02010609060101010101" pitchFamily="49" charset="-122"/>
              </a:rPr>
              <a:t>整体感知</a:t>
            </a:r>
            <a:endParaRPr lang="zh-CN" altLang="en-US" sz="3200" b="1" dirty="0">
              <a:solidFill>
                <a:srgbClr val="00B050"/>
              </a:solidFill>
              <a:latin typeface="黑体" panose="02010609060101010101" pitchFamily="49" charset="-122"/>
              <a:ea typeface="黑体" panose="02010609060101010101" pitchFamily="49" charset="-122"/>
            </a:endParaRPr>
          </a:p>
        </p:txBody>
      </p:sp>
      <p:graphicFrame>
        <p:nvGraphicFramePr>
          <p:cNvPr id="2" name="对象 1">
            <a:hlinkClick r:id="rId1" action="ppaction://hlinkfile"/>
          </p:cNvPr>
          <p:cNvGraphicFramePr>
            <a:graphicFrameLocks noChangeAspect="1"/>
          </p:cNvGraphicFramePr>
          <p:nvPr/>
        </p:nvGraphicFramePr>
        <p:xfrm>
          <a:off x="7380605" y="4371340"/>
          <a:ext cx="1573530" cy="636905"/>
        </p:xfrm>
        <a:graphic>
          <a:graphicData uri="http://schemas.openxmlformats.org/presentationml/2006/ole">
            <mc:AlternateContent xmlns:mc="http://schemas.openxmlformats.org/markup-compatibility/2006">
              <mc:Choice xmlns:v="urn:schemas-microsoft-com:vml" Requires="v">
                <p:oleObj spid="_x0000_s1025" name="" r:id="rId2" imgW="1443355" imgH="511175" progId="Package">
                  <p:embed/>
                </p:oleObj>
              </mc:Choice>
              <mc:Fallback>
                <p:oleObj name="" r:id="rId2" imgW="1443355" imgH="511175" progId="Package">
                  <p:embed/>
                  <p:pic>
                    <p:nvPicPr>
                      <p:cNvPr id="0" name="图片 1024"/>
                      <p:cNvPicPr/>
                      <p:nvPr/>
                    </p:nvPicPr>
                    <p:blipFill>
                      <a:blip r:embed="rId3"/>
                      <a:stretch>
                        <a:fillRect/>
                      </a:stretch>
                    </p:blipFill>
                    <p:spPr>
                      <a:xfrm>
                        <a:off x="7380605" y="4371340"/>
                        <a:ext cx="1573530" cy="636905"/>
                      </a:xfrm>
                      <a:prstGeom prst="rect">
                        <a:avLst/>
                      </a:prstGeom>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up)">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up)">
                                      <p:cBhvr>
                                        <p:cTn id="20" dur="500"/>
                                        <p:tgtEl>
                                          <p:spTgt spid="12"/>
                                        </p:tgtEl>
                                      </p:cBhvr>
                                    </p:animEffect>
                                  </p:childTnLst>
                                </p:cTn>
                              </p:par>
                            </p:childTnLst>
                          </p:cTn>
                        </p:par>
                        <p:par>
                          <p:cTn id="21" fill="hold">
                            <p:stCondLst>
                              <p:cond delay="500"/>
                            </p:stCondLst>
                            <p:childTnLst>
                              <p:par>
                                <p:cTn id="22" presetID="22" presetClass="entr" presetSubtype="1"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up)">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500"/>
                            </p:stCondLst>
                            <p:childTnLst>
                              <p:par>
                                <p:cTn id="31" presetID="22" presetClass="entr" presetSubtype="1"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ipe(up)">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up)">
                                      <p:cBhvr>
                                        <p:cTn id="38" dur="500"/>
                                        <p:tgtEl>
                                          <p:spTgt spid="16"/>
                                        </p:tgtEl>
                                      </p:cBhvr>
                                    </p:animEffect>
                                  </p:childTnLst>
                                </p:cTn>
                              </p:par>
                            </p:childTnLst>
                          </p:cTn>
                        </p:par>
                        <p:par>
                          <p:cTn id="39" fill="hold">
                            <p:stCondLst>
                              <p:cond delay="500"/>
                            </p:stCondLst>
                            <p:childTnLst>
                              <p:par>
                                <p:cTn id="40" presetID="22" presetClass="entr" presetSubtype="1"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1000"/>
                            </p:stCondLst>
                            <p:childTnLst>
                              <p:par>
                                <p:cTn id="44" presetID="22" presetClass="entr" presetSubtype="1"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nodeType="click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500"/>
                            </p:stCondLst>
                            <p:childTnLst>
                              <p:par>
                                <p:cTn id="53" presetID="22" presetClass="entr" presetSubtype="1"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up)">
                                      <p:cBhvr>
                                        <p:cTn id="55" dur="500"/>
                                        <p:tgtEl>
                                          <p:spTgt spid="20"/>
                                        </p:tgtEl>
                                      </p:cBhvr>
                                    </p:animEffect>
                                  </p:childTnLst>
                                </p:cTn>
                              </p:par>
                            </p:childTnLst>
                          </p:cTn>
                        </p:par>
                        <p:par>
                          <p:cTn id="56" fill="hold">
                            <p:stCondLst>
                              <p:cond delay="1000"/>
                            </p:stCondLst>
                            <p:childTnLst>
                              <p:par>
                                <p:cTn id="57" presetID="22" presetClass="entr" presetSubtype="1"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Effect transition="in" filter="wipe(up)">
                                      <p:cBhvr>
                                        <p:cTn id="59" dur="500"/>
                                        <p:tgtEl>
                                          <p:spTgt spid="43"/>
                                        </p:tgtEl>
                                      </p:cBhvr>
                                    </p:animEffect>
                                  </p:childTnLst>
                                </p:cTn>
                              </p:par>
                            </p:childTnLst>
                          </p:cTn>
                        </p:par>
                        <p:par>
                          <p:cTn id="60" fill="hold">
                            <p:stCondLst>
                              <p:cond delay="1500"/>
                            </p:stCondLst>
                            <p:childTnLst>
                              <p:par>
                                <p:cTn id="61" presetID="22" presetClass="entr" presetSubtype="1"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up)">
                                      <p:cBhvr>
                                        <p:cTn id="63" dur="500"/>
                                        <p:tgtEl>
                                          <p:spTgt spid="21"/>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1" fill="hold" nodeType="click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up)">
                                      <p:cBhvr>
                                        <p:cTn id="68" dur="500"/>
                                        <p:tgtEl>
                                          <p:spTgt spid="22"/>
                                        </p:tgtEl>
                                      </p:cBhvr>
                                    </p:animEffect>
                                  </p:childTnLst>
                                </p:cTn>
                              </p:par>
                            </p:childTnLst>
                          </p:cTn>
                        </p:par>
                        <p:par>
                          <p:cTn id="69" fill="hold">
                            <p:stCondLst>
                              <p:cond delay="500"/>
                            </p:stCondLst>
                            <p:childTnLst>
                              <p:par>
                                <p:cTn id="70" presetID="22" presetClass="entr" presetSubtype="1" fill="hold" nodeType="afterEffect">
                                  <p:stCondLst>
                                    <p:cond delay="0"/>
                                  </p:stCondLst>
                                  <p:childTnLst>
                                    <p:set>
                                      <p:cBhvr>
                                        <p:cTn id="71" dur="1" fill="hold">
                                          <p:stCondLst>
                                            <p:cond delay="0"/>
                                          </p:stCondLst>
                                        </p:cTn>
                                        <p:tgtEl>
                                          <p:spTgt spid="44"/>
                                        </p:tgtEl>
                                        <p:attrNameLst>
                                          <p:attrName>style.visibility</p:attrName>
                                        </p:attrNameLst>
                                      </p:cBhvr>
                                      <p:to>
                                        <p:strVal val="visible"/>
                                      </p:to>
                                    </p:set>
                                    <p:animEffect transition="in" filter="wipe(up)">
                                      <p:cBhvr>
                                        <p:cTn id="72" dur="500"/>
                                        <p:tgtEl>
                                          <p:spTgt spid="44"/>
                                        </p:tgtEl>
                                      </p:cBhvr>
                                    </p:animEffect>
                                  </p:childTnLst>
                                </p:cTn>
                              </p:par>
                            </p:childTnLst>
                          </p:cTn>
                        </p:par>
                        <p:par>
                          <p:cTn id="73" fill="hold">
                            <p:stCondLst>
                              <p:cond delay="1000"/>
                            </p:stCondLst>
                            <p:childTnLst>
                              <p:par>
                                <p:cTn id="74" presetID="22" presetClass="entr" presetSubtype="1" fill="hold" nodeType="after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wipe(up)">
                                      <p:cBhvr>
                                        <p:cTn id="76" dur="500"/>
                                        <p:tgtEl>
                                          <p:spTgt spid="23"/>
                                        </p:tgtEl>
                                      </p:cBhvr>
                                    </p:animEffect>
                                  </p:childTnLst>
                                </p:cTn>
                              </p:par>
                            </p:childTnLst>
                          </p:cTn>
                        </p:par>
                        <p:par>
                          <p:cTn id="77" fill="hold">
                            <p:stCondLst>
                              <p:cond delay="1500"/>
                            </p:stCondLst>
                            <p:childTnLst>
                              <p:par>
                                <p:cTn id="78" presetID="22" presetClass="entr" presetSubtype="1" fill="hold"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up)">
                                      <p:cBhvr>
                                        <p:cTn id="80" dur="500"/>
                                        <p:tgtEl>
                                          <p:spTgt spid="24"/>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1" fill="hold" nodeType="click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wipe(up)">
                                      <p:cBhvr>
                                        <p:cTn id="85" dur="500"/>
                                        <p:tgtEl>
                                          <p:spTgt spid="25"/>
                                        </p:tgtEl>
                                      </p:cBhvr>
                                    </p:animEffect>
                                  </p:childTnLst>
                                </p:cTn>
                              </p:par>
                            </p:childTnLst>
                          </p:cTn>
                        </p:par>
                        <p:par>
                          <p:cTn id="86" fill="hold">
                            <p:stCondLst>
                              <p:cond delay="500"/>
                            </p:stCondLst>
                            <p:childTnLst>
                              <p:par>
                                <p:cTn id="87" presetID="22" presetClass="entr" presetSubtype="1" fill="hold" nodeType="after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wipe(up)">
                                      <p:cBhvr>
                                        <p:cTn id="89" dur="500"/>
                                        <p:tgtEl>
                                          <p:spTgt spid="45"/>
                                        </p:tgtEl>
                                      </p:cBhvr>
                                    </p:animEffect>
                                  </p:childTnLst>
                                </p:cTn>
                              </p:par>
                            </p:childTnLst>
                          </p:cTn>
                        </p:par>
                        <p:par>
                          <p:cTn id="90" fill="hold">
                            <p:stCondLst>
                              <p:cond delay="1000"/>
                            </p:stCondLst>
                            <p:childTnLst>
                              <p:par>
                                <p:cTn id="91" presetID="22" presetClass="entr" presetSubtype="1" fill="hold"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wipe(up)">
                                      <p:cBhvr>
                                        <p:cTn id="93" dur="500"/>
                                        <p:tgtEl>
                                          <p:spTgt spid="26"/>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1" fill="hold" nodeType="clickEffect">
                                  <p:stCondLst>
                                    <p:cond delay="0"/>
                                  </p:stCondLst>
                                  <p:childTnLst>
                                    <p:set>
                                      <p:cBhvr>
                                        <p:cTn id="97" dur="1" fill="hold">
                                          <p:stCondLst>
                                            <p:cond delay="0"/>
                                          </p:stCondLst>
                                        </p:cTn>
                                        <p:tgtEl>
                                          <p:spTgt spid="27"/>
                                        </p:tgtEl>
                                        <p:attrNameLst>
                                          <p:attrName>style.visibility</p:attrName>
                                        </p:attrNameLst>
                                      </p:cBhvr>
                                      <p:to>
                                        <p:strVal val="visible"/>
                                      </p:to>
                                    </p:set>
                                    <p:animEffect transition="in" filter="wipe(up)">
                                      <p:cBhvr>
                                        <p:cTn id="98" dur="500"/>
                                        <p:tgtEl>
                                          <p:spTgt spid="27"/>
                                        </p:tgtEl>
                                      </p:cBhvr>
                                    </p:animEffect>
                                  </p:childTnLst>
                                </p:cTn>
                              </p:par>
                            </p:childTnLst>
                          </p:cTn>
                        </p:par>
                        <p:par>
                          <p:cTn id="99" fill="hold">
                            <p:stCondLst>
                              <p:cond delay="500"/>
                            </p:stCondLst>
                            <p:childTnLst>
                              <p:par>
                                <p:cTn id="100" presetID="22" presetClass="entr" presetSubtype="1" fill="hold"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up)">
                                      <p:cBhvr>
                                        <p:cTn id="102" dur="500"/>
                                        <p:tgtEl>
                                          <p:spTgt spid="2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1" fill="hold" nodeType="clickEffect">
                                  <p:stCondLst>
                                    <p:cond delay="0"/>
                                  </p:stCondLst>
                                  <p:childTnLst>
                                    <p:set>
                                      <p:cBhvr>
                                        <p:cTn id="106" dur="1" fill="hold">
                                          <p:stCondLst>
                                            <p:cond delay="0"/>
                                          </p:stCondLst>
                                        </p:cTn>
                                        <p:tgtEl>
                                          <p:spTgt spid="29"/>
                                        </p:tgtEl>
                                        <p:attrNameLst>
                                          <p:attrName>style.visibility</p:attrName>
                                        </p:attrNameLst>
                                      </p:cBhvr>
                                      <p:to>
                                        <p:strVal val="visible"/>
                                      </p:to>
                                    </p:set>
                                    <p:animEffect transition="in" filter="wipe(up)">
                                      <p:cBhvr>
                                        <p:cTn id="107" dur="500"/>
                                        <p:tgtEl>
                                          <p:spTgt spid="29"/>
                                        </p:tgtEl>
                                      </p:cBhvr>
                                    </p:animEffect>
                                  </p:childTnLst>
                                </p:cTn>
                              </p:par>
                            </p:childTnLst>
                          </p:cTn>
                        </p:par>
                        <p:par>
                          <p:cTn id="108" fill="hold">
                            <p:stCondLst>
                              <p:cond delay="500"/>
                            </p:stCondLst>
                            <p:childTnLst>
                              <p:par>
                                <p:cTn id="109" presetID="22" presetClass="entr" presetSubtype="1" fill="hold"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wipe(up)">
                                      <p:cBhvr>
                                        <p:cTn id="111" dur="500"/>
                                        <p:tgtEl>
                                          <p:spTgt spid="30"/>
                                        </p:tgtEl>
                                      </p:cBhvr>
                                    </p:animEffect>
                                  </p:childTnLst>
                                </p:cTn>
                              </p:par>
                            </p:childTnLst>
                          </p:cTn>
                        </p:par>
                        <p:par>
                          <p:cTn id="112" fill="hold">
                            <p:stCondLst>
                              <p:cond delay="1000"/>
                            </p:stCondLst>
                            <p:childTnLst>
                              <p:par>
                                <p:cTn id="113" presetID="22" presetClass="entr" presetSubtype="1" fill="hold" nodeType="afterEffect">
                                  <p:stCondLst>
                                    <p:cond delay="0"/>
                                  </p:stCondLst>
                                  <p:childTnLst>
                                    <p:set>
                                      <p:cBhvr>
                                        <p:cTn id="114" dur="1" fill="hold">
                                          <p:stCondLst>
                                            <p:cond delay="0"/>
                                          </p:stCondLst>
                                        </p:cTn>
                                        <p:tgtEl>
                                          <p:spTgt spid="46"/>
                                        </p:tgtEl>
                                        <p:attrNameLst>
                                          <p:attrName>style.visibility</p:attrName>
                                        </p:attrNameLst>
                                      </p:cBhvr>
                                      <p:to>
                                        <p:strVal val="visible"/>
                                      </p:to>
                                    </p:set>
                                    <p:animEffect transition="in" filter="wipe(up)">
                                      <p:cBhvr>
                                        <p:cTn id="115" dur="500"/>
                                        <p:tgtEl>
                                          <p:spTgt spid="46"/>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1" fill="hold" nodeType="clickEffect">
                                  <p:stCondLst>
                                    <p:cond delay="0"/>
                                  </p:stCondLst>
                                  <p:childTnLst>
                                    <p:set>
                                      <p:cBhvr>
                                        <p:cTn id="119" dur="1" fill="hold">
                                          <p:stCondLst>
                                            <p:cond delay="0"/>
                                          </p:stCondLst>
                                        </p:cTn>
                                        <p:tgtEl>
                                          <p:spTgt spid="31"/>
                                        </p:tgtEl>
                                        <p:attrNameLst>
                                          <p:attrName>style.visibility</p:attrName>
                                        </p:attrNameLst>
                                      </p:cBhvr>
                                      <p:to>
                                        <p:strVal val="visible"/>
                                      </p:to>
                                    </p:set>
                                    <p:animEffect transition="in" filter="wipe(up)">
                                      <p:cBhvr>
                                        <p:cTn id="120" dur="500"/>
                                        <p:tgtEl>
                                          <p:spTgt spid="31"/>
                                        </p:tgtEl>
                                      </p:cBhvr>
                                    </p:animEffect>
                                  </p:childTnLst>
                                </p:cTn>
                              </p:par>
                            </p:childTnLst>
                          </p:cTn>
                        </p:par>
                        <p:par>
                          <p:cTn id="121" fill="hold">
                            <p:stCondLst>
                              <p:cond delay="500"/>
                            </p:stCondLst>
                            <p:childTnLst>
                              <p:par>
                                <p:cTn id="122" presetID="22" presetClass="entr" presetSubtype="1" fill="hold" nodeType="afterEffect">
                                  <p:stCondLst>
                                    <p:cond delay="0"/>
                                  </p:stCondLst>
                                  <p:childTnLst>
                                    <p:set>
                                      <p:cBhvr>
                                        <p:cTn id="123" dur="1" fill="hold">
                                          <p:stCondLst>
                                            <p:cond delay="0"/>
                                          </p:stCondLst>
                                        </p:cTn>
                                        <p:tgtEl>
                                          <p:spTgt spid="47"/>
                                        </p:tgtEl>
                                        <p:attrNameLst>
                                          <p:attrName>style.visibility</p:attrName>
                                        </p:attrNameLst>
                                      </p:cBhvr>
                                      <p:to>
                                        <p:strVal val="visible"/>
                                      </p:to>
                                    </p:set>
                                    <p:animEffect transition="in" filter="wipe(up)">
                                      <p:cBhvr>
                                        <p:cTn id="124" dur="500"/>
                                        <p:tgtEl>
                                          <p:spTgt spid="47"/>
                                        </p:tgtEl>
                                      </p:cBhvr>
                                    </p:animEffect>
                                  </p:childTnLst>
                                </p:cTn>
                              </p:par>
                            </p:childTnLst>
                          </p:cTn>
                        </p:par>
                        <p:par>
                          <p:cTn id="125" fill="hold">
                            <p:stCondLst>
                              <p:cond delay="1000"/>
                            </p:stCondLst>
                            <p:childTnLst>
                              <p:par>
                                <p:cTn id="126" presetID="22" presetClass="entr" presetSubtype="1" fill="hold" nodeType="afterEffect">
                                  <p:stCondLst>
                                    <p:cond delay="0"/>
                                  </p:stCondLst>
                                  <p:childTnLst>
                                    <p:set>
                                      <p:cBhvr>
                                        <p:cTn id="127" dur="1" fill="hold">
                                          <p:stCondLst>
                                            <p:cond delay="0"/>
                                          </p:stCondLst>
                                        </p:cTn>
                                        <p:tgtEl>
                                          <p:spTgt spid="32"/>
                                        </p:tgtEl>
                                        <p:attrNameLst>
                                          <p:attrName>style.visibility</p:attrName>
                                        </p:attrNameLst>
                                      </p:cBhvr>
                                      <p:to>
                                        <p:strVal val="visible"/>
                                      </p:to>
                                    </p:set>
                                    <p:animEffect transition="in" filter="wipe(up)">
                                      <p:cBhvr>
                                        <p:cTn id="128" dur="500"/>
                                        <p:tgtEl>
                                          <p:spTgt spid="32"/>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7"/>
                                        </p:tgtEl>
                                        <p:attrNameLst>
                                          <p:attrName>style.visibility</p:attrName>
                                        </p:attrNameLst>
                                      </p:cBhvr>
                                      <p:to>
                                        <p:strVal val="visible"/>
                                      </p:to>
                                    </p:set>
                                    <p:animEffect transition="in" filter="wipe(down)">
                                      <p:cBhvr>
                                        <p:cTn id="133" dur="500"/>
                                        <p:tgtEl>
                                          <p:spTgt spid="7"/>
                                        </p:tgtEl>
                                      </p:cBhvr>
                                    </p:animEffect>
                                  </p:childTnLst>
                                </p:cTn>
                              </p:par>
                            </p:childTnLst>
                          </p:cTn>
                        </p:par>
                      </p:childTnLst>
                    </p:cTn>
                  </p:par>
                  <p:par>
                    <p:cTn id="134" fill="hold">
                      <p:stCondLst>
                        <p:cond delay="indefinite"/>
                      </p:stCondLst>
                      <p:childTnLst>
                        <p:par>
                          <p:cTn id="135" fill="hold">
                            <p:stCondLst>
                              <p:cond delay="0"/>
                            </p:stCondLst>
                            <p:childTnLst>
                              <p:par>
                                <p:cTn id="136" presetID="22" presetClass="entr" presetSubtype="4" fill="hold" grpId="0" nodeType="clickEffect">
                                  <p:stCondLst>
                                    <p:cond delay="0"/>
                                  </p:stCondLst>
                                  <p:childTnLst>
                                    <p:set>
                                      <p:cBhvr>
                                        <p:cTn id="137" dur="1" fill="hold">
                                          <p:stCondLst>
                                            <p:cond delay="0"/>
                                          </p:stCondLst>
                                        </p:cTn>
                                        <p:tgtEl>
                                          <p:spTgt spid="35"/>
                                        </p:tgtEl>
                                        <p:attrNameLst>
                                          <p:attrName>style.visibility</p:attrName>
                                        </p:attrNameLst>
                                      </p:cBhvr>
                                      <p:to>
                                        <p:strVal val="visible"/>
                                      </p:to>
                                    </p:set>
                                    <p:animEffect transition="in" filter="wipe(down)">
                                      <p:cBhvr>
                                        <p:cTn id="138" dur="500"/>
                                        <p:tgtEl>
                                          <p:spTgt spid="35"/>
                                        </p:tgtEl>
                                      </p:cBhvr>
                                    </p:animEffect>
                                  </p:childTnLst>
                                </p:cTn>
                              </p:par>
                            </p:childTnLst>
                          </p:cTn>
                        </p:par>
                      </p:childTnLst>
                    </p:cTn>
                  </p:par>
                  <p:par>
                    <p:cTn id="139" fill="hold">
                      <p:stCondLst>
                        <p:cond delay="indefinite"/>
                      </p:stCondLst>
                      <p:childTnLst>
                        <p:par>
                          <p:cTn id="140" fill="hold">
                            <p:stCondLst>
                              <p:cond delay="0"/>
                            </p:stCondLst>
                            <p:childTnLst>
                              <p:par>
                                <p:cTn id="141" presetID="22" presetClass="entr" presetSubtype="4" fill="hold" grpId="0" nodeType="clickEffect">
                                  <p:stCondLst>
                                    <p:cond delay="0"/>
                                  </p:stCondLst>
                                  <p:childTnLst>
                                    <p:set>
                                      <p:cBhvr>
                                        <p:cTn id="142" dur="1" fill="hold">
                                          <p:stCondLst>
                                            <p:cond delay="0"/>
                                          </p:stCondLst>
                                        </p:cTn>
                                        <p:tgtEl>
                                          <p:spTgt spid="40"/>
                                        </p:tgtEl>
                                        <p:attrNameLst>
                                          <p:attrName>style.visibility</p:attrName>
                                        </p:attrNameLst>
                                      </p:cBhvr>
                                      <p:to>
                                        <p:strVal val="visible"/>
                                      </p:to>
                                    </p:set>
                                    <p:animEffect transition="in" filter="wipe(down)">
                                      <p:cBhvr>
                                        <p:cTn id="143" dur="500"/>
                                        <p:tgtEl>
                                          <p:spTgt spid="40"/>
                                        </p:tgtEl>
                                      </p:cBhvr>
                                    </p:animEffect>
                                  </p:childTnLst>
                                </p:cTn>
                              </p:par>
                            </p:childTnLst>
                          </p:cTn>
                        </p:par>
                      </p:childTnLst>
                    </p:cTn>
                  </p:par>
                  <p:par>
                    <p:cTn id="144" fill="hold">
                      <p:stCondLst>
                        <p:cond delay="indefinite"/>
                      </p:stCondLst>
                      <p:childTnLst>
                        <p:par>
                          <p:cTn id="145" fill="hold">
                            <p:stCondLst>
                              <p:cond delay="0"/>
                            </p:stCondLst>
                            <p:childTnLst>
                              <p:par>
                                <p:cTn id="146" presetID="22" presetClass="entr" presetSubtype="4" fill="hold" grpId="0" nodeType="clickEffect">
                                  <p:stCondLst>
                                    <p:cond delay="0"/>
                                  </p:stCondLst>
                                  <p:childTnLst>
                                    <p:set>
                                      <p:cBhvr>
                                        <p:cTn id="147" dur="1" fill="hold">
                                          <p:stCondLst>
                                            <p:cond delay="0"/>
                                          </p:stCondLst>
                                        </p:cTn>
                                        <p:tgtEl>
                                          <p:spTgt spid="36"/>
                                        </p:tgtEl>
                                        <p:attrNameLst>
                                          <p:attrName>style.visibility</p:attrName>
                                        </p:attrNameLst>
                                      </p:cBhvr>
                                      <p:to>
                                        <p:strVal val="visible"/>
                                      </p:to>
                                    </p:set>
                                    <p:animEffect transition="in" filter="wipe(down)">
                                      <p:cBhvr>
                                        <p:cTn id="148" dur="500"/>
                                        <p:tgtEl>
                                          <p:spTgt spid="36"/>
                                        </p:tgtEl>
                                      </p:cBhvr>
                                    </p:animEffect>
                                  </p:childTnLst>
                                </p:cTn>
                              </p:par>
                            </p:childTnLst>
                          </p:cTn>
                        </p:par>
                      </p:childTnLst>
                    </p:cTn>
                  </p:par>
                  <p:par>
                    <p:cTn id="149" fill="hold">
                      <p:stCondLst>
                        <p:cond delay="indefinite"/>
                      </p:stCondLst>
                      <p:childTnLst>
                        <p:par>
                          <p:cTn id="150" fill="hold">
                            <p:stCondLst>
                              <p:cond delay="0"/>
                            </p:stCondLst>
                            <p:childTnLst>
                              <p:par>
                                <p:cTn id="151" presetID="22" presetClass="entr" presetSubtype="4" fill="hold" grpId="0" nodeType="clickEffect">
                                  <p:stCondLst>
                                    <p:cond delay="0"/>
                                  </p:stCondLst>
                                  <p:childTnLst>
                                    <p:set>
                                      <p:cBhvr>
                                        <p:cTn id="152" dur="1" fill="hold">
                                          <p:stCondLst>
                                            <p:cond delay="0"/>
                                          </p:stCondLst>
                                        </p:cTn>
                                        <p:tgtEl>
                                          <p:spTgt spid="41"/>
                                        </p:tgtEl>
                                        <p:attrNameLst>
                                          <p:attrName>style.visibility</p:attrName>
                                        </p:attrNameLst>
                                      </p:cBhvr>
                                      <p:to>
                                        <p:strVal val="visible"/>
                                      </p:to>
                                    </p:set>
                                    <p:animEffect transition="in" filter="wipe(down)">
                                      <p:cBhvr>
                                        <p:cTn id="153" dur="500"/>
                                        <p:tgtEl>
                                          <p:spTgt spid="41"/>
                                        </p:tgtEl>
                                      </p:cBhvr>
                                    </p:animEffect>
                                  </p:childTnLst>
                                </p:cTn>
                              </p:par>
                            </p:childTnLst>
                          </p:cTn>
                        </p:par>
                      </p:childTnLst>
                    </p:cTn>
                  </p:par>
                  <p:par>
                    <p:cTn id="154" fill="hold">
                      <p:stCondLst>
                        <p:cond delay="indefinite"/>
                      </p:stCondLst>
                      <p:childTnLst>
                        <p:par>
                          <p:cTn id="155" fill="hold">
                            <p:stCondLst>
                              <p:cond delay="0"/>
                            </p:stCondLst>
                            <p:childTnLst>
                              <p:par>
                                <p:cTn id="156" presetID="22" presetClass="entr" presetSubtype="4" fill="hold" grpId="0" nodeType="clickEffect">
                                  <p:stCondLst>
                                    <p:cond delay="0"/>
                                  </p:stCondLst>
                                  <p:childTnLst>
                                    <p:set>
                                      <p:cBhvr>
                                        <p:cTn id="157" dur="1" fill="hold">
                                          <p:stCondLst>
                                            <p:cond delay="0"/>
                                          </p:stCondLst>
                                        </p:cTn>
                                        <p:tgtEl>
                                          <p:spTgt spid="37"/>
                                        </p:tgtEl>
                                        <p:attrNameLst>
                                          <p:attrName>style.visibility</p:attrName>
                                        </p:attrNameLst>
                                      </p:cBhvr>
                                      <p:to>
                                        <p:strVal val="visible"/>
                                      </p:to>
                                    </p:set>
                                    <p:animEffect transition="in" filter="wipe(down)">
                                      <p:cBhvr>
                                        <p:cTn id="158" dur="500"/>
                                        <p:tgtEl>
                                          <p:spTgt spid="37"/>
                                        </p:tgtEl>
                                      </p:cBhvr>
                                    </p:animEffect>
                                  </p:childTnLst>
                                </p:cTn>
                              </p:par>
                            </p:childTnLst>
                          </p:cTn>
                        </p:par>
                      </p:childTnLst>
                    </p:cTn>
                  </p:par>
                  <p:par>
                    <p:cTn id="159" fill="hold">
                      <p:stCondLst>
                        <p:cond delay="indefinite"/>
                      </p:stCondLst>
                      <p:childTnLst>
                        <p:par>
                          <p:cTn id="160" fill="hold">
                            <p:stCondLst>
                              <p:cond delay="0"/>
                            </p:stCondLst>
                            <p:childTnLst>
                              <p:par>
                                <p:cTn id="161" presetID="22" presetClass="entr" presetSubtype="4" fill="hold" grpId="0" nodeType="clickEffect">
                                  <p:stCondLst>
                                    <p:cond delay="0"/>
                                  </p:stCondLst>
                                  <p:childTnLst>
                                    <p:set>
                                      <p:cBhvr>
                                        <p:cTn id="162" dur="1" fill="hold">
                                          <p:stCondLst>
                                            <p:cond delay="0"/>
                                          </p:stCondLst>
                                        </p:cTn>
                                        <p:tgtEl>
                                          <p:spTgt spid="38"/>
                                        </p:tgtEl>
                                        <p:attrNameLst>
                                          <p:attrName>style.visibility</p:attrName>
                                        </p:attrNameLst>
                                      </p:cBhvr>
                                      <p:to>
                                        <p:strVal val="visible"/>
                                      </p:to>
                                    </p:set>
                                    <p:animEffect transition="in" filter="wipe(down)">
                                      <p:cBhvr>
                                        <p:cTn id="163" dur="500"/>
                                        <p:tgtEl>
                                          <p:spTgt spid="38"/>
                                        </p:tgtEl>
                                      </p:cBhvr>
                                    </p:animEffect>
                                  </p:childTnLst>
                                </p:cTn>
                              </p:par>
                            </p:childTnLst>
                          </p:cTn>
                        </p:par>
                      </p:childTnLst>
                    </p:cTn>
                  </p:par>
                  <p:par>
                    <p:cTn id="164" fill="hold">
                      <p:stCondLst>
                        <p:cond delay="indefinite"/>
                      </p:stCondLst>
                      <p:childTnLst>
                        <p:par>
                          <p:cTn id="165" fill="hold">
                            <p:stCondLst>
                              <p:cond delay="0"/>
                            </p:stCondLst>
                            <p:childTnLst>
                              <p:par>
                                <p:cTn id="166" presetID="22" presetClass="entr" presetSubtype="4" fill="hold" grpId="0" nodeType="click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wipe(down)">
                                      <p:cBhvr>
                                        <p:cTn id="168" dur="500"/>
                                        <p:tgtEl>
                                          <p:spTgt spid="39"/>
                                        </p:tgtEl>
                                      </p:cBhvr>
                                    </p:animEffect>
                                  </p:childTnLst>
                                </p:cTn>
                              </p:par>
                            </p:childTnLst>
                          </p:cTn>
                        </p:par>
                      </p:childTnLst>
                    </p:cTn>
                  </p:par>
                  <p:par>
                    <p:cTn id="169" fill="hold">
                      <p:stCondLst>
                        <p:cond delay="indefinite"/>
                      </p:stCondLst>
                      <p:childTnLst>
                        <p:par>
                          <p:cTn id="170" fill="hold">
                            <p:stCondLst>
                              <p:cond delay="0"/>
                            </p:stCondLst>
                            <p:childTnLst>
                              <p:par>
                                <p:cTn id="171" presetID="22" presetClass="entr" presetSubtype="4" fill="hold" grpId="0" nodeType="clickEffect">
                                  <p:stCondLst>
                                    <p:cond delay="0"/>
                                  </p:stCondLst>
                                  <p:childTnLst>
                                    <p:set>
                                      <p:cBhvr>
                                        <p:cTn id="172" dur="1" fill="hold">
                                          <p:stCondLst>
                                            <p:cond delay="0"/>
                                          </p:stCondLst>
                                        </p:cTn>
                                        <p:tgtEl>
                                          <p:spTgt spid="42"/>
                                        </p:tgtEl>
                                        <p:attrNameLst>
                                          <p:attrName>style.visibility</p:attrName>
                                        </p:attrNameLst>
                                      </p:cBhvr>
                                      <p:to>
                                        <p:strVal val="visible"/>
                                      </p:to>
                                    </p:set>
                                    <p:animEffect transition="in" filter="wipe(down)">
                                      <p:cBhvr>
                                        <p:cTn id="17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5" grpId="0"/>
      <p:bldP spid="36" grpId="0"/>
      <p:bldP spid="37" grpId="0"/>
      <p:bldP spid="38" grpId="0"/>
      <p:bldP spid="39" grpId="0"/>
      <p:bldP spid="40" grpId="0"/>
      <p:bldP spid="41" grpId="0"/>
      <p:bldP spid="4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TextBox 5"/>
          <p:cNvSpPr txBox="1"/>
          <p:nvPr/>
        </p:nvSpPr>
        <p:spPr>
          <a:xfrm>
            <a:off x="608965" y="421640"/>
            <a:ext cx="8334375" cy="521970"/>
          </a:xfrm>
          <a:prstGeom prst="rect">
            <a:avLst/>
          </a:prstGeom>
          <a:noFill/>
        </p:spPr>
        <p:txBody>
          <a:bodyPr wrap="square">
            <a:spAutoFit/>
          </a:bodyPr>
          <a:p>
            <a:pPr marR="0" defTabSz="914400" eaLnBrk="1" hangingPunct="1">
              <a:buClrTx/>
              <a:buSzTx/>
              <a:buFontTx/>
              <a:buNone/>
              <a:defRPr/>
            </a:pPr>
            <a:r>
              <a:rPr kumimoji="0" lang="en-US" altLang="zh-CN" sz="2800" b="1" kern="1200" cap="none" spc="0" normalizeH="0" baseline="0" noProof="0" dirty="0">
                <a:latin typeface="宋体" panose="02010600030101010101" pitchFamily="2" charset="-122"/>
                <a:cs typeface="宋体" panose="02010600030101010101" pitchFamily="2" charset="-122"/>
              </a:rPr>
              <a:t>1</a:t>
            </a:r>
            <a:r>
              <a:rPr kumimoji="0" lang="zh-CN" altLang="en-US" sz="2800" b="1" kern="1200" cap="none" spc="0" normalizeH="0" baseline="0" noProof="0" dirty="0">
                <a:latin typeface="宋体" panose="02010600030101010101" pitchFamily="2" charset="-122"/>
                <a:cs typeface="宋体" panose="02010600030101010101" pitchFamily="2" charset="-122"/>
              </a:rPr>
              <a:t>、你觉得这首词的感情基调是怎样的？</a:t>
            </a:r>
            <a:endParaRPr kumimoji="0" lang="zh-CN" altLang="en-US" sz="2800" b="1" kern="1200" cap="none" spc="0" normalizeH="0" baseline="0" noProof="0" dirty="0">
              <a:latin typeface="宋体" panose="02010600030101010101" pitchFamily="2" charset="-122"/>
              <a:cs typeface="宋体" panose="02010600030101010101" pitchFamily="2" charset="-122"/>
            </a:endParaRPr>
          </a:p>
        </p:txBody>
      </p:sp>
      <p:sp>
        <p:nvSpPr>
          <p:cNvPr id="2" name="文本框 1"/>
          <p:cNvSpPr txBox="1"/>
          <p:nvPr/>
        </p:nvSpPr>
        <p:spPr>
          <a:xfrm>
            <a:off x="1374775" y="944245"/>
            <a:ext cx="4469130" cy="521970"/>
          </a:xfrm>
          <a:prstGeom prst="rect">
            <a:avLst/>
          </a:prstGeom>
          <a:noFill/>
        </p:spPr>
        <p:txBody>
          <a:bodyPr wrap="square" rtlCol="0">
            <a:spAutoFit/>
          </a:bodyPr>
          <a:p>
            <a:r>
              <a:rPr lang="en-US" altLang="zh-CN" sz="2800" b="1">
                <a:latin typeface="楷体" panose="02010609060101010101" pitchFamily="49" charset="-122"/>
                <a:ea typeface="楷体" panose="02010609060101010101" pitchFamily="49" charset="-122"/>
              </a:rPr>
              <a:t>   </a:t>
            </a:r>
            <a:r>
              <a:rPr lang="zh-CN" altLang="en-US" sz="2800" b="1">
                <a:solidFill>
                  <a:srgbClr val="C00000"/>
                </a:solidFill>
                <a:latin typeface="楷体" panose="02010609060101010101" pitchFamily="49" charset="-122"/>
                <a:ea typeface="楷体" panose="02010609060101010101" pitchFamily="49" charset="-122"/>
              </a:rPr>
              <a:t>畅快、豪迈。</a:t>
            </a:r>
            <a:endParaRPr lang="zh-CN" altLang="en-US" sz="2800" b="1">
              <a:solidFill>
                <a:srgbClr val="C00000"/>
              </a:solidFill>
              <a:latin typeface="楷体" panose="02010609060101010101" pitchFamily="49" charset="-122"/>
              <a:ea typeface="楷体" panose="02010609060101010101" pitchFamily="49" charset="-122"/>
            </a:endParaRPr>
          </a:p>
        </p:txBody>
      </p:sp>
      <p:sp>
        <p:nvSpPr>
          <p:cNvPr id="3" name="TextBox 5"/>
          <p:cNvSpPr txBox="1"/>
          <p:nvPr/>
        </p:nvSpPr>
        <p:spPr>
          <a:xfrm>
            <a:off x="609600" y="1496060"/>
            <a:ext cx="8535035" cy="521970"/>
          </a:xfrm>
          <a:prstGeom prst="rect">
            <a:avLst/>
          </a:prstGeom>
          <a:noFill/>
        </p:spPr>
        <p:txBody>
          <a:bodyPr wrap="square">
            <a:spAutoFit/>
          </a:bodyPr>
          <a:p>
            <a:pPr marR="0" defTabSz="914400" eaLnBrk="1" hangingPunct="1">
              <a:buClrTx/>
              <a:buSzTx/>
              <a:buFontTx/>
              <a:buNone/>
              <a:defRPr/>
            </a:pPr>
            <a:r>
              <a:rPr kumimoji="0" lang="en-US" altLang="zh-CN"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2.</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这首词分为上下两阕，各写了什么？</a:t>
            </a:r>
            <a:endPar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1108075" y="2018030"/>
            <a:ext cx="5194935" cy="521970"/>
          </a:xfrm>
          <a:prstGeom prst="rect">
            <a:avLst/>
          </a:prstGeom>
          <a:noFill/>
        </p:spPr>
        <p:txBody>
          <a:bodyPr wrap="square" rtlCol="0">
            <a:spAutoFit/>
          </a:bodyPr>
          <a:p>
            <a:r>
              <a:rPr lang="zh-CN" altLang="en-US" sz="2800" b="1"/>
              <a:t>上阙：</a:t>
            </a:r>
            <a:r>
              <a:rPr lang="zh-CN" altLang="en-US" sz="2800" b="1">
                <a:solidFill>
                  <a:srgbClr val="C00000"/>
                </a:solidFill>
              </a:rPr>
              <a:t>描写了壮丽的北国雪景。</a:t>
            </a:r>
            <a:endParaRPr lang="zh-CN" altLang="en-US" sz="2800" b="1">
              <a:solidFill>
                <a:srgbClr val="C00000"/>
              </a:solidFill>
            </a:endParaRPr>
          </a:p>
        </p:txBody>
      </p:sp>
      <p:sp>
        <p:nvSpPr>
          <p:cNvPr id="5" name="文本框 4"/>
          <p:cNvSpPr txBox="1"/>
          <p:nvPr/>
        </p:nvSpPr>
        <p:spPr>
          <a:xfrm>
            <a:off x="1039495" y="2514600"/>
            <a:ext cx="7416800" cy="521970"/>
          </a:xfrm>
          <a:prstGeom prst="rect">
            <a:avLst/>
          </a:prstGeom>
          <a:noFill/>
        </p:spPr>
        <p:txBody>
          <a:bodyPr wrap="square" rtlCol="0">
            <a:spAutoFit/>
          </a:bodyPr>
          <a:p>
            <a:r>
              <a:rPr lang="zh-CN" altLang="en-US" sz="2800" b="1"/>
              <a:t>下阙：</a:t>
            </a:r>
            <a:r>
              <a:rPr lang="zh-CN" altLang="en-US" sz="2800" b="1">
                <a:solidFill>
                  <a:srgbClr val="C00000"/>
                </a:solidFill>
              </a:rPr>
              <a:t>纵论历代英雄，抒发诗人的革命抱负。</a:t>
            </a:r>
            <a:endParaRPr lang="zh-CN" altLang="en-US" sz="2800" b="1">
              <a:solidFill>
                <a:srgbClr val="C00000"/>
              </a:solidFill>
            </a:endParaRPr>
          </a:p>
        </p:txBody>
      </p:sp>
      <p:sp>
        <p:nvSpPr>
          <p:cNvPr id="7" name="TextBox 5"/>
          <p:cNvSpPr txBox="1"/>
          <p:nvPr/>
        </p:nvSpPr>
        <p:spPr>
          <a:xfrm>
            <a:off x="408305" y="3441700"/>
            <a:ext cx="8629650" cy="521970"/>
          </a:xfrm>
          <a:prstGeom prst="rect">
            <a:avLst/>
          </a:prstGeom>
          <a:noFill/>
        </p:spPr>
        <p:txBody>
          <a:bodyPr wrap="square">
            <a:spAutoFit/>
          </a:bodyPr>
          <a:p>
            <a:pPr marR="0" defTabSz="914400" eaLnBrk="1" hangingPunct="1">
              <a:buClrTx/>
              <a:buSzTx/>
              <a:buFontTx/>
              <a:buNone/>
              <a:defRPr/>
            </a:pPr>
            <a:r>
              <a:rPr kumimoji="0" lang="en-US" altLang="zh-CN"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3.</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这首词的上下两阕，是通过哪些诗句衔接的？</a:t>
            </a:r>
            <a:endParaRPr kumimoji="0" lang="zh-CN" altLang="en-US" sz="2800" b="1" kern="1200" cap="none" spc="0" normalizeH="0" baseline="0" noProof="0" dirty="0">
              <a:latin typeface="+mj-ea"/>
              <a:ea typeface="+mj-ea"/>
              <a:cs typeface="+mn-cs"/>
            </a:endParaRPr>
          </a:p>
        </p:txBody>
      </p:sp>
      <p:sp>
        <p:nvSpPr>
          <p:cNvPr id="8" name="文本框 7"/>
          <p:cNvSpPr txBox="1"/>
          <p:nvPr/>
        </p:nvSpPr>
        <p:spPr>
          <a:xfrm>
            <a:off x="6372225" y="2045970"/>
            <a:ext cx="1793240" cy="521970"/>
          </a:xfrm>
          <a:prstGeom prst="rect">
            <a:avLst/>
          </a:prstGeom>
          <a:noFill/>
        </p:spPr>
        <p:txBody>
          <a:bodyPr wrap="square" rtlCol="0">
            <a:spAutoFit/>
          </a:bodyPr>
          <a:p>
            <a:r>
              <a:rPr lang="zh-CN" altLang="en-US" sz="2800" b="1"/>
              <a:t>（描写）</a:t>
            </a:r>
            <a:endParaRPr lang="zh-CN" altLang="en-US" sz="2800" b="1"/>
          </a:p>
        </p:txBody>
      </p:sp>
      <p:sp>
        <p:nvSpPr>
          <p:cNvPr id="9" name="文本框 8"/>
          <p:cNvSpPr txBox="1"/>
          <p:nvPr/>
        </p:nvSpPr>
        <p:spPr>
          <a:xfrm>
            <a:off x="2228850" y="2935605"/>
            <a:ext cx="5724525" cy="521970"/>
          </a:xfrm>
          <a:prstGeom prst="rect">
            <a:avLst/>
          </a:prstGeom>
          <a:noFill/>
        </p:spPr>
        <p:txBody>
          <a:bodyPr wrap="square" rtlCol="0">
            <a:spAutoFit/>
          </a:bodyPr>
          <a:p>
            <a:r>
              <a:rPr lang="zh-CN" altLang="en-US" sz="2800" b="1"/>
              <a:t>（议论）</a:t>
            </a:r>
            <a:endParaRPr lang="zh-CN" altLang="en-US" sz="2800" b="1"/>
          </a:p>
        </p:txBody>
      </p:sp>
      <p:sp>
        <p:nvSpPr>
          <p:cNvPr id="10" name="TextBox 6"/>
          <p:cNvSpPr txBox="1"/>
          <p:nvPr/>
        </p:nvSpPr>
        <p:spPr>
          <a:xfrm>
            <a:off x="940435" y="3963670"/>
            <a:ext cx="6931025" cy="521970"/>
          </a:xfrm>
          <a:prstGeom prst="rect">
            <a:avLst/>
          </a:prstGeom>
          <a:noFill/>
        </p:spPr>
        <p:txBody>
          <a:bodyPr wrap="square">
            <a:spAutoFit/>
          </a:bodyPr>
          <a:p>
            <a:pPr marR="0" defTabSz="914400" eaLnBrk="1" hangingPunct="1">
              <a:buClrTx/>
              <a:buSzTx/>
              <a:buFontTx/>
              <a:buNone/>
              <a:defRPr/>
            </a:pPr>
            <a:r>
              <a:rPr kumimoji="0" lang="zh-CN" altLang="en-US" sz="2800" b="1" kern="1200" cap="none" spc="0" normalizeH="0" baseline="0" noProof="0" dirty="0">
                <a:solidFill>
                  <a:srgbClr val="0000FF"/>
                </a:solidFill>
                <a:latin typeface="+mj-ea"/>
                <a:ea typeface="+mj-ea"/>
                <a:cs typeface="+mn-cs"/>
              </a:rPr>
              <a:t>江山如此多娇，引无数英雄竞折腰。</a:t>
            </a:r>
            <a:endParaRPr kumimoji="0" lang="en-US" altLang="zh-CN" sz="2800" b="1" kern="1200" cap="none" spc="0" normalizeH="0" baseline="0" noProof="0" dirty="0">
              <a:solidFill>
                <a:srgbClr val="0000FF"/>
              </a:solidFill>
              <a:latin typeface="+mj-ea"/>
              <a:ea typeface="+mj-ea"/>
              <a:cs typeface="+mn-cs"/>
            </a:endParaRPr>
          </a:p>
        </p:txBody>
      </p:sp>
      <p:sp>
        <p:nvSpPr>
          <p:cNvPr id="12" name="右箭头 11">
            <a:hlinkClick r:id="rId1" action="ppaction://hlinksldjump"/>
          </p:cNvPr>
          <p:cNvSpPr/>
          <p:nvPr/>
        </p:nvSpPr>
        <p:spPr>
          <a:xfrm>
            <a:off x="7087235" y="4785995"/>
            <a:ext cx="581025" cy="16573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1000" fill="hold"/>
                                        <p:tgtEl>
                                          <p:spTgt spid="10"/>
                                        </p:tgtEl>
                                        <p:attrNameLst>
                                          <p:attrName>ppt_w</p:attrName>
                                        </p:attrNameLst>
                                      </p:cBhvr>
                                      <p:tavLst>
                                        <p:tav tm="0">
                                          <p:val>
                                            <p:fltVal val="0.000000"/>
                                          </p:val>
                                        </p:tav>
                                        <p:tav tm="100000">
                                          <p:val>
                                            <p:strVal val="#ppt_w"/>
                                          </p:val>
                                        </p:tav>
                                      </p:tavLst>
                                    </p:anim>
                                    <p:anim calcmode="lin" valueType="num">
                                      <p:cBhvr>
                                        <p:cTn id="38" dur="1000" fill="hold"/>
                                        <p:tgtEl>
                                          <p:spTgt spid="10"/>
                                        </p:tgtEl>
                                        <p:attrNameLst>
                                          <p:attrName>ppt_h</p:attrName>
                                        </p:attrNameLst>
                                      </p:cBhvr>
                                      <p:tavLst>
                                        <p:tav tm="0">
                                          <p:val>
                                            <p:fltVal val="0.000000"/>
                                          </p:val>
                                        </p:tav>
                                        <p:tav tm="100000">
                                          <p:val>
                                            <p:strVal val="#ppt_h"/>
                                          </p:val>
                                        </p:tav>
                                      </p:tavLst>
                                    </p:anim>
                                    <p:anim calcmode="lin" valueType="num">
                                      <p:cBhvr>
                                        <p:cTn id="39" dur="1000" fill="hold"/>
                                        <p:tgtEl>
                                          <p:spTgt spid="10"/>
                                        </p:tgtEl>
                                        <p:attrNameLst>
                                          <p:attrName>style.rotation</p:attrName>
                                        </p:attrNameLst>
                                      </p:cBhvr>
                                      <p:tavLst>
                                        <p:tav tm="0">
                                          <p:val>
                                            <p:fltVal val="90.000000"/>
                                          </p:val>
                                        </p:tav>
                                        <p:tav tm="100000">
                                          <p:val>
                                            <p:fltVal val="0.000000"/>
                                          </p:val>
                                        </p:tav>
                                      </p:tavLst>
                                    </p:anim>
                                    <p:animEffect transition="in" filter="fade">
                                      <p:cBhvr>
                                        <p:cTn id="4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4" grpId="0"/>
      <p:bldP spid="5" grpId="0"/>
      <p:bldP spid="8" grpId="0"/>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6" name="图片 4"/>
          <p:cNvPicPr>
            <a:picLocks noChangeAspect="1"/>
          </p:cNvPicPr>
          <p:nvPr/>
        </p:nvPicPr>
        <p:blipFill>
          <a:blip r:embed="rId1"/>
          <a:stretch>
            <a:fillRect/>
          </a:stretch>
        </p:blipFill>
        <p:spPr>
          <a:xfrm>
            <a:off x="1588" y="0"/>
            <a:ext cx="9140825" cy="5143500"/>
          </a:xfrm>
          <a:prstGeom prst="rect">
            <a:avLst/>
          </a:prstGeom>
          <a:noFill/>
          <a:ln w="9525">
            <a:noFill/>
          </a:ln>
        </p:spPr>
      </p:pic>
      <p:pic>
        <p:nvPicPr>
          <p:cNvPr id="16387" name="图片 4"/>
          <p:cNvPicPr>
            <a:picLocks noChangeAspect="1"/>
          </p:cNvPicPr>
          <p:nvPr/>
        </p:nvPicPr>
        <p:blipFill>
          <a:blip r:embed="rId2"/>
          <a:stretch>
            <a:fillRect/>
          </a:stretch>
        </p:blipFill>
        <p:spPr>
          <a:xfrm>
            <a:off x="0" y="209550"/>
            <a:ext cx="9144000" cy="4933950"/>
          </a:xfrm>
          <a:prstGeom prst="rect">
            <a:avLst/>
          </a:prstGeom>
          <a:noFill/>
          <a:ln w="9525">
            <a:noFill/>
          </a:ln>
        </p:spPr>
      </p:pic>
      <p:sp>
        <p:nvSpPr>
          <p:cNvPr id="3" name="矩形 2"/>
          <p:cNvSpPr/>
          <p:nvPr/>
        </p:nvSpPr>
        <p:spPr>
          <a:xfrm>
            <a:off x="1901825" y="922338"/>
            <a:ext cx="2767013" cy="414972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北国风光，</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千里冰封，</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万里雪飘。</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望长城内外，</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惟余莽莽；</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大河上下，</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顿失滔滔。</a:t>
            </a:r>
            <a:endParaRPr lang="zh-CN" altLang="en-US" sz="3200" b="1" dirty="0">
              <a:latin typeface="楷体" panose="02010609060101010101" pitchFamily="49" charset="-122"/>
              <a:ea typeface="楷体" panose="02010609060101010101" pitchFamily="49" charset="-122"/>
            </a:endParaRPr>
          </a:p>
        </p:txBody>
      </p:sp>
      <p:sp>
        <p:nvSpPr>
          <p:cNvPr id="4" name="矩形 3"/>
          <p:cNvSpPr/>
          <p:nvPr/>
        </p:nvSpPr>
        <p:spPr>
          <a:xfrm>
            <a:off x="4719638" y="922338"/>
            <a:ext cx="3086100" cy="3559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山舞银蛇，</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原驰蜡象，</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欲与天公试比高。</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须晴日，</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看红装素裹，</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分外妖娆。</a:t>
            </a:r>
            <a:endParaRPr lang="en-US" altLang="zh-CN" sz="3200" b="1" dirty="0">
              <a:latin typeface="楷体" panose="02010609060101010101" pitchFamily="49" charset="-122"/>
              <a:ea typeface="楷体" panose="02010609060101010101" pitchFamily="49" charset="-122"/>
            </a:endParaRPr>
          </a:p>
        </p:txBody>
      </p:sp>
      <p:sp>
        <p:nvSpPr>
          <p:cNvPr id="6" name="圆角矩形 5"/>
          <p:cNvSpPr/>
          <p:nvPr/>
        </p:nvSpPr>
        <p:spPr>
          <a:xfrm>
            <a:off x="293688" y="209550"/>
            <a:ext cx="4552950" cy="679450"/>
          </a:xfrm>
          <a:prstGeom prst="roundRect">
            <a:avLst/>
          </a:prstGeom>
          <a:solidFill>
            <a:srgbClr val="FFCCFF">
              <a:alpha val="94000"/>
            </a:srgbClr>
          </a:solidFill>
          <a:ln w="15875">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有感情地齐读词的上阕</a:t>
            </a:r>
            <a:endParaRPr kumimoji="0" lang="zh-CN" altLang="en-US" sz="3200" b="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矩形 1"/>
          <p:cNvSpPr/>
          <p:nvPr/>
        </p:nvSpPr>
        <p:spPr>
          <a:xfrm>
            <a:off x="410210" y="515620"/>
            <a:ext cx="3768725" cy="460375"/>
          </a:xfrm>
          <a:prstGeom prst="rect">
            <a:avLst/>
          </a:prstGeom>
          <a:noFill/>
          <a:ln w="9525">
            <a:noFill/>
          </a:ln>
        </p:spPr>
        <p:txBody>
          <a:bodyPr wrap="square">
            <a:spAutoFit/>
          </a:bodyPr>
          <a:p>
            <a:pPr eaLnBrk="1" hangingPunct="1"/>
            <a:r>
              <a:rPr lang="zh-CN" altLang="en-US" sz="2400" b="1" dirty="0">
                <a:solidFill>
                  <a:srgbClr val="0000FF"/>
                </a:solidFill>
                <a:latin typeface="宋体" panose="02010600030101010101" pitchFamily="2" charset="-122"/>
              </a:rPr>
              <a:t>一、品读上阙</a:t>
            </a:r>
            <a:endParaRPr lang="zh-CN" altLang="en-US" sz="2400" b="1" dirty="0">
              <a:solidFill>
                <a:srgbClr val="0000FF"/>
              </a:solidFill>
              <a:latin typeface="宋体" panose="02010600030101010101" pitchFamily="2" charset="-122"/>
            </a:endParaRPr>
          </a:p>
        </p:txBody>
      </p:sp>
      <p:sp>
        <p:nvSpPr>
          <p:cNvPr id="8" name="Text Box 5"/>
          <p:cNvSpPr txBox="1">
            <a:spLocks noChangeArrowheads="1"/>
          </p:cNvSpPr>
          <p:nvPr/>
        </p:nvSpPr>
        <p:spPr bwMode="auto">
          <a:xfrm>
            <a:off x="539750" y="987425"/>
            <a:ext cx="8354060" cy="60769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5000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1</a:t>
            </a:r>
            <a:r>
              <a:rPr kumimoji="0" lang="en-US" altLang="zh-CN"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找出总写北国雪景的句子</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a:t>
            </a:r>
            <a:endPar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3" name="文本框 2"/>
          <p:cNvSpPr txBox="1"/>
          <p:nvPr/>
        </p:nvSpPr>
        <p:spPr>
          <a:xfrm>
            <a:off x="1216025" y="1499235"/>
            <a:ext cx="6792595" cy="521970"/>
          </a:xfrm>
          <a:prstGeom prst="rect">
            <a:avLst/>
          </a:prstGeom>
          <a:noFill/>
        </p:spPr>
        <p:txBody>
          <a:bodyPr wrap="square" rtlCol="0">
            <a:spAutoFit/>
          </a:bodyPr>
          <a:p>
            <a:r>
              <a:rPr lang="zh-CN" altLang="en-US" sz="2800" b="1" dirty="0">
                <a:solidFill>
                  <a:srgbClr val="C00000"/>
                </a:solidFill>
                <a:latin typeface="楷体" panose="02010609060101010101" pitchFamily="49" charset="-122"/>
                <a:ea typeface="楷体" panose="02010609060101010101" pitchFamily="49" charset="-122"/>
                <a:sym typeface="+mn-ea"/>
              </a:rPr>
              <a:t>北国风光，千里冰封，万里雪飘。</a:t>
            </a:r>
            <a:endParaRPr lang="zh-CN" altLang="en-US" sz="2800" b="1" dirty="0">
              <a:solidFill>
                <a:srgbClr val="C00000"/>
              </a:solidFill>
              <a:latin typeface="楷体" panose="02010609060101010101" pitchFamily="49" charset="-122"/>
              <a:ea typeface="楷体" panose="02010609060101010101" pitchFamily="49" charset="-122"/>
              <a:sym typeface="+mn-ea"/>
            </a:endParaRPr>
          </a:p>
        </p:txBody>
      </p:sp>
      <p:sp>
        <p:nvSpPr>
          <p:cNvPr id="4" name="文本框 3"/>
          <p:cNvSpPr txBox="1"/>
          <p:nvPr/>
        </p:nvSpPr>
        <p:spPr>
          <a:xfrm>
            <a:off x="605790" y="1947545"/>
            <a:ext cx="7832725" cy="829945"/>
          </a:xfrm>
          <a:prstGeom prst="rect">
            <a:avLst/>
          </a:prstGeom>
          <a:noFill/>
        </p:spPr>
        <p:txBody>
          <a:bodyPr wrap="square" rtlCol="0" anchor="t">
            <a:spAutoFit/>
          </a:bodyPr>
          <a:p>
            <a:r>
              <a:rPr lang="en-US" altLang="zh-CN" sz="2400" b="1" dirty="0">
                <a:solidFill>
                  <a:srgbClr val="000000"/>
                </a:solidFill>
                <a:latin typeface="楷体" panose="02010609060101010101" pitchFamily="49" charset="-122"/>
                <a:ea typeface="楷体" panose="02010609060101010101" pitchFamily="49" charset="-122"/>
                <a:sym typeface="+mn-ea"/>
              </a:rPr>
              <a:t>2</a:t>
            </a:r>
            <a:r>
              <a:rPr lang="zh-CN" altLang="en-US" sz="2400" b="1" dirty="0">
                <a:solidFill>
                  <a:srgbClr val="000000"/>
                </a:solidFill>
                <a:latin typeface="楷体" panose="02010609060101010101" pitchFamily="49" charset="-122"/>
                <a:ea typeface="楷体" panose="02010609060101010101" pitchFamily="49" charset="-122"/>
                <a:sym typeface="+mn-ea"/>
              </a:rPr>
              <a:t>、</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千里冰封，万里雪飘</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运用了哪一种修辞手法？</a:t>
            </a:r>
            <a:r>
              <a:rPr lang="zh-CN" altLang="en-US" sz="2400" b="1" dirty="0">
                <a:solidFill>
                  <a:srgbClr val="000000"/>
                </a:solidFill>
                <a:latin typeface="楷体" panose="02010609060101010101" pitchFamily="49" charset="-122"/>
                <a:ea typeface="楷体" panose="02010609060101010101" pitchFamily="49" charset="-122"/>
                <a:sym typeface="+mn-ea"/>
              </a:rPr>
              <a:t>在情态描写上有何不同？描绘了怎样的意境？</a:t>
            </a:r>
            <a:endParaRPr lang="zh-CN" altLang="en-US" sz="2400" b="1" dirty="0">
              <a:solidFill>
                <a:srgbClr val="000000"/>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981710" y="2723515"/>
            <a:ext cx="7278370" cy="953135"/>
          </a:xfrm>
          <a:prstGeom prst="rect">
            <a:avLst/>
          </a:prstGeom>
          <a:noFill/>
        </p:spPr>
        <p:txBody>
          <a:bodyPr wrap="square" rtlCol="0">
            <a:spAutoFit/>
          </a:bodyPr>
          <a:p>
            <a:r>
              <a:rPr lang="zh-CN" altLang="en-US" sz="2800" b="1">
                <a:solidFill>
                  <a:srgbClr val="0066CC"/>
                </a:solidFill>
                <a:sym typeface="+mn-ea"/>
              </a:rPr>
              <a:t>互文；</a:t>
            </a:r>
            <a:r>
              <a:rPr lang="zh-CN" altLang="en-US" sz="2800" b="1">
                <a:solidFill>
                  <a:srgbClr val="0066CC"/>
                </a:solidFill>
              </a:rPr>
              <a:t>一静一动，动静相衬</a:t>
            </a:r>
            <a:r>
              <a:rPr lang="zh-CN" altLang="en-US" sz="2800" b="1">
                <a:solidFill>
                  <a:srgbClr val="C00000"/>
                </a:solidFill>
              </a:rPr>
              <a:t>，</a:t>
            </a:r>
            <a:r>
              <a:rPr lang="zh-CN" altLang="en-US" sz="2800" b="1">
                <a:solidFill>
                  <a:schemeClr val="tx1"/>
                </a:solidFill>
              </a:rPr>
              <a:t>描绘了</a:t>
            </a:r>
            <a:r>
              <a:rPr lang="zh-CN" altLang="en-US" sz="2800" b="1">
                <a:solidFill>
                  <a:srgbClr val="0066CC"/>
                </a:solidFill>
              </a:rPr>
              <a:t>壮阔雄浑</a:t>
            </a:r>
            <a:r>
              <a:rPr lang="zh-CN" altLang="en-US" sz="2800" b="1">
                <a:solidFill>
                  <a:schemeClr val="tx1"/>
                </a:solidFill>
              </a:rPr>
              <a:t>的</a:t>
            </a:r>
            <a:r>
              <a:rPr lang="zh-CN" altLang="en-US" sz="2800" b="1">
                <a:solidFill>
                  <a:srgbClr val="0066CC"/>
                </a:solidFill>
              </a:rPr>
              <a:t>意境</a:t>
            </a:r>
            <a:r>
              <a:rPr lang="zh-CN" altLang="en-US" sz="2800" b="1">
                <a:solidFill>
                  <a:srgbClr val="C00000"/>
                </a:solidFill>
              </a:rPr>
              <a:t>，</a:t>
            </a:r>
            <a:r>
              <a:rPr lang="zh-CN" altLang="en-US" sz="2800" b="1">
                <a:solidFill>
                  <a:srgbClr val="0066CC"/>
                </a:solidFill>
              </a:rPr>
              <a:t>静穆之中有飘舞的动态。</a:t>
            </a:r>
            <a:endParaRPr lang="zh-CN" altLang="en-US" sz="2800" b="1">
              <a:solidFill>
                <a:srgbClr val="0066CC"/>
              </a:solidFill>
            </a:endParaRPr>
          </a:p>
        </p:txBody>
      </p:sp>
      <p:sp>
        <p:nvSpPr>
          <p:cNvPr id="6" name="Text Box 5"/>
          <p:cNvSpPr txBox="1">
            <a:spLocks noChangeArrowheads="1"/>
          </p:cNvSpPr>
          <p:nvPr/>
        </p:nvSpPr>
        <p:spPr bwMode="auto">
          <a:xfrm>
            <a:off x="683260" y="3548380"/>
            <a:ext cx="8308975" cy="60769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500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3.</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上阙的结构特点是什么？</a:t>
            </a:r>
            <a:endPar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7" name="文本框 6"/>
          <p:cNvSpPr txBox="1"/>
          <p:nvPr/>
        </p:nvSpPr>
        <p:spPr>
          <a:xfrm>
            <a:off x="1835785" y="4156075"/>
            <a:ext cx="2292350" cy="583565"/>
          </a:xfrm>
          <a:prstGeom prst="rect">
            <a:avLst/>
          </a:prstGeom>
          <a:noFill/>
        </p:spPr>
        <p:txBody>
          <a:bodyPr wrap="square" rtlCol="0">
            <a:spAutoFit/>
          </a:bodyPr>
          <a:p>
            <a:r>
              <a:rPr lang="zh-CN" altLang="en-US" sz="3200" b="1">
                <a:latin typeface="楷体_GB2312" panose="02010609030101010101" charset="-122"/>
                <a:ea typeface="楷体_GB2312" panose="02010609030101010101" charset="-122"/>
              </a:rPr>
              <a:t>总</a:t>
            </a:r>
            <a:r>
              <a:rPr lang="en-US" altLang="zh-CN" sz="3200" b="1">
                <a:latin typeface="楷体_GB2312" panose="02010609030101010101" charset="-122"/>
                <a:ea typeface="楷体_GB2312" panose="02010609030101010101" charset="-122"/>
              </a:rPr>
              <a:t>—</a:t>
            </a:r>
            <a:r>
              <a:rPr lang="zh-CN" altLang="en-US" sz="3200" b="1">
                <a:latin typeface="楷体_GB2312" panose="02010609030101010101" charset="-122"/>
                <a:ea typeface="楷体_GB2312" panose="02010609030101010101" charset="-122"/>
              </a:rPr>
              <a:t>分</a:t>
            </a:r>
            <a:endParaRPr lang="zh-CN" altLang="en-US" sz="3200" b="1">
              <a:latin typeface="楷体_GB2312" panose="02010609030101010101" charset="-122"/>
              <a:ea typeface="楷体_GB2312" panose="02010609030101010101" charset="-122"/>
            </a:endParaRPr>
          </a:p>
        </p:txBody>
      </p:sp>
      <p:sp>
        <p:nvSpPr>
          <p:cNvPr id="12" name="右箭头 11">
            <a:hlinkClick r:id="rId1" action="ppaction://hlinksldjump"/>
          </p:cNvPr>
          <p:cNvSpPr/>
          <p:nvPr/>
        </p:nvSpPr>
        <p:spPr>
          <a:xfrm>
            <a:off x="7596505" y="4739640"/>
            <a:ext cx="647700" cy="1397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noFill/>
        <a:effectLst/>
      </p:bgPr>
    </p:bg>
    <p:spTree>
      <p:nvGrpSpPr>
        <p:cNvPr id="1" name=""/>
        <p:cNvGrpSpPr/>
        <p:nvPr/>
      </p:nvGrpSpPr>
      <p:grpSpPr/>
      <p:sp>
        <p:nvSpPr>
          <p:cNvPr id="2" name="文本框 1"/>
          <p:cNvSpPr txBox="1"/>
          <p:nvPr/>
        </p:nvSpPr>
        <p:spPr>
          <a:xfrm>
            <a:off x="899795" y="267335"/>
            <a:ext cx="2940050" cy="460375"/>
          </a:xfrm>
          <a:prstGeom prst="rect">
            <a:avLst/>
          </a:prstGeom>
          <a:noFill/>
        </p:spPr>
        <p:txBody>
          <a:bodyPr wrap="square" rtlCol="0">
            <a:spAutoFit/>
          </a:bodyPr>
          <a:p>
            <a:r>
              <a:rPr lang="zh-CN" altLang="en-US" sz="2400" b="1">
                <a:solidFill>
                  <a:srgbClr val="0066CC"/>
                </a:solidFill>
              </a:rPr>
              <a:t>（一）品读分写部分</a:t>
            </a:r>
            <a:endParaRPr lang="zh-CN" altLang="en-US" sz="2400" b="1">
              <a:solidFill>
                <a:srgbClr val="0066CC"/>
              </a:solidFill>
            </a:endParaRPr>
          </a:p>
        </p:txBody>
      </p:sp>
      <p:sp>
        <p:nvSpPr>
          <p:cNvPr id="3" name="文本框 2"/>
          <p:cNvSpPr txBox="1"/>
          <p:nvPr/>
        </p:nvSpPr>
        <p:spPr>
          <a:xfrm>
            <a:off x="734695" y="750570"/>
            <a:ext cx="7293610" cy="953135"/>
          </a:xfrm>
          <a:prstGeom prst="rect">
            <a:avLst/>
          </a:prstGeom>
          <a:noFill/>
        </p:spPr>
        <p:txBody>
          <a:bodyPr wrap="square" rtlCol="0">
            <a:spAutoFit/>
          </a:bodyPr>
          <a:p>
            <a:r>
              <a:rPr lang="en-US" altLang="zh-CN" sz="2800" b="1"/>
              <a:t>1</a:t>
            </a:r>
            <a:r>
              <a:rPr lang="zh-CN" altLang="en-US" sz="2800" b="1"/>
              <a:t>、作者对雪景的具体描写，由哪个字领起？它统领了哪些句子？作者</a:t>
            </a:r>
            <a:r>
              <a:rPr lang="en-US" altLang="zh-CN" sz="2800" b="1"/>
              <a:t>“</a:t>
            </a:r>
            <a:r>
              <a:rPr lang="zh-CN" altLang="en-US" sz="2800" b="1"/>
              <a:t>望</a:t>
            </a:r>
            <a:r>
              <a:rPr lang="en-US" altLang="zh-CN" sz="2800" b="1"/>
              <a:t>”</a:t>
            </a:r>
            <a:r>
              <a:rPr lang="zh-CN" altLang="en-US" sz="2800" b="1"/>
              <a:t>到了哪些景象？</a:t>
            </a:r>
            <a:endParaRPr lang="zh-CN" altLang="en-US" sz="2800" b="1"/>
          </a:p>
        </p:txBody>
      </p:sp>
      <p:sp>
        <p:nvSpPr>
          <p:cNvPr id="4" name="文本框 3"/>
          <p:cNvSpPr txBox="1"/>
          <p:nvPr/>
        </p:nvSpPr>
        <p:spPr>
          <a:xfrm>
            <a:off x="971550" y="1779905"/>
            <a:ext cx="7555230" cy="521970"/>
          </a:xfrm>
          <a:prstGeom prst="rect">
            <a:avLst/>
          </a:prstGeom>
          <a:noFill/>
        </p:spPr>
        <p:txBody>
          <a:bodyPr wrap="square" rtlCol="0" anchor="t">
            <a:spAutoFit/>
          </a:bodyPr>
          <a:p>
            <a:r>
              <a:rPr lang="zh-CN" altLang="en-US" sz="2800" b="1" dirty="0">
                <a:solidFill>
                  <a:srgbClr val="0066CC"/>
                </a:solidFill>
                <a:ea typeface="楷体" panose="02010609060101010101" pitchFamily="49" charset="-122"/>
                <a:cs typeface="楷体" panose="02010609060101010101" pitchFamily="49" charset="-122"/>
                <a:sym typeface="+mn-ea"/>
              </a:rPr>
              <a:t>①</a:t>
            </a:r>
            <a:r>
              <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从</a:t>
            </a:r>
            <a:r>
              <a:rPr lang="en-US" altLang="zh-CN"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长城内外</a:t>
            </a:r>
            <a:r>
              <a:rPr lang="en-US" altLang="zh-CN"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道</a:t>
            </a:r>
            <a:r>
              <a:rPr lang="en-US" altLang="zh-CN"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欲与天公试比高</a:t>
            </a:r>
            <a:r>
              <a:rPr lang="en-US" altLang="zh-CN"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5" name="文本框 4"/>
          <p:cNvSpPr txBox="1"/>
          <p:nvPr/>
        </p:nvSpPr>
        <p:spPr>
          <a:xfrm>
            <a:off x="1057910" y="2204720"/>
            <a:ext cx="7074535" cy="521970"/>
          </a:xfrm>
          <a:prstGeom prst="rect">
            <a:avLst/>
          </a:prstGeom>
          <a:noFill/>
        </p:spPr>
        <p:txBody>
          <a:bodyPr wrap="square" rtlCol="0" anchor="t">
            <a:spAutoFit/>
          </a:bodyPr>
          <a:p>
            <a:r>
              <a:rPr lang="zh-CN" altLang="en-US" sz="2800" b="1" dirty="0">
                <a:solidFill>
                  <a:srgbClr val="0066CC"/>
                </a:solidFill>
                <a:ea typeface="楷体" panose="02010609060101010101" pitchFamily="49" charset="-122"/>
                <a:cs typeface="楷体" panose="02010609060101010101" pitchFamily="49" charset="-122"/>
                <a:sym typeface="+mn-ea"/>
              </a:rPr>
              <a:t>②</a:t>
            </a:r>
            <a:r>
              <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rPr>
              <a:t>长城内外、大河、山、原。</a:t>
            </a:r>
            <a:endParaRPr lang="zh-CN" altLang="en-US" sz="2800" b="1" dirty="0">
              <a:solidFill>
                <a:srgbClr val="0066C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0" name="右箭头 9">
            <a:hlinkClick r:id="rId1" action="ppaction://hlinksldjump"/>
          </p:cNvPr>
          <p:cNvSpPr/>
          <p:nvPr/>
        </p:nvSpPr>
        <p:spPr>
          <a:xfrm>
            <a:off x="7443470" y="4568825"/>
            <a:ext cx="688975" cy="1860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图片 5"/>
          <p:cNvPicPr>
            <a:picLocks noChangeAspect="1"/>
          </p:cNvPicPr>
          <p:nvPr/>
        </p:nvPicPr>
        <p:blipFill>
          <a:blip r:embed="rId1"/>
          <a:srcRect t="24982" b="4630"/>
          <a:stretch>
            <a:fillRect/>
          </a:stretch>
        </p:blipFill>
        <p:spPr>
          <a:xfrm>
            <a:off x="0" y="0"/>
            <a:ext cx="9144000" cy="5143500"/>
          </a:xfrm>
          <a:prstGeom prst="rect">
            <a:avLst/>
          </a:prstGeom>
          <a:noFill/>
          <a:ln w="9525">
            <a:noFill/>
          </a:ln>
        </p:spPr>
      </p:pic>
      <p:sp>
        <p:nvSpPr>
          <p:cNvPr id="3" name="圆角矩形 2"/>
          <p:cNvSpPr/>
          <p:nvPr/>
        </p:nvSpPr>
        <p:spPr>
          <a:xfrm>
            <a:off x="622300" y="3567113"/>
            <a:ext cx="7758113" cy="1216025"/>
          </a:xfrm>
          <a:prstGeom prst="roundRect">
            <a:avLst/>
          </a:prstGeom>
          <a:solidFill>
            <a:schemeClr val="bg1"/>
          </a:solidFill>
          <a:ln>
            <a:noFill/>
          </a:ln>
          <a:effectLst>
            <a:outerShdw blurRad="50800" dist="38100" dir="5400000" algn="t" rotWithShape="0">
              <a:prstClr val="black">
                <a:alpha val="40000"/>
              </a:prstClr>
            </a:outerShdw>
          </a:effectLst>
        </p:spPr>
        <p:style>
          <a:lnRef idx="1">
            <a:schemeClr val="accent6"/>
          </a:lnRef>
          <a:fillRef idx="2">
            <a:schemeClr val="accent6"/>
          </a:fillRef>
          <a:effectRef idx="1">
            <a:schemeClr val="accent6"/>
          </a:effectRef>
          <a:fontRef idx="minor">
            <a:schemeClr val="dk1"/>
          </a:fontRef>
        </p:style>
        <p:txBody>
          <a:bodyPr anchor="ct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燕山雪花大如席，片片吹落轩辕台。</a:t>
            </a:r>
            <a:endParaRPr kumimoji="0" lang="en-US" altLang="zh-CN"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唐</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李白</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北风行</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circle/>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 name="文本框 5"/>
          <p:cNvSpPr txBox="1"/>
          <p:nvPr/>
        </p:nvSpPr>
        <p:spPr>
          <a:xfrm>
            <a:off x="838835" y="290195"/>
            <a:ext cx="7550785" cy="460375"/>
          </a:xfrm>
          <a:prstGeom prst="rect">
            <a:avLst/>
          </a:prstGeom>
          <a:noFill/>
        </p:spPr>
        <p:txBody>
          <a:bodyPr wrap="square" rtlCol="0">
            <a:spAutoFit/>
          </a:bodyPr>
          <a:p>
            <a:r>
              <a:rPr lang="en-US" altLang="zh-CN" sz="2400">
                <a:latin typeface="楷体" panose="02010609060101010101" pitchFamily="49" charset="-122"/>
                <a:ea typeface="楷体" panose="02010609060101010101" pitchFamily="49" charset="-122"/>
                <a:cs typeface="楷体" panose="02010609060101010101" pitchFamily="49" charset="-122"/>
              </a:rPr>
              <a:t>2</a:t>
            </a:r>
            <a:r>
              <a:rPr lang="zh-CN" altLang="en-US" sz="2400">
                <a:latin typeface="楷体" panose="02010609060101010101" pitchFamily="49" charset="-122"/>
                <a:ea typeface="楷体" panose="02010609060101010101" pitchFamily="49" charset="-122"/>
                <a:cs typeface="楷体" panose="02010609060101010101" pitchFamily="49" charset="-122"/>
              </a:rPr>
              <a:t>、</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sym typeface="+mn-ea"/>
              </a:rPr>
              <a:t>长城内外，惟余莽莽</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中</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惟余</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二字的作用？</a:t>
            </a:r>
            <a:endParaRPr lang="zh-CN" altLang="en-US"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7" name="文本框 6"/>
          <p:cNvSpPr txBox="1"/>
          <p:nvPr/>
        </p:nvSpPr>
        <p:spPr>
          <a:xfrm>
            <a:off x="1691640" y="750570"/>
            <a:ext cx="5278755" cy="521970"/>
          </a:xfrm>
          <a:prstGeom prst="rect">
            <a:avLst/>
          </a:prstGeom>
          <a:noFill/>
        </p:spPr>
        <p:txBody>
          <a:bodyPr wrap="square" rtlCol="0">
            <a:spAutoFit/>
          </a:bodyPr>
          <a:p>
            <a:r>
              <a:rPr lang="zh-CN" altLang="en-US" sz="2800" b="1">
                <a:solidFill>
                  <a:srgbClr val="0066CC"/>
                </a:solidFill>
              </a:rPr>
              <a:t>强化了白茫茫的壮阔景象。</a:t>
            </a:r>
            <a:endParaRPr lang="zh-CN" altLang="en-US" sz="2800" b="1">
              <a:solidFill>
                <a:srgbClr val="0066CC"/>
              </a:solidFill>
            </a:endParaRPr>
          </a:p>
        </p:txBody>
      </p:sp>
      <p:sp>
        <p:nvSpPr>
          <p:cNvPr id="8" name="文本框 7"/>
          <p:cNvSpPr txBox="1"/>
          <p:nvPr/>
        </p:nvSpPr>
        <p:spPr>
          <a:xfrm>
            <a:off x="741045" y="1273175"/>
            <a:ext cx="7775575" cy="829945"/>
          </a:xfrm>
          <a:prstGeom prst="rect">
            <a:avLst/>
          </a:prstGeom>
          <a:noFill/>
        </p:spPr>
        <p:txBody>
          <a:bodyPr wrap="square" rtlCol="0">
            <a:spAutoFit/>
          </a:bodyPr>
          <a:p>
            <a:r>
              <a:rPr lang="en-US" altLang="zh-CN" sz="2400">
                <a:latin typeface="楷体" panose="02010609060101010101" pitchFamily="49" charset="-122"/>
                <a:ea typeface="楷体" panose="02010609060101010101" pitchFamily="49" charset="-122"/>
                <a:cs typeface="楷体" panose="02010609060101010101" pitchFamily="49" charset="-122"/>
              </a:rPr>
              <a:t>3</a:t>
            </a:r>
            <a:r>
              <a:rPr lang="zh-CN" altLang="en-US" sz="2400">
                <a:latin typeface="楷体" panose="02010609060101010101" pitchFamily="49" charset="-122"/>
                <a:ea typeface="楷体" panose="02010609060101010101" pitchFamily="49" charset="-122"/>
                <a:cs typeface="楷体" panose="02010609060101010101" pitchFamily="49" charset="-122"/>
              </a:rPr>
              <a:t>、</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b="1" dirty="0">
                <a:solidFill>
                  <a:srgbClr val="000000"/>
                </a:solidFill>
                <a:latin typeface="楷体" panose="02010609060101010101" pitchFamily="49" charset="-122"/>
                <a:ea typeface="楷体" panose="02010609060101010101" pitchFamily="49" charset="-122"/>
                <a:sym typeface="+mn-ea"/>
              </a:rPr>
              <a:t>大河上下，顿失滔滔</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sz="2400" b="1" dirty="0">
                <a:solidFill>
                  <a:srgbClr val="000000"/>
                </a:solidFill>
                <a:latin typeface="楷体" panose="02010609060101010101" pitchFamily="49" charset="-122"/>
                <a:ea typeface="楷体" panose="02010609060101010101" pitchFamily="49" charset="-122"/>
                <a:sym typeface="+mn-ea"/>
              </a:rPr>
              <a:t>这里与一般表现黄河的作品在情态描写上有何不同</a:t>
            </a:r>
            <a:r>
              <a:rPr lang="zh-CN" altLang="en-US" sz="2400" b="1" dirty="0">
                <a:solidFill>
                  <a:srgbClr val="000000"/>
                </a:solidFill>
                <a:latin typeface="楷体" panose="02010609060101010101" pitchFamily="49" charset="-122"/>
                <a:ea typeface="楷体" panose="02010609060101010101" pitchFamily="49" charset="-122"/>
                <a:sym typeface="+mn-ea"/>
              </a:rPr>
              <a:t>？</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顿失</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二字有何表达效果？</a:t>
            </a:r>
            <a:endParaRPr lang="zh-CN" altLang="en-US"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9" name="文本框 8"/>
          <p:cNvSpPr txBox="1"/>
          <p:nvPr/>
        </p:nvSpPr>
        <p:spPr>
          <a:xfrm>
            <a:off x="988695" y="2014220"/>
            <a:ext cx="7863840" cy="460375"/>
          </a:xfrm>
          <a:prstGeom prst="rect">
            <a:avLst/>
          </a:prstGeom>
          <a:noFill/>
        </p:spPr>
        <p:txBody>
          <a:bodyPr wrap="square" rtlCol="0">
            <a:spAutoFit/>
          </a:bodyPr>
          <a:p>
            <a:r>
              <a:rPr lang="zh-CN" altLang="en-US"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如李白的《将进酒》</a:t>
            </a:r>
            <a:r>
              <a:rPr lang="en-US" altLang="zh-CN"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黄河之水天来，奔流到海不复回</a:t>
            </a:r>
            <a:r>
              <a:rPr lang="en-US" altLang="zh-CN"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a:t>
            </a:r>
            <a:endParaRPr lang="en-US" altLang="zh-CN" sz="2400" b="1"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2" name="文本框 1"/>
          <p:cNvSpPr txBox="1"/>
          <p:nvPr/>
        </p:nvSpPr>
        <p:spPr>
          <a:xfrm>
            <a:off x="1232535" y="2430780"/>
            <a:ext cx="6463030" cy="953135"/>
          </a:xfrm>
          <a:prstGeom prst="rect">
            <a:avLst/>
          </a:prstGeom>
          <a:noFill/>
        </p:spPr>
        <p:txBody>
          <a:bodyPr wrap="square" rtlCol="0">
            <a:spAutoFit/>
          </a:bodyPr>
          <a:p>
            <a:r>
              <a:rPr lang="zh-CN" altLang="en-US" sz="2800" b="1">
                <a:solidFill>
                  <a:srgbClr val="0066CC"/>
                </a:solidFill>
              </a:rPr>
              <a:t>这里是静态描</a:t>
            </a:r>
            <a:r>
              <a:rPr lang="en-US" altLang="zh-CN" sz="2800" b="1">
                <a:solidFill>
                  <a:srgbClr val="0066CC"/>
                </a:solidFill>
              </a:rPr>
              <a:t>,“</a:t>
            </a:r>
            <a:r>
              <a:rPr lang="zh-CN" altLang="en-US" sz="2800" b="1">
                <a:solidFill>
                  <a:srgbClr val="0066CC"/>
                </a:solidFill>
              </a:rPr>
              <a:t>顿失</a:t>
            </a:r>
            <a:r>
              <a:rPr lang="en-US" altLang="zh-CN" sz="2800" b="1">
                <a:solidFill>
                  <a:srgbClr val="0066CC"/>
                </a:solidFill>
              </a:rPr>
              <a:t>”</a:t>
            </a:r>
            <a:r>
              <a:rPr lang="zh-CN" altLang="en-US" sz="2800" b="1">
                <a:solidFill>
                  <a:srgbClr val="0066CC"/>
                </a:solidFill>
              </a:rPr>
              <a:t>突出变化之速，寒威之烈。</a:t>
            </a:r>
            <a:endParaRPr lang="zh-CN" altLang="en-US" sz="2800" b="1">
              <a:solidFill>
                <a:srgbClr val="0066CC"/>
              </a:solidFill>
            </a:endParaRPr>
          </a:p>
        </p:txBody>
      </p:sp>
      <p:sp>
        <p:nvSpPr>
          <p:cNvPr id="3" name="右箭头 2">
            <a:hlinkClick r:id="rId1" action="ppaction://hlinksldjump"/>
          </p:cNvPr>
          <p:cNvSpPr/>
          <p:nvPr/>
        </p:nvSpPr>
        <p:spPr>
          <a:xfrm>
            <a:off x="7668260" y="4803775"/>
            <a:ext cx="369570" cy="16319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680085" y="3288665"/>
            <a:ext cx="7791450" cy="829945"/>
          </a:xfrm>
          <a:prstGeom prst="rect">
            <a:avLst/>
          </a:prstGeom>
          <a:noFill/>
        </p:spPr>
        <p:txBody>
          <a:bodyPr wrap="square" rtlCol="0">
            <a:spAutoFit/>
          </a:bodyPr>
          <a:p>
            <a:r>
              <a:rPr lang="en-US" altLang="zh-CN" sz="2400">
                <a:latin typeface="楷体" panose="02010609060101010101" pitchFamily="49" charset="-122"/>
                <a:ea typeface="楷体" panose="02010609060101010101" pitchFamily="49" charset="-122"/>
                <a:cs typeface="楷体" panose="02010609060101010101" pitchFamily="49" charset="-122"/>
                <a:sym typeface="+mn-ea"/>
              </a:rPr>
              <a:t>4</a:t>
            </a:r>
            <a:r>
              <a:rPr lang="zh-CN" altLang="en-US" sz="240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2400">
                <a:latin typeface="楷体" panose="02010609060101010101" pitchFamily="49" charset="-122"/>
                <a:ea typeface="楷体" panose="02010609060101010101" pitchFamily="49" charset="-122"/>
                <a:cs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长城内外，惟余莽莽</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与</a:t>
            </a:r>
            <a:r>
              <a:rPr lang="en-US" altLang="zh-CN" sz="2400" b="1" dirty="0">
                <a:solidFill>
                  <a:srgbClr val="000000"/>
                </a:solidFill>
                <a:latin typeface="楷体" panose="02010609060101010101" pitchFamily="49" charset="-122"/>
                <a:ea typeface="楷体" panose="02010609060101010101" pitchFamily="49" charset="-122"/>
                <a:sym typeface="+mn-ea"/>
              </a:rPr>
              <a:t>“大河上下，顿失滔滔”</a:t>
            </a:r>
            <a:r>
              <a:rPr lang="zh-CN" altLang="en-US" sz="2400" b="1" dirty="0">
                <a:solidFill>
                  <a:srgbClr val="000000"/>
                </a:solidFill>
                <a:latin typeface="楷体" panose="02010609060101010101" pitchFamily="49" charset="-122"/>
                <a:ea typeface="楷体" panose="02010609060101010101" pitchFamily="49" charset="-122"/>
                <a:sym typeface="+mn-ea"/>
              </a:rPr>
              <a:t>都是静态描写，这两处构成了怎样的修辞手法？</a:t>
            </a:r>
            <a:endParaRPr lang="zh-CN" altLang="en-US" sz="2400" b="1" dirty="0">
              <a:solidFill>
                <a:srgbClr val="000000"/>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1509395" y="4118610"/>
            <a:ext cx="2712720" cy="521970"/>
          </a:xfrm>
          <a:prstGeom prst="rect">
            <a:avLst/>
          </a:prstGeom>
          <a:noFill/>
        </p:spPr>
        <p:txBody>
          <a:bodyPr wrap="square" rtlCol="0">
            <a:spAutoFit/>
          </a:bodyPr>
          <a:p>
            <a:r>
              <a:rPr lang="zh-CN" altLang="en-US" sz="2800" b="1">
                <a:solidFill>
                  <a:srgbClr val="0904C8"/>
                </a:solidFill>
              </a:rPr>
              <a:t>对偶</a:t>
            </a:r>
            <a:endParaRPr lang="zh-CN" altLang="en-US" sz="2800" b="1">
              <a:solidFill>
                <a:srgbClr val="0904C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2" grpId="0"/>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Box 1"/>
          <p:cNvSpPr txBox="1"/>
          <p:nvPr/>
        </p:nvSpPr>
        <p:spPr>
          <a:xfrm>
            <a:off x="448310" y="628015"/>
            <a:ext cx="8535670" cy="1014730"/>
          </a:xfrm>
          <a:prstGeom prst="rect">
            <a:avLst/>
          </a:prstGeom>
          <a:noFill/>
        </p:spPr>
        <p:txBody>
          <a:bodyPr wrap="square">
            <a:spAutoFit/>
          </a:bodyPr>
          <a:p>
            <a:pPr marR="0" defTabSz="914400" eaLnBrk="1" hangingPunct="1">
              <a:lnSpc>
                <a:spcPct val="100000"/>
              </a:lnSpc>
              <a:buClrTx/>
              <a:buSzTx/>
              <a:buFontTx/>
              <a:buNone/>
              <a:defRPr/>
            </a:pPr>
            <a:r>
              <a:rPr kumimoji="0" lang="en-US" altLang="zh-CN" sz="3200" b="1" kern="1200" cap="none" spc="0" normalizeH="0" baseline="0" noProof="0" dirty="0">
                <a:latin typeface="+mj-ea"/>
                <a:ea typeface="+mj-ea"/>
                <a:cs typeface="+mn-cs"/>
              </a:rPr>
              <a:t>    5</a:t>
            </a:r>
            <a:r>
              <a:rPr kumimoji="0" lang="en-US" altLang="zh-CN"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“山舞银蛇，原驰蜡象”中</a:t>
            </a:r>
            <a:r>
              <a:rPr lang="zh-CN" altLang="en-US" sz="2800" b="1" noProof="0" dirty="0">
                <a:latin typeface="楷体" panose="02010609060101010101" pitchFamily="49" charset="-122"/>
                <a:ea typeface="楷体" panose="02010609060101010101" pitchFamily="49" charset="-122"/>
                <a:cs typeface="楷体" panose="02010609060101010101" pitchFamily="49" charset="-122"/>
                <a:sym typeface="+mn-ea"/>
              </a:rPr>
              <a:t>“舞”“驰”二字分别写出了</a:t>
            </a:r>
            <a:r>
              <a:rPr kumimoji="0" lang="zh-CN" altLang="en-US"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“山”与“原”怎样的情态？请简要赏析。</a:t>
            </a:r>
            <a:endParaRPr kumimoji="0" lang="en-US" altLang="zh-CN" sz="28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endParaRPr>
          </a:p>
        </p:txBody>
      </p:sp>
      <p:sp>
        <p:nvSpPr>
          <p:cNvPr id="4" name="矩形 3"/>
          <p:cNvSpPr/>
          <p:nvPr/>
        </p:nvSpPr>
        <p:spPr>
          <a:xfrm>
            <a:off x="540385" y="1804670"/>
            <a:ext cx="8166735" cy="2053590"/>
          </a:xfrm>
          <a:prstGeom prst="rect">
            <a:avLst/>
          </a:prstGeom>
          <a:noFill/>
          <a:ln w="9525">
            <a:noFill/>
          </a:ln>
        </p:spPr>
        <p:txBody>
          <a:bodyPr wrap="square">
            <a:spAutoFit/>
          </a:bodyPr>
          <a:p>
            <a:pPr eaLnBrk="1" hangingPunct="1">
              <a:lnSpc>
                <a:spcPct val="110000"/>
              </a:lnSpc>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2800" b="1" dirty="0">
                <a:solidFill>
                  <a:schemeClr val="tx1"/>
                </a:solidFill>
                <a:latin typeface="楷体" panose="02010609060101010101" pitchFamily="49" charset="-122"/>
                <a:ea typeface="楷体" panose="02010609060101010101" pitchFamily="49" charset="-122"/>
              </a:rPr>
              <a:t>以“舞”字形容</a:t>
            </a:r>
            <a:r>
              <a:rPr lang="zh-CN" altLang="en-US" sz="2800" b="1" dirty="0">
                <a:solidFill>
                  <a:srgbClr val="C00000"/>
                </a:solidFill>
                <a:latin typeface="楷体" panose="02010609060101010101" pitchFamily="49" charset="-122"/>
                <a:ea typeface="楷体" panose="02010609060101010101" pitchFamily="49" charset="-122"/>
              </a:rPr>
              <a:t>群山披雪似“银蛇”逶迤曲折</a:t>
            </a:r>
            <a:r>
              <a:rPr lang="zh-CN" altLang="en-US" sz="2800" b="1" dirty="0">
                <a:solidFill>
                  <a:schemeClr val="tx1"/>
                </a:solidFill>
                <a:latin typeface="楷体" panose="02010609060101010101" pitchFamily="49" charset="-122"/>
                <a:ea typeface="楷体" panose="02010609060101010101" pitchFamily="49" charset="-122"/>
              </a:rPr>
              <a:t>，以“驰”字形容</a:t>
            </a:r>
            <a:r>
              <a:rPr lang="zh-CN" altLang="en-US" sz="2800" b="1" dirty="0">
                <a:solidFill>
                  <a:srgbClr val="C00000"/>
                </a:solidFill>
                <a:latin typeface="楷体" panose="02010609060101010101" pitchFamily="49" charset="-122"/>
                <a:ea typeface="楷体" panose="02010609060101010101" pitchFamily="49" charset="-122"/>
              </a:rPr>
              <a:t>雪原如“蜡象”奔腾跃动</a:t>
            </a:r>
            <a:r>
              <a:rPr lang="zh-CN" altLang="en-US" sz="2800" b="1" dirty="0">
                <a:solidFill>
                  <a:schemeClr val="tx1"/>
                </a:solidFill>
                <a:latin typeface="楷体" panose="02010609060101010101" pitchFamily="49" charset="-122"/>
                <a:ea typeface="楷体" panose="02010609060101010101" pitchFamily="49" charset="-122"/>
              </a:rPr>
              <a:t>。这两句运用</a:t>
            </a:r>
            <a:r>
              <a:rPr lang="zh-CN" altLang="en-US" sz="2800" b="1" dirty="0">
                <a:solidFill>
                  <a:srgbClr val="0904C8"/>
                </a:solidFill>
                <a:latin typeface="楷体" panose="02010609060101010101" pitchFamily="49" charset="-122"/>
                <a:ea typeface="楷体" panose="02010609060101010101" pitchFamily="49" charset="-122"/>
              </a:rPr>
              <a:t>比喻</a:t>
            </a:r>
            <a:r>
              <a:rPr lang="zh-CN" altLang="en-US" sz="2800" b="1" dirty="0">
                <a:solidFill>
                  <a:schemeClr val="tx1"/>
                </a:solidFill>
                <a:latin typeface="楷体" panose="02010609060101010101" pitchFamily="49" charset="-122"/>
                <a:ea typeface="楷体" panose="02010609060101010101" pitchFamily="49" charset="-122"/>
              </a:rPr>
              <a:t>的修辞手法</a:t>
            </a:r>
            <a:r>
              <a:rPr lang="zh-CN" altLang="en-US" sz="2800" b="1" dirty="0">
                <a:solidFill>
                  <a:srgbClr val="C00000"/>
                </a:solidFill>
                <a:latin typeface="楷体" panose="02010609060101010101" pitchFamily="49" charset="-122"/>
                <a:ea typeface="楷体" panose="02010609060101010101" pitchFamily="49" charset="-122"/>
              </a:rPr>
              <a:t>，</a:t>
            </a:r>
            <a:r>
              <a:rPr lang="zh-CN" altLang="en-US" sz="2800" b="1" dirty="0">
                <a:solidFill>
                  <a:srgbClr val="0904C8"/>
                </a:solidFill>
                <a:latin typeface="楷体" panose="02010609060101010101" pitchFamily="49" charset="-122"/>
                <a:ea typeface="楷体" panose="02010609060101010101" pitchFamily="49" charset="-122"/>
              </a:rPr>
              <a:t>化静为动</a:t>
            </a:r>
            <a:r>
              <a:rPr lang="zh-CN" altLang="en-US" sz="2800" b="1" dirty="0">
                <a:solidFill>
                  <a:srgbClr val="C00000"/>
                </a:solidFill>
                <a:latin typeface="楷体" panose="02010609060101010101" pitchFamily="49" charset="-122"/>
                <a:ea typeface="楷体" panose="02010609060101010101" pitchFamily="49" charset="-122"/>
              </a:rPr>
              <a:t>，</a:t>
            </a:r>
            <a:r>
              <a:rPr lang="zh-CN" altLang="en-US" sz="2800" b="1" dirty="0">
                <a:solidFill>
                  <a:schemeClr val="tx1"/>
                </a:solidFill>
                <a:latin typeface="楷体" panose="02010609060101010101" pitchFamily="49" charset="-122"/>
                <a:ea typeface="楷体" panose="02010609060101010101" pitchFamily="49" charset="-122"/>
              </a:rPr>
              <a:t>极为传神地</a:t>
            </a:r>
            <a:r>
              <a:rPr lang="zh-CN" altLang="en-US" sz="2800" b="1" dirty="0">
                <a:solidFill>
                  <a:srgbClr val="C00000"/>
                </a:solidFill>
                <a:latin typeface="楷体" panose="02010609060101010101" pitchFamily="49" charset="-122"/>
                <a:ea typeface="楷体" panose="02010609060101010101" pitchFamily="49" charset="-122"/>
              </a:rPr>
              <a:t>写出了群山、雪原的生机勃勃、灵动活跃。</a:t>
            </a:r>
            <a:endParaRPr lang="zh-CN" altLang="en-US" sz="2800" b="1" dirty="0">
              <a:solidFill>
                <a:srgbClr val="C00000"/>
              </a:solidFill>
              <a:latin typeface="楷体" panose="02010609060101010101" pitchFamily="49" charset="-122"/>
              <a:ea typeface="楷体" panose="02010609060101010101" pitchFamily="49" charset="-122"/>
            </a:endParaRPr>
          </a:p>
        </p:txBody>
      </p:sp>
      <p:sp>
        <p:nvSpPr>
          <p:cNvPr id="2" name="右箭头 1">
            <a:hlinkClick r:id="rId1" action="ppaction://hlinksldjump"/>
          </p:cNvPr>
          <p:cNvSpPr/>
          <p:nvPr/>
        </p:nvSpPr>
        <p:spPr>
          <a:xfrm>
            <a:off x="7906385" y="4659630"/>
            <a:ext cx="484505" cy="284480"/>
          </a:xfrm>
          <a:prstGeom prst="rightArrow">
            <a:avLst>
              <a:gd name="adj1" fmla="val 25446"/>
              <a:gd name="adj2" fmla="val 50000"/>
            </a:avLst>
          </a:prstGeom>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1"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4" name="文本框 3"/>
          <p:cNvSpPr txBox="1"/>
          <p:nvPr/>
        </p:nvSpPr>
        <p:spPr>
          <a:xfrm>
            <a:off x="835025" y="705485"/>
            <a:ext cx="7453630" cy="829945"/>
          </a:xfrm>
          <a:prstGeom prst="rect">
            <a:avLst/>
          </a:prstGeom>
          <a:noFill/>
        </p:spPr>
        <p:txBody>
          <a:bodyPr wrap="square" rtlCol="0" anchor="t">
            <a:spAutoFit/>
          </a:bodyPr>
          <a:p>
            <a:r>
              <a:rPr lang="en-US" altLang="zh-CN" sz="2400" b="1" dirty="0">
                <a:solidFill>
                  <a:srgbClr val="000000"/>
                </a:solidFill>
                <a:latin typeface="楷体" panose="02010609060101010101" pitchFamily="49" charset="-122"/>
                <a:ea typeface="楷体" panose="02010609060101010101" pitchFamily="49" charset="-122"/>
                <a:sym typeface="+mn-ea"/>
              </a:rPr>
              <a:t>6</a:t>
            </a:r>
            <a:r>
              <a:rPr lang="zh-CN" altLang="en-US" sz="2400" b="1" dirty="0">
                <a:solidFill>
                  <a:srgbClr val="000000"/>
                </a:solidFill>
                <a:latin typeface="楷体" panose="02010609060101010101" pitchFamily="49" charset="-122"/>
                <a:ea typeface="楷体" panose="02010609060101010101" pitchFamily="49" charset="-122"/>
                <a:sym typeface="+mn-ea"/>
              </a:rPr>
              <a:t>、</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欲与天公试比高</a:t>
            </a:r>
            <a:r>
              <a:rPr lang="en-US" altLang="zh-CN" sz="2400" b="1" dirty="0">
                <a:solidFill>
                  <a:srgbClr val="000000"/>
                </a:solidFill>
                <a:latin typeface="楷体" panose="02010609060101010101" pitchFamily="49" charset="-122"/>
                <a:ea typeface="楷体" panose="02010609060101010101" pitchFamily="49" charset="-122"/>
                <a:sym typeface="+mn-ea"/>
              </a:rPr>
              <a:t>”</a:t>
            </a:r>
            <a:r>
              <a:rPr lang="zh-CN" altLang="en-US" sz="2400" b="1" dirty="0">
                <a:solidFill>
                  <a:srgbClr val="000000"/>
                </a:solidFill>
                <a:latin typeface="楷体" panose="02010609060101010101" pitchFamily="49" charset="-122"/>
                <a:ea typeface="楷体" panose="02010609060101010101" pitchFamily="49" charset="-122"/>
                <a:sym typeface="+mn-ea"/>
              </a:rPr>
              <a:t>运用了怎样的修辞？有何表达效果？</a:t>
            </a:r>
            <a:endParaRPr lang="zh-CN" altLang="en-US" sz="2400" b="1" dirty="0">
              <a:solidFill>
                <a:srgbClr val="000000"/>
              </a:solidFill>
              <a:latin typeface="楷体" panose="02010609060101010101" pitchFamily="49" charset="-122"/>
              <a:ea typeface="楷体" panose="02010609060101010101" pitchFamily="49" charset="-122"/>
              <a:sym typeface="+mn-ea"/>
            </a:endParaRPr>
          </a:p>
        </p:txBody>
      </p:sp>
      <p:sp>
        <p:nvSpPr>
          <p:cNvPr id="5" name="文本框 4"/>
          <p:cNvSpPr txBox="1"/>
          <p:nvPr/>
        </p:nvSpPr>
        <p:spPr>
          <a:xfrm>
            <a:off x="890270" y="1567815"/>
            <a:ext cx="7525385" cy="2061210"/>
          </a:xfrm>
          <a:prstGeom prst="rect">
            <a:avLst/>
          </a:prstGeom>
          <a:noFill/>
        </p:spPr>
        <p:txBody>
          <a:bodyPr wrap="square" rtlCol="0" anchor="t">
            <a:spAutoFit/>
          </a:bodyPr>
          <a:p>
            <a:r>
              <a:rPr lang="en-US" altLang="zh-CN" sz="2400" b="1" dirty="0">
                <a:solidFill>
                  <a:srgbClr val="000000"/>
                </a:solidFill>
                <a:latin typeface="楷体" panose="02010609060101010101" pitchFamily="49" charset="-122"/>
                <a:ea typeface="楷体" panose="02010609060101010101" pitchFamily="49" charset="-122"/>
                <a:sym typeface="+mn-ea"/>
              </a:rPr>
              <a:t>     </a:t>
            </a:r>
            <a:r>
              <a:rPr lang="zh-CN" altLang="en-US" sz="3200" b="1" dirty="0">
                <a:solidFill>
                  <a:srgbClr val="C00000"/>
                </a:solidFill>
                <a:latin typeface="楷体" panose="02010609060101010101" pitchFamily="49" charset="-122"/>
                <a:ea typeface="楷体" panose="02010609060101010101" pitchFamily="49" charset="-122"/>
                <a:sym typeface="+mn-ea"/>
              </a:rPr>
              <a:t>拟人，把</a:t>
            </a:r>
            <a:r>
              <a:rPr lang="en-US" altLang="zh-CN" sz="3200" b="1" dirty="0">
                <a:solidFill>
                  <a:srgbClr val="C00000"/>
                </a:solidFill>
                <a:latin typeface="楷体" panose="02010609060101010101" pitchFamily="49" charset="-122"/>
                <a:ea typeface="楷体" panose="02010609060101010101" pitchFamily="49" charset="-122"/>
                <a:sym typeface="+mn-ea"/>
              </a:rPr>
              <a:t>“</a:t>
            </a:r>
            <a:r>
              <a:rPr lang="zh-CN" altLang="en-US" sz="3200" b="1" dirty="0">
                <a:solidFill>
                  <a:srgbClr val="C00000"/>
                </a:solidFill>
                <a:latin typeface="楷体" panose="02010609060101010101" pitchFamily="49" charset="-122"/>
                <a:ea typeface="楷体" panose="02010609060101010101" pitchFamily="49" charset="-122"/>
                <a:sym typeface="+mn-ea"/>
              </a:rPr>
              <a:t>山</a:t>
            </a:r>
            <a:r>
              <a:rPr lang="en-US" altLang="zh-CN" sz="3200" b="1" dirty="0">
                <a:solidFill>
                  <a:srgbClr val="C00000"/>
                </a:solidFill>
                <a:latin typeface="楷体" panose="02010609060101010101" pitchFamily="49" charset="-122"/>
                <a:ea typeface="楷体" panose="02010609060101010101" pitchFamily="49" charset="-122"/>
                <a:sym typeface="+mn-ea"/>
              </a:rPr>
              <a:t>”“</a:t>
            </a:r>
            <a:r>
              <a:rPr lang="zh-CN" altLang="en-US" sz="3200" b="1" dirty="0">
                <a:solidFill>
                  <a:srgbClr val="C00000"/>
                </a:solidFill>
                <a:latin typeface="楷体" panose="02010609060101010101" pitchFamily="49" charset="-122"/>
                <a:ea typeface="楷体" panose="02010609060101010101" pitchFamily="49" charset="-122"/>
                <a:sym typeface="+mn-ea"/>
              </a:rPr>
              <a:t>原</a:t>
            </a:r>
            <a:r>
              <a:rPr lang="en-US" altLang="zh-CN" sz="3200" b="1" dirty="0">
                <a:solidFill>
                  <a:srgbClr val="C00000"/>
                </a:solidFill>
                <a:latin typeface="楷体" panose="02010609060101010101" pitchFamily="49" charset="-122"/>
                <a:ea typeface="楷体" panose="02010609060101010101" pitchFamily="49" charset="-122"/>
                <a:sym typeface="+mn-ea"/>
              </a:rPr>
              <a:t>”</a:t>
            </a:r>
            <a:r>
              <a:rPr lang="zh-CN" altLang="en-US" sz="3200" b="1" dirty="0">
                <a:solidFill>
                  <a:srgbClr val="C00000"/>
                </a:solidFill>
                <a:latin typeface="楷体" panose="02010609060101010101" pitchFamily="49" charset="-122"/>
                <a:ea typeface="楷体" panose="02010609060101010101" pitchFamily="49" charset="-122"/>
                <a:sym typeface="+mn-ea"/>
              </a:rPr>
              <a:t>人格化，彰显出一种奋发的态势和竞争的活力。（</a:t>
            </a:r>
            <a:r>
              <a:rPr lang="zh-CN" altLang="en-US" sz="3200" b="1" noProof="0" dirty="0">
                <a:ln>
                  <a:noFill/>
                </a:ln>
                <a:solidFill>
                  <a:srgbClr val="7030A0"/>
                </a:solidFill>
                <a:effectLst/>
                <a:uLnTx/>
                <a:uFillTx/>
                <a:latin typeface="楷体" panose="02010609060101010101" pitchFamily="49" charset="-122"/>
                <a:ea typeface="楷体" panose="02010609060101010101" pitchFamily="49" charset="-122"/>
                <a:sym typeface="+mn-ea"/>
              </a:rPr>
              <a:t>生动地写出它们雄心勃勃的精神面貌和昂扬奋发的气概。）</a:t>
            </a:r>
            <a:endParaRPr lang="zh-CN" altLang="en-US" sz="3200" b="1" dirty="0">
              <a:solidFill>
                <a:srgbClr val="C00000"/>
              </a:solidFill>
              <a:latin typeface="楷体" panose="02010609060101010101" pitchFamily="49" charset="-122"/>
              <a:ea typeface="楷体" panose="02010609060101010101" pitchFamily="49" charset="-122"/>
              <a:sym typeface="+mn-ea"/>
            </a:endParaRPr>
          </a:p>
        </p:txBody>
      </p:sp>
      <p:sp>
        <p:nvSpPr>
          <p:cNvPr id="2" name="右箭头 1">
            <a:hlinkClick r:id="rId1" action="ppaction://hlinksldjump"/>
          </p:cNvPr>
          <p:cNvSpPr/>
          <p:nvPr/>
        </p:nvSpPr>
        <p:spPr>
          <a:xfrm>
            <a:off x="7884160" y="4732020"/>
            <a:ext cx="367030" cy="14224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9698" name="矩形 1"/>
          <p:cNvSpPr/>
          <p:nvPr/>
        </p:nvSpPr>
        <p:spPr>
          <a:xfrm>
            <a:off x="423863" y="1106488"/>
            <a:ext cx="8089900" cy="1050290"/>
          </a:xfrm>
          <a:prstGeom prst="rect">
            <a:avLst/>
          </a:prstGeom>
          <a:noFill/>
          <a:ln w="19050">
            <a:noFill/>
          </a:ln>
        </p:spPr>
        <p:txBody>
          <a:bodyPr>
            <a:spAutoFit/>
          </a:bodyPr>
          <a:p>
            <a:pPr eaLnBrk="1" hangingPunct="1">
              <a:lnSpc>
                <a:spcPct val="120000"/>
              </a:lnSpc>
            </a:pPr>
            <a:r>
              <a:rPr lang="en-US" altLang="zh-CN" sz="2600" b="1" dirty="0">
                <a:latin typeface="宋体" panose="02010600030101010101" pitchFamily="2" charset="-122"/>
              </a:rPr>
              <a:t>    “</a:t>
            </a:r>
            <a:r>
              <a:rPr lang="zh-CN" altLang="en-US" sz="2600" b="1" dirty="0">
                <a:latin typeface="宋体" panose="02010600030101010101" pitchFamily="2" charset="-122"/>
              </a:rPr>
              <a:t>望”是领字，所领起的景物远非目力所能及。对此，你是怎样理解的？</a:t>
            </a:r>
            <a:endParaRPr lang="en-US" altLang="zh-CN" sz="2600" b="1" dirty="0">
              <a:latin typeface="宋体" panose="02010600030101010101" pitchFamily="2" charset="-122"/>
            </a:endParaRPr>
          </a:p>
        </p:txBody>
      </p:sp>
      <p:sp>
        <p:nvSpPr>
          <p:cNvPr id="3" name="Text Box 5"/>
          <p:cNvSpPr txBox="1"/>
          <p:nvPr/>
        </p:nvSpPr>
        <p:spPr>
          <a:xfrm>
            <a:off x="1573213" y="2108200"/>
            <a:ext cx="6750050" cy="476250"/>
          </a:xfrm>
          <a:prstGeom prst="rect">
            <a:avLst/>
          </a:prstGeom>
          <a:noFill/>
          <a:ln w="9525">
            <a:noFill/>
          </a:ln>
        </p:spPr>
        <p:txBody>
          <a:bodyPr>
            <a:spAutoFit/>
          </a:bodyPr>
          <a:p>
            <a:pPr eaLnBrk="1" hangingPunct="1">
              <a:lnSpc>
                <a:spcPct val="120000"/>
              </a:lnSpc>
              <a:buClr>
                <a:srgbClr val="1F497D"/>
              </a:buClr>
              <a:buSzPct val="70000"/>
              <a:buFont typeface="Wingdings" panose="05000000000000000000" pitchFamily="2" charset="2"/>
            </a:pPr>
            <a:r>
              <a:rPr lang="zh-CN" altLang="en-US" sz="2400" b="1" dirty="0">
                <a:solidFill>
                  <a:srgbClr val="0070C0"/>
                </a:solidFill>
                <a:latin typeface="楷体" panose="02010609060101010101" pitchFamily="49" charset="-122"/>
                <a:ea typeface="楷体" panose="02010609060101010101" pitchFamily="49" charset="-122"/>
              </a:rPr>
              <a:t>统领下文，直至“欲与天公试比高”句。</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5" name="文本框 4"/>
          <p:cNvSpPr txBox="1"/>
          <p:nvPr/>
        </p:nvSpPr>
        <p:spPr>
          <a:xfrm>
            <a:off x="747713" y="555625"/>
            <a:ext cx="7759700" cy="523875"/>
          </a:xfrm>
          <a:prstGeom prst="rect">
            <a:avLst/>
          </a:prstGeom>
          <a:noFill/>
          <a:ln>
            <a:noFill/>
          </a:ln>
        </p:spPr>
        <p:style>
          <a:lnRef idx="3">
            <a:schemeClr val="lt1"/>
          </a:lnRef>
          <a:fillRef idx="1">
            <a:schemeClr val="accent5"/>
          </a:fillRef>
          <a:effectRef idx="1">
            <a:schemeClr val="accent5"/>
          </a:effectRef>
          <a:fontRef idx="minor">
            <a:schemeClr val="lt1"/>
          </a:fontRef>
        </p:style>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望长城内外，惟余莽莽；大河上下，顿失滔滔。</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16" name="左中括号 15"/>
          <p:cNvSpPr/>
          <p:nvPr/>
        </p:nvSpPr>
        <p:spPr>
          <a:xfrm>
            <a:off x="1323975" y="2309813"/>
            <a:ext cx="295275" cy="849313"/>
          </a:xfrm>
          <a:prstGeom prst="leftBracket">
            <a:avLst>
              <a:gd name="adj" fmla="val 71826"/>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7" name="Text Box 5"/>
          <p:cNvSpPr txBox="1"/>
          <p:nvPr/>
        </p:nvSpPr>
        <p:spPr>
          <a:xfrm>
            <a:off x="1573213" y="2814638"/>
            <a:ext cx="6835775" cy="2158365"/>
          </a:xfrm>
          <a:prstGeom prst="rect">
            <a:avLst/>
          </a:prstGeom>
          <a:noFill/>
          <a:ln w="9525">
            <a:noFill/>
          </a:ln>
        </p:spPr>
        <p:txBody>
          <a:bodyPr>
            <a:spAutoFit/>
          </a:bodyPr>
          <a:p>
            <a:pPr eaLnBrk="1" hangingPunct="1">
              <a:lnSpc>
                <a:spcPct val="120000"/>
              </a:lnSpc>
              <a:buClr>
                <a:srgbClr val="1F497D"/>
              </a:buClr>
              <a:buSzPct val="70000"/>
              <a:buFont typeface="Wingdings" panose="05000000000000000000" pitchFamily="2" charset="2"/>
            </a:pPr>
            <a:r>
              <a:rPr lang="zh-CN" altLang="en-US" sz="2800" b="1" dirty="0">
                <a:solidFill>
                  <a:srgbClr val="FF0000"/>
                </a:solidFill>
                <a:latin typeface="楷体" panose="02010609060101010101" pitchFamily="49" charset="-122"/>
                <a:ea typeface="楷体" panose="02010609060101010101" pitchFamily="49" charset="-122"/>
              </a:rPr>
              <a:t>有登高远眺的意思，也有很大的想象成分。也显示了诗人顶天立地的形象，</a:t>
            </a:r>
            <a:r>
              <a:rPr lang="zh-CN" altLang="en-US" sz="2800" b="1" dirty="0">
                <a:solidFill>
                  <a:srgbClr val="FF0000"/>
                </a:solidFill>
                <a:latin typeface="楷体" panose="02010609060101010101" pitchFamily="49" charset="-122"/>
                <a:ea typeface="楷体" panose="02010609060101010101" pitchFamily="49" charset="-122"/>
                <a:sym typeface="+mn-ea"/>
              </a:rPr>
              <a:t>豪迈的意兴和雄伟的气魄。</a:t>
            </a:r>
            <a:endParaRPr lang="zh-CN" altLang="en-US" sz="2800" b="1" dirty="0">
              <a:solidFill>
                <a:srgbClr val="FF0000"/>
              </a:solidFill>
              <a:latin typeface="楷体" panose="02010609060101010101" pitchFamily="49" charset="-122"/>
              <a:ea typeface="楷体" panose="02010609060101010101" pitchFamily="49" charset="-122"/>
            </a:endParaRPr>
          </a:p>
          <a:p>
            <a:pPr eaLnBrk="1" hangingPunct="1">
              <a:lnSpc>
                <a:spcPct val="120000"/>
              </a:lnSpc>
              <a:buClr>
                <a:srgbClr val="1F497D"/>
              </a:buClr>
              <a:buSzPct val="70000"/>
              <a:buFont typeface="Wingdings" panose="05000000000000000000" pitchFamily="2" charset="2"/>
            </a:pP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5" name="椭圆 14"/>
          <p:cNvSpPr/>
          <p:nvPr/>
        </p:nvSpPr>
        <p:spPr>
          <a:xfrm>
            <a:off x="773113" y="2389188"/>
            <a:ext cx="719138" cy="720725"/>
          </a:xfrm>
          <a:prstGeom prst="ellipse">
            <a:avLst/>
          </a:prstGeom>
        </p:spPr>
        <p:style>
          <a:lnRef idx="0">
            <a:schemeClr val="accent2"/>
          </a:lnRef>
          <a:fillRef idx="3">
            <a:schemeClr val="accent2"/>
          </a:fillRef>
          <a:effectRef idx="3">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rPr>
              <a:t>望</a:t>
            </a:r>
            <a:endParaRPr kumimoji="0" lang="zh-CN" altLang="en-US" sz="3200" b="1" i="0" u="none" strike="noStrike" kern="1200" cap="none" spc="0" normalizeH="0" baseline="0" noProof="0" dirty="0">
              <a:ln>
                <a:noFill/>
              </a:ln>
              <a:solidFill>
                <a:schemeClr val="lt1"/>
              </a:solidFill>
              <a:effectLst/>
              <a:uLnTx/>
              <a:uFillTx/>
              <a:latin typeface="楷体" panose="02010609060101010101" pitchFamily="49" charset="-122"/>
              <a:ea typeface="楷体" panose="02010609060101010101" pitchFamily="49" charset="-122"/>
              <a:cs typeface="+mn-cs"/>
            </a:endParaRPr>
          </a:p>
        </p:txBody>
      </p:sp>
      <p:sp>
        <p:nvSpPr>
          <p:cNvPr id="2" name="文本框 1"/>
          <p:cNvSpPr txBox="1"/>
          <p:nvPr/>
        </p:nvSpPr>
        <p:spPr>
          <a:xfrm>
            <a:off x="244475" y="114300"/>
            <a:ext cx="2602230" cy="460375"/>
          </a:xfrm>
          <a:prstGeom prst="rect">
            <a:avLst/>
          </a:prstGeom>
          <a:noFill/>
        </p:spPr>
        <p:txBody>
          <a:bodyPr wrap="square" rtlCol="0">
            <a:spAutoFit/>
          </a:bodyPr>
          <a:p>
            <a:r>
              <a:rPr lang="zh-CN" altLang="en-US" sz="2400" b="1">
                <a:solidFill>
                  <a:srgbClr val="0904C8"/>
                </a:solidFill>
              </a:rPr>
              <a:t>思考探究</a:t>
            </a:r>
            <a:endParaRPr lang="zh-CN" altLang="en-US" sz="2400" b="1">
              <a:solidFill>
                <a:srgbClr val="0904C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000000"/>
                                          </p:val>
                                        </p:tav>
                                        <p:tav tm="100000">
                                          <p:val>
                                            <p:strVal val="#ppt_w"/>
                                          </p:val>
                                        </p:tav>
                                      </p:tavLst>
                                    </p:anim>
                                    <p:anim calcmode="lin" valueType="num">
                                      <p:cBhvr>
                                        <p:cTn id="8" dur="500" fill="hold"/>
                                        <p:tgtEl>
                                          <p:spTgt spid="15"/>
                                        </p:tgtEl>
                                        <p:attrNameLst>
                                          <p:attrName>ppt_h</p:attrName>
                                        </p:attrNameLst>
                                      </p:cBhvr>
                                      <p:tavLst>
                                        <p:tav tm="0">
                                          <p:val>
                                            <p:fltVal val="0.00000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6" presetClass="entr" presetSubtype="42"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barn(outHorizontal)">
                                      <p:cBhvr>
                                        <p:cTn id="13" dur="500"/>
                                        <p:tgtEl>
                                          <p:spTgt spid="16"/>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6" grpId="0" animBg="1"/>
      <p:bldP spid="17" grpId="0"/>
      <p:bldP spid="15"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TextBox 1"/>
          <p:cNvSpPr txBox="1"/>
          <p:nvPr/>
        </p:nvSpPr>
        <p:spPr>
          <a:xfrm>
            <a:off x="549275" y="357505"/>
            <a:ext cx="7856855" cy="1568450"/>
          </a:xfrm>
          <a:prstGeom prst="rect">
            <a:avLst/>
          </a:prstGeom>
          <a:noFill/>
        </p:spPr>
        <p:txBody>
          <a:bodyPr wrap="square">
            <a:spAutoFit/>
          </a:bodyPr>
          <a:lstStyle/>
          <a:p>
            <a:pPr marR="0" defTabSz="914400" eaLnBrk="1" hangingPunct="1">
              <a:lnSpc>
                <a:spcPct val="100000"/>
              </a:lnSpc>
              <a:buClrTx/>
              <a:buSzTx/>
              <a:buFontTx/>
              <a:buNone/>
              <a:defRPr/>
            </a:pPr>
            <a:r>
              <a:rPr kumimoji="0" lang="en-US" altLang="zh-CN" sz="3200" b="1" kern="1200" cap="none" spc="0" normalizeH="0" baseline="0" noProof="0" dirty="0">
                <a:latin typeface="+mj-ea"/>
                <a:ea typeface="+mj-ea"/>
                <a:cs typeface="+mn-cs"/>
              </a:rPr>
              <a:t>    6</a:t>
            </a:r>
            <a:r>
              <a:rPr kumimoji="0" lang="en-US" altLang="zh-CN" sz="32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a:t>
            </a:r>
            <a:r>
              <a:rPr kumimoji="0" lang="zh-CN" altLang="en-US" sz="32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rPr>
              <a:t>分析“须晴日，看红装素裹，分外妖娆”三句写法上与上文有何不同？修辞手法是什么？写出了怎样的景象？</a:t>
            </a:r>
            <a:endParaRPr kumimoji="0" lang="zh-CN" altLang="en-US" sz="3200" b="1" kern="1200" cap="none" spc="0" normalizeH="0" baseline="0" noProof="0" dirty="0">
              <a:latin typeface="楷体" panose="02010609060101010101" pitchFamily="49" charset="-122"/>
              <a:ea typeface="楷体" panose="02010609060101010101" pitchFamily="49" charset="-122"/>
              <a:cs typeface="楷体" panose="02010609060101010101" pitchFamily="49" charset="-122"/>
            </a:endParaRPr>
          </a:p>
        </p:txBody>
      </p:sp>
      <p:sp>
        <p:nvSpPr>
          <p:cNvPr id="5" name="TextBox 4"/>
          <p:cNvSpPr txBox="1"/>
          <p:nvPr/>
        </p:nvSpPr>
        <p:spPr>
          <a:xfrm>
            <a:off x="619760" y="2016760"/>
            <a:ext cx="7974965" cy="1076325"/>
          </a:xfrm>
          <a:prstGeom prst="rect">
            <a:avLst/>
          </a:prstGeom>
          <a:noFill/>
          <a:ln w="9525">
            <a:noFill/>
          </a:ln>
        </p:spPr>
        <p:txBody>
          <a:bodyPr wrap="square">
            <a:spAutoFit/>
          </a:bodyPr>
          <a:p>
            <a:pPr eaLnBrk="1" hangingPunct="1">
              <a:lnSpc>
                <a:spcPct val="100000"/>
              </a:lnSpc>
            </a:pPr>
            <a:r>
              <a:rPr lang="zh-CN" altLang="en-US" sz="3200" b="1" dirty="0">
                <a:solidFill>
                  <a:srgbClr val="FF0000"/>
                </a:solidFill>
                <a:latin typeface="楷体" panose="02010609060101010101" pitchFamily="49" charset="-122"/>
                <a:ea typeface="楷体" panose="02010609060101010101" pitchFamily="49" charset="-122"/>
              </a:rPr>
              <a:t>    </a:t>
            </a:r>
            <a:r>
              <a:rPr lang="zh-CN" altLang="en-US" sz="3200" b="1" dirty="0">
                <a:solidFill>
                  <a:srgbClr val="0000FF"/>
                </a:solidFill>
                <a:latin typeface="楷体" panose="02010609060101010101" pitchFamily="49" charset="-122"/>
                <a:ea typeface="楷体" panose="02010609060101010101" pitchFamily="49" charset="-122"/>
              </a:rPr>
              <a:t>这三句是</a:t>
            </a:r>
            <a:r>
              <a:rPr lang="zh-CN" altLang="en-US" sz="3200" b="1" dirty="0">
                <a:solidFill>
                  <a:srgbClr val="FF00FF"/>
                </a:solidFill>
                <a:latin typeface="楷体" panose="02010609060101010101" pitchFamily="49" charset="-122"/>
                <a:ea typeface="楷体" panose="02010609060101010101" pitchFamily="49" charset="-122"/>
              </a:rPr>
              <a:t>虚写；</a:t>
            </a:r>
            <a:r>
              <a:rPr lang="zh-CN" altLang="en-US" sz="3200" b="1" dirty="0">
                <a:solidFill>
                  <a:srgbClr val="0000FF"/>
                </a:solidFill>
                <a:latin typeface="楷体" panose="02010609060101010101" pitchFamily="49" charset="-122"/>
                <a:ea typeface="楷体" panose="02010609060101010101" pitchFamily="49" charset="-122"/>
              </a:rPr>
              <a:t>拟人；写出了</a:t>
            </a:r>
            <a:r>
              <a:rPr lang="zh-CN" altLang="en-US" sz="3200" b="1" dirty="0">
                <a:solidFill>
                  <a:srgbClr val="B303ED"/>
                </a:solidFill>
                <a:latin typeface="楷体" panose="02010609060101010101" pitchFamily="49" charset="-122"/>
                <a:ea typeface="楷体" panose="02010609060101010101" pitchFamily="49" charset="-122"/>
              </a:rPr>
              <a:t>雪后天晴壮丽多姿</a:t>
            </a:r>
            <a:r>
              <a:rPr lang="zh-CN" altLang="en-US" sz="3200" b="1" dirty="0">
                <a:solidFill>
                  <a:srgbClr val="0000FF"/>
                </a:solidFill>
                <a:latin typeface="楷体" panose="02010609060101010101" pitchFamily="49" charset="-122"/>
                <a:ea typeface="楷体" panose="02010609060101010101" pitchFamily="49" charset="-122"/>
              </a:rPr>
              <a:t>的</a:t>
            </a:r>
            <a:r>
              <a:rPr lang="zh-CN" altLang="en-US" sz="3200" b="1" dirty="0">
                <a:solidFill>
                  <a:srgbClr val="B303ED"/>
                </a:solidFill>
                <a:latin typeface="楷体" panose="02010609060101010101" pitchFamily="49" charset="-122"/>
                <a:ea typeface="楷体" panose="02010609060101010101" pitchFamily="49" charset="-122"/>
              </a:rPr>
              <a:t>景色</a:t>
            </a:r>
            <a:r>
              <a:rPr lang="zh-CN" altLang="en-US" sz="3200" b="1" dirty="0">
                <a:solidFill>
                  <a:srgbClr val="0000FF"/>
                </a:solidFill>
                <a:latin typeface="楷体" panose="02010609060101010101" pitchFamily="49" charset="-122"/>
                <a:ea typeface="楷体" panose="02010609060101010101" pitchFamily="49" charset="-122"/>
              </a:rPr>
              <a:t>。</a:t>
            </a:r>
            <a:endParaRPr lang="zh-CN" altLang="en-US" sz="3200" b="1" dirty="0">
              <a:solidFill>
                <a:srgbClr val="0000FF"/>
              </a:solidFill>
              <a:latin typeface="楷体" panose="02010609060101010101" pitchFamily="49" charset="-122"/>
              <a:ea typeface="楷体" panose="02010609060101010101" pitchFamily="49" charset="-122"/>
            </a:endParaRPr>
          </a:p>
        </p:txBody>
      </p:sp>
      <p:sp>
        <p:nvSpPr>
          <p:cNvPr id="3" name="右箭头 2">
            <a:hlinkClick r:id="rId1" action="ppaction://hlinksldjump"/>
          </p:cNvPr>
          <p:cNvSpPr/>
          <p:nvPr/>
        </p:nvSpPr>
        <p:spPr>
          <a:xfrm>
            <a:off x="7884160" y="4516120"/>
            <a:ext cx="432435" cy="2876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矩形 2"/>
          <p:cNvSpPr>
            <a:spLocks noChangeArrowheads="1"/>
          </p:cNvSpPr>
          <p:nvPr/>
        </p:nvSpPr>
        <p:spPr bwMode="auto">
          <a:xfrm>
            <a:off x="878205" y="1417955"/>
            <a:ext cx="7733030" cy="2651125"/>
          </a:xfrm>
          <a:prstGeom prst="rect">
            <a:avLst/>
          </a:prstGeom>
          <a:noFill/>
          <a:ln>
            <a:noFill/>
          </a:ln>
        </p:spPr>
        <p:txBody>
          <a:bodyPr wrap="squar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chemeClr val="tx1"/>
                </a:solidFill>
                <a:effectLst/>
                <a:uLnTx/>
                <a:uFillTx/>
                <a:latin typeface="+mj-ea"/>
                <a:ea typeface="+mj-ea"/>
                <a:cs typeface="+mn-cs"/>
              </a:rPr>
              <a:t>    </a:t>
            </a:r>
            <a:r>
              <a:rPr kumimoji="0" lang="zh-CN" altLang="en-US" sz="32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作者描写北国壮丽的雪景，视野开阔，意境壮阔雄浑，气势宏大，气魄豪迈。目的是借景抒情，赞美祖国壮丽河山，抒发诗人豪迈的情怀。</a:t>
            </a:r>
            <a:endParaRPr kumimoji="0" lang="zh-CN" altLang="en-US" sz="3200" b="0"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4" name="矩形 3"/>
          <p:cNvSpPr/>
          <p:nvPr/>
        </p:nvSpPr>
        <p:spPr>
          <a:xfrm>
            <a:off x="877888" y="644525"/>
            <a:ext cx="2646362" cy="584200"/>
          </a:xfrm>
          <a:prstGeom prst="rect">
            <a:avLst/>
          </a:prstGeom>
          <a:noFill/>
          <a:ln w="9525">
            <a:noFill/>
          </a:ln>
        </p:spPr>
        <p:txBody>
          <a:bodyPr wrap="none">
            <a:spAutoFit/>
          </a:bodyPr>
          <a:p>
            <a:pPr algn="ctr" eaLnBrk="1" hangingPunct="1">
              <a:spcBef>
                <a:spcPct val="50000"/>
              </a:spcBef>
            </a:pPr>
            <a:r>
              <a:rPr lang="zh-CN" altLang="en-US" sz="3200" b="1" dirty="0">
                <a:solidFill>
                  <a:srgbClr val="0000FF"/>
                </a:solidFill>
                <a:latin typeface="黑体" panose="02010609060101010101" pitchFamily="49" charset="-122"/>
                <a:ea typeface="黑体" panose="02010609060101010101" pitchFamily="49" charset="-122"/>
              </a:rPr>
              <a:t>上 阕 小 结 </a:t>
            </a:r>
            <a:endParaRPr lang="zh-CN" altLang="en-US" sz="3200" b="1" dirty="0">
              <a:solidFill>
                <a:srgbClr val="0000FF"/>
              </a:solidFill>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4578" name="图片 5"/>
          <p:cNvPicPr>
            <a:picLocks noChangeAspect="1"/>
          </p:cNvPicPr>
          <p:nvPr/>
        </p:nvPicPr>
        <p:blipFill>
          <a:blip r:embed="rId1"/>
          <a:stretch>
            <a:fillRect/>
          </a:stretch>
        </p:blipFill>
        <p:spPr>
          <a:xfrm>
            <a:off x="1588" y="0"/>
            <a:ext cx="9140825" cy="5143500"/>
          </a:xfrm>
          <a:prstGeom prst="rect">
            <a:avLst/>
          </a:prstGeom>
          <a:noFill/>
          <a:ln w="9525">
            <a:noFill/>
          </a:ln>
        </p:spPr>
      </p:pic>
      <p:pic>
        <p:nvPicPr>
          <p:cNvPr id="24579" name="图片 5"/>
          <p:cNvPicPr>
            <a:picLocks noChangeAspect="1"/>
          </p:cNvPicPr>
          <p:nvPr/>
        </p:nvPicPr>
        <p:blipFill>
          <a:blip r:embed="rId2"/>
          <a:stretch>
            <a:fillRect/>
          </a:stretch>
        </p:blipFill>
        <p:spPr>
          <a:xfrm>
            <a:off x="-52387" y="581025"/>
            <a:ext cx="9144000" cy="4562475"/>
          </a:xfrm>
          <a:prstGeom prst="rect">
            <a:avLst/>
          </a:prstGeom>
          <a:noFill/>
          <a:ln w="9525">
            <a:noFill/>
          </a:ln>
        </p:spPr>
      </p:pic>
      <p:sp>
        <p:nvSpPr>
          <p:cNvPr id="5" name="圆角矩形 4"/>
          <p:cNvSpPr/>
          <p:nvPr/>
        </p:nvSpPr>
        <p:spPr>
          <a:xfrm>
            <a:off x="306705" y="746760"/>
            <a:ext cx="4448175" cy="464820"/>
          </a:xfrm>
          <a:prstGeom prst="roundRect">
            <a:avLst/>
          </a:prstGeom>
          <a:solidFill>
            <a:srgbClr val="FFCCFF">
              <a:alpha val="94000"/>
            </a:srgbClr>
          </a:solidFill>
          <a:ln w="15875">
            <a:no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i="0" u="none" strike="noStrike" kern="1200" cap="none" spc="0" normalizeH="0" baseline="0" noProof="0" dirty="0">
                <a:ln>
                  <a:noFill/>
                </a:ln>
                <a:solidFill>
                  <a:srgbClr val="0000FF"/>
                </a:solidFill>
                <a:effectLst/>
                <a:uLnTx/>
                <a:uFillTx/>
                <a:latin typeface="黑体" panose="02010609060101010101" pitchFamily="49" charset="-122"/>
                <a:ea typeface="黑体" panose="02010609060101010101" pitchFamily="49" charset="-122"/>
                <a:cs typeface="+mn-cs"/>
              </a:rPr>
              <a:t>有感情地齐读词的下阕</a:t>
            </a:r>
            <a:endParaRPr kumimoji="0" lang="zh-CN" altLang="en-US" sz="3200"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p:txBody>
      </p:sp>
      <p:sp>
        <p:nvSpPr>
          <p:cNvPr id="3" name="矩形 2"/>
          <p:cNvSpPr/>
          <p:nvPr/>
        </p:nvSpPr>
        <p:spPr>
          <a:xfrm>
            <a:off x="954088" y="1146175"/>
            <a:ext cx="3770312" cy="3559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江山如此多娇，</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引无数英雄竞折腰。</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惜秦皇汉武，</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略输文采；</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唐宗宋祖，</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稍逊风骚。</a:t>
            </a:r>
            <a:endParaRPr lang="zh-CN" altLang="en-US" sz="3200" b="1" dirty="0">
              <a:latin typeface="楷体" panose="02010609060101010101" pitchFamily="49" charset="-122"/>
              <a:ea typeface="楷体" panose="02010609060101010101" pitchFamily="49" charset="-122"/>
            </a:endParaRPr>
          </a:p>
        </p:txBody>
      </p:sp>
      <p:sp>
        <p:nvSpPr>
          <p:cNvPr id="4" name="矩形 3"/>
          <p:cNvSpPr/>
          <p:nvPr/>
        </p:nvSpPr>
        <p:spPr>
          <a:xfrm>
            <a:off x="4829175" y="1146175"/>
            <a:ext cx="3470275" cy="3559175"/>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一代天骄，</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成吉思汗，</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只识弯弓射大雕。</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俱往矣，</a:t>
            </a:r>
            <a:endParaRPr lang="en-US" altLang="zh-CN"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数风流人物，</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还看今朝。</a:t>
            </a:r>
            <a:endParaRPr lang="zh-CN" altLang="en-US" sz="3200" b="1" dirty="0">
              <a:latin typeface="楷体" panose="02010609060101010101" pitchFamily="49" charset="-122"/>
              <a:ea typeface="楷体" panose="02010609060101010101" pitchFamily="49" charset="-122"/>
            </a:endParaRPr>
          </a:p>
        </p:txBody>
      </p:sp>
      <p:sp>
        <p:nvSpPr>
          <p:cNvPr id="2" name="文本框 1"/>
          <p:cNvSpPr txBox="1"/>
          <p:nvPr/>
        </p:nvSpPr>
        <p:spPr>
          <a:xfrm>
            <a:off x="220980" y="53975"/>
            <a:ext cx="6129020" cy="583565"/>
          </a:xfrm>
          <a:prstGeom prst="rect">
            <a:avLst/>
          </a:prstGeom>
          <a:noFill/>
        </p:spPr>
        <p:txBody>
          <a:bodyPr wrap="square" rtlCol="0">
            <a:spAutoFit/>
          </a:bodyPr>
          <a:p>
            <a:r>
              <a:rPr lang="zh-CN" altLang="en-US" sz="3200">
                <a:solidFill>
                  <a:srgbClr val="0904C8"/>
                </a:solidFill>
              </a:rPr>
              <a:t>品读下阙，探究问题</a:t>
            </a:r>
            <a:endParaRPr lang="zh-CN" altLang="en-US" sz="3200">
              <a:solidFill>
                <a:srgbClr val="0904C8"/>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6626" name="文本框 32"/>
          <p:cNvSpPr txBox="1"/>
          <p:nvPr/>
        </p:nvSpPr>
        <p:spPr>
          <a:xfrm>
            <a:off x="4475163" y="2925763"/>
            <a:ext cx="504825" cy="169862"/>
          </a:xfrm>
          <a:prstGeom prst="rect">
            <a:avLst/>
          </a:prstGeom>
          <a:noFill/>
          <a:ln w="9525">
            <a:noFill/>
          </a:ln>
        </p:spPr>
        <p:txBody>
          <a:bodyPr wrap="none">
            <a:spAutoFit/>
          </a:bodyPr>
          <a:p>
            <a:r>
              <a:rPr lang="zh-CN" altLang="en-US"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27" name="文本框 34"/>
          <p:cNvSpPr txBox="1"/>
          <p:nvPr/>
        </p:nvSpPr>
        <p:spPr>
          <a:xfrm rot="-280097">
            <a:off x="3433763" y="12287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28" name="文本框 36"/>
          <p:cNvSpPr txBox="1"/>
          <p:nvPr/>
        </p:nvSpPr>
        <p:spPr>
          <a:xfrm rot="-5350866">
            <a:off x="5861050" y="13160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29" name="文本框 37"/>
          <p:cNvSpPr txBox="1"/>
          <p:nvPr/>
        </p:nvSpPr>
        <p:spPr>
          <a:xfrm rot="-4150866">
            <a:off x="5330825" y="17240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0" name="文本框 45"/>
          <p:cNvSpPr txBox="1"/>
          <p:nvPr/>
        </p:nvSpPr>
        <p:spPr>
          <a:xfrm rot="-5350866">
            <a:off x="6421438" y="13382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1" name="文本框 46"/>
          <p:cNvSpPr txBox="1"/>
          <p:nvPr/>
        </p:nvSpPr>
        <p:spPr>
          <a:xfrm rot="-424911">
            <a:off x="7067550" y="15700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2" name="文本框 47"/>
          <p:cNvSpPr txBox="1"/>
          <p:nvPr/>
        </p:nvSpPr>
        <p:spPr>
          <a:xfrm rot="-4150866">
            <a:off x="7654925" y="24987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3" name="文本框 49"/>
          <p:cNvSpPr txBox="1"/>
          <p:nvPr/>
        </p:nvSpPr>
        <p:spPr>
          <a:xfrm rot="657351">
            <a:off x="5448300" y="13350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4" name="文本框 50"/>
          <p:cNvSpPr txBox="1"/>
          <p:nvPr/>
        </p:nvSpPr>
        <p:spPr>
          <a:xfrm rot="1480325">
            <a:off x="7391400" y="1244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5" name="文本框 51"/>
          <p:cNvSpPr txBox="1"/>
          <p:nvPr/>
        </p:nvSpPr>
        <p:spPr>
          <a:xfrm rot="-5350866">
            <a:off x="5980113" y="21764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6" name="文本框 32"/>
          <p:cNvSpPr txBox="1"/>
          <p:nvPr/>
        </p:nvSpPr>
        <p:spPr>
          <a:xfrm>
            <a:off x="3262313" y="3560763"/>
            <a:ext cx="504825"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7" name="文本框 34"/>
          <p:cNvSpPr txBox="1"/>
          <p:nvPr/>
        </p:nvSpPr>
        <p:spPr>
          <a:xfrm rot="4149897">
            <a:off x="4464050" y="3498850"/>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8" name="文本框 36"/>
          <p:cNvSpPr txBox="1"/>
          <p:nvPr/>
        </p:nvSpPr>
        <p:spPr>
          <a:xfrm rot="-1380000">
            <a:off x="3900488" y="13017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39" name="文本框 37"/>
          <p:cNvSpPr txBox="1"/>
          <p:nvPr/>
        </p:nvSpPr>
        <p:spPr>
          <a:xfrm rot="-180000">
            <a:off x="4130675" y="20542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0" name="文本框 45"/>
          <p:cNvSpPr txBox="1"/>
          <p:nvPr/>
        </p:nvSpPr>
        <p:spPr>
          <a:xfrm rot="-1380000">
            <a:off x="4460875" y="13239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1" name="文本框 46"/>
          <p:cNvSpPr txBox="1"/>
          <p:nvPr/>
        </p:nvSpPr>
        <p:spPr>
          <a:xfrm rot="-1380000">
            <a:off x="4830763" y="15382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2" name="文本框 47"/>
          <p:cNvSpPr txBox="1"/>
          <p:nvPr/>
        </p:nvSpPr>
        <p:spPr>
          <a:xfrm rot="-180000">
            <a:off x="5064125" y="22352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3" name="文本框 49"/>
          <p:cNvSpPr txBox="1"/>
          <p:nvPr/>
        </p:nvSpPr>
        <p:spPr>
          <a:xfrm rot="-5350866">
            <a:off x="6310313" y="21097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4" name="文本框 50"/>
          <p:cNvSpPr txBox="1"/>
          <p:nvPr/>
        </p:nvSpPr>
        <p:spPr>
          <a:xfrm rot="-170103">
            <a:off x="5589588" y="25908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5" name="文本框 51"/>
          <p:cNvSpPr txBox="1"/>
          <p:nvPr/>
        </p:nvSpPr>
        <p:spPr>
          <a:xfrm rot="-5350866">
            <a:off x="5845175" y="34337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6" name="文本框 32"/>
          <p:cNvSpPr txBox="1"/>
          <p:nvPr/>
        </p:nvSpPr>
        <p:spPr>
          <a:xfrm rot="1209897">
            <a:off x="1500188" y="289242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7" name="文本框 34"/>
          <p:cNvSpPr txBox="1"/>
          <p:nvPr/>
        </p:nvSpPr>
        <p:spPr>
          <a:xfrm rot="4149897">
            <a:off x="2224088" y="35528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8" name="文本框 36"/>
          <p:cNvSpPr txBox="1"/>
          <p:nvPr/>
        </p:nvSpPr>
        <p:spPr>
          <a:xfrm rot="-1380000">
            <a:off x="1604963" y="32289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49" name="文本框 37"/>
          <p:cNvSpPr txBox="1"/>
          <p:nvPr/>
        </p:nvSpPr>
        <p:spPr>
          <a:xfrm rot="1029897">
            <a:off x="2486025" y="275431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0" name="文本框 45"/>
          <p:cNvSpPr txBox="1"/>
          <p:nvPr/>
        </p:nvSpPr>
        <p:spPr>
          <a:xfrm rot="-1380000">
            <a:off x="3162300" y="31464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1" name="文本框 46"/>
          <p:cNvSpPr txBox="1"/>
          <p:nvPr/>
        </p:nvSpPr>
        <p:spPr>
          <a:xfrm rot="-170103">
            <a:off x="787400" y="153035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2" name="文本框 47"/>
          <p:cNvSpPr txBox="1"/>
          <p:nvPr/>
        </p:nvSpPr>
        <p:spPr>
          <a:xfrm rot="1029897">
            <a:off x="828675" y="34004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3" name="文本框 49"/>
          <p:cNvSpPr txBox="1"/>
          <p:nvPr/>
        </p:nvSpPr>
        <p:spPr>
          <a:xfrm rot="-170103">
            <a:off x="3009900" y="38369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4" name="文本框 50"/>
          <p:cNvSpPr txBox="1"/>
          <p:nvPr/>
        </p:nvSpPr>
        <p:spPr>
          <a:xfrm rot="-170103">
            <a:off x="4157663" y="31702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5" name="文本框 51"/>
          <p:cNvSpPr txBox="1"/>
          <p:nvPr/>
        </p:nvSpPr>
        <p:spPr>
          <a:xfrm rot="-170103">
            <a:off x="4324350" y="39290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6" name="文本框 32"/>
          <p:cNvSpPr txBox="1"/>
          <p:nvPr/>
        </p:nvSpPr>
        <p:spPr>
          <a:xfrm rot="-5070842">
            <a:off x="322263" y="204152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7" name="文本框 34"/>
          <p:cNvSpPr txBox="1"/>
          <p:nvPr/>
        </p:nvSpPr>
        <p:spPr>
          <a:xfrm rot="4149897">
            <a:off x="1339850" y="2159000"/>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8" name="文本框 36"/>
          <p:cNvSpPr txBox="1"/>
          <p:nvPr/>
        </p:nvSpPr>
        <p:spPr>
          <a:xfrm rot="-170103">
            <a:off x="1243013" y="12779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59" name="文本框 37"/>
          <p:cNvSpPr txBox="1"/>
          <p:nvPr/>
        </p:nvSpPr>
        <p:spPr>
          <a:xfrm rot="1029897">
            <a:off x="1338263" y="16843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0" name="文本框 45"/>
          <p:cNvSpPr txBox="1"/>
          <p:nvPr/>
        </p:nvSpPr>
        <p:spPr>
          <a:xfrm rot="-1380000">
            <a:off x="2117725" y="11461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1" name="文本框 46"/>
          <p:cNvSpPr txBox="1"/>
          <p:nvPr/>
        </p:nvSpPr>
        <p:spPr>
          <a:xfrm rot="-1380000">
            <a:off x="2687638" y="13160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2" name="文本框 47"/>
          <p:cNvSpPr txBox="1"/>
          <p:nvPr/>
        </p:nvSpPr>
        <p:spPr>
          <a:xfrm rot="-180000">
            <a:off x="2416175" y="1879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3" name="文本框 49"/>
          <p:cNvSpPr txBox="1"/>
          <p:nvPr/>
        </p:nvSpPr>
        <p:spPr>
          <a:xfrm rot="-1380000">
            <a:off x="3276600" y="15382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4" name="文本框 50"/>
          <p:cNvSpPr txBox="1"/>
          <p:nvPr/>
        </p:nvSpPr>
        <p:spPr>
          <a:xfrm rot="-1380000">
            <a:off x="2849563" y="21193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5" name="文本框 51"/>
          <p:cNvSpPr txBox="1"/>
          <p:nvPr/>
        </p:nvSpPr>
        <p:spPr>
          <a:xfrm rot="-1380000">
            <a:off x="3484563" y="22558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6" name="文本框 32"/>
          <p:cNvSpPr txBox="1"/>
          <p:nvPr/>
        </p:nvSpPr>
        <p:spPr>
          <a:xfrm rot="1209897">
            <a:off x="5114925" y="35385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7" name="文本框 34"/>
          <p:cNvSpPr txBox="1"/>
          <p:nvPr/>
        </p:nvSpPr>
        <p:spPr>
          <a:xfrm rot="-1030866">
            <a:off x="6313488" y="389413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8" name="文本框 36"/>
          <p:cNvSpPr txBox="1"/>
          <p:nvPr/>
        </p:nvSpPr>
        <p:spPr>
          <a:xfrm rot="368503">
            <a:off x="5773738" y="28590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69" name="文本框 37"/>
          <p:cNvSpPr txBox="1"/>
          <p:nvPr/>
        </p:nvSpPr>
        <p:spPr>
          <a:xfrm rot="829244">
            <a:off x="5284788" y="39735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0" name="文本框 45"/>
          <p:cNvSpPr txBox="1"/>
          <p:nvPr/>
        </p:nvSpPr>
        <p:spPr>
          <a:xfrm rot="-4502722">
            <a:off x="6778625" y="250031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1" name="文本框 46"/>
          <p:cNvSpPr txBox="1"/>
          <p:nvPr/>
        </p:nvSpPr>
        <p:spPr>
          <a:xfrm rot="2702238">
            <a:off x="7567613" y="30622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2" name="文本框 47"/>
          <p:cNvSpPr txBox="1"/>
          <p:nvPr/>
        </p:nvSpPr>
        <p:spPr>
          <a:xfrm rot="-3456638">
            <a:off x="6743700" y="3403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3" name="文本框 49"/>
          <p:cNvSpPr txBox="1"/>
          <p:nvPr/>
        </p:nvSpPr>
        <p:spPr>
          <a:xfrm rot="-3180423">
            <a:off x="1963738" y="23241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4" name="文本框 50"/>
          <p:cNvSpPr txBox="1"/>
          <p:nvPr/>
        </p:nvSpPr>
        <p:spPr>
          <a:xfrm rot="-3640556">
            <a:off x="7239000" y="35909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5" name="文本框 51"/>
          <p:cNvSpPr txBox="1"/>
          <p:nvPr/>
        </p:nvSpPr>
        <p:spPr>
          <a:xfrm rot="1549510">
            <a:off x="7754938" y="21748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6" name="文本框 32"/>
          <p:cNvSpPr txBox="1"/>
          <p:nvPr/>
        </p:nvSpPr>
        <p:spPr>
          <a:xfrm rot="4190103">
            <a:off x="4287838" y="25066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7" name="文本框 34"/>
          <p:cNvSpPr txBox="1"/>
          <p:nvPr/>
        </p:nvSpPr>
        <p:spPr>
          <a:xfrm rot="8340000">
            <a:off x="4922838" y="313848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8" name="文本框 36"/>
          <p:cNvSpPr txBox="1"/>
          <p:nvPr/>
        </p:nvSpPr>
        <p:spPr>
          <a:xfrm rot="-1160763">
            <a:off x="5773738" y="17510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79" name="文本框 37"/>
          <p:cNvSpPr txBox="1"/>
          <p:nvPr/>
        </p:nvSpPr>
        <p:spPr>
          <a:xfrm rot="39237">
            <a:off x="5649913" y="22733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0" name="文本框 45"/>
          <p:cNvSpPr txBox="1"/>
          <p:nvPr/>
        </p:nvSpPr>
        <p:spPr>
          <a:xfrm rot="-1160763">
            <a:off x="6334125" y="17732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1" name="文本框 46"/>
          <p:cNvSpPr txBox="1"/>
          <p:nvPr/>
        </p:nvSpPr>
        <p:spPr>
          <a:xfrm rot="-1160763">
            <a:off x="6704013" y="19875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2" name="文本框 47"/>
          <p:cNvSpPr txBox="1"/>
          <p:nvPr/>
        </p:nvSpPr>
        <p:spPr>
          <a:xfrm rot="39237">
            <a:off x="7185025" y="245745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3" name="文本框 49"/>
          <p:cNvSpPr txBox="1"/>
          <p:nvPr/>
        </p:nvSpPr>
        <p:spPr>
          <a:xfrm rot="-1160763">
            <a:off x="7038975" y="21590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4" name="文本框 50"/>
          <p:cNvSpPr txBox="1"/>
          <p:nvPr/>
        </p:nvSpPr>
        <p:spPr>
          <a:xfrm rot="-1160763">
            <a:off x="7488238" y="19335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5" name="文本框 51"/>
          <p:cNvSpPr txBox="1"/>
          <p:nvPr/>
        </p:nvSpPr>
        <p:spPr>
          <a:xfrm rot="-1160763">
            <a:off x="7289800" y="27940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6" name="文本框 32"/>
          <p:cNvSpPr txBox="1"/>
          <p:nvPr/>
        </p:nvSpPr>
        <p:spPr>
          <a:xfrm rot="4190103">
            <a:off x="2765425" y="33401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7" name="文本框 34"/>
          <p:cNvSpPr txBox="1"/>
          <p:nvPr/>
        </p:nvSpPr>
        <p:spPr>
          <a:xfrm rot="8340000">
            <a:off x="3924300" y="28162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8" name="文本框 36"/>
          <p:cNvSpPr txBox="1"/>
          <p:nvPr/>
        </p:nvSpPr>
        <p:spPr>
          <a:xfrm rot="2810103">
            <a:off x="3813175" y="17351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89" name="文本框 37"/>
          <p:cNvSpPr txBox="1"/>
          <p:nvPr/>
        </p:nvSpPr>
        <p:spPr>
          <a:xfrm rot="4010103">
            <a:off x="3813175" y="22780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0" name="文本框 45"/>
          <p:cNvSpPr txBox="1"/>
          <p:nvPr/>
        </p:nvSpPr>
        <p:spPr>
          <a:xfrm rot="2810103">
            <a:off x="4373563" y="17573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1" name="文本框 46"/>
          <p:cNvSpPr txBox="1"/>
          <p:nvPr/>
        </p:nvSpPr>
        <p:spPr>
          <a:xfrm rot="2810103">
            <a:off x="4743450" y="19716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2" name="文本框 47"/>
          <p:cNvSpPr txBox="1"/>
          <p:nvPr/>
        </p:nvSpPr>
        <p:spPr>
          <a:xfrm rot="4010103">
            <a:off x="4743450" y="2514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3" name="文本框 49"/>
          <p:cNvSpPr txBox="1"/>
          <p:nvPr/>
        </p:nvSpPr>
        <p:spPr>
          <a:xfrm rot="-1160763">
            <a:off x="6224588" y="25447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4" name="文本框 50"/>
          <p:cNvSpPr txBox="1"/>
          <p:nvPr/>
        </p:nvSpPr>
        <p:spPr>
          <a:xfrm rot="4020000">
            <a:off x="5218113" y="26304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5" name="文本框 51"/>
          <p:cNvSpPr txBox="1"/>
          <p:nvPr/>
        </p:nvSpPr>
        <p:spPr>
          <a:xfrm rot="-1160763">
            <a:off x="5599113" y="32194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6" name="文本框 32"/>
          <p:cNvSpPr txBox="1"/>
          <p:nvPr/>
        </p:nvSpPr>
        <p:spPr>
          <a:xfrm rot="5400000">
            <a:off x="1141413" y="32289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7" name="文本框 34"/>
          <p:cNvSpPr txBox="1"/>
          <p:nvPr/>
        </p:nvSpPr>
        <p:spPr>
          <a:xfrm rot="8340000">
            <a:off x="1881188" y="35528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8" name="文本框 36"/>
          <p:cNvSpPr txBox="1"/>
          <p:nvPr/>
        </p:nvSpPr>
        <p:spPr>
          <a:xfrm rot="2810103">
            <a:off x="1862138" y="27320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99" name="文本框 37"/>
          <p:cNvSpPr txBox="1"/>
          <p:nvPr/>
        </p:nvSpPr>
        <p:spPr>
          <a:xfrm rot="5220000">
            <a:off x="2297113" y="30146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0" name="文本框 45"/>
          <p:cNvSpPr txBox="1"/>
          <p:nvPr/>
        </p:nvSpPr>
        <p:spPr>
          <a:xfrm rot="2810103">
            <a:off x="2809875" y="27463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1" name="文本框 46"/>
          <p:cNvSpPr txBox="1"/>
          <p:nvPr/>
        </p:nvSpPr>
        <p:spPr>
          <a:xfrm rot="4020000">
            <a:off x="700088" y="19637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2" name="文本框 47"/>
          <p:cNvSpPr txBox="1"/>
          <p:nvPr/>
        </p:nvSpPr>
        <p:spPr>
          <a:xfrm rot="5220000">
            <a:off x="701675" y="28971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3" name="文本框 49"/>
          <p:cNvSpPr txBox="1"/>
          <p:nvPr/>
        </p:nvSpPr>
        <p:spPr>
          <a:xfrm rot="4020000">
            <a:off x="2463800" y="374015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4" name="文本框 50"/>
          <p:cNvSpPr txBox="1"/>
          <p:nvPr/>
        </p:nvSpPr>
        <p:spPr>
          <a:xfrm rot="4020000">
            <a:off x="3702050" y="33670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5" name="文本框 51"/>
          <p:cNvSpPr txBox="1"/>
          <p:nvPr/>
        </p:nvSpPr>
        <p:spPr>
          <a:xfrm rot="4020000">
            <a:off x="4071938" y="35814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6" name="文本框 32"/>
          <p:cNvSpPr txBox="1"/>
          <p:nvPr/>
        </p:nvSpPr>
        <p:spPr>
          <a:xfrm rot="-880739">
            <a:off x="514350" y="2514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7" name="文本框 34"/>
          <p:cNvSpPr txBox="1"/>
          <p:nvPr/>
        </p:nvSpPr>
        <p:spPr>
          <a:xfrm rot="8340000">
            <a:off x="1254125" y="259238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8" name="文本框 36"/>
          <p:cNvSpPr txBox="1"/>
          <p:nvPr/>
        </p:nvSpPr>
        <p:spPr>
          <a:xfrm rot="4020000">
            <a:off x="1670050" y="15113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09" name="文本框 37"/>
          <p:cNvSpPr txBox="1"/>
          <p:nvPr/>
        </p:nvSpPr>
        <p:spPr>
          <a:xfrm rot="5220000">
            <a:off x="1670050" y="20542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0" name="文本框 45"/>
          <p:cNvSpPr txBox="1"/>
          <p:nvPr/>
        </p:nvSpPr>
        <p:spPr>
          <a:xfrm rot="2810103">
            <a:off x="2230438" y="153352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1" name="文本框 46"/>
          <p:cNvSpPr txBox="1"/>
          <p:nvPr/>
        </p:nvSpPr>
        <p:spPr>
          <a:xfrm rot="2810103">
            <a:off x="2600325" y="17478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2" name="文本框 47"/>
          <p:cNvSpPr txBox="1"/>
          <p:nvPr/>
        </p:nvSpPr>
        <p:spPr>
          <a:xfrm rot="4010103">
            <a:off x="2328863" y="23129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3" name="文本框 49"/>
          <p:cNvSpPr txBox="1"/>
          <p:nvPr/>
        </p:nvSpPr>
        <p:spPr>
          <a:xfrm rot="2810103">
            <a:off x="3187700" y="19716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4" name="文本框 50"/>
          <p:cNvSpPr txBox="1"/>
          <p:nvPr/>
        </p:nvSpPr>
        <p:spPr>
          <a:xfrm rot="2810103">
            <a:off x="3074988" y="24066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5" name="文本框 51"/>
          <p:cNvSpPr txBox="1"/>
          <p:nvPr/>
        </p:nvSpPr>
        <p:spPr>
          <a:xfrm rot="2810103">
            <a:off x="3444875" y="26209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6" name="文本框 32"/>
          <p:cNvSpPr txBox="1"/>
          <p:nvPr/>
        </p:nvSpPr>
        <p:spPr>
          <a:xfrm rot="5400000">
            <a:off x="4751388" y="36830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7" name="文本框 34"/>
          <p:cNvSpPr txBox="1"/>
          <p:nvPr/>
        </p:nvSpPr>
        <p:spPr>
          <a:xfrm rot="3159237">
            <a:off x="5819775" y="4006850"/>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8" name="文本框 36"/>
          <p:cNvSpPr txBox="1"/>
          <p:nvPr/>
        </p:nvSpPr>
        <p:spPr>
          <a:xfrm rot="-1160763">
            <a:off x="6237288" y="29257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19" name="文本框 37"/>
          <p:cNvSpPr txBox="1"/>
          <p:nvPr/>
        </p:nvSpPr>
        <p:spPr>
          <a:xfrm rot="39237">
            <a:off x="6237288" y="34686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20" name="文本框 45"/>
          <p:cNvSpPr txBox="1"/>
          <p:nvPr/>
        </p:nvSpPr>
        <p:spPr>
          <a:xfrm rot="-1160763">
            <a:off x="6797675" y="29479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21" name="文本框 46"/>
          <p:cNvSpPr txBox="1"/>
          <p:nvPr/>
        </p:nvSpPr>
        <p:spPr>
          <a:xfrm rot="-1160763">
            <a:off x="7167563" y="31623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22" name="文本框 47"/>
          <p:cNvSpPr txBox="1"/>
          <p:nvPr/>
        </p:nvSpPr>
        <p:spPr>
          <a:xfrm rot="39237">
            <a:off x="6854825" y="37306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23" name="文本框 49"/>
          <p:cNvSpPr txBox="1"/>
          <p:nvPr/>
        </p:nvSpPr>
        <p:spPr>
          <a:xfrm rot="-1160763">
            <a:off x="7688263" y="34528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24" name="文本框 50"/>
          <p:cNvSpPr txBox="1"/>
          <p:nvPr/>
        </p:nvSpPr>
        <p:spPr>
          <a:xfrm rot="-1160763">
            <a:off x="7642225" y="382111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725" name="文本框 51"/>
          <p:cNvSpPr txBox="1"/>
          <p:nvPr/>
        </p:nvSpPr>
        <p:spPr>
          <a:xfrm rot="-1160763">
            <a:off x="6780213" y="11461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 name="TextBox 2"/>
          <p:cNvSpPr txBox="1"/>
          <p:nvPr/>
        </p:nvSpPr>
        <p:spPr>
          <a:xfrm>
            <a:off x="676275" y="563563"/>
            <a:ext cx="7794625" cy="1370965"/>
          </a:xfrm>
          <a:prstGeom prst="rect">
            <a:avLst/>
          </a:prstGeom>
          <a:noFill/>
        </p:spPr>
        <p:txBody>
          <a:bodyPr>
            <a:spAutoFit/>
          </a:bodyPr>
          <a:lstStyle/>
          <a:p>
            <a:pPr marR="0" defTabSz="914400" eaLnBrk="1" hangingPunct="1">
              <a:lnSpc>
                <a:spcPct val="130000"/>
              </a:lnSpc>
              <a:buClrTx/>
              <a:buSzTx/>
              <a:buFontTx/>
              <a:buNone/>
              <a:defRPr/>
            </a:pPr>
            <a:r>
              <a:rPr kumimoji="0" lang="en-US" altLang="zh-CN" sz="3200" b="1" kern="1200" cap="none" spc="0" normalizeH="0" baseline="0" noProof="0" dirty="0">
                <a:latin typeface="+mj-ea"/>
                <a:ea typeface="+mj-ea"/>
                <a:cs typeface="+mn-cs"/>
              </a:rPr>
              <a:t>    1</a:t>
            </a:r>
            <a:r>
              <a:rPr kumimoji="0" lang="zh-CN" altLang="en-US" sz="3200" b="1" kern="1200" cap="none" spc="0" normalizeH="0" baseline="0" noProof="0" dirty="0">
                <a:latin typeface="+mj-ea"/>
                <a:ea typeface="+mj-ea"/>
                <a:cs typeface="+mn-cs"/>
              </a:rPr>
              <a:t>、“江山如此多娇，引无数英雄竞折腰”两句在文中有何作用？</a:t>
            </a:r>
            <a:endParaRPr kumimoji="0" lang="zh-CN" altLang="en-US" sz="3200" b="1" kern="1200" cap="none" spc="0" normalizeH="0" baseline="0" noProof="0" dirty="0">
              <a:latin typeface="+mj-ea"/>
              <a:ea typeface="+mj-ea"/>
              <a:cs typeface="+mn-cs"/>
            </a:endParaRPr>
          </a:p>
        </p:txBody>
      </p:sp>
      <p:sp>
        <p:nvSpPr>
          <p:cNvPr id="4" name="Rectangle 6"/>
          <p:cNvSpPr/>
          <p:nvPr/>
        </p:nvSpPr>
        <p:spPr>
          <a:xfrm>
            <a:off x="676275" y="1979613"/>
            <a:ext cx="7807325" cy="2562225"/>
          </a:xfrm>
          <a:prstGeom prst="rect">
            <a:avLst/>
          </a:prstGeom>
          <a:noFill/>
          <a:ln w="9525">
            <a:noFill/>
          </a:ln>
        </p:spPr>
        <p:txBody>
          <a:bodyPr>
            <a:spAutoFit/>
          </a:bodyPr>
          <a:p>
            <a:pPr eaLnBrk="1" hangingPunct="1">
              <a:lnSpc>
                <a:spcPct val="130000"/>
              </a:lnSpc>
              <a:spcBef>
                <a:spcPct val="20000"/>
              </a:spcBef>
              <a:buClr>
                <a:schemeClr val="accent1"/>
              </a:buClr>
              <a:buFont typeface="Wingdings" panose="05000000000000000000" pitchFamily="2" charset="2"/>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3200" b="1" dirty="0">
                <a:solidFill>
                  <a:srgbClr val="FF00FF"/>
                </a:solidFill>
                <a:latin typeface="楷体" panose="02010609060101010101" pitchFamily="49" charset="-122"/>
                <a:ea typeface="楷体" panose="02010609060101010101" pitchFamily="49" charset="-122"/>
              </a:rPr>
              <a:t>承上启下</a:t>
            </a:r>
            <a:r>
              <a:rPr lang="zh-CN" altLang="en-US" sz="3200" b="1" dirty="0">
                <a:solidFill>
                  <a:srgbClr val="0000FF"/>
                </a:solidFill>
                <a:latin typeface="楷体" panose="02010609060101010101" pitchFamily="49" charset="-122"/>
                <a:ea typeface="楷体" panose="02010609060101010101" pitchFamily="49" charset="-122"/>
              </a:rPr>
              <a:t>。前一句承上，总括上阕的写景，再次赞美祖国山河。后一句启下，引出下阕对历史英雄人物的评论，抒发作者的抱负。这一过渡使全词浑然一体。</a:t>
            </a:r>
            <a:endParaRPr lang="zh-CN" altLang="en-US" sz="3200" b="1" dirty="0">
              <a:solidFill>
                <a:srgbClr val="0000FF"/>
              </a:solidFill>
              <a:latin typeface="楷体" panose="02010609060101010101" pitchFamily="49" charset="-122"/>
              <a:ea typeface="楷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xEl>
                                              <p:charRg st="0" end="74"/>
                                            </p:txEl>
                                          </p:spTgt>
                                        </p:tgtEl>
                                        <p:attrNameLst>
                                          <p:attrName>style.visibility</p:attrName>
                                        </p:attrNameLst>
                                      </p:cBhvr>
                                      <p:to>
                                        <p:strVal val="visible"/>
                                      </p:to>
                                    </p:set>
                                    <p:animEffect transition="in" filter="diamond(in)">
                                      <p:cBhvr>
                                        <p:cTn id="7" dur="2000"/>
                                        <p:tgtEl>
                                          <p:spTgt spid="4">
                                            <p:txEl>
                                              <p:charRg st="0" end="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0722" name="文本框 32"/>
          <p:cNvSpPr txBox="1"/>
          <p:nvPr/>
        </p:nvSpPr>
        <p:spPr>
          <a:xfrm>
            <a:off x="4475163" y="2925763"/>
            <a:ext cx="504825" cy="169862"/>
          </a:xfrm>
          <a:prstGeom prst="rect">
            <a:avLst/>
          </a:prstGeom>
          <a:noFill/>
          <a:ln w="9525">
            <a:noFill/>
          </a:ln>
        </p:spPr>
        <p:txBody>
          <a:bodyPr wrap="none">
            <a:spAutoFit/>
          </a:bodyPr>
          <a:p>
            <a:r>
              <a:rPr lang="zh-CN" altLang="en-US"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3" name="文本框 34"/>
          <p:cNvSpPr txBox="1"/>
          <p:nvPr/>
        </p:nvSpPr>
        <p:spPr>
          <a:xfrm rot="-280097">
            <a:off x="3433763" y="12287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4" name="文本框 36"/>
          <p:cNvSpPr txBox="1"/>
          <p:nvPr/>
        </p:nvSpPr>
        <p:spPr>
          <a:xfrm rot="-5350866">
            <a:off x="5861050" y="13160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5" name="文本框 37"/>
          <p:cNvSpPr txBox="1"/>
          <p:nvPr/>
        </p:nvSpPr>
        <p:spPr>
          <a:xfrm rot="-4150866">
            <a:off x="5330825" y="17240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6" name="文本框 45"/>
          <p:cNvSpPr txBox="1"/>
          <p:nvPr/>
        </p:nvSpPr>
        <p:spPr>
          <a:xfrm rot="-5350866">
            <a:off x="6421438" y="13382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7" name="文本框 46"/>
          <p:cNvSpPr txBox="1"/>
          <p:nvPr/>
        </p:nvSpPr>
        <p:spPr>
          <a:xfrm rot="-424911">
            <a:off x="7067550" y="15700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8" name="文本框 47"/>
          <p:cNvSpPr txBox="1"/>
          <p:nvPr/>
        </p:nvSpPr>
        <p:spPr>
          <a:xfrm rot="-4150866">
            <a:off x="7654925" y="24987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29" name="文本框 49"/>
          <p:cNvSpPr txBox="1"/>
          <p:nvPr/>
        </p:nvSpPr>
        <p:spPr>
          <a:xfrm rot="657351">
            <a:off x="5448300" y="13350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0" name="文本框 50"/>
          <p:cNvSpPr txBox="1"/>
          <p:nvPr/>
        </p:nvSpPr>
        <p:spPr>
          <a:xfrm rot="1480325">
            <a:off x="7391400" y="1244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1" name="文本框 51"/>
          <p:cNvSpPr txBox="1"/>
          <p:nvPr/>
        </p:nvSpPr>
        <p:spPr>
          <a:xfrm rot="-5350866">
            <a:off x="5980113" y="21764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2" name="文本框 32"/>
          <p:cNvSpPr txBox="1"/>
          <p:nvPr/>
        </p:nvSpPr>
        <p:spPr>
          <a:xfrm>
            <a:off x="3262313" y="3560763"/>
            <a:ext cx="504825"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3" name="文本框 34"/>
          <p:cNvSpPr txBox="1"/>
          <p:nvPr/>
        </p:nvSpPr>
        <p:spPr>
          <a:xfrm rot="4149897">
            <a:off x="4464050" y="3498850"/>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4" name="文本框 36"/>
          <p:cNvSpPr txBox="1"/>
          <p:nvPr/>
        </p:nvSpPr>
        <p:spPr>
          <a:xfrm rot="-1380000">
            <a:off x="3900488" y="13017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5" name="文本框 37"/>
          <p:cNvSpPr txBox="1"/>
          <p:nvPr/>
        </p:nvSpPr>
        <p:spPr>
          <a:xfrm rot="-180000">
            <a:off x="4130675" y="20542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6" name="文本框 45"/>
          <p:cNvSpPr txBox="1"/>
          <p:nvPr/>
        </p:nvSpPr>
        <p:spPr>
          <a:xfrm rot="-1380000">
            <a:off x="4460875" y="13239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7" name="文本框 46"/>
          <p:cNvSpPr txBox="1"/>
          <p:nvPr/>
        </p:nvSpPr>
        <p:spPr>
          <a:xfrm rot="-1380000">
            <a:off x="4830763" y="15382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8" name="文本框 47"/>
          <p:cNvSpPr txBox="1"/>
          <p:nvPr/>
        </p:nvSpPr>
        <p:spPr>
          <a:xfrm rot="-180000">
            <a:off x="5064125" y="22352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39" name="文本框 49"/>
          <p:cNvSpPr txBox="1"/>
          <p:nvPr/>
        </p:nvSpPr>
        <p:spPr>
          <a:xfrm rot="-5350866">
            <a:off x="6310313" y="21097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0" name="文本框 50"/>
          <p:cNvSpPr txBox="1"/>
          <p:nvPr/>
        </p:nvSpPr>
        <p:spPr>
          <a:xfrm rot="-170103">
            <a:off x="5589588" y="25908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1" name="文本框 51"/>
          <p:cNvSpPr txBox="1"/>
          <p:nvPr/>
        </p:nvSpPr>
        <p:spPr>
          <a:xfrm rot="-5350866">
            <a:off x="5845175" y="34337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2" name="文本框 32"/>
          <p:cNvSpPr txBox="1"/>
          <p:nvPr/>
        </p:nvSpPr>
        <p:spPr>
          <a:xfrm rot="1209897">
            <a:off x="1500188" y="289242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3" name="文本框 34"/>
          <p:cNvSpPr txBox="1"/>
          <p:nvPr/>
        </p:nvSpPr>
        <p:spPr>
          <a:xfrm rot="4149897">
            <a:off x="2143125" y="345598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4" name="文本框 36"/>
          <p:cNvSpPr txBox="1"/>
          <p:nvPr/>
        </p:nvSpPr>
        <p:spPr>
          <a:xfrm rot="-1380000">
            <a:off x="1604963" y="32289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5" name="文本框 37"/>
          <p:cNvSpPr txBox="1"/>
          <p:nvPr/>
        </p:nvSpPr>
        <p:spPr>
          <a:xfrm rot="1029897">
            <a:off x="2486025" y="275431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6" name="文本框 45"/>
          <p:cNvSpPr txBox="1"/>
          <p:nvPr/>
        </p:nvSpPr>
        <p:spPr>
          <a:xfrm rot="-1380000">
            <a:off x="3162300" y="31464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7" name="文本框 46"/>
          <p:cNvSpPr txBox="1"/>
          <p:nvPr/>
        </p:nvSpPr>
        <p:spPr>
          <a:xfrm rot="-170103">
            <a:off x="787400" y="153035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8" name="文本框 47"/>
          <p:cNvSpPr txBox="1"/>
          <p:nvPr/>
        </p:nvSpPr>
        <p:spPr>
          <a:xfrm rot="1029897">
            <a:off x="828675" y="34004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49" name="文本框 49"/>
          <p:cNvSpPr txBox="1"/>
          <p:nvPr/>
        </p:nvSpPr>
        <p:spPr>
          <a:xfrm rot="-170103">
            <a:off x="3009900" y="38369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0" name="文本框 50"/>
          <p:cNvSpPr txBox="1"/>
          <p:nvPr/>
        </p:nvSpPr>
        <p:spPr>
          <a:xfrm rot="-170103">
            <a:off x="4157663" y="31702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1" name="文本框 51"/>
          <p:cNvSpPr txBox="1"/>
          <p:nvPr/>
        </p:nvSpPr>
        <p:spPr>
          <a:xfrm rot="-170103">
            <a:off x="4324350" y="39290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2" name="文本框 32"/>
          <p:cNvSpPr txBox="1"/>
          <p:nvPr/>
        </p:nvSpPr>
        <p:spPr>
          <a:xfrm rot="-5070842">
            <a:off x="322263" y="204152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3" name="文本框 34"/>
          <p:cNvSpPr txBox="1"/>
          <p:nvPr/>
        </p:nvSpPr>
        <p:spPr>
          <a:xfrm rot="4149897">
            <a:off x="1339850" y="2159000"/>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4" name="文本框 36"/>
          <p:cNvSpPr txBox="1"/>
          <p:nvPr/>
        </p:nvSpPr>
        <p:spPr>
          <a:xfrm rot="-170103">
            <a:off x="1243013" y="12779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5" name="文本框 37"/>
          <p:cNvSpPr txBox="1"/>
          <p:nvPr/>
        </p:nvSpPr>
        <p:spPr>
          <a:xfrm rot="1029897">
            <a:off x="1338263" y="16843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6" name="文本框 45"/>
          <p:cNvSpPr txBox="1"/>
          <p:nvPr/>
        </p:nvSpPr>
        <p:spPr>
          <a:xfrm rot="-1380000">
            <a:off x="2117725" y="11461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7" name="文本框 46"/>
          <p:cNvSpPr txBox="1"/>
          <p:nvPr/>
        </p:nvSpPr>
        <p:spPr>
          <a:xfrm rot="-1380000">
            <a:off x="2687638" y="13160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8" name="文本框 47"/>
          <p:cNvSpPr txBox="1"/>
          <p:nvPr/>
        </p:nvSpPr>
        <p:spPr>
          <a:xfrm rot="-180000">
            <a:off x="2416175" y="1879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59" name="文本框 49"/>
          <p:cNvSpPr txBox="1"/>
          <p:nvPr/>
        </p:nvSpPr>
        <p:spPr>
          <a:xfrm rot="-1380000">
            <a:off x="3276600" y="15382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0" name="文本框 50"/>
          <p:cNvSpPr txBox="1"/>
          <p:nvPr/>
        </p:nvSpPr>
        <p:spPr>
          <a:xfrm rot="-1380000">
            <a:off x="2849563" y="21193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1" name="文本框 51"/>
          <p:cNvSpPr txBox="1"/>
          <p:nvPr/>
        </p:nvSpPr>
        <p:spPr>
          <a:xfrm rot="-1380000">
            <a:off x="3484563" y="22558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2" name="文本框 32"/>
          <p:cNvSpPr txBox="1"/>
          <p:nvPr/>
        </p:nvSpPr>
        <p:spPr>
          <a:xfrm rot="1209897">
            <a:off x="5114925" y="35385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3" name="文本框 34"/>
          <p:cNvSpPr txBox="1"/>
          <p:nvPr/>
        </p:nvSpPr>
        <p:spPr>
          <a:xfrm rot="-1030866">
            <a:off x="6313488" y="389413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4" name="文本框 36"/>
          <p:cNvSpPr txBox="1"/>
          <p:nvPr/>
        </p:nvSpPr>
        <p:spPr>
          <a:xfrm rot="368503">
            <a:off x="5773738" y="28590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5" name="文本框 37"/>
          <p:cNvSpPr txBox="1"/>
          <p:nvPr/>
        </p:nvSpPr>
        <p:spPr>
          <a:xfrm rot="829244">
            <a:off x="5284788" y="39735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6" name="文本框 45"/>
          <p:cNvSpPr txBox="1"/>
          <p:nvPr/>
        </p:nvSpPr>
        <p:spPr>
          <a:xfrm rot="-4502722">
            <a:off x="6778625" y="250031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7" name="文本框 46"/>
          <p:cNvSpPr txBox="1"/>
          <p:nvPr/>
        </p:nvSpPr>
        <p:spPr>
          <a:xfrm rot="2702238">
            <a:off x="7567613" y="30622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8" name="文本框 47"/>
          <p:cNvSpPr txBox="1"/>
          <p:nvPr/>
        </p:nvSpPr>
        <p:spPr>
          <a:xfrm rot="-3456638">
            <a:off x="6743700" y="3403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69" name="文本框 49"/>
          <p:cNvSpPr txBox="1"/>
          <p:nvPr/>
        </p:nvSpPr>
        <p:spPr>
          <a:xfrm rot="-3180423">
            <a:off x="1963738" y="23241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0" name="文本框 50"/>
          <p:cNvSpPr txBox="1"/>
          <p:nvPr/>
        </p:nvSpPr>
        <p:spPr>
          <a:xfrm rot="-3640556">
            <a:off x="7239000" y="35909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1" name="文本框 51"/>
          <p:cNvSpPr txBox="1"/>
          <p:nvPr/>
        </p:nvSpPr>
        <p:spPr>
          <a:xfrm rot="1549510">
            <a:off x="7754938" y="21748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2" name="文本框 32"/>
          <p:cNvSpPr txBox="1"/>
          <p:nvPr/>
        </p:nvSpPr>
        <p:spPr>
          <a:xfrm rot="4190103">
            <a:off x="4287838" y="25066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3" name="文本框 34"/>
          <p:cNvSpPr txBox="1"/>
          <p:nvPr/>
        </p:nvSpPr>
        <p:spPr>
          <a:xfrm rot="8340000">
            <a:off x="4922838" y="313848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4" name="文本框 36"/>
          <p:cNvSpPr txBox="1"/>
          <p:nvPr/>
        </p:nvSpPr>
        <p:spPr>
          <a:xfrm rot="-1160763">
            <a:off x="5773738" y="17510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5" name="文本框 37"/>
          <p:cNvSpPr txBox="1"/>
          <p:nvPr/>
        </p:nvSpPr>
        <p:spPr>
          <a:xfrm rot="39237">
            <a:off x="5649913" y="22733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6" name="文本框 45"/>
          <p:cNvSpPr txBox="1"/>
          <p:nvPr/>
        </p:nvSpPr>
        <p:spPr>
          <a:xfrm rot="-1160763">
            <a:off x="6334125" y="17732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7" name="文本框 46"/>
          <p:cNvSpPr txBox="1"/>
          <p:nvPr/>
        </p:nvSpPr>
        <p:spPr>
          <a:xfrm rot="-1160763">
            <a:off x="6704013" y="19875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8" name="文本框 47"/>
          <p:cNvSpPr txBox="1"/>
          <p:nvPr/>
        </p:nvSpPr>
        <p:spPr>
          <a:xfrm rot="39237">
            <a:off x="7185025" y="245745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79" name="文本框 49"/>
          <p:cNvSpPr txBox="1"/>
          <p:nvPr/>
        </p:nvSpPr>
        <p:spPr>
          <a:xfrm rot="-1160763">
            <a:off x="7038975" y="21590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0" name="文本框 50"/>
          <p:cNvSpPr txBox="1"/>
          <p:nvPr/>
        </p:nvSpPr>
        <p:spPr>
          <a:xfrm rot="-1160763">
            <a:off x="7488238" y="19335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1" name="文本框 51"/>
          <p:cNvSpPr txBox="1"/>
          <p:nvPr/>
        </p:nvSpPr>
        <p:spPr>
          <a:xfrm rot="-1160763">
            <a:off x="7289800" y="27940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2" name="文本框 32"/>
          <p:cNvSpPr txBox="1"/>
          <p:nvPr/>
        </p:nvSpPr>
        <p:spPr>
          <a:xfrm rot="4190103">
            <a:off x="2765425" y="33401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3" name="文本框 34"/>
          <p:cNvSpPr txBox="1"/>
          <p:nvPr/>
        </p:nvSpPr>
        <p:spPr>
          <a:xfrm rot="8340000">
            <a:off x="3924300" y="28162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4" name="文本框 36"/>
          <p:cNvSpPr txBox="1"/>
          <p:nvPr/>
        </p:nvSpPr>
        <p:spPr>
          <a:xfrm rot="2810103">
            <a:off x="3813175" y="17351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5" name="文本框 37"/>
          <p:cNvSpPr txBox="1"/>
          <p:nvPr/>
        </p:nvSpPr>
        <p:spPr>
          <a:xfrm rot="4010103">
            <a:off x="3813175" y="22780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6" name="文本框 45"/>
          <p:cNvSpPr txBox="1"/>
          <p:nvPr/>
        </p:nvSpPr>
        <p:spPr>
          <a:xfrm rot="2810103">
            <a:off x="4373563" y="17573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7" name="文本框 46"/>
          <p:cNvSpPr txBox="1"/>
          <p:nvPr/>
        </p:nvSpPr>
        <p:spPr>
          <a:xfrm rot="2810103">
            <a:off x="4743450" y="19716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8" name="文本框 47"/>
          <p:cNvSpPr txBox="1"/>
          <p:nvPr/>
        </p:nvSpPr>
        <p:spPr>
          <a:xfrm rot="4010103">
            <a:off x="4743450" y="2514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89" name="文本框 49"/>
          <p:cNvSpPr txBox="1"/>
          <p:nvPr/>
        </p:nvSpPr>
        <p:spPr>
          <a:xfrm rot="-1160763">
            <a:off x="6224588" y="25447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0" name="文本框 50"/>
          <p:cNvSpPr txBox="1"/>
          <p:nvPr/>
        </p:nvSpPr>
        <p:spPr>
          <a:xfrm rot="4020000">
            <a:off x="5218113" y="26304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1" name="文本框 51"/>
          <p:cNvSpPr txBox="1"/>
          <p:nvPr/>
        </p:nvSpPr>
        <p:spPr>
          <a:xfrm rot="-1160763">
            <a:off x="5599113" y="32194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2" name="文本框 32"/>
          <p:cNvSpPr txBox="1"/>
          <p:nvPr/>
        </p:nvSpPr>
        <p:spPr>
          <a:xfrm rot="5400000">
            <a:off x="1141413" y="32289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3" name="文本框 34"/>
          <p:cNvSpPr txBox="1"/>
          <p:nvPr/>
        </p:nvSpPr>
        <p:spPr>
          <a:xfrm rot="8340000">
            <a:off x="1881188" y="3552825"/>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4" name="文本框 36"/>
          <p:cNvSpPr txBox="1"/>
          <p:nvPr/>
        </p:nvSpPr>
        <p:spPr>
          <a:xfrm rot="2810103">
            <a:off x="1862138" y="27320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5" name="文本框 37"/>
          <p:cNvSpPr txBox="1"/>
          <p:nvPr/>
        </p:nvSpPr>
        <p:spPr>
          <a:xfrm rot="5220000">
            <a:off x="2297113" y="30146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6" name="文本框 45"/>
          <p:cNvSpPr txBox="1"/>
          <p:nvPr/>
        </p:nvSpPr>
        <p:spPr>
          <a:xfrm rot="2810103">
            <a:off x="2809875" y="27463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7" name="文本框 46"/>
          <p:cNvSpPr txBox="1"/>
          <p:nvPr/>
        </p:nvSpPr>
        <p:spPr>
          <a:xfrm rot="4020000">
            <a:off x="700088" y="196373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8" name="文本框 47"/>
          <p:cNvSpPr txBox="1"/>
          <p:nvPr/>
        </p:nvSpPr>
        <p:spPr>
          <a:xfrm rot="5220000">
            <a:off x="701675" y="28971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799" name="文本框 49"/>
          <p:cNvSpPr txBox="1"/>
          <p:nvPr/>
        </p:nvSpPr>
        <p:spPr>
          <a:xfrm rot="4020000">
            <a:off x="2463800" y="374015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1" name="文本框 51"/>
          <p:cNvSpPr txBox="1"/>
          <p:nvPr/>
        </p:nvSpPr>
        <p:spPr>
          <a:xfrm rot="4020000">
            <a:off x="4071938" y="35814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2" name="文本框 32"/>
          <p:cNvSpPr txBox="1"/>
          <p:nvPr/>
        </p:nvSpPr>
        <p:spPr>
          <a:xfrm rot="-880739">
            <a:off x="514350" y="25146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3" name="文本框 34"/>
          <p:cNvSpPr txBox="1"/>
          <p:nvPr/>
        </p:nvSpPr>
        <p:spPr>
          <a:xfrm rot="8340000">
            <a:off x="1254125" y="2592388"/>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4" name="文本框 36"/>
          <p:cNvSpPr txBox="1"/>
          <p:nvPr/>
        </p:nvSpPr>
        <p:spPr>
          <a:xfrm rot="4020000">
            <a:off x="1670050" y="1511300"/>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5" name="文本框 37"/>
          <p:cNvSpPr txBox="1"/>
          <p:nvPr/>
        </p:nvSpPr>
        <p:spPr>
          <a:xfrm rot="5220000">
            <a:off x="1670050" y="20542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6" name="文本框 45"/>
          <p:cNvSpPr txBox="1"/>
          <p:nvPr/>
        </p:nvSpPr>
        <p:spPr>
          <a:xfrm rot="2810103">
            <a:off x="2230438" y="153352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7" name="文本框 46"/>
          <p:cNvSpPr txBox="1"/>
          <p:nvPr/>
        </p:nvSpPr>
        <p:spPr>
          <a:xfrm rot="2810103">
            <a:off x="2600325" y="174783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8" name="文本框 47"/>
          <p:cNvSpPr txBox="1"/>
          <p:nvPr/>
        </p:nvSpPr>
        <p:spPr>
          <a:xfrm rot="4010103">
            <a:off x="2328863" y="23129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09" name="文本框 49"/>
          <p:cNvSpPr txBox="1"/>
          <p:nvPr/>
        </p:nvSpPr>
        <p:spPr>
          <a:xfrm rot="2810103">
            <a:off x="3187700" y="197167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0" name="文本框 50"/>
          <p:cNvSpPr txBox="1"/>
          <p:nvPr/>
        </p:nvSpPr>
        <p:spPr>
          <a:xfrm rot="2810103">
            <a:off x="3074988" y="240665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1" name="文本框 51"/>
          <p:cNvSpPr txBox="1"/>
          <p:nvPr/>
        </p:nvSpPr>
        <p:spPr>
          <a:xfrm rot="2810103">
            <a:off x="3444875" y="262096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2" name="文本框 32"/>
          <p:cNvSpPr txBox="1"/>
          <p:nvPr/>
        </p:nvSpPr>
        <p:spPr>
          <a:xfrm rot="5400000">
            <a:off x="4751388" y="36830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3" name="文本框 34"/>
          <p:cNvSpPr txBox="1"/>
          <p:nvPr/>
        </p:nvSpPr>
        <p:spPr>
          <a:xfrm rot="3159237">
            <a:off x="5819775" y="4006850"/>
            <a:ext cx="501650"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4" name="文本框 36"/>
          <p:cNvSpPr txBox="1"/>
          <p:nvPr/>
        </p:nvSpPr>
        <p:spPr>
          <a:xfrm rot="-1160763">
            <a:off x="6237288" y="292576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5" name="文本框 37"/>
          <p:cNvSpPr txBox="1"/>
          <p:nvPr/>
        </p:nvSpPr>
        <p:spPr>
          <a:xfrm rot="39237">
            <a:off x="6237288" y="3468688"/>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6" name="文本框 45"/>
          <p:cNvSpPr txBox="1"/>
          <p:nvPr/>
        </p:nvSpPr>
        <p:spPr>
          <a:xfrm rot="-1160763">
            <a:off x="6797675" y="2947988"/>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7" name="文本框 46"/>
          <p:cNvSpPr txBox="1"/>
          <p:nvPr/>
        </p:nvSpPr>
        <p:spPr>
          <a:xfrm rot="-1160763">
            <a:off x="7167563" y="3162300"/>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8" name="文本框 47"/>
          <p:cNvSpPr txBox="1"/>
          <p:nvPr/>
        </p:nvSpPr>
        <p:spPr>
          <a:xfrm rot="39237">
            <a:off x="6854825" y="3730625"/>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19" name="文本框 49"/>
          <p:cNvSpPr txBox="1"/>
          <p:nvPr/>
        </p:nvSpPr>
        <p:spPr>
          <a:xfrm rot="-1160763">
            <a:off x="7688263" y="3452813"/>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20" name="文本框 50"/>
          <p:cNvSpPr txBox="1"/>
          <p:nvPr/>
        </p:nvSpPr>
        <p:spPr>
          <a:xfrm rot="-1160763">
            <a:off x="7642225" y="3821113"/>
            <a:ext cx="506413"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30821" name="文本框 51"/>
          <p:cNvSpPr txBox="1"/>
          <p:nvPr/>
        </p:nvSpPr>
        <p:spPr>
          <a:xfrm rot="-1160763">
            <a:off x="6780213" y="1146175"/>
            <a:ext cx="506412" cy="168275"/>
          </a:xfrm>
          <a:prstGeom prst="rect">
            <a:avLst/>
          </a:prstGeom>
          <a:noFill/>
          <a:ln w="9525">
            <a:noFill/>
          </a:ln>
        </p:spPr>
        <p:txBody>
          <a:bodyPr wrap="none">
            <a:spAutoFit/>
          </a:bodyPr>
          <a:p>
            <a:r>
              <a:rPr lang="zh-CN" altLang="zh-CN" sz="500" dirty="0">
                <a:solidFill>
                  <a:srgbClr val="FFFFFF"/>
                </a:solidFill>
                <a:latin typeface="Arial" panose="020B0604020202020204" pitchFamily="34" charset="0"/>
              </a:rPr>
              <a:t>状元成才路</a:t>
            </a:r>
            <a:endParaRPr lang="zh-CN" altLang="zh-CN" sz="500" dirty="0">
              <a:solidFill>
                <a:srgbClr val="FFFFFF"/>
              </a:solidFill>
              <a:latin typeface="Arial" panose="020B0604020202020204" pitchFamily="34" charset="0"/>
            </a:endParaRPr>
          </a:p>
        </p:txBody>
      </p:sp>
      <p:sp>
        <p:nvSpPr>
          <p:cNvPr id="26629" name="Text Box 5"/>
          <p:cNvSpPr txBox="1">
            <a:spLocks noChangeArrowheads="1"/>
          </p:cNvSpPr>
          <p:nvPr/>
        </p:nvSpPr>
        <p:spPr bwMode="auto">
          <a:xfrm>
            <a:off x="683260" y="611505"/>
            <a:ext cx="7715250" cy="953135"/>
          </a:xfrm>
          <a:prstGeom prst="rect">
            <a:avLst/>
          </a:prstGeom>
          <a:noFill/>
          <a:ln>
            <a:noFill/>
          </a:ln>
          <a:effec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hangingPunct="1">
              <a:lnSpc>
                <a:spcPct val="10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    2</a:t>
            </a:r>
            <a:r>
              <a:rPr kumimoji="0" lang="en-US" altLang="zh-CN"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“江山如此多娇，引无数英雄竞折腰”中的</a:t>
            </a:r>
            <a:r>
              <a:rPr kumimoji="0" lang="en-US" altLang="zh-CN"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竞</a:t>
            </a:r>
            <a:r>
              <a:rPr kumimoji="0" lang="en-US" altLang="zh-CN"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a:t>
            </a:r>
            <a:r>
              <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的表达效果，“折腰”改为“赞美”好吗？为什么？</a:t>
            </a:r>
            <a:endParaRPr kumimoji="0" lang="zh-CN" altLang="en-US" sz="24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26630" name="Text Box 6"/>
          <p:cNvSpPr txBox="1"/>
          <p:nvPr/>
        </p:nvSpPr>
        <p:spPr>
          <a:xfrm>
            <a:off x="776605" y="2571115"/>
            <a:ext cx="7496175" cy="1445260"/>
          </a:xfrm>
          <a:prstGeom prst="rect">
            <a:avLst/>
          </a:prstGeom>
          <a:noFill/>
          <a:ln w="9525">
            <a:noFill/>
          </a:ln>
        </p:spPr>
        <p:txBody>
          <a:bodyPr wrap="square">
            <a:spAutoFit/>
          </a:bodyPr>
          <a:p>
            <a:pPr eaLnBrk="1" hangingPunct="1">
              <a:lnSpc>
                <a:spcPct val="100000"/>
              </a:lnSpc>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2800" b="1" dirty="0">
                <a:solidFill>
                  <a:srgbClr val="0000FF"/>
                </a:solidFill>
                <a:latin typeface="宋体" panose="02010600030101010101" pitchFamily="2" charset="-122"/>
                <a:cs typeface="宋体" panose="02010600030101010101" pitchFamily="2" charset="-122"/>
              </a:rPr>
              <a:t>（</a:t>
            </a:r>
            <a:r>
              <a:rPr lang="en-US" altLang="zh-CN" sz="2800" b="1" dirty="0">
                <a:solidFill>
                  <a:srgbClr val="0000FF"/>
                </a:solidFill>
                <a:latin typeface="宋体" panose="02010600030101010101" pitchFamily="2" charset="-122"/>
                <a:cs typeface="宋体" panose="02010600030101010101" pitchFamily="2" charset="-122"/>
              </a:rPr>
              <a:t>2</a:t>
            </a:r>
            <a:r>
              <a:rPr lang="zh-CN" altLang="en-US" sz="2800" b="1" dirty="0">
                <a:solidFill>
                  <a:srgbClr val="0000FF"/>
                </a:solidFill>
                <a:latin typeface="宋体" panose="02010600030101010101" pitchFamily="2" charset="-122"/>
                <a:cs typeface="宋体" panose="02010600030101010101" pitchFamily="2" charset="-122"/>
              </a:rPr>
              <a:t>）不好。“折腰”意为倾倒的意思，写出了历代英雄为祖国山河而倾倒的情态，且改为“赞美”，不合词的韵律，又缺乏形象性。</a:t>
            </a:r>
            <a:endParaRPr lang="zh-CN" altLang="en-US" sz="2800" b="1" dirty="0">
              <a:solidFill>
                <a:srgbClr val="0000FF"/>
              </a:solidFill>
              <a:latin typeface="宋体" panose="02010600030101010101" pitchFamily="2" charset="-122"/>
              <a:cs typeface="宋体" panose="02010600030101010101" pitchFamily="2" charset="-122"/>
            </a:endParaRPr>
          </a:p>
        </p:txBody>
      </p:sp>
      <p:sp>
        <p:nvSpPr>
          <p:cNvPr id="2" name="文本框 1"/>
          <p:cNvSpPr txBox="1"/>
          <p:nvPr/>
        </p:nvSpPr>
        <p:spPr>
          <a:xfrm>
            <a:off x="1033780" y="1654810"/>
            <a:ext cx="7321550" cy="953135"/>
          </a:xfrm>
          <a:prstGeom prst="rect">
            <a:avLst/>
          </a:prstGeom>
          <a:noFill/>
        </p:spPr>
        <p:txBody>
          <a:bodyPr wrap="square" rtlCol="0">
            <a:spAutoFit/>
          </a:bodyPr>
          <a:p>
            <a:r>
              <a:rPr lang="zh-CN" altLang="en-US" sz="2800" b="1">
                <a:solidFill>
                  <a:srgbClr val="B303ED"/>
                </a:solidFill>
              </a:rPr>
              <a:t>（</a:t>
            </a:r>
            <a:r>
              <a:rPr lang="en-US" altLang="zh-CN" sz="2800" b="1">
                <a:solidFill>
                  <a:srgbClr val="B303ED"/>
                </a:solidFill>
              </a:rPr>
              <a:t>1</a:t>
            </a:r>
            <a:r>
              <a:rPr lang="zh-CN" altLang="en-US" sz="2800" b="1">
                <a:solidFill>
                  <a:srgbClr val="B303ED"/>
                </a:solidFill>
              </a:rPr>
              <a:t>）</a:t>
            </a:r>
            <a:r>
              <a:rPr lang="en-US" altLang="zh-CN" sz="2800" b="1">
                <a:solidFill>
                  <a:srgbClr val="B303ED"/>
                </a:solidFill>
              </a:rPr>
              <a:t>“</a:t>
            </a:r>
            <a:r>
              <a:rPr lang="zh-CN" altLang="en-US" sz="2800" b="1">
                <a:solidFill>
                  <a:srgbClr val="B303ED"/>
                </a:solidFill>
              </a:rPr>
              <a:t>竞</a:t>
            </a:r>
            <a:r>
              <a:rPr lang="en-US" altLang="zh-CN" sz="2800" b="1">
                <a:solidFill>
                  <a:srgbClr val="B303ED"/>
                </a:solidFill>
              </a:rPr>
              <a:t>”</a:t>
            </a:r>
            <a:r>
              <a:rPr lang="zh-CN" altLang="en-US" sz="2800" b="1">
                <a:solidFill>
                  <a:srgbClr val="B303ED"/>
                </a:solidFill>
              </a:rPr>
              <a:t>字写尽了英雄之间的激烈斗争，写尽了一代代英雄相继崛起。</a:t>
            </a:r>
            <a:endParaRPr lang="zh-CN" altLang="en-US" sz="2800" b="1">
              <a:solidFill>
                <a:srgbClr val="B303ED"/>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diamond(in)">
                                      <p:cBhvr>
                                        <p:cTn id="7" dur="2000"/>
                                        <p:tgtEl>
                                          <p:spTgt spid="2662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6630"/>
                                        </p:tgtEl>
                                        <p:attrNameLst>
                                          <p:attrName>style.visibility</p:attrName>
                                        </p:attrNameLst>
                                      </p:cBhvr>
                                      <p:to>
                                        <p:strVal val="visible"/>
                                      </p:to>
                                    </p:set>
                                    <p:anim calcmode="lin" valueType="num">
                                      <p:cBhvr additive="base">
                                        <p:cTn id="18" dur="500" fill="hold"/>
                                        <p:tgtEl>
                                          <p:spTgt spid="26630"/>
                                        </p:tgtEl>
                                        <p:attrNameLst>
                                          <p:attrName>ppt_x</p:attrName>
                                        </p:attrNameLst>
                                      </p:cBhvr>
                                      <p:tavLst>
                                        <p:tav tm="0">
                                          <p:val>
                                            <p:strVal val="#ppt_x"/>
                                          </p:val>
                                        </p:tav>
                                        <p:tav tm="100000">
                                          <p:val>
                                            <p:strVal val="#ppt_x"/>
                                          </p:val>
                                        </p:tav>
                                      </p:tavLst>
                                    </p:anim>
                                    <p:anim calcmode="lin" valueType="num">
                                      <p:cBhvr additive="base">
                                        <p:cTn id="19" dur="500" fill="hold"/>
                                        <p:tgtEl>
                                          <p:spTgt spid="266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9" grpId="0" bldLvl="0" animBg="1"/>
      <p:bldP spid="2" grpId="0"/>
      <p:bldP spid="2" grpId="1"/>
      <p:bldP spid="26630" grpId="0"/>
      <p:bldP spid="26630" grpId="1"/>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 name="Rectangle 4"/>
          <p:cNvSpPr>
            <a:spLocks noChangeArrowheads="1"/>
          </p:cNvSpPr>
          <p:nvPr/>
        </p:nvSpPr>
        <p:spPr bwMode="auto">
          <a:xfrm>
            <a:off x="484188" y="292100"/>
            <a:ext cx="7872413" cy="1370965"/>
          </a:xfrm>
          <a:prstGeom prst="rect">
            <a:avLst/>
          </a:prstGeom>
          <a:noFill/>
          <a:ln>
            <a:noFill/>
          </a:ln>
          <a:effectLst/>
        </p:spPr>
        <p:txBody>
          <a:bodyPr>
            <a:spAutoFit/>
          </a:bodyPr>
          <a:lstStyle/>
          <a:p>
            <a:pPr marL="0" marR="0" lvl="0" indent="0" algn="l" defTabSz="914400" rtl="0" eaLnBrk="1" fontAlgn="base" latinLnBrk="0" hangingPunct="1">
              <a:lnSpc>
                <a:spcPct val="130000"/>
              </a:lnSpc>
              <a:spcBef>
                <a:spcPts val="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mj-ea"/>
                <a:ea typeface="+mj-ea"/>
                <a:cs typeface="+mn-cs"/>
              </a:rPr>
              <a:t>    2.</a:t>
            </a:r>
            <a:r>
              <a:rPr kumimoji="0" lang="zh-CN" altLang="en-US" sz="3200" b="1" i="0" u="none" strike="noStrike" kern="1200" cap="none" spc="0" normalizeH="0" baseline="0" noProof="0" dirty="0">
                <a:ln>
                  <a:noFill/>
                </a:ln>
                <a:solidFill>
                  <a:schemeClr val="tx1"/>
                </a:solidFill>
                <a:effectLst/>
                <a:uLnTx/>
                <a:uFillTx/>
                <a:latin typeface="+mj-ea"/>
                <a:ea typeface="+mj-ea"/>
                <a:cs typeface="+mn-cs"/>
              </a:rPr>
              <a:t>文中提到哪些英雄为江山折腰？诗人是如何评论他们？</a:t>
            </a:r>
            <a:endParaRPr kumimoji="0" lang="zh-CN" altLang="en-US" sz="3200" b="1" i="0" u="none" strike="noStrike" kern="1200" cap="none" spc="0" normalizeH="0" baseline="0" noProof="0" dirty="0">
              <a:ln>
                <a:noFill/>
              </a:ln>
              <a:solidFill>
                <a:schemeClr val="tx1"/>
              </a:solidFill>
              <a:effectLst/>
              <a:uLnTx/>
              <a:uFillTx/>
              <a:latin typeface="+mj-ea"/>
              <a:ea typeface="+mj-ea"/>
              <a:cs typeface="+mn-cs"/>
            </a:endParaRPr>
          </a:p>
        </p:txBody>
      </p:sp>
      <p:sp>
        <p:nvSpPr>
          <p:cNvPr id="3" name="Text Box 9"/>
          <p:cNvSpPr txBox="1">
            <a:spLocks noChangeArrowheads="1"/>
          </p:cNvSpPr>
          <p:nvPr/>
        </p:nvSpPr>
        <p:spPr bwMode="auto">
          <a:xfrm>
            <a:off x="1115378" y="1573530"/>
            <a:ext cx="7635875" cy="1383665"/>
          </a:xfrm>
          <a:prstGeom prst="rect">
            <a:avLst/>
          </a:prstGeom>
          <a:noFill/>
          <a:ln>
            <a:noFill/>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 panose="02010609060101010101" pitchFamily="49" charset="-122"/>
              </a:rPr>
              <a:t>秦始皇（嬴政）      汉武帝（刘彻）</a:t>
            </a:r>
            <a:endParaRPr kumimoji="0" lang="en-US" altLang="zh-CN"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 panose="02010609060101010101" pitchFamily="49" charset="-122"/>
              </a:rPr>
              <a:t>唐太宗（李世民）    宋太祖（赵匡胤）</a:t>
            </a:r>
            <a:endParaRPr kumimoji="0" lang="en-US" altLang="zh-CN"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hangingPunct="1">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 panose="02010609060101010101" pitchFamily="49" charset="-122"/>
              </a:rPr>
              <a:t>成吉思汗（铁木真）</a:t>
            </a:r>
            <a:endParaRPr kumimoji="0" lang="zh-CN" altLang="en-US" sz="2800" b="1" i="0" u="none" strike="noStrike" kern="1200" cap="none" spc="0" normalizeH="0" baseline="0" noProof="0" dirty="0">
              <a:ln>
                <a:noFill/>
              </a:ln>
              <a:solidFill>
                <a:srgbClr val="0000FF"/>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4" name="TextBox 3"/>
          <p:cNvSpPr txBox="1"/>
          <p:nvPr/>
        </p:nvSpPr>
        <p:spPr>
          <a:xfrm>
            <a:off x="388620" y="2778760"/>
            <a:ext cx="7136765" cy="607695"/>
          </a:xfrm>
          <a:prstGeom prst="rect">
            <a:avLst/>
          </a:prstGeom>
          <a:noFill/>
          <a:ln w="9525">
            <a:noFill/>
          </a:ln>
        </p:spPr>
        <p:txBody>
          <a:bodyPr wrap="square">
            <a:spAutoFit/>
          </a:bodyPr>
          <a:p>
            <a:pPr algn="ctr" eaLnBrk="1" hangingPunct="1">
              <a:lnSpc>
                <a:spcPct val="120000"/>
              </a:lnSpc>
            </a:pPr>
            <a:r>
              <a:rPr lang="zh-CN" altLang="en-US" sz="2800" b="1" dirty="0">
                <a:solidFill>
                  <a:srgbClr val="FF0000"/>
                </a:solidFill>
                <a:latin typeface="楷体" panose="02010609060101010101" pitchFamily="49" charset="-122"/>
                <a:ea typeface="楷体" panose="02010609060101010101" pitchFamily="49" charset="-122"/>
              </a:rPr>
              <a:t>略输文采</a:t>
            </a:r>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稍逊风骚</a:t>
            </a:r>
            <a:r>
              <a:rPr lang="en-US" altLang="zh-CN" sz="2800" b="1" dirty="0">
                <a:solidFill>
                  <a:srgbClr val="FF0000"/>
                </a:solidFill>
                <a:latin typeface="楷体" panose="02010609060101010101" pitchFamily="49" charset="-122"/>
                <a:ea typeface="楷体" panose="02010609060101010101" pitchFamily="49" charset="-122"/>
              </a:rPr>
              <a:t>  </a:t>
            </a:r>
            <a:r>
              <a:rPr lang="zh-CN" altLang="en-US" sz="2800" b="1" dirty="0">
                <a:solidFill>
                  <a:srgbClr val="FF0000"/>
                </a:solidFill>
                <a:latin typeface="楷体" panose="02010609060101010101" pitchFamily="49" charset="-122"/>
                <a:ea typeface="楷体" panose="02010609060101010101" pitchFamily="49" charset="-122"/>
              </a:rPr>
              <a:t>只识弯弓射大雕</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右箭头 4">
            <a:hlinkClick r:id="rId1" action="ppaction://hlinksldjump"/>
          </p:cNvPr>
          <p:cNvSpPr/>
          <p:nvPr/>
        </p:nvSpPr>
        <p:spPr>
          <a:xfrm>
            <a:off x="7668260" y="4516120"/>
            <a:ext cx="432435"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右大括号 6"/>
          <p:cNvSpPr/>
          <p:nvPr/>
        </p:nvSpPr>
        <p:spPr>
          <a:xfrm rot="5400000">
            <a:off x="3854450" y="621030"/>
            <a:ext cx="383540" cy="5713730"/>
          </a:xfrm>
          <a:prstGeom prst="rightBrace">
            <a:avLst>
              <a:gd name="adj1" fmla="val 204262"/>
              <a:gd name="adj2" fmla="val 48744"/>
            </a:avLst>
          </a:prstGeom>
        </p:spPr>
        <p:style>
          <a:lnRef idx="3">
            <a:schemeClr val="dk1"/>
          </a:lnRef>
          <a:fillRef idx="0">
            <a:schemeClr val="dk1"/>
          </a:fillRef>
          <a:effectRef idx="2">
            <a:schemeClr val="dk1"/>
          </a:effectRef>
          <a:fontRef idx="minor">
            <a:schemeClr val="tx1"/>
          </a:fontRef>
        </p:style>
        <p:txBody>
          <a:bodyPr rtlCol="0" anchor="ctr"/>
          <a:p>
            <a:pPr algn="ctr"/>
            <a:endParaRPr lang="zh-CN" altLang="en-US"/>
          </a:p>
        </p:txBody>
      </p:sp>
      <p:sp>
        <p:nvSpPr>
          <p:cNvPr id="8" name="文本框 7"/>
          <p:cNvSpPr txBox="1"/>
          <p:nvPr/>
        </p:nvSpPr>
        <p:spPr>
          <a:xfrm>
            <a:off x="3196590" y="3767455"/>
            <a:ext cx="2535555" cy="583565"/>
          </a:xfrm>
          <a:prstGeom prst="rect">
            <a:avLst/>
          </a:prstGeom>
          <a:noFill/>
        </p:spPr>
        <p:txBody>
          <a:bodyPr wrap="square" rtlCol="0">
            <a:spAutoFit/>
          </a:bodyPr>
          <a:p>
            <a:r>
              <a:rPr lang="zh-CN" altLang="en-US" sz="3200" b="1"/>
              <a:t>短于文治</a:t>
            </a:r>
            <a:endParaRPr lang="zh-CN" altLang="en-US" sz="3200" b="1"/>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vertical)">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000000"/>
                                          </p:val>
                                        </p:tav>
                                        <p:tav tm="100000">
                                          <p:val>
                                            <p:strVal val="#ppt_w"/>
                                          </p:val>
                                        </p:tav>
                                      </p:tavLst>
                                    </p:anim>
                                    <p:anim calcmode="lin" valueType="num">
                                      <p:cBhvr>
                                        <p:cTn id="13" dur="1000" fill="hold"/>
                                        <p:tgtEl>
                                          <p:spTgt spid="4"/>
                                        </p:tgtEl>
                                        <p:attrNameLst>
                                          <p:attrName>ppt_h</p:attrName>
                                        </p:attrNameLst>
                                      </p:cBhvr>
                                      <p:tavLst>
                                        <p:tav tm="0">
                                          <p:val>
                                            <p:fltVal val="0.000000"/>
                                          </p:val>
                                        </p:tav>
                                        <p:tav tm="100000">
                                          <p:val>
                                            <p:strVal val="#ppt_h"/>
                                          </p:val>
                                        </p:tav>
                                      </p:tavLst>
                                    </p:anim>
                                    <p:anim calcmode="lin" valueType="num">
                                      <p:cBhvr>
                                        <p:cTn id="14" dur="1000" fill="hold"/>
                                        <p:tgtEl>
                                          <p:spTgt spid="4"/>
                                        </p:tgtEl>
                                        <p:attrNameLst>
                                          <p:attrName>style.rotation</p:attrName>
                                        </p:attrNameLst>
                                      </p:cBhvr>
                                      <p:tavLst>
                                        <p:tav tm="0">
                                          <p:val>
                                            <p:fltVal val="90.000000"/>
                                          </p:val>
                                        </p:tav>
                                        <p:tav tm="100000">
                                          <p:val>
                                            <p:fltVal val="0.000000"/>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500" fill="hold"/>
                                        <p:tgtEl>
                                          <p:spTgt spid="7"/>
                                        </p:tgtEl>
                                        <p:attrNameLst>
                                          <p:attrName>ppt_x</p:attrName>
                                        </p:attrNameLst>
                                      </p:cBhvr>
                                      <p:tavLst>
                                        <p:tav tm="0">
                                          <p:val>
                                            <p:strVal val="#ppt_x"/>
                                          </p:val>
                                        </p:tav>
                                        <p:tav tm="100000">
                                          <p:val>
                                            <p:strVal val="#ppt_x"/>
                                          </p:val>
                                        </p:tav>
                                      </p:tavLst>
                                    </p:anim>
                                    <p:anim calcmode="lin" valueType="num">
                                      <p:cBhvr additive="base">
                                        <p:cTn id="2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p:bldP spid="7" grpId="0" bldLvl="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rotWithShape="1">
          <a:blip r:embed="rId1"/>
          <a:srcRect t="-1" b="16211"/>
          <a:stretch>
            <a:fillRect/>
          </a:stretch>
        </p:blipFill>
        <p:spPr bwMode="auto">
          <a:xfrm>
            <a:off x="0" y="0"/>
            <a:ext cx="9144000" cy="5143500"/>
          </a:xfrm>
          <a:prstGeom prst="rect">
            <a:avLst/>
          </a:prstGeom>
          <a:ln>
            <a:noFill/>
          </a:ln>
          <a:effectLst>
            <a:outerShdw blurRad="292100" dist="139700" dir="2700000" algn="tl" rotWithShape="0">
              <a:srgbClr val="333333">
                <a:alpha val="65000"/>
              </a:srgbClr>
            </a:outerShdw>
          </a:effectLst>
        </p:spPr>
      </p:pic>
      <p:sp>
        <p:nvSpPr>
          <p:cNvPr id="4" name="圆角矩形 3"/>
          <p:cNvSpPr/>
          <p:nvPr/>
        </p:nvSpPr>
        <p:spPr>
          <a:xfrm>
            <a:off x="592138" y="3516313"/>
            <a:ext cx="8029575" cy="1336675"/>
          </a:xfrm>
          <a:prstGeom prst="roundRect">
            <a:avLst/>
          </a:prstGeom>
          <a:solidFill>
            <a:schemeClr val="bg1"/>
          </a:solidFill>
          <a:ln>
            <a:noFill/>
          </a:ln>
          <a:effectLst>
            <a:outerShdw blurRad="50800" dist="38100" dir="5400000" algn="t" rotWithShape="0">
              <a:prstClr val="black">
                <a:alpha val="40000"/>
              </a:prstClr>
            </a:outerShdw>
          </a:effectLst>
        </p:spPr>
        <p:style>
          <a:lnRef idx="1">
            <a:schemeClr val="accent5"/>
          </a:lnRef>
          <a:fillRef idx="2">
            <a:schemeClr val="accent5"/>
          </a:fillRef>
          <a:effectRef idx="1">
            <a:schemeClr val="accent5"/>
          </a:effectRef>
          <a:fontRef idx="minor">
            <a:schemeClr val="dk1"/>
          </a:fontRef>
        </p:style>
        <p:txBody>
          <a:bodyPr anchor="ct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rPr>
              <a:t>白雪却嫌春色晚，故穿庭树作飞花。</a:t>
            </a:r>
            <a:endParaRPr kumimoji="0" lang="en-US" altLang="zh-CN" sz="3200" b="1" i="0" u="none" strike="noStrike" kern="1200" cap="none" spc="0" normalizeH="0" baseline="0" noProof="0" dirty="0">
              <a:ln>
                <a:noFill/>
              </a:ln>
              <a:solidFill>
                <a:srgbClr val="FF0066"/>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3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唐</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韩愈</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春雪</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split orient="vert"/>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769620" y="274320"/>
            <a:ext cx="7691120" cy="829945"/>
          </a:xfrm>
          <a:prstGeom prst="rect">
            <a:avLst/>
          </a:prstGeom>
          <a:noFill/>
        </p:spPr>
        <p:txBody>
          <a:bodyPr wrap="square" rtlCol="0">
            <a:spAutoFit/>
          </a:bodyPr>
          <a:p>
            <a:r>
              <a:rPr lang="en-US" altLang="zh-CN" sz="2400" b="1"/>
              <a:t>3</a:t>
            </a:r>
            <a:r>
              <a:rPr lang="zh-CN" altLang="en-US" sz="2400" b="1"/>
              <a:t>、作者在评价历史人物时，用了一个</a:t>
            </a:r>
            <a:r>
              <a:rPr lang="en-US" altLang="zh-CN" sz="2400" b="1"/>
              <a:t>“</a:t>
            </a:r>
            <a:r>
              <a:rPr lang="zh-CN" altLang="en-US" sz="2400" b="1"/>
              <a:t>惜</a:t>
            </a:r>
            <a:r>
              <a:rPr lang="en-US" altLang="zh-CN" sz="2400" b="1"/>
              <a:t>”</a:t>
            </a:r>
            <a:r>
              <a:rPr lang="zh-CN" altLang="en-US" sz="2400" b="1"/>
              <a:t>字，联系前后文，说说</a:t>
            </a:r>
            <a:r>
              <a:rPr lang="en-US" altLang="zh-CN" sz="2400" b="1"/>
              <a:t>“</a:t>
            </a:r>
            <a:r>
              <a:rPr lang="zh-CN" altLang="en-US" sz="2400" b="1"/>
              <a:t>惜</a:t>
            </a:r>
            <a:r>
              <a:rPr lang="en-US" altLang="zh-CN" sz="2400" b="1"/>
              <a:t>”</a:t>
            </a:r>
            <a:r>
              <a:rPr lang="zh-CN" altLang="en-US" sz="2400" b="1"/>
              <a:t>的含义？</a:t>
            </a:r>
            <a:endParaRPr lang="zh-CN" altLang="en-US" sz="2400" b="1"/>
          </a:p>
        </p:txBody>
      </p:sp>
      <p:sp>
        <p:nvSpPr>
          <p:cNvPr id="6" name="文本框 5"/>
          <p:cNvSpPr txBox="1"/>
          <p:nvPr/>
        </p:nvSpPr>
        <p:spPr>
          <a:xfrm>
            <a:off x="634365" y="1193800"/>
            <a:ext cx="7675245" cy="953135"/>
          </a:xfrm>
          <a:prstGeom prst="rect">
            <a:avLst/>
          </a:prstGeom>
          <a:noFill/>
        </p:spPr>
        <p:txBody>
          <a:bodyPr wrap="square" rtlCol="0" anchor="t">
            <a:spAutoFit/>
          </a:bodyPr>
          <a:p>
            <a:r>
              <a:rPr lang="zh-CN" altLang="en-US" sz="2800" b="1">
                <a:solidFill>
                  <a:srgbClr val="0904C8"/>
                </a:solidFill>
              </a:rPr>
              <a:t>①</a:t>
            </a:r>
            <a:r>
              <a:rPr lang="en-US" altLang="zh-CN" sz="2800" b="1">
                <a:solidFill>
                  <a:srgbClr val="0904C8"/>
                </a:solidFill>
              </a:rPr>
              <a:t>“</a:t>
            </a:r>
            <a:r>
              <a:rPr lang="zh-CN" altLang="en-US" sz="2800" b="1">
                <a:solidFill>
                  <a:srgbClr val="0904C8"/>
                </a:solidFill>
              </a:rPr>
              <a:t>惜</a:t>
            </a:r>
            <a:r>
              <a:rPr lang="en-US" altLang="zh-CN" sz="2800" b="1">
                <a:solidFill>
                  <a:srgbClr val="0904C8"/>
                </a:solidFill>
              </a:rPr>
              <a:t>”</a:t>
            </a:r>
            <a:r>
              <a:rPr lang="zh-CN" altLang="en-US" sz="2800" b="1">
                <a:solidFill>
                  <a:srgbClr val="0904C8"/>
                </a:solidFill>
              </a:rPr>
              <a:t>中含褒扬之意，肯定他们的雄才大略，也肯定了中华民族是一个英雄辈出的伟大民族；</a:t>
            </a:r>
            <a:endParaRPr lang="zh-CN" altLang="en-US" sz="2800" b="1">
              <a:solidFill>
                <a:srgbClr val="0904C8"/>
              </a:solidFill>
            </a:endParaRPr>
          </a:p>
        </p:txBody>
      </p:sp>
      <p:sp>
        <p:nvSpPr>
          <p:cNvPr id="4" name="文本框 3"/>
          <p:cNvSpPr txBox="1"/>
          <p:nvPr/>
        </p:nvSpPr>
        <p:spPr>
          <a:xfrm>
            <a:off x="659765" y="2283460"/>
            <a:ext cx="7825105" cy="953135"/>
          </a:xfrm>
          <a:prstGeom prst="rect">
            <a:avLst/>
          </a:prstGeom>
          <a:noFill/>
        </p:spPr>
        <p:txBody>
          <a:bodyPr wrap="square" rtlCol="0">
            <a:spAutoFit/>
          </a:bodyPr>
          <a:p>
            <a:r>
              <a:rPr lang="zh-CN" altLang="en-US" sz="2800"/>
              <a:t>②</a:t>
            </a:r>
            <a:r>
              <a:rPr lang="en-US" altLang="zh-CN" sz="2800" b="1"/>
              <a:t>“</a:t>
            </a:r>
            <a:r>
              <a:rPr lang="zh-CN" altLang="en-US" sz="2800" b="1"/>
              <a:t>惜</a:t>
            </a:r>
            <a:r>
              <a:rPr lang="en-US" altLang="zh-CN" sz="2800" b="1"/>
              <a:t>”</a:t>
            </a:r>
            <a:r>
              <a:rPr lang="zh-CN" altLang="en-US" sz="2800" b="1"/>
              <a:t>字又委婉地批评了他们短于</a:t>
            </a:r>
            <a:r>
              <a:rPr lang="en-US" altLang="zh-CN" sz="2800" b="1"/>
              <a:t>“</a:t>
            </a:r>
            <a:r>
              <a:rPr lang="zh-CN" altLang="en-US" sz="2800" b="1"/>
              <a:t>文治</a:t>
            </a:r>
            <a:r>
              <a:rPr lang="en-US" altLang="zh-CN" sz="2800" b="1"/>
              <a:t>”</a:t>
            </a:r>
            <a:r>
              <a:rPr lang="zh-CN" altLang="en-US" sz="2800" b="1"/>
              <a:t>，欠缺才华；</a:t>
            </a:r>
            <a:endParaRPr lang="zh-CN" altLang="en-US" sz="2800" b="1"/>
          </a:p>
        </p:txBody>
      </p:sp>
      <p:sp>
        <p:nvSpPr>
          <p:cNvPr id="7" name="文本框 6"/>
          <p:cNvSpPr txBox="1"/>
          <p:nvPr/>
        </p:nvSpPr>
        <p:spPr>
          <a:xfrm>
            <a:off x="694055" y="3415030"/>
            <a:ext cx="7417435" cy="953135"/>
          </a:xfrm>
          <a:prstGeom prst="rect">
            <a:avLst/>
          </a:prstGeom>
          <a:noFill/>
        </p:spPr>
        <p:txBody>
          <a:bodyPr wrap="square" rtlCol="0">
            <a:spAutoFit/>
          </a:bodyPr>
          <a:p>
            <a:r>
              <a:rPr lang="zh-CN" altLang="en-US" sz="2800"/>
              <a:t>③</a:t>
            </a:r>
            <a:r>
              <a:rPr lang="en-US" altLang="zh-CN" sz="2800" b="1"/>
              <a:t>“</a:t>
            </a:r>
            <a:r>
              <a:rPr lang="zh-CN" altLang="en-US" sz="2800" b="1"/>
              <a:t>惜</a:t>
            </a:r>
            <a:r>
              <a:rPr lang="en-US" altLang="zh-CN" sz="2800" b="1"/>
              <a:t>”</a:t>
            </a:r>
            <a:r>
              <a:rPr lang="zh-CN" altLang="en-US" sz="2800" b="1"/>
              <a:t>字蕴涵后来居上的伟大气概以及超越历代英雄人物的自信。</a:t>
            </a:r>
            <a:endParaRPr lang="zh-CN" altLang="en-US" sz="28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7"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843915" y="1449070"/>
            <a:ext cx="7760970" cy="521970"/>
          </a:xfrm>
          <a:prstGeom prst="rect">
            <a:avLst/>
          </a:prstGeom>
          <a:noFill/>
          <a:ln>
            <a:noFill/>
          </a:ln>
        </p:spPr>
        <p:style>
          <a:lnRef idx="3">
            <a:schemeClr val="lt1"/>
          </a:lnRef>
          <a:fillRef idx="1">
            <a:schemeClr val="accent5"/>
          </a:fillRef>
          <a:effectRef idx="1">
            <a:schemeClr val="accent5"/>
          </a:effectRef>
          <a:fontRef idx="minor">
            <a:schemeClr val="lt1"/>
          </a:fontRef>
        </p:style>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惜秦皇汉武，略输文采；唐宗宋祖，稍逊风骚。</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椭圆 5"/>
          <p:cNvSpPr/>
          <p:nvPr/>
        </p:nvSpPr>
        <p:spPr>
          <a:xfrm>
            <a:off x="899795" y="1491615"/>
            <a:ext cx="431800" cy="57531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nvGrpSpPr>
          <p:cNvPr id="9" name="组合 8"/>
          <p:cNvGrpSpPr/>
          <p:nvPr/>
        </p:nvGrpSpPr>
        <p:grpSpPr>
          <a:xfrm>
            <a:off x="784225" y="114935"/>
            <a:ext cx="7613650" cy="1229995"/>
            <a:chOff x="105349" y="-2702812"/>
            <a:chExt cx="3303546" cy="5681866"/>
          </a:xfrm>
        </p:grpSpPr>
        <p:sp>
          <p:nvSpPr>
            <p:cNvPr id="10" name="线形标注 2 9"/>
            <p:cNvSpPr/>
            <p:nvPr/>
          </p:nvSpPr>
          <p:spPr>
            <a:xfrm>
              <a:off x="119181" y="-2618192"/>
              <a:ext cx="3230791" cy="5362579"/>
            </a:xfrm>
            <a:prstGeom prst="borderCallout2">
              <a:avLst>
                <a:gd name="adj1" fmla="val 100186"/>
                <a:gd name="adj2" fmla="val 5292"/>
                <a:gd name="adj3" fmla="val 110321"/>
                <a:gd name="adj4" fmla="val 4240"/>
                <a:gd name="adj5" fmla="val 117806"/>
                <a:gd name="adj6" fmla="val 3766"/>
              </a:avLst>
            </a:prstGeom>
            <a:solidFill>
              <a:srgbClr val="F8F4EA"/>
            </a:solidFill>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7899" name="Text Box 5"/>
            <p:cNvSpPr txBox="1"/>
            <p:nvPr/>
          </p:nvSpPr>
          <p:spPr>
            <a:xfrm>
              <a:off x="105349" y="-2702812"/>
              <a:ext cx="3303546" cy="5681866"/>
            </a:xfrm>
            <a:prstGeom prst="rect">
              <a:avLst/>
            </a:prstGeom>
            <a:noFill/>
            <a:ln w="9525">
              <a:noFill/>
            </a:ln>
          </p:spPr>
          <p:txBody>
            <a:bodyPr wrap="square">
              <a:spAutoFit/>
            </a:bodyPr>
            <a:p>
              <a:pPr eaLnBrk="1" latinLnBrk="1" hangingPunct="1">
                <a:lnSpc>
                  <a:spcPct val="100000"/>
                </a:lnSpc>
                <a:buClr>
                  <a:srgbClr val="1F497D"/>
                </a:buClr>
                <a:buSzPct val="70000"/>
                <a:buFont typeface="Wingdings" panose="05000000000000000000" pitchFamily="2" charset="2"/>
              </a:pPr>
              <a:r>
                <a:rPr lang="zh-CN" altLang="en-US" sz="2600" b="1" dirty="0">
                  <a:solidFill>
                    <a:srgbClr val="0066CC"/>
                  </a:solidFill>
                  <a:latin typeface="楷体" panose="02010609060101010101" pitchFamily="49" charset="-122"/>
                  <a:ea typeface="楷体" panose="02010609060101010101" pitchFamily="49" charset="-122"/>
                </a:rPr>
                <a:t>   </a:t>
              </a:r>
              <a:r>
                <a:rPr lang="en-US" altLang="zh-CN" sz="2400" b="1" dirty="0">
                  <a:solidFill>
                    <a:srgbClr val="0066CC"/>
                  </a:solidFill>
                  <a:latin typeface="宋体" panose="02010600030101010101" pitchFamily="2" charset="-122"/>
                  <a:cs typeface="宋体" panose="02010600030101010101" pitchFamily="2" charset="-122"/>
                </a:rPr>
                <a:t>4</a:t>
              </a:r>
              <a:r>
                <a:rPr lang="zh-CN" altLang="en-US" sz="2400" b="1" dirty="0">
                  <a:solidFill>
                    <a:srgbClr val="0066CC"/>
                  </a:solidFill>
                  <a:latin typeface="宋体" panose="02010600030101010101" pitchFamily="2" charset="-122"/>
                  <a:cs typeface="宋体" panose="02010600030101010101" pitchFamily="2" charset="-122"/>
                </a:rPr>
                <a:t>、诗人以“惜”字总领下面七个句子，展开对历代英雄人物的评论。作者用词极有分寸，试简析</a:t>
              </a:r>
              <a:r>
                <a:rPr lang="en-US" altLang="zh-CN" sz="2400" b="1" dirty="0">
                  <a:solidFill>
                    <a:srgbClr val="0066CC"/>
                  </a:solidFill>
                  <a:latin typeface="宋体" panose="02010600030101010101" pitchFamily="2" charset="-122"/>
                  <a:cs typeface="宋体" panose="02010600030101010101" pitchFamily="2" charset="-122"/>
                </a:rPr>
                <a:t>“</a:t>
              </a:r>
              <a:r>
                <a:rPr lang="zh-CN" altLang="en-US" sz="2400" b="1" dirty="0">
                  <a:solidFill>
                    <a:srgbClr val="0066CC"/>
                  </a:solidFill>
                  <a:latin typeface="宋体" panose="02010600030101010101" pitchFamily="2" charset="-122"/>
                  <a:cs typeface="宋体" panose="02010600030101010101" pitchFamily="2" charset="-122"/>
                </a:rPr>
                <a:t>略输</a:t>
              </a:r>
              <a:r>
                <a:rPr lang="en-US" altLang="zh-CN" sz="2400" b="1" dirty="0">
                  <a:solidFill>
                    <a:srgbClr val="0066CC"/>
                  </a:solidFill>
                  <a:latin typeface="宋体" panose="02010600030101010101" pitchFamily="2" charset="-122"/>
                  <a:cs typeface="宋体" panose="02010600030101010101" pitchFamily="2" charset="-122"/>
                </a:rPr>
                <a:t>”“</a:t>
              </a:r>
              <a:r>
                <a:rPr lang="zh-CN" altLang="en-US" sz="2400" b="1" dirty="0">
                  <a:solidFill>
                    <a:srgbClr val="0066CC"/>
                  </a:solidFill>
                  <a:latin typeface="宋体" panose="02010600030101010101" pitchFamily="2" charset="-122"/>
                  <a:cs typeface="宋体" panose="02010600030101010101" pitchFamily="2" charset="-122"/>
                </a:rPr>
                <a:t>稍逊</a:t>
              </a:r>
              <a:r>
                <a:rPr lang="en-US" altLang="zh-CN" sz="2400" b="1" dirty="0">
                  <a:solidFill>
                    <a:srgbClr val="0066CC"/>
                  </a:solidFill>
                  <a:latin typeface="宋体" panose="02010600030101010101" pitchFamily="2" charset="-122"/>
                  <a:cs typeface="宋体" panose="02010600030101010101" pitchFamily="2" charset="-122"/>
                </a:rPr>
                <a:t>”“</a:t>
              </a:r>
              <a:r>
                <a:rPr lang="zh-CN" altLang="en-US" sz="2400" b="1" dirty="0">
                  <a:solidFill>
                    <a:srgbClr val="0066CC"/>
                  </a:solidFill>
                  <a:latin typeface="宋体" panose="02010600030101010101" pitchFamily="2" charset="-122"/>
                  <a:cs typeface="宋体" panose="02010600030101010101" pitchFamily="2" charset="-122"/>
                </a:rPr>
                <a:t>只识</a:t>
              </a:r>
              <a:r>
                <a:rPr lang="en-US" altLang="zh-CN" sz="2400" b="1" dirty="0">
                  <a:solidFill>
                    <a:srgbClr val="0066CC"/>
                  </a:solidFill>
                  <a:latin typeface="宋体" panose="02010600030101010101" pitchFamily="2" charset="-122"/>
                  <a:cs typeface="宋体" panose="02010600030101010101" pitchFamily="2" charset="-122"/>
                </a:rPr>
                <a:t>”</a:t>
              </a:r>
              <a:r>
                <a:rPr lang="zh-CN" altLang="en-US" sz="2400" b="1" dirty="0">
                  <a:solidFill>
                    <a:srgbClr val="0066CC"/>
                  </a:solidFill>
                  <a:latin typeface="宋体" panose="02010600030101010101" pitchFamily="2" charset="-122"/>
                  <a:cs typeface="宋体" panose="02010600030101010101" pitchFamily="2" charset="-122"/>
                </a:rPr>
                <a:t>所包含的作者的感情和态度</a:t>
              </a:r>
              <a:endParaRPr lang="zh-CN" altLang="en-US" sz="2400" b="1" dirty="0">
                <a:solidFill>
                  <a:srgbClr val="0066CC"/>
                </a:solidFill>
                <a:latin typeface="宋体" panose="02010600030101010101" pitchFamily="2" charset="-122"/>
                <a:cs typeface="宋体" panose="02010600030101010101" pitchFamily="2" charset="-122"/>
              </a:endParaRPr>
            </a:p>
          </p:txBody>
        </p:sp>
      </p:grpSp>
      <p:grpSp>
        <p:nvGrpSpPr>
          <p:cNvPr id="12" name="组合 11"/>
          <p:cNvGrpSpPr/>
          <p:nvPr/>
        </p:nvGrpSpPr>
        <p:grpSpPr>
          <a:xfrm>
            <a:off x="901700" y="2287270"/>
            <a:ext cx="7369175" cy="1860550"/>
            <a:chOff x="132516" y="936427"/>
            <a:chExt cx="3197493" cy="2052984"/>
          </a:xfrm>
        </p:grpSpPr>
        <p:sp>
          <p:nvSpPr>
            <p:cNvPr id="13" name="线形标注 2 12"/>
            <p:cNvSpPr/>
            <p:nvPr/>
          </p:nvSpPr>
          <p:spPr>
            <a:xfrm>
              <a:off x="132516" y="936427"/>
              <a:ext cx="3197493" cy="2052984"/>
            </a:xfrm>
            <a:prstGeom prst="borderCallout2">
              <a:avLst>
                <a:gd name="adj1" fmla="val 949"/>
                <a:gd name="adj2" fmla="val 34660"/>
                <a:gd name="adj3" fmla="val -15149"/>
                <a:gd name="adj4" fmla="val 33008"/>
                <a:gd name="adj5" fmla="val -22356"/>
                <a:gd name="adj6" fmla="val 34987"/>
              </a:avLst>
            </a:prstGeom>
            <a:solidFill>
              <a:srgbClr val="F8F4EA"/>
            </a:solidFill>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7897" name="Text Box 5"/>
            <p:cNvSpPr txBox="1"/>
            <p:nvPr/>
          </p:nvSpPr>
          <p:spPr>
            <a:xfrm>
              <a:off x="165304" y="1038017"/>
              <a:ext cx="3142388" cy="1687931"/>
            </a:xfrm>
            <a:prstGeom prst="rect">
              <a:avLst/>
            </a:prstGeom>
            <a:noFill/>
            <a:ln w="9525">
              <a:noFill/>
            </a:ln>
          </p:spPr>
          <p:txBody>
            <a:bodyPr wrap="square">
              <a:spAutoFit/>
            </a:bodyPr>
            <a:p>
              <a:pPr eaLnBrk="1" latinLnBrk="1" hangingPunct="1">
                <a:lnSpc>
                  <a:spcPct val="120000"/>
                </a:lnSpc>
                <a:buClr>
                  <a:srgbClr val="1F497D"/>
                </a:buClr>
                <a:buSzPct val="70000"/>
                <a:buFont typeface="Wingdings" panose="05000000000000000000" pitchFamily="2" charset="2"/>
              </a:pPr>
              <a:r>
                <a:rPr lang="zh-CN" altLang="en-US" sz="2600" b="1" dirty="0">
                  <a:solidFill>
                    <a:srgbClr val="0066CC"/>
                  </a:solidFill>
                  <a:latin typeface="楷体" panose="02010609060101010101" pitchFamily="49" charset="-122"/>
                  <a:ea typeface="楷体" panose="02010609060101010101" pitchFamily="49" charset="-122"/>
                </a:rPr>
                <a:t>    “略输”“稍逊”用词极有分寸，委婉含蓄地</a:t>
              </a:r>
              <a:r>
                <a:rPr lang="zh-CN" altLang="en-US" sz="2600" b="1" dirty="0">
                  <a:solidFill>
                    <a:srgbClr val="FF0000"/>
                  </a:solidFill>
                  <a:latin typeface="楷体" panose="02010609060101010101" pitchFamily="49" charset="-122"/>
                  <a:ea typeface="楷体" panose="02010609060101010101" pitchFamily="49" charset="-122"/>
                </a:rPr>
                <a:t>表达出了</a:t>
              </a:r>
              <a:r>
                <a:rPr lang="zh-CN" altLang="en-US" sz="2600" b="1" dirty="0">
                  <a:solidFill>
                    <a:srgbClr val="0066CC"/>
                  </a:solidFill>
                  <a:latin typeface="楷体" panose="02010609060101010101" pitchFamily="49" charset="-122"/>
                  <a:ea typeface="楷体" panose="02010609060101010101" pitchFamily="49" charset="-122"/>
                </a:rPr>
                <a:t>对历史上的英雄人物</a:t>
              </a:r>
              <a:r>
                <a:rPr lang="zh-CN" altLang="en-US" sz="2600" b="1" dirty="0">
                  <a:solidFill>
                    <a:srgbClr val="FF0000"/>
                  </a:solidFill>
                  <a:latin typeface="楷体" panose="02010609060101010101" pitchFamily="49" charset="-122"/>
                  <a:ea typeface="楷体" panose="02010609060101010101" pitchFamily="49" charset="-122"/>
                </a:rPr>
                <a:t>肯定中寓有批判的态度</a:t>
              </a:r>
              <a:r>
                <a:rPr lang="zh-CN" altLang="en-US" sz="2600" b="1" dirty="0">
                  <a:solidFill>
                    <a:srgbClr val="0066CC"/>
                  </a:solidFill>
                  <a:latin typeface="楷体" panose="02010609060101010101" pitchFamily="49" charset="-122"/>
                  <a:ea typeface="楷体" panose="02010609060101010101" pitchFamily="49" charset="-122"/>
                </a:rPr>
                <a:t>。</a:t>
              </a:r>
              <a:endParaRPr lang="en-US" altLang="zh-CN" sz="2600" b="1" dirty="0">
                <a:solidFill>
                  <a:srgbClr val="0066CC"/>
                </a:solidFill>
                <a:latin typeface="楷体" panose="02010609060101010101" pitchFamily="49" charset="-122"/>
                <a:ea typeface="楷体" panose="02010609060101010101" pitchFamily="49" charset="-122"/>
              </a:endParaRPr>
            </a:p>
          </p:txBody>
        </p:sp>
      </p:grpSp>
      <p:sp>
        <p:nvSpPr>
          <p:cNvPr id="15" name="椭圆 14"/>
          <p:cNvSpPr/>
          <p:nvPr/>
        </p:nvSpPr>
        <p:spPr>
          <a:xfrm>
            <a:off x="2987675" y="1435100"/>
            <a:ext cx="863600" cy="6045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6" name="椭圆 15"/>
          <p:cNvSpPr/>
          <p:nvPr/>
        </p:nvSpPr>
        <p:spPr>
          <a:xfrm>
            <a:off x="6516370" y="1491615"/>
            <a:ext cx="924560" cy="5207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outVertical)">
                                      <p:cBhvr>
                                        <p:cTn id="12" dur="500"/>
                                        <p:tgtEl>
                                          <p:spTgt spid="15"/>
                                        </p:tgtEl>
                                      </p:cBhvr>
                                    </p:animEffect>
                                  </p:childTnLst>
                                </p:cTn>
                              </p:par>
                              <p:par>
                                <p:cTn id="13" presetID="16" presetClass="entr" presetSubtype="37"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barn(outVertical)">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Effect transition="in" filter="wipe(down)">
                                      <p:cBhvr>
                                        <p:cTn id="2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5" grpId="0" bldLvl="0" animBg="1"/>
      <p:bldP spid="16"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 name="文本框 4"/>
          <p:cNvSpPr txBox="1"/>
          <p:nvPr/>
        </p:nvSpPr>
        <p:spPr>
          <a:xfrm>
            <a:off x="899795" y="391795"/>
            <a:ext cx="7036435" cy="521970"/>
          </a:xfrm>
          <a:prstGeom prst="rect">
            <a:avLst/>
          </a:prstGeom>
          <a:noFill/>
          <a:ln>
            <a:noFill/>
          </a:ln>
        </p:spPr>
        <p:style>
          <a:lnRef idx="3">
            <a:schemeClr val="lt1"/>
          </a:lnRef>
          <a:fillRef idx="1">
            <a:schemeClr val="accent5"/>
          </a:fillRef>
          <a:effectRef idx="1">
            <a:schemeClr val="accent5"/>
          </a:effectRef>
          <a:fontRef idx="minor">
            <a:schemeClr val="lt1"/>
          </a:fontRef>
        </p:style>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一代天骄，成吉思汗，只识弯弓射大雕。</a:t>
            </a:r>
            <a:endParaRPr kumimoji="0" lang="zh-CN" altLang="en-US" sz="2800" b="1" i="0" u="none" strike="noStrike" kern="1200" cap="none" spc="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endParaRPr>
          </a:p>
        </p:txBody>
      </p:sp>
      <p:sp>
        <p:nvSpPr>
          <p:cNvPr id="6" name="椭圆 5"/>
          <p:cNvSpPr/>
          <p:nvPr/>
        </p:nvSpPr>
        <p:spPr>
          <a:xfrm>
            <a:off x="899795" y="339408"/>
            <a:ext cx="1644650" cy="52070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9" name="椭圆 8"/>
          <p:cNvSpPr/>
          <p:nvPr/>
        </p:nvSpPr>
        <p:spPr>
          <a:xfrm>
            <a:off x="4356100" y="352425"/>
            <a:ext cx="1002030" cy="56134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cxnSp>
        <p:nvCxnSpPr>
          <p:cNvPr id="10" name="直接连接符 9"/>
          <p:cNvCxnSpPr/>
          <p:nvPr/>
        </p:nvCxnSpPr>
        <p:spPr>
          <a:xfrm>
            <a:off x="5292090" y="915670"/>
            <a:ext cx="187198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683261" y="1370330"/>
            <a:ext cx="7560944" cy="1531620"/>
            <a:chOff x="99824" y="1652639"/>
            <a:chExt cx="3250227" cy="3494861"/>
          </a:xfrm>
        </p:grpSpPr>
        <p:sp>
          <p:nvSpPr>
            <p:cNvPr id="15" name="线形标注 2 14"/>
            <p:cNvSpPr/>
            <p:nvPr/>
          </p:nvSpPr>
          <p:spPr>
            <a:xfrm>
              <a:off x="139404" y="1652639"/>
              <a:ext cx="3210647" cy="3493413"/>
            </a:xfrm>
            <a:prstGeom prst="borderCallout2">
              <a:avLst>
                <a:gd name="adj1" fmla="val 98451"/>
                <a:gd name="adj2" fmla="val 88741"/>
                <a:gd name="adj3" fmla="val 118137"/>
                <a:gd name="adj4" fmla="val 91062"/>
                <a:gd name="adj5" fmla="val 141875"/>
                <a:gd name="adj6" fmla="val 89046"/>
              </a:avLst>
            </a:prstGeom>
            <a:solidFill>
              <a:srgbClr val="F8F4EA"/>
            </a:solidFill>
          </p:spPr>
          <p:style>
            <a:lnRef idx="1">
              <a:schemeClr val="accent4"/>
            </a:lnRef>
            <a:fillRef idx="2">
              <a:schemeClr val="accent4"/>
            </a:fillRef>
            <a:effectRef idx="1">
              <a:schemeClr val="accent4"/>
            </a:effectRef>
            <a:fontRef idx="minor">
              <a:schemeClr val="dk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dk1"/>
                </a:solidFill>
                <a:effectLst/>
                <a:uLnTx/>
                <a:uFillTx/>
                <a:latin typeface="+mn-lt"/>
                <a:ea typeface="+mn-ea"/>
                <a:cs typeface="+mn-cs"/>
              </a:endParaRPr>
            </a:p>
          </p:txBody>
        </p:sp>
        <p:sp>
          <p:nvSpPr>
            <p:cNvPr id="39945" name="Text Box 5"/>
            <p:cNvSpPr txBox="1"/>
            <p:nvPr/>
          </p:nvSpPr>
          <p:spPr>
            <a:xfrm>
              <a:off x="99824" y="2750941"/>
              <a:ext cx="3188810" cy="2396559"/>
            </a:xfrm>
            <a:prstGeom prst="rect">
              <a:avLst/>
            </a:prstGeom>
            <a:noFill/>
            <a:ln w="9525">
              <a:noFill/>
            </a:ln>
          </p:spPr>
          <p:txBody>
            <a:bodyPr wrap="square">
              <a:spAutoFit/>
            </a:bodyPr>
            <a:p>
              <a:pPr eaLnBrk="1" latinLnBrk="1" hangingPunct="1">
                <a:lnSpc>
                  <a:spcPct val="120000"/>
                </a:lnSpc>
                <a:buClr>
                  <a:srgbClr val="1F497D"/>
                </a:buClr>
                <a:buSzPct val="70000"/>
                <a:buFont typeface="Wingdings" panose="05000000000000000000" pitchFamily="2" charset="2"/>
              </a:pPr>
              <a:r>
                <a:rPr lang="zh-CN" altLang="en-US" sz="2600" b="1" dirty="0">
                  <a:solidFill>
                    <a:srgbClr val="0066CC"/>
                  </a:solidFill>
                  <a:latin typeface="楷体" panose="02010609060101010101" pitchFamily="49" charset="-122"/>
                  <a:ea typeface="楷体" panose="02010609060101010101" pitchFamily="49" charset="-122"/>
                </a:rPr>
                <a:t>  </a:t>
              </a:r>
              <a:r>
                <a:rPr lang="zh-CN" altLang="en-US" sz="2600" b="1" dirty="0">
                  <a:solidFill>
                    <a:srgbClr val="FF0000"/>
                  </a:solidFill>
                  <a:latin typeface="楷体" panose="02010609060101010101" pitchFamily="49" charset="-122"/>
                  <a:ea typeface="楷体" panose="02010609060101010101" pitchFamily="49" charset="-122"/>
                  <a:sym typeface="+mn-ea"/>
                </a:rPr>
                <a:t>先扬后抑</a:t>
              </a:r>
              <a:r>
                <a:rPr lang="zh-CN" altLang="en-US" sz="2600" b="1" dirty="0">
                  <a:solidFill>
                    <a:srgbClr val="0066CC"/>
                  </a:solidFill>
                  <a:latin typeface="楷体" panose="02010609060101010101" pitchFamily="49" charset="-122"/>
                  <a:ea typeface="楷体" panose="02010609060101010101" pitchFamily="49" charset="-122"/>
                  <a:sym typeface="+mn-ea"/>
                </a:rPr>
                <a:t>，“只识”二字，</a:t>
              </a:r>
              <a:r>
                <a:rPr lang="zh-CN" altLang="en-US" sz="2600" b="1" dirty="0">
                  <a:solidFill>
                    <a:srgbClr val="FF0000"/>
                  </a:solidFill>
                  <a:latin typeface="楷体" panose="02010609060101010101" pitchFamily="49" charset="-122"/>
                  <a:ea typeface="楷体" panose="02010609060101010101" pitchFamily="49" charset="-122"/>
                  <a:sym typeface="+mn-ea"/>
                </a:rPr>
                <a:t>略带嘲讽</a:t>
              </a:r>
              <a:r>
                <a:rPr lang="zh-CN" altLang="en-US" sz="2600" b="1" dirty="0">
                  <a:solidFill>
                    <a:srgbClr val="0066CC"/>
                  </a:solidFill>
                  <a:latin typeface="楷体" panose="02010609060101010101" pitchFamily="49" charset="-122"/>
                  <a:ea typeface="楷体" panose="02010609060101010101" pitchFamily="49" charset="-122"/>
                  <a:sym typeface="+mn-ea"/>
                </a:rPr>
                <a:t>，</a:t>
              </a:r>
              <a:r>
                <a:rPr lang="zh-CN" altLang="en-US" sz="2600" b="1" dirty="0">
                  <a:solidFill>
                    <a:srgbClr val="0066CC"/>
                  </a:solidFill>
                  <a:latin typeface="楷体" panose="02010609060101010101" pitchFamily="49" charset="-122"/>
                  <a:ea typeface="楷体" panose="02010609060101010101" pitchFamily="49" charset="-122"/>
                </a:rPr>
                <a:t>传神地表现了成吉思汗</a:t>
              </a:r>
              <a:r>
                <a:rPr lang="zh-CN" altLang="en-US" sz="2600" b="1" dirty="0">
                  <a:solidFill>
                    <a:srgbClr val="FF0000"/>
                  </a:solidFill>
                  <a:latin typeface="楷体" panose="02010609060101010101" pitchFamily="49" charset="-122"/>
                  <a:ea typeface="楷体" panose="02010609060101010101" pitchFamily="49" charset="-122"/>
                </a:rPr>
                <a:t>只恃武功而不重文治</a:t>
              </a:r>
              <a:r>
                <a:rPr lang="zh-CN" altLang="en-US" sz="2600" b="1" dirty="0">
                  <a:solidFill>
                    <a:srgbClr val="0066CC"/>
                  </a:solidFill>
                  <a:latin typeface="楷体" panose="02010609060101010101" pitchFamily="49" charset="-122"/>
                  <a:ea typeface="楷体" panose="02010609060101010101" pitchFamily="49" charset="-122"/>
                </a:rPr>
                <a:t>的形象。</a:t>
              </a:r>
              <a:endParaRPr lang="zh-CN" altLang="en-US" sz="2600" b="1" dirty="0">
                <a:solidFill>
                  <a:srgbClr val="0070C0"/>
                </a:solidFill>
                <a:latin typeface="楷体" panose="02010609060101010101" pitchFamily="49" charset="-122"/>
                <a:ea typeface="楷体" panose="02010609060101010101" pitchFamily="49" charset="-122"/>
              </a:endParaRPr>
            </a:p>
          </p:txBody>
        </p:sp>
      </p:grpSp>
      <p:cxnSp>
        <p:nvCxnSpPr>
          <p:cNvPr id="2" name="直接箭头连接符 1"/>
          <p:cNvCxnSpPr/>
          <p:nvPr/>
        </p:nvCxnSpPr>
        <p:spPr>
          <a:xfrm flipH="1">
            <a:off x="1619885" y="915670"/>
            <a:ext cx="143510" cy="99123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cxnSp>
        <p:nvCxnSpPr>
          <p:cNvPr id="3" name="直接箭头连接符 2"/>
          <p:cNvCxnSpPr/>
          <p:nvPr/>
        </p:nvCxnSpPr>
        <p:spPr>
          <a:xfrm flipH="1">
            <a:off x="2267585" y="915670"/>
            <a:ext cx="2376170" cy="1100455"/>
          </a:xfrm>
          <a:prstGeom prst="straightConnector1">
            <a:avLst/>
          </a:prstGeom>
          <a:ln w="28575" cmpd="sng">
            <a:solidFill>
              <a:schemeClr val="accent1">
                <a:shade val="50000"/>
              </a:schemeClr>
            </a:solidFill>
            <a:prstDash val="solid"/>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24582" name="Text Box 6"/>
          <p:cNvSpPr txBox="1">
            <a:spLocks noChangeArrowheads="1"/>
          </p:cNvSpPr>
          <p:nvPr/>
        </p:nvSpPr>
        <p:spPr bwMode="auto">
          <a:xfrm>
            <a:off x="483235" y="250190"/>
            <a:ext cx="8660765" cy="650875"/>
          </a:xfrm>
          <a:prstGeom prst="rect">
            <a:avLst/>
          </a:prstGeom>
          <a:noFill/>
          <a:ln>
            <a:noFill/>
          </a:ln>
          <a:effec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5.</a:t>
            </a:r>
            <a:r>
              <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rPr>
              <a:t>如何理解“俱往矣，数风流人物，还看今朝”？</a:t>
            </a:r>
            <a:endParaRPr kumimoji="0" lang="zh-CN" altLang="en-US" sz="2800" b="1" i="0" u="none" strike="noStrike" kern="1200" cap="none" spc="0" normalizeH="0" baseline="0" noProof="0" dirty="0">
              <a:ln>
                <a:noFill/>
              </a:ln>
              <a:solidFill>
                <a:schemeClr val="tx1"/>
              </a:solidFill>
              <a:effectLst/>
              <a:uLnTx/>
              <a:uFillTx/>
              <a:latin typeface="宋体" panose="02010600030101010101" pitchFamily="2" charset="-122"/>
              <a:cs typeface="宋体" panose="02010600030101010101" pitchFamily="2" charset="-122"/>
            </a:endParaRPr>
          </a:p>
        </p:txBody>
      </p:sp>
      <p:sp>
        <p:nvSpPr>
          <p:cNvPr id="24583" name="Text Box 7"/>
          <p:cNvSpPr txBox="1"/>
          <p:nvPr/>
        </p:nvSpPr>
        <p:spPr>
          <a:xfrm>
            <a:off x="471170" y="901065"/>
            <a:ext cx="8228965" cy="3879215"/>
          </a:xfrm>
          <a:prstGeom prst="rect">
            <a:avLst/>
          </a:prstGeom>
          <a:noFill/>
          <a:ln w="9525">
            <a:noFill/>
          </a:ln>
        </p:spPr>
        <p:txBody>
          <a:bodyPr wrap="square">
            <a:spAutoFit/>
          </a:bodyPr>
          <a:p>
            <a:pPr eaLnBrk="1" hangingPunct="1">
              <a:lnSpc>
                <a:spcPct val="110000"/>
              </a:lnSpc>
            </a:pPr>
            <a:r>
              <a:rPr lang="zh-CN" altLang="en-US" sz="3200" b="1" dirty="0">
                <a:solidFill>
                  <a:srgbClr val="0000FF"/>
                </a:solidFill>
                <a:latin typeface="楷体" panose="02010609060101010101" pitchFamily="49" charset="-122"/>
                <a:ea typeface="楷体" panose="02010609060101010101" pitchFamily="49" charset="-122"/>
              </a:rPr>
              <a:t>    </a:t>
            </a:r>
            <a:r>
              <a:rPr lang="zh-CN" altLang="en-US" sz="3200" b="1" dirty="0">
                <a:solidFill>
                  <a:schemeClr val="tx1"/>
                </a:solidFill>
                <a:latin typeface="楷体" panose="02010609060101010101" pitchFamily="49" charset="-122"/>
                <a:ea typeface="楷体" panose="02010609060101010101" pitchFamily="49" charset="-122"/>
              </a:rPr>
              <a:t>最后三句为词眼，是本词的</a:t>
            </a:r>
            <a:r>
              <a:rPr lang="zh-CN" altLang="en-US" sz="3200" b="1" dirty="0">
                <a:solidFill>
                  <a:srgbClr val="EC04DE"/>
                </a:solidFill>
                <a:latin typeface="楷体" panose="02010609060101010101" pitchFamily="49" charset="-122"/>
                <a:ea typeface="楷体" panose="02010609060101010101" pitchFamily="49" charset="-122"/>
              </a:rPr>
              <a:t>主旨</a:t>
            </a:r>
            <a:r>
              <a:rPr lang="zh-CN" altLang="en-US" sz="3200" b="1" dirty="0">
                <a:solidFill>
                  <a:schemeClr val="tx1"/>
                </a:solidFill>
                <a:latin typeface="楷体" panose="02010609060101010101" pitchFamily="49" charset="-122"/>
                <a:ea typeface="楷体" panose="02010609060101010101" pitchFamily="49" charset="-122"/>
              </a:rPr>
              <a:t>所在</a:t>
            </a:r>
            <a:r>
              <a:rPr lang="zh-CN" altLang="en-US" sz="3200" b="1" dirty="0">
                <a:solidFill>
                  <a:srgbClr val="0000FF"/>
                </a:solidFill>
                <a:latin typeface="楷体" panose="02010609060101010101" pitchFamily="49" charset="-122"/>
                <a:ea typeface="楷体" panose="02010609060101010101" pitchFamily="49" charset="-122"/>
              </a:rPr>
              <a:t>。</a:t>
            </a:r>
            <a:r>
              <a:rPr lang="zh-CN" altLang="en-US" sz="3200" b="1" dirty="0">
                <a:solidFill>
                  <a:schemeClr val="tx1"/>
                </a:solidFill>
                <a:latin typeface="楷体" panose="02010609060101010101" pitchFamily="49" charset="-122"/>
                <a:ea typeface="楷体" panose="02010609060101010101" pitchFamily="49" charset="-122"/>
              </a:rPr>
              <a:t>用过去的“英雄”与当今的“风流人物”对比，</a:t>
            </a:r>
            <a:r>
              <a:rPr lang="zh-CN" altLang="en-US" sz="3200" b="1" dirty="0">
                <a:solidFill>
                  <a:srgbClr val="EC04DE"/>
                </a:solidFill>
                <a:latin typeface="楷体" panose="02010609060101010101" pitchFamily="49" charset="-122"/>
                <a:ea typeface="楷体" panose="02010609060101010101" pitchFamily="49" charset="-122"/>
              </a:rPr>
              <a:t>热情地歌颂当今的无产阶级革命英雄文治武功兼备（具有更卓越的才能），定能不负历史使命，超越历史上的英雄人物，承担起振兴中华的重任，显示了作者坚定的自信和伟大的抱负。</a:t>
            </a:r>
            <a:endParaRPr lang="zh-CN" altLang="en-US" sz="3200" b="1" dirty="0">
              <a:solidFill>
                <a:srgbClr val="EC04DE"/>
              </a:solidFill>
              <a:latin typeface="楷体" panose="02010609060101010101" pitchFamily="49" charset="-122"/>
              <a:ea typeface="楷体" panose="02010609060101010101" pitchFamily="49" charset="-122"/>
            </a:endParaRPr>
          </a:p>
        </p:txBody>
      </p:sp>
      <p:sp>
        <p:nvSpPr>
          <p:cNvPr id="2" name="右箭头 1">
            <a:hlinkClick r:id="rId1" action="ppaction://hlinksldjump"/>
          </p:cNvPr>
          <p:cNvSpPr/>
          <p:nvPr/>
        </p:nvSpPr>
        <p:spPr>
          <a:xfrm>
            <a:off x="8292465" y="4732020"/>
            <a:ext cx="548005" cy="192405"/>
          </a:xfrm>
          <a:prstGeom prst="rightArrow">
            <a:avLst>
              <a:gd name="adj1" fmla="val 49834"/>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4583"/>
                                        </p:tgtEl>
                                        <p:attrNameLst>
                                          <p:attrName>style.visibility</p:attrName>
                                        </p:attrNameLst>
                                      </p:cBhvr>
                                      <p:to>
                                        <p:strVal val="visible"/>
                                      </p:to>
                                    </p:set>
                                    <p:animEffect transition="in" filter="blinds(vertical)">
                                      <p:cBhvr>
                                        <p:cTn id="7"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p:sp>
        <p:nvSpPr>
          <p:cNvPr id="50178" name="文本框 3"/>
          <p:cNvSpPr txBox="1"/>
          <p:nvPr/>
        </p:nvSpPr>
        <p:spPr>
          <a:xfrm>
            <a:off x="20320" y="1254125"/>
            <a:ext cx="613410" cy="2349500"/>
          </a:xfrm>
          <a:prstGeom prst="rect">
            <a:avLst/>
          </a:prstGeom>
          <a:noFill/>
          <a:ln w="9525">
            <a:noFill/>
          </a:ln>
        </p:spPr>
        <p:txBody>
          <a:bodyPr vert="eaVert" wrap="square">
            <a:spAutoFit/>
          </a:bodyPr>
          <a:p>
            <a:r>
              <a:rPr lang="zh-CN" altLang="en-US" sz="2800" b="1" dirty="0">
                <a:solidFill>
                  <a:srgbClr val="972B24"/>
                </a:solidFill>
                <a:latin typeface="楷体" panose="02010609060101010101" pitchFamily="49" charset="-122"/>
                <a:ea typeface="楷体" panose="02010609060101010101" pitchFamily="49" charset="-122"/>
              </a:rPr>
              <a:t>沁园春</a:t>
            </a:r>
            <a:r>
              <a:rPr lang="en-US" altLang="zh-CN" sz="2800" b="1" dirty="0">
                <a:solidFill>
                  <a:srgbClr val="972B24"/>
                </a:solidFill>
                <a:latin typeface="楷体" panose="02010609060101010101" pitchFamily="49" charset="-122"/>
                <a:ea typeface="楷体" panose="02010609060101010101" pitchFamily="49" charset="-122"/>
              </a:rPr>
              <a:t>·</a:t>
            </a:r>
            <a:r>
              <a:rPr lang="zh-CN" altLang="en-US" sz="2800" b="1" dirty="0">
                <a:solidFill>
                  <a:srgbClr val="972B24"/>
                </a:solidFill>
                <a:latin typeface="楷体" panose="02010609060101010101" pitchFamily="49" charset="-122"/>
                <a:ea typeface="楷体" panose="02010609060101010101" pitchFamily="49" charset="-122"/>
              </a:rPr>
              <a:t>雪</a:t>
            </a:r>
            <a:endParaRPr lang="zh-CN" altLang="en-US" sz="2800" b="1" dirty="0">
              <a:solidFill>
                <a:srgbClr val="972B24"/>
              </a:solidFill>
              <a:latin typeface="楷体" panose="02010609060101010101" pitchFamily="49" charset="-122"/>
              <a:ea typeface="楷体" panose="02010609060101010101" pitchFamily="49" charset="-122"/>
            </a:endParaRPr>
          </a:p>
        </p:txBody>
      </p:sp>
      <p:sp>
        <p:nvSpPr>
          <p:cNvPr id="5" name="文本框 4"/>
          <p:cNvSpPr txBox="1"/>
          <p:nvPr/>
        </p:nvSpPr>
        <p:spPr>
          <a:xfrm>
            <a:off x="7677785" y="1511935"/>
            <a:ext cx="982980" cy="2209165"/>
          </a:xfrm>
          <a:prstGeom prst="rect">
            <a:avLst/>
          </a:prstGeom>
          <a:noFill/>
        </p:spPr>
        <p:txBody>
          <a:bodyPr vert="eaVert" wrap="square">
            <a:spAutoFit/>
          </a:bodyPr>
          <a:lstStyle/>
          <a:p>
            <a:pPr marR="0" defTabSz="914400">
              <a:buClrTx/>
              <a:buSzTx/>
              <a:buFontTx/>
              <a:buNone/>
              <a:defRPr/>
            </a:pPr>
            <a:r>
              <a:rPr kumimoji="0" lang="zh-CN" altLang="en-US" sz="2600" b="1" kern="1200" cap="none" spc="0" normalizeH="0" baseline="0" noProof="0" dirty="0">
                <a:solidFill>
                  <a:schemeClr val="accent4">
                    <a:lumMod val="50000"/>
                  </a:schemeClr>
                </a:solidFill>
                <a:latin typeface="楷体" panose="02010609060101010101" pitchFamily="49" charset="-122"/>
                <a:ea typeface="楷体" panose="02010609060101010101" pitchFamily="49" charset="-122"/>
                <a:cs typeface="+mn-cs"/>
              </a:rPr>
              <a:t>热爱祖国山河</a:t>
            </a:r>
            <a:endParaRPr kumimoji="0" lang="en-US" altLang="zh-CN" sz="2600" b="1" kern="1200" cap="none" spc="0" normalizeH="0" baseline="0" noProof="0" dirty="0">
              <a:solidFill>
                <a:schemeClr val="accent4">
                  <a:lumMod val="50000"/>
                </a:schemeClr>
              </a:solidFill>
              <a:latin typeface="楷体" panose="02010609060101010101" pitchFamily="49" charset="-122"/>
              <a:ea typeface="楷体" panose="02010609060101010101" pitchFamily="49" charset="-122"/>
              <a:cs typeface="+mn-cs"/>
            </a:endParaRPr>
          </a:p>
          <a:p>
            <a:pPr marR="0" defTabSz="914400">
              <a:buClrTx/>
              <a:buSzTx/>
              <a:buFontTx/>
              <a:buNone/>
              <a:defRPr/>
            </a:pPr>
            <a:r>
              <a:rPr kumimoji="0" lang="zh-CN" altLang="en-US" sz="2600" b="1" kern="1200" cap="none" spc="0" normalizeH="0" baseline="0" noProof="0" dirty="0">
                <a:solidFill>
                  <a:schemeClr val="accent4">
                    <a:lumMod val="50000"/>
                  </a:schemeClr>
                </a:solidFill>
                <a:latin typeface="楷体" panose="02010609060101010101" pitchFamily="49" charset="-122"/>
                <a:ea typeface="楷体" panose="02010609060101010101" pitchFamily="49" charset="-122"/>
                <a:cs typeface="+mn-cs"/>
              </a:rPr>
              <a:t>歌颂当代英雄</a:t>
            </a:r>
            <a:endParaRPr kumimoji="0" lang="zh-CN" altLang="en-US" sz="2600" b="1" kern="1200" cap="none" spc="0" normalizeH="0" baseline="0" noProof="0" dirty="0">
              <a:solidFill>
                <a:schemeClr val="accent4">
                  <a:lumMod val="50000"/>
                </a:schemeClr>
              </a:solidFill>
              <a:latin typeface="楷体" panose="02010609060101010101" pitchFamily="49" charset="-122"/>
              <a:ea typeface="楷体" panose="02010609060101010101" pitchFamily="49" charset="-122"/>
              <a:cs typeface="+mn-cs"/>
            </a:endParaRPr>
          </a:p>
        </p:txBody>
      </p:sp>
      <p:sp>
        <p:nvSpPr>
          <p:cNvPr id="6" name="左大括号 5"/>
          <p:cNvSpPr/>
          <p:nvPr/>
        </p:nvSpPr>
        <p:spPr>
          <a:xfrm>
            <a:off x="611505" y="909320"/>
            <a:ext cx="360045" cy="3365500"/>
          </a:xfrm>
          <a:prstGeom prst="leftBrace">
            <a:avLst>
              <a:gd name="adj1" fmla="val 71903"/>
              <a:gd name="adj2" fmla="val 50000"/>
            </a:avLst>
          </a:prstGeom>
          <a:ln w="19050">
            <a:solidFill>
              <a:srgbClr val="972B24"/>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870" name="文本框 6"/>
          <p:cNvSpPr txBox="1"/>
          <p:nvPr/>
        </p:nvSpPr>
        <p:spPr>
          <a:xfrm>
            <a:off x="781685" y="993140"/>
            <a:ext cx="572135" cy="1568450"/>
          </a:xfrm>
          <a:prstGeom prst="rect">
            <a:avLst/>
          </a:prstGeom>
          <a:noFill/>
          <a:ln w="9525">
            <a:noFill/>
          </a:ln>
        </p:spPr>
        <p:txBody>
          <a:bodyPr wrap="square">
            <a:spAutoFit/>
          </a:bodyPr>
          <a:p>
            <a:r>
              <a:rPr lang="zh-CN" altLang="en-US" sz="2400" b="1" dirty="0">
                <a:latin typeface="Calibri" panose="020F0502020204030204" pitchFamily="34" charset="0"/>
              </a:rPr>
              <a:t>上片写景</a:t>
            </a:r>
            <a:endParaRPr lang="zh-CN" altLang="en-US" sz="2400" b="1" dirty="0">
              <a:latin typeface="Calibri" panose="020F0502020204030204" pitchFamily="34" charset="0"/>
            </a:endParaRPr>
          </a:p>
        </p:txBody>
      </p:sp>
      <p:sp>
        <p:nvSpPr>
          <p:cNvPr id="36871" name="文本框 7"/>
          <p:cNvSpPr txBox="1"/>
          <p:nvPr/>
        </p:nvSpPr>
        <p:spPr>
          <a:xfrm>
            <a:off x="781685" y="3834130"/>
            <a:ext cx="1795145" cy="460375"/>
          </a:xfrm>
          <a:prstGeom prst="rect">
            <a:avLst/>
          </a:prstGeom>
          <a:noFill/>
          <a:ln w="9525">
            <a:noFill/>
          </a:ln>
        </p:spPr>
        <p:txBody>
          <a:bodyPr wrap="square">
            <a:spAutoFit/>
          </a:bodyPr>
          <a:p>
            <a:r>
              <a:rPr lang="zh-CN" altLang="en-US" sz="2400" b="1" dirty="0">
                <a:latin typeface="Calibri" panose="020F0502020204030204" pitchFamily="34" charset="0"/>
              </a:rPr>
              <a:t>下片议论</a:t>
            </a:r>
            <a:endParaRPr lang="zh-CN" altLang="en-US" sz="2400" b="1" dirty="0">
              <a:latin typeface="Calibri" panose="020F0502020204030204" pitchFamily="34" charset="0"/>
            </a:endParaRPr>
          </a:p>
        </p:txBody>
      </p:sp>
      <p:sp>
        <p:nvSpPr>
          <p:cNvPr id="36872" name="文本框 8"/>
          <p:cNvSpPr txBox="1"/>
          <p:nvPr/>
        </p:nvSpPr>
        <p:spPr>
          <a:xfrm>
            <a:off x="1619885" y="2561590"/>
            <a:ext cx="4209415" cy="534035"/>
          </a:xfrm>
          <a:prstGeom prst="rect">
            <a:avLst/>
          </a:prstGeom>
          <a:noFill/>
          <a:ln w="9525">
            <a:noFill/>
          </a:ln>
        </p:spPr>
        <p:txBody>
          <a:bodyPr wrap="square">
            <a:spAutoFit/>
          </a:bodyPr>
          <a:p>
            <a:pPr>
              <a:lnSpc>
                <a:spcPct val="120000"/>
              </a:lnSpc>
            </a:pPr>
            <a:r>
              <a:rPr lang="zh-CN" altLang="en-US" sz="2400" b="1" dirty="0">
                <a:latin typeface="Calibri" panose="020F0502020204030204" pitchFamily="34" charset="0"/>
              </a:rPr>
              <a:t>想象虚景：壮丽多姿</a:t>
            </a:r>
            <a:endParaRPr lang="zh-CN" altLang="en-US" sz="2400" b="1" dirty="0">
              <a:latin typeface="Calibri" panose="020F0502020204030204" pitchFamily="34" charset="0"/>
            </a:endParaRPr>
          </a:p>
        </p:txBody>
      </p:sp>
      <p:sp>
        <p:nvSpPr>
          <p:cNvPr id="36873" name="文本框 9"/>
          <p:cNvSpPr txBox="1"/>
          <p:nvPr/>
        </p:nvSpPr>
        <p:spPr>
          <a:xfrm>
            <a:off x="2407920" y="3411220"/>
            <a:ext cx="2618740" cy="645160"/>
          </a:xfrm>
          <a:prstGeom prst="rect">
            <a:avLst/>
          </a:prstGeom>
          <a:noFill/>
          <a:ln w="9525">
            <a:noFill/>
          </a:ln>
        </p:spPr>
        <p:txBody>
          <a:bodyPr wrap="square">
            <a:spAutoFit/>
          </a:bodyPr>
          <a:p>
            <a:pPr>
              <a:lnSpc>
                <a:spcPct val="150000"/>
              </a:lnSpc>
            </a:pPr>
            <a:r>
              <a:rPr lang="zh-CN" altLang="en-US" sz="2400" b="1" dirty="0">
                <a:latin typeface="Calibri" panose="020F0502020204030204" pitchFamily="34" charset="0"/>
              </a:rPr>
              <a:t>评古：短于</a:t>
            </a:r>
            <a:r>
              <a:rPr lang="zh-CN" altLang="en-US" sz="2400" b="1" dirty="0">
                <a:latin typeface="Calibri" panose="020F0502020204030204" pitchFamily="34" charset="0"/>
                <a:hlinkClick r:id="rId1" action="ppaction://hlinksldjump"/>
              </a:rPr>
              <a:t>文治</a:t>
            </a:r>
            <a:endParaRPr lang="en-US" altLang="zh-CN" sz="2400" b="1" dirty="0">
              <a:latin typeface="Calibri" panose="020F0502020204030204" pitchFamily="34" charset="0"/>
            </a:endParaRPr>
          </a:p>
        </p:txBody>
      </p:sp>
      <p:sp>
        <p:nvSpPr>
          <p:cNvPr id="11" name="左大括号 10">
            <a:hlinkClick r:id="rId2" action="ppaction://hlinksldjump"/>
          </p:cNvPr>
          <p:cNvSpPr/>
          <p:nvPr/>
        </p:nvSpPr>
        <p:spPr>
          <a:xfrm>
            <a:off x="1209040" y="1014095"/>
            <a:ext cx="204470" cy="1198245"/>
          </a:xfrm>
          <a:prstGeom prst="leftBrace">
            <a:avLst>
              <a:gd name="adj1" fmla="val 52551"/>
              <a:gd name="adj2" fmla="val 50000"/>
            </a:avLst>
          </a:prstGeom>
          <a:ln w="19050">
            <a:solidFill>
              <a:srgbClr val="972B24"/>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2" name="左大括号 11"/>
          <p:cNvSpPr/>
          <p:nvPr/>
        </p:nvSpPr>
        <p:spPr>
          <a:xfrm>
            <a:off x="2195830" y="3566160"/>
            <a:ext cx="247650" cy="1033463"/>
          </a:xfrm>
          <a:prstGeom prst="leftBrace">
            <a:avLst>
              <a:gd name="adj1" fmla="val 52551"/>
              <a:gd name="adj2" fmla="val 50000"/>
            </a:avLst>
          </a:prstGeom>
          <a:ln w="19050">
            <a:solidFill>
              <a:srgbClr val="972B24"/>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3" name="左大括号 12"/>
          <p:cNvSpPr/>
          <p:nvPr/>
        </p:nvSpPr>
        <p:spPr>
          <a:xfrm flipH="1">
            <a:off x="6588125" y="1004570"/>
            <a:ext cx="247650" cy="1737995"/>
          </a:xfrm>
          <a:prstGeom prst="leftBrace">
            <a:avLst>
              <a:gd name="adj1" fmla="val 52551"/>
              <a:gd name="adj2" fmla="val 50000"/>
            </a:avLst>
          </a:prstGeom>
          <a:ln w="19050">
            <a:solidFill>
              <a:srgbClr val="972B24"/>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14" name="左大括号 13"/>
          <p:cNvSpPr/>
          <p:nvPr/>
        </p:nvSpPr>
        <p:spPr>
          <a:xfrm flipH="1">
            <a:off x="5003483" y="3575685"/>
            <a:ext cx="247650" cy="1033463"/>
          </a:xfrm>
          <a:prstGeom prst="leftBrace">
            <a:avLst>
              <a:gd name="adj1" fmla="val 52551"/>
              <a:gd name="adj2" fmla="val 50000"/>
            </a:avLst>
          </a:prstGeom>
          <a:ln w="19050">
            <a:solidFill>
              <a:srgbClr val="972B24"/>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36878" name="文本框 14"/>
          <p:cNvSpPr txBox="1"/>
          <p:nvPr/>
        </p:nvSpPr>
        <p:spPr>
          <a:xfrm>
            <a:off x="6795135" y="1003935"/>
            <a:ext cx="528320" cy="1863725"/>
          </a:xfrm>
          <a:prstGeom prst="rect">
            <a:avLst/>
          </a:prstGeom>
          <a:noFill/>
          <a:ln w="9525">
            <a:noFill/>
          </a:ln>
        </p:spPr>
        <p:txBody>
          <a:bodyPr wrap="square">
            <a:spAutoFit/>
          </a:bodyPr>
          <a:p>
            <a:pPr algn="ctr">
              <a:lnSpc>
                <a:spcPct val="120000"/>
              </a:lnSpc>
            </a:pPr>
            <a:r>
              <a:rPr lang="zh-CN" altLang="en-US" sz="2400" b="1" dirty="0">
                <a:latin typeface="Calibri" panose="020F0502020204030204" pitchFamily="34" charset="0"/>
              </a:rPr>
              <a:t>寓情于景</a:t>
            </a:r>
            <a:endParaRPr lang="zh-CN" altLang="en-US" sz="2400" b="1" dirty="0">
              <a:latin typeface="Calibri" panose="020F0502020204030204" pitchFamily="34" charset="0"/>
            </a:endParaRPr>
          </a:p>
        </p:txBody>
      </p:sp>
      <p:sp>
        <p:nvSpPr>
          <p:cNvPr id="36879" name="文本框 15"/>
          <p:cNvSpPr txBox="1"/>
          <p:nvPr/>
        </p:nvSpPr>
        <p:spPr>
          <a:xfrm>
            <a:off x="5240020" y="3575685"/>
            <a:ext cx="2139950" cy="977265"/>
          </a:xfrm>
          <a:prstGeom prst="rect">
            <a:avLst/>
          </a:prstGeom>
          <a:noFill/>
          <a:ln w="9525">
            <a:noFill/>
          </a:ln>
        </p:spPr>
        <p:txBody>
          <a:bodyPr wrap="square">
            <a:spAutoFit/>
          </a:bodyPr>
          <a:p>
            <a:pPr algn="ctr">
              <a:lnSpc>
                <a:spcPct val="120000"/>
              </a:lnSpc>
            </a:pPr>
            <a:r>
              <a:rPr lang="zh-CN" altLang="en-US" sz="2400" b="1" dirty="0">
                <a:latin typeface="Calibri" panose="020F0502020204030204" pitchFamily="34" charset="0"/>
              </a:rPr>
              <a:t>古今英雄论</a:t>
            </a:r>
            <a:endParaRPr lang="en-US" altLang="zh-CN" sz="2400" b="1" dirty="0">
              <a:latin typeface="Calibri" panose="020F0502020204030204" pitchFamily="34" charset="0"/>
            </a:endParaRPr>
          </a:p>
          <a:p>
            <a:pPr algn="ctr">
              <a:lnSpc>
                <a:spcPct val="120000"/>
              </a:lnSpc>
            </a:pPr>
            <a:r>
              <a:rPr lang="zh-CN" altLang="en-US" sz="2400" b="1" dirty="0">
                <a:latin typeface="Calibri" panose="020F0502020204030204" pitchFamily="34" charset="0"/>
              </a:rPr>
              <a:t>（寓情于议）</a:t>
            </a:r>
            <a:endParaRPr lang="zh-CN" altLang="en-US" sz="2400" b="1" dirty="0">
              <a:latin typeface="Calibri" panose="020F0502020204030204" pitchFamily="34" charset="0"/>
            </a:endParaRPr>
          </a:p>
        </p:txBody>
      </p:sp>
      <p:sp>
        <p:nvSpPr>
          <p:cNvPr id="17" name="左大括号 16"/>
          <p:cNvSpPr/>
          <p:nvPr/>
        </p:nvSpPr>
        <p:spPr>
          <a:xfrm flipH="1">
            <a:off x="7379653" y="1300163"/>
            <a:ext cx="334963" cy="2879725"/>
          </a:xfrm>
          <a:prstGeom prst="leftBrace">
            <a:avLst>
              <a:gd name="adj1" fmla="val 71903"/>
              <a:gd name="adj2" fmla="val 50000"/>
            </a:avLst>
          </a:prstGeom>
          <a:ln w="19050">
            <a:solidFill>
              <a:srgbClr val="972B24"/>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192"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结构梳理</a:t>
            </a:r>
            <a:endParaRPr lang="zh-CN" altLang="en-US" sz="2800" b="1" dirty="0">
              <a:latin typeface="黑体" panose="02010609060101010101" pitchFamily="49" charset="-122"/>
              <a:ea typeface="黑体" panose="02010609060101010101" pitchFamily="49" charset="-122"/>
            </a:endParaRPr>
          </a:p>
        </p:txBody>
      </p:sp>
      <p:sp>
        <p:nvSpPr>
          <p:cNvPr id="2" name="文本框 1"/>
          <p:cNvSpPr txBox="1"/>
          <p:nvPr/>
        </p:nvSpPr>
        <p:spPr>
          <a:xfrm>
            <a:off x="1254760" y="719455"/>
            <a:ext cx="1765300" cy="534035"/>
          </a:xfrm>
          <a:prstGeom prst="rect">
            <a:avLst/>
          </a:prstGeom>
          <a:noFill/>
        </p:spPr>
        <p:txBody>
          <a:bodyPr wrap="square" rtlCol="0" anchor="t">
            <a:spAutoFit/>
          </a:bodyPr>
          <a:p>
            <a:pPr>
              <a:lnSpc>
                <a:spcPct val="120000"/>
              </a:lnSpc>
            </a:pPr>
            <a:r>
              <a:rPr lang="zh-CN" altLang="en-US" sz="2400" b="1" dirty="0">
                <a:solidFill>
                  <a:srgbClr val="0904C8"/>
                </a:solidFill>
                <a:sym typeface="+mn-ea"/>
              </a:rPr>
              <a:t>总</a:t>
            </a:r>
            <a:r>
              <a:rPr lang="zh-CN" altLang="en-US" sz="2400" b="1" dirty="0">
                <a:sym typeface="+mn-ea"/>
              </a:rPr>
              <a:t>写雪景：</a:t>
            </a:r>
            <a:endParaRPr lang="zh-CN" altLang="en-US" sz="2400"/>
          </a:p>
        </p:txBody>
      </p:sp>
      <p:sp>
        <p:nvSpPr>
          <p:cNvPr id="3" name="文本框 2"/>
          <p:cNvSpPr txBox="1"/>
          <p:nvPr/>
        </p:nvSpPr>
        <p:spPr>
          <a:xfrm>
            <a:off x="4639310" y="770255"/>
            <a:ext cx="2741295" cy="398780"/>
          </a:xfrm>
          <a:prstGeom prst="rect">
            <a:avLst/>
          </a:prstGeom>
          <a:noFill/>
        </p:spPr>
        <p:txBody>
          <a:bodyPr wrap="square" rtlCol="0">
            <a:spAutoFit/>
          </a:bodyPr>
          <a:p>
            <a:r>
              <a:rPr lang="zh-CN" altLang="en-US" sz="2000" b="1"/>
              <a:t>动静</a:t>
            </a:r>
            <a:r>
              <a:rPr lang="zh-CN" altLang="en-US" sz="2000" b="1">
                <a:hlinkClick r:id="rId3" action="ppaction://hlinksldjump"/>
              </a:rPr>
              <a:t>结合</a:t>
            </a:r>
            <a:r>
              <a:rPr lang="en-US" altLang="zh-CN" sz="2000" b="1"/>
              <a:t>    </a:t>
            </a:r>
            <a:r>
              <a:rPr lang="zh-CN" altLang="en-US" sz="2000" b="1"/>
              <a:t>互文</a:t>
            </a:r>
            <a:endParaRPr lang="zh-CN" altLang="en-US" sz="2000" b="1"/>
          </a:p>
        </p:txBody>
      </p:sp>
      <p:sp>
        <p:nvSpPr>
          <p:cNvPr id="4" name="文本框 3"/>
          <p:cNvSpPr txBox="1"/>
          <p:nvPr/>
        </p:nvSpPr>
        <p:spPr>
          <a:xfrm>
            <a:off x="1619885" y="1419860"/>
            <a:ext cx="805815" cy="706755"/>
          </a:xfrm>
          <a:prstGeom prst="rect">
            <a:avLst/>
          </a:prstGeom>
          <a:noFill/>
        </p:spPr>
        <p:txBody>
          <a:bodyPr wrap="square" rtlCol="0" anchor="t">
            <a:spAutoFit/>
          </a:bodyPr>
          <a:p>
            <a:r>
              <a:rPr lang="zh-CN" altLang="en-US" sz="2000" b="1" dirty="0">
                <a:sym typeface="+mn-ea"/>
              </a:rPr>
              <a:t>具体实景</a:t>
            </a:r>
            <a:endParaRPr lang="zh-CN" altLang="en-US" sz="2000" b="1" dirty="0">
              <a:sym typeface="+mn-ea"/>
            </a:endParaRPr>
          </a:p>
        </p:txBody>
      </p:sp>
      <p:sp>
        <p:nvSpPr>
          <p:cNvPr id="7" name="左大括号 6"/>
          <p:cNvSpPr/>
          <p:nvPr/>
        </p:nvSpPr>
        <p:spPr>
          <a:xfrm>
            <a:off x="2339975" y="1300480"/>
            <a:ext cx="123190" cy="779780"/>
          </a:xfrm>
          <a:prstGeom prst="leftBrace">
            <a:avLst/>
          </a:prstGeom>
          <a:solidFill>
            <a:schemeClr val="bg1"/>
          </a:solidFill>
          <a:ln w="28575" cmpd="sng">
            <a:solidFill>
              <a:srgbClr val="C0000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8" name="文本框 7"/>
          <p:cNvSpPr txBox="1"/>
          <p:nvPr/>
        </p:nvSpPr>
        <p:spPr>
          <a:xfrm>
            <a:off x="2437130" y="1161415"/>
            <a:ext cx="1630680" cy="460375"/>
          </a:xfrm>
          <a:prstGeom prst="rect">
            <a:avLst/>
          </a:prstGeom>
          <a:noFill/>
        </p:spPr>
        <p:txBody>
          <a:bodyPr wrap="square" rtlCol="0">
            <a:spAutoFit/>
          </a:bodyPr>
          <a:p>
            <a:r>
              <a:rPr lang="zh-CN" altLang="en-US" sz="2400" b="1"/>
              <a:t>长城内外</a:t>
            </a:r>
            <a:endParaRPr lang="zh-CN" altLang="en-US" sz="2400" b="1"/>
          </a:p>
        </p:txBody>
      </p:sp>
      <p:sp>
        <p:nvSpPr>
          <p:cNvPr id="9" name="文本框 8"/>
          <p:cNvSpPr txBox="1"/>
          <p:nvPr/>
        </p:nvSpPr>
        <p:spPr>
          <a:xfrm>
            <a:off x="3743325" y="1161415"/>
            <a:ext cx="1981835" cy="460375"/>
          </a:xfrm>
          <a:prstGeom prst="rect">
            <a:avLst/>
          </a:prstGeom>
          <a:noFill/>
        </p:spPr>
        <p:txBody>
          <a:bodyPr wrap="square" rtlCol="0">
            <a:spAutoFit/>
          </a:bodyPr>
          <a:p>
            <a:r>
              <a:rPr lang="zh-CN" altLang="en-US" sz="2400" b="1"/>
              <a:t>大河上下</a:t>
            </a:r>
            <a:endParaRPr lang="zh-CN" altLang="en-US" sz="2400" b="1"/>
          </a:p>
        </p:txBody>
      </p:sp>
      <p:sp>
        <p:nvSpPr>
          <p:cNvPr id="10" name="文本框 9"/>
          <p:cNvSpPr txBox="1"/>
          <p:nvPr/>
        </p:nvSpPr>
        <p:spPr>
          <a:xfrm>
            <a:off x="2491105" y="1773555"/>
            <a:ext cx="1720850" cy="460375"/>
          </a:xfrm>
          <a:prstGeom prst="rect">
            <a:avLst/>
          </a:prstGeom>
          <a:noFill/>
        </p:spPr>
        <p:txBody>
          <a:bodyPr wrap="square" rtlCol="0">
            <a:spAutoFit/>
          </a:bodyPr>
          <a:p>
            <a:r>
              <a:rPr lang="zh-CN" altLang="en-US" sz="2400" b="1">
                <a:hlinkClick r:id="rId4" action="ppaction://hlinksldjump"/>
              </a:rPr>
              <a:t>山</a:t>
            </a:r>
            <a:r>
              <a:rPr lang="zh-CN" altLang="en-US" sz="2400" b="1"/>
              <a:t>、原</a:t>
            </a:r>
            <a:endParaRPr lang="zh-CN" altLang="en-US" sz="2400" b="1"/>
          </a:p>
        </p:txBody>
      </p:sp>
      <p:sp>
        <p:nvSpPr>
          <p:cNvPr id="15" name="文本框 14"/>
          <p:cNvSpPr txBox="1"/>
          <p:nvPr/>
        </p:nvSpPr>
        <p:spPr>
          <a:xfrm>
            <a:off x="5085080" y="1195070"/>
            <a:ext cx="854710" cy="398780"/>
          </a:xfrm>
          <a:prstGeom prst="rect">
            <a:avLst/>
          </a:prstGeom>
          <a:noFill/>
        </p:spPr>
        <p:txBody>
          <a:bodyPr wrap="square" rtlCol="0">
            <a:spAutoFit/>
          </a:bodyPr>
          <a:p>
            <a:r>
              <a:rPr lang="zh-CN" altLang="en-US" sz="2000" b="1"/>
              <a:t>对偶</a:t>
            </a:r>
            <a:endParaRPr lang="zh-CN" altLang="en-US" sz="2000" b="1"/>
          </a:p>
        </p:txBody>
      </p:sp>
      <p:sp>
        <p:nvSpPr>
          <p:cNvPr id="16" name="文本框 15"/>
          <p:cNvSpPr txBox="1"/>
          <p:nvPr/>
        </p:nvSpPr>
        <p:spPr>
          <a:xfrm>
            <a:off x="5640070" y="1195070"/>
            <a:ext cx="1019810" cy="398780"/>
          </a:xfrm>
          <a:prstGeom prst="rect">
            <a:avLst/>
          </a:prstGeom>
          <a:noFill/>
        </p:spPr>
        <p:txBody>
          <a:bodyPr wrap="square" rtlCol="0">
            <a:spAutoFit/>
          </a:bodyPr>
          <a:p>
            <a:r>
              <a:rPr lang="zh-CN" altLang="en-US" sz="2000" b="1">
                <a:solidFill>
                  <a:srgbClr val="C00000"/>
                </a:solidFill>
                <a:hlinkClick r:id="rId5" action="ppaction://hlinksldjump"/>
              </a:rPr>
              <a:t>静态</a:t>
            </a:r>
            <a:endParaRPr lang="zh-CN" altLang="en-US" sz="2000" b="1">
              <a:solidFill>
                <a:srgbClr val="C00000"/>
              </a:solidFill>
            </a:endParaRPr>
          </a:p>
        </p:txBody>
      </p:sp>
      <p:sp>
        <p:nvSpPr>
          <p:cNvPr id="18" name="文本框 17"/>
          <p:cNvSpPr txBox="1"/>
          <p:nvPr/>
        </p:nvSpPr>
        <p:spPr>
          <a:xfrm>
            <a:off x="3604895" y="1733550"/>
            <a:ext cx="1647190" cy="398780"/>
          </a:xfrm>
          <a:prstGeom prst="rect">
            <a:avLst/>
          </a:prstGeom>
          <a:noFill/>
        </p:spPr>
        <p:txBody>
          <a:bodyPr wrap="square" rtlCol="0">
            <a:spAutoFit/>
          </a:bodyPr>
          <a:p>
            <a:r>
              <a:rPr lang="zh-CN" altLang="en-US" sz="2000" b="1"/>
              <a:t>比喻、对偶</a:t>
            </a:r>
            <a:endParaRPr lang="zh-CN" altLang="en-US" sz="2000" b="1"/>
          </a:p>
        </p:txBody>
      </p:sp>
      <p:sp>
        <p:nvSpPr>
          <p:cNvPr id="19" name="文本框 18"/>
          <p:cNvSpPr txBox="1"/>
          <p:nvPr/>
        </p:nvSpPr>
        <p:spPr>
          <a:xfrm>
            <a:off x="5629275" y="1995170"/>
            <a:ext cx="852805" cy="398780"/>
          </a:xfrm>
          <a:prstGeom prst="rect">
            <a:avLst/>
          </a:prstGeom>
          <a:noFill/>
        </p:spPr>
        <p:txBody>
          <a:bodyPr wrap="square" rtlCol="0">
            <a:spAutoFit/>
          </a:bodyPr>
          <a:p>
            <a:r>
              <a:rPr lang="zh-CN" altLang="en-US" sz="2000" b="1">
                <a:solidFill>
                  <a:srgbClr val="C00000"/>
                </a:solidFill>
                <a:hlinkClick r:id="rId6" action="ppaction://hlinksldjump"/>
              </a:rPr>
              <a:t>动态</a:t>
            </a:r>
            <a:endParaRPr lang="zh-CN" altLang="en-US" sz="2000" b="1">
              <a:solidFill>
                <a:srgbClr val="C00000"/>
              </a:solidFill>
            </a:endParaRPr>
          </a:p>
        </p:txBody>
      </p:sp>
      <p:sp>
        <p:nvSpPr>
          <p:cNvPr id="20" name="文本框 19"/>
          <p:cNvSpPr txBox="1"/>
          <p:nvPr/>
        </p:nvSpPr>
        <p:spPr>
          <a:xfrm>
            <a:off x="4564380" y="2644775"/>
            <a:ext cx="1161415" cy="460375"/>
          </a:xfrm>
          <a:prstGeom prst="rect">
            <a:avLst/>
          </a:prstGeom>
          <a:noFill/>
        </p:spPr>
        <p:txBody>
          <a:bodyPr wrap="square" rtlCol="0" anchor="t">
            <a:spAutoFit/>
          </a:bodyPr>
          <a:p>
            <a:r>
              <a:rPr lang="zh-CN" altLang="en-US" sz="2400" b="1">
                <a:sym typeface="+mn-ea"/>
              </a:rPr>
              <a:t>拟</a:t>
            </a:r>
            <a:r>
              <a:rPr lang="zh-CN" altLang="en-US" sz="2400" b="1">
                <a:sym typeface="+mn-ea"/>
                <a:hlinkClick r:id="rId7" action="ppaction://hlinksldjump"/>
              </a:rPr>
              <a:t>人</a:t>
            </a:r>
            <a:endParaRPr lang="zh-CN" altLang="en-US" sz="2400"/>
          </a:p>
        </p:txBody>
      </p:sp>
      <p:sp>
        <p:nvSpPr>
          <p:cNvPr id="21" name="左大括号 20"/>
          <p:cNvSpPr/>
          <p:nvPr/>
        </p:nvSpPr>
        <p:spPr>
          <a:xfrm>
            <a:off x="1596390" y="1635760"/>
            <a:ext cx="166370" cy="1138555"/>
          </a:xfrm>
          <a:prstGeom prst="leftBrace">
            <a:avLst/>
          </a:prstGeom>
          <a:ln w="12700" cmpd="sng">
            <a:solidFill>
              <a:srgbClr val="C00000"/>
            </a:solidFill>
            <a:prstDash val="solid"/>
          </a:ln>
        </p:spPr>
        <p:style>
          <a:lnRef idx="1">
            <a:schemeClr val="accent1"/>
          </a:lnRef>
          <a:fillRef idx="0">
            <a:schemeClr val="accent1"/>
          </a:fillRef>
          <a:effectRef idx="0">
            <a:schemeClr val="accent1"/>
          </a:effectRef>
          <a:fontRef idx="minor">
            <a:schemeClr val="tx1"/>
          </a:fontRef>
        </p:style>
        <p:txBody>
          <a:bodyPr rtlCol="0" anchor="ctr"/>
          <a:p>
            <a:pPr algn="ctr"/>
            <a:endParaRPr lang="zh-CN" altLang="en-US"/>
          </a:p>
        </p:txBody>
      </p:sp>
      <p:sp>
        <p:nvSpPr>
          <p:cNvPr id="22" name="文本框 21"/>
          <p:cNvSpPr txBox="1"/>
          <p:nvPr/>
        </p:nvSpPr>
        <p:spPr>
          <a:xfrm>
            <a:off x="1254125" y="2004060"/>
            <a:ext cx="511175" cy="460375"/>
          </a:xfrm>
          <a:prstGeom prst="rect">
            <a:avLst/>
          </a:prstGeom>
          <a:noFill/>
        </p:spPr>
        <p:txBody>
          <a:bodyPr wrap="square" rtlCol="0">
            <a:spAutoFit/>
          </a:bodyPr>
          <a:p>
            <a:r>
              <a:rPr lang="zh-CN" altLang="en-US" sz="2400" b="1">
                <a:solidFill>
                  <a:srgbClr val="0904C8"/>
                </a:solidFill>
              </a:rPr>
              <a:t>分</a:t>
            </a:r>
            <a:endParaRPr lang="zh-CN" altLang="en-US" sz="2400" b="1">
              <a:solidFill>
                <a:srgbClr val="0904C8"/>
              </a:solidFill>
            </a:endParaRPr>
          </a:p>
        </p:txBody>
      </p:sp>
      <p:sp>
        <p:nvSpPr>
          <p:cNvPr id="23" name="文本框 22"/>
          <p:cNvSpPr txBox="1"/>
          <p:nvPr/>
        </p:nvSpPr>
        <p:spPr>
          <a:xfrm>
            <a:off x="2580640" y="709295"/>
            <a:ext cx="2218055" cy="534035"/>
          </a:xfrm>
          <a:prstGeom prst="rect">
            <a:avLst/>
          </a:prstGeom>
          <a:noFill/>
        </p:spPr>
        <p:txBody>
          <a:bodyPr wrap="square" rtlCol="0" anchor="t">
            <a:spAutoFit/>
          </a:bodyPr>
          <a:p>
            <a:pPr>
              <a:lnSpc>
                <a:spcPct val="120000"/>
              </a:lnSpc>
            </a:pPr>
            <a:r>
              <a:rPr lang="zh-CN" altLang="en-US" sz="2400" b="1" dirty="0">
                <a:sym typeface="+mn-ea"/>
              </a:rPr>
              <a:t>意境壮阔雄浑</a:t>
            </a:r>
            <a:endParaRPr lang="zh-CN" altLang="en-US" sz="2400"/>
          </a:p>
        </p:txBody>
      </p:sp>
      <p:cxnSp>
        <p:nvCxnSpPr>
          <p:cNvPr id="24" name="直接箭头连接符 23"/>
          <p:cNvCxnSpPr/>
          <p:nvPr/>
        </p:nvCxnSpPr>
        <p:spPr>
          <a:xfrm>
            <a:off x="6012180" y="1564005"/>
            <a:ext cx="0" cy="431800"/>
          </a:xfrm>
          <a:prstGeom prst="straightConnector1">
            <a:avLst/>
          </a:prstGeom>
          <a:ln w="28575" cmpd="sng">
            <a:solidFill>
              <a:schemeClr val="tx1"/>
            </a:solidFill>
            <a:prstDash val="solid"/>
            <a:headEnd type="arrow"/>
            <a:tailEnd type="arrow"/>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3703955" y="2080260"/>
            <a:ext cx="1304290" cy="368300"/>
          </a:xfrm>
          <a:prstGeom prst="rect">
            <a:avLst/>
          </a:prstGeom>
          <a:noFill/>
        </p:spPr>
        <p:txBody>
          <a:bodyPr wrap="square" rtlCol="0" anchor="t">
            <a:spAutoFit/>
          </a:bodyPr>
          <a:p>
            <a:r>
              <a:rPr lang="zh-CN" altLang="en-US" b="1">
                <a:sym typeface="+mn-ea"/>
              </a:rPr>
              <a:t>拟</a:t>
            </a:r>
            <a:r>
              <a:rPr lang="zh-CN" altLang="en-US" b="1">
                <a:sym typeface="+mn-ea"/>
                <a:hlinkClick r:id="rId8" action="ppaction://hlinksldjump"/>
              </a:rPr>
              <a:t>人</a:t>
            </a:r>
            <a:endParaRPr lang="zh-CN" altLang="en-US"/>
          </a:p>
        </p:txBody>
      </p:sp>
      <p:sp>
        <p:nvSpPr>
          <p:cNvPr id="28" name="文本框 27"/>
          <p:cNvSpPr txBox="1"/>
          <p:nvPr/>
        </p:nvSpPr>
        <p:spPr>
          <a:xfrm>
            <a:off x="2410460" y="4131945"/>
            <a:ext cx="2893060" cy="645160"/>
          </a:xfrm>
          <a:prstGeom prst="rect">
            <a:avLst/>
          </a:prstGeom>
          <a:noFill/>
        </p:spPr>
        <p:txBody>
          <a:bodyPr wrap="square" rtlCol="0" anchor="t">
            <a:spAutoFit/>
          </a:bodyPr>
          <a:p>
            <a:pPr>
              <a:lnSpc>
                <a:spcPct val="150000"/>
              </a:lnSpc>
            </a:pPr>
            <a:r>
              <a:rPr lang="zh-CN" altLang="en-US" sz="2400" b="1" dirty="0">
                <a:sym typeface="+mn-ea"/>
              </a:rPr>
              <a:t>论今：风流人物</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70"/>
                                        </p:tgtEl>
                                        <p:attrNameLst>
                                          <p:attrName>style.visibility</p:attrName>
                                        </p:attrNameLst>
                                      </p:cBhvr>
                                      <p:to>
                                        <p:strVal val="visible"/>
                                      </p:to>
                                    </p:set>
                                    <p:anim calcmode="lin" valueType="num">
                                      <p:cBhvr additive="base">
                                        <p:cTn id="7" dur="500" fill="hold"/>
                                        <p:tgtEl>
                                          <p:spTgt spid="36870"/>
                                        </p:tgtEl>
                                        <p:attrNameLst>
                                          <p:attrName>ppt_x</p:attrName>
                                        </p:attrNameLst>
                                      </p:cBhvr>
                                      <p:tavLst>
                                        <p:tav tm="0">
                                          <p:val>
                                            <p:strVal val="#ppt_x"/>
                                          </p:val>
                                        </p:tav>
                                        <p:tav tm="100000">
                                          <p:val>
                                            <p:strVal val="#ppt_x"/>
                                          </p:val>
                                        </p:tav>
                                      </p:tavLst>
                                    </p:anim>
                                    <p:anim calcmode="lin" valueType="num">
                                      <p:cBhvr additive="base">
                                        <p:cTn id="8" dur="500" fill="hold"/>
                                        <p:tgtEl>
                                          <p:spTgt spid="368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71"/>
                                        </p:tgtEl>
                                        <p:attrNameLst>
                                          <p:attrName>style.visibility</p:attrName>
                                        </p:attrNameLst>
                                      </p:cBhvr>
                                      <p:to>
                                        <p:strVal val="visible"/>
                                      </p:to>
                                    </p:set>
                                    <p:anim calcmode="lin" valueType="num">
                                      <p:cBhvr additive="base">
                                        <p:cTn id="13" dur="500" fill="hold"/>
                                        <p:tgtEl>
                                          <p:spTgt spid="36871"/>
                                        </p:tgtEl>
                                        <p:attrNameLst>
                                          <p:attrName>ppt_x</p:attrName>
                                        </p:attrNameLst>
                                      </p:cBhvr>
                                      <p:tavLst>
                                        <p:tav tm="0">
                                          <p:val>
                                            <p:strVal val="#ppt_x"/>
                                          </p:val>
                                        </p:tav>
                                        <p:tav tm="100000">
                                          <p:val>
                                            <p:strVal val="#ppt_x"/>
                                          </p:val>
                                        </p:tav>
                                      </p:tavLst>
                                    </p:anim>
                                    <p:anim calcmode="lin" valueType="num">
                                      <p:cBhvr additive="base">
                                        <p:cTn id="14" dur="500" fill="hold"/>
                                        <p:tgtEl>
                                          <p:spTgt spid="3687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 calcmode="lin" valueType="num">
                                      <p:cBhvr additive="base">
                                        <p:cTn id="55" dur="500" fill="hold"/>
                                        <p:tgtEl>
                                          <p:spTgt spid="4"/>
                                        </p:tgtEl>
                                        <p:attrNameLst>
                                          <p:attrName>ppt_x</p:attrName>
                                        </p:attrNameLst>
                                      </p:cBhvr>
                                      <p:tavLst>
                                        <p:tav tm="0">
                                          <p:val>
                                            <p:strVal val="#ppt_x"/>
                                          </p:val>
                                        </p:tav>
                                        <p:tav tm="100000">
                                          <p:val>
                                            <p:strVal val="#ppt_x"/>
                                          </p:val>
                                        </p:tav>
                                      </p:tavLst>
                                    </p:anim>
                                    <p:anim calcmode="lin" valueType="num">
                                      <p:cBhvr additive="base">
                                        <p:cTn id="5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gtEl>
                                        <p:attrNameLst>
                                          <p:attrName>style.visibility</p:attrName>
                                        </p:attrNameLst>
                                      </p:cBhvr>
                                      <p:to>
                                        <p:strVal val="visible"/>
                                      </p:to>
                                    </p:set>
                                    <p:anim calcmode="lin" valueType="num">
                                      <p:cBhvr additive="base">
                                        <p:cTn id="67" dur="500" fill="hold"/>
                                        <p:tgtEl>
                                          <p:spTgt spid="8"/>
                                        </p:tgtEl>
                                        <p:attrNameLst>
                                          <p:attrName>ppt_x</p:attrName>
                                        </p:attrNameLst>
                                      </p:cBhvr>
                                      <p:tavLst>
                                        <p:tav tm="0">
                                          <p:val>
                                            <p:strVal val="#ppt_x"/>
                                          </p:val>
                                        </p:tav>
                                        <p:tav tm="100000">
                                          <p:val>
                                            <p:strVal val="#ppt_x"/>
                                          </p:val>
                                        </p:tav>
                                      </p:tavLst>
                                    </p:anim>
                                    <p:anim calcmode="lin" valueType="num">
                                      <p:cBhvr additive="base">
                                        <p:cTn id="6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fill="hold"/>
                                        <p:tgtEl>
                                          <p:spTgt spid="9"/>
                                        </p:tgtEl>
                                        <p:attrNameLst>
                                          <p:attrName>ppt_x</p:attrName>
                                        </p:attrNameLst>
                                      </p:cBhvr>
                                      <p:tavLst>
                                        <p:tav tm="0">
                                          <p:val>
                                            <p:strVal val="#ppt_x"/>
                                          </p:val>
                                        </p:tav>
                                        <p:tav tm="100000">
                                          <p:val>
                                            <p:strVal val="#ppt_x"/>
                                          </p:val>
                                        </p:tav>
                                      </p:tavLst>
                                    </p:anim>
                                    <p:anim calcmode="lin" valueType="num">
                                      <p:cBhvr additive="base">
                                        <p:cTn id="7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5"/>
                                        </p:tgtEl>
                                        <p:attrNameLst>
                                          <p:attrName>style.visibility</p:attrName>
                                        </p:attrNameLst>
                                      </p:cBhvr>
                                      <p:to>
                                        <p:strVal val="visible"/>
                                      </p:to>
                                    </p:set>
                                    <p:anim calcmode="lin" valueType="num">
                                      <p:cBhvr additive="base">
                                        <p:cTn id="79" dur="500" fill="hold"/>
                                        <p:tgtEl>
                                          <p:spTgt spid="15"/>
                                        </p:tgtEl>
                                        <p:attrNameLst>
                                          <p:attrName>ppt_x</p:attrName>
                                        </p:attrNameLst>
                                      </p:cBhvr>
                                      <p:tavLst>
                                        <p:tav tm="0">
                                          <p:val>
                                            <p:strVal val="#ppt_x"/>
                                          </p:val>
                                        </p:tav>
                                        <p:tav tm="100000">
                                          <p:val>
                                            <p:strVal val="#ppt_x"/>
                                          </p:val>
                                        </p:tav>
                                      </p:tavLst>
                                    </p:anim>
                                    <p:anim calcmode="lin" valueType="num">
                                      <p:cBhvr additive="base">
                                        <p:cTn id="8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6"/>
                                        </p:tgtEl>
                                        <p:attrNameLst>
                                          <p:attrName>style.visibility</p:attrName>
                                        </p:attrNameLst>
                                      </p:cBhvr>
                                      <p:to>
                                        <p:strVal val="visible"/>
                                      </p:to>
                                    </p:set>
                                    <p:anim calcmode="lin" valueType="num">
                                      <p:cBhvr additive="base">
                                        <p:cTn id="85" dur="500" fill="hold"/>
                                        <p:tgtEl>
                                          <p:spTgt spid="16"/>
                                        </p:tgtEl>
                                        <p:attrNameLst>
                                          <p:attrName>ppt_x</p:attrName>
                                        </p:attrNameLst>
                                      </p:cBhvr>
                                      <p:tavLst>
                                        <p:tav tm="0">
                                          <p:val>
                                            <p:strVal val="#ppt_x"/>
                                          </p:val>
                                        </p:tav>
                                        <p:tav tm="100000">
                                          <p:val>
                                            <p:strVal val="#ppt_x"/>
                                          </p:val>
                                        </p:tav>
                                      </p:tavLst>
                                    </p:anim>
                                    <p:anim calcmode="lin" valueType="num">
                                      <p:cBhvr additive="base">
                                        <p:cTn id="8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additive="base">
                                        <p:cTn id="91" dur="500" fill="hold"/>
                                        <p:tgtEl>
                                          <p:spTgt spid="10"/>
                                        </p:tgtEl>
                                        <p:attrNameLst>
                                          <p:attrName>ppt_x</p:attrName>
                                        </p:attrNameLst>
                                      </p:cBhvr>
                                      <p:tavLst>
                                        <p:tav tm="0">
                                          <p:val>
                                            <p:strVal val="#ppt_x"/>
                                          </p:val>
                                        </p:tav>
                                        <p:tav tm="100000">
                                          <p:val>
                                            <p:strVal val="#ppt_x"/>
                                          </p:val>
                                        </p:tav>
                                      </p:tavLst>
                                    </p:anim>
                                    <p:anim calcmode="lin" valueType="num">
                                      <p:cBhvr additive="base">
                                        <p:cTn id="9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additive="base">
                                        <p:cTn id="97" dur="500" fill="hold"/>
                                        <p:tgtEl>
                                          <p:spTgt spid="18"/>
                                        </p:tgtEl>
                                        <p:attrNameLst>
                                          <p:attrName>ppt_x</p:attrName>
                                        </p:attrNameLst>
                                      </p:cBhvr>
                                      <p:tavLst>
                                        <p:tav tm="0">
                                          <p:val>
                                            <p:strVal val="#ppt_x"/>
                                          </p:val>
                                        </p:tav>
                                        <p:tav tm="100000">
                                          <p:val>
                                            <p:strVal val="#ppt_x"/>
                                          </p:val>
                                        </p:tav>
                                      </p:tavLst>
                                    </p:anim>
                                    <p:anim calcmode="lin" valueType="num">
                                      <p:cBhvr additive="base">
                                        <p:cTn id="9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24"/>
                                        </p:tgtEl>
                                        <p:attrNameLst>
                                          <p:attrName>style.visibility</p:attrName>
                                        </p:attrNameLst>
                                      </p:cBhvr>
                                      <p:to>
                                        <p:strVal val="visible"/>
                                      </p:to>
                                    </p:set>
                                    <p:anim calcmode="lin" valueType="num">
                                      <p:cBhvr additive="base">
                                        <p:cTn id="103" dur="500" fill="hold"/>
                                        <p:tgtEl>
                                          <p:spTgt spid="24"/>
                                        </p:tgtEl>
                                        <p:attrNameLst>
                                          <p:attrName>ppt_x</p:attrName>
                                        </p:attrNameLst>
                                      </p:cBhvr>
                                      <p:tavLst>
                                        <p:tav tm="0">
                                          <p:val>
                                            <p:strVal val="#ppt_x"/>
                                          </p:val>
                                        </p:tav>
                                        <p:tav tm="100000">
                                          <p:val>
                                            <p:strVal val="#ppt_x"/>
                                          </p:val>
                                        </p:tav>
                                      </p:tavLst>
                                    </p:anim>
                                    <p:anim calcmode="lin" valueType="num">
                                      <p:cBhvr additive="base">
                                        <p:cTn id="10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19"/>
                                        </p:tgtEl>
                                        <p:attrNameLst>
                                          <p:attrName>style.visibility</p:attrName>
                                        </p:attrNameLst>
                                      </p:cBhvr>
                                      <p:to>
                                        <p:strVal val="visible"/>
                                      </p:to>
                                    </p:set>
                                    <p:anim calcmode="lin" valueType="num">
                                      <p:cBhvr additive="base">
                                        <p:cTn id="109" dur="500" fill="hold"/>
                                        <p:tgtEl>
                                          <p:spTgt spid="19"/>
                                        </p:tgtEl>
                                        <p:attrNameLst>
                                          <p:attrName>ppt_x</p:attrName>
                                        </p:attrNameLst>
                                      </p:cBhvr>
                                      <p:tavLst>
                                        <p:tav tm="0">
                                          <p:val>
                                            <p:strVal val="#ppt_x"/>
                                          </p:val>
                                        </p:tav>
                                        <p:tav tm="100000">
                                          <p:val>
                                            <p:strVal val="#ppt_x"/>
                                          </p:val>
                                        </p:tav>
                                      </p:tavLst>
                                    </p:anim>
                                    <p:anim calcmode="lin" valueType="num">
                                      <p:cBhvr additive="base">
                                        <p:cTn id="11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additive="base">
                                        <p:cTn id="115" dur="500" fill="hold"/>
                                        <p:tgtEl>
                                          <p:spTgt spid="27"/>
                                        </p:tgtEl>
                                        <p:attrNameLst>
                                          <p:attrName>ppt_x</p:attrName>
                                        </p:attrNameLst>
                                      </p:cBhvr>
                                      <p:tavLst>
                                        <p:tav tm="0">
                                          <p:val>
                                            <p:strVal val="#ppt_x"/>
                                          </p:val>
                                        </p:tav>
                                        <p:tav tm="100000">
                                          <p:val>
                                            <p:strVal val="#ppt_x"/>
                                          </p:val>
                                        </p:tav>
                                      </p:tavLst>
                                    </p:anim>
                                    <p:anim calcmode="lin" valueType="num">
                                      <p:cBhvr additive="base">
                                        <p:cTn id="116"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6872"/>
                                        </p:tgtEl>
                                        <p:attrNameLst>
                                          <p:attrName>style.visibility</p:attrName>
                                        </p:attrNameLst>
                                      </p:cBhvr>
                                      <p:to>
                                        <p:strVal val="visible"/>
                                      </p:to>
                                    </p:set>
                                    <p:anim calcmode="lin" valueType="num">
                                      <p:cBhvr additive="base">
                                        <p:cTn id="121" dur="500" fill="hold"/>
                                        <p:tgtEl>
                                          <p:spTgt spid="36872"/>
                                        </p:tgtEl>
                                        <p:attrNameLst>
                                          <p:attrName>ppt_x</p:attrName>
                                        </p:attrNameLst>
                                      </p:cBhvr>
                                      <p:tavLst>
                                        <p:tav tm="0">
                                          <p:val>
                                            <p:strVal val="#ppt_x"/>
                                          </p:val>
                                        </p:tav>
                                        <p:tav tm="100000">
                                          <p:val>
                                            <p:strVal val="#ppt_x"/>
                                          </p:val>
                                        </p:tav>
                                      </p:tavLst>
                                    </p:anim>
                                    <p:anim calcmode="lin" valueType="num">
                                      <p:cBhvr additive="base">
                                        <p:cTn id="122" dur="500" fill="hold"/>
                                        <p:tgtEl>
                                          <p:spTgt spid="36872"/>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0"/>
                                        </p:tgtEl>
                                        <p:attrNameLst>
                                          <p:attrName>style.visibility</p:attrName>
                                        </p:attrNameLst>
                                      </p:cBhvr>
                                      <p:to>
                                        <p:strVal val="visible"/>
                                      </p:to>
                                    </p:set>
                                    <p:anim calcmode="lin" valueType="num">
                                      <p:cBhvr additive="base">
                                        <p:cTn id="127" dur="500" fill="hold"/>
                                        <p:tgtEl>
                                          <p:spTgt spid="20"/>
                                        </p:tgtEl>
                                        <p:attrNameLst>
                                          <p:attrName>ppt_x</p:attrName>
                                        </p:attrNameLst>
                                      </p:cBhvr>
                                      <p:tavLst>
                                        <p:tav tm="0">
                                          <p:val>
                                            <p:strVal val="#ppt_x"/>
                                          </p:val>
                                        </p:tav>
                                        <p:tav tm="100000">
                                          <p:val>
                                            <p:strVal val="#ppt_x"/>
                                          </p:val>
                                        </p:tav>
                                      </p:tavLst>
                                    </p:anim>
                                    <p:anim calcmode="lin" valueType="num">
                                      <p:cBhvr additive="base">
                                        <p:cTn id="12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13"/>
                                        </p:tgtEl>
                                        <p:attrNameLst>
                                          <p:attrName>style.visibility</p:attrName>
                                        </p:attrNameLst>
                                      </p:cBhvr>
                                      <p:to>
                                        <p:strVal val="visible"/>
                                      </p:to>
                                    </p:set>
                                    <p:anim calcmode="lin" valueType="num">
                                      <p:cBhvr additive="base">
                                        <p:cTn id="133" dur="500" fill="hold"/>
                                        <p:tgtEl>
                                          <p:spTgt spid="13"/>
                                        </p:tgtEl>
                                        <p:attrNameLst>
                                          <p:attrName>ppt_x</p:attrName>
                                        </p:attrNameLst>
                                      </p:cBhvr>
                                      <p:tavLst>
                                        <p:tav tm="0">
                                          <p:val>
                                            <p:strVal val="#ppt_x"/>
                                          </p:val>
                                        </p:tav>
                                        <p:tav tm="100000">
                                          <p:val>
                                            <p:strVal val="#ppt_x"/>
                                          </p:val>
                                        </p:tav>
                                      </p:tavLst>
                                    </p:anim>
                                    <p:anim calcmode="lin" valueType="num">
                                      <p:cBhvr additive="base">
                                        <p:cTn id="13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36878"/>
                                        </p:tgtEl>
                                        <p:attrNameLst>
                                          <p:attrName>style.visibility</p:attrName>
                                        </p:attrNameLst>
                                      </p:cBhvr>
                                      <p:to>
                                        <p:strVal val="visible"/>
                                      </p:to>
                                    </p:set>
                                    <p:anim calcmode="lin" valueType="num">
                                      <p:cBhvr additive="base">
                                        <p:cTn id="139" dur="500" fill="hold"/>
                                        <p:tgtEl>
                                          <p:spTgt spid="36878"/>
                                        </p:tgtEl>
                                        <p:attrNameLst>
                                          <p:attrName>ppt_x</p:attrName>
                                        </p:attrNameLst>
                                      </p:cBhvr>
                                      <p:tavLst>
                                        <p:tav tm="0">
                                          <p:val>
                                            <p:strVal val="#ppt_x"/>
                                          </p:val>
                                        </p:tav>
                                        <p:tav tm="100000">
                                          <p:val>
                                            <p:strVal val="#ppt_x"/>
                                          </p:val>
                                        </p:tav>
                                      </p:tavLst>
                                    </p:anim>
                                    <p:anim calcmode="lin" valueType="num">
                                      <p:cBhvr additive="base">
                                        <p:cTn id="140" dur="500" fill="hold"/>
                                        <p:tgtEl>
                                          <p:spTgt spid="3687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12"/>
                                        </p:tgtEl>
                                        <p:attrNameLst>
                                          <p:attrName>style.visibility</p:attrName>
                                        </p:attrNameLst>
                                      </p:cBhvr>
                                      <p:to>
                                        <p:strVal val="visible"/>
                                      </p:to>
                                    </p:set>
                                    <p:anim calcmode="lin" valueType="num">
                                      <p:cBhvr additive="base">
                                        <p:cTn id="145" dur="500" fill="hold"/>
                                        <p:tgtEl>
                                          <p:spTgt spid="12"/>
                                        </p:tgtEl>
                                        <p:attrNameLst>
                                          <p:attrName>ppt_x</p:attrName>
                                        </p:attrNameLst>
                                      </p:cBhvr>
                                      <p:tavLst>
                                        <p:tav tm="0">
                                          <p:val>
                                            <p:strVal val="#ppt_x"/>
                                          </p:val>
                                        </p:tav>
                                        <p:tav tm="100000">
                                          <p:val>
                                            <p:strVal val="#ppt_x"/>
                                          </p:val>
                                        </p:tav>
                                      </p:tavLst>
                                    </p:anim>
                                    <p:anim calcmode="lin" valueType="num">
                                      <p:cBhvr additive="base">
                                        <p:cTn id="1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36873"/>
                                        </p:tgtEl>
                                        <p:attrNameLst>
                                          <p:attrName>style.visibility</p:attrName>
                                        </p:attrNameLst>
                                      </p:cBhvr>
                                      <p:to>
                                        <p:strVal val="visible"/>
                                      </p:to>
                                    </p:set>
                                    <p:anim calcmode="lin" valueType="num">
                                      <p:cBhvr additive="base">
                                        <p:cTn id="151" dur="500" fill="hold"/>
                                        <p:tgtEl>
                                          <p:spTgt spid="36873"/>
                                        </p:tgtEl>
                                        <p:attrNameLst>
                                          <p:attrName>ppt_x</p:attrName>
                                        </p:attrNameLst>
                                      </p:cBhvr>
                                      <p:tavLst>
                                        <p:tav tm="0">
                                          <p:val>
                                            <p:strVal val="#ppt_x"/>
                                          </p:val>
                                        </p:tav>
                                        <p:tav tm="100000">
                                          <p:val>
                                            <p:strVal val="#ppt_x"/>
                                          </p:val>
                                        </p:tav>
                                      </p:tavLst>
                                    </p:anim>
                                    <p:anim calcmode="lin" valueType="num">
                                      <p:cBhvr additive="base">
                                        <p:cTn id="152" dur="500" fill="hold"/>
                                        <p:tgtEl>
                                          <p:spTgt spid="36873"/>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28"/>
                                        </p:tgtEl>
                                        <p:attrNameLst>
                                          <p:attrName>style.visibility</p:attrName>
                                        </p:attrNameLst>
                                      </p:cBhvr>
                                      <p:to>
                                        <p:strVal val="visible"/>
                                      </p:to>
                                    </p:set>
                                    <p:anim calcmode="lin" valueType="num">
                                      <p:cBhvr additive="base">
                                        <p:cTn id="157" dur="500" fill="hold"/>
                                        <p:tgtEl>
                                          <p:spTgt spid="28"/>
                                        </p:tgtEl>
                                        <p:attrNameLst>
                                          <p:attrName>ppt_x</p:attrName>
                                        </p:attrNameLst>
                                      </p:cBhvr>
                                      <p:tavLst>
                                        <p:tav tm="0">
                                          <p:val>
                                            <p:strVal val="#ppt_x"/>
                                          </p:val>
                                        </p:tav>
                                        <p:tav tm="100000">
                                          <p:val>
                                            <p:strVal val="#ppt_x"/>
                                          </p:val>
                                        </p:tav>
                                      </p:tavLst>
                                    </p:anim>
                                    <p:anim calcmode="lin" valueType="num">
                                      <p:cBhvr additive="base">
                                        <p:cTn id="15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14"/>
                                        </p:tgtEl>
                                        <p:attrNameLst>
                                          <p:attrName>style.visibility</p:attrName>
                                        </p:attrNameLst>
                                      </p:cBhvr>
                                      <p:to>
                                        <p:strVal val="visible"/>
                                      </p:to>
                                    </p:set>
                                    <p:anim calcmode="lin" valueType="num">
                                      <p:cBhvr additive="base">
                                        <p:cTn id="163" dur="500" fill="hold"/>
                                        <p:tgtEl>
                                          <p:spTgt spid="14"/>
                                        </p:tgtEl>
                                        <p:attrNameLst>
                                          <p:attrName>ppt_x</p:attrName>
                                        </p:attrNameLst>
                                      </p:cBhvr>
                                      <p:tavLst>
                                        <p:tav tm="0">
                                          <p:val>
                                            <p:strVal val="#ppt_x"/>
                                          </p:val>
                                        </p:tav>
                                        <p:tav tm="100000">
                                          <p:val>
                                            <p:strVal val="#ppt_x"/>
                                          </p:val>
                                        </p:tav>
                                      </p:tavLst>
                                    </p:anim>
                                    <p:anim calcmode="lin" valueType="num">
                                      <p:cBhvr additive="base">
                                        <p:cTn id="16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36879"/>
                                        </p:tgtEl>
                                        <p:attrNameLst>
                                          <p:attrName>style.visibility</p:attrName>
                                        </p:attrNameLst>
                                      </p:cBhvr>
                                      <p:to>
                                        <p:strVal val="visible"/>
                                      </p:to>
                                    </p:set>
                                    <p:anim calcmode="lin" valueType="num">
                                      <p:cBhvr additive="base">
                                        <p:cTn id="169" dur="500" fill="hold"/>
                                        <p:tgtEl>
                                          <p:spTgt spid="36879"/>
                                        </p:tgtEl>
                                        <p:attrNameLst>
                                          <p:attrName>ppt_x</p:attrName>
                                        </p:attrNameLst>
                                      </p:cBhvr>
                                      <p:tavLst>
                                        <p:tav tm="0">
                                          <p:val>
                                            <p:strVal val="#ppt_x"/>
                                          </p:val>
                                        </p:tav>
                                        <p:tav tm="100000">
                                          <p:val>
                                            <p:strVal val="#ppt_x"/>
                                          </p:val>
                                        </p:tav>
                                      </p:tavLst>
                                    </p:anim>
                                    <p:anim calcmode="lin" valueType="num">
                                      <p:cBhvr additive="base">
                                        <p:cTn id="170" dur="500" fill="hold"/>
                                        <p:tgtEl>
                                          <p:spTgt spid="36879"/>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17"/>
                                        </p:tgtEl>
                                        <p:attrNameLst>
                                          <p:attrName>style.visibility</p:attrName>
                                        </p:attrNameLst>
                                      </p:cBhvr>
                                      <p:to>
                                        <p:strVal val="visible"/>
                                      </p:to>
                                    </p:set>
                                    <p:anim calcmode="lin" valueType="num">
                                      <p:cBhvr additive="base">
                                        <p:cTn id="175" dur="500" fill="hold"/>
                                        <p:tgtEl>
                                          <p:spTgt spid="17"/>
                                        </p:tgtEl>
                                        <p:attrNameLst>
                                          <p:attrName>ppt_x</p:attrName>
                                        </p:attrNameLst>
                                      </p:cBhvr>
                                      <p:tavLst>
                                        <p:tav tm="0">
                                          <p:val>
                                            <p:strVal val="#ppt_x"/>
                                          </p:val>
                                        </p:tav>
                                        <p:tav tm="100000">
                                          <p:val>
                                            <p:strVal val="#ppt_x"/>
                                          </p:val>
                                        </p:tav>
                                      </p:tavLst>
                                    </p:anim>
                                    <p:anim calcmode="lin" valueType="num">
                                      <p:cBhvr additive="base">
                                        <p:cTn id="17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5"/>
                                        </p:tgtEl>
                                        <p:attrNameLst>
                                          <p:attrName>style.visibility</p:attrName>
                                        </p:attrNameLst>
                                      </p:cBhvr>
                                      <p:to>
                                        <p:strVal val="visible"/>
                                      </p:to>
                                    </p:set>
                                    <p:anim calcmode="lin" valueType="num">
                                      <p:cBhvr additive="base">
                                        <p:cTn id="181" dur="500" fill="hold"/>
                                        <p:tgtEl>
                                          <p:spTgt spid="5"/>
                                        </p:tgtEl>
                                        <p:attrNameLst>
                                          <p:attrName>ppt_x</p:attrName>
                                        </p:attrNameLst>
                                      </p:cBhvr>
                                      <p:tavLst>
                                        <p:tav tm="0">
                                          <p:val>
                                            <p:strVal val="#ppt_x"/>
                                          </p:val>
                                        </p:tav>
                                        <p:tav tm="100000">
                                          <p:val>
                                            <p:strVal val="#ppt_x"/>
                                          </p:val>
                                        </p:tav>
                                      </p:tavLst>
                                    </p:anim>
                                    <p:anim calcmode="lin" valueType="num">
                                      <p:cBhvr additive="base">
                                        <p:cTn id="18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p:bldP spid="36871" grpId="0"/>
      <p:bldP spid="11" grpId="0" bldLvl="0" animBg="1"/>
      <p:bldP spid="2" grpId="0"/>
      <p:bldP spid="23" grpId="0"/>
      <p:bldP spid="3" grpId="0"/>
      <p:bldP spid="22" grpId="0"/>
      <p:bldP spid="21" grpId="0" animBg="1"/>
      <p:bldP spid="4" grpId="0"/>
      <p:bldP spid="7" grpId="0" animBg="1"/>
      <p:bldP spid="8" grpId="0"/>
      <p:bldP spid="9" grpId="0"/>
      <p:bldP spid="15" grpId="0"/>
      <p:bldP spid="16" grpId="0"/>
      <p:bldP spid="10" grpId="0"/>
      <p:bldP spid="18" grpId="0"/>
      <p:bldP spid="19" grpId="0"/>
      <p:bldP spid="36872" grpId="0"/>
      <p:bldP spid="20" grpId="0"/>
      <p:bldP spid="13" grpId="0" animBg="1"/>
      <p:bldP spid="36878" grpId="0"/>
      <p:bldP spid="12" grpId="0" bldLvl="0" animBg="1"/>
      <p:bldP spid="36873" grpId="0"/>
      <p:bldP spid="14" grpId="0" animBg="1"/>
      <p:bldP spid="36879" grpId="0"/>
      <p:bldP spid="17" grpId="0" animBg="1"/>
      <p:bldP spid="5" grpId="0"/>
      <p:bldP spid="27" grpId="0"/>
      <p:bldP spid="28"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2" name="矩形 1"/>
          <p:cNvSpPr/>
          <p:nvPr/>
        </p:nvSpPr>
        <p:spPr>
          <a:xfrm>
            <a:off x="611188" y="376238"/>
            <a:ext cx="7921625" cy="4391025"/>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 name="Text Box 5"/>
          <p:cNvSpPr txBox="1"/>
          <p:nvPr/>
        </p:nvSpPr>
        <p:spPr>
          <a:xfrm>
            <a:off x="868363" y="1698625"/>
            <a:ext cx="7661275" cy="2330450"/>
          </a:xfrm>
          <a:prstGeom prst="rect">
            <a:avLst/>
          </a:prstGeom>
          <a:noFill/>
          <a:ln w="9525">
            <a:noFill/>
          </a:ln>
        </p:spPr>
        <p:txBody>
          <a:bodyPr>
            <a:spAutoFit/>
          </a:bodyPr>
          <a:p>
            <a:pPr eaLnBrk="1" hangingPunct="1">
              <a:lnSpc>
                <a:spcPct val="130000"/>
              </a:lnSpc>
              <a:buClr>
                <a:srgbClr val="1F497D"/>
              </a:buClr>
              <a:buSzPct val="70000"/>
              <a:buFont typeface="Wingdings" panose="05000000000000000000" pitchFamily="2" charset="2"/>
            </a:pPr>
            <a:r>
              <a:rPr lang="zh-CN" altLang="en-US" sz="2800" b="1" dirty="0">
                <a:latin typeface="楷体" panose="02010609060101010101" pitchFamily="49" charset="-122"/>
                <a:ea typeface="楷体" panose="02010609060101010101" pitchFamily="49" charset="-122"/>
              </a:rPr>
              <a:t>    这首词通过描写雄伟壮阔而又壮丽多姿的北国雪景，纵论历史上的英雄人物，抒发了作者对祖国壮丽山河的热爱之情，表达了作者的伟大抱负和坚定信念。</a:t>
            </a:r>
            <a:endParaRPr lang="zh-CN" altLang="en-US" sz="2800" b="1" dirty="0">
              <a:latin typeface="楷体" panose="02010609060101010101" pitchFamily="49" charset="-122"/>
              <a:ea typeface="楷体" panose="02010609060101010101" pitchFamily="49" charset="-122"/>
            </a:endParaRPr>
          </a:p>
        </p:txBody>
      </p:sp>
      <p:sp>
        <p:nvSpPr>
          <p:cNvPr id="51204" name="文本框 2"/>
          <p:cNvSpPr txBox="1"/>
          <p:nvPr/>
        </p:nvSpPr>
        <p:spPr>
          <a:xfrm>
            <a:off x="900113" y="536575"/>
            <a:ext cx="1943100" cy="522288"/>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主旨归纳</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6322" name="文本框 1"/>
          <p:cNvSpPr txBox="1"/>
          <p:nvPr/>
        </p:nvSpPr>
        <p:spPr>
          <a:xfrm>
            <a:off x="3348038" y="411163"/>
            <a:ext cx="2339975" cy="1025525"/>
          </a:xfrm>
          <a:prstGeom prst="rect">
            <a:avLst/>
          </a:prstGeom>
          <a:noFill/>
          <a:ln w="9525">
            <a:noFill/>
          </a:ln>
        </p:spPr>
        <p:txBody>
          <a:bodyPr>
            <a:spAutoFit/>
          </a:bodyPr>
          <a:p>
            <a:pPr>
              <a:lnSpc>
                <a:spcPct val="120000"/>
              </a:lnSpc>
            </a:pPr>
            <a:r>
              <a:rPr lang="zh-CN" altLang="en-US" sz="2800" b="1" dirty="0">
                <a:latin typeface="宋体" panose="02010600030101010101" pitchFamily="2" charset="-122"/>
              </a:rPr>
              <a:t>沁园春</a:t>
            </a:r>
            <a:r>
              <a:rPr lang="en-US" altLang="zh-CN" sz="2800" b="1" dirty="0">
                <a:latin typeface="宋体" panose="02010600030101010101" pitchFamily="2" charset="-122"/>
              </a:rPr>
              <a:t>·</a:t>
            </a:r>
            <a:r>
              <a:rPr lang="zh-CN" altLang="en-US" sz="2800" b="1" dirty="0">
                <a:latin typeface="宋体" panose="02010600030101010101" pitchFamily="2" charset="-122"/>
              </a:rPr>
              <a:t>长沙</a:t>
            </a:r>
            <a:endParaRPr lang="en-US" altLang="zh-CN" sz="2800" b="1" dirty="0">
              <a:latin typeface="宋体" panose="02010600030101010101" pitchFamily="2" charset="-122"/>
            </a:endParaRPr>
          </a:p>
          <a:p>
            <a:pPr algn="ctr">
              <a:lnSpc>
                <a:spcPct val="120000"/>
              </a:lnSpc>
            </a:pPr>
            <a:r>
              <a:rPr lang="zh-CN" altLang="en-US" sz="2600" b="1" dirty="0">
                <a:latin typeface="仿宋" panose="02010609060101010101" pitchFamily="49" charset="-122"/>
                <a:ea typeface="仿宋" panose="02010609060101010101" pitchFamily="49" charset="-122"/>
              </a:rPr>
              <a:t>毛泽东</a:t>
            </a:r>
            <a:endParaRPr lang="zh-CN" altLang="en-US" sz="2600" b="1" dirty="0">
              <a:latin typeface="仿宋" panose="02010609060101010101" pitchFamily="49" charset="-122"/>
              <a:ea typeface="仿宋" panose="02010609060101010101" pitchFamily="49" charset="-122"/>
            </a:endParaRPr>
          </a:p>
        </p:txBody>
      </p:sp>
      <p:sp>
        <p:nvSpPr>
          <p:cNvPr id="56323" name="文本框 2"/>
          <p:cNvSpPr txBox="1"/>
          <p:nvPr/>
        </p:nvSpPr>
        <p:spPr>
          <a:xfrm>
            <a:off x="415925" y="1436688"/>
            <a:ext cx="8280400" cy="2909887"/>
          </a:xfrm>
          <a:prstGeom prst="rect">
            <a:avLst/>
          </a:prstGeom>
          <a:noFill/>
          <a:ln w="9525">
            <a:noFill/>
          </a:ln>
        </p:spPr>
        <p:txBody>
          <a:bodyPr>
            <a:spAutoFit/>
          </a:bodyPr>
          <a:p>
            <a:pPr eaLnBrk="1" latinLnBrk="1" hangingPunct="1">
              <a:lnSpc>
                <a:spcPct val="120000"/>
              </a:lnSpc>
            </a:pPr>
            <a:r>
              <a:rPr lang="zh-CN" altLang="en-US" sz="2600" b="1" dirty="0">
                <a:latin typeface="楷体" panose="02010609060101010101" pitchFamily="49" charset="-122"/>
                <a:ea typeface="楷体" panose="02010609060101010101" pitchFamily="49" charset="-122"/>
              </a:rPr>
              <a:t>    独立寒秋，湘江北去，橘子洲头。看万山红遍，层林尽染；漫江碧透，百舸争流。鹰击长空，鱼翔浅底，万类霜天竞自由。怅寥廓，问苍茫大地，谁主沉浮？</a:t>
            </a:r>
            <a:endParaRPr lang="en-US" altLang="zh-CN" sz="2600" b="1" dirty="0">
              <a:latin typeface="楷体" panose="02010609060101010101" pitchFamily="49" charset="-122"/>
              <a:ea typeface="楷体" panose="02010609060101010101" pitchFamily="49" charset="-122"/>
            </a:endParaRPr>
          </a:p>
          <a:p>
            <a:pPr eaLnBrk="1" latinLnBrk="1" hangingPunct="1">
              <a:lnSpc>
                <a:spcPct val="120000"/>
              </a:lnSpc>
            </a:pPr>
            <a:r>
              <a:rPr lang="zh-CN" altLang="en-US" sz="2600" b="1" dirty="0">
                <a:latin typeface="楷体" panose="02010609060101010101" pitchFamily="49" charset="-122"/>
                <a:ea typeface="楷体" panose="02010609060101010101" pitchFamily="49" charset="-122"/>
              </a:rPr>
              <a:t>    携来百侣曾游。忆往昔峥嵘岁月稠。恰同学少年，风华正茂；书生意气，挥斥方遒。指点江山，激扬文字，粪土当年万户侯。曾记否，到中流击水，浪遏飞舟？</a:t>
            </a:r>
            <a:endParaRPr lang="zh-CN" altLang="en-US" sz="2600" b="1" dirty="0">
              <a:latin typeface="楷体" panose="02010609060101010101" pitchFamily="49" charset="-122"/>
              <a:ea typeface="楷体" panose="02010609060101010101" pitchFamily="49"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7346" name="Text Box 5"/>
          <p:cNvSpPr txBox="1"/>
          <p:nvPr/>
        </p:nvSpPr>
        <p:spPr>
          <a:xfrm>
            <a:off x="611188" y="555625"/>
            <a:ext cx="8064500" cy="4057650"/>
          </a:xfrm>
          <a:prstGeom prst="rect">
            <a:avLst/>
          </a:prstGeom>
          <a:noFill/>
          <a:ln w="9525">
            <a:noFill/>
          </a:ln>
        </p:spPr>
        <p:txBody>
          <a:bodyPr>
            <a:spAutoFit/>
          </a:bodyPr>
          <a:p>
            <a:pPr eaLnBrk="1" latinLnBrk="1" hangingPunct="1">
              <a:lnSpc>
                <a:spcPct val="120000"/>
              </a:lnSpc>
              <a:buClr>
                <a:srgbClr val="1F497D"/>
              </a:buClr>
              <a:buSzPct val="70000"/>
              <a:buFont typeface="Wingdings" panose="05000000000000000000" pitchFamily="2" charset="2"/>
            </a:pPr>
            <a:r>
              <a:rPr lang="zh-CN" altLang="en-US" sz="2400" b="1" dirty="0">
                <a:solidFill>
                  <a:srgbClr val="C00000"/>
                </a:solidFill>
                <a:latin typeface="楷体" panose="02010609060101010101" pitchFamily="49" charset="-122"/>
                <a:ea typeface="楷体" panose="02010609060101010101" pitchFamily="49" charset="-122"/>
              </a:rPr>
              <a:t>［赏析］</a:t>
            </a:r>
            <a:endParaRPr lang="en-US" altLang="zh-CN" sz="2400" b="1" dirty="0">
              <a:solidFill>
                <a:srgbClr val="C00000"/>
              </a:solidFill>
              <a:latin typeface="楷体" panose="02010609060101010101" pitchFamily="49" charset="-122"/>
              <a:ea typeface="楷体" panose="02010609060101010101" pitchFamily="49" charset="-122"/>
            </a:endParaRPr>
          </a:p>
          <a:p>
            <a:pPr eaLnBrk="1" latinLnBrk="1" hangingPunct="1">
              <a:lnSpc>
                <a:spcPct val="120000"/>
              </a:lnSpc>
              <a:buClr>
                <a:srgbClr val="1F497D"/>
              </a:buClr>
              <a:buSzPct val="70000"/>
            </a:pPr>
            <a:r>
              <a:rPr lang="zh-CN" altLang="en-US" sz="2400" b="1" dirty="0">
                <a:solidFill>
                  <a:srgbClr val="0070C0"/>
                </a:solidFill>
                <a:latin typeface="楷体" panose="02010609060101010101" pitchFamily="49" charset="-122"/>
                <a:ea typeface="楷体" panose="02010609060101010101" pitchFamily="49" charset="-122"/>
              </a:rPr>
              <a:t>    这首词是毛泽东于</a:t>
            </a:r>
            <a:r>
              <a:rPr lang="en-US" altLang="zh-CN" sz="2400" b="1" dirty="0">
                <a:solidFill>
                  <a:srgbClr val="0070C0"/>
                </a:solidFill>
                <a:latin typeface="楷体" panose="02010609060101010101" pitchFamily="49" charset="-122"/>
                <a:ea typeface="楷体" panose="02010609060101010101" pitchFamily="49" charset="-122"/>
              </a:rPr>
              <a:t>1925</a:t>
            </a:r>
            <a:r>
              <a:rPr lang="zh-CN" altLang="en-US" sz="2400" b="1" dirty="0">
                <a:solidFill>
                  <a:srgbClr val="0070C0"/>
                </a:solidFill>
                <a:latin typeface="楷体" panose="02010609060101010101" pitchFamily="49" charset="-122"/>
                <a:ea typeface="楷体" panose="02010609060101010101" pitchFamily="49" charset="-122"/>
              </a:rPr>
              <a:t>年秋，离开故乡韶山，去广州主持创办农民运动讲习所的途中，途经长沙，重游橘子洲时所作。其时，作者面对湘江上美丽动人的自然秋景，联想起当时的革命形势，写下了这首词。全词通过对长沙秋景的描绘和对青年时代革命斗争生活的回忆，表现了作者和战友们对改造旧中国的英勇无畏的革命精神和壮志豪情，形象含蓄地给出了“谁主沉浮”的答案，与</a:t>
            </a:r>
            <a:r>
              <a:rPr lang="en-US" altLang="zh-CN" sz="2400" b="1" dirty="0">
                <a:solidFill>
                  <a:srgbClr val="0070C0"/>
                </a:solidFill>
                <a:latin typeface="楷体" panose="02010609060101010101" pitchFamily="49" charset="-122"/>
                <a:ea typeface="楷体" panose="02010609060101010101" pitchFamily="49" charset="-122"/>
              </a:rPr>
              <a:t>《</a:t>
            </a:r>
            <a:r>
              <a:rPr lang="zh-CN" altLang="en-US" sz="2400" b="1" dirty="0">
                <a:solidFill>
                  <a:srgbClr val="0070C0"/>
                </a:solidFill>
                <a:latin typeface="楷体" panose="02010609060101010101" pitchFamily="49" charset="-122"/>
                <a:ea typeface="楷体" panose="02010609060101010101" pitchFamily="49" charset="-122"/>
              </a:rPr>
              <a:t>沁园春</a:t>
            </a:r>
            <a:r>
              <a:rPr lang="en-US" altLang="zh-CN" sz="2400" b="1" dirty="0">
                <a:solidFill>
                  <a:srgbClr val="0070C0"/>
                </a:solidFill>
                <a:latin typeface="楷体" panose="02010609060101010101" pitchFamily="49" charset="-122"/>
                <a:ea typeface="楷体" panose="02010609060101010101" pitchFamily="49" charset="-122"/>
              </a:rPr>
              <a:t>·</a:t>
            </a:r>
            <a:r>
              <a:rPr lang="zh-CN" altLang="en-US" sz="2400" b="1" dirty="0">
                <a:solidFill>
                  <a:srgbClr val="0070C0"/>
                </a:solidFill>
                <a:latin typeface="楷体" panose="02010609060101010101" pitchFamily="49" charset="-122"/>
                <a:ea typeface="楷体" panose="02010609060101010101" pitchFamily="49" charset="-122"/>
              </a:rPr>
              <a:t>雪</a:t>
            </a:r>
            <a:r>
              <a:rPr lang="en-US" altLang="zh-CN" sz="2400" b="1" dirty="0">
                <a:solidFill>
                  <a:srgbClr val="0070C0"/>
                </a:solidFill>
                <a:latin typeface="楷体" panose="02010609060101010101" pitchFamily="49" charset="-122"/>
                <a:ea typeface="楷体" panose="02010609060101010101" pitchFamily="49" charset="-122"/>
              </a:rPr>
              <a:t>》</a:t>
            </a:r>
            <a:r>
              <a:rPr lang="zh-CN" altLang="en-US" sz="2400" b="1" dirty="0">
                <a:solidFill>
                  <a:srgbClr val="0070C0"/>
                </a:solidFill>
                <a:latin typeface="楷体" panose="02010609060101010101" pitchFamily="49" charset="-122"/>
                <a:ea typeface="楷体" panose="02010609060101010101" pitchFamily="49" charset="-122"/>
              </a:rPr>
              <a:t>一词可谓异曲同工。</a:t>
            </a:r>
            <a:endParaRPr lang="zh-CN" altLang="en-US" sz="2400" b="1" dirty="0">
              <a:solidFill>
                <a:srgbClr val="0070C0"/>
              </a:solidFill>
              <a:latin typeface="楷体" panose="02010609060101010101" pitchFamily="49" charset="-122"/>
              <a:ea typeface="楷体" panose="02010609060101010101" pitchFamily="49"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58370" name="文本框 2"/>
          <p:cNvSpPr txBox="1"/>
          <p:nvPr/>
        </p:nvSpPr>
        <p:spPr>
          <a:xfrm>
            <a:off x="684213" y="712788"/>
            <a:ext cx="8208962" cy="1052512"/>
          </a:xfrm>
          <a:prstGeom prst="rect">
            <a:avLst/>
          </a:prstGeom>
          <a:noFill/>
          <a:ln w="9525">
            <a:noFill/>
          </a:ln>
        </p:spPr>
        <p:txBody>
          <a:bodyPr>
            <a:spAutoFit/>
          </a:bodyPr>
          <a:p>
            <a:pPr>
              <a:lnSpc>
                <a:spcPct val="120000"/>
              </a:lnSpc>
            </a:pPr>
            <a:r>
              <a:rPr lang="zh-CN" altLang="en-US" sz="2600" b="1" dirty="0">
                <a:latin typeface="宋体" panose="02010600030101010101" pitchFamily="2" charset="-122"/>
              </a:rPr>
              <a:t>    本课运用动静结合的手法，写出了北国雪景的美。请你也运用这一手法描绘一处景物。</a:t>
            </a:r>
            <a:endParaRPr lang="zh-CN" altLang="en-US" sz="2600" b="1" dirty="0">
              <a:latin typeface="宋体" panose="02010600030101010101" pitchFamily="2" charset="-122"/>
            </a:endParaRPr>
          </a:p>
        </p:txBody>
      </p:sp>
      <p:sp>
        <p:nvSpPr>
          <p:cNvPr id="4" name="Text Box 5"/>
          <p:cNvSpPr txBox="1"/>
          <p:nvPr/>
        </p:nvSpPr>
        <p:spPr>
          <a:xfrm>
            <a:off x="684213" y="1708150"/>
            <a:ext cx="7920037" cy="3194050"/>
          </a:xfrm>
          <a:prstGeom prst="rect">
            <a:avLst/>
          </a:prstGeom>
          <a:noFill/>
          <a:ln w="9525">
            <a:noFill/>
          </a:ln>
        </p:spPr>
        <p:txBody>
          <a:bodyPr>
            <a:spAutoFit/>
          </a:bodyPr>
          <a:p>
            <a:pPr eaLnBrk="1" latinLnBrk="1" hangingPunct="1">
              <a:lnSpc>
                <a:spcPct val="120000"/>
              </a:lnSpc>
              <a:buClr>
                <a:srgbClr val="1F497D"/>
              </a:buClr>
              <a:buSzPct val="70000"/>
              <a:buFont typeface="Wingdings" panose="05000000000000000000" pitchFamily="2" charset="2"/>
            </a:pPr>
            <a:r>
              <a:rPr lang="zh-CN" altLang="en-US" sz="2400" b="1" dirty="0">
                <a:solidFill>
                  <a:srgbClr val="A50021"/>
                </a:solidFill>
                <a:latin typeface="楷体" panose="02010609060101010101" pitchFamily="49" charset="-122"/>
                <a:ea typeface="楷体" panose="02010609060101010101" pitchFamily="49" charset="-122"/>
              </a:rPr>
              <a:t>［写作指导］</a:t>
            </a:r>
            <a:endParaRPr lang="en-US" altLang="zh-CN" sz="2400" b="1" dirty="0">
              <a:solidFill>
                <a:srgbClr val="A50021"/>
              </a:solidFill>
              <a:latin typeface="楷体" panose="02010609060101010101" pitchFamily="49" charset="-122"/>
              <a:ea typeface="楷体" panose="02010609060101010101" pitchFamily="49" charset="-122"/>
            </a:endParaRPr>
          </a:p>
          <a:p>
            <a:pPr eaLnBrk="1" latinLnBrk="1" hangingPunct="1">
              <a:lnSpc>
                <a:spcPct val="120000"/>
              </a:lnSpc>
              <a:buClr>
                <a:srgbClr val="1F497D"/>
              </a:buClr>
              <a:buSzPct val="70000"/>
              <a:buFont typeface="Wingdings" panose="05000000000000000000" pitchFamily="2" charset="2"/>
            </a:pPr>
            <a:r>
              <a:rPr lang="zh-CN" altLang="en-US" sz="2400" b="1" dirty="0">
                <a:solidFill>
                  <a:srgbClr val="0070C0"/>
                </a:solidFill>
                <a:latin typeface="楷体" panose="02010609060101010101" pitchFamily="49" charset="-122"/>
                <a:ea typeface="楷体" panose="02010609060101010101" pitchFamily="49" charset="-122"/>
              </a:rPr>
              <a:t>    ①从细处着眼，既要观察静态时事物的情态，也要观察动态时事物的情态，把两者结合起来，突出事物的整体感、生动性。</a:t>
            </a:r>
            <a:endParaRPr lang="en-US" altLang="zh-CN" sz="2400" b="1" dirty="0">
              <a:solidFill>
                <a:srgbClr val="0070C0"/>
              </a:solidFill>
              <a:latin typeface="楷体" panose="02010609060101010101" pitchFamily="49" charset="-122"/>
              <a:ea typeface="楷体" panose="02010609060101010101" pitchFamily="49" charset="-122"/>
            </a:endParaRPr>
          </a:p>
          <a:p>
            <a:pPr eaLnBrk="1" latinLnBrk="1" hangingPunct="1">
              <a:lnSpc>
                <a:spcPct val="120000"/>
              </a:lnSpc>
              <a:buClr>
                <a:srgbClr val="1F497D"/>
              </a:buClr>
              <a:buSzPct val="70000"/>
              <a:buFont typeface="Wingdings" panose="05000000000000000000" pitchFamily="2" charset="2"/>
            </a:pPr>
            <a:r>
              <a:rPr lang="zh-CN" altLang="en-US" sz="2400" b="1" dirty="0">
                <a:solidFill>
                  <a:srgbClr val="0070C0"/>
                </a:solidFill>
                <a:latin typeface="楷体" panose="02010609060101010101" pitchFamily="49" charset="-122"/>
                <a:ea typeface="楷体" panose="02010609060101010101" pitchFamily="49" charset="-122"/>
              </a:rPr>
              <a:t>    ②巧用比喻、拟人等修辞手法，把自己独特的感悟融汇其中，创造独特的效果。</a:t>
            </a:r>
            <a:endParaRPr lang="en-US" altLang="zh-CN" sz="2400" b="1" dirty="0">
              <a:solidFill>
                <a:srgbClr val="0070C0"/>
              </a:solidFill>
              <a:latin typeface="楷体" panose="02010609060101010101" pitchFamily="49" charset="-122"/>
              <a:ea typeface="楷体" panose="02010609060101010101" pitchFamily="49" charset="-122"/>
            </a:endParaRPr>
          </a:p>
          <a:p>
            <a:pPr eaLnBrk="1" latinLnBrk="1" hangingPunct="1">
              <a:lnSpc>
                <a:spcPct val="120000"/>
              </a:lnSpc>
              <a:buClr>
                <a:srgbClr val="1F497D"/>
              </a:buClr>
              <a:buSzPct val="70000"/>
              <a:buFont typeface="Wingdings" panose="05000000000000000000" pitchFamily="2" charset="2"/>
            </a:pPr>
            <a:r>
              <a:rPr lang="zh-CN" altLang="en-US" sz="2400" b="1" dirty="0">
                <a:solidFill>
                  <a:srgbClr val="0070C0"/>
                </a:solidFill>
                <a:latin typeface="楷体" panose="02010609060101010101" pitchFamily="49" charset="-122"/>
                <a:ea typeface="楷体" panose="02010609060101010101" pitchFamily="49" charset="-122"/>
              </a:rPr>
              <a:t>    ③恰当运用想象、联想。</a:t>
            </a:r>
            <a:endParaRPr lang="zh-CN" altLang="en-US" sz="2400" b="1" dirty="0">
              <a:solidFill>
                <a:srgbClr val="0070C0"/>
              </a:solidFill>
              <a:latin typeface="楷体" panose="02010609060101010101" pitchFamily="49" charset="-122"/>
              <a:ea typeface="楷体" panose="02010609060101010101" pitchFamily="49" charset="-122"/>
            </a:endParaRPr>
          </a:p>
        </p:txBody>
      </p:sp>
      <p:sp>
        <p:nvSpPr>
          <p:cNvPr id="58372"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一课一得</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9" name="矩形 18"/>
          <p:cNvSpPr/>
          <p:nvPr/>
        </p:nvSpPr>
        <p:spPr>
          <a:xfrm>
            <a:off x="3779838" y="3762375"/>
            <a:ext cx="4056063" cy="373063"/>
          </a:xfrm>
          <a:prstGeom prst="rect">
            <a:avLst/>
          </a:prstGeom>
          <a:solidFill>
            <a:srgbClr val="FFD85B"/>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矩形 19"/>
          <p:cNvSpPr/>
          <p:nvPr/>
        </p:nvSpPr>
        <p:spPr>
          <a:xfrm>
            <a:off x="771525" y="4337050"/>
            <a:ext cx="3079750" cy="373063"/>
          </a:xfrm>
          <a:prstGeom prst="rect">
            <a:avLst/>
          </a:prstGeom>
          <a:solidFill>
            <a:srgbClr val="FFD85B"/>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8" name="矩形 17"/>
          <p:cNvSpPr/>
          <p:nvPr/>
        </p:nvSpPr>
        <p:spPr>
          <a:xfrm>
            <a:off x="733425" y="1576388"/>
            <a:ext cx="4054475" cy="373063"/>
          </a:xfrm>
          <a:prstGeom prst="rect">
            <a:avLst/>
          </a:prstGeom>
          <a:solidFill>
            <a:srgbClr val="FFD85B"/>
          </a:solidFill>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9397" name="Text Box 5"/>
          <p:cNvSpPr txBox="1"/>
          <p:nvPr/>
        </p:nvSpPr>
        <p:spPr>
          <a:xfrm>
            <a:off x="684213" y="339725"/>
            <a:ext cx="7343775" cy="4524375"/>
          </a:xfrm>
          <a:prstGeom prst="rect">
            <a:avLst/>
          </a:prstGeom>
          <a:noFill/>
          <a:ln w="9525">
            <a:noFill/>
          </a:ln>
        </p:spPr>
        <p:txBody>
          <a:bodyPr>
            <a:spAutoFit/>
          </a:bodyPr>
          <a:p>
            <a:pPr eaLnBrk="1" latinLnBrk="1" hangingPunct="1">
              <a:lnSpc>
                <a:spcPct val="150000"/>
              </a:lnSpc>
              <a:buClr>
                <a:srgbClr val="1F497D"/>
              </a:buClr>
              <a:buSzPct val="70000"/>
              <a:buFont typeface="Wingdings" panose="05000000000000000000" pitchFamily="2" charset="2"/>
            </a:pPr>
            <a:r>
              <a:rPr lang="zh-CN" altLang="en-US" sz="2400" b="1" dirty="0">
                <a:solidFill>
                  <a:srgbClr val="C00000"/>
                </a:solidFill>
                <a:latin typeface="楷体" panose="02010609060101010101" pitchFamily="49" charset="-122"/>
                <a:ea typeface="楷体" panose="02010609060101010101" pitchFamily="49" charset="-122"/>
              </a:rPr>
              <a:t>［写作示范］</a:t>
            </a:r>
            <a:endParaRPr lang="en-US" altLang="zh-CN" sz="2400" b="1" dirty="0">
              <a:solidFill>
                <a:srgbClr val="C00000"/>
              </a:solidFill>
              <a:latin typeface="楷体" panose="02010609060101010101" pitchFamily="49" charset="-122"/>
              <a:ea typeface="楷体" panose="02010609060101010101" pitchFamily="49" charset="-122"/>
            </a:endParaRPr>
          </a:p>
          <a:p>
            <a:pPr eaLnBrk="1" latinLnBrk="1" hangingPunct="1">
              <a:lnSpc>
                <a:spcPct val="150000"/>
              </a:lnSpc>
              <a:buClr>
                <a:srgbClr val="1F497D"/>
              </a:buClr>
              <a:buSzPct val="70000"/>
              <a:buFont typeface="Wingdings" panose="05000000000000000000" pitchFamily="2" charset="2"/>
            </a:pPr>
            <a:r>
              <a:rPr lang="zh-CN" altLang="en-US" sz="2400" b="1" dirty="0">
                <a:solidFill>
                  <a:srgbClr val="0070C0"/>
                </a:solidFill>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古老的砖石和清新的白雪参差交织，黑白分明，像是一幅色彩对比强烈的版画。在阳光下，积雪正在融化，到处可以听见滴水和流水的声音，小街的屋檐下在滴水，石拱桥的栏杆和桥洞在淌水，小河的石河沿上，往下流淌的雪水仿佛正从石缝中渗出来。凝神谛听，水声重重叠叠，如诉如泣，仿佛神秘幽远的江南丝竹，裹着万般柔情，从地下袅袅回旋上升。</a:t>
            </a:r>
            <a:endParaRPr lang="zh-CN" altLang="en-US" sz="2400" b="1" dirty="0">
              <a:latin typeface="楷体" panose="02010609060101010101" pitchFamily="49" charset="-122"/>
              <a:ea typeface="楷体" panose="02010609060101010101" pitchFamily="49" charset="-122"/>
            </a:endParaRPr>
          </a:p>
        </p:txBody>
      </p:sp>
      <p:cxnSp>
        <p:nvCxnSpPr>
          <p:cNvPr id="5" name="直接连接符 4"/>
          <p:cNvCxnSpPr/>
          <p:nvPr/>
        </p:nvCxnSpPr>
        <p:spPr>
          <a:xfrm flipV="1">
            <a:off x="1370013" y="1419225"/>
            <a:ext cx="6265863" cy="36513"/>
          </a:xfrm>
          <a:prstGeom prst="line">
            <a:avLst/>
          </a:prstGeom>
          <a:ln w="28575">
            <a:solidFill>
              <a:srgbClr val="3660AC"/>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733425" y="1985963"/>
            <a:ext cx="4198938" cy="15875"/>
          </a:xfrm>
          <a:prstGeom prst="line">
            <a:avLst/>
          </a:prstGeom>
          <a:ln w="28575">
            <a:solidFill>
              <a:srgbClr val="3660A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5068888" y="1936750"/>
            <a:ext cx="2714625" cy="36513"/>
          </a:xfrm>
          <a:prstGeom prst="line">
            <a:avLst/>
          </a:prstGeom>
          <a:ln w="28575">
            <a:solidFill>
              <a:srgbClr val="D04338"/>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V="1">
            <a:off x="755650" y="2498725"/>
            <a:ext cx="7032625" cy="15875"/>
          </a:xfrm>
          <a:prstGeom prst="line">
            <a:avLst/>
          </a:prstGeom>
          <a:ln w="28575">
            <a:solidFill>
              <a:srgbClr val="D04338"/>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755650" y="3052763"/>
            <a:ext cx="7032625" cy="17463"/>
          </a:xfrm>
          <a:prstGeom prst="line">
            <a:avLst/>
          </a:prstGeom>
          <a:ln w="28575">
            <a:solidFill>
              <a:srgbClr val="D04338"/>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755650" y="3606800"/>
            <a:ext cx="7032625" cy="15875"/>
          </a:xfrm>
          <a:prstGeom prst="line">
            <a:avLst/>
          </a:prstGeom>
          <a:ln w="28575">
            <a:solidFill>
              <a:srgbClr val="D04338"/>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755650" y="4156075"/>
            <a:ext cx="7032625" cy="15875"/>
          </a:xfrm>
          <a:prstGeom prst="line">
            <a:avLst/>
          </a:prstGeom>
          <a:ln w="28575">
            <a:solidFill>
              <a:srgbClr val="D04338"/>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V="1">
            <a:off x="771525" y="4732338"/>
            <a:ext cx="6392863" cy="15875"/>
          </a:xfrm>
          <a:prstGeom prst="line">
            <a:avLst/>
          </a:prstGeom>
          <a:ln w="28575">
            <a:solidFill>
              <a:srgbClr val="D04338"/>
            </a:solidFill>
          </a:ln>
        </p:spPr>
        <p:style>
          <a:lnRef idx="1">
            <a:schemeClr val="accent1"/>
          </a:lnRef>
          <a:fillRef idx="0">
            <a:schemeClr val="accent1"/>
          </a:fillRef>
          <a:effectRef idx="0">
            <a:schemeClr val="accent1"/>
          </a:effectRef>
          <a:fontRef idx="minor">
            <a:schemeClr val="tx1"/>
          </a:fontRef>
        </p:style>
      </p:cxnSp>
      <p:sp>
        <p:nvSpPr>
          <p:cNvPr id="22" name="线形标注 2(带边框和强调线) 21"/>
          <p:cNvSpPr/>
          <p:nvPr/>
        </p:nvSpPr>
        <p:spPr>
          <a:xfrm>
            <a:off x="6011863" y="550863"/>
            <a:ext cx="1512888" cy="431800"/>
          </a:xfrm>
          <a:prstGeom prst="accentBorderCallout2">
            <a:avLst/>
          </a:prstGeom>
          <a:solidFill>
            <a:srgbClr val="3660AC"/>
          </a:solidFill>
          <a:ln>
            <a:solidFill>
              <a:srgbClr val="3660AC"/>
            </a:solid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静态描写</a:t>
            </a:r>
            <a:endPar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23" name="线形标注 2(带边框和强调线) 22"/>
          <p:cNvSpPr/>
          <p:nvPr/>
        </p:nvSpPr>
        <p:spPr>
          <a:xfrm>
            <a:off x="3309938" y="520700"/>
            <a:ext cx="901700" cy="431800"/>
          </a:xfrm>
          <a:prstGeom prst="accentBorderCallout2">
            <a:avLst>
              <a:gd name="adj1" fmla="val 18750"/>
              <a:gd name="adj2" fmla="val -8333"/>
              <a:gd name="adj3" fmla="val 85820"/>
              <a:gd name="adj4" fmla="val -34519"/>
              <a:gd name="adj5" fmla="val 233226"/>
              <a:gd name="adj6" fmla="val -53641"/>
            </a:avLst>
          </a:prstGeom>
          <a:solidFill>
            <a:srgbClr val="3660AC"/>
          </a:solidFill>
          <a:ln>
            <a:solidFill>
              <a:srgbClr val="3660AC"/>
            </a:solid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比喻</a:t>
            </a:r>
            <a:endPar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24" name="线形标注 2(带边框和强调线) 23"/>
          <p:cNvSpPr/>
          <p:nvPr/>
        </p:nvSpPr>
        <p:spPr>
          <a:xfrm>
            <a:off x="8088313" y="2162175"/>
            <a:ext cx="890588" cy="877888"/>
          </a:xfrm>
          <a:prstGeom prst="accentBorderCallout2">
            <a:avLst>
              <a:gd name="adj1" fmla="val 18750"/>
              <a:gd name="adj2" fmla="val -8333"/>
              <a:gd name="adj3" fmla="val 56114"/>
              <a:gd name="adj4" fmla="val -23173"/>
              <a:gd name="adj5" fmla="val 59750"/>
              <a:gd name="adj6" fmla="val -70522"/>
            </a:avLst>
          </a:prstGeom>
          <a:solidFill>
            <a:srgbClr val="3660AC"/>
          </a:solidFill>
          <a:ln>
            <a:solidFill>
              <a:srgbClr val="3660AC"/>
            </a:solid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动态描写</a:t>
            </a:r>
            <a:endPar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
        <p:nvSpPr>
          <p:cNvPr id="25" name="线形标注 2(带边框和强调线) 24"/>
          <p:cNvSpPr/>
          <p:nvPr/>
        </p:nvSpPr>
        <p:spPr>
          <a:xfrm>
            <a:off x="8121650" y="4227513"/>
            <a:ext cx="892175" cy="482600"/>
          </a:xfrm>
          <a:prstGeom prst="accentBorderCallout2">
            <a:avLst>
              <a:gd name="adj1" fmla="val 18750"/>
              <a:gd name="adj2" fmla="val -8333"/>
              <a:gd name="adj3" fmla="val 45445"/>
              <a:gd name="adj4" fmla="val -39076"/>
              <a:gd name="adj5" fmla="val 3741"/>
              <a:gd name="adj6" fmla="val -87871"/>
            </a:avLst>
          </a:prstGeom>
          <a:solidFill>
            <a:srgbClr val="3660AC"/>
          </a:solidFill>
          <a:ln>
            <a:solidFill>
              <a:srgbClr val="3660AC"/>
            </a:solidFill>
          </a:ln>
        </p:spPr>
        <p:style>
          <a:lnRef idx="3">
            <a:schemeClr val="lt1"/>
          </a:lnRef>
          <a:fillRef idx="1">
            <a:schemeClr val="accent5"/>
          </a:fillRef>
          <a:effectRef idx="1">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rPr>
              <a:t>拟人</a:t>
            </a:r>
            <a:endParaRPr kumimoji="0" lang="zh-CN" altLang="en-US" sz="2400" b="1" i="0" u="none" strike="noStrike" kern="1200" cap="none" spc="0" normalizeH="0" baseline="0" noProof="0" dirty="0">
              <a:ln>
                <a:noFill/>
              </a:ln>
              <a:solidFill>
                <a:schemeClr val="lt1"/>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wipe(down)">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500"/>
                                        <p:tgtEl>
                                          <p:spTgt spid="23"/>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par>
                          <p:cTn id="32" fill="hold">
                            <p:stCondLst>
                              <p:cond delay="500"/>
                            </p:stCondLst>
                            <p:childTnLst>
                              <p:par>
                                <p:cTn id="33" presetID="2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1000"/>
                            </p:stCondLst>
                            <p:childTnLst>
                              <p:par>
                                <p:cTn id="37" presetID="22" presetClass="entr" presetSubtype="8" fill="hold"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1500"/>
                            </p:stCondLst>
                            <p:childTnLst>
                              <p:par>
                                <p:cTn id="41" presetID="22" presetClass="entr" presetSubtype="8"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2000"/>
                            </p:stCondLst>
                            <p:childTnLst>
                              <p:par>
                                <p:cTn id="45" presetID="22" presetClass="entr" presetSubtype="8"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left)">
                                      <p:cBhvr>
                                        <p:cTn id="47" dur="500"/>
                                        <p:tgtEl>
                                          <p:spTgt spid="16"/>
                                        </p:tgtEl>
                                      </p:cBhvr>
                                    </p:animEffect>
                                  </p:childTnLst>
                                </p:cTn>
                              </p:par>
                            </p:childTnLst>
                          </p:cTn>
                        </p:par>
                        <p:par>
                          <p:cTn id="48" fill="hold">
                            <p:stCondLst>
                              <p:cond delay="2500"/>
                            </p:stCondLst>
                            <p:childTnLst>
                              <p:par>
                                <p:cTn id="49" presetID="22" presetClass="entr" presetSubtype="8"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left)">
                                      <p:cBhvr>
                                        <p:cTn id="51" dur="500"/>
                                        <p:tgtEl>
                                          <p:spTgt spid="17"/>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down)">
                                      <p:cBhvr>
                                        <p:cTn id="56" dur="5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down)">
                                      <p:cBhvr>
                                        <p:cTn id="64" dur="500"/>
                                        <p:tgtEl>
                                          <p:spTgt spid="20"/>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18" grpId="0" animBg="1"/>
      <p:bldP spid="22" grpId="0" animBg="1"/>
      <p:bldP spid="23" grpId="0" animBg="1"/>
      <p:bldP spid="24" grpId="0" animBg="1"/>
      <p:bldP spid="2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5"/>
          <p:cNvPicPr>
            <a:picLocks noChangeAspect="1"/>
          </p:cNvPicPr>
          <p:nvPr/>
        </p:nvPicPr>
        <p:blipFill>
          <a:blip r:embed="rId1"/>
          <a:srcRect r="870" b="11159"/>
          <a:stretch>
            <a:fillRect/>
          </a:stretch>
        </p:blipFill>
        <p:spPr>
          <a:xfrm>
            <a:off x="0" y="0"/>
            <a:ext cx="9153525" cy="5143500"/>
          </a:xfrm>
          <a:prstGeom prst="rect">
            <a:avLst/>
          </a:prstGeom>
          <a:noFill/>
          <a:ln w="9525">
            <a:noFill/>
          </a:ln>
        </p:spPr>
      </p:pic>
      <p:sp>
        <p:nvSpPr>
          <p:cNvPr id="4" name="圆角矩形 3"/>
          <p:cNvSpPr/>
          <p:nvPr/>
        </p:nvSpPr>
        <p:spPr>
          <a:xfrm>
            <a:off x="652463" y="3597275"/>
            <a:ext cx="8039100" cy="1216025"/>
          </a:xfrm>
          <a:prstGeom prst="roundRect">
            <a:avLst/>
          </a:prstGeom>
          <a:solidFill>
            <a:schemeClr val="bg1"/>
          </a:solidFill>
          <a:ln>
            <a:noFill/>
          </a:ln>
          <a:effectLst>
            <a:outerShdw blurRad="50800" dist="38100" dir="5400000" algn="t" rotWithShape="0">
              <a:prstClr val="black">
                <a:alpha val="40000"/>
              </a:prstClr>
            </a:outerShdw>
          </a:effectLst>
        </p:spPr>
        <p:style>
          <a:lnRef idx="1">
            <a:schemeClr val="accent2"/>
          </a:lnRef>
          <a:fillRef idx="2">
            <a:schemeClr val="accent2"/>
          </a:fillRef>
          <a:effectRef idx="1">
            <a:schemeClr val="accent2"/>
          </a:effectRef>
          <a:fontRef idx="minor">
            <a:schemeClr val="dk1"/>
          </a:fontRef>
        </p:style>
        <p:txBody>
          <a:bodyPr anchor="ct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忽如一夜春风来，千树万树梨花开。</a:t>
            </a:r>
            <a:endParaRPr kumimoji="0" lang="en-US" altLang="zh-CN" sz="3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a:p>
            <a:pPr marL="0" marR="0" lvl="0" indent="0" algn="r" defTabSz="914400" rtl="0" eaLnBrk="1" fontAlgn="base" latinLnBrk="0" hangingPunct="1">
              <a:lnSpc>
                <a:spcPct val="120000"/>
              </a:lnSpc>
              <a:spcBef>
                <a:spcPct val="0"/>
              </a:spcBef>
              <a:spcAft>
                <a:spcPct val="0"/>
              </a:spcAft>
              <a:buClrTx/>
              <a:buSzTx/>
              <a:buFontTx/>
              <a:buNone/>
              <a:defRPr/>
            </a:pP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唐</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岑参</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r>
              <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白雪歌送武判官归京</a:t>
            </a:r>
            <a:r>
              <a:rPr kumimoji="0" lang="en-US" altLang="zh-CN"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rPr>
              <a:t>》</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spd="slow">
    <p:randomBar dir="vert"/>
  </p:transition>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62466"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
        <p:nvSpPr>
          <p:cNvPr id="62467" name="文本框 2"/>
          <p:cNvSpPr txBox="1"/>
          <p:nvPr/>
        </p:nvSpPr>
        <p:spPr>
          <a:xfrm>
            <a:off x="684213" y="1671638"/>
            <a:ext cx="8208962" cy="1800225"/>
          </a:xfrm>
          <a:prstGeom prst="rect">
            <a:avLst/>
          </a:prstGeom>
          <a:noFill/>
          <a:ln w="9525">
            <a:noFill/>
          </a:ln>
        </p:spPr>
        <p:txBody>
          <a:bodyPr>
            <a:spAutoFit/>
          </a:bodyPr>
          <a:p>
            <a:pPr>
              <a:lnSpc>
                <a:spcPct val="150000"/>
              </a:lnSpc>
            </a:pPr>
            <a:r>
              <a:rPr lang="zh-CN" altLang="en-US" sz="2600" b="1" dirty="0">
                <a:latin typeface="宋体" panose="02010600030101010101" pitchFamily="2" charset="-122"/>
              </a:rPr>
              <a:t>    面对“千里冰封，万里雪飘”的北国风光，你可能感慨万千，请用自己的语言描述你所见到的冰雪景观。（</a:t>
            </a:r>
            <a:r>
              <a:rPr lang="en-US" altLang="zh-CN" sz="2600" b="1" dirty="0">
                <a:latin typeface="宋体" panose="02010600030101010101" pitchFamily="2" charset="-122"/>
              </a:rPr>
              <a:t>200</a:t>
            </a:r>
            <a:r>
              <a:rPr lang="zh-CN" altLang="en-US" sz="2600" b="1" dirty="0">
                <a:latin typeface="宋体" panose="02010600030101010101" pitchFamily="2" charset="-122"/>
              </a:rPr>
              <a:t>字左右）</a:t>
            </a:r>
            <a:endParaRPr lang="zh-CN" altLang="en-US" sz="2600" b="1" dirty="0">
              <a:latin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rotWithShape="0">
          <a:blip r:embed="rId1"/>
          <a:stretch>
            <a:fillRect/>
          </a:stretch>
        </a:blipFill>
        <a:effectLst/>
      </p:bgPr>
    </p:bg>
    <p:spTree>
      <p:nvGrpSpPr>
        <p:cNvPr id="1" name=""/>
        <p:cNvGrpSpPr/>
        <p:nvPr/>
      </p:nvGrpSpPr>
      <p:grpSpPr/>
      <p:sp>
        <p:nvSpPr>
          <p:cNvPr id="12290" name="标题 1"/>
          <p:cNvSpPr txBox="1"/>
          <p:nvPr/>
        </p:nvSpPr>
        <p:spPr>
          <a:xfrm>
            <a:off x="908685" y="3295015"/>
            <a:ext cx="5227320" cy="1267460"/>
          </a:xfrm>
          <a:prstGeom prst="rect">
            <a:avLst/>
          </a:prstGeom>
          <a:noFill/>
          <a:ln w="12700">
            <a:noFill/>
          </a:ln>
        </p:spPr>
        <p:txBody>
          <a:bodyPr/>
          <a:p>
            <a:pPr algn="ctr" eaLnBrk="1" hangingPunct="1"/>
            <a:r>
              <a:rPr lang="en-US" altLang="zh-CN" sz="4400" b="1" dirty="0">
                <a:latin typeface="楷体" panose="02010609060101010101" pitchFamily="49" charset="-122"/>
                <a:ea typeface="楷体" panose="02010609060101010101" pitchFamily="49" charset="-122"/>
              </a:rPr>
              <a:t>1 </a:t>
            </a:r>
            <a:r>
              <a:rPr lang="zh-CN" altLang="en-US" sz="4400" b="1" dirty="0">
                <a:latin typeface="楷体" panose="02010609060101010101" pitchFamily="49" charset="-122"/>
                <a:ea typeface="楷体" panose="02010609060101010101" pitchFamily="49" charset="-122"/>
              </a:rPr>
              <a:t>沁园春</a:t>
            </a:r>
            <a:r>
              <a:rPr lang="en-US" altLang="zh-CN" sz="4400" b="1" dirty="0">
                <a:latin typeface="楷体" panose="02010609060101010101" pitchFamily="49" charset="-122"/>
                <a:ea typeface="楷体" panose="02010609060101010101" pitchFamily="49" charset="-122"/>
              </a:rPr>
              <a:t>·</a:t>
            </a:r>
            <a:r>
              <a:rPr lang="zh-CN" altLang="en-US" sz="4400" b="1" dirty="0">
                <a:latin typeface="楷体" panose="02010609060101010101" pitchFamily="49" charset="-122"/>
                <a:ea typeface="楷体" panose="02010609060101010101" pitchFamily="49" charset="-122"/>
              </a:rPr>
              <a:t>雪</a:t>
            </a:r>
            <a:endParaRPr lang="zh-CN" altLang="en-US" sz="4400" b="1" dirty="0">
              <a:latin typeface="楷体" panose="02010609060101010101" pitchFamily="49" charset="-122"/>
              <a:ea typeface="楷体" panose="02010609060101010101" pitchFamily="49" charset="-122"/>
            </a:endParaRPr>
          </a:p>
          <a:p>
            <a:pPr algn="ctr" eaLnBrk="1" hangingPunct="1"/>
            <a:r>
              <a:rPr lang="zh-CN" altLang="en-US" sz="3200" b="1" dirty="0">
                <a:latin typeface="楷体" panose="02010609060101010101" pitchFamily="49" charset="-122"/>
                <a:ea typeface="楷体" panose="02010609060101010101" pitchFamily="49" charset="-122"/>
              </a:rPr>
              <a:t>毛泽东</a:t>
            </a:r>
            <a:endParaRPr lang="zh-CN" altLang="en-US" sz="3200" b="1" dirty="0">
              <a:latin typeface="楷体" panose="02010609060101010101" pitchFamily="49" charset="-122"/>
              <a:ea typeface="楷体" panose="02010609060101010101" pitchFamily="49" charset="-122"/>
            </a:endParaRPr>
          </a:p>
        </p:txBody>
      </p:sp>
      <p:pic>
        <p:nvPicPr>
          <p:cNvPr id="12291" name="图片 2"/>
          <p:cNvPicPr>
            <a:picLocks noChangeAspect="1"/>
          </p:cNvPicPr>
          <p:nvPr/>
        </p:nvPicPr>
        <p:blipFill>
          <a:blip r:embed="rId2"/>
          <a:srcRect l="32320"/>
          <a:stretch>
            <a:fillRect/>
          </a:stretch>
        </p:blipFill>
        <p:spPr>
          <a:xfrm>
            <a:off x="28575" y="28575"/>
            <a:ext cx="2644775" cy="463550"/>
          </a:xfrm>
          <a:prstGeom prst="rect">
            <a:avLst/>
          </a:prstGeom>
          <a:noFill/>
          <a:ln w="9525">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grpSp>
        <p:nvGrpSpPr>
          <p:cNvPr id="13314" name="组合 42"/>
          <p:cNvGrpSpPr/>
          <p:nvPr/>
        </p:nvGrpSpPr>
        <p:grpSpPr>
          <a:xfrm>
            <a:off x="153988" y="1347788"/>
            <a:ext cx="2319337" cy="2489200"/>
            <a:chOff x="414339" y="1208088"/>
            <a:chExt cx="2320341" cy="2489200"/>
          </a:xfrm>
        </p:grpSpPr>
        <p:sp>
          <p:nvSpPr>
            <p:cNvPr id="2" name="矩形 1"/>
            <p:cNvSpPr/>
            <p:nvPr/>
          </p:nvSpPr>
          <p:spPr>
            <a:xfrm>
              <a:off x="414339" y="1208088"/>
              <a:ext cx="2320341" cy="2489200"/>
            </a:xfrm>
            <a:prstGeom prst="rect">
              <a:avLst/>
            </a:prstGeom>
            <a:solidFill>
              <a:schemeClr val="accent5">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0" name="TextBox 4"/>
            <p:cNvSpPr txBox="1">
              <a:spLocks noChangeArrowheads="1"/>
            </p:cNvSpPr>
            <p:nvPr/>
          </p:nvSpPr>
          <p:spPr bwMode="auto">
            <a:xfrm>
              <a:off x="488983" y="1271588"/>
              <a:ext cx="2171052" cy="169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30000"/>
                </a:lnSpc>
                <a:spcBef>
                  <a:spcPts val="1200"/>
                </a:spcBef>
                <a:spcAft>
                  <a:spcPct val="0"/>
                </a:spcAft>
                <a:buClrTx/>
                <a:buSzTx/>
                <a:buFontTx/>
                <a:buNone/>
                <a:defRPr/>
              </a:pPr>
              <a:r>
                <a:rPr kumimoji="0" lang="en-US" altLang="zh-CN" sz="20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1.</a:t>
              </a:r>
              <a:r>
                <a:rPr kumimoji="0" lang="zh-CN" altLang="en-US" sz="2000" b="1" i="0" u="none" strike="noStrike" kern="1200" cap="none" spc="-150" normalizeH="0" baseline="0" noProof="0" dirty="0">
                  <a:ln>
                    <a:noFill/>
                  </a:ln>
                  <a:solidFill>
                    <a:schemeClr val="tx1"/>
                  </a:solidFill>
                  <a:effectLst/>
                  <a:uLnTx/>
                  <a:uFillTx/>
                  <a:latin typeface="楷体" panose="02010609060101010101" pitchFamily="49" charset="-122"/>
                  <a:ea typeface="楷体" panose="02010609060101010101" pitchFamily="49" charset="-122"/>
                  <a:cs typeface="+mn-cs"/>
                </a:rPr>
                <a:t>了解作者及写作背景，积累“妖娆、风骚、风流、红装素裹”等词语。</a:t>
              </a:r>
              <a:endParaRPr kumimoji="0" lang="en-US" altLang="zh-CN" sz="2000" b="1" i="0" u="none" strike="noStrike" kern="1200" cap="none" spc="-15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grpSp>
      <p:grpSp>
        <p:nvGrpSpPr>
          <p:cNvPr id="13315" name="组合 43"/>
          <p:cNvGrpSpPr/>
          <p:nvPr/>
        </p:nvGrpSpPr>
        <p:grpSpPr>
          <a:xfrm>
            <a:off x="2530475" y="1347788"/>
            <a:ext cx="2273300" cy="2489200"/>
            <a:chOff x="2946209" y="1205706"/>
            <a:chExt cx="2273864" cy="2489200"/>
          </a:xfrm>
        </p:grpSpPr>
        <p:sp>
          <p:nvSpPr>
            <p:cNvPr id="3" name="矩形 2"/>
            <p:cNvSpPr/>
            <p:nvPr/>
          </p:nvSpPr>
          <p:spPr>
            <a:xfrm>
              <a:off x="2946209" y="1205706"/>
              <a:ext cx="2273864" cy="2489200"/>
            </a:xfrm>
            <a:prstGeom prst="rect">
              <a:avLst/>
            </a:prstGeom>
            <a:solidFill>
              <a:schemeClr val="accent5">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6" name="矩形 33"/>
            <p:cNvSpPr/>
            <p:nvPr/>
          </p:nvSpPr>
          <p:spPr>
            <a:xfrm>
              <a:off x="3525929" y="3312620"/>
              <a:ext cx="1114425" cy="369887"/>
            </a:xfrm>
            <a:prstGeom prst="rect">
              <a:avLst/>
            </a:prstGeom>
            <a:noFill/>
            <a:ln w="9525">
              <a:noFill/>
            </a:ln>
          </p:spPr>
          <p:txBody>
            <a:bodyPr wrap="none">
              <a:spAutoFit/>
            </a:bodyPr>
            <a:p>
              <a:r>
                <a:rPr lang="zh-CN" altLang="en-US" b="1" dirty="0">
                  <a:solidFill>
                    <a:srgbClr val="FF0000"/>
                  </a:solidFill>
                  <a:latin typeface="楷体" panose="02010609060101010101" pitchFamily="49" charset="-122"/>
                  <a:ea typeface="楷体" panose="02010609060101010101" pitchFamily="49" charset="-122"/>
                </a:rPr>
                <a:t>（重点）</a:t>
              </a:r>
              <a:endParaRPr lang="zh-CN" altLang="en-US" dirty="0">
                <a:latin typeface="Arial" panose="020B0604020202020204" pitchFamily="34" charset="0"/>
              </a:endParaRPr>
            </a:p>
          </p:txBody>
        </p:sp>
        <p:sp>
          <p:nvSpPr>
            <p:cNvPr id="13327" name="TextBox 4"/>
            <p:cNvSpPr txBox="1"/>
            <p:nvPr/>
          </p:nvSpPr>
          <p:spPr>
            <a:xfrm>
              <a:off x="3029141" y="1271351"/>
              <a:ext cx="2108001" cy="2092881"/>
            </a:xfrm>
            <a:prstGeom prst="rect">
              <a:avLst/>
            </a:prstGeom>
            <a:noFill/>
            <a:ln w="9525">
              <a:noFill/>
            </a:ln>
          </p:spPr>
          <p:txBody>
            <a:bodyPr>
              <a:spAutoFit/>
            </a:bodyPr>
            <a:p>
              <a:pPr eaLnBrk="1" hangingPunct="1">
                <a:lnSpc>
                  <a:spcPct val="130000"/>
                </a:lnSpc>
                <a:spcBef>
                  <a:spcPts val="1200"/>
                </a:spcBef>
              </a:pPr>
              <a:r>
                <a:rPr lang="en-US" altLang="zh-CN" sz="2000" b="1" dirty="0">
                  <a:latin typeface="楷体" panose="02010609060101010101" pitchFamily="49" charset="-122"/>
                  <a:ea typeface="楷体" panose="02010609060101010101" pitchFamily="49" charset="-122"/>
                </a:rPr>
                <a:t>2.</a:t>
              </a:r>
              <a:r>
                <a:rPr lang="zh-CN" altLang="en-US" sz="2000" b="1" dirty="0">
                  <a:latin typeface="楷体" panose="02010609060101010101" pitchFamily="49" charset="-122"/>
                  <a:ea typeface="楷体" panose="02010609060101010101" pitchFamily="49" charset="-122"/>
                </a:rPr>
                <a:t>反复诵读这首词，读出重音、停连、节奏等，感受其音乐美和意境美。</a:t>
              </a:r>
              <a:endParaRPr lang="en-US" altLang="zh-CN" sz="2000" b="1" dirty="0">
                <a:solidFill>
                  <a:srgbClr val="FF0000"/>
                </a:solidFill>
                <a:latin typeface="楷体" panose="02010609060101010101" pitchFamily="49" charset="-122"/>
                <a:ea typeface="楷体" panose="02010609060101010101" pitchFamily="49" charset="-122"/>
              </a:endParaRPr>
            </a:p>
          </p:txBody>
        </p:sp>
      </p:grpSp>
      <p:grpSp>
        <p:nvGrpSpPr>
          <p:cNvPr id="13316" name="组合 44"/>
          <p:cNvGrpSpPr/>
          <p:nvPr/>
        </p:nvGrpSpPr>
        <p:grpSpPr>
          <a:xfrm>
            <a:off x="4859338" y="1347788"/>
            <a:ext cx="2051050" cy="2489200"/>
            <a:chOff x="5279009" y="1205706"/>
            <a:chExt cx="2050480" cy="2489200"/>
          </a:xfrm>
        </p:grpSpPr>
        <p:sp>
          <p:nvSpPr>
            <p:cNvPr id="4" name="矩形 3"/>
            <p:cNvSpPr/>
            <p:nvPr/>
          </p:nvSpPr>
          <p:spPr>
            <a:xfrm>
              <a:off x="5279009" y="1205706"/>
              <a:ext cx="2050480" cy="2489200"/>
            </a:xfrm>
            <a:prstGeom prst="rect">
              <a:avLst/>
            </a:prstGeom>
            <a:solidFill>
              <a:schemeClr val="accent5">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3" name="TextBox 4"/>
            <p:cNvSpPr txBox="1"/>
            <p:nvPr/>
          </p:nvSpPr>
          <p:spPr>
            <a:xfrm>
              <a:off x="5432191" y="1271351"/>
              <a:ext cx="1744117" cy="2092881"/>
            </a:xfrm>
            <a:prstGeom prst="rect">
              <a:avLst/>
            </a:prstGeom>
            <a:noFill/>
            <a:ln w="9525">
              <a:noFill/>
            </a:ln>
          </p:spPr>
          <p:txBody>
            <a:bodyPr>
              <a:spAutoFit/>
            </a:bodyPr>
            <a:p>
              <a:pPr eaLnBrk="1" hangingPunct="1">
                <a:lnSpc>
                  <a:spcPct val="130000"/>
                </a:lnSpc>
                <a:spcBef>
                  <a:spcPts val="1200"/>
                </a:spcBef>
              </a:pPr>
              <a:r>
                <a:rPr lang="en-US" altLang="zh-CN" sz="2000" b="1" dirty="0">
                  <a:latin typeface="楷体" panose="02010609060101010101" pitchFamily="49" charset="-122"/>
                  <a:ea typeface="楷体" panose="02010609060101010101" pitchFamily="49" charset="-122"/>
                </a:rPr>
                <a:t>3.</a:t>
              </a:r>
              <a:r>
                <a:rPr lang="zh-CN" altLang="en-US" sz="2000" b="1" dirty="0">
                  <a:latin typeface="楷体" panose="02010609060101010101" pitchFamily="49" charset="-122"/>
                  <a:ea typeface="楷体" panose="02010609060101010101" pitchFamily="49" charset="-122"/>
                </a:rPr>
                <a:t>结合具体词句，理解这首词写景、议论、抒情相结合的特点。</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13324" name="矩形 39"/>
            <p:cNvSpPr/>
            <p:nvPr/>
          </p:nvSpPr>
          <p:spPr>
            <a:xfrm>
              <a:off x="5747037" y="3321278"/>
              <a:ext cx="1114425" cy="369887"/>
            </a:xfrm>
            <a:prstGeom prst="rect">
              <a:avLst/>
            </a:prstGeom>
            <a:noFill/>
            <a:ln w="9525">
              <a:noFill/>
            </a:ln>
          </p:spPr>
          <p:txBody>
            <a:bodyPr wrap="none">
              <a:spAutoFit/>
            </a:bodyPr>
            <a:p>
              <a:r>
                <a:rPr lang="zh-CN" altLang="en-US" b="1" dirty="0">
                  <a:solidFill>
                    <a:srgbClr val="FF0000"/>
                  </a:solidFill>
                  <a:latin typeface="楷体" panose="02010609060101010101" pitchFamily="49" charset="-122"/>
                  <a:ea typeface="楷体" panose="02010609060101010101" pitchFamily="49" charset="-122"/>
                </a:rPr>
                <a:t>（重点）</a:t>
              </a:r>
              <a:endParaRPr lang="zh-CN" altLang="en-US" dirty="0">
                <a:latin typeface="Arial" panose="020B0604020202020204" pitchFamily="34" charset="0"/>
              </a:endParaRPr>
            </a:p>
          </p:txBody>
        </p:sp>
      </p:grpSp>
      <p:sp>
        <p:nvSpPr>
          <p:cNvPr id="13317"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学习目标</a:t>
            </a:r>
            <a:endParaRPr lang="zh-CN" altLang="en-US" sz="2800" b="1" dirty="0">
              <a:latin typeface="黑体" panose="02010609060101010101" pitchFamily="49" charset="-122"/>
              <a:ea typeface="黑体" panose="02010609060101010101" pitchFamily="49" charset="-122"/>
            </a:endParaRPr>
          </a:p>
        </p:txBody>
      </p:sp>
      <p:grpSp>
        <p:nvGrpSpPr>
          <p:cNvPr id="13318" name="组合 45"/>
          <p:cNvGrpSpPr/>
          <p:nvPr/>
        </p:nvGrpSpPr>
        <p:grpSpPr>
          <a:xfrm>
            <a:off x="6967538" y="1347788"/>
            <a:ext cx="2049462" cy="2489200"/>
            <a:chOff x="7227721" y="1205706"/>
            <a:chExt cx="2050480" cy="2489200"/>
          </a:xfrm>
        </p:grpSpPr>
        <p:sp>
          <p:nvSpPr>
            <p:cNvPr id="40" name="矩形 39"/>
            <p:cNvSpPr/>
            <p:nvPr/>
          </p:nvSpPr>
          <p:spPr>
            <a:xfrm>
              <a:off x="7227721" y="1205706"/>
              <a:ext cx="2050480" cy="2489200"/>
            </a:xfrm>
            <a:prstGeom prst="rect">
              <a:avLst/>
            </a:prstGeom>
            <a:solidFill>
              <a:schemeClr val="accent5">
                <a:lumMod val="40000"/>
                <a:lumOff val="6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13320" name="TextBox 4"/>
            <p:cNvSpPr txBox="1"/>
            <p:nvPr/>
          </p:nvSpPr>
          <p:spPr>
            <a:xfrm>
              <a:off x="7380903" y="1271351"/>
              <a:ext cx="1744117" cy="2092881"/>
            </a:xfrm>
            <a:prstGeom prst="rect">
              <a:avLst/>
            </a:prstGeom>
            <a:noFill/>
            <a:ln w="9525">
              <a:noFill/>
            </a:ln>
          </p:spPr>
          <p:txBody>
            <a:bodyPr>
              <a:spAutoFit/>
            </a:bodyPr>
            <a:p>
              <a:pPr eaLnBrk="1" hangingPunct="1">
                <a:lnSpc>
                  <a:spcPct val="130000"/>
                </a:lnSpc>
                <a:spcBef>
                  <a:spcPts val="1200"/>
                </a:spcBef>
              </a:pPr>
              <a:r>
                <a:rPr lang="en-US" altLang="zh-CN" sz="2000" b="1" dirty="0">
                  <a:latin typeface="楷体" panose="02010609060101010101" pitchFamily="49" charset="-122"/>
                  <a:ea typeface="楷体" panose="02010609060101010101" pitchFamily="49" charset="-122"/>
                </a:rPr>
                <a:t>4.</a:t>
              </a:r>
              <a:r>
                <a:rPr lang="zh-CN" altLang="en-US" sz="2000" b="1" dirty="0">
                  <a:latin typeface="楷体" panose="02010609060101010101" pitchFamily="49" charset="-122"/>
                  <a:ea typeface="楷体" panose="02010609060101010101" pitchFamily="49" charset="-122"/>
                </a:rPr>
                <a:t>理解词中包含的作者情感，感受作者博大的胸襟和豪迈的情怀。</a:t>
              </a:r>
              <a:endParaRPr lang="en-US" altLang="zh-CN" sz="2000" b="1" dirty="0">
                <a:solidFill>
                  <a:srgbClr val="FF0000"/>
                </a:solidFill>
                <a:latin typeface="楷体" panose="02010609060101010101" pitchFamily="49" charset="-122"/>
                <a:ea typeface="楷体" panose="02010609060101010101" pitchFamily="49" charset="-122"/>
              </a:endParaRPr>
            </a:p>
          </p:txBody>
        </p:sp>
        <p:sp>
          <p:nvSpPr>
            <p:cNvPr id="13321" name="矩形 39"/>
            <p:cNvSpPr/>
            <p:nvPr/>
          </p:nvSpPr>
          <p:spPr>
            <a:xfrm>
              <a:off x="7695749" y="3307505"/>
              <a:ext cx="1114425" cy="369887"/>
            </a:xfrm>
            <a:prstGeom prst="rect">
              <a:avLst/>
            </a:prstGeom>
            <a:noFill/>
            <a:ln w="9525">
              <a:noFill/>
            </a:ln>
          </p:spPr>
          <p:txBody>
            <a:bodyPr wrap="none">
              <a:spAutoFit/>
            </a:bodyPr>
            <a:p>
              <a:r>
                <a:rPr lang="zh-CN" altLang="en-US" b="1" dirty="0">
                  <a:solidFill>
                    <a:srgbClr val="FF0000"/>
                  </a:solidFill>
                  <a:latin typeface="楷体" panose="02010609060101010101" pitchFamily="49" charset="-122"/>
                  <a:ea typeface="楷体" panose="02010609060101010101" pitchFamily="49" charset="-122"/>
                </a:rPr>
                <a:t>（重点）</a:t>
              </a:r>
              <a:endParaRPr lang="zh-CN" altLang="en-US" dirty="0">
                <a:latin typeface="Arial" panose="020B0604020202020204" pitchFamily="34" charset="0"/>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3" name="TextBox 4"/>
          <p:cNvSpPr txBox="1"/>
          <p:nvPr/>
        </p:nvSpPr>
        <p:spPr>
          <a:xfrm>
            <a:off x="684213" y="1203325"/>
            <a:ext cx="7777162" cy="2776538"/>
          </a:xfrm>
          <a:prstGeom prst="rect">
            <a:avLst/>
          </a:prstGeom>
          <a:noFill/>
          <a:ln w="9525">
            <a:noFill/>
          </a:ln>
        </p:spPr>
        <p:txBody>
          <a:bodyPr>
            <a:spAutoFit/>
          </a:bodyPr>
          <a:p>
            <a:pPr eaLnBrk="1" latinLnBrk="1" hangingPunct="1">
              <a:lnSpc>
                <a:spcPct val="150000"/>
              </a:lnSpc>
            </a:pPr>
            <a:r>
              <a:rPr lang="zh-CN" altLang="en-US" sz="2400" b="1" dirty="0">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沁园春，词牌名</a:t>
            </a:r>
            <a:r>
              <a:rPr lang="zh-CN" altLang="en-US" sz="2400" b="1" dirty="0">
                <a:latin typeface="楷体" panose="02010609060101010101" pitchFamily="49" charset="-122"/>
                <a:ea typeface="楷体" panose="02010609060101010101" pitchFamily="49" charset="-122"/>
              </a:rPr>
              <a:t>，又名“寿星明”“东仙”“洞庭春色”等，共</a:t>
            </a:r>
            <a:r>
              <a:rPr lang="en-US" altLang="zh-CN" sz="2400" b="1" dirty="0">
                <a:latin typeface="楷体" panose="02010609060101010101" pitchFamily="49" charset="-122"/>
                <a:ea typeface="楷体" panose="02010609060101010101" pitchFamily="49" charset="-122"/>
              </a:rPr>
              <a:t>114</a:t>
            </a:r>
            <a:r>
              <a:rPr lang="zh-CN" altLang="en-US" sz="2400" b="1" dirty="0">
                <a:latin typeface="楷体" panose="02010609060101010101" pitchFamily="49" charset="-122"/>
                <a:ea typeface="楷体" panose="02010609060101010101" pitchFamily="49" charset="-122"/>
              </a:rPr>
              <a:t>字，分上下两片。“沁园”，相传是东汉明帝的女儿沁水公主的园林，曾被大臣窦（</a:t>
            </a:r>
            <a:r>
              <a:rPr lang="en-US" altLang="zh-CN" sz="2400" b="1" dirty="0">
                <a:latin typeface="宋体" panose="02010600030101010101" pitchFamily="2" charset="-122"/>
              </a:rPr>
              <a:t>dòu</a:t>
            </a:r>
            <a:r>
              <a:rPr lang="zh-CN" altLang="en-US" sz="2400" b="1" dirty="0">
                <a:latin typeface="楷体" panose="02010609060101010101" pitchFamily="49" charset="-122"/>
                <a:ea typeface="楷体" panose="02010609060101010101" pitchFamily="49" charset="-122"/>
              </a:rPr>
              <a:t>）宪夺取，后人作诗以咏此事，调名因此而得。</a:t>
            </a:r>
            <a:r>
              <a:rPr lang="zh-CN" altLang="en-US" sz="2400" b="1" dirty="0">
                <a:solidFill>
                  <a:srgbClr val="FF0000"/>
                </a:solidFill>
                <a:latin typeface="楷体" panose="02010609060101010101" pitchFamily="49" charset="-122"/>
                <a:ea typeface="楷体" panose="02010609060101010101" pitchFamily="49" charset="-122"/>
              </a:rPr>
              <a:t>“雪”是题目，也是这首词所写的主要内容。</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4339"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课题解读</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3315" name="TextBox 4"/>
          <p:cNvSpPr txBox="1"/>
          <p:nvPr/>
        </p:nvSpPr>
        <p:spPr>
          <a:xfrm>
            <a:off x="2555875" y="844550"/>
            <a:ext cx="6284913" cy="3646488"/>
          </a:xfrm>
          <a:prstGeom prst="rect">
            <a:avLst/>
          </a:prstGeom>
          <a:noFill/>
          <a:ln w="9525">
            <a:noFill/>
          </a:ln>
        </p:spPr>
        <p:txBody>
          <a:bodyPr>
            <a:spAutoFit/>
          </a:bodyPr>
          <a:p>
            <a:pPr eaLnBrk="1" hangingPunct="1">
              <a:lnSpc>
                <a:spcPct val="150000"/>
              </a:lnSpc>
            </a:pPr>
            <a:r>
              <a:rPr lang="zh-CN" altLang="en-US" sz="2200" b="1" dirty="0">
                <a:latin typeface="楷体" panose="02010609060101010101" pitchFamily="49" charset="-122"/>
                <a:ea typeface="楷体" panose="02010609060101010101" pitchFamily="49" charset="-122"/>
              </a:rPr>
              <a:t>    毛泽东（</a:t>
            </a:r>
            <a:r>
              <a:rPr lang="en-US" altLang="zh-CN" sz="2200" b="1" dirty="0">
                <a:latin typeface="楷体" panose="02010609060101010101" pitchFamily="49" charset="-122"/>
                <a:ea typeface="楷体" panose="02010609060101010101" pitchFamily="49" charset="-122"/>
              </a:rPr>
              <a:t>1893—1976</a:t>
            </a:r>
            <a:r>
              <a:rPr lang="zh-CN" altLang="en-US" sz="2200" b="1" dirty="0">
                <a:latin typeface="楷体" panose="02010609060101010101" pitchFamily="49" charset="-122"/>
                <a:ea typeface="楷体" panose="02010609060101010101" pitchFamily="49" charset="-122"/>
              </a:rPr>
              <a:t>），字</a:t>
            </a:r>
            <a:r>
              <a:rPr lang="zh-CN" altLang="en-US" sz="2200" b="1" dirty="0">
                <a:solidFill>
                  <a:srgbClr val="FF0000"/>
                </a:solidFill>
                <a:latin typeface="楷体" panose="02010609060101010101" pitchFamily="49" charset="-122"/>
                <a:ea typeface="楷体" panose="02010609060101010101" pitchFamily="49" charset="-122"/>
              </a:rPr>
              <a:t>润之</a:t>
            </a:r>
            <a:r>
              <a:rPr lang="zh-CN" altLang="en-US" sz="2200" b="1" dirty="0">
                <a:latin typeface="楷体" panose="02010609060101010101" pitchFamily="49" charset="-122"/>
                <a:ea typeface="楷体" panose="02010609060101010101" pitchFamily="49" charset="-122"/>
              </a:rPr>
              <a:t>，笔名</a:t>
            </a:r>
            <a:r>
              <a:rPr lang="zh-CN" altLang="en-US" sz="2200" b="1" dirty="0">
                <a:solidFill>
                  <a:srgbClr val="FF0000"/>
                </a:solidFill>
                <a:latin typeface="楷体" panose="02010609060101010101" pitchFamily="49" charset="-122"/>
                <a:ea typeface="楷体" panose="02010609060101010101" pitchFamily="49" charset="-122"/>
              </a:rPr>
              <a:t>子任</a:t>
            </a:r>
            <a:r>
              <a:rPr lang="zh-CN" altLang="en-US" sz="2200" b="1" dirty="0">
                <a:latin typeface="楷体" panose="02010609060101010101" pitchFamily="49" charset="-122"/>
                <a:ea typeface="楷体" panose="02010609060101010101" pitchFamily="49" charset="-122"/>
              </a:rPr>
              <a:t>，湖南湘潭人，</a:t>
            </a:r>
            <a:r>
              <a:rPr lang="zh-CN" altLang="en-US" sz="2200" b="1" dirty="0">
                <a:solidFill>
                  <a:srgbClr val="FF0000"/>
                </a:solidFill>
                <a:latin typeface="楷体" panose="02010609060101010101" pitchFamily="49" charset="-122"/>
                <a:ea typeface="楷体" panose="02010609060101010101" pitchFamily="49" charset="-122"/>
              </a:rPr>
              <a:t>中国无产阶级革命家、军事家、思想家、诗人、书法家</a:t>
            </a:r>
            <a:r>
              <a:rPr lang="zh-CN" altLang="en-US" sz="2200" b="1" dirty="0">
                <a:latin typeface="楷体" panose="02010609060101010101" pitchFamily="49" charset="-122"/>
                <a:ea typeface="楷体" panose="02010609060101010101" pitchFamily="49" charset="-122"/>
              </a:rPr>
              <a:t>。他的诗词雄浑豪迈，气势恢宏，艺术性强，充满革命豪情。主要著作编入</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毛泽东选集</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毛泽东文集</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毛泽东诗词集</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等，诗词代表作有</a:t>
            </a:r>
            <a:r>
              <a:rPr lang="en-US" altLang="zh-CN" sz="2200" b="1" dirty="0">
                <a:solidFill>
                  <a:srgbClr val="FF0000"/>
                </a:solidFill>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沁园春</a:t>
            </a:r>
            <a:r>
              <a:rPr lang="en-US" altLang="zh-CN" sz="2200" b="1" dirty="0">
                <a:solidFill>
                  <a:srgbClr val="FF0000"/>
                </a:solidFill>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长沙</a:t>
            </a:r>
            <a:r>
              <a:rPr lang="en-US" altLang="zh-CN" sz="2200" b="1" dirty="0">
                <a:solidFill>
                  <a:srgbClr val="FF0000"/>
                </a:solidFill>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七律</a:t>
            </a:r>
            <a:r>
              <a:rPr lang="en-US" altLang="zh-CN" sz="2200" b="1" dirty="0">
                <a:solidFill>
                  <a:srgbClr val="FF0000"/>
                </a:solidFill>
                <a:latin typeface="楷体" panose="02010609060101010101" pitchFamily="49" charset="-122"/>
                <a:ea typeface="楷体" panose="02010609060101010101" pitchFamily="49" charset="-122"/>
              </a:rPr>
              <a:t>·</a:t>
            </a:r>
            <a:r>
              <a:rPr lang="zh-CN" altLang="en-US" sz="2200" b="1" dirty="0">
                <a:solidFill>
                  <a:srgbClr val="FF0000"/>
                </a:solidFill>
                <a:latin typeface="楷体" panose="02010609060101010101" pitchFamily="49" charset="-122"/>
                <a:ea typeface="楷体" panose="02010609060101010101" pitchFamily="49" charset="-122"/>
              </a:rPr>
              <a:t>长征</a:t>
            </a:r>
            <a:r>
              <a:rPr lang="en-US" altLang="zh-CN" sz="2200" b="1" dirty="0">
                <a:solidFill>
                  <a:srgbClr val="FF0000"/>
                </a:solidFill>
                <a:latin typeface="楷体" panose="02010609060101010101" pitchFamily="49" charset="-122"/>
                <a:ea typeface="楷体" panose="02010609060101010101" pitchFamily="49" charset="-122"/>
              </a:rPr>
              <a:t>》</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采桑子</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重阳</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等。</a:t>
            </a:r>
            <a:endParaRPr lang="en-US" altLang="zh-CN" sz="2200" b="1" dirty="0">
              <a:solidFill>
                <a:srgbClr val="FF0000"/>
              </a:solidFill>
              <a:latin typeface="楷体" panose="02010609060101010101" pitchFamily="49" charset="-122"/>
              <a:ea typeface="楷体" panose="02010609060101010101" pitchFamily="49" charset="-122"/>
            </a:endParaRPr>
          </a:p>
        </p:txBody>
      </p:sp>
      <p:sp>
        <p:nvSpPr>
          <p:cNvPr id="15363"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作者简介</a:t>
            </a:r>
            <a:endParaRPr lang="zh-CN" altLang="en-US" sz="2800" b="1" dirty="0">
              <a:latin typeface="黑体" panose="02010609060101010101" pitchFamily="49" charset="-122"/>
              <a:ea typeface="黑体" panose="02010609060101010101" pitchFamily="49" charset="-122"/>
            </a:endParaRPr>
          </a:p>
        </p:txBody>
      </p:sp>
      <p:pic>
        <p:nvPicPr>
          <p:cNvPr id="2" name="图片 1"/>
          <p:cNvPicPr>
            <a:picLocks noChangeAspect="1"/>
          </p:cNvPicPr>
          <p:nvPr/>
        </p:nvPicPr>
        <p:blipFill>
          <a:blip r:embed="rId1"/>
          <a:stretch>
            <a:fillRect/>
          </a:stretch>
        </p:blipFill>
        <p:spPr>
          <a:xfrm>
            <a:off x="468313" y="1416050"/>
            <a:ext cx="1792288" cy="2503488"/>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fade">
                                      <p:cBhvr>
                                        <p:cTn id="7" dur="500"/>
                                        <p:tgtEl>
                                          <p:spTgt spid="13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p:sp>
        <p:nvSpPr>
          <p:cNvPr id="14" name="Text Box 5"/>
          <p:cNvSpPr txBox="1"/>
          <p:nvPr/>
        </p:nvSpPr>
        <p:spPr>
          <a:xfrm>
            <a:off x="827088" y="771525"/>
            <a:ext cx="7848600" cy="461963"/>
          </a:xfrm>
          <a:prstGeom prst="rect">
            <a:avLst/>
          </a:prstGeom>
          <a:noFill/>
          <a:ln w="9525">
            <a:noFill/>
          </a:ln>
        </p:spPr>
        <p:txBody>
          <a:bodyPr>
            <a:spAutoFit/>
          </a:bodyPr>
          <a:p>
            <a:pPr eaLnBrk="1" hangingPunct="1">
              <a:buClr>
                <a:srgbClr val="1F497D"/>
              </a:buClr>
              <a:buSzPct val="70000"/>
              <a:buFont typeface="Wingdings" panose="05000000000000000000" pitchFamily="2" charset="2"/>
            </a:pPr>
            <a:r>
              <a:rPr lang="zh-CN" altLang="en-US" sz="2400" b="1" dirty="0">
                <a:solidFill>
                  <a:srgbClr val="000000"/>
                </a:solidFill>
                <a:latin typeface="宋体" panose="02010600030101010101" pitchFamily="2" charset="-122"/>
              </a:rPr>
              <a:t>本词选自</a:t>
            </a:r>
            <a:r>
              <a:rPr lang="en-US" altLang="zh-CN" sz="2400" b="1" dirty="0">
                <a:solidFill>
                  <a:srgbClr val="000000"/>
                </a:solidFill>
                <a:latin typeface="宋体" panose="02010600030101010101" pitchFamily="2" charset="-122"/>
              </a:rPr>
              <a:t>《</a:t>
            </a:r>
            <a:r>
              <a:rPr lang="zh-CN" altLang="en-US" sz="2400" b="1" dirty="0">
                <a:solidFill>
                  <a:srgbClr val="000000"/>
                </a:solidFill>
                <a:latin typeface="宋体" panose="02010600030101010101" pitchFamily="2" charset="-122"/>
              </a:rPr>
              <a:t>毛泽东诗词集</a:t>
            </a:r>
            <a:r>
              <a:rPr lang="en-US" altLang="zh-CN" sz="2400" b="1" dirty="0">
                <a:solidFill>
                  <a:srgbClr val="000000"/>
                </a:solidFill>
                <a:latin typeface="宋体" panose="02010600030101010101" pitchFamily="2" charset="-122"/>
              </a:rPr>
              <a:t>》</a:t>
            </a:r>
            <a:r>
              <a:rPr lang="zh-CN" altLang="en-US" sz="2400" b="1" dirty="0">
                <a:solidFill>
                  <a:srgbClr val="000000"/>
                </a:solidFill>
                <a:latin typeface="宋体" panose="02010600030101010101" pitchFamily="2" charset="-122"/>
              </a:rPr>
              <a:t>（中央文献出版社</a:t>
            </a:r>
            <a:r>
              <a:rPr lang="en-US" altLang="zh-CN" sz="2400" b="1" dirty="0">
                <a:solidFill>
                  <a:srgbClr val="000000"/>
                </a:solidFill>
                <a:latin typeface="宋体" panose="02010600030101010101" pitchFamily="2" charset="-122"/>
              </a:rPr>
              <a:t>1996</a:t>
            </a:r>
            <a:r>
              <a:rPr lang="zh-CN" altLang="en-US" sz="2400" b="1" dirty="0">
                <a:solidFill>
                  <a:srgbClr val="000000"/>
                </a:solidFill>
                <a:latin typeface="宋体" panose="02010600030101010101" pitchFamily="2" charset="-122"/>
              </a:rPr>
              <a:t>年版）</a:t>
            </a:r>
            <a:endParaRPr lang="zh-CN" altLang="en-US" sz="2400" b="1" dirty="0">
              <a:solidFill>
                <a:srgbClr val="000000"/>
              </a:solidFill>
              <a:latin typeface="宋体" panose="02010600030101010101" pitchFamily="2" charset="-122"/>
            </a:endParaRPr>
          </a:p>
        </p:txBody>
      </p:sp>
      <p:sp>
        <p:nvSpPr>
          <p:cNvPr id="18" name="Text Box 5"/>
          <p:cNvSpPr txBox="1">
            <a:spLocks noChangeArrowheads="1"/>
          </p:cNvSpPr>
          <p:nvPr/>
        </p:nvSpPr>
        <p:spPr bwMode="auto">
          <a:xfrm>
            <a:off x="3276600" y="1235075"/>
            <a:ext cx="5137150" cy="855663"/>
          </a:xfrm>
          <a:prstGeom prst="rect">
            <a:avLst/>
          </a:prstGeom>
          <a:noFill/>
          <a:ln w="19050">
            <a:solidFill>
              <a:srgbClr val="972B24"/>
            </a:solidFill>
          </a:ln>
        </p:spPr>
        <p:style>
          <a:lnRef idx="2">
            <a:schemeClr val="accent2"/>
          </a:lnRef>
          <a:fillRef idx="1">
            <a:schemeClr val="lt1"/>
          </a:fillRef>
          <a:effectRef idx="0">
            <a:schemeClr val="accent2"/>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中央红军到达陕北的吴起镇，与陕北红军胜利会师。</a:t>
            </a:r>
            <a:endPar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19" name="Text Box 5"/>
          <p:cNvSpPr txBox="1">
            <a:spLocks noChangeArrowheads="1"/>
          </p:cNvSpPr>
          <p:nvPr/>
        </p:nvSpPr>
        <p:spPr bwMode="auto">
          <a:xfrm>
            <a:off x="3276600" y="2090738"/>
            <a:ext cx="5137150" cy="855663"/>
          </a:xfrm>
          <a:prstGeom prst="rect">
            <a:avLst/>
          </a:prstGeom>
          <a:noFill/>
          <a:ln w="19050">
            <a:solidFill>
              <a:srgbClr val="972B24"/>
            </a:solidFill>
          </a:ln>
        </p:spPr>
        <p:style>
          <a:lnRef idx="2">
            <a:schemeClr val="accent2"/>
          </a:lnRef>
          <a:fillRef idx="1">
            <a:schemeClr val="lt1"/>
          </a:fillRef>
          <a:effectRef idx="0">
            <a:schemeClr val="accent2"/>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党中央召开瓦窑堡会议，确定建立抗日民族统一战线的方针。</a:t>
            </a:r>
            <a:endPar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0" name="Text Box 5"/>
          <p:cNvSpPr txBox="1">
            <a:spLocks noChangeArrowheads="1"/>
          </p:cNvSpPr>
          <p:nvPr/>
        </p:nvSpPr>
        <p:spPr bwMode="auto">
          <a:xfrm>
            <a:off x="3276600" y="2947988"/>
            <a:ext cx="5137150" cy="792163"/>
          </a:xfrm>
          <a:prstGeom prst="rect">
            <a:avLst/>
          </a:prstGeom>
          <a:noFill/>
          <a:ln w="19050">
            <a:solidFill>
              <a:srgbClr val="972B24"/>
            </a:solidFill>
          </a:ln>
        </p:spPr>
        <p:style>
          <a:lnRef idx="2">
            <a:schemeClr val="accent2"/>
          </a:lnRef>
          <a:fillRef idx="1">
            <a:schemeClr val="lt1"/>
          </a:fillRef>
          <a:effectRef idx="0">
            <a:schemeClr val="accent2"/>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党中央组织东征部队</a:t>
            </a:r>
            <a:r>
              <a:rPr kumimoji="0" lang="en-US" altLang="zh-CN"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a:t>
            </a:r>
            <a:r>
              <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红军抗日先遣军，准备开赴抗日前线。</a:t>
            </a:r>
            <a:endPar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1" name="Text Box 5"/>
          <p:cNvSpPr txBox="1">
            <a:spLocks noChangeArrowheads="1"/>
          </p:cNvSpPr>
          <p:nvPr/>
        </p:nvSpPr>
        <p:spPr bwMode="auto">
          <a:xfrm>
            <a:off x="3276600" y="3740150"/>
            <a:ext cx="5137150" cy="1163638"/>
          </a:xfrm>
          <a:prstGeom prst="rect">
            <a:avLst/>
          </a:prstGeom>
          <a:noFill/>
          <a:ln w="19050">
            <a:solidFill>
              <a:srgbClr val="972B24"/>
            </a:solidFill>
          </a:ln>
        </p:spPr>
        <p:style>
          <a:lnRef idx="2">
            <a:schemeClr val="accent2"/>
          </a:lnRef>
          <a:fillRef idx="1">
            <a:schemeClr val="lt1"/>
          </a:fillRef>
          <a:effectRef idx="0">
            <a:schemeClr val="accent2"/>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
                <a:srgbClr val="1F497D"/>
              </a:buClr>
              <a:buSzPct val="70000"/>
              <a:buFont typeface="Wingdings" panose="05000000000000000000" pitchFamily="2" charset="2"/>
              <a:buNone/>
              <a:defRPr/>
            </a:pPr>
            <a:r>
              <a:rPr kumimoji="0" lang="zh-CN" altLang="en-US" sz="22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    东征部队到达陕北清涧袁家沟一带。</a:t>
            </a:r>
            <a:r>
              <a:rPr kumimoji="0" lang="zh-CN" altLang="en-US"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面对茫茫雪景，毛泽东豪情满怀，挥笔写下</a:t>
            </a:r>
            <a:r>
              <a:rPr kumimoji="0" lang="en-US" altLang="zh-CN"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沁园春</a:t>
            </a:r>
            <a:r>
              <a:rPr kumimoji="0" lang="en-US" altLang="zh-CN"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雪</a:t>
            </a:r>
            <a:r>
              <a:rPr kumimoji="0" lang="en-US" altLang="zh-CN"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r>
              <a:rPr kumimoji="0" lang="zh-CN" altLang="en-US"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rPr>
              <a:t>。</a:t>
            </a:r>
            <a:endParaRPr kumimoji="0" lang="zh-CN" altLang="en-US" sz="2200" b="1" i="0" u="none" strike="noStrike" kern="1200" cap="none" spc="0" normalizeH="0" baseline="0" noProof="0" dirty="0">
              <a:ln>
                <a:noFill/>
              </a:ln>
              <a:solidFill>
                <a:srgbClr val="FF0000"/>
              </a:solidFill>
              <a:effectLst/>
              <a:uLnTx/>
              <a:uFillTx/>
              <a:latin typeface="楷体" panose="02010609060101010101" pitchFamily="49" charset="-122"/>
              <a:ea typeface="楷体" panose="02010609060101010101" pitchFamily="49" charset="-122"/>
              <a:cs typeface="+mn-cs"/>
            </a:endParaRPr>
          </a:p>
        </p:txBody>
      </p:sp>
      <p:grpSp>
        <p:nvGrpSpPr>
          <p:cNvPr id="14344" name="组合 3"/>
          <p:cNvGrpSpPr/>
          <p:nvPr/>
        </p:nvGrpSpPr>
        <p:grpSpPr>
          <a:xfrm>
            <a:off x="963613" y="1431925"/>
            <a:ext cx="1881187" cy="461963"/>
            <a:chOff x="996341" y="1472509"/>
            <a:chExt cx="1881584" cy="461665"/>
          </a:xfrm>
        </p:grpSpPr>
        <p:sp>
          <p:nvSpPr>
            <p:cNvPr id="13" name="Text Box 5"/>
            <p:cNvSpPr txBox="1">
              <a:spLocks noChangeArrowheads="1"/>
            </p:cNvSpPr>
            <p:nvPr/>
          </p:nvSpPr>
          <p:spPr bwMode="auto">
            <a:xfrm>
              <a:off x="996341" y="1472509"/>
              <a:ext cx="1727565" cy="461665"/>
            </a:xfrm>
            <a:prstGeom prst="rect">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rgbClr val="1F497D"/>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1935</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10</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月</a:t>
              </a:r>
              <a:endPar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3" name="等腰三角形 2"/>
            <p:cNvSpPr/>
            <p:nvPr/>
          </p:nvSpPr>
          <p:spPr>
            <a:xfrm rot="5400000">
              <a:off x="2734288" y="1625543"/>
              <a:ext cx="142783" cy="14449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4345" name="组合 4"/>
          <p:cNvGrpSpPr/>
          <p:nvPr/>
        </p:nvGrpSpPr>
        <p:grpSpPr>
          <a:xfrm>
            <a:off x="963613" y="2287588"/>
            <a:ext cx="1881187" cy="461962"/>
            <a:chOff x="996341" y="2329739"/>
            <a:chExt cx="1881584" cy="461665"/>
          </a:xfrm>
        </p:grpSpPr>
        <p:sp>
          <p:nvSpPr>
            <p:cNvPr id="15" name="Text Box 5"/>
            <p:cNvSpPr txBox="1">
              <a:spLocks noChangeArrowheads="1"/>
            </p:cNvSpPr>
            <p:nvPr/>
          </p:nvSpPr>
          <p:spPr bwMode="auto">
            <a:xfrm>
              <a:off x="996341" y="2329739"/>
              <a:ext cx="1727565" cy="461665"/>
            </a:xfrm>
            <a:prstGeom prst="rect">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
                  <a:srgbClr val="1F497D"/>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1935</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12</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月</a:t>
              </a:r>
              <a:endPar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2" name="等腰三角形 21"/>
            <p:cNvSpPr/>
            <p:nvPr/>
          </p:nvSpPr>
          <p:spPr>
            <a:xfrm rot="5400000">
              <a:off x="2734288" y="2492292"/>
              <a:ext cx="142783" cy="144492"/>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4346" name="组合 5"/>
          <p:cNvGrpSpPr/>
          <p:nvPr/>
        </p:nvGrpSpPr>
        <p:grpSpPr>
          <a:xfrm>
            <a:off x="963613" y="3108325"/>
            <a:ext cx="1881187" cy="461963"/>
            <a:chOff x="938883" y="3186969"/>
            <a:chExt cx="1881291" cy="461665"/>
          </a:xfrm>
        </p:grpSpPr>
        <p:sp>
          <p:nvSpPr>
            <p:cNvPr id="16" name="Text Box 5"/>
            <p:cNvSpPr txBox="1">
              <a:spLocks noChangeArrowheads="1"/>
            </p:cNvSpPr>
            <p:nvPr/>
          </p:nvSpPr>
          <p:spPr bwMode="auto">
            <a:xfrm>
              <a:off x="938883" y="3186969"/>
              <a:ext cx="1725707" cy="461665"/>
            </a:xfrm>
            <a:prstGeom prst="rect">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
                  <a:srgbClr val="1F497D"/>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1936</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月</a:t>
              </a:r>
              <a:endPar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3" name="等腰三角形 22"/>
            <p:cNvSpPr/>
            <p:nvPr/>
          </p:nvSpPr>
          <p:spPr>
            <a:xfrm rot="5400000">
              <a:off x="2675754" y="3348740"/>
              <a:ext cx="144370" cy="14447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14347" name="组合 6"/>
          <p:cNvGrpSpPr/>
          <p:nvPr/>
        </p:nvGrpSpPr>
        <p:grpSpPr>
          <a:xfrm>
            <a:off x="963613" y="4043363"/>
            <a:ext cx="1881187" cy="461962"/>
            <a:chOff x="938882" y="4235842"/>
            <a:chExt cx="1881291" cy="461665"/>
          </a:xfrm>
        </p:grpSpPr>
        <p:sp>
          <p:nvSpPr>
            <p:cNvPr id="17" name="Text Box 5"/>
            <p:cNvSpPr txBox="1">
              <a:spLocks noChangeArrowheads="1"/>
            </p:cNvSpPr>
            <p:nvPr/>
          </p:nvSpPr>
          <p:spPr bwMode="auto">
            <a:xfrm>
              <a:off x="938882" y="4235842"/>
              <a:ext cx="1725707" cy="461665"/>
            </a:xfrm>
            <a:prstGeom prst="rect">
              <a:avLst/>
            </a:prstGeom>
            <a:solidFill>
              <a:schemeClr val="accent4">
                <a:lumMod val="40000"/>
                <a:lumOff val="60000"/>
              </a:schemeClr>
            </a:solidFill>
          </p:spPr>
          <p:style>
            <a:lnRef idx="1">
              <a:schemeClr val="accent4"/>
            </a:lnRef>
            <a:fillRef idx="2">
              <a:schemeClr val="accent4"/>
            </a:fillRef>
            <a:effectRef idx="1">
              <a:schemeClr val="accent4"/>
            </a:effectRef>
            <a:fontRef idx="minor">
              <a:schemeClr val="dk1"/>
            </a:fontRef>
          </p:style>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
                  <a:srgbClr val="1F497D"/>
                </a:buClr>
                <a:buSzPct val="70000"/>
                <a:buFont typeface="Wingdings" panose="05000000000000000000" pitchFamily="2" charset="2"/>
                <a:buNone/>
                <a:defRPr/>
              </a:pP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1936</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年</a:t>
              </a:r>
              <a:r>
                <a:rPr kumimoji="0" lang="en-US" altLang="zh-CN"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2</a:t>
              </a:r>
              <a:r>
                <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rPr>
                <a:t>月</a:t>
              </a:r>
              <a:endParaRPr kumimoji="0" lang="zh-CN" altLang="en-US" sz="2400" b="1" i="0" u="none" strike="noStrike" kern="120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mn-cs"/>
              </a:endParaRPr>
            </a:p>
          </p:txBody>
        </p:sp>
        <p:sp>
          <p:nvSpPr>
            <p:cNvPr id="24" name="等腰三角形 23"/>
            <p:cNvSpPr/>
            <p:nvPr/>
          </p:nvSpPr>
          <p:spPr>
            <a:xfrm rot="5400000">
              <a:off x="2676547" y="4407925"/>
              <a:ext cx="142783" cy="144470"/>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sp>
        <p:nvSpPr>
          <p:cNvPr id="16395" name="文本框 2"/>
          <p:cNvSpPr txBox="1"/>
          <p:nvPr/>
        </p:nvSpPr>
        <p:spPr>
          <a:xfrm>
            <a:off x="900113" y="247650"/>
            <a:ext cx="1943100" cy="523875"/>
          </a:xfrm>
          <a:prstGeom prst="rect">
            <a:avLst/>
          </a:prstGeom>
          <a:noFill/>
          <a:ln w="9525">
            <a:noFill/>
          </a:ln>
        </p:spPr>
        <p:txBody>
          <a:bodyPr>
            <a:spAutoFit/>
          </a:bodyPr>
          <a:p>
            <a:pPr eaLnBrk="1" hangingPunct="1"/>
            <a:r>
              <a:rPr lang="zh-CN" altLang="en-US" sz="2800" b="1" dirty="0">
                <a:latin typeface="黑体" panose="02010609060101010101" pitchFamily="49" charset="-122"/>
                <a:ea typeface="黑体" panose="02010609060101010101" pitchFamily="49" charset="-122"/>
              </a:rPr>
              <a:t>背景链接</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4344"/>
                                        </p:tgtEl>
                                        <p:attrNameLst>
                                          <p:attrName>style.visibility</p:attrName>
                                        </p:attrNameLst>
                                      </p:cBhvr>
                                      <p:to>
                                        <p:strVal val="visible"/>
                                      </p:to>
                                    </p:set>
                                    <p:animEffect transition="in" filter="wipe(left)">
                                      <p:cBhvr>
                                        <p:cTn id="14" dur="500"/>
                                        <p:tgtEl>
                                          <p:spTgt spid="14344"/>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345"/>
                                        </p:tgtEl>
                                        <p:attrNameLst>
                                          <p:attrName>style.visibility</p:attrName>
                                        </p:attrNameLst>
                                      </p:cBhvr>
                                      <p:to>
                                        <p:strVal val="visible"/>
                                      </p:to>
                                    </p:set>
                                    <p:animEffect transition="in" filter="wipe(left)">
                                      <p:cBhvr>
                                        <p:cTn id="23" dur="500"/>
                                        <p:tgtEl>
                                          <p:spTgt spid="14345"/>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14346"/>
                                        </p:tgtEl>
                                        <p:attrNameLst>
                                          <p:attrName>style.visibility</p:attrName>
                                        </p:attrNameLst>
                                      </p:cBhvr>
                                      <p:to>
                                        <p:strVal val="visible"/>
                                      </p:to>
                                    </p:set>
                                    <p:animEffect transition="in" filter="wipe(left)">
                                      <p:cBhvr>
                                        <p:cTn id="32" dur="500"/>
                                        <p:tgtEl>
                                          <p:spTgt spid="14346"/>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14347"/>
                                        </p:tgtEl>
                                        <p:attrNameLst>
                                          <p:attrName>style.visibility</p:attrName>
                                        </p:attrNameLst>
                                      </p:cBhvr>
                                      <p:to>
                                        <p:strVal val="visible"/>
                                      </p:to>
                                    </p:set>
                                    <p:animEffect transition="in" filter="wipe(left)">
                                      <p:cBhvr>
                                        <p:cTn id="41" dur="500"/>
                                        <p:tgtEl>
                                          <p:spTgt spid="14347"/>
                                        </p:tgtEl>
                                      </p:cBhvr>
                                    </p:animEffect>
                                  </p:childTnLst>
                                </p:cTn>
                              </p:par>
                            </p:childTnLst>
                          </p:cTn>
                        </p:par>
                        <p:par>
                          <p:cTn id="42" fill="hold">
                            <p:stCondLst>
                              <p:cond delay="50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8" grpId="0" animBg="1"/>
      <p:bldP spid="19" grpId="0" animBg="1"/>
      <p:bldP spid="20" grpId="0" animBg="1"/>
      <p:bldP spid="21"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5700</Words>
  <Application>WPS 演示</Application>
  <PresentationFormat>全屏显示(16:9)</PresentationFormat>
  <Paragraphs>899</Paragraphs>
  <Slides>40</Slides>
  <Notes>5</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56" baseType="lpstr">
      <vt:lpstr>Arial</vt:lpstr>
      <vt:lpstr>宋体</vt:lpstr>
      <vt:lpstr>Wingdings</vt:lpstr>
      <vt:lpstr>Calibri</vt:lpstr>
      <vt:lpstr>DengXian Light</vt:lpstr>
      <vt:lpstr>黑体</vt:lpstr>
      <vt:lpstr>楷体</vt:lpstr>
      <vt:lpstr>Arial</vt:lpstr>
      <vt:lpstr>微软雅黑</vt:lpstr>
      <vt:lpstr>Arial Unicode MS</vt:lpstr>
      <vt:lpstr>等线</vt:lpstr>
      <vt:lpstr>楷体_GB2312</vt:lpstr>
      <vt:lpstr>仿宋</vt:lpstr>
      <vt:lpstr>等线 Light</vt:lpstr>
      <vt:lpstr>自定义设计方案</vt:lpstr>
      <vt:lpstr>Package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865</cp:revision>
  <dcterms:created xsi:type="dcterms:W3CDTF">2017-09-16T02:10:00Z</dcterms:created>
  <dcterms:modified xsi:type="dcterms:W3CDTF">2021-09-07T06:02:28Z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510655079D3A4643AF5FC734F36E3353</vt:lpwstr>
  </property>
  <property fmtid="{D5CDD505-2E9C-101B-9397-08002B2CF9AE}" pid="3" name="KSOProductBuildVer">
    <vt:lpwstr>2052-11.1.0.10700</vt:lpwstr>
  </property>
</Properties>
</file>