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5" r:id="rId66"/>
    <p:sldId id="326" r:id="rId67"/>
    <p:sldId id="327" r:id="rId68"/>
    <p:sldId id="328" r:id="rId69"/>
    <p:sldId id="329" r:id="rId70"/>
    <p:sldId id="330" r:id="rId71"/>
    <p:sldId id="331" r:id="rId72"/>
    <p:sldId id="332" r:id="rId73"/>
    <p:sldId id="333" r:id="rId74"/>
    <p:sldId id="334" r:id="rId75"/>
    <p:sldId id="335" r:id="rId76"/>
    <p:sldId id="336" r:id="rId77"/>
    <p:sldId id="337" r:id="rId78"/>
    <p:sldId id="338" r:id="rId79"/>
    <p:sldId id="339" r:id="rId80"/>
    <p:sldId id="340" r:id="rId81"/>
    <p:sldId id="341" r:id="rId82"/>
    <p:sldId id="342" r:id="rId83"/>
    <p:sldId id="343" r:id="rId84"/>
    <p:sldId id="344" r:id="rId85"/>
    <p:sldId id="345" r:id="rId86"/>
    <p:sldId id="346" r:id="rId87"/>
    <p:sldId id="348" r:id="rId88"/>
  </p:sldIdLst>
  <p:sldSz cx="9144000" cy="6858000" type="screen4x3"/>
  <p:notesSz cx="6858000" cy="9144000"/>
  <p:custDataLst>
    <p:tags r:id="rId8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52" y="-84"/>
      </p:cViewPr>
      <p:guideLst>
        <p:guide orient="horz" pos="2156"/>
        <p:guide pos="277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slide" Target="slides/slide53.xml" /><Relationship Id="rId55" Type="http://schemas.openxmlformats.org/officeDocument/2006/relationships/slide" Target="slides/slide54.xml" /><Relationship Id="rId56" Type="http://schemas.openxmlformats.org/officeDocument/2006/relationships/slide" Target="slides/slide55.xml" /><Relationship Id="rId57" Type="http://schemas.openxmlformats.org/officeDocument/2006/relationships/slide" Target="slides/slide56.xml" /><Relationship Id="rId58" Type="http://schemas.openxmlformats.org/officeDocument/2006/relationships/slide" Target="slides/slide57.xml" /><Relationship Id="rId59" Type="http://schemas.openxmlformats.org/officeDocument/2006/relationships/slide" Target="slides/slide58.xml" /><Relationship Id="rId6" Type="http://schemas.openxmlformats.org/officeDocument/2006/relationships/slide" Target="slides/slide5.xml" /><Relationship Id="rId60" Type="http://schemas.openxmlformats.org/officeDocument/2006/relationships/slide" Target="slides/slide59.xml" /><Relationship Id="rId61" Type="http://schemas.openxmlformats.org/officeDocument/2006/relationships/slide" Target="slides/slide60.xml" /><Relationship Id="rId62" Type="http://schemas.openxmlformats.org/officeDocument/2006/relationships/slide" Target="slides/slide61.xml" /><Relationship Id="rId63" Type="http://schemas.openxmlformats.org/officeDocument/2006/relationships/slide" Target="slides/slide62.xml" /><Relationship Id="rId64" Type="http://schemas.openxmlformats.org/officeDocument/2006/relationships/slide" Target="slides/slide63.xml" /><Relationship Id="rId65" Type="http://schemas.openxmlformats.org/officeDocument/2006/relationships/slide" Target="slides/slide64.xml" /><Relationship Id="rId66" Type="http://schemas.openxmlformats.org/officeDocument/2006/relationships/slide" Target="slides/slide65.xml" /><Relationship Id="rId67" Type="http://schemas.openxmlformats.org/officeDocument/2006/relationships/slide" Target="slides/slide66.xml" /><Relationship Id="rId68" Type="http://schemas.openxmlformats.org/officeDocument/2006/relationships/slide" Target="slides/slide67.xml" /><Relationship Id="rId69" Type="http://schemas.openxmlformats.org/officeDocument/2006/relationships/slide" Target="slides/slide68.xml" /><Relationship Id="rId7" Type="http://schemas.openxmlformats.org/officeDocument/2006/relationships/slide" Target="slides/slide6.xml" /><Relationship Id="rId70" Type="http://schemas.openxmlformats.org/officeDocument/2006/relationships/slide" Target="slides/slide69.xml" /><Relationship Id="rId71" Type="http://schemas.openxmlformats.org/officeDocument/2006/relationships/slide" Target="slides/slide70.xml" /><Relationship Id="rId72" Type="http://schemas.openxmlformats.org/officeDocument/2006/relationships/slide" Target="slides/slide71.xml" /><Relationship Id="rId73" Type="http://schemas.openxmlformats.org/officeDocument/2006/relationships/slide" Target="slides/slide72.xml" /><Relationship Id="rId74" Type="http://schemas.openxmlformats.org/officeDocument/2006/relationships/slide" Target="slides/slide73.xml" /><Relationship Id="rId75" Type="http://schemas.openxmlformats.org/officeDocument/2006/relationships/slide" Target="slides/slide74.xml" /><Relationship Id="rId76" Type="http://schemas.openxmlformats.org/officeDocument/2006/relationships/slide" Target="slides/slide75.xml" /><Relationship Id="rId77" Type="http://schemas.openxmlformats.org/officeDocument/2006/relationships/slide" Target="slides/slide76.xml" /><Relationship Id="rId78" Type="http://schemas.openxmlformats.org/officeDocument/2006/relationships/slide" Target="slides/slide77.xml" /><Relationship Id="rId79" Type="http://schemas.openxmlformats.org/officeDocument/2006/relationships/slide" Target="slides/slide78.xml" /><Relationship Id="rId8" Type="http://schemas.openxmlformats.org/officeDocument/2006/relationships/slide" Target="slides/slide7.xml" /><Relationship Id="rId80" Type="http://schemas.openxmlformats.org/officeDocument/2006/relationships/slide" Target="slides/slide79.xml" /><Relationship Id="rId81" Type="http://schemas.openxmlformats.org/officeDocument/2006/relationships/slide" Target="slides/slide80.xml" /><Relationship Id="rId82" Type="http://schemas.openxmlformats.org/officeDocument/2006/relationships/slide" Target="slides/slide81.xml" /><Relationship Id="rId83" Type="http://schemas.openxmlformats.org/officeDocument/2006/relationships/slide" Target="slides/slide82.xml" /><Relationship Id="rId84" Type="http://schemas.openxmlformats.org/officeDocument/2006/relationships/slide" Target="slides/slide83.xml" /><Relationship Id="rId85" Type="http://schemas.openxmlformats.org/officeDocument/2006/relationships/slide" Target="slides/slide84.xml" /><Relationship Id="rId86" Type="http://schemas.openxmlformats.org/officeDocument/2006/relationships/slide" Target="slides/slide85.xml" /><Relationship Id="rId87" Type="http://schemas.openxmlformats.org/officeDocument/2006/relationships/slide" Target="slides/slide86.xml" /><Relationship Id="rId88" Type="http://schemas.openxmlformats.org/officeDocument/2006/relationships/slide" Target="slides/slide87.xml" /><Relationship Id="rId89" Type="http://schemas.openxmlformats.org/officeDocument/2006/relationships/tags" Target="tags/tag2.xml" /><Relationship Id="rId9" Type="http://schemas.openxmlformats.org/officeDocument/2006/relationships/slide" Target="slides/slide8.xml" /><Relationship Id="rId90" Type="http://schemas.openxmlformats.org/officeDocument/2006/relationships/presProps" Target="presProps.xml" /><Relationship Id="rId91" Type="http://schemas.openxmlformats.org/officeDocument/2006/relationships/viewProps" Target="viewProps.xml" /><Relationship Id="rId92" Type="http://schemas.openxmlformats.org/officeDocument/2006/relationships/theme" Target="theme/theme1.xml" /><Relationship Id="rId93" Type="http://schemas.openxmlformats.org/officeDocument/2006/relationships/tableStyles" Target="tableStyles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7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image" Target="../media/image8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10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11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image" Target="../media/image12.jpeg" /><Relationship Id="rId4" Type="http://schemas.openxmlformats.org/officeDocument/2006/relationships/image" Target="../media/image13.jpeg" /><Relationship Id="rId5" Type="http://schemas.openxmlformats.org/officeDocument/2006/relationships/image" Target="../media/image14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16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17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18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19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20.jpe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21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22.jpe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jpe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3.jpeg" /><Relationship Id="rId3" Type="http://schemas.openxmlformats.org/officeDocument/2006/relationships/image" Target="../media/image24.jpe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jpe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3.jpeg" /><Relationship Id="rId3" Type="http://schemas.openxmlformats.org/officeDocument/2006/relationships/image" Target="../media/image25.jpe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26.jpe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image" Target="../media/image27.jpeg" /><Relationship Id="rId4" Type="http://schemas.openxmlformats.org/officeDocument/2006/relationships/image" Target="../media/image28.jpe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29.jpeg" /><Relationship Id="rId4" Type="http://schemas.openxmlformats.org/officeDocument/2006/relationships/image" Target="../media/image30.jpe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31.jpeg" /><Relationship Id="rId4" Type="http://schemas.openxmlformats.org/officeDocument/2006/relationships/image" Target="../media/image32.jpe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image" Target="../media/image33.jpe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image" Target="../media/image34.jpeg" /><Relationship Id="rId4" Type="http://schemas.openxmlformats.org/officeDocument/2006/relationships/image" Target="../media/image35.jpeg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36.jpeg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37.jpeg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38.jpeg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39.jpeg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image" Target="../media/image40.jpeg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image" Target="../media/image41.jpeg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image" Target="../media/image42.jpeg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image" Target="../media/image43.jpeg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image" Target="../media/image44.jpeg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image" Target="../media/image44.jpeg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44.jpeg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45.jpeg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46.jpeg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45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47.jpeg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47.jpeg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48.jpeg" /></Relationships>
</file>

<file path=ppt/slides/_rels/slide8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48.jpeg" /></Relationships>
</file>

<file path=ppt/slides/_rels/slide8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49.jpeg" /></Relationships>
</file>

<file path=ppt/slides/_rels/slide8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0.jpeg" /><Relationship Id="rId3" Type="http://schemas.openxmlformats.org/officeDocument/2006/relationships/tags" Target="../tags/tag1.xml" /></Relationships>
</file>

<file path=ppt/slides/_rels/slide8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51.jpeg" /></Relationships>
</file>

<file path=ppt/slides/_rels/slide8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2.jpeg" /><Relationship Id="rId3" Type="http://schemas.openxmlformats.org/officeDocument/2006/relationships/image" Target="../media/image53.jpeg" /><Relationship Id="rId4" Type="http://schemas.openxmlformats.org/officeDocument/2006/relationships/image" Target="../media/image5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1"/>
          <p:cNvSpPr txBox="1"/>
          <p:nvPr/>
        </p:nvSpPr>
        <p:spPr>
          <a:xfrm>
            <a:off x="990600" y="2209800"/>
            <a:ext cx="7478395" cy="44323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3100"/>
              </a:lnSpc>
            </a:pPr>
            <a:r>
              <a:rPr lang="en-US" altLang="zh-CN" sz="350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【作文】中考常考作文类型之成长类</a:t>
            </a:r>
            <a:endParaRPr lang="en-US" altLang="zh-CN" sz="350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096000" y="4343400"/>
            <a:ext cx="2960370" cy="2459355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3276600" y="1981200"/>
            <a:ext cx="2425700" cy="596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4800" smtClean="0">
                <a:solidFill>
                  <a:schemeClr val="bg1"/>
                </a:solidFill>
                <a:latin typeface="Microsoft YaHei UI" pitchFamily="18" charset="0"/>
                <a:cs typeface="Microsoft YaHei UI" pitchFamily="18" charset="0"/>
              </a:rPr>
              <a:t>内容导航</a:t>
            </a:r>
            <a:endParaRPr lang="en-US" altLang="zh-CN" sz="4800" smtClean="0">
              <a:solidFill>
                <a:schemeClr val="bg1"/>
              </a:solidFill>
              <a:latin typeface="Microsoft YaHei UI" pitchFamily="18" charset="0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 l="2500" t="12407" r="2313" b="9667"/>
          <a:stretch>
            <a:fillRect/>
          </a:stretch>
        </p:blipFill>
        <p:spPr bwMode="auto">
          <a:xfrm>
            <a:off x="152400" y="1295400"/>
            <a:ext cx="8703945" cy="534416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317500"/>
            <a:ext cx="129540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内容导航</a:t>
            </a:r>
            <a:endParaRPr lang="en-US" altLang="zh-CN" sz="255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 l="3333" t="13333" r="1479" b="9343"/>
          <a:stretch>
            <a:fillRect/>
          </a:stretch>
        </p:blipFill>
        <p:spPr bwMode="auto">
          <a:xfrm>
            <a:off x="228600" y="1219200"/>
            <a:ext cx="8703945" cy="5302885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317500"/>
            <a:ext cx="129540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内容导航</a:t>
            </a:r>
            <a:endParaRPr lang="en-US" altLang="zh-CN" sz="255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1"/>
          <p:cNvSpPr txBox="1"/>
          <p:nvPr/>
        </p:nvSpPr>
        <p:spPr>
          <a:xfrm>
            <a:off x="3276600" y="2057400"/>
            <a:ext cx="2438400" cy="648335"/>
          </a:xfrm>
          <a:prstGeom prst="rect">
            <a:avLst/>
          </a:prstGeom>
          <a:noFill/>
        </p:spPr>
        <p:txBody>
          <a:bodyPr wrap="none" lIns="0" tIns="0" rIns="0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ts val="4700"/>
              </a:lnSpc>
            </a:pPr>
            <a:r>
              <a:rPr lang="en-US" altLang="zh-CN" sz="480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考情分析</a:t>
            </a:r>
            <a:endParaRPr lang="en-US" altLang="zh-CN" sz="480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546100" y="304800"/>
            <a:ext cx="129540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考情分析</a:t>
            </a:r>
            <a:endParaRPr lang="en-US" altLang="zh-CN" sz="255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66700" y="2273300"/>
            <a:ext cx="8534400" cy="176403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609600"/>
              </a:tabLst>
            </a:pPr>
            <a:r>
              <a:rPr lang="en-US" altLang="zh-CN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有人说助力成长的是梦想，有人说助力成长的是亲人的鼓励</a:t>
            </a:r>
            <a:endParaRPr lang="en-US" altLang="zh-CN" sz="24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和陪伴，有人说助力成长的是挑战困难的勇气、坚强的意志、</a:t>
            </a:r>
            <a:endParaRPr lang="en-US" altLang="zh-CN" sz="24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果断的行动力……同学们，助力你成长的是什么呢？请自拟题</a:t>
            </a:r>
            <a:endParaRPr lang="en-US" altLang="zh-CN" sz="24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目，写一篇文章。</a:t>
            </a:r>
            <a:endParaRPr lang="en-US" altLang="zh-CN" sz="24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381000" y="444500"/>
            <a:ext cx="8534400" cy="358521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165100"/>
                <a:tab pos="609600"/>
              </a:tabLst>
            </a:pPr>
            <a:r>
              <a:rPr lang="en-US" altLang="zh-CN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55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考情分析</a:t>
            </a:r>
            <a:endParaRPr lang="en-US" altLang="zh-CN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800"/>
              </a:lnSpc>
              <a:tabLst>
                <a:tab pos="165100"/>
                <a:tab pos="609600"/>
              </a:tabLst>
            </a:pPr>
            <a:r>
              <a:rPr lang="en-US" altLang="zh-CN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</a:t>
            </a:r>
            <a:r>
              <a:rPr lang="en-US" altLang="zh-CN" sz="2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花样年华，青春飞扬，每一个瞬间，每一番经历，一人，一</a:t>
            </a:r>
            <a:endParaRPr lang="en-US" altLang="zh-CN" sz="24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500"/>
              </a:lnSpc>
              <a:tabLst>
                <a:tab pos="165100"/>
                <a:tab pos="609600"/>
              </a:tabLst>
            </a:pPr>
            <a:r>
              <a:rPr lang="en-US" altLang="zh-CN" sz="2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事，一草，一言，一笑……都在为精彩的人生助力，都在为伟岸</a:t>
            </a:r>
            <a:endParaRPr lang="en-US" altLang="zh-CN" sz="24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165100"/>
                <a:tab pos="609600"/>
              </a:tabLst>
            </a:pPr>
            <a:r>
              <a:rPr lang="en-US" altLang="zh-CN" sz="2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的人格奠基。正如马尔克斯在《百年孤独》中所说：生命中真正</a:t>
            </a:r>
            <a:endParaRPr lang="en-US" altLang="zh-CN" sz="24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165100"/>
                <a:tab pos="609600"/>
              </a:tabLst>
            </a:pPr>
            <a:r>
              <a:rPr lang="en-US" altLang="zh-CN" sz="2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重要的不是你遇到了什么，而是你记住了哪些事，又是如何铭记</a:t>
            </a:r>
            <a:endParaRPr lang="en-US" altLang="zh-CN" sz="24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165100"/>
                <a:tab pos="609600"/>
              </a:tabLst>
            </a:pPr>
            <a:r>
              <a:rPr lang="en-US" altLang="zh-CN" sz="2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的。</a:t>
            </a:r>
            <a:endParaRPr lang="en-US" altLang="zh-CN" sz="24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81000" y="4432300"/>
            <a:ext cx="2921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Microsoft YaHei UI" pitchFamily="18" charset="0"/>
                <a:cs typeface="Microsoft YaHei UI" pitchFamily="18" charset="0"/>
              </a:rPr>
              <a:t>　</a:t>
            </a:r>
            <a:endParaRPr lang="en-US" altLang="zh-CN" sz="2400" smtClean="0">
              <a:solidFill>
                <a:srgbClr val="000000"/>
              </a:solidFill>
              <a:latin typeface="Microsoft YaHei UI" pitchFamily="18" charset="0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990600" y="4432300"/>
            <a:ext cx="76200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请以“谢谢你，使我成为更好的自己”为题，写篇不少于</a:t>
            </a:r>
            <a:endParaRPr lang="en-US" altLang="zh-CN" sz="24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81000" y="4889500"/>
            <a:ext cx="19812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600字的文章。</a:t>
            </a:r>
            <a:endParaRPr lang="en-US" altLang="zh-CN" sz="24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1514474" y="1981200"/>
            <a:ext cx="647700" cy="19050"/>
          </a:xfrm>
          <a:custGeom>
            <a:gdLst>
              <a:gd name="connsiteX0" fmla="*/ 0 w 647700"/>
              <a:gd name="connsiteY0" fmla="*/ 9525 h 19050"/>
              <a:gd name="connsiteX1" fmla="*/ 647700 w 647700"/>
              <a:gd name="connsiteY1" fmla="*/ 9525 h 19050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47700" h="19050">
                <a:moveTo>
                  <a:pt x="0" y="9525"/>
                </a:moveTo>
                <a:lnTo>
                  <a:pt x="647700" y="9525"/>
                </a:lnTo>
              </a:path>
            </a:pathLst>
          </a:custGeom>
          <a:solidFill>
            <a:schemeClr val="bg1"/>
          </a:solidFill>
          <a:ln w="12700">
            <a:solidFill>
              <a:srgbClr val="010101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368300" y="342900"/>
            <a:ext cx="4533900" cy="12636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177800"/>
              </a:tabLst>
            </a:pPr>
            <a:r>
              <a:rPr lang="en-US" altLang="zh-CN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55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考情分析</a:t>
            </a:r>
            <a:endParaRPr lang="en-US" altLang="zh-CN" sz="255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000"/>
              </a:lnSpc>
              <a:tabLst>
                <a:tab pos="177800"/>
              </a:tabLst>
            </a:pPr>
            <a:r>
              <a:rPr lang="en-US" altLang="zh-CN" sz="255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请从下面两题中任选一题作文。</a:t>
            </a:r>
            <a:endParaRPr lang="en-US" altLang="zh-CN" sz="255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68300" y="1676400"/>
            <a:ext cx="11430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题目：在</a:t>
            </a:r>
            <a:endParaRPr lang="en-US" altLang="zh-CN" sz="225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2146300" y="1676400"/>
            <a:ext cx="8509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中起飞</a:t>
            </a:r>
            <a:endParaRPr lang="en-US" altLang="zh-CN" sz="225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368300" y="2222500"/>
            <a:ext cx="8420100" cy="411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要求：</a:t>
            </a:r>
            <a:endParaRPr lang="en-US" altLang="zh-CN" sz="225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①补题后作文；②内容具体，情感真挚，积极向上；③除诗歌、戏</a:t>
            </a:r>
            <a:endParaRPr lang="en-US" altLang="zh-CN" sz="225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剧外，不限文体；④不少于600 字；5.文章中若出现真实的人名，地</a:t>
            </a:r>
            <a:endParaRPr lang="en-US" altLang="zh-CN" sz="225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名，请用“xx”代替。</a:t>
            </a:r>
            <a:endParaRPr lang="en-US" altLang="zh-CN" sz="225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2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题目：以“打开”为话题作文。</a:t>
            </a:r>
            <a:endParaRPr lang="en-US" altLang="zh-CN" sz="24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要求：</a:t>
            </a:r>
            <a:endParaRPr lang="en-US" altLang="zh-CN" sz="225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①另拟题目作文；②内容具体，情感真挚，积极向上；③除诗歌、</a:t>
            </a:r>
            <a:endParaRPr lang="en-US" altLang="zh-CN" sz="225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戏剧外，不限文体；④不少于600 字；5.文章中若出现真实的人名，</a:t>
            </a:r>
            <a:endParaRPr lang="en-US" altLang="zh-CN" sz="225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地名，请用“xx”代替。</a:t>
            </a:r>
            <a:endParaRPr lang="en-US" altLang="zh-CN" sz="225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1"/>
          <p:cNvSpPr txBox="1"/>
          <p:nvPr/>
        </p:nvSpPr>
        <p:spPr>
          <a:xfrm>
            <a:off x="1828800" y="2057400"/>
            <a:ext cx="6236335" cy="6610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48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知识精讲</a:t>
            </a:r>
            <a:r>
              <a:rPr lang="en-US" altLang="zh-CN" sz="4125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·成长经历类作文</a:t>
            </a:r>
            <a:endParaRPr lang="en-US" altLang="zh-CN" sz="4125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504825" y="638174"/>
            <a:ext cx="2571749" cy="9525"/>
          </a:xfrm>
          <a:custGeom>
            <a:gdLst>
              <a:gd name="connsiteX0" fmla="*/ 0 w 2571749"/>
              <a:gd name="connsiteY0" fmla="*/ 9525 h 9525"/>
              <a:gd name="connsiteX1" fmla="*/ 2571749 w 2571749"/>
              <a:gd name="connsiteY1" fmla="*/ 0 h 9525"/>
              <a:gd name="connsiteX2" fmla="*/ 0 w 2571749"/>
              <a:gd name="connsiteY2" fmla="*/ 9525 h 952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71749" h="9525">
                <a:moveTo>
                  <a:pt x="0" y="9525"/>
                </a:moveTo>
                <a:lnTo>
                  <a:pt x="2571749" y="0"/>
                </a:lnTo>
                <a:lnTo>
                  <a:pt x="0" y="9525"/>
                </a:lnTo>
              </a:path>
            </a:pathLst>
          </a:custGeom>
          <a:solidFill>
            <a:srgbClr val="01010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5300" y="812800"/>
            <a:ext cx="8255000" cy="6045200"/>
          </a:xfrm>
          <a:prstGeom prst="rect">
            <a:avLst/>
          </a:prstGeom>
          <a:noFill/>
        </p:spPr>
      </p:pic>
      <p:sp>
        <p:nvSpPr>
          <p:cNvPr id="10" name="TextBox 1"/>
          <p:cNvSpPr txBox="1"/>
          <p:nvPr/>
        </p:nvSpPr>
        <p:spPr>
          <a:xfrm>
            <a:off x="3276600" y="2133600"/>
            <a:ext cx="2326640" cy="62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575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审题立意</a:t>
            </a:r>
            <a:endParaRPr lang="en-US" altLang="zh-CN" sz="4575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5900" y="1739900"/>
            <a:ext cx="8851900" cy="35052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304800"/>
            <a:ext cx="129540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审题立意</a:t>
            </a:r>
            <a:endParaRPr lang="en-US" altLang="zh-CN" sz="25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092700" y="3810000"/>
            <a:ext cx="4051300" cy="30480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3200400" y="2057400"/>
            <a:ext cx="2438400" cy="648335"/>
          </a:xfrm>
          <a:prstGeom prst="rect">
            <a:avLst/>
          </a:prstGeom>
          <a:noFill/>
        </p:spPr>
        <p:txBody>
          <a:bodyPr wrap="none" lIns="0" tIns="0" rIns="0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ts val="4700"/>
              </a:lnSpc>
            </a:pPr>
            <a:r>
              <a:rPr lang="en-US" altLang="zh-CN" sz="480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温故知新</a:t>
            </a:r>
            <a:endParaRPr lang="en-US" altLang="zh-CN" sz="480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1450" y="1828800"/>
            <a:ext cx="8801100" cy="39243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304800"/>
            <a:ext cx="129540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审题立意</a:t>
            </a:r>
            <a:endParaRPr lang="en-US" altLang="zh-CN" sz="25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359535" y="1038860"/>
            <a:ext cx="6261735" cy="4445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60400" y="1663700"/>
            <a:ext cx="3657600" cy="48641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4394200" y="1663700"/>
            <a:ext cx="3657600" cy="4864100"/>
          </a:xfrm>
          <a:prstGeom prst="rect">
            <a:avLst/>
          </a:prstGeom>
          <a:noFill/>
        </p:spPr>
      </p:pic>
      <p:sp>
        <p:nvSpPr>
          <p:cNvPr id="10" name="TextBox 1"/>
          <p:cNvSpPr txBox="1"/>
          <p:nvPr/>
        </p:nvSpPr>
        <p:spPr>
          <a:xfrm>
            <a:off x="546100" y="304800"/>
            <a:ext cx="226695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成长经历类作文</a:t>
            </a:r>
            <a:endParaRPr lang="en-US" altLang="zh-CN" sz="25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130300" y="1155700"/>
            <a:ext cx="1143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80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180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1574800" y="1117600"/>
            <a:ext cx="588137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rgbClr val="99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遛狗风波——</a:t>
            </a:r>
            <a:r>
              <a:rPr lang="en-US" altLang="zh-CN" sz="255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如何处理人与人之间的矛盾</a:t>
            </a:r>
            <a:endParaRPr lang="en-US" altLang="zh-CN" sz="255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504825" y="638186"/>
            <a:ext cx="2571749" cy="9525"/>
          </a:xfrm>
          <a:custGeom>
            <a:gdLst>
              <a:gd name="connsiteX0" fmla="*/ 0 w 2571749"/>
              <a:gd name="connsiteY0" fmla="*/ 9525 h 9525"/>
              <a:gd name="connsiteX1" fmla="*/ 2571749 w 2571749"/>
              <a:gd name="connsiteY1" fmla="*/ 0 h 9525"/>
              <a:gd name="connsiteX2" fmla="*/ 0 w 2571749"/>
              <a:gd name="connsiteY2" fmla="*/ 9525 h 952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71749" h="9525">
                <a:moveTo>
                  <a:pt x="0" y="9525"/>
                </a:moveTo>
                <a:lnTo>
                  <a:pt x="2571749" y="0"/>
                </a:lnTo>
                <a:lnTo>
                  <a:pt x="0" y="9525"/>
                </a:lnTo>
              </a:path>
            </a:pathLst>
          </a:custGeom>
          <a:solidFill>
            <a:srgbClr val="01010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5300" y="812800"/>
            <a:ext cx="8255000" cy="6045200"/>
          </a:xfrm>
          <a:prstGeom prst="rect">
            <a:avLst/>
          </a:prstGeom>
          <a:noFill/>
        </p:spPr>
      </p:pic>
      <p:sp>
        <p:nvSpPr>
          <p:cNvPr id="10" name="TextBox 1"/>
          <p:cNvSpPr txBox="1"/>
          <p:nvPr/>
        </p:nvSpPr>
        <p:spPr>
          <a:xfrm>
            <a:off x="2667000" y="2133600"/>
            <a:ext cx="3489960" cy="62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575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写作模版提炼</a:t>
            </a:r>
            <a:endParaRPr lang="en-US" altLang="zh-CN" sz="4575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546100" y="304800"/>
            <a:ext cx="226695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成长经历类作文</a:t>
            </a:r>
            <a:endParaRPr lang="en-US" altLang="zh-CN" sz="25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327400" y="1181100"/>
            <a:ext cx="25019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75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生活，是一面镜子</a:t>
            </a:r>
            <a:endParaRPr lang="en-US" altLang="zh-CN" sz="2475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04800" y="2019300"/>
            <a:ext cx="8458200" cy="3581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“你家的狗怎么回事儿？怎么天天在我家门前便便？你能不能管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管？”“我不是给你收拾了吗？”“收拾就可以了？我家狗要是天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天在你家门前便便，你愿意吗？”“对不起，我已经给您擦干净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了，你还想怎么样？”“你还有理了，是吗？养狗就要看住了，不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要给别人带来烦恼，要不就别养。”于是大院儿里传来两个人此起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彼伏争吵的声音，脏话在这个安静的夏日傍晚，显得那么不和谐，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那么刺耳，那么突兀。生活就像一面镜子，此时映照出的是两张狰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狞的脸。这件事儿，引起了我的思考：用什么方式处理人与人之间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304800" y="5651500"/>
            <a:ext cx="28448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的矛盾，才是最好的？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546100" y="304800"/>
            <a:ext cx="226695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成长经历类作文</a:t>
            </a:r>
            <a:endParaRPr lang="en-US" altLang="zh-CN" sz="25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55600" y="2247900"/>
            <a:ext cx="8216900" cy="787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596900"/>
              </a:tabLst>
            </a:pPr>
            <a:r>
              <a:rPr lang="en-US" altLang="zh-CN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4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我一直以为，人与人之间应该互相尊重，彼此宽容，要得</a:t>
            </a:r>
            <a:endParaRPr lang="en-US" altLang="zh-CN" sz="24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596900"/>
              </a:tabLst>
            </a:pPr>
            <a:r>
              <a:rPr lang="en-US" altLang="zh-CN" sz="24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理饶人。直到最近发生的一件事儿改变了我的认识。</a:t>
            </a:r>
            <a:endParaRPr lang="en-US" altLang="zh-CN" sz="24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546100" y="304800"/>
            <a:ext cx="226695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成长经历类作文</a:t>
            </a:r>
            <a:endParaRPr lang="en-US" altLang="zh-CN" sz="25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066800" y="1371600"/>
            <a:ext cx="74803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周一的黄昏，我遛着狗。Tony伴着落日的余晖自由自在地跑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28600" y="1930400"/>
            <a:ext cx="8572500" cy="3784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着；豆豆因为爱乱跑被牵着溜，小家伙儿悠闲地走在小区的路边吃着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草，一脸惬意。就在这时一个女子牵着一只硕大的拉布拉多就冲过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来，冲着豆豆大声地吠叫，吓得tony跑到一边，豆豆也不甘示弱地汪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汪叫，就在这时拉布拉多冲过来就咬豆豆。可气的是女主人并没有极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力地往回拉。我不断地往后退，大狗不断地往前来追着咬豆豆。我和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豆豆已无路可退，女主人并没有把大拉布拉多犬拉走的意思。我很无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奈，很担心瘦小的豆豆被大它五六倍的拉布拉多咬伤，也担心拿手拦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开被咬到手，情急之下抬起右腿就踹了狗一脚。这时狗的女主人不乐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意了，大喊：“你为什么踹我的狗？”她依然不把狗往后拉，而拉布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546100" y="304800"/>
            <a:ext cx="226695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成长经历类作文</a:t>
            </a:r>
            <a:endParaRPr lang="en-US" altLang="zh-CN" sz="25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228600" y="1574800"/>
            <a:ext cx="8572500" cy="2501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拉多犬依旧往前冲要继续咬豆豆。我一把抱起豆豆，生气地对女主人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吼：“你再不拉走，我还踹它。”这时女主人才极不情愿地拉走了大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狗，我的心却并不平静，我开始反思自己刚刚的行为。我在想如何处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理人与人之间的矛盾，要像今天这样吗？你不牵走你的狗，我就踢你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的狗，这是“以怨报怨”的处理方式，看似短时间解决了问题，却容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易埋下嫌隙，容易滋生新的矛盾。我明白：解决人与人之间的矛盾，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28600" y="4140200"/>
            <a:ext cx="74295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不能用“以怨报怨”，否则矛盾会加深，不利于和谐相处。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546100" y="304800"/>
            <a:ext cx="226695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成长经历类作文</a:t>
            </a:r>
            <a:endParaRPr lang="en-US" altLang="zh-CN" sz="25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55600" y="1270000"/>
            <a:ext cx="8318500" cy="3810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609600"/>
              </a:tabLst>
            </a:pPr>
            <a:r>
              <a:rPr lang="en-US" altLang="zh-CN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回到家在明亮的灯光下，看到豆豆的脖子上有两条伤口，已经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渗出了鲜血。我特别心疼地一把把豆豆抱在怀里，豆豆就像个委屈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的婴儿，把脑袋放在我的肩膀上。看到这一幕，弟弟非常气愤要找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那个女主人。我就劝弟弟：“别去了，豆豆也不太严重，过几天结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痂就好了。你就原谅那女主人吧，也许真是狗太大，她拉不住呢？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得饶人处且饶人。”我一直坚信“以德报怨”是解决人与人矛盾最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好的方式。因此我愿意从对方角度思考，愿意为对方着想，也更容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易原谅别人。可我弟弟依旧不依不饶：“我去找她，不是因为让她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赔偿，咱们不差这点钱。我就是想让她知道：自己家养这么大的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546100" y="304800"/>
            <a:ext cx="2465705" cy="36576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</a:t>
            </a:r>
            <a:r>
              <a:rPr lang="zh-CN" altLang="zh-CN" sz="25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类作文</a:t>
            </a:r>
            <a:endParaRPr lang="zh-CN" altLang="zh-CN" sz="25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55600" y="1828800"/>
            <a:ext cx="8280400" cy="2451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狗，小区里小狗多，见到小狗要躲开。你看看今天那女的根本不往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回拉，她肯定觉得反正我家狗不会受欺负。这一次咬的是咱家狗，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下一次咬的就可能是别人家的狗。那狗那么大，能把小狗咬死。我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必须找她，让她遛狗时有这个意识。”看着弟弟下去找女主人而没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找到，又一个一个给邻居打电话来问住址，终于问到了，又急匆匆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地去找了女主人。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546100" y="304800"/>
            <a:ext cx="226695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成长经历类作文</a:t>
            </a:r>
            <a:endParaRPr lang="en-US" altLang="zh-CN" sz="25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55600" y="1714500"/>
            <a:ext cx="8318500" cy="2908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609600"/>
              </a:tabLst>
            </a:pPr>
            <a:r>
              <a:rPr lang="en-US" altLang="zh-CN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他走之后我又一次陷入沉思，到底是我对，还是弟弟对。这时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想起了《论语》中的一段内容：有个人问孔子，当别人伤害我的时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候，我用关爱回报别人，怎么样？孔子直接反问他：那你拿什么回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报别人的关爱？应该“以直报怨，以德报德”，你在原谅理解别人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的同时必须要指出对方的错误，帮他改正，用关爱来回报关爱。我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发现弟弟的“以直报怨”比我的“以德报怨”更智慧。弟弟让我明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白了生活是一面镜子，在镜子中你不能只看到自己，也要看到别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55600" y="4673600"/>
            <a:ext cx="5715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250" smtClean="0">
                <a:solidFill>
                  <a:srgbClr val="8900FF"/>
                </a:solidFill>
                <a:latin typeface="Microsoft YaHei UI" pitchFamily="18" charset="0"/>
                <a:cs typeface="Microsoft YaHei UI" pitchFamily="18" charset="0"/>
              </a:rPr>
              <a:t>人。</a:t>
            </a:r>
            <a:endParaRPr lang="en-US" altLang="zh-CN" sz="2250" smtClean="0">
              <a:solidFill>
                <a:srgbClr val="8900FF"/>
              </a:solidFill>
              <a:latin typeface="Microsoft YaHei UI" pitchFamily="18" charset="0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4343400" y="952500"/>
            <a:ext cx="5969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icrosoft YaHei UI" pitchFamily="18" charset="0"/>
                <a:cs typeface="Microsoft YaHei UI" pitchFamily="18" charset="0"/>
              </a:rPr>
              <a:t>燕子</a:t>
            </a:r>
            <a:endParaRPr lang="en-US" altLang="zh-CN" sz="240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Microsoft YaHei UI" pitchFamily="18" charset="0"/>
              <a:cs typeface="Microsoft YaHei UI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4267200" y="1358900"/>
            <a:ext cx="7874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100" smtClean="0">
                <a:solidFill>
                  <a:schemeClr val="bg1"/>
                </a:solidFill>
                <a:latin typeface="Microsoft YaHei UI" pitchFamily="18" charset="0"/>
                <a:cs typeface="Microsoft YaHei UI" pitchFamily="18" charset="0"/>
              </a:rPr>
              <a:t>席慕蓉</a:t>
            </a:r>
            <a:endParaRPr lang="en-US" altLang="zh-CN" sz="2100" smtClean="0">
              <a:solidFill>
                <a:schemeClr val="bg1"/>
              </a:solidFill>
              <a:latin typeface="Microsoft YaHei UI" pitchFamily="18" charset="0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28600" y="1651000"/>
            <a:ext cx="8754745" cy="134048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533400"/>
              </a:tabLst>
            </a:pPr>
            <a:r>
              <a:rPr lang="en-US" altLang="zh-CN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1.初中的时候，学会了那一首《送别》的歌，常常唱：“长亭外，古道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5334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边，芳草碧连天……”有一个下午，父亲忽然叫住我，要我从头再唱一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5334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遍。很少被父亲这样注意过的我，心里觉得很兴奋，赶快再从头来好好地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5334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唱了起来：“长亭外，古道边……”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228600" y="3048000"/>
            <a:ext cx="8724900" cy="2006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533400"/>
              </a:tabLst>
            </a:pPr>
            <a:r>
              <a:rPr lang="en-US" altLang="zh-CN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2.刚开了头，就被父亲打断了，他问我：“怎么是长亭外?怎么不是长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5334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城外呢？我一直以为是长城外啊！”我把音乐课本拿出来，想要向父亲证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5334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明他的错误。可是父亲并不要看，他只是很懊丧地对我说：“好可惜!我一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5334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直以为是长城外，以为写的是我们老家，所以第一次听这首歌时就特别地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5334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感动，并且一直没有忘记，想不到竟然这么多年是听错了，好可惜!”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533400"/>
              </a:tabLst>
            </a:pPr>
            <a:r>
              <a:rPr lang="en-US" altLang="zh-CN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3.父亲一连说了两个好可惜，然后就走开了，留我一个人站在空空的屋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228600" y="5062855"/>
            <a:ext cx="2921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子里，不知道如何是好。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46100" y="317500"/>
            <a:ext cx="12065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icrosoft YaHei UI" pitchFamily="18" charset="0"/>
                <a:cs typeface="Microsoft YaHei UI" pitchFamily="18" charset="0"/>
              </a:rPr>
              <a:t>温故知新</a:t>
            </a:r>
            <a:endParaRPr lang="en-US" altLang="zh-CN" sz="240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Microsoft YaHei UI" pitchFamily="18" charset="0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546100" y="304800"/>
            <a:ext cx="226695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成长经历类作文</a:t>
            </a:r>
            <a:endParaRPr lang="en-US" altLang="zh-CN" sz="25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203200" y="1701800"/>
            <a:ext cx="8610600" cy="203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609600"/>
              </a:tabLst>
            </a:pPr>
            <a:r>
              <a:rPr lang="en-US" altLang="zh-CN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这件事儿后，我开始修正自己的处事原则，用“以直报怨，以德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报德”的方式为人处事，我发现很多矛盾我不仅解决了，还帮助对方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进步，邻里之间的关系更融洽了。而那只拉布拉多的主人开始避让着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小狗遛弯儿的时间，即便遇到，也都是躲着小狗走，小区又回到了昔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日的宁静。我发觉生活就是一面镜子，它能够帮你看清你自己，它能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03200" y="3822700"/>
            <a:ext cx="8572500" cy="72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帮你找到自己的问题，能够指引你不断反思、改正，从而成为更加优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秀的人。</a:t>
            </a:r>
            <a:endParaRPr lang="en-US" altLang="zh-CN" sz="22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58800" y="914400"/>
            <a:ext cx="7658100" cy="5257800"/>
          </a:xfrm>
          <a:prstGeom prst="rect">
            <a:avLst/>
          </a:prstGeom>
          <a:noFill/>
        </p:spPr>
      </p:pic>
      <p:sp>
        <p:nvSpPr>
          <p:cNvPr id="9" name="TextBox 1"/>
          <p:cNvSpPr txBox="1"/>
          <p:nvPr/>
        </p:nvSpPr>
        <p:spPr>
          <a:xfrm>
            <a:off x="546100" y="304800"/>
            <a:ext cx="421005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成长经历类作文高分写作模版</a:t>
            </a:r>
            <a:endParaRPr lang="en-US" altLang="zh-CN" sz="25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504825" y="638174"/>
            <a:ext cx="2571749" cy="9525"/>
          </a:xfrm>
          <a:custGeom>
            <a:gdLst>
              <a:gd name="connsiteX0" fmla="*/ 0 w 2571749"/>
              <a:gd name="connsiteY0" fmla="*/ 9525 h 9525"/>
              <a:gd name="connsiteX1" fmla="*/ 2571749 w 2571749"/>
              <a:gd name="connsiteY1" fmla="*/ 0 h 9525"/>
              <a:gd name="connsiteX2" fmla="*/ 0 w 2571749"/>
              <a:gd name="connsiteY2" fmla="*/ 9525 h 952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2571749" h="9525">
                <a:moveTo>
                  <a:pt x="0" y="9525"/>
                </a:moveTo>
                <a:lnTo>
                  <a:pt x="2571749" y="0"/>
                </a:lnTo>
                <a:lnTo>
                  <a:pt x="0" y="9525"/>
                </a:lnTo>
              </a:path>
            </a:pathLst>
          </a:custGeom>
          <a:solidFill>
            <a:srgbClr val="01010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5300" y="812800"/>
            <a:ext cx="8255000" cy="6045200"/>
          </a:xfrm>
          <a:prstGeom prst="rect">
            <a:avLst/>
          </a:prstGeom>
          <a:noFill/>
        </p:spPr>
      </p:pic>
      <p:sp>
        <p:nvSpPr>
          <p:cNvPr id="10" name="TextBox 1"/>
          <p:cNvSpPr txBox="1"/>
          <p:nvPr/>
        </p:nvSpPr>
        <p:spPr>
          <a:xfrm>
            <a:off x="3276600" y="2133600"/>
            <a:ext cx="2326640" cy="62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575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模版运用</a:t>
            </a:r>
            <a:endParaRPr lang="en-US" altLang="zh-CN" sz="4575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3743325" y="3333750"/>
            <a:ext cx="1714500" cy="19050"/>
          </a:xfrm>
          <a:custGeom>
            <a:gdLst>
              <a:gd name="connsiteX0" fmla="*/ 0 w 1714500"/>
              <a:gd name="connsiteY0" fmla="*/ 9525 h 19050"/>
              <a:gd name="connsiteX1" fmla="*/ 1714500 w 1714500"/>
              <a:gd name="connsiteY1" fmla="*/ 9525 h 19050"/>
            </a:gdLst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714500" h="19050">
                <a:moveTo>
                  <a:pt x="0" y="9525"/>
                </a:moveTo>
                <a:lnTo>
                  <a:pt x="1714500" y="9525"/>
                </a:lnTo>
              </a:path>
            </a:pathLst>
          </a:custGeom>
          <a:solidFill>
            <a:schemeClr val="bg2"/>
          </a:solidFill>
          <a:ln w="12700">
            <a:solidFill>
              <a:srgbClr val="010101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431800" y="393700"/>
            <a:ext cx="8267700" cy="261048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>
                <a:tab pos="114300"/>
                <a:tab pos="647700"/>
              </a:tabLst>
            </a:pPr>
            <a:r>
              <a:rPr lang="en-US" altLang="zh-CN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5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作文真题</a:t>
            </a:r>
            <a:endParaRPr lang="en-US" altLang="zh-CN" sz="25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700"/>
              </a:lnSpc>
              <a:tabLst>
                <a:tab pos="114300"/>
                <a:tab pos="647700"/>
              </a:tabLst>
            </a:pPr>
            <a:r>
              <a:rPr lang="en-US" altLang="zh-CN" sz="24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按照下列要求完成作文。</a:t>
            </a:r>
            <a:endParaRPr lang="en-US" altLang="zh-CN" sz="24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700"/>
              </a:lnSpc>
              <a:tabLst>
                <a:tab pos="114300"/>
                <a:tab pos="647700"/>
              </a:tabLst>
            </a:pPr>
            <a:r>
              <a:rPr lang="en-US" altLang="zh-CN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</a:t>
            </a:r>
            <a:r>
              <a:rPr lang="en-US" altLang="zh-CN" sz="24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时间是领语最好的容器。总要到了某个时刻，一些人才会</a:t>
            </a:r>
            <a:endParaRPr lang="en-US" altLang="zh-CN" sz="24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114300"/>
                <a:tab pos="647700"/>
              </a:tabLst>
            </a:pPr>
            <a:r>
              <a:rPr lang="en-US" altLang="zh-CN" sz="24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悦纳珍视，一些情感才得以发觉珍惜，一些体验才能够真切获</a:t>
            </a:r>
            <a:endParaRPr lang="en-US" altLang="zh-CN" sz="24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500"/>
              </a:lnSpc>
              <a:tabLst>
                <a:tab pos="114300"/>
                <a:tab pos="647700"/>
              </a:tabLst>
            </a:pPr>
            <a:r>
              <a:rPr lang="en-US" altLang="zh-CN" sz="24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得，一些疑惑才可以清楚解答……</a:t>
            </a:r>
            <a:endParaRPr lang="en-US" altLang="zh-CN" sz="24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977900" y="2997200"/>
            <a:ext cx="27559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请以“如今，才知道</a:t>
            </a:r>
            <a:endParaRPr lang="en-US" altLang="zh-CN" sz="24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5448300" y="2997200"/>
            <a:ext cx="33782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”为题，叙写自己真实的</a:t>
            </a:r>
            <a:endParaRPr lang="en-US" altLang="zh-CN" sz="24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431800" y="3530600"/>
            <a:ext cx="7823200" cy="2476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生活故事。</a:t>
            </a:r>
            <a:endParaRPr lang="en-US" altLang="zh-CN" sz="24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700"/>
              </a:lnSpc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要求：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300"/>
              </a:lnSpc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（1）在横线上把题目补充完整，并把题目誊抄到答题卡指定位置。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300"/>
              </a:lnSpc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（2）不得抄袭，不得套作，不少于600字。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300"/>
              </a:lnSpc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（3）行文中不得出现真实的地名、校名、人名。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5600" y="1943100"/>
            <a:ext cx="8509000" cy="47879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304800"/>
            <a:ext cx="129540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作文选材</a:t>
            </a:r>
            <a:endParaRPr lang="en-US" altLang="zh-CN" sz="255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505200" y="889000"/>
            <a:ext cx="21971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75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游学途中的破案</a:t>
            </a:r>
            <a:endParaRPr lang="en-US" altLang="zh-CN" sz="2475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381000" y="1371600"/>
            <a:ext cx="8572500" cy="3530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对犯错的人，给予的不是惩罚，而是爱和宽容。宽容和爱最有力量。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651000" y="1003300"/>
            <a:ext cx="5524500" cy="11811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304800"/>
            <a:ext cx="226695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成长经历类作文</a:t>
            </a:r>
            <a:endParaRPr lang="en-US" altLang="zh-CN" sz="25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425700" y="2667000"/>
            <a:ext cx="4394200" cy="304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7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如今才知道，什么是真正的教育</a:t>
            </a:r>
            <a:endParaRPr lang="en-US" altLang="zh-CN" sz="247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330200" y="3644900"/>
            <a:ext cx="8572500" cy="1244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6223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时间是领悟最好的容器。总要到了某个时刻，一些人才会悦纳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6223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珍视，一些情感才得以发觉珍惜，一些体验才能够真切获得，一些疑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6223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惑才可以清楚解答。从小就听父母和老师说，要让孩子得到好的教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330200" y="5029200"/>
            <a:ext cx="59944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育。我的内心却一直疑惑：什么是好的教育呢？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63600" y="1130300"/>
            <a:ext cx="7251700" cy="15748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304800"/>
            <a:ext cx="226695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成长经历类作文</a:t>
            </a:r>
            <a:endParaRPr lang="en-US" altLang="zh-CN" sz="25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155700" y="3746500"/>
            <a:ext cx="71374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一直以来我都认为，好的教育就是父母和老师在我们犯错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546100" y="4191000"/>
            <a:ext cx="7988300" cy="74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时，给予的批评和指正。慢慢的长大了，在之后的人生经历中我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对教育的理解也慢慢发生着改变。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96900" y="1092200"/>
            <a:ext cx="7899400" cy="12700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304800"/>
            <a:ext cx="226695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成长经历类作文</a:t>
            </a:r>
            <a:endParaRPr lang="en-US" altLang="zh-CN" sz="25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30200" y="2908300"/>
            <a:ext cx="8318500" cy="3314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6096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那些年，我是伴着犯错成长起来的。小时候曾因为调皮打碎邻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居家的玻璃，被妈妈罚站一小时，从而知道了要爱惜东西；渐渐大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了，因为没有完成寒假作业，被班主任老师罚跑操场20圈，懂得了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要做好自己份内的事情；后来啊，因为戏弄语文老师，我接受的惩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罚是：整整一年，不叫我回答问题，不批阅我的作业，忽视我的存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在，明白了要尊师重道；最近啊，因为青春期的叛逆逃自习课，受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到的惩罚是班主任赏的两记耳光，理解了自律的重要。回想着这些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细碎的往事，我突然发现好的教育就是约束和惩罚，让我们牢记教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546100" y="304800"/>
            <a:ext cx="226695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成长经历类作文</a:t>
            </a:r>
            <a:endParaRPr lang="en-US" altLang="zh-CN" sz="25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30200" y="1905000"/>
            <a:ext cx="8572500" cy="201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训、明白道理、订正言行。每个孩子的成长都像对果树的培育，要想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茁壮成长、硕果累累，就一定要剪掉多余的、旁逸斜出的枝杈。这个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过程疼痛却成长着。时间有脚，行走飞快，我上了初中，在今年暑假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参加了青城山写作游学夏令营，却不想一次平凡的夏令营却改变了我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对教育的认识。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79500" y="1066800"/>
            <a:ext cx="7137400" cy="16764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304800"/>
            <a:ext cx="226695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成长经历类作文</a:t>
            </a:r>
            <a:endParaRPr lang="en-US" altLang="zh-CN" sz="25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55600" y="2946400"/>
            <a:ext cx="8534400" cy="3314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334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游学活动一直很顺利，快到尾声的时候，发生了一件耐人寻味的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5334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事情——一个来自于香港的女孩的手机丢了。香港女孩去过三个地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5334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方：自修室、食堂、湖南女孩的卧室。前两个地方都有监控，监控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5334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显示香港女孩把手机带走了，湖南女孩的卧室是她最后去的地方。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5334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可去了湖南女孩的卧室找了很久都没有找到，后来服务老师在给香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5334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港女孩手机打电话时，有人挂断。最后香港女孩崩溃大哭，异常伤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5334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心，就在这时湖南女孩拉住了香港女孩，说要带着她再去找，说肯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5334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定能找到。这时大家要跟着去找，带队老师拒绝了我们的请求，只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266700" y="1143000"/>
            <a:ext cx="8742045" cy="135318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520700"/>
              </a:tabLst>
            </a:pPr>
            <a:r>
              <a:rPr lang="en-US" altLang="zh-CN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4.前几年刚搬到石门乡间的时候，我还怀着凯儿，听医生的嘱咐，一个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5207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人常常在田野间散步。那个时候，山上还种满了相思树，苍苍翠翠的，走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700"/>
              </a:lnSpc>
              <a:tabLst>
                <a:tab pos="5207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在里面，可以听到各式各样的小鸟的鸣声。田里面也总是绿意盎然，好多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5207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小鸟也会很大胆地从我身边飞掠而过。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266700" y="2501900"/>
            <a:ext cx="8724900" cy="101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520700"/>
              </a:tabLst>
            </a:pPr>
            <a:r>
              <a:rPr lang="en-US" altLang="zh-CN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5.我就是那个时候看到那一只孤单的小鸟的，在田边的电线杆上，在细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5207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细的电线上，它安静地站在那里，黑色的羽毛，像剪刀一样的双尾。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900"/>
              </a:lnSpc>
              <a:tabLst>
                <a:tab pos="520700"/>
              </a:tabLst>
            </a:pPr>
            <a:r>
              <a:rPr lang="en-US" altLang="zh-CN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6.“燕子！”我心中像触电一样地呆住了。可不是吗？这不就是燕子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66700" y="3632200"/>
            <a:ext cx="8534400" cy="66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吗？这不就是我从来没有见过的燕子吗？这不就是书里说的、外婆歌里唱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100"/>
              </a:lnSpc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的那一只燕子吗？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787400" y="4381500"/>
            <a:ext cx="81788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7.在南国的温热的阳光里，我心中开始一遍又一遍地唱起外婆爱唱的那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266700" y="4724400"/>
            <a:ext cx="15875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一首歌来了：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787400" y="5067300"/>
            <a:ext cx="68580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8.“燕子啊！燕子啊！你是我温柔可爱的小小燕子啊……”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546100" y="317500"/>
            <a:ext cx="12065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icrosoft YaHei UI" pitchFamily="18" charset="0"/>
                <a:cs typeface="Microsoft YaHei UI" pitchFamily="18" charset="0"/>
              </a:rPr>
              <a:t>温故知新</a:t>
            </a:r>
            <a:endParaRPr lang="en-US" altLang="zh-CN" sz="240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Microsoft YaHei UI" pitchFamily="18" charset="0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546100" y="304800"/>
            <a:ext cx="226695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成长经历类作文</a:t>
            </a:r>
            <a:endParaRPr lang="en-US" altLang="zh-CN" sz="25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68300" y="1485900"/>
            <a:ext cx="8280400" cy="3733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她俩过去。大家都疑惑不解。事件的结果是在湖南女孩的床底下找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到了手机。香港女孩特别开心，不断地感谢湖南女孩。可这件事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儿，我特别疑惑：为什么带队老师不让我们一起去找？为什么之前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找了那么多遍湖南女孩的卧室都没找到，怎么手机自己突然冒出来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了？为什么之前给这手机打电话时，有人挂断，如今却在床下找到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了？带着这些疑问我找到带队老师，我告诉带队老师我推测这手机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就是湖南女孩捡到后想占为己有。我从带队老师的表情中已经看到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了答案。我追问带队老师为什么不挑明是湖南女孩藏起来的？为什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么不批评她？为什么不惩罚犯错的她？带队老师告诉我：湖南女孩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546100" y="304800"/>
            <a:ext cx="226695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成长经历类作文</a:t>
            </a:r>
            <a:endParaRPr lang="en-US" altLang="zh-CN" sz="25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457200" y="1663700"/>
            <a:ext cx="8280400" cy="289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只是一个孩子，一时有了贪念犯了错，可是当她看到了香港女孩儿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手机丢后的痛苦。人性中的善良，促使她主动把手机拿了出来。她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已经用实际行动改正了错误。我不让大家跟着去找手机，是希望给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湖南女孩儿一个自我救赎的机会。如果我挑明了手机是湖南女孩儿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藏起来的，批评、惩罚了湖南女孩，会伤害到她最宝贵的自尊，会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3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给她游学留下不美好的回忆。听完带队老师的话，我突然间明白了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张爱玲曾经说过的话：因为懂得，所以慈悲。如今才知道，什么是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457200" y="4610100"/>
            <a:ext cx="8001000" cy="71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好的教育：对犯错误的人，给予的不是约束和惩罚，而是爱和宽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容。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803400" y="965200"/>
            <a:ext cx="5575300" cy="16129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304800"/>
            <a:ext cx="2266950" cy="3657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25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成长经历类作文</a:t>
            </a:r>
            <a:endParaRPr lang="en-US" altLang="zh-CN" sz="25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495300" y="3060700"/>
            <a:ext cx="8318500" cy="1181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6096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爱和宽容像一盏明灯，能引领灵魂走向正途。就像德国著名哲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学家雅斯贝尔斯说的那样：真正的教育，就像一棵树摇动另一棵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树，一朵云推动另一朵云，一个灵魂唤醒另一个灵魂。爱和宽容就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495300" y="4368800"/>
            <a:ext cx="8280400" cy="711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是唤醒灵魂的一剂良药，而我们时刻都要牢记要给别人机会改正错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误，要尊重他人人格，这是世间最美的善举。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1"/>
          <p:cNvSpPr txBox="1"/>
          <p:nvPr/>
        </p:nvSpPr>
        <p:spPr>
          <a:xfrm>
            <a:off x="1828800" y="2057400"/>
            <a:ext cx="6236335" cy="66103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48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知识精讲</a:t>
            </a:r>
            <a:r>
              <a:rPr lang="en-US" altLang="zh-CN" sz="4125" smtClean="0">
                <a:solidFill>
                  <a:srgbClr val="0AAF5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·奋斗励志类作文</a:t>
            </a:r>
            <a:endParaRPr lang="en-US" altLang="zh-CN" sz="4125" smtClean="0">
              <a:solidFill>
                <a:srgbClr val="0AAF5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5300" y="812800"/>
            <a:ext cx="8255000" cy="60452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3200400" y="2133600"/>
            <a:ext cx="2286000" cy="62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5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审题立意</a:t>
            </a:r>
            <a:endParaRPr lang="en-US" altLang="zh-CN" sz="45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90500" y="2108200"/>
            <a:ext cx="8788400" cy="2324100"/>
          </a:xfrm>
          <a:prstGeom prst="rect">
            <a:avLst/>
          </a:prstGeom>
          <a:noFill/>
        </p:spPr>
      </p:pic>
      <p:sp>
        <p:nvSpPr>
          <p:cNvPr id="9" name="TextBox 1"/>
          <p:cNvSpPr txBox="1"/>
          <p:nvPr/>
        </p:nvSpPr>
        <p:spPr>
          <a:xfrm>
            <a:off x="546100" y="292100"/>
            <a:ext cx="12192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审题立意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5300" y="812800"/>
            <a:ext cx="8255000" cy="60452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2857500" y="2133600"/>
            <a:ext cx="3429000" cy="62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5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初级写作模版</a:t>
            </a:r>
            <a:endParaRPr lang="en-US" altLang="zh-CN" sz="45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7000" y="749300"/>
            <a:ext cx="8928100" cy="56896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36576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观看电影提炼初级写作模版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1600" y="1485900"/>
            <a:ext cx="8928100" cy="52070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36576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观看电影提炼初级写作模版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600200" y="927100"/>
            <a:ext cx="54610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307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既生瑜何生亮：双子争霸十九载</a:t>
            </a:r>
            <a:endParaRPr lang="en-US" altLang="zh-CN" sz="307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546100" y="292100"/>
            <a:ext cx="36576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观看电影提炼初级写作模版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2654300" y="2133600"/>
            <a:ext cx="3352800" cy="76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6000" smtClean="0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电影</a:t>
            </a:r>
            <a:r>
              <a:rPr lang="en-US" altLang="zh-CN" sz="48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与写作</a:t>
            </a:r>
            <a:endParaRPr lang="en-US" altLang="zh-CN" sz="48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816100" y="3683000"/>
            <a:ext cx="5029200" cy="76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48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有着</a:t>
            </a:r>
            <a:r>
              <a:rPr lang="en-US" altLang="zh-CN" sz="6000" smtClean="0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相同的结构</a:t>
            </a:r>
            <a:endParaRPr lang="en-US" altLang="zh-CN" sz="6000" smtClean="0">
              <a:gradFill>
                <a:gsLst>
                  <a:gs pos="0">
                    <a:srgbClr val="FBFB11"/>
                  </a:gs>
                  <a:gs pos="100000">
                    <a:srgbClr val="838309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228600" y="939800"/>
            <a:ext cx="8742045" cy="135318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520700"/>
              </a:tabLst>
            </a:pPr>
            <a:r>
              <a:rPr lang="en-US" altLang="zh-CN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9.在以后的好几年里，我都会常常看到这种相同的小鸟，有的时候，我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5207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是牵着慈儿，有的时候，我是抱着凯儿，每一次，我都会兴奋地指给孩子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700"/>
              </a:lnSpc>
              <a:tabLst>
                <a:tab pos="5207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看：”快看！宝贝，快看！那就是燕子，那就是妈妈最喜欢的小小燕子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5207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啊！”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228600" y="2311400"/>
            <a:ext cx="8534400" cy="1320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457200"/>
              </a:tabLst>
            </a:pPr>
            <a:r>
              <a:rPr lang="en-US" altLang="zh-CN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10.怀中的凯儿正咿呀学语，香香软软的唇间也随着我说出一些不成腔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调的儿语。天好蓝，风好柔，我抱着我的孩子，站在南国的阡陌上，注视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4572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着那一只黑色的安静的飞鸟，心中充满了一种朦胧的欢喜……和一种朦胧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700"/>
              </a:lnSpc>
              <a:tabLst>
                <a:tab pos="4572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的悲伤……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28600" y="3695700"/>
            <a:ext cx="8534400" cy="166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520700"/>
              </a:tabLst>
            </a:pPr>
            <a:r>
              <a:rPr lang="en-US" altLang="zh-CN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11.一直到了去年的夏天，因为内政部的邀请，我和几位画家朋友一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5207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起，到南部国家公园去写生，在一本报道垦丁附近天然资源的书里，我看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5207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到了我的燕子。图片上的它有着一样的黑色羽毛，一样的剪状的双尾，然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5207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而，在图片下的注释和说明里，却写着它的名字是“乌秋”。在那个时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5207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候，我的周围有着好多的朋友，我却在忽然之间觉得非常的孤单。在我的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546100" y="317500"/>
            <a:ext cx="12065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icrosoft YaHei UI" pitchFamily="18" charset="0"/>
                <a:cs typeface="Microsoft YaHei UI" pitchFamily="18" charset="0"/>
              </a:rPr>
              <a:t>温故知新</a:t>
            </a:r>
            <a:endParaRPr lang="en-US" altLang="zh-CN" sz="240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Microsoft YaHei UI" pitchFamily="18" charset="0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2124075" y="1790701"/>
            <a:ext cx="2324100" cy="790575"/>
          </a:xfrm>
          <a:custGeom>
            <a:gdLst>
              <a:gd name="connsiteX0" fmla="*/ 0 w 2324100"/>
              <a:gd name="connsiteY0" fmla="*/ 790575 h 790575"/>
              <a:gd name="connsiteX1" fmla="*/ 2324100 w 2324100"/>
              <a:gd name="connsiteY1" fmla="*/ 790575 h 790575"/>
              <a:gd name="connsiteX2" fmla="*/ 2324100 w 2324100"/>
              <a:gd name="connsiteY2" fmla="*/ 0 h 790575"/>
              <a:gd name="connsiteX3" fmla="*/ 0 w 2324100"/>
              <a:gd name="connsiteY3" fmla="*/ 0 h 790575"/>
              <a:gd name="connsiteX4" fmla="*/ 0 w 2324100"/>
              <a:gd name="connsiteY4" fmla="*/ 790575 h 79057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324100" h="790575">
                <a:moveTo>
                  <a:pt x="0" y="790575"/>
                </a:moveTo>
                <a:lnTo>
                  <a:pt x="2324100" y="790575"/>
                </a:lnTo>
                <a:lnTo>
                  <a:pt x="2324100" y="0"/>
                </a:lnTo>
                <a:lnTo>
                  <a:pt x="0" y="0"/>
                </a:lnTo>
                <a:lnTo>
                  <a:pt x="0" y="790575"/>
                </a:lnTo>
              </a:path>
            </a:pathLst>
          </a:custGeom>
          <a:solidFill>
            <a:srgbClr val="01010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327400" y="876300"/>
            <a:ext cx="2489200" cy="635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92100" y="1676400"/>
            <a:ext cx="8572500" cy="4838700"/>
          </a:xfrm>
          <a:prstGeom prst="rect">
            <a:avLst/>
          </a:prstGeom>
          <a:noFill/>
        </p:spPr>
      </p:pic>
      <p:sp>
        <p:nvSpPr>
          <p:cNvPr id="10" name="TextBox 1"/>
          <p:cNvSpPr txBox="1"/>
          <p:nvPr/>
        </p:nvSpPr>
        <p:spPr>
          <a:xfrm>
            <a:off x="609600" y="266700"/>
            <a:ext cx="36576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观看电影提炼初级写作模版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3873500" y="1016000"/>
            <a:ext cx="1412240" cy="3917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77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遭遇挫折</a:t>
            </a:r>
            <a:endParaRPr lang="en-US" altLang="zh-CN" sz="277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2095500" y="1600199"/>
            <a:ext cx="2324100" cy="790574"/>
          </a:xfrm>
          <a:custGeom>
            <a:gdLst>
              <a:gd name="connsiteX0" fmla="*/ 0 w 2324100"/>
              <a:gd name="connsiteY0" fmla="*/ 790574 h 790574"/>
              <a:gd name="connsiteX1" fmla="*/ 2324100 w 2324100"/>
              <a:gd name="connsiteY1" fmla="*/ 790574 h 790574"/>
              <a:gd name="connsiteX2" fmla="*/ 2324100 w 2324100"/>
              <a:gd name="connsiteY2" fmla="*/ 0 h 790574"/>
              <a:gd name="connsiteX3" fmla="*/ 0 w 2324100"/>
              <a:gd name="connsiteY3" fmla="*/ 0 h 790574"/>
              <a:gd name="connsiteX4" fmla="*/ 0 w 2324100"/>
              <a:gd name="connsiteY4" fmla="*/ 790574 h 790574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324100" h="790574">
                <a:moveTo>
                  <a:pt x="0" y="790574"/>
                </a:moveTo>
                <a:lnTo>
                  <a:pt x="2324100" y="790574"/>
                </a:lnTo>
                <a:lnTo>
                  <a:pt x="2324100" y="0"/>
                </a:lnTo>
                <a:lnTo>
                  <a:pt x="0" y="0"/>
                </a:lnTo>
                <a:lnTo>
                  <a:pt x="0" y="790574"/>
                </a:lnTo>
              </a:path>
            </a:pathLst>
          </a:custGeom>
          <a:solidFill>
            <a:srgbClr val="01010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781300" y="876300"/>
            <a:ext cx="3606800" cy="5461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39700" y="1524000"/>
            <a:ext cx="8902700" cy="5029200"/>
          </a:xfrm>
          <a:prstGeom prst="rect">
            <a:avLst/>
          </a:prstGeom>
          <a:noFill/>
        </p:spPr>
      </p:pic>
      <p:sp>
        <p:nvSpPr>
          <p:cNvPr id="10" name="TextBox 1"/>
          <p:cNvSpPr txBox="1"/>
          <p:nvPr/>
        </p:nvSpPr>
        <p:spPr>
          <a:xfrm>
            <a:off x="546100" y="292100"/>
            <a:ext cx="36576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观看电影提炼初级写作模版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2997200" y="977900"/>
            <a:ext cx="31623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77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调整方向，用心奋斗</a:t>
            </a:r>
            <a:endParaRPr lang="en-US" altLang="zh-CN" sz="277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2057400" y="1724025"/>
            <a:ext cx="2324100" cy="790575"/>
          </a:xfrm>
          <a:custGeom>
            <a:gdLst>
              <a:gd name="connsiteX0" fmla="*/ 0 w 2324100"/>
              <a:gd name="connsiteY0" fmla="*/ 790574 h 790575"/>
              <a:gd name="connsiteX1" fmla="*/ 2324100 w 2324100"/>
              <a:gd name="connsiteY1" fmla="*/ 790574 h 790575"/>
              <a:gd name="connsiteX2" fmla="*/ 2324100 w 2324100"/>
              <a:gd name="connsiteY2" fmla="*/ 0 h 790575"/>
              <a:gd name="connsiteX3" fmla="*/ 0 w 2324100"/>
              <a:gd name="connsiteY3" fmla="*/ 0 h 790575"/>
              <a:gd name="connsiteX4" fmla="*/ 0 w 2324100"/>
              <a:gd name="connsiteY4" fmla="*/ 790574 h 79057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324100" h="790575">
                <a:moveTo>
                  <a:pt x="0" y="790574"/>
                </a:moveTo>
                <a:lnTo>
                  <a:pt x="2324100" y="790574"/>
                </a:lnTo>
                <a:lnTo>
                  <a:pt x="2324100" y="0"/>
                </a:lnTo>
                <a:lnTo>
                  <a:pt x="0" y="0"/>
                </a:lnTo>
                <a:lnTo>
                  <a:pt x="0" y="790574"/>
                </a:lnTo>
              </a:path>
            </a:pathLst>
          </a:custGeom>
          <a:solidFill>
            <a:srgbClr val="01010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349500" y="825500"/>
            <a:ext cx="4292600" cy="635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6200" y="1600200"/>
            <a:ext cx="8915400" cy="5029200"/>
          </a:xfrm>
          <a:prstGeom prst="rect">
            <a:avLst/>
          </a:prstGeom>
          <a:noFill/>
        </p:spPr>
      </p:pic>
      <p:sp>
        <p:nvSpPr>
          <p:cNvPr id="10" name="TextBox 1"/>
          <p:cNvSpPr txBox="1"/>
          <p:nvPr/>
        </p:nvSpPr>
        <p:spPr>
          <a:xfrm>
            <a:off x="546100" y="292100"/>
            <a:ext cx="36576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观看电影提炼初级写作模版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2552700" y="965200"/>
            <a:ext cx="38735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77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再次出发，最终获得成功</a:t>
            </a:r>
            <a:endParaRPr lang="en-US" altLang="zh-CN" sz="277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30200" y="838200"/>
            <a:ext cx="8382000" cy="4991100"/>
          </a:xfrm>
          <a:prstGeom prst="rect">
            <a:avLst/>
          </a:prstGeom>
          <a:noFill/>
        </p:spPr>
      </p:pic>
      <p:sp>
        <p:nvSpPr>
          <p:cNvPr id="9" name="TextBox 1"/>
          <p:cNvSpPr txBox="1"/>
          <p:nvPr/>
        </p:nvSpPr>
        <p:spPr>
          <a:xfrm>
            <a:off x="546100" y="292100"/>
            <a:ext cx="24384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初级写作模版总结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2798762" y="4808540"/>
            <a:ext cx="3489325" cy="1517650"/>
          </a:xfrm>
          <a:custGeom>
            <a:gdLst>
              <a:gd name="connsiteX0" fmla="*/ 6350 w 3489325"/>
              <a:gd name="connsiteY0" fmla="*/ 6350 h 1517650"/>
              <a:gd name="connsiteX1" fmla="*/ 3482974 w 3489325"/>
              <a:gd name="connsiteY1" fmla="*/ 6350 h 1517650"/>
              <a:gd name="connsiteX2" fmla="*/ 3482974 w 3489325"/>
              <a:gd name="connsiteY2" fmla="*/ 1511300 h 1517650"/>
              <a:gd name="connsiteX3" fmla="*/ 6350 w 3489325"/>
              <a:gd name="connsiteY3" fmla="*/ 1511300 h 1517650"/>
              <a:gd name="connsiteX4" fmla="*/ 6350 w 3489325"/>
              <a:gd name="connsiteY4" fmla="*/ 6350 h 1517650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489325" h="1517650">
                <a:moveTo>
                  <a:pt x="6350" y="6350"/>
                </a:moveTo>
                <a:lnTo>
                  <a:pt x="3482974" y="6350"/>
                </a:lnTo>
                <a:lnTo>
                  <a:pt x="3482974" y="1511300"/>
                </a:lnTo>
                <a:lnTo>
                  <a:pt x="6350" y="151130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与初级写作模版匹配的优秀学生作文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657600" y="1193800"/>
            <a:ext cx="17526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77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原来我没懂</a:t>
            </a:r>
            <a:endParaRPr lang="en-US" altLang="zh-CN" sz="277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876300" y="1930400"/>
            <a:ext cx="79248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郦道元遍访南北，始有流传于世的《水经注》；曹雪芹批阅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266700" y="2628900"/>
            <a:ext cx="85344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十载，才有悲金悼玉的《红楼梦》；司马迁博览群书，终有无韵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266700" y="3340100"/>
            <a:ext cx="85217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离骚的《史记》。历史告诉我们：要想取得成功，要方法得当、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266700" y="4038600"/>
            <a:ext cx="54864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意志坚定。原来我没懂，可自那之后……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2857500" y="4965700"/>
            <a:ext cx="3352800" cy="76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运用事例排比法引出主题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5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文题照应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2857500" y="5867400"/>
            <a:ext cx="27305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设置悬念，吸引读者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3027362" y="4608512"/>
            <a:ext cx="2393949" cy="536575"/>
          </a:xfrm>
          <a:custGeom>
            <a:gdLst>
              <a:gd name="connsiteX0" fmla="*/ 6350 w 2393949"/>
              <a:gd name="connsiteY0" fmla="*/ 6350 h 536575"/>
              <a:gd name="connsiteX1" fmla="*/ 2387599 w 2393949"/>
              <a:gd name="connsiteY1" fmla="*/ 6350 h 536575"/>
              <a:gd name="connsiteX2" fmla="*/ 2387599 w 2393949"/>
              <a:gd name="connsiteY2" fmla="*/ 530224 h 536575"/>
              <a:gd name="connsiteX3" fmla="*/ 6350 w 2393949"/>
              <a:gd name="connsiteY3" fmla="*/ 530224 h 536575"/>
              <a:gd name="connsiteX4" fmla="*/ 6350 w 2393949"/>
              <a:gd name="connsiteY4" fmla="*/ 6350 h 53657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393949" h="536575">
                <a:moveTo>
                  <a:pt x="6350" y="6350"/>
                </a:moveTo>
                <a:lnTo>
                  <a:pt x="2387599" y="6350"/>
                </a:lnTo>
                <a:lnTo>
                  <a:pt x="2387599" y="530224"/>
                </a:lnTo>
                <a:lnTo>
                  <a:pt x="6350" y="530224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9" name="TextBox 1"/>
          <p:cNvSpPr txBox="1"/>
          <p:nvPr/>
        </p:nvSpPr>
        <p:spPr>
          <a:xfrm>
            <a:off x="927100" y="1841500"/>
            <a:ext cx="76200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“67分？你这回语文考得一塌糊涂！不努力还想取得好成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93700" y="2451100"/>
            <a:ext cx="8534400" cy="33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绩？”王老师用手指狠狠戳着我的头，恨铁不成钢地说道。我不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393700" y="3073400"/>
            <a:ext cx="82296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服气，我哪里不努力了？我每天都在认真听讲啊！可一想到爸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393700" y="3683000"/>
            <a:ext cx="60833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妈，却又惭愧至极，我该怎么向他们交代呢？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3416300" y="4686300"/>
            <a:ext cx="1587500" cy="39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100"/>
              </a:lnSpc>
            </a:pPr>
            <a:r>
              <a:rPr lang="en-US" altLang="zh-CN" sz="31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遭遇困境</a:t>
            </a:r>
            <a:endParaRPr lang="en-US" altLang="zh-CN" sz="31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与初级写作模版匹配的优秀学生作文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5932487" y="788987"/>
            <a:ext cx="1822450" cy="488950"/>
          </a:xfrm>
          <a:custGeom>
            <a:gdLst>
              <a:gd name="connsiteX0" fmla="*/ 6350 w 1822450"/>
              <a:gd name="connsiteY0" fmla="*/ 6350 h 488950"/>
              <a:gd name="connsiteX1" fmla="*/ 1816100 w 1822450"/>
              <a:gd name="connsiteY1" fmla="*/ 6350 h 488950"/>
              <a:gd name="connsiteX2" fmla="*/ 1816100 w 1822450"/>
              <a:gd name="connsiteY2" fmla="*/ 482599 h 488950"/>
              <a:gd name="connsiteX3" fmla="*/ 6350 w 1822450"/>
              <a:gd name="connsiteY3" fmla="*/ 482599 h 488950"/>
              <a:gd name="connsiteX4" fmla="*/ 6350 w 1822450"/>
              <a:gd name="connsiteY4" fmla="*/ 6350 h 488950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22450" h="488950">
                <a:moveTo>
                  <a:pt x="6350" y="6350"/>
                </a:moveTo>
                <a:lnTo>
                  <a:pt x="1816100" y="6350"/>
                </a:lnTo>
                <a:lnTo>
                  <a:pt x="1816100" y="482599"/>
                </a:lnTo>
                <a:lnTo>
                  <a:pt x="6350" y="482599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227137" y="5741987"/>
            <a:ext cx="1936750" cy="488950"/>
          </a:xfrm>
          <a:custGeom>
            <a:gdLst>
              <a:gd name="connsiteX0" fmla="*/ 6350 w 1936750"/>
              <a:gd name="connsiteY0" fmla="*/ 6350 h 488950"/>
              <a:gd name="connsiteX1" fmla="*/ 1930399 w 1936750"/>
              <a:gd name="connsiteY1" fmla="*/ 6350 h 488950"/>
              <a:gd name="connsiteX2" fmla="*/ 1930399 w 1936750"/>
              <a:gd name="connsiteY2" fmla="*/ 482600 h 488950"/>
              <a:gd name="connsiteX3" fmla="*/ 6350 w 1936750"/>
              <a:gd name="connsiteY3" fmla="*/ 482600 h 488950"/>
              <a:gd name="connsiteX4" fmla="*/ 6350 w 1936750"/>
              <a:gd name="connsiteY4" fmla="*/ 6350 h 488950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36750" h="488950">
                <a:moveTo>
                  <a:pt x="6350" y="6350"/>
                </a:moveTo>
                <a:lnTo>
                  <a:pt x="1930399" y="6350"/>
                </a:lnTo>
                <a:lnTo>
                  <a:pt x="1930399" y="482600"/>
                </a:lnTo>
                <a:lnTo>
                  <a:pt x="6350" y="48260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10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与初级写作模版匹配的优秀学生作文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533400" y="1651000"/>
            <a:ext cx="8458200" cy="1270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  <a:tabLst>
                <a:tab pos="5334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19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“就知道你是这态度。”王老师一把扯过我的手，打开了我的语文试卷。</a:t>
            </a:r>
            <a:endParaRPr lang="en-US" altLang="zh-CN" sz="19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900"/>
              </a:lnSpc>
              <a:tabLst>
                <a:tab pos="533400"/>
              </a:tabLst>
            </a:pPr>
            <a:r>
              <a:rPr lang="en-US" altLang="zh-CN" sz="19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“你看看，才讲的阅读赏析题，你答成什么样了！你到底会不会学习？”我不</a:t>
            </a:r>
            <a:endParaRPr lang="en-US" altLang="zh-CN" sz="19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900"/>
              </a:lnSpc>
              <a:tabLst>
                <a:tab pos="533400"/>
              </a:tabLst>
            </a:pPr>
            <a:r>
              <a:rPr lang="en-US" altLang="zh-CN" sz="19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会学习？这句话如利剑般深深刺进了我的心里，愤怒、痛苦、惭愧纠缠在一</a:t>
            </a:r>
            <a:endParaRPr lang="en-US" altLang="zh-CN" sz="19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33400" y="3175000"/>
            <a:ext cx="8445500" cy="1765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9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起，如洪水向我扑了过来。我想辩解，却最终沉默无言。为什么我数学、英语</a:t>
            </a:r>
            <a:endParaRPr lang="en-US" altLang="zh-CN" sz="19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3100"/>
              </a:lnSpc>
            </a:pPr>
            <a:r>
              <a:rPr lang="en-US" altLang="zh-CN" sz="19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是班级前几名，而语文总拖我后腿？之前王老师多次提醒我了，语文不能只</a:t>
            </a:r>
            <a:endParaRPr lang="en-US" altLang="zh-CN" sz="19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19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听，还需要理解、训练、运用，可我一直当耳旁风。这次语文彻底考砸，如一</a:t>
            </a:r>
            <a:endParaRPr lang="en-US" altLang="zh-CN" sz="19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19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盆冷水朝我泼来：我必须要改变了！于是我静心思考：我其实语文基础不错，</a:t>
            </a:r>
            <a:endParaRPr lang="en-US" altLang="zh-CN" sz="19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533400" y="5130800"/>
            <a:ext cx="6934200" cy="24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altLang="zh-CN" sz="19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但阅读、文言文、作文失分较多，我一定要调整我的学习方法。</a:t>
            </a:r>
            <a:endParaRPr lang="en-US" altLang="zh-CN" sz="19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6134100" y="863600"/>
            <a:ext cx="13970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77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受到刺激</a:t>
            </a:r>
            <a:endParaRPr lang="en-US" altLang="zh-CN" sz="277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1485900" y="5816600"/>
            <a:ext cx="13970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77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认真思考</a:t>
            </a:r>
            <a:endParaRPr lang="en-US" altLang="zh-CN" sz="277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3608387" y="5551487"/>
            <a:ext cx="1936750" cy="488950"/>
          </a:xfrm>
          <a:custGeom>
            <a:gdLst>
              <a:gd name="connsiteX0" fmla="*/ 6350 w 1936750"/>
              <a:gd name="connsiteY0" fmla="*/ 6350 h 488950"/>
              <a:gd name="connsiteX1" fmla="*/ 1930399 w 1936750"/>
              <a:gd name="connsiteY1" fmla="*/ 6350 h 488950"/>
              <a:gd name="connsiteX2" fmla="*/ 1930399 w 1936750"/>
              <a:gd name="connsiteY2" fmla="*/ 482600 h 488950"/>
              <a:gd name="connsiteX3" fmla="*/ 6350 w 1936750"/>
              <a:gd name="connsiteY3" fmla="*/ 482600 h 488950"/>
              <a:gd name="connsiteX4" fmla="*/ 6350 w 1936750"/>
              <a:gd name="connsiteY4" fmla="*/ 6350 h 488950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36750" h="488950">
                <a:moveTo>
                  <a:pt x="6350" y="6350"/>
                </a:moveTo>
                <a:lnTo>
                  <a:pt x="1930399" y="6350"/>
                </a:lnTo>
                <a:lnTo>
                  <a:pt x="1930399" y="482600"/>
                </a:lnTo>
                <a:lnTo>
                  <a:pt x="6350" y="48260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与初级写作模版匹配的优秀学生作文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92100" y="1295400"/>
            <a:ext cx="8572500" cy="876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461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于是我和王老师探讨如何学习语文，怎样安排自己的计划。王老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500"/>
              </a:lnSpc>
              <a:tabLst>
                <a:tab pos="5461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师也是不辞劳苦，每周给我定制一张学习任务表，监督我学习。早上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292100" y="2425700"/>
            <a:ext cx="85725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识记三个文言实词、一个文言虚词，并且做一篇文言文；中午训练阅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292100" y="3060700"/>
            <a:ext cx="8572500" cy="201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读技巧，实地去演练；晚上写作文片段，表达自己的所思所想，每天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6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都是满满当当的。无数个夜晚，室友都已酣睡了，但我见到了凌晨扑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扑洒洒的月光，听到了在为我演奏和声的虫叫鸟鸣。熏黄的灯光、清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凉的夜风和着春的气息轻抚着我，与我相伴，似乎在缓解我的睡意。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3860800" y="5626100"/>
            <a:ext cx="13970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77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用心奋斗</a:t>
            </a:r>
            <a:endParaRPr lang="en-US" altLang="zh-CN" sz="277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3455987" y="3922712"/>
            <a:ext cx="1936750" cy="488950"/>
          </a:xfrm>
          <a:custGeom>
            <a:gdLst>
              <a:gd name="connsiteX0" fmla="*/ 6350 w 1936750"/>
              <a:gd name="connsiteY0" fmla="*/ 6350 h 488950"/>
              <a:gd name="connsiteX1" fmla="*/ 1930399 w 1936750"/>
              <a:gd name="connsiteY1" fmla="*/ 6350 h 488950"/>
              <a:gd name="connsiteX2" fmla="*/ 1930399 w 1936750"/>
              <a:gd name="connsiteY2" fmla="*/ 482600 h 488950"/>
              <a:gd name="connsiteX3" fmla="*/ 6350 w 1936750"/>
              <a:gd name="connsiteY3" fmla="*/ 482600 h 488950"/>
              <a:gd name="connsiteX4" fmla="*/ 6350 w 1936750"/>
              <a:gd name="connsiteY4" fmla="*/ 6350 h 488950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36750" h="488950">
                <a:moveTo>
                  <a:pt x="6350" y="6350"/>
                </a:moveTo>
                <a:lnTo>
                  <a:pt x="1930399" y="6350"/>
                </a:lnTo>
                <a:lnTo>
                  <a:pt x="1930399" y="482600"/>
                </a:lnTo>
                <a:lnTo>
                  <a:pt x="6350" y="48260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与初级写作模版匹配的优秀学生作文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444500" y="1447800"/>
            <a:ext cx="8356600" cy="201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“原来如此，阅读题基本都是先点明手法，然后由外而内去分析！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5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外包括场景、氛围、特点等，内一般与情感相关！” 皱眉思索、奋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笔疾书、收获喜悦，我沉醉其中。我发现纸页间的文字仿佛活了起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来，困惑随着一夜夜的坚持而豁然通达！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708400" y="3987800"/>
            <a:ext cx="13970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77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用心奋斗</a:t>
            </a:r>
            <a:endParaRPr lang="en-US" altLang="zh-CN" sz="277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3579812" y="3446468"/>
            <a:ext cx="1936750" cy="488950"/>
          </a:xfrm>
          <a:custGeom>
            <a:gdLst>
              <a:gd name="connsiteX0" fmla="*/ 6350 w 1936750"/>
              <a:gd name="connsiteY0" fmla="*/ 6350 h 488950"/>
              <a:gd name="connsiteX1" fmla="*/ 1930399 w 1936750"/>
              <a:gd name="connsiteY1" fmla="*/ 6350 h 488950"/>
              <a:gd name="connsiteX2" fmla="*/ 1930399 w 1936750"/>
              <a:gd name="connsiteY2" fmla="*/ 482600 h 488950"/>
              <a:gd name="connsiteX3" fmla="*/ 6350 w 1936750"/>
              <a:gd name="connsiteY3" fmla="*/ 482600 h 488950"/>
              <a:gd name="connsiteX4" fmla="*/ 6350 w 1936750"/>
              <a:gd name="connsiteY4" fmla="*/ 6350 h 488950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36750" h="488950">
                <a:moveTo>
                  <a:pt x="6350" y="6350"/>
                </a:moveTo>
                <a:lnTo>
                  <a:pt x="1930399" y="6350"/>
                </a:lnTo>
                <a:lnTo>
                  <a:pt x="1930399" y="482600"/>
                </a:lnTo>
                <a:lnTo>
                  <a:pt x="6350" y="48260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与初级写作模版匹配的优秀学生作文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17500" y="1892300"/>
            <a:ext cx="8699500" cy="1181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6096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埋头努力的日子，总是一刻不停留。期末考试来了。我取得了89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分的好成绩。但内心并无太大的波动，因为我深知只要坚持下去，我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就一定会收获该有的掌声。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835400" y="3517900"/>
            <a:ext cx="13970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77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获得成功</a:t>
            </a:r>
            <a:endParaRPr lang="en-US" altLang="zh-CN" sz="277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355600" y="1536700"/>
            <a:ext cx="8534400" cy="100711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朋友里，有好多位在这方面很有研究心得的专家，我只要提出我的问题，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2600"/>
              </a:lnSpc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一定可以马上得到解答，可是，我在那个时候惟一的反应，却只是把那本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2600"/>
              </a:lnSpc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书静静地合上，然后静静地走了出去。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55600" y="2590800"/>
            <a:ext cx="8534400" cy="166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469900"/>
              </a:tabLst>
            </a:pPr>
            <a:r>
              <a:rPr lang="en-US" altLang="zh-CN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12.在那一刹那，我忽然体会出来多年前的那一个下午，父亲失望的心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4699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情了。其实，不必向别人提出问题，我自己心里也已经明白了自己的错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4699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误。但是，我想，虽然有的时候，在人生的道路上，我们是应该面对所有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4699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的真相，可是，有的时候，我们实在也可以保有一些小小的美丽的错误，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469900"/>
              </a:tabLst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与人无害，与世无争，却能带给我们非常深沉的安慰的那一种错误。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889000" y="4254500"/>
            <a:ext cx="56261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100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13.我实在是舍不得我心中那一只小小的燕子啊！</a:t>
            </a:r>
            <a:endParaRPr lang="en-US" altLang="zh-CN" sz="2100" smtClean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546100" y="317500"/>
            <a:ext cx="12065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icrosoft YaHei UI" pitchFamily="18" charset="0"/>
                <a:cs typeface="Microsoft YaHei UI" pitchFamily="18" charset="0"/>
              </a:rPr>
              <a:t>温故知新</a:t>
            </a:r>
            <a:endParaRPr lang="en-US" altLang="zh-CN" sz="240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Microsoft YaHei UI" pitchFamily="18" charset="0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3589337" y="3941768"/>
            <a:ext cx="1431925" cy="1069975"/>
          </a:xfrm>
          <a:custGeom>
            <a:gdLst>
              <a:gd name="connsiteX0" fmla="*/ 6350 w 1431925"/>
              <a:gd name="connsiteY0" fmla="*/ 6350 h 1069975"/>
              <a:gd name="connsiteX1" fmla="*/ 1425574 w 1431925"/>
              <a:gd name="connsiteY1" fmla="*/ 6350 h 1069975"/>
              <a:gd name="connsiteX2" fmla="*/ 1425574 w 1431925"/>
              <a:gd name="connsiteY2" fmla="*/ 1063625 h 1069975"/>
              <a:gd name="connsiteX3" fmla="*/ 6350 w 1431925"/>
              <a:gd name="connsiteY3" fmla="*/ 1063625 h 1069975"/>
              <a:gd name="connsiteX4" fmla="*/ 6350 w 1431925"/>
              <a:gd name="connsiteY4" fmla="*/ 6350 h 106997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31925" h="1069975">
                <a:moveTo>
                  <a:pt x="6350" y="6350"/>
                </a:moveTo>
                <a:lnTo>
                  <a:pt x="1425574" y="6350"/>
                </a:lnTo>
                <a:lnTo>
                  <a:pt x="1425574" y="1063625"/>
                </a:lnTo>
                <a:lnTo>
                  <a:pt x="6350" y="106362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与初级写作模版匹配的优秀学生作文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68300" y="2298700"/>
            <a:ext cx="8318500" cy="876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6096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原来我没懂，我以为语文难学，哪怕努力也很难取得好成绩，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5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但其实只要找到正确的学习方法，去努力坚持，就会有巨大的收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68300" y="3441700"/>
            <a:ext cx="5715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获。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3657600" y="4102100"/>
            <a:ext cx="1219200" cy="76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呼应文题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5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深化主题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68300" y="1003300"/>
            <a:ext cx="4178300" cy="55499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673600" y="1003300"/>
            <a:ext cx="4152900" cy="5549900"/>
          </a:xfrm>
          <a:prstGeom prst="rect">
            <a:avLst/>
          </a:prstGeom>
          <a:noFill/>
        </p:spPr>
      </p:pic>
      <p:sp>
        <p:nvSpPr>
          <p:cNvPr id="9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与初级写作模版匹配的优秀学生作文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3213099" y="5137149"/>
            <a:ext cx="2593974" cy="479425"/>
          </a:xfrm>
          <a:custGeom>
            <a:gdLst>
              <a:gd name="connsiteX0" fmla="*/ 6350 w 2593974"/>
              <a:gd name="connsiteY0" fmla="*/ 6350 h 479425"/>
              <a:gd name="connsiteX1" fmla="*/ 2587624 w 2593974"/>
              <a:gd name="connsiteY1" fmla="*/ 6350 h 479425"/>
              <a:gd name="connsiteX2" fmla="*/ 2587624 w 2593974"/>
              <a:gd name="connsiteY2" fmla="*/ 473075 h 479425"/>
              <a:gd name="connsiteX3" fmla="*/ 6350 w 2593974"/>
              <a:gd name="connsiteY3" fmla="*/ 473075 h 479425"/>
              <a:gd name="connsiteX4" fmla="*/ 6350 w 2593974"/>
              <a:gd name="connsiteY4" fmla="*/ 6350 h 47942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593974" h="479425">
                <a:moveTo>
                  <a:pt x="6350" y="6350"/>
                </a:moveTo>
                <a:lnTo>
                  <a:pt x="2587624" y="6350"/>
                </a:lnTo>
                <a:lnTo>
                  <a:pt x="2587624" y="473075"/>
                </a:lnTo>
                <a:lnTo>
                  <a:pt x="6350" y="47307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086100" y="1066800"/>
            <a:ext cx="3149600" cy="533400"/>
          </a:xfrm>
          <a:prstGeom prst="rect">
            <a:avLst/>
          </a:prstGeom>
          <a:noFill/>
        </p:spPr>
      </p:pic>
      <p:sp>
        <p:nvSpPr>
          <p:cNvPr id="10" name="TextBox 1"/>
          <p:cNvSpPr txBox="1"/>
          <p:nvPr/>
        </p:nvSpPr>
        <p:spPr>
          <a:xfrm>
            <a:off x="1790700" y="2730500"/>
            <a:ext cx="6565900" cy="289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16129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“如果有梦，就去行动，让质疑你的人成为你的听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16129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众。”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16129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这是无意间听来的一句歌词，但现今发觉，那令我骄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16129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傲的回忆，真的是我挥汗奋斗得来的。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16129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这一次的成就，令我骄傲，并经久不忘。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800"/>
              </a:lnSpc>
              <a:tabLst>
                <a:tab pos="16129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47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引用歌词开头法</a:t>
            </a:r>
            <a:endParaRPr lang="en-US" altLang="zh-CN" sz="247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431800" y="2717800"/>
            <a:ext cx="1066800" cy="1930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zh-CN" sz="21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引用歌词</a:t>
            </a:r>
            <a:endParaRPr lang="en-US" altLang="zh-CN" sz="21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100"/>
              </a:lnSpc>
            </a:pPr>
            <a:r>
              <a:rPr lang="en-US" altLang="zh-CN" sz="21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解释歌词</a:t>
            </a:r>
            <a:endParaRPr lang="en-US" altLang="zh-CN" sz="21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2900"/>
              </a:lnSpc>
            </a:pPr>
            <a:r>
              <a:rPr lang="en-US" altLang="zh-CN" sz="21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点题引出</a:t>
            </a:r>
            <a:endParaRPr lang="en-US" altLang="zh-CN" sz="21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46100" y="342900"/>
            <a:ext cx="5377180" cy="1917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2857500"/>
                <a:tab pos="35433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与初级写作模版匹配的优秀学生作文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900"/>
              </a:lnSpc>
              <a:tabLst>
                <a:tab pos="2857500"/>
                <a:tab pos="35433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47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这一次，我真骄傲</a:t>
            </a:r>
            <a:endParaRPr lang="en-US" altLang="zh-CN" sz="247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2857500"/>
                <a:tab pos="35433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	</a:t>
            </a: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罗小喵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1755775" y="4975224"/>
            <a:ext cx="3698875" cy="460375"/>
          </a:xfrm>
          <a:custGeom>
            <a:gdLst>
              <a:gd name="connsiteX0" fmla="*/ 6350 w 3698875"/>
              <a:gd name="connsiteY0" fmla="*/ 6350 h 460375"/>
              <a:gd name="connsiteX1" fmla="*/ 3692524 w 3698875"/>
              <a:gd name="connsiteY1" fmla="*/ 6350 h 460375"/>
              <a:gd name="connsiteX2" fmla="*/ 3692524 w 3698875"/>
              <a:gd name="connsiteY2" fmla="*/ 454025 h 460375"/>
              <a:gd name="connsiteX3" fmla="*/ 6350 w 3698875"/>
              <a:gd name="connsiteY3" fmla="*/ 454025 h 460375"/>
              <a:gd name="connsiteX4" fmla="*/ 6350 w 3698875"/>
              <a:gd name="connsiteY4" fmla="*/ 6350 h 46037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698875" h="460375">
                <a:moveTo>
                  <a:pt x="6350" y="6350"/>
                </a:moveTo>
                <a:lnTo>
                  <a:pt x="3692524" y="6350"/>
                </a:lnTo>
                <a:lnTo>
                  <a:pt x="3692524" y="454025"/>
                </a:lnTo>
                <a:lnTo>
                  <a:pt x="6350" y="45402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286500" y="4089400"/>
            <a:ext cx="2349500" cy="2362200"/>
          </a:xfrm>
          <a:prstGeom prst="rect">
            <a:avLst/>
          </a:prstGeom>
          <a:noFill/>
        </p:spPr>
      </p:pic>
      <p:sp>
        <p:nvSpPr>
          <p:cNvPr id="9" name="TextBox 1"/>
          <p:cNvSpPr txBox="1"/>
          <p:nvPr/>
        </p:nvSpPr>
        <p:spPr>
          <a:xfrm>
            <a:off x="546100" y="1651000"/>
            <a:ext cx="7924800" cy="215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5715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二胡练习室里，老师皱着眉头，轻轻地说：“要不，你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5715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明年再考十级吧！这首《蓝花花》的感情太过丰满，你还驾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500"/>
              </a:lnSpc>
              <a:tabLst>
                <a:tab pos="5715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驭不了。”我咬着嘴唇，一言不发地将二胡放回盒中，默默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5715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地伫立着，许久，伴着一声长叹，我便离开了我二胡老师的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5715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家。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981200" y="5080000"/>
            <a:ext cx="32385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32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一、遭遇挫折，受到打击</a:t>
            </a:r>
            <a:endParaRPr lang="en-US" altLang="zh-CN" sz="232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与初级写作模版匹配的优秀学生作文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14" name="TextBox 1"/>
          <p:cNvSpPr txBox="1"/>
          <p:nvPr/>
        </p:nvSpPr>
        <p:spPr>
          <a:xfrm>
            <a:off x="685800" y="1752600"/>
            <a:ext cx="7753350" cy="119951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6096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一路上，我想，为什么我做不到，而比我小一岁的妹妹就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可以做到呢？我轻轻地打开播放器调到了《蓝花花》，带着耳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机单曲循环，听了一路，却依旧没有什么头绪。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546100" y="292100"/>
            <a:ext cx="48641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与初级写作模版匹配的优秀学生作文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4603750" y="3851275"/>
            <a:ext cx="3536950" cy="460375"/>
          </a:xfrm>
          <a:custGeom>
            <a:gdLst>
              <a:gd name="connsiteX0" fmla="*/ 6350 w 3536950"/>
              <a:gd name="connsiteY0" fmla="*/ 6350 h 460375"/>
              <a:gd name="connsiteX1" fmla="*/ 3530600 w 3536950"/>
              <a:gd name="connsiteY1" fmla="*/ 6350 h 460375"/>
              <a:gd name="connsiteX2" fmla="*/ 3530600 w 3536950"/>
              <a:gd name="connsiteY2" fmla="*/ 454025 h 460375"/>
              <a:gd name="connsiteX3" fmla="*/ 6350 w 3536950"/>
              <a:gd name="connsiteY3" fmla="*/ 454025 h 460375"/>
              <a:gd name="connsiteX4" fmla="*/ 6350 w 3536950"/>
              <a:gd name="connsiteY4" fmla="*/ 6350 h 46037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536950" h="460375">
                <a:moveTo>
                  <a:pt x="6350" y="6350"/>
                </a:moveTo>
                <a:lnTo>
                  <a:pt x="3530600" y="6350"/>
                </a:lnTo>
                <a:lnTo>
                  <a:pt x="3530600" y="454025"/>
                </a:lnTo>
                <a:lnTo>
                  <a:pt x="6350" y="45402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638800" y="4495800"/>
            <a:ext cx="3530600" cy="2400300"/>
          </a:xfrm>
          <a:prstGeom prst="rect">
            <a:avLst/>
          </a:prstGeom>
          <a:noFill/>
        </p:spPr>
      </p:pic>
      <p:sp>
        <p:nvSpPr>
          <p:cNvPr id="9" name="TextBox 1"/>
          <p:cNvSpPr txBox="1"/>
          <p:nvPr/>
        </p:nvSpPr>
        <p:spPr>
          <a:xfrm>
            <a:off x="533400" y="1536700"/>
            <a:ext cx="8166100" cy="1168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4572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回到家，妈妈见我表情忧郁，忙问我怎么了，我便将老师的话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一股脑地倒给了妈妈。她听完回了一句：“老师说的这什么意思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4572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啊？什么曲子里的感情啊，难道你还能问作者她怎么想的吗？”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4737100" y="3949700"/>
            <a:ext cx="32385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32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二、受到刺激，认真思考</a:t>
            </a:r>
            <a:endParaRPr lang="en-US" altLang="zh-CN" sz="232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与初级写作模版匹配的优秀学生作文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4603750" y="3851275"/>
            <a:ext cx="3536950" cy="460375"/>
          </a:xfrm>
          <a:custGeom>
            <a:gdLst>
              <a:gd name="connsiteX0" fmla="*/ 6350 w 3536950"/>
              <a:gd name="connsiteY0" fmla="*/ 6350 h 460375"/>
              <a:gd name="connsiteX1" fmla="*/ 3530600 w 3536950"/>
              <a:gd name="connsiteY1" fmla="*/ 6350 h 460375"/>
              <a:gd name="connsiteX2" fmla="*/ 3530600 w 3536950"/>
              <a:gd name="connsiteY2" fmla="*/ 454025 h 460375"/>
              <a:gd name="connsiteX3" fmla="*/ 6350 w 3536950"/>
              <a:gd name="connsiteY3" fmla="*/ 454025 h 460375"/>
              <a:gd name="connsiteX4" fmla="*/ 6350 w 3536950"/>
              <a:gd name="connsiteY4" fmla="*/ 6350 h 46037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536950" h="460375">
                <a:moveTo>
                  <a:pt x="6350" y="6350"/>
                </a:moveTo>
                <a:lnTo>
                  <a:pt x="3530600" y="6350"/>
                </a:lnTo>
                <a:lnTo>
                  <a:pt x="3530600" y="454025"/>
                </a:lnTo>
                <a:lnTo>
                  <a:pt x="6350" y="45402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155700" y="3352800"/>
            <a:ext cx="2209800" cy="2209800"/>
          </a:xfrm>
          <a:prstGeom prst="rect">
            <a:avLst/>
          </a:prstGeom>
          <a:noFill/>
        </p:spPr>
      </p:pic>
      <p:sp>
        <p:nvSpPr>
          <p:cNvPr id="9" name="TextBox 1"/>
          <p:cNvSpPr txBox="1"/>
          <p:nvPr/>
        </p:nvSpPr>
        <p:spPr>
          <a:xfrm>
            <a:off x="368300" y="1409700"/>
            <a:ext cx="8280400" cy="160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842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妈妈无意的话，一语惊醒梦中人！是啊，练了这么多遍，我都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5842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不知道这曲子是谁创作的。就像读诗，不理解诗歌的创作背景，怎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5842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能理解短短诗句中蕴含的感情？我为什么不了解一下这首曲子创作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5842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的背景呢？马上上网检索。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与初级写作模版匹配的优秀学生作文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4737100" y="3949700"/>
            <a:ext cx="32385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32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Microsoft YaHei UI" pitchFamily="18" charset="0"/>
                <a:cs typeface="Microsoft YaHei UI" pitchFamily="18" charset="0"/>
              </a:rPr>
              <a:t>二、受到刺激，认真思考</a:t>
            </a:r>
            <a:endParaRPr lang="en-US" altLang="zh-CN" sz="2325" smtClean="0">
              <a:solidFill>
                <a:schemeClr val="accent6">
                  <a:lumMod val="20000"/>
                  <a:lumOff val="80000"/>
                </a:schemeClr>
              </a:solidFill>
              <a:latin typeface="Microsoft YaHei UI" pitchFamily="18" charset="0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2889249" y="5337174"/>
            <a:ext cx="3584575" cy="460375"/>
          </a:xfrm>
          <a:custGeom>
            <a:gdLst>
              <a:gd name="connsiteX0" fmla="*/ 6350 w 3584575"/>
              <a:gd name="connsiteY0" fmla="*/ 6350 h 460375"/>
              <a:gd name="connsiteX1" fmla="*/ 3578224 w 3584575"/>
              <a:gd name="connsiteY1" fmla="*/ 6350 h 460375"/>
              <a:gd name="connsiteX2" fmla="*/ 3578224 w 3584575"/>
              <a:gd name="connsiteY2" fmla="*/ 454025 h 460375"/>
              <a:gd name="connsiteX3" fmla="*/ 6350 w 3584575"/>
              <a:gd name="connsiteY3" fmla="*/ 454025 h 460375"/>
              <a:gd name="connsiteX4" fmla="*/ 6350 w 3584575"/>
              <a:gd name="connsiteY4" fmla="*/ 6350 h 46037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584575" h="460375">
                <a:moveTo>
                  <a:pt x="6350" y="6350"/>
                </a:moveTo>
                <a:lnTo>
                  <a:pt x="3578224" y="6350"/>
                </a:lnTo>
                <a:lnTo>
                  <a:pt x="3578224" y="454025"/>
                </a:lnTo>
                <a:lnTo>
                  <a:pt x="6350" y="45402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330200" y="1498600"/>
            <a:ext cx="8318500" cy="1168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6096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原来，这首曲子改编自陕西民歌《蓝花花》，写的是一位美貌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的乡村女子为了追求自由的婚姻所进行的反抗，情节跌宕起伏，怪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6096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不得，我许多散板和快板拉不好，就是这个原因啊！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30200" y="2819400"/>
            <a:ext cx="8280400" cy="201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334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于是我开始了针对练习，将以往稀里糊涂一扫而过的快板一点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5334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点地练好，再串起来，并在慢板处加入了大量的滑音和抒弦。每次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5334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三小时的练习，让我收二胡时，手臂像泡过的饼干一样软绵无力。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5334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但整整两个星期过去，终于一首长达十一分钟的《蓝花花》，被我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5334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完整无误地拉了下来，微笑也终于漾上了老师的嘴角。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048000" y="5435600"/>
            <a:ext cx="32385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32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三、调整方向，继续努力</a:t>
            </a:r>
            <a:endParaRPr lang="en-US" altLang="zh-CN" sz="232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与初级写作模版匹配的优秀学生作文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3"/>
          <p:cNvSpPr/>
          <p:nvPr/>
        </p:nvSpPr>
        <p:spPr>
          <a:xfrm>
            <a:off x="2622549" y="4156075"/>
            <a:ext cx="3689350" cy="460375"/>
          </a:xfrm>
          <a:custGeom>
            <a:gdLst>
              <a:gd name="connsiteX0" fmla="*/ 6350 w 3689350"/>
              <a:gd name="connsiteY0" fmla="*/ 6350 h 460375"/>
              <a:gd name="connsiteX1" fmla="*/ 3682999 w 3689350"/>
              <a:gd name="connsiteY1" fmla="*/ 6350 h 460375"/>
              <a:gd name="connsiteX2" fmla="*/ 3682999 w 3689350"/>
              <a:gd name="connsiteY2" fmla="*/ 454025 h 460375"/>
              <a:gd name="connsiteX3" fmla="*/ 6350 w 3689350"/>
              <a:gd name="connsiteY3" fmla="*/ 454025 h 460375"/>
              <a:gd name="connsiteX4" fmla="*/ 6350 w 3689350"/>
              <a:gd name="connsiteY4" fmla="*/ 6350 h 460375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689350" h="460375">
                <a:moveTo>
                  <a:pt x="6350" y="6350"/>
                </a:moveTo>
                <a:lnTo>
                  <a:pt x="3682999" y="6350"/>
                </a:lnTo>
                <a:lnTo>
                  <a:pt x="3682999" y="454025"/>
                </a:lnTo>
                <a:lnTo>
                  <a:pt x="6350" y="454025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609600" y="1752600"/>
            <a:ext cx="7962900" cy="1600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5334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当十级证书邮过来时，我双手端着它，感到一股酸涩的感觉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5334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涌上了鼻腔。“这孩子，怎么还哭了呢？”妈妈不解的问。原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5334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来真的要经历过才会懂得，经过努力的成功，是笑中带泪的。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300"/>
              </a:lnSpc>
              <a:tabLst>
                <a:tab pos="5334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虽已隔四年，但每每看到这张证书，心中仍无比骄傲。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832100" y="4254500"/>
            <a:ext cx="32385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32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四、再次出发，获得成功</a:t>
            </a:r>
            <a:endParaRPr lang="en-US" altLang="zh-CN" sz="232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与初级写作模版匹配的优秀学生作文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5300" y="812800"/>
            <a:ext cx="8255000" cy="60452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2819400" y="2133600"/>
            <a:ext cx="3429000" cy="62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5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高级写作模版</a:t>
            </a:r>
            <a:endParaRPr lang="en-US" altLang="zh-CN" sz="45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546100" y="1854200"/>
            <a:ext cx="7798435" cy="3530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zh-CN" sz="2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从修辞手法的角度赏析文中划线句子的表达效果。（4分）</a:t>
            </a:r>
            <a:endParaRPr lang="en-US" altLang="zh-CN" sz="24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546100" y="330200"/>
            <a:ext cx="12065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icrosoft YaHei UI" pitchFamily="18" charset="0"/>
                <a:cs typeface="Microsoft YaHei UI" pitchFamily="18" charset="0"/>
              </a:rPr>
              <a:t>温故知新</a:t>
            </a:r>
            <a:endParaRPr lang="en-US" altLang="zh-CN" sz="240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Microsoft YaHei UI" pitchFamily="18" charset="0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65100" y="1536700"/>
            <a:ext cx="8877300" cy="3924300"/>
          </a:xfrm>
          <a:prstGeom prst="rect">
            <a:avLst/>
          </a:prstGeom>
          <a:noFill/>
        </p:spPr>
      </p:pic>
      <p:sp>
        <p:nvSpPr>
          <p:cNvPr id="9" name="TextBox 1"/>
          <p:cNvSpPr txBox="1"/>
          <p:nvPr/>
        </p:nvSpPr>
        <p:spPr>
          <a:xfrm>
            <a:off x="546100" y="292100"/>
            <a:ext cx="24384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b="1" smtClean="0">
                <a:solidFill>
                  <a:srgbClr val="FF1F02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高级写作模版总结</a:t>
            </a:r>
            <a:endParaRPr lang="en-US" altLang="zh-CN" sz="2400" b="1" smtClean="0">
              <a:solidFill>
                <a:srgbClr val="FF1F02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5600" y="685800"/>
            <a:ext cx="8115300" cy="5410200"/>
          </a:xfrm>
          <a:prstGeom prst="rect">
            <a:avLst/>
          </a:prstGeom>
          <a:noFill/>
        </p:spPr>
      </p:pic>
      <p:sp>
        <p:nvSpPr>
          <p:cNvPr id="9" name="TextBox 1"/>
          <p:cNvSpPr txBox="1"/>
          <p:nvPr/>
        </p:nvSpPr>
        <p:spPr>
          <a:xfrm>
            <a:off x="546100" y="292100"/>
            <a:ext cx="24384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b="1" smtClean="0">
                <a:solidFill>
                  <a:srgbClr val="FF1F02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高级写作模版总结</a:t>
            </a:r>
            <a:endParaRPr lang="en-US" altLang="zh-CN" sz="2400" b="1" smtClean="0">
              <a:solidFill>
                <a:srgbClr val="FF1F02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409700" y="965200"/>
            <a:ext cx="6108700" cy="8001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与高级写作模版匹配的优秀学生作文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873500" y="2209800"/>
            <a:ext cx="1397000" cy="342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775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垒高自己</a:t>
            </a:r>
            <a:endParaRPr lang="en-US" altLang="zh-CN" sz="2775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381000" y="3200400"/>
            <a:ext cx="8432800" cy="2413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5207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“我不去想是否能够成功，既然选择了远方，便只顾风雨兼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100"/>
              </a:lnSpc>
              <a:tabLst>
                <a:tab pos="5207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程；我不去想身后是否会袭来寒风冷雨，既然目标是地平线，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200"/>
              </a:lnSpc>
              <a:tabLst>
                <a:tab pos="5207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留给世界的只能是背影。”看着卡片上的这句话，我不禁泪水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100"/>
              </a:lnSpc>
              <a:tabLst>
                <a:tab pos="5207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氤氲。这是语文老师写给我的，他知道我的梦想是在“中国少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100"/>
              </a:lnSpc>
              <a:tabLst>
                <a:tab pos="5207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年作家杯”上获奖，这次我又失败了。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324100" y="812800"/>
            <a:ext cx="4521200" cy="14224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与高级写作模版匹配的优秀学生作文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93700" y="2552700"/>
            <a:ext cx="8534400" cy="398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6096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这张卡片牵引我回到了一周前，那一天“中国少年作家杯”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全国作文比赛发布成绩。我兴匆匆地等着决赛的结果，却不想和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我一起参赛的同学，把手机递给我，笑着说：“你看，决赛成绩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公布了。你已经第四次落榜了，而我已经第三次获得全国二等奖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了。写作是需要天赋的，你还是放弃吧！”她一直把我当成了假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想敌，作文比赛是我唯一不如她的地方。听了她的话，我难过地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哭了一个下午。我暗暗对自己说：“全国二等奖，没什么了不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起，我一定能获得全国一等奖。”就这样，大大的梦想在这片小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小的土地里扎了根。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409700" y="927100"/>
            <a:ext cx="5994400" cy="20193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与高级写作模版匹配的优秀学生作文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143000" y="3194050"/>
            <a:ext cx="57785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昨夜西风凋碧树，独上高楼，望尽天涯路。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292100" y="3733800"/>
            <a:ext cx="8585200" cy="261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6731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“不行不行，你的文章怎么能这么写呢？里面铺排了大量华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731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丽的词藻，可是文章内容却很空洞。写文章要像拍电影，是动态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731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的、活泼的，有血有肉的。可是你的文章却像是风景明信片，美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731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是很美，可是不鲜活，不灵动。”语文老师评价着我的作文，可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731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每一句话，都在绞割着我的心。身旁等待老师指导作文的她，笑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731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着对我说：“放弃吧。有些事就是这样，无论怎么努力还是做不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409700" y="927100"/>
            <a:ext cx="5994400" cy="20193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与高级写作模版匹配的优秀学生作文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92100" y="3365500"/>
            <a:ext cx="8534400" cy="215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到。”我含着泪回了家。夏日的傍晚，异常湿热，空气仿佛停止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了流动，窗外的树一动不动地站在街道两侧，街上没有行人，仿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佛这是一座空城。书桌旁的小风扇开足了马力，发出嗯嗯的怪叫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声。想到那一句刺耳的话，烦躁的我把稿子撕得粉碎。内心崩溃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的我，真的很想放弃，或许我真的就不能写出打动人的好文章，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292100" y="5588000"/>
            <a:ext cx="42672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rgbClr val="00B050"/>
                </a:solidFill>
                <a:latin typeface="Microsoft YaHei UI" pitchFamily="18" charset="0"/>
                <a:cs typeface="Microsoft YaHei UI" pitchFamily="18" charset="0"/>
              </a:rPr>
              <a:t>也许我就如她所说，没有天赋。</a:t>
            </a:r>
            <a:endParaRPr lang="en-US" altLang="zh-CN" sz="2400" smtClean="0">
              <a:solidFill>
                <a:srgbClr val="00B050"/>
              </a:solidFill>
              <a:latin typeface="Microsoft YaHei UI" pitchFamily="18" charset="0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409700" y="927100"/>
            <a:ext cx="5994400" cy="20193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与高级写作模版匹配的优秀学生作文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92100" y="3263900"/>
            <a:ext cx="8661400" cy="2565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00"/>
              </a:lnSpc>
              <a:tabLst>
                <a:tab pos="3810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“嘟嘟嘟”，就在这时候手机屏幕上闪过一条微信，我打开后看到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3810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语文老师发过来的一条信息：“不要因为被批评而难过。所有的成功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400"/>
              </a:lnSpc>
              <a:tabLst>
                <a:tab pos="3810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都要穿越荆棘，你不遍体鳞伤，不经历痛苦折磨，就很难获得胜利的</a:t>
            </a:r>
            <a:endParaRPr lang="en-US" altLang="zh-CN" sz="225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600"/>
              </a:lnSpc>
              <a:tabLst>
                <a:tab pos="381000"/>
              </a:tabLst>
            </a:pPr>
            <a:r>
              <a:rPr lang="en-US" altLang="zh-CN" sz="225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果实。这个世界，所有的成功都不会轻易获得。”</a:t>
            </a: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看完老师的微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400"/>
              </a:lnSpc>
              <a:tabLst>
                <a:tab pos="3810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信，我擦干泪水，拿出稿纸，坐在书桌旁，听着风扇的啸叫，伴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700"/>
              </a:lnSpc>
              <a:tabLst>
                <a:tab pos="3810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着台灯微黄的光晕，我又一次上路了。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485900" y="774700"/>
            <a:ext cx="5715000" cy="21209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与高级写作模版匹配的优秀学生作文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952500" y="3225800"/>
            <a:ext cx="48641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衣带渐宽终不悔，为伊消得人憔悴。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266700" y="3746500"/>
            <a:ext cx="8534400" cy="261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6096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整个城市在时间的挪移中，慢慢睡去。一扇窗子映着一个小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小的身影，或是在苦苦构思，或是在用心写作，或是在细致修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改。我把我所有的业余时间都交给了写作，我期待第五次比赛会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5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有一个不一样的结果。当我把我很满意的文章给语文老师看时，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我的心在时间的波浪里，摇摆不定。我没有看到我所期待的喜笑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颜开，却看到了脸上行走的阴云。老师读完，转过身对我说：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498600" y="876300"/>
            <a:ext cx="5715000" cy="21209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与高级写作模版匹配的优秀学生作文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66700" y="3352800"/>
            <a:ext cx="8534400" cy="261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“在你的这篇文章中，我看到了你勤奋努力。你在文章内容上取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得了很大进步，写作技巧运用娴熟，语言也不像过去一般华而不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实。可是你有没有想想过，写文章要用心、用情、感动和感伤。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你用了太多的写作技巧，就像唱歌一样，你在不断炫技，歌声里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完全感受不到你的情感。”老师的话在教室里异常清晰。坐在我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身旁的那个人，又一次发出了冷笑：“榆木脑子，就知道傻用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485900" y="774700"/>
            <a:ext cx="5715000" cy="21209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与高级写作模版匹配的优秀学生作文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66700" y="3263900"/>
            <a:ext cx="8534400" cy="170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功。”这一次听完否定与冷言冷语，我没有伤心，而是用心地把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老师说的每句话都记在心里，也用挖苦我的话鞭策自己。在这个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小城市，那个小窗户，灯光又亮了很久。我开始用情塑造人物，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用心表达情感，我的文章开始有了动人的力量。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14300" y="1473200"/>
            <a:ext cx="8890000" cy="4051300"/>
          </a:xfrm>
          <a:prstGeom prst="rect">
            <a:avLst/>
          </a:prstGeom>
          <a:noFill/>
        </p:spPr>
      </p:pic>
      <p:sp>
        <p:nvSpPr>
          <p:cNvPr id="9" name="TextBox 1"/>
          <p:cNvSpPr txBox="1"/>
          <p:nvPr/>
        </p:nvSpPr>
        <p:spPr>
          <a:xfrm>
            <a:off x="555625" y="279400"/>
            <a:ext cx="3222625" cy="327660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250" smtClean="0">
                <a:solidFill>
                  <a:srgbClr val="FF1F02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拟人修辞赏析题方法技巧</a:t>
            </a:r>
            <a:endParaRPr lang="en-US" altLang="zh-CN" sz="2250" smtClean="0">
              <a:solidFill>
                <a:srgbClr val="FF1F02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600200" y="927100"/>
            <a:ext cx="6235700" cy="19558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与高级写作模版匹配的优秀学生作文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876300" y="3136900"/>
            <a:ext cx="70104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众里寻他千百度，蓦然回首，那人却在灯火阑珊处。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254000" y="3657600"/>
            <a:ext cx="8534400" cy="261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5334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在一次次打击之下恢复斗志，在一次次失败后修正心态，在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5334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一篇篇文章写废重头再来后，我感觉自己文字里华丽的语言少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5334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了，细腻情感增多了；写作技巧淡化了，文章更加动人了。我带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500"/>
              </a:lnSpc>
              <a:tabLst>
                <a:tab pos="5334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着自己认为最成熟的作品来给语文老师看。我发现他先是一脸惊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5334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讶，继而慢慢舒展，最后绽放出笑容。老师看完转过身对我说：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5334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“看到你的这篇文章，我很欣慰。真的为你的改变开心。你的文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8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600200" y="927100"/>
            <a:ext cx="6235700" cy="19558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与高级写作模版匹配的优秀学生作文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66700" y="3263900"/>
            <a:ext cx="8534400" cy="307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章的语言细腻生动，人物塑造栩栩如生，人物性格独特却又贴近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生活，文章主题新颖深刻。”我听到了老师声音里的激动、自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豪。而一一直讽刺我的的人，坐在不远处，还是一如既往的不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屑，嘴里低语着：“能有多好！”此时我的内心很平静，这种感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觉就好像你费尽心思培育一棵苹果树，你为它施肥、浇水、剪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枝、喷洒药剂、遮风挡雨，它自然会还你一个美好的收获，一切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水到渠成。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8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4000" y="812800"/>
            <a:ext cx="6642100" cy="23749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与高级写作模版匹配的优秀学生作文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66700" y="3505200"/>
            <a:ext cx="8534400" cy="2616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609600"/>
              </a:tabLst>
            </a:pPr>
            <a:r>
              <a:rPr lang="en-US" altLang="zh-CN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又是一年的暑假，又是一个平凡的夏日午后，又是一年“中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国少年作家杯”决赛成绩公布的时刻。我早已没有了昔日等待的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煎熬。我坐在教室里读着马尔克斯的《百年孤独》，空调在教室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5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的前后慢悠悠地播洒清凉，我沉浸在名著中人物的悲欢中。就在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这时，我的视野里闯入了一个人。她拿手机给我看，我看到了获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  <a:tabLst>
                <a:tab pos="609600"/>
              </a:tabLst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奖名单中第一名后面写的就是我的名字。她郑重其事地对我说：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8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4000" y="812800"/>
            <a:ext cx="6642100" cy="23749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与高级写作模版匹配的优秀学生作文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92100" y="3708400"/>
            <a:ext cx="8534400" cy="215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“恭喜你了，你还挺厉害。”我第一次在她的眼睛里没有看到鄙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夷的神色。而我已对别人的赞誉或是讽刺不悲不喜。当我得知获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得第一名时，没有想象中的兴奋，内心就像波澜不惊的海面，辽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阔无垠。我努力过，成绩如何，反倒没那么重要了。因为我在这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个过程中，走出了自我，挑战了自我，突破了自我，最终也超越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8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4000" y="965200"/>
            <a:ext cx="6642100" cy="23622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546100" y="292100"/>
            <a:ext cx="4876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与高级写作模版匹配的优秀学生作文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266700" y="3759200"/>
            <a:ext cx="8534400" cy="1701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了自我。生活就是这样，很多时候看似“山重水复疑无路”，可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只要你不停止努力，相信自我，就会迎来“柳暗花明又一村”。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所有的磨难都是成长的台阶，会一层一层地垒高自己，让自己成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为优秀的人。</a:t>
            </a:r>
            <a:endParaRPr lang="en-US" altLang="zh-CN" sz="2400" smtClean="0">
              <a:solidFill>
                <a:schemeClr val="accent6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8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司机-20210718-2389882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9715" cy="9149715"/>
          </a:xfrm>
          <a:prstGeom prst="rect">
            <a:avLst/>
          </a:prstGeom>
        </p:spPr>
      </p:pic>
      <p:sp>
        <p:nvSpPr>
          <p:cNvPr id="6" name="TextBox 1"/>
          <p:cNvSpPr txBox="1"/>
          <p:nvPr/>
        </p:nvSpPr>
        <p:spPr>
          <a:xfrm>
            <a:off x="3505200" y="3429000"/>
            <a:ext cx="1219200" cy="648335"/>
          </a:xfrm>
          <a:prstGeom prst="rect">
            <a:avLst/>
          </a:prstGeom>
          <a:noFill/>
        </p:spPr>
        <p:txBody>
          <a:bodyPr wrap="none" lIns="0" tIns="0" rIns="0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ts val="4700"/>
              </a:lnSpc>
            </a:pPr>
            <a:r>
              <a:rPr lang="en-US" altLang="zh-CN" sz="48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Microsoft YaHei UI" pitchFamily="18" charset="0"/>
                <a:cs typeface="Microsoft YaHei UI" pitchFamily="18" charset="0"/>
              </a:rPr>
              <a:t>总结</a:t>
            </a:r>
            <a:endParaRPr lang="en-US" altLang="zh-CN" sz="48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Microsoft YaHei UI" pitchFamily="18" charset="0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8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45300"/>
          </a:xfrm>
          <a:custGeom>
            <a:gdLst>
              <a:gd name="connsiteX0" fmla="*/ 0 w 9144000"/>
              <a:gd name="connsiteY0" fmla="*/ 0 h 6845300"/>
              <a:gd name="connsiteX1" fmla="*/ 9144000 w 9144000"/>
              <a:gd name="connsiteY1" fmla="*/ 0 h 6845300"/>
              <a:gd name="connsiteX2" fmla="*/ 9144000 w 9144000"/>
              <a:gd name="connsiteY2" fmla="*/ 6845300 h 6845300"/>
              <a:gd name="connsiteX3" fmla="*/ 0 w 9144000"/>
              <a:gd name="connsiteY3" fmla="*/ 6845300 h 6845300"/>
              <a:gd name="connsiteX4" fmla="*/ 0 w 9144000"/>
              <a:gd name="connsiteY4" fmla="*/ 0 h 6845300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45300">
                <a:moveTo>
                  <a:pt x="0" y="0"/>
                </a:moveTo>
                <a:lnTo>
                  <a:pt x="9144000" y="0"/>
                </a:lnTo>
                <a:lnTo>
                  <a:pt x="9144000" y="6845300"/>
                </a:lnTo>
                <a:lnTo>
                  <a:pt x="0" y="68453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45300"/>
          </a:xfrm>
          <a:custGeom>
            <a:gdLst>
              <a:gd name="connsiteX0" fmla="*/ 0 w 9144000"/>
              <a:gd name="connsiteY0" fmla="*/ 0 h 6845300"/>
              <a:gd name="connsiteX1" fmla="*/ 9144000 w 9144000"/>
              <a:gd name="connsiteY1" fmla="*/ 0 h 6845300"/>
              <a:gd name="connsiteX2" fmla="*/ 9144000 w 9144000"/>
              <a:gd name="connsiteY2" fmla="*/ 6845300 h 6845300"/>
              <a:gd name="connsiteX3" fmla="*/ 0 w 9144000"/>
              <a:gd name="connsiteY3" fmla="*/ 6845300 h 6845300"/>
              <a:gd name="connsiteX4" fmla="*/ 0 w 9144000"/>
              <a:gd name="connsiteY4" fmla="*/ 0 h 6845300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45300">
                <a:moveTo>
                  <a:pt x="0" y="0"/>
                </a:moveTo>
                <a:lnTo>
                  <a:pt x="9144000" y="0"/>
                </a:lnTo>
                <a:lnTo>
                  <a:pt x="9144000" y="6845300"/>
                </a:lnTo>
                <a:lnTo>
                  <a:pt x="0" y="68453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892800" y="2489200"/>
            <a:ext cx="2400300" cy="2311400"/>
          </a:xfrm>
          <a:prstGeom prst="rect">
            <a:avLst/>
          </a:prstGeom>
          <a:noFill/>
        </p:spPr>
      </p:pic>
      <p:sp>
        <p:nvSpPr>
          <p:cNvPr id="8" name="TextBox 1"/>
          <p:cNvSpPr txBox="1"/>
          <p:nvPr/>
        </p:nvSpPr>
        <p:spPr>
          <a:xfrm>
            <a:off x="2908300" y="1295400"/>
            <a:ext cx="3771900" cy="37909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70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【</a:t>
            </a:r>
            <a:r>
              <a:rPr lang="zh-CN" altLang="en-US" sz="270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通过学习</a:t>
            </a:r>
            <a:r>
              <a:rPr lang="en-US" altLang="zh-CN" sz="270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我们收获了】</a:t>
            </a:r>
            <a:endParaRPr lang="en-US" altLang="zh-CN" sz="2700" smtClean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939800" y="1905000"/>
            <a:ext cx="4165600" cy="939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55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成长经历类作文的审题立意</a:t>
            </a:r>
            <a:endParaRPr lang="en-US" altLang="zh-CN" sz="2550" smtClean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55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2.成长经历类作文的高分模版</a:t>
            </a:r>
            <a:endParaRPr lang="en-US" altLang="zh-CN" sz="2550" smtClean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939800" y="3048000"/>
            <a:ext cx="45974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55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3.成长经历类作文的优秀作文2篇</a:t>
            </a:r>
            <a:endParaRPr lang="en-US" altLang="zh-CN" sz="2550" smtClean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939800" y="4051300"/>
            <a:ext cx="4114800" cy="939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55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4.奋斗励志类作文的审题立意</a:t>
            </a:r>
            <a:endParaRPr lang="en-US" altLang="zh-CN" sz="2550" smtClean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55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5.奋斗励志类作文的高分模版</a:t>
            </a:r>
            <a:endParaRPr lang="en-US" altLang="zh-CN" sz="2550" smtClean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939800" y="5194300"/>
            <a:ext cx="46101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55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6.奋斗励志类作文的优秀作文3篇</a:t>
            </a:r>
            <a:endParaRPr lang="en-US" altLang="zh-CN" sz="2550" smtClean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622300" y="292100"/>
            <a:ext cx="6096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总结</a:t>
            </a:r>
            <a:endParaRPr lang="en-US" altLang="zh-CN" sz="2400" smtClean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slides/slide8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6845300"/>
          </a:xfrm>
          <a:custGeom>
            <a:gdLst>
              <a:gd name="connsiteX0" fmla="*/ 0 w 9144000"/>
              <a:gd name="connsiteY0" fmla="*/ 0 h 6845300"/>
              <a:gd name="connsiteX1" fmla="*/ 9144000 w 9144000"/>
              <a:gd name="connsiteY1" fmla="*/ 0 h 6845300"/>
              <a:gd name="connsiteX2" fmla="*/ 9144000 w 9144000"/>
              <a:gd name="connsiteY2" fmla="*/ 6845300 h 6845300"/>
              <a:gd name="connsiteX3" fmla="*/ 0 w 9144000"/>
              <a:gd name="connsiteY3" fmla="*/ 6845300 h 6845300"/>
              <a:gd name="connsiteX4" fmla="*/ 0 w 9144000"/>
              <a:gd name="connsiteY4" fmla="*/ 0 h 6845300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45300">
                <a:moveTo>
                  <a:pt x="0" y="0"/>
                </a:moveTo>
                <a:lnTo>
                  <a:pt x="9144000" y="0"/>
                </a:lnTo>
                <a:lnTo>
                  <a:pt x="9144000" y="6845300"/>
                </a:lnTo>
                <a:lnTo>
                  <a:pt x="0" y="68453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0"/>
            <a:ext cx="9144000" cy="6845300"/>
          </a:xfrm>
          <a:custGeom>
            <a:gdLst>
              <a:gd name="connsiteX0" fmla="*/ 0 w 9144000"/>
              <a:gd name="connsiteY0" fmla="*/ 0 h 6845300"/>
              <a:gd name="connsiteX1" fmla="*/ 9144000 w 9144000"/>
              <a:gd name="connsiteY1" fmla="*/ 0 h 6845300"/>
              <a:gd name="connsiteX2" fmla="*/ 9144000 w 9144000"/>
              <a:gd name="connsiteY2" fmla="*/ 6845300 h 6845300"/>
              <a:gd name="connsiteX3" fmla="*/ 0 w 9144000"/>
              <a:gd name="connsiteY3" fmla="*/ 6845300 h 6845300"/>
              <a:gd name="connsiteX4" fmla="*/ 0 w 9144000"/>
              <a:gd name="connsiteY4" fmla="*/ 0 h 6845300"/>
            </a:gdLst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6845300">
                <a:moveTo>
                  <a:pt x="0" y="0"/>
                </a:moveTo>
                <a:lnTo>
                  <a:pt x="9144000" y="0"/>
                </a:lnTo>
                <a:lnTo>
                  <a:pt x="9144000" y="6845300"/>
                </a:lnTo>
                <a:lnTo>
                  <a:pt x="0" y="68453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17600" y="3149600"/>
            <a:ext cx="812800" cy="812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854700" y="1968500"/>
            <a:ext cx="2247900" cy="2247900"/>
          </a:xfrm>
          <a:prstGeom prst="rect">
            <a:avLst/>
          </a:prstGeom>
          <a:noFill/>
        </p:spPr>
      </p:pic>
      <p:sp>
        <p:nvSpPr>
          <p:cNvPr id="9" name="TextBox 1"/>
          <p:cNvSpPr txBox="1"/>
          <p:nvPr/>
        </p:nvSpPr>
        <p:spPr>
          <a:xfrm>
            <a:off x="1397000" y="2705100"/>
            <a:ext cx="3365500" cy="1511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55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</a:t>
            </a:r>
            <a:r>
              <a:rPr lang="en-US" altLang="zh-CN" sz="255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255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遭遇挫折，受到打击</a:t>
            </a:r>
            <a:endParaRPr lang="en-US" altLang="zh-CN" sz="255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55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en-US" altLang="zh-CN" sz="255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255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调整方向，继续努力</a:t>
            </a:r>
            <a:endParaRPr lang="en-US" altLang="zh-CN" sz="255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55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</a:t>
            </a:r>
            <a:r>
              <a:rPr lang="en-US" altLang="zh-CN" sz="255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255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再次出发，获得成功</a:t>
            </a:r>
            <a:endParaRPr lang="en-US" altLang="zh-CN" sz="255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397000" y="2044700"/>
            <a:ext cx="42672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rgbClr val="292B33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奋斗文写作的重点是哪一部分？</a:t>
            </a:r>
            <a:endParaRPr lang="en-US" altLang="zh-CN" sz="2400" smtClean="0">
              <a:solidFill>
                <a:srgbClr val="292B33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pic>
        <p:nvPicPr>
          <p:cNvPr id="1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833100" y="125603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66700"/>
            <a:ext cx="520700" cy="31750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330200" y="1879600"/>
            <a:ext cx="7798435" cy="8661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从修辞手法的角度赏析文中划线句子的表达效果。（4分）</a:t>
            </a:r>
            <a:endParaRPr lang="en-US" altLang="zh-CN" sz="24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3100"/>
              </a:lnSpc>
            </a:pPr>
            <a:r>
              <a:rPr lang="en-US" altLang="zh-CN" sz="2100" smtClean="0">
                <a:solidFill>
                  <a:srgbClr val="FF1F0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【参考答案】</a:t>
            </a:r>
            <a:endParaRPr lang="en-US" altLang="zh-CN" sz="2100" smtClean="0">
              <a:solidFill>
                <a:srgbClr val="FF1F0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330200" y="2857500"/>
            <a:ext cx="45339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100" smtClean="0">
                <a:solidFill>
                  <a:srgbClr val="FF1F02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【手】①连用反问和排比的修辞手法。</a:t>
            </a:r>
            <a:endParaRPr lang="en-US" altLang="zh-CN" sz="2100" smtClean="0">
              <a:solidFill>
                <a:srgbClr val="FF1F02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30200" y="3327400"/>
            <a:ext cx="8534400" cy="74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  <a:tabLst>
                <a:tab pos="76200"/>
              </a:tabLst>
            </a:pPr>
            <a:r>
              <a:rPr lang="en-US" altLang="zh-CN" sz="2100" smtClean="0">
                <a:solidFill>
                  <a:srgbClr val="FF1F0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【特】②运用了三个反问句，作者将“乌秋”认作了故乡的“燕子”，增</a:t>
            </a:r>
            <a:endParaRPr lang="en-US" altLang="zh-CN" sz="2100" smtClean="0">
              <a:solidFill>
                <a:srgbClr val="FF1F0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1000"/>
              </a:lnSpc>
            </a:pPr>
            <a:endPara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ts val="2500"/>
              </a:lnSpc>
              <a:tabLst>
                <a:tab pos="76200"/>
              </a:tabLst>
            </a:pPr>
            <a:r>
              <a:rPr lang="en-US" altLang="zh-CN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altLang="zh-CN" sz="2100" smtClean="0">
                <a:solidFill>
                  <a:srgbClr val="FF1F0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强了文章的语气。③突出强调了作者突然在南国发现“燕子”的惊喜。</a:t>
            </a:r>
            <a:endParaRPr lang="en-US" altLang="zh-CN" sz="2100" smtClean="0">
              <a:solidFill>
                <a:srgbClr val="FF1F0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30200" y="4229100"/>
            <a:ext cx="6400800" cy="34036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100" smtClean="0">
                <a:solidFill>
                  <a:srgbClr val="FF1F02"/>
                </a:solidFill>
                <a:latin typeface="微软雅黑" panose="020b0503020204020204" charset="-122"/>
                <a:ea typeface="微软雅黑" panose="020b0503020204020204" charset="-122"/>
                <a:cs typeface="Microsoft YaHei UI" pitchFamily="18" charset="0"/>
              </a:rPr>
              <a:t>【情】④同时表现了作者心中对故乡深深的思念之情。</a:t>
            </a:r>
            <a:endParaRPr lang="en-US" altLang="zh-CN" sz="2100" smtClean="0">
              <a:solidFill>
                <a:srgbClr val="FF1F02"/>
              </a:solidFill>
              <a:latin typeface="微软雅黑" panose="020b0503020204020204" charset="-122"/>
              <a:ea typeface="微软雅黑" panose="020b0503020204020204" charset="-122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546100" y="317500"/>
            <a:ext cx="1206500" cy="292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sz="240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icrosoft YaHei UI" pitchFamily="18" charset="0"/>
                <a:cs typeface="Microsoft YaHei UI" pitchFamily="18" charset="0"/>
              </a:rPr>
              <a:t>温故知新</a:t>
            </a:r>
            <a:endParaRPr lang="en-US" altLang="zh-CN" sz="240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Microsoft YaHei UI" pitchFamily="18" charset="0"/>
              <a:cs typeface="Microsoft YaHei UI" pitchFamily="18" charset="0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7680,&quot;width&quot;:7680}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475</Paragraphs>
  <Slides>87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87</vt:i4>
      </vt:variant>
    </vt:vector>
  </HeadingPairs>
  <TitlesOfParts>
    <vt:vector baseType="lpstr" size="93">
      <vt:lpstr>Arial</vt:lpstr>
      <vt:lpstr>Calibri</vt:lpstr>
      <vt:lpstr>微软雅黑</vt:lpstr>
      <vt:lpstr>Microsoft YaHei UI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2021-07-18T13:12:25.809</cp:lastPrinted>
  <dcterms:created xsi:type="dcterms:W3CDTF">2021-07-18T13:12:25Z</dcterms:created>
  <dcterms:modified xsi:type="dcterms:W3CDTF">2021-07-18T05:12:28Z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