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95" r:id="rId4"/>
    <p:sldId id="259" r:id="rId5"/>
    <p:sldId id="256" r:id="rId6"/>
    <p:sldId id="257" r:id="rId7"/>
    <p:sldId id="261" r:id="rId8"/>
    <p:sldId id="260" r:id="rId9"/>
    <p:sldId id="258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82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CC00CC"/>
    <a:srgbClr val="FFFF00"/>
    <a:srgbClr val="0000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62585" indent="0" algn="ctr">
              <a:buNone/>
              <a:defRPr/>
            </a:lvl2pPr>
            <a:lvl3pPr marL="725805" indent="0" algn="ctr">
              <a:buNone/>
              <a:defRPr/>
            </a:lvl3pPr>
            <a:lvl4pPr marL="1088390" indent="0" algn="ctr">
              <a:buNone/>
              <a:defRPr/>
            </a:lvl4pPr>
            <a:lvl5pPr marL="1451610" indent="0" algn="ctr">
              <a:buNone/>
              <a:defRPr/>
            </a:lvl5pPr>
            <a:lvl6pPr marL="1814195" indent="0" algn="ctr">
              <a:buNone/>
              <a:defRPr/>
            </a:lvl6pPr>
            <a:lvl7pPr marL="2176780" indent="0" algn="ctr">
              <a:buNone/>
              <a:defRPr/>
            </a:lvl7pPr>
            <a:lvl8pPr marL="2540000" indent="0" algn="ctr">
              <a:buNone/>
              <a:defRPr/>
            </a:lvl8pPr>
            <a:lvl9pPr marL="2902585" indent="0" algn="ctr">
              <a:buNone/>
              <a:defRPr/>
            </a:lvl9pPr>
          </a:lstStyle>
          <a:p>
            <a:pPr fontAlgn="base"/>
            <a:r>
              <a:rPr lang="zh-CN" altLang="en-US" sz="25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175" b="1" cap="all"/>
            </a:lvl1pPr>
          </a:lstStyle>
          <a:p>
            <a:pPr fontAlgn="base"/>
            <a:r>
              <a:rPr lang="zh-CN" altLang="en-US" sz="31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85"/>
            </a:lvl1pPr>
            <a:lvl2pPr marL="362585" indent="0">
              <a:buNone/>
              <a:defRPr sz="1430"/>
            </a:lvl2pPr>
            <a:lvl3pPr marL="725805" indent="0">
              <a:buNone/>
              <a:defRPr sz="1270"/>
            </a:lvl3pPr>
            <a:lvl4pPr marL="1088390" indent="0">
              <a:buNone/>
              <a:defRPr sz="1110"/>
            </a:lvl4pPr>
            <a:lvl5pPr marL="1451610" indent="0">
              <a:buNone/>
              <a:defRPr sz="1110"/>
            </a:lvl5pPr>
            <a:lvl6pPr marL="1814195" indent="0">
              <a:buNone/>
              <a:defRPr sz="1110"/>
            </a:lvl6pPr>
            <a:lvl7pPr marL="2176780" indent="0">
              <a:buNone/>
              <a:defRPr sz="1110"/>
            </a:lvl7pPr>
            <a:lvl8pPr marL="2540000" indent="0">
              <a:buNone/>
              <a:defRPr sz="1110"/>
            </a:lvl8pPr>
            <a:lvl9pPr marL="2902585" indent="0">
              <a:buNone/>
              <a:defRPr sz="1110"/>
            </a:lvl9pPr>
          </a:lstStyle>
          <a:p>
            <a:pPr lvl="0" fontAlgn="base"/>
            <a:r>
              <a:rPr lang="zh-CN" altLang="en-US" sz="158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0"/>
            <a:ext cx="5111750" cy="5853113"/>
          </a:xfrm>
        </p:spPr>
        <p:txBody>
          <a:bodyPr/>
          <a:lstStyle>
            <a:lvl1pPr>
              <a:defRPr sz="2540"/>
            </a:lvl1pPr>
            <a:lvl2pPr>
              <a:defRPr sz="2220"/>
            </a:lvl2pPr>
            <a:lvl3pPr>
              <a:defRPr sz="1905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91063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540"/>
            </a:lvl1pPr>
            <a:lvl2pPr marL="362585" indent="0">
              <a:buNone/>
              <a:defRPr sz="2220"/>
            </a:lvl2pPr>
            <a:lvl3pPr marL="725805" indent="0">
              <a:buNone/>
              <a:defRPr sz="1905"/>
            </a:lvl3pPr>
            <a:lvl4pPr marL="1088390" indent="0">
              <a:buNone/>
              <a:defRPr sz="1585"/>
            </a:lvl4pPr>
            <a:lvl5pPr marL="1451610" indent="0">
              <a:buNone/>
              <a:defRPr sz="1585"/>
            </a:lvl5pPr>
            <a:lvl6pPr marL="1814195" indent="0">
              <a:buNone/>
              <a:defRPr sz="1585"/>
            </a:lvl6pPr>
            <a:lvl7pPr marL="2176780" indent="0">
              <a:buNone/>
              <a:defRPr sz="1585"/>
            </a:lvl7pPr>
            <a:lvl8pPr marL="2540000" indent="0">
              <a:buNone/>
              <a:defRPr sz="1585"/>
            </a:lvl8pPr>
            <a:lvl9pPr marL="2902585" indent="0">
              <a:buNone/>
              <a:defRPr sz="158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fontAlgn="base"/>
            <a:r>
              <a:rPr lang="es-ES" altLang="zh-CN" sz="3490" strike="noStrike" noProof="1" dirty="0"/>
              <a:t>Haga clic para cambiar el estilo de título	</a:t>
            </a:r>
            <a:endParaRPr lang="es-ES" altLang="zh-CN" strike="noStrike" noProof="1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 fontAlgn="base"/>
            <a:r>
              <a:rPr lang="es-ES" altLang="zh-CN" sz="2540" strike="noStrike" noProof="1" dirty="0"/>
              <a:t>Haga clic para modificar el estilo de texto del patrón</a:t>
            </a:r>
            <a:endParaRPr lang="es-ES" altLang="zh-CN" strike="noStrike" noProof="1" dirty="0"/>
          </a:p>
          <a:p>
            <a:pPr lvl="1" indent="-285750" fontAlgn="base"/>
            <a:r>
              <a:rPr lang="es-ES" altLang="zh-CN" sz="2220" strike="noStrike" noProof="1" dirty="0"/>
              <a:t>Segundo nivel</a:t>
            </a:r>
            <a:endParaRPr lang="es-ES" altLang="zh-CN" strike="noStrike" noProof="1" dirty="0"/>
          </a:p>
          <a:p>
            <a:pPr lvl="2" indent="-228600" fontAlgn="base"/>
            <a:r>
              <a:rPr lang="es-ES" altLang="zh-CN" sz="1905" strike="noStrike" noProof="1" dirty="0"/>
              <a:t>Tercer nivel</a:t>
            </a:r>
            <a:endParaRPr lang="es-ES" altLang="zh-CN" strike="noStrike" noProof="1" dirty="0"/>
          </a:p>
          <a:p>
            <a:pPr lvl="3" indent="-228600" fontAlgn="base"/>
            <a:r>
              <a:rPr lang="es-ES" altLang="zh-CN" sz="1585" strike="noStrike" noProof="1" dirty="0"/>
              <a:t>Cuarto nivel</a:t>
            </a:r>
            <a:endParaRPr lang="es-ES" altLang="zh-CN" strike="noStrike" noProof="1" dirty="0"/>
          </a:p>
          <a:p>
            <a:pPr lvl="4" indent="-228600" fontAlgn="base"/>
            <a:r>
              <a:rPr lang="es-ES" altLang="zh-CN" sz="1585" strike="noStrike" noProof="1" dirty="0"/>
              <a:t>Quinto nivel</a:t>
            </a:r>
            <a:endParaRPr lang="es-ES" altLang="zh-CN" strike="noStrike" noProof="1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11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9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72415" indent="-272415" algn="l" rtl="0" eaLnBrk="0" fontAlgn="base" hangingPunct="0">
        <a:spcBef>
          <a:spcPts val="75"/>
        </a:spcBef>
        <a:spcAft>
          <a:spcPct val="0"/>
        </a:spcAft>
        <a:buChar char="•"/>
        <a:defRPr sz="2540">
          <a:solidFill>
            <a:schemeClr val="tx1"/>
          </a:solidFill>
          <a:latin typeface="+mn-lt"/>
          <a:ea typeface="+mn-ea"/>
          <a:cs typeface="+mn-cs"/>
        </a:defRPr>
      </a:lvl1pPr>
      <a:lvl2pPr marL="589915" indent="-226695" algn="l" rtl="0" eaLnBrk="0" fontAlgn="base" hangingPunct="0">
        <a:spcBef>
          <a:spcPts val="75"/>
        </a:spcBef>
        <a:spcAft>
          <a:spcPct val="0"/>
        </a:spcAft>
        <a:buChar char="–"/>
        <a:defRPr sz="2220">
          <a:solidFill>
            <a:schemeClr val="tx1"/>
          </a:solidFill>
          <a:latin typeface="+mn-lt"/>
          <a:cs typeface="+mn-cs"/>
        </a:defRPr>
      </a:lvl2pPr>
      <a:lvl3pPr marL="906780" indent="-181610" algn="l" rtl="0" eaLnBrk="0" fontAlgn="base" hangingPunct="0">
        <a:spcBef>
          <a:spcPts val="75"/>
        </a:spcBef>
        <a:spcAft>
          <a:spcPct val="0"/>
        </a:spcAft>
        <a:buChar char="•"/>
        <a:defRPr sz="1905">
          <a:solidFill>
            <a:schemeClr val="tx1"/>
          </a:solidFill>
          <a:latin typeface="+mn-lt"/>
          <a:cs typeface="+mn-cs"/>
        </a:defRPr>
      </a:lvl3pPr>
      <a:lvl4pPr marL="1270000" indent="-181610" algn="l" rtl="0" eaLnBrk="0" fontAlgn="base" hangingPunct="0">
        <a:spcBef>
          <a:spcPts val="75"/>
        </a:spcBef>
        <a:spcAft>
          <a:spcPct val="0"/>
        </a:spcAft>
        <a:buChar char="–"/>
        <a:defRPr sz="1585">
          <a:solidFill>
            <a:schemeClr val="tx1"/>
          </a:solidFill>
          <a:latin typeface="+mn-lt"/>
          <a:cs typeface="+mn-cs"/>
        </a:defRPr>
      </a:lvl4pPr>
      <a:lvl5pPr marL="1632585" indent="-181610" algn="l" rtl="0" eaLnBrk="0" fontAlgn="base" hangingPunct="0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5pPr>
      <a:lvl6pPr marL="199580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6pPr>
      <a:lvl7pPr marL="2358390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7pPr>
      <a:lvl8pPr marL="272097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8pPr>
      <a:lvl9pPr marL="308419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1pPr>
      <a:lvl2pPr marL="36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2pPr>
      <a:lvl3pPr marL="72580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45161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81419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17678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54000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290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/>
          <p:cNvSpPr txBox="1"/>
          <p:nvPr/>
        </p:nvSpPr>
        <p:spPr>
          <a:xfrm>
            <a:off x="-319405" y="1377950"/>
            <a:ext cx="8991600" cy="2614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defTabSz="914400">
              <a:buClrTx/>
              <a:buSzTx/>
              <a:buFontTx/>
              <a:defRPr/>
            </a:pPr>
            <a:r>
              <a:rPr lang="zh-CN" altLang="en-US" sz="6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</a:t>
            </a:r>
            <a:r>
              <a:rPr lang="zh-CN" altLang="en-US" sz="6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第四单元</a:t>
            </a:r>
            <a:endParaRPr lang="en-US" altLang="zh-CN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buClrTx/>
              <a:buSzTx/>
              <a:buFontTx/>
              <a:defRPr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buClrTx/>
              <a:buSzTx/>
              <a:buFontTx/>
              <a:defRPr/>
            </a:pPr>
            <a:r>
              <a:rPr lang="en-US" altLang="zh-CN" sz="4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</a:t>
            </a:r>
            <a:r>
              <a:rPr lang="en-US" altLang="zh-CN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15   </a:t>
            </a:r>
            <a:r>
              <a:rPr lang="zh-CN" altLang="en-US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散文二篇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buClrTx/>
              <a:buSzTx/>
              <a:buFontTx/>
              <a:defRPr/>
            </a:pPr>
            <a:r>
              <a:rPr lang="en-US" altLang="zh-CN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         </a:t>
            </a:r>
            <a:r>
              <a:rPr lang="zh-CN" altLang="en-US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第二课时</a:t>
            </a:r>
            <a:endParaRPr lang="zh-CN" altLang="en-US" sz="1905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836712"/>
            <a:ext cx="846217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800080"/>
                </a:solidFill>
              </a:rPr>
              <a:t>爱情和知识把罗素引向美好的理想境界，而对于人类苦难的同情又使他把目光投向了现实世界，这体现了一个伟大的思想家拯救人类苦难的良知。</a:t>
            </a:r>
            <a:endParaRPr lang="zh-CN" altLang="en-US" sz="4400" b="1" dirty="0">
              <a:solidFill>
                <a:srgbClr val="800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 bwMode="auto">
          <a:xfrm>
            <a:off x="323528" y="332656"/>
            <a:ext cx="3200400" cy="919162"/>
            <a:chOff x="0" y="0"/>
            <a:chExt cx="2016" cy="624"/>
          </a:xfrm>
        </p:grpSpPr>
        <p:sp>
          <p:nvSpPr>
            <p:cNvPr id="3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5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整体感知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51520" y="1916832"/>
            <a:ext cx="86056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作者说“我渴望减轻这些不幸，但是我无能为力，而且我自己也深受其害”，又说“这就是我的一生，我觉得我活着值得”。请思考一下，既然活得这么苦，为什么是“值得”的？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836712"/>
            <a:ext cx="835292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罗素生于</a:t>
            </a:r>
            <a:r>
              <a:rPr lang="en-US" altLang="zh-CN" sz="3200" b="1" dirty="0" smtClean="0">
                <a:latin typeface="+mn-ea"/>
              </a:rPr>
              <a:t>1872</a:t>
            </a:r>
            <a:r>
              <a:rPr lang="zh-CN" altLang="en-US" sz="3200" b="1" dirty="0" smtClean="0"/>
              <a:t>年，死于</a:t>
            </a:r>
            <a:r>
              <a:rPr lang="en-US" altLang="zh-CN" sz="3200" b="1" dirty="0" smtClean="0">
                <a:latin typeface="+mn-ea"/>
              </a:rPr>
              <a:t>1970</a:t>
            </a:r>
            <a:r>
              <a:rPr lang="zh-CN" altLang="en-US" sz="3200" b="1" dirty="0" smtClean="0"/>
              <a:t>年，他一生都在热诚地为公众的良知辩护。积极参加社会政治活动，为维护世界和平，多次发表声明和演讲，反对侵略战争。</a:t>
            </a:r>
            <a:r>
              <a:rPr lang="en-US" altLang="zh-CN" sz="3200" b="1" dirty="0" smtClean="0">
                <a:latin typeface="+mn-ea"/>
              </a:rPr>
              <a:t>1961</a:t>
            </a:r>
            <a:r>
              <a:rPr lang="zh-CN" altLang="en-US" sz="3200" b="1" dirty="0" smtClean="0"/>
              <a:t>年，因反战静坐示威，</a:t>
            </a:r>
            <a:r>
              <a:rPr lang="en-US" altLang="zh-CN" sz="3200" b="1" dirty="0" smtClean="0">
                <a:latin typeface="+mn-ea"/>
              </a:rPr>
              <a:t>89</a:t>
            </a:r>
            <a:r>
              <a:rPr lang="zh-CN" altLang="en-US" sz="3200" b="1" dirty="0" smtClean="0"/>
              <a:t>岁的罗素和他的妻子一起被判两个月的监禁。他认为值得，是因为他一直把关爱人类、救民于水火作为自己的梦想，而且他一直也是这样做的。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83671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你从全文中体会到作者具有怎样崇高而伟大的情操？</a:t>
            </a:r>
            <a:endParaRPr lang="zh-CN" altLang="en-US" sz="3600" b="1" dirty="0"/>
          </a:p>
        </p:txBody>
      </p:sp>
      <p:sp>
        <p:nvSpPr>
          <p:cNvPr id="3" name="矩形 2"/>
          <p:cNvSpPr/>
          <p:nvPr/>
        </p:nvSpPr>
        <p:spPr>
          <a:xfrm>
            <a:off x="323528" y="2132856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800080"/>
                </a:solidFill>
              </a:rPr>
              <a:t>他追求爱情，是因为那里有人类所梦想的仙境的缩影；追求知识，是因为他愿意把自己所有的智慧、力量奉献给人类，这一切都源于他心中一个辉煌的梦：关爱人类，救民于水火。</a:t>
            </a:r>
            <a:endParaRPr lang="zh-CN" altLang="en-US" sz="3600" b="1" dirty="0">
              <a:solidFill>
                <a:srgbClr val="800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 bwMode="auto">
          <a:xfrm>
            <a:off x="251520" y="332656"/>
            <a:ext cx="3200400" cy="919162"/>
            <a:chOff x="0" y="0"/>
            <a:chExt cx="2016" cy="624"/>
          </a:xfrm>
        </p:grpSpPr>
        <p:sp>
          <p:nvSpPr>
            <p:cNvPr id="3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5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作   业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7158" y="2071678"/>
            <a:ext cx="82472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复习生字词，领会它们在文中的意思。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2.</a:t>
            </a:r>
            <a:r>
              <a:rPr lang="zh-CN" altLang="en-US" sz="3600" b="1" dirty="0" smtClean="0"/>
              <a:t>带着感情朗读课文，反复体会作者所寄寓的情感。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3.</a:t>
            </a:r>
            <a:r>
              <a:rPr lang="zh-CN" altLang="en-US" sz="3600" b="1" dirty="0" smtClean="0"/>
              <a:t>根据自己的体会，结合实际，写一篇</a:t>
            </a:r>
            <a:r>
              <a:rPr lang="en-US" altLang="zh-CN" sz="3600" b="1" dirty="0" smtClean="0"/>
              <a:t>300</a:t>
            </a:r>
            <a:r>
              <a:rPr lang="zh-CN" altLang="en-US" sz="3600" b="1" dirty="0" smtClean="0"/>
              <a:t>字左右的读后感。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92696"/>
            <a:ext cx="7715304" cy="45089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谢谢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documents and settings\administrator\application data\360se6\User Data\Temp\timg?image&amp;quality=80&amp;size=b9999_10000&amp;sec=1503731381589&amp;di=399e299c70311efd7d475e475bdcb459&amp;imgtype=0&amp;src=http:\\img1.gtimg.com\cul\pics\hv1\48\124\1693\11011899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9512" y="1772816"/>
            <a:ext cx="87484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关注生活并思考生活的人，无论是散文家还是数学家他的笔下都会流露出对生活的哲思。英国哲学家、数学家罗素又会写出怎样带有哲理的文字呢？让我们走进</a:t>
            </a:r>
            <a:r>
              <a:rPr lang="en-US" altLang="zh-CN" sz="3600" b="1" dirty="0" smtClean="0">
                <a:solidFill>
                  <a:srgbClr val="0000FF"/>
                </a:solidFill>
                <a:latin typeface="+mn-ea"/>
              </a:rPr>
              <a:t>《</a:t>
            </a:r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我为什么而活着</a:t>
            </a:r>
            <a:r>
              <a:rPr lang="en-US" altLang="zh-CN" sz="3600" b="1" dirty="0" smtClean="0">
                <a:solidFill>
                  <a:srgbClr val="0000FF"/>
                </a:solidFill>
                <a:latin typeface="+mn-ea"/>
              </a:rPr>
              <a:t>》</a:t>
            </a:r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，来看看他的生活感悟吧！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5" name="Group 7"/>
          <p:cNvGrpSpPr/>
          <p:nvPr/>
        </p:nvGrpSpPr>
        <p:grpSpPr bwMode="auto">
          <a:xfrm>
            <a:off x="251520" y="332656"/>
            <a:ext cx="3200400" cy="919162"/>
            <a:chOff x="0" y="0"/>
            <a:chExt cx="2016" cy="624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5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导入新课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/>
          <p:nvPr/>
        </p:nvGrpSpPr>
        <p:grpSpPr bwMode="auto">
          <a:xfrm>
            <a:off x="251520" y="260648"/>
            <a:ext cx="3200400" cy="919162"/>
            <a:chOff x="0" y="0"/>
            <a:chExt cx="2016" cy="624"/>
          </a:xfrm>
        </p:grpSpPr>
        <p:sp>
          <p:nvSpPr>
            <p:cNvPr id="5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5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作者简介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28596" y="1196752"/>
            <a:ext cx="87154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罗素，英国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哲学家、数学家、作家。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世纪西方最著名、影响最大的学者和和平主义社会活动家之一。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34" y="2826127"/>
            <a:ext cx="51435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1950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年，罗素获得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诺贝尔文学奖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，以表彰其“多样且重要的作品，持续不断地追求人道主义理想和思想自由”。他的代表作品有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幸福之路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西方哲学史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数学原理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物的分析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等。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7" name="Picture 3" descr="C:\Documents and Settings\Administrator\桌面\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83293" y="2776934"/>
            <a:ext cx="2760707" cy="4081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 bwMode="auto">
          <a:xfrm>
            <a:off x="179393" y="332858"/>
            <a:ext cx="3200400" cy="919162"/>
            <a:chOff x="-3262" y="-65"/>
            <a:chExt cx="2016" cy="624"/>
          </a:xfrm>
        </p:grpSpPr>
        <p:sp>
          <p:nvSpPr>
            <p:cNvPr id="3" name="AutoShape 8"/>
            <p:cNvSpPr>
              <a:spLocks noChangeArrowheads="1"/>
            </p:cNvSpPr>
            <p:nvPr/>
          </p:nvSpPr>
          <p:spPr bwMode="auto">
            <a:xfrm>
              <a:off x="-3171" y="-65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-3262" y="-16"/>
              <a:ext cx="2016" cy="5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鉴赏课文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14282" y="1643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80008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朗读课文，正音</a:t>
            </a:r>
            <a:endParaRPr lang="zh-CN" altLang="en-US" sz="4000" b="1" dirty="0">
              <a:solidFill>
                <a:srgbClr val="80008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857496"/>
            <a:ext cx="1729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</a:rPr>
              <a:t>飓</a:t>
            </a:r>
            <a:r>
              <a:rPr lang="zh-CN" altLang="en-US" sz="6000" b="1" dirty="0" smtClean="0"/>
              <a:t>风</a:t>
            </a:r>
            <a:endParaRPr lang="zh-CN" altLang="en-US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4221088"/>
            <a:ext cx="1729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俯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</a:rPr>
              <a:t>瞰</a:t>
            </a:r>
            <a:endParaRPr lang="zh-CN" altLang="en-US" sz="6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18802" y="2924374"/>
            <a:ext cx="1729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</a:rPr>
              <a:t>濒</a:t>
            </a:r>
            <a:r>
              <a:rPr lang="zh-CN" altLang="en-US" sz="6000" b="1" dirty="0" smtClean="0"/>
              <a:t>临</a:t>
            </a:r>
            <a:endParaRPr lang="zh-CN" altLang="en-US" sz="6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143240" y="2857496"/>
            <a:ext cx="8194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  <a:latin typeface="PinYinok" pitchFamily="34" charset="0"/>
              </a:rPr>
              <a:t>j&amp;</a:t>
            </a:r>
            <a:r>
              <a:rPr lang="en-US" altLang="zh-CN" sz="6000" b="1" dirty="0" smtClean="0">
                <a:solidFill>
                  <a:srgbClr val="FF0000"/>
                </a:solidFill>
              </a:rPr>
              <a:t> 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76256" y="2852936"/>
            <a:ext cx="12763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 </a:t>
            </a:r>
            <a:r>
              <a:rPr lang="en-US" altLang="zh-CN" sz="6000" b="1" dirty="0" err="1" smtClean="0">
                <a:solidFill>
                  <a:srgbClr val="FF0000"/>
                </a:solidFill>
                <a:latin typeface="PinYinok" pitchFamily="34" charset="0"/>
              </a:rPr>
              <a:t>b~n</a:t>
            </a:r>
            <a:endParaRPr lang="en-US" altLang="zh-CN" sz="6000" b="1" dirty="0" smtClean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51850" y="4149650"/>
            <a:ext cx="12137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  <a:latin typeface="PinYinok" pitchFamily="34" charset="0"/>
              </a:rPr>
              <a:t>k3n</a:t>
            </a:r>
            <a:endParaRPr lang="zh-CN" altLang="en-US" sz="6000" b="1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63958" y="4292526"/>
            <a:ext cx="1729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</a:rPr>
              <a:t>遏</a:t>
            </a:r>
            <a:r>
              <a:rPr lang="zh-CN" altLang="en-US" sz="6000" b="1" dirty="0" smtClean="0"/>
              <a:t>制</a:t>
            </a:r>
            <a:endParaRPr lang="zh-CN" altLang="en-US" sz="6000" b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7164288" y="4221088"/>
            <a:ext cx="5725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  <a:latin typeface="PinYinok" pitchFamily="34" charset="0"/>
              </a:rPr>
              <a:t>-</a:t>
            </a:r>
            <a:endParaRPr lang="zh-CN" altLang="en-US" sz="6000" b="1" dirty="0">
              <a:solidFill>
                <a:srgbClr val="FF0000"/>
              </a:solidFill>
              <a:latin typeface="PinYin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404664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80008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再读课文，理清情感脉络</a:t>
            </a:r>
            <a:endParaRPr lang="zh-CN" altLang="en-US" sz="4000" b="1" dirty="0">
              <a:solidFill>
                <a:srgbClr val="80008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1628800"/>
            <a:ext cx="73448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①我寻找爱情。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②我以同样的热情寻求知识。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③爱情和知识，尽其可能地把我引向云霄，但是同情心总把我带回尘世。 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④我渴望减轻这些不幸。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836712"/>
            <a:ext cx="807249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这几种追求的内在联系是：“对人类苦难不可遏制的同情”是追求爱情、知识的真正动力，这体现了一个伟大的思想家拯救人类苦难的良知。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3068960"/>
            <a:ext cx="7488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由此可以看出全文的脉络：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总提人生追求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—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分述追求理由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—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总结表明态度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 bwMode="auto">
          <a:xfrm>
            <a:off x="395536" y="332656"/>
            <a:ext cx="3200400" cy="919162"/>
            <a:chOff x="0" y="0"/>
            <a:chExt cx="2016" cy="624"/>
          </a:xfrm>
        </p:grpSpPr>
        <p:sp>
          <p:nvSpPr>
            <p:cNvPr id="3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5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品味语言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95536" y="2060848"/>
            <a:ext cx="79592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这三种感情就像飓风一样，在深深的苦海上，肆意地把我吹来吹去，吹到濒临绝望的边缘。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80728"/>
            <a:ext cx="83582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800080"/>
                </a:solidFill>
              </a:rPr>
              <a:t>在罗素动荡的一生中，他有过深深的痛苦，也曾陷入绝望，但是，对爱情的渴望，对知识的追求，对人类苦难的同情，这三种感情是如此强烈，犹如飓风一样，给他以摆脱痛苦的希望和力量，让他从绝望中奋起。他从爱情中发现美好，从知识中获得力量，对人类苦难的同情又使他意识到人生的责任。总之，这句话是说，这三种感情是作者在漫长的一生中奋斗不息的强大精神动力。</a:t>
            </a:r>
            <a:endParaRPr lang="zh-CN" altLang="en-US" sz="3200" b="1" dirty="0">
              <a:solidFill>
                <a:srgbClr val="800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340768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爱情和知识，尽其可能地把我引向云霄，但是同情心总把我带回尘世。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1193</Words>
  <Application>WPS 演示</Application>
  <PresentationFormat>全屏显示(4:3)</PresentationFormat>
  <Paragraphs>76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幼圆</vt:lpstr>
      <vt:lpstr>微软雅黑</vt:lpstr>
      <vt:lpstr>华文仿宋</vt:lpstr>
      <vt:lpstr>华文行楷</vt:lpstr>
      <vt:lpstr>Times New Roman</vt:lpstr>
      <vt:lpstr>方正姚体</vt:lpstr>
      <vt:lpstr>华文楷体</vt:lpstr>
      <vt:lpstr>PinYinok</vt:lpstr>
      <vt:lpstr>华文隶书</vt:lpstr>
      <vt:lpstr>Arial Unicode MS</vt:lpstr>
      <vt:lpstr>Segoe Print</vt:lpstr>
      <vt:lpstr>Office 主题</vt:lpstr>
      <vt:lpstr>2_Diseño predeterminado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49</cp:revision>
  <dcterms:created xsi:type="dcterms:W3CDTF">2017-10-02T03:24:08Z</dcterms:created>
  <dcterms:modified xsi:type="dcterms:W3CDTF">2017-10-02T03:26:10Z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