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Default Extension="gif" ContentType="image/gi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 id="2147483708" r:id="rId7"/>
    <p:sldMasterId id="2147483720" r:id="rId8"/>
    <p:sldMasterId id="2147483732" r:id="rId9"/>
    <p:sldMasterId id="2147483744" r:id="rId10"/>
    <p:sldMasterId id="2147483756" r:id="rId11"/>
    <p:sldMasterId id="2147483768" r:id="rId12"/>
    <p:sldMasterId id="2147483780" r:id="rId13"/>
    <p:sldMasterId id="2147483792" r:id="rId14"/>
  </p:sldMasterIdLst>
  <p:notesMasterIdLst>
    <p:notesMasterId r:id="rId45"/>
  </p:notesMasterIdLst>
  <p:sldIdLst>
    <p:sldId id="256" r:id="rId15"/>
    <p:sldId id="393" r:id="rId16"/>
    <p:sldId id="394" r:id="rId17"/>
    <p:sldId id="395" r:id="rId18"/>
    <p:sldId id="396" r:id="rId19"/>
    <p:sldId id="257" r:id="rId20"/>
    <p:sldId id="258" r:id="rId21"/>
    <p:sldId id="267" r:id="rId22"/>
    <p:sldId id="380" r:id="rId23"/>
    <p:sldId id="381" r:id="rId24"/>
    <p:sldId id="398" r:id="rId25"/>
    <p:sldId id="400" r:id="rId26"/>
    <p:sldId id="399" r:id="rId27"/>
    <p:sldId id="382" r:id="rId28"/>
    <p:sldId id="383" r:id="rId29"/>
    <p:sldId id="384" r:id="rId30"/>
    <p:sldId id="385" r:id="rId31"/>
    <p:sldId id="386" r:id="rId32"/>
    <p:sldId id="387" r:id="rId33"/>
    <p:sldId id="388" r:id="rId34"/>
    <p:sldId id="389" r:id="rId35"/>
    <p:sldId id="390" r:id="rId36"/>
    <p:sldId id="391" r:id="rId37"/>
    <p:sldId id="392" r:id="rId38"/>
    <p:sldId id="268" r:id="rId39"/>
    <p:sldId id="441" r:id="rId40"/>
    <p:sldId id="442" r:id="rId41"/>
    <p:sldId id="443" r:id="rId42"/>
    <p:sldId id="444" r:id="rId43"/>
    <p:sldId id="327" r:id="rId44"/>
    <p:sldId id="447" r:id="rId46"/>
    <p:sldId id="315" r:id="rId47"/>
    <p:sldId id="316" r:id="rId48"/>
    <p:sldId id="317" r:id="rId49"/>
    <p:sldId id="318" r:id="rId50"/>
    <p:sldId id="319" r:id="rId51"/>
    <p:sldId id="320" r:id="rId52"/>
    <p:sldId id="321" r:id="rId53"/>
    <p:sldId id="323" r:id="rId54"/>
    <p:sldId id="324" r:id="rId55"/>
    <p:sldId id="325" r:id="rId56"/>
    <p:sldId id="338" r:id="rId57"/>
    <p:sldId id="339" r:id="rId58"/>
    <p:sldId id="340" r:id="rId59"/>
    <p:sldId id="337" r:id="rId60"/>
    <p:sldId id="336" r:id="rId61"/>
    <p:sldId id="448" r:id="rId62"/>
    <p:sldId id="332" r:id="rId63"/>
    <p:sldId id="450" r:id="rId64"/>
    <p:sldId id="312" r:id="rId65"/>
    <p:sldId id="313" r:id="rId66"/>
    <p:sldId id="314" r:id="rId67"/>
    <p:sldId id="273" r:id="rId68"/>
    <p:sldId id="452" r:id="rId69"/>
    <p:sldId id="453" r:id="rId70"/>
    <p:sldId id="451" r:id="rId71"/>
    <p:sldId id="274" r:id="rId72"/>
    <p:sldId id="333" r:id="rId73"/>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00FF"/>
    <a:srgbClr val="9BA2E9"/>
    <a:srgbClr val="009900"/>
    <a:srgbClr val="763B00"/>
    <a:srgbClr val="008000"/>
    <a:srgbClr val="9966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00"/>
    <p:restoredTop sz="94000"/>
  </p:normalViewPr>
  <p:slideViewPr>
    <p:cSldViewPr showGuides="1">
      <p:cViewPr varScale="1">
        <p:scale>
          <a:sx n="69" d="100"/>
          <a:sy n="69" d="100"/>
        </p:scale>
        <p:origin x="-1326"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6" Type="http://schemas.openxmlformats.org/officeDocument/2006/relationships/tableStyles" Target="tableStyles.xml"/><Relationship Id="rId75" Type="http://schemas.openxmlformats.org/officeDocument/2006/relationships/viewProps" Target="viewProps.xml"/><Relationship Id="rId74" Type="http://schemas.openxmlformats.org/officeDocument/2006/relationships/presProps" Target="presProps.xml"/><Relationship Id="rId73" Type="http://schemas.openxmlformats.org/officeDocument/2006/relationships/slide" Target="slides/slide58.xml"/><Relationship Id="rId72" Type="http://schemas.openxmlformats.org/officeDocument/2006/relationships/slide" Target="slides/slide57.xml"/><Relationship Id="rId71" Type="http://schemas.openxmlformats.org/officeDocument/2006/relationships/slide" Target="slides/slide56.xml"/><Relationship Id="rId70" Type="http://schemas.openxmlformats.org/officeDocument/2006/relationships/slide" Target="slides/slide55.xml"/><Relationship Id="rId7" Type="http://schemas.openxmlformats.org/officeDocument/2006/relationships/slideMaster" Target="slideMasters/slideMaster6.xml"/><Relationship Id="rId69" Type="http://schemas.openxmlformats.org/officeDocument/2006/relationships/slide" Target="slides/slide54.xml"/><Relationship Id="rId68" Type="http://schemas.openxmlformats.org/officeDocument/2006/relationships/slide" Target="slides/slide53.xml"/><Relationship Id="rId67" Type="http://schemas.openxmlformats.org/officeDocument/2006/relationships/slide" Target="slides/slide52.xml"/><Relationship Id="rId66" Type="http://schemas.openxmlformats.org/officeDocument/2006/relationships/slide" Target="slides/slide51.xml"/><Relationship Id="rId65" Type="http://schemas.openxmlformats.org/officeDocument/2006/relationships/slide" Target="slides/slide50.xml"/><Relationship Id="rId64" Type="http://schemas.openxmlformats.org/officeDocument/2006/relationships/slide" Target="slides/slide49.xml"/><Relationship Id="rId63" Type="http://schemas.openxmlformats.org/officeDocument/2006/relationships/slide" Target="slides/slide48.xml"/><Relationship Id="rId62" Type="http://schemas.openxmlformats.org/officeDocument/2006/relationships/slide" Target="slides/slide47.xml"/><Relationship Id="rId61" Type="http://schemas.openxmlformats.org/officeDocument/2006/relationships/slide" Target="slides/slide46.xml"/><Relationship Id="rId60" Type="http://schemas.openxmlformats.org/officeDocument/2006/relationships/slide" Target="slides/slide45.xml"/><Relationship Id="rId6" Type="http://schemas.openxmlformats.org/officeDocument/2006/relationships/slideMaster" Target="slideMasters/slideMaster5.xml"/><Relationship Id="rId59" Type="http://schemas.openxmlformats.org/officeDocument/2006/relationships/slide" Target="slides/slide44.xml"/><Relationship Id="rId58" Type="http://schemas.openxmlformats.org/officeDocument/2006/relationships/slide" Target="slides/slide43.xml"/><Relationship Id="rId57" Type="http://schemas.openxmlformats.org/officeDocument/2006/relationships/slide" Target="slides/slide42.xml"/><Relationship Id="rId56" Type="http://schemas.openxmlformats.org/officeDocument/2006/relationships/slide" Target="slides/slide41.xml"/><Relationship Id="rId55" Type="http://schemas.openxmlformats.org/officeDocument/2006/relationships/slide" Target="slides/slide40.xml"/><Relationship Id="rId54" Type="http://schemas.openxmlformats.org/officeDocument/2006/relationships/slide" Target="slides/slide39.xml"/><Relationship Id="rId53" Type="http://schemas.openxmlformats.org/officeDocument/2006/relationships/slide" Target="slides/slide38.xml"/><Relationship Id="rId52" Type="http://schemas.openxmlformats.org/officeDocument/2006/relationships/slide" Target="slides/slide37.xml"/><Relationship Id="rId51" Type="http://schemas.openxmlformats.org/officeDocument/2006/relationships/slide" Target="slides/slide36.xml"/><Relationship Id="rId50" Type="http://schemas.openxmlformats.org/officeDocument/2006/relationships/slide" Target="slides/slide35.xml"/><Relationship Id="rId5" Type="http://schemas.openxmlformats.org/officeDocument/2006/relationships/slideMaster" Target="slideMasters/slideMaster4.xml"/><Relationship Id="rId49" Type="http://schemas.openxmlformats.org/officeDocument/2006/relationships/slide" Target="slides/slide34.xml"/><Relationship Id="rId48" Type="http://schemas.openxmlformats.org/officeDocument/2006/relationships/slide" Target="slides/slide33.xml"/><Relationship Id="rId47" Type="http://schemas.openxmlformats.org/officeDocument/2006/relationships/slide" Target="slides/slide32.xml"/><Relationship Id="rId46" Type="http://schemas.openxmlformats.org/officeDocument/2006/relationships/slide" Target="slides/slide31.xml"/><Relationship Id="rId45" Type="http://schemas.openxmlformats.org/officeDocument/2006/relationships/notesMaster" Target="notesMasters/notesMaster1.xml"/><Relationship Id="rId44" Type="http://schemas.openxmlformats.org/officeDocument/2006/relationships/slide" Target="slides/slide30.xml"/><Relationship Id="rId43" Type="http://schemas.openxmlformats.org/officeDocument/2006/relationships/slide" Target="slides/slide29.xml"/><Relationship Id="rId42" Type="http://schemas.openxmlformats.org/officeDocument/2006/relationships/slide" Target="slides/slide28.xml"/><Relationship Id="rId41" Type="http://schemas.openxmlformats.org/officeDocument/2006/relationships/slide" Target="slides/slide27.xml"/><Relationship Id="rId40" Type="http://schemas.openxmlformats.org/officeDocument/2006/relationships/slide" Target="slides/slide26.xml"/><Relationship Id="rId4" Type="http://schemas.openxmlformats.org/officeDocument/2006/relationships/slideMaster" Target="slideMasters/slideMaster3.xml"/><Relationship Id="rId39" Type="http://schemas.openxmlformats.org/officeDocument/2006/relationships/slide" Target="slides/slide25.xml"/><Relationship Id="rId38" Type="http://schemas.openxmlformats.org/officeDocument/2006/relationships/slide" Target="slides/slide24.xml"/><Relationship Id="rId37" Type="http://schemas.openxmlformats.org/officeDocument/2006/relationships/slide" Target="slides/slide23.xml"/><Relationship Id="rId36" Type="http://schemas.openxmlformats.org/officeDocument/2006/relationships/slide" Target="slides/slide22.xml"/><Relationship Id="rId35" Type="http://schemas.openxmlformats.org/officeDocument/2006/relationships/slide" Target="slides/slide21.xml"/><Relationship Id="rId34" Type="http://schemas.openxmlformats.org/officeDocument/2006/relationships/slide" Target="slides/slide20.xml"/><Relationship Id="rId33" Type="http://schemas.openxmlformats.org/officeDocument/2006/relationships/slide" Target="slides/slide19.xml"/><Relationship Id="rId32" Type="http://schemas.openxmlformats.org/officeDocument/2006/relationships/slide" Target="slides/slide18.xml"/><Relationship Id="rId31" Type="http://schemas.openxmlformats.org/officeDocument/2006/relationships/slide" Target="slides/slide17.xml"/><Relationship Id="rId30" Type="http://schemas.openxmlformats.org/officeDocument/2006/relationships/slide" Target="slides/slide16.xml"/><Relationship Id="rId3" Type="http://schemas.openxmlformats.org/officeDocument/2006/relationships/slideMaster" Target="slideMasters/slideMaster2.xml"/><Relationship Id="rId29" Type="http://schemas.openxmlformats.org/officeDocument/2006/relationships/slide" Target="slides/slide15.xml"/><Relationship Id="rId28" Type="http://schemas.openxmlformats.org/officeDocument/2006/relationships/slide" Target="slides/slide14.xml"/><Relationship Id="rId27" Type="http://schemas.openxmlformats.org/officeDocument/2006/relationships/slide" Target="slides/slide13.xml"/><Relationship Id="rId26" Type="http://schemas.openxmlformats.org/officeDocument/2006/relationships/slide" Target="slides/slide12.xml"/><Relationship Id="rId25" Type="http://schemas.openxmlformats.org/officeDocument/2006/relationships/slide" Target="slides/slide11.xml"/><Relationship Id="rId24" Type="http://schemas.openxmlformats.org/officeDocument/2006/relationships/slide" Target="slides/slide10.xml"/><Relationship Id="rId23" Type="http://schemas.openxmlformats.org/officeDocument/2006/relationships/slide" Target="slides/slide9.xml"/><Relationship Id="rId22" Type="http://schemas.openxmlformats.org/officeDocument/2006/relationships/slide" Target="slides/slide8.xml"/><Relationship Id="rId21" Type="http://schemas.openxmlformats.org/officeDocument/2006/relationships/slide" Target="slides/slide7.xml"/><Relationship Id="rId20" Type="http://schemas.openxmlformats.org/officeDocument/2006/relationships/slide" Target="slides/slide6.xml"/><Relationship Id="rId2" Type="http://schemas.openxmlformats.org/officeDocument/2006/relationships/theme" Target="theme/theme1.xml"/><Relationship Id="rId19" Type="http://schemas.openxmlformats.org/officeDocument/2006/relationships/slide" Target="slides/slide5.xml"/><Relationship Id="rId18" Type="http://schemas.openxmlformats.org/officeDocument/2006/relationships/slide" Target="slides/slide4.xml"/><Relationship Id="rId17" Type="http://schemas.openxmlformats.org/officeDocument/2006/relationships/slide" Target="slides/slide3.xml"/><Relationship Id="rId16" Type="http://schemas.openxmlformats.org/officeDocument/2006/relationships/slide" Target="slides/slide2.xml"/><Relationship Id="rId15" Type="http://schemas.openxmlformats.org/officeDocument/2006/relationships/slide" Target="slides/slide1.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image" Target="../media/image19.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9938" name="Rectangle 2"/>
          <p:cNvSpPr>
            <a:spLocks noGrp="1"/>
          </p:cNvSpPr>
          <p:nvPr>
            <p:ph type="hdr" sz="quarter"/>
          </p:nvPr>
        </p:nvSpPr>
        <p:spPr>
          <a:xfrm>
            <a:off x="0" y="0"/>
            <a:ext cx="2971800" cy="457200"/>
          </a:xfrm>
          <a:prstGeom prst="rect">
            <a:avLst/>
          </a:prstGeom>
          <a:noFill/>
          <a:ln w="9525">
            <a:noFill/>
          </a:ln>
        </p:spPr>
        <p:txBody>
          <a:bodyPr/>
          <a:p>
            <a:pPr lvl="0" eaLnBrk="1" hangingPunct="1"/>
            <a:endParaRPr lang="zh-CN" altLang="en-US" sz="1200" dirty="0"/>
          </a:p>
        </p:txBody>
      </p:sp>
      <p:sp>
        <p:nvSpPr>
          <p:cNvPr id="39939" name="Rectangle 3"/>
          <p:cNvSpPr>
            <a:spLocks noGrp="1"/>
          </p:cNvSpPr>
          <p:nvPr>
            <p:ph type="dt" idx="1"/>
          </p:nvPr>
        </p:nvSpPr>
        <p:spPr>
          <a:xfrm>
            <a:off x="3884613" y="0"/>
            <a:ext cx="2971800" cy="457200"/>
          </a:xfrm>
          <a:prstGeom prst="rect">
            <a:avLst/>
          </a:prstGeom>
          <a:noFill/>
          <a:ln w="9525">
            <a:noFill/>
          </a:ln>
        </p:spPr>
        <p:txBody>
          <a:bodyPr/>
          <a:p>
            <a:pPr lvl="0" algn="r" eaLnBrk="1" hangingPunct="1"/>
            <a:endParaRPr lang="zh-CN" altLang="en-US" sz="1200" dirty="0"/>
          </a:p>
        </p:txBody>
      </p:sp>
      <p:sp>
        <p:nvSpPr>
          <p:cNvPr id="39940" name="Rectangle 4"/>
          <p:cNvSpPr>
            <a:spLocks noRot="1" noTextEdit="1"/>
          </p:cNvSpPr>
          <p:nvPr>
            <p:ph type="sldImg" idx="2"/>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39941" name="Rectangle 5"/>
          <p:cNvSpPr>
            <a:spLocks noGrp="1"/>
          </p:cNvSpPr>
          <p:nvPr>
            <p:ph type="body" sz="quarter" idx="3"/>
          </p:nvPr>
        </p:nvSpPr>
        <p:spPr>
          <a:xfrm>
            <a:off x="685800" y="4343400"/>
            <a:ext cx="5486400" cy="4114800"/>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9942" name="Rectangle 6"/>
          <p:cNvSpPr>
            <a:spLocks noGrp="1"/>
          </p:cNvSpPr>
          <p:nvPr>
            <p:ph type="ftr" sz="quarter" idx="4"/>
          </p:nvPr>
        </p:nvSpPr>
        <p:spPr>
          <a:xfrm>
            <a:off x="0" y="8685213"/>
            <a:ext cx="2971800" cy="457200"/>
          </a:xfrm>
          <a:prstGeom prst="rect">
            <a:avLst/>
          </a:prstGeom>
          <a:noFill/>
          <a:ln w="9525">
            <a:noFill/>
          </a:ln>
        </p:spPr>
        <p:txBody>
          <a:bodyPr anchor="b"/>
          <a:p>
            <a:pPr lvl="0" eaLnBrk="1" hangingPunct="1"/>
            <a:endParaRPr lang="zh-CN" altLang="en-US" sz="1200" dirty="0"/>
          </a:p>
        </p:txBody>
      </p:sp>
      <p:sp>
        <p:nvSpPr>
          <p:cNvPr id="39943" name="Rectangle 7"/>
          <p:cNvSpPr>
            <a:spLocks noGrp="1"/>
          </p:cNvSpPr>
          <p:nvPr>
            <p:ph type="sldNum" sz="quarter" idx="5"/>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0" fontAlgn="base" latinLnBrk="0" hangingPunct="0">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38" name="幻灯片图像占位符 116737"/>
          <p:cNvSpPr>
            <a:spLocks noRot="1" noTextEdit="1"/>
          </p:cNvSpPr>
          <p:nvPr>
            <p:ph type="sldImg"/>
          </p:nvPr>
        </p:nvSpPr>
        <p:spPr/>
      </p:sp>
      <p:sp>
        <p:nvSpPr>
          <p:cNvPr id="116739" name="文本占位符 116738"/>
          <p:cNvSpPr>
            <a:spLocks noGrp="1"/>
          </p:cNvSpPr>
          <p:nvPr>
            <p:ph type="body" idx="1"/>
          </p:nvPr>
        </p:nvSpPr>
        <p:spPr>
          <a:xfrm>
            <a:off x="914400" y="4343400"/>
            <a:ext cx="5029200" cy="4114800"/>
          </a:xfrm>
        </p:spPr>
        <p:txBody>
          <a:bodyPr/>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8" name="幻灯片图像占位符 55297"/>
          <p:cNvSpPr>
            <a:spLocks noGrp="1" noTextEdit="1"/>
          </p:cNvSpPr>
          <p:nvPr>
            <p:ph type="sldImg"/>
          </p:nvPr>
        </p:nvSpPr>
        <p:spPr/>
      </p:sp>
      <p:sp>
        <p:nvSpPr>
          <p:cNvPr id="55299" name="文本占位符 55298"/>
          <p:cNvSpPr>
            <a:spLocks noGrp="1"/>
          </p:cNvSpPr>
          <p:nvPr>
            <p:ph type="body" idx="1"/>
          </p:nvPr>
        </p:nvSpPr>
        <p:spPr>
          <a:xfrm>
            <a:off x="914400" y="4343400"/>
            <a:ext cx="5029200" cy="4114800"/>
          </a:xfrm>
        </p:spPr>
        <p:txBody>
          <a:bodyPr anchor="ctr"/>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5954" name="幻灯片图像占位符 125953"/>
          <p:cNvSpPr>
            <a:spLocks noRot="1" noTextEdit="1"/>
          </p:cNvSpPr>
          <p:nvPr>
            <p:ph type="sldImg"/>
          </p:nvPr>
        </p:nvSpPr>
        <p:spPr/>
      </p:sp>
      <p:sp>
        <p:nvSpPr>
          <p:cNvPr id="125955" name="文本占位符 125954"/>
          <p:cNvSpPr>
            <a:spLocks noGrp="1"/>
          </p:cNvSpPr>
          <p:nvPr>
            <p:ph type="body" idx="1"/>
          </p:nvPr>
        </p:nvSpPr>
        <p:spPr>
          <a:xfrm>
            <a:off x="914400" y="4343400"/>
            <a:ext cx="5029200" cy="4114800"/>
          </a:xfrm>
        </p:spPr>
        <p:txBody>
          <a:bodyPr/>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dirty="0">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3716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5257800" y="1981200"/>
            <a:ext cx="3733800"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8" name="页脚占位符 7"/>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9" name="灯片编号占位符 8"/>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页脚占位符 3"/>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灯片编号占位符 4"/>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3" name="页脚占位符 2"/>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4" name="灯片编号占位符 3"/>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页脚占位符 5"/>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7" name="灯片编号占位符 6"/>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086600" y="533400"/>
            <a:ext cx="1905000" cy="5562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371600" y="533400"/>
            <a:ext cx="5604565" cy="5562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p:txBody>
          <a:bodyPr/>
          <a:lstStyle/>
          <a:p>
            <a:pPr lvl="0" eaLnBrk="1" hangingPunct="1">
              <a:spcBef>
                <a:spcPct val="50000"/>
              </a:spcBef>
            </a:pPr>
            <a:endParaRPr lang="zh-CN" altLang="en-US" dirty="0">
              <a:latin typeface="Times New Roman" panose="02020603050405020304" pitchFamily="18" charset="0"/>
            </a:endParaRPr>
          </a:p>
        </p:txBody>
      </p:sp>
      <p:sp>
        <p:nvSpPr>
          <p:cNvPr id="6" name="灯片编号占位符 5"/>
          <p:cNvSpPr>
            <a:spLocks noGrp="1"/>
          </p:cNvSpPr>
          <p:nvPr>
            <p:ph type="sldNum" sz="quarter" idx="12"/>
          </p:nvPr>
        </p:nvSpPr>
        <p:spPr/>
        <p:txBody>
          <a:body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08.xml"/><Relationship Id="rId8" Type="http://schemas.openxmlformats.org/officeDocument/2006/relationships/slideLayout" Target="../slideLayouts/slideLayout107.xml"/><Relationship Id="rId7" Type="http://schemas.openxmlformats.org/officeDocument/2006/relationships/slideLayout" Target="../slideLayouts/slideLayout106.xml"/><Relationship Id="rId6" Type="http://schemas.openxmlformats.org/officeDocument/2006/relationships/slideLayout" Target="../slideLayouts/slideLayout105.xml"/><Relationship Id="rId5" Type="http://schemas.openxmlformats.org/officeDocument/2006/relationships/slideLayout" Target="../slideLayouts/slideLayout104.xml"/><Relationship Id="rId4" Type="http://schemas.openxmlformats.org/officeDocument/2006/relationships/slideLayout" Target="../slideLayouts/slideLayout103.xml"/><Relationship Id="rId3" Type="http://schemas.openxmlformats.org/officeDocument/2006/relationships/slideLayout" Target="../slideLayouts/slideLayout102.xml"/><Relationship Id="rId2" Type="http://schemas.openxmlformats.org/officeDocument/2006/relationships/slideLayout" Target="../slideLayouts/slideLayout101.xml"/><Relationship Id="rId13" Type="http://schemas.openxmlformats.org/officeDocument/2006/relationships/theme" Target="../theme/theme10.xml"/><Relationship Id="rId12" Type="http://schemas.openxmlformats.org/officeDocument/2006/relationships/image" Target="../media/image1.jpeg"/><Relationship Id="rId11" Type="http://schemas.openxmlformats.org/officeDocument/2006/relationships/slideLayout" Target="../slideLayouts/slideLayout110.xml"/><Relationship Id="rId10" Type="http://schemas.openxmlformats.org/officeDocument/2006/relationships/slideLayout" Target="../slideLayouts/slideLayout109.xml"/><Relationship Id="rId1" Type="http://schemas.openxmlformats.org/officeDocument/2006/relationships/slideLayout" Target="../slideLayouts/slideLayout100.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19.xml"/><Relationship Id="rId8" Type="http://schemas.openxmlformats.org/officeDocument/2006/relationships/slideLayout" Target="../slideLayouts/slideLayout118.xml"/><Relationship Id="rId7" Type="http://schemas.openxmlformats.org/officeDocument/2006/relationships/slideLayout" Target="../slideLayouts/slideLayout117.xml"/><Relationship Id="rId6" Type="http://schemas.openxmlformats.org/officeDocument/2006/relationships/slideLayout" Target="../slideLayouts/slideLayout116.xml"/><Relationship Id="rId5" Type="http://schemas.openxmlformats.org/officeDocument/2006/relationships/slideLayout" Target="../slideLayouts/slideLayout115.xml"/><Relationship Id="rId4" Type="http://schemas.openxmlformats.org/officeDocument/2006/relationships/slideLayout" Target="../slideLayouts/slideLayout114.xml"/><Relationship Id="rId3" Type="http://schemas.openxmlformats.org/officeDocument/2006/relationships/slideLayout" Target="../slideLayouts/slideLayout113.xml"/><Relationship Id="rId2" Type="http://schemas.openxmlformats.org/officeDocument/2006/relationships/slideLayout" Target="../slideLayouts/slideLayout112.xml"/><Relationship Id="rId13" Type="http://schemas.openxmlformats.org/officeDocument/2006/relationships/theme" Target="../theme/theme11.xml"/><Relationship Id="rId12" Type="http://schemas.openxmlformats.org/officeDocument/2006/relationships/image" Target="../media/image1.jpeg"/><Relationship Id="rId11" Type="http://schemas.openxmlformats.org/officeDocument/2006/relationships/slideLayout" Target="../slideLayouts/slideLayout121.xml"/><Relationship Id="rId10" Type="http://schemas.openxmlformats.org/officeDocument/2006/relationships/slideLayout" Target="../slideLayouts/slideLayout120.xml"/><Relationship Id="rId1" Type="http://schemas.openxmlformats.org/officeDocument/2006/relationships/slideLayout" Target="../slideLayouts/slideLayout111.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30.xml"/><Relationship Id="rId8" Type="http://schemas.openxmlformats.org/officeDocument/2006/relationships/slideLayout" Target="../slideLayouts/slideLayout129.xml"/><Relationship Id="rId7" Type="http://schemas.openxmlformats.org/officeDocument/2006/relationships/slideLayout" Target="../slideLayouts/slideLayout128.xml"/><Relationship Id="rId6" Type="http://schemas.openxmlformats.org/officeDocument/2006/relationships/slideLayout" Target="../slideLayouts/slideLayout127.xml"/><Relationship Id="rId5" Type="http://schemas.openxmlformats.org/officeDocument/2006/relationships/slideLayout" Target="../slideLayouts/slideLayout126.xml"/><Relationship Id="rId4" Type="http://schemas.openxmlformats.org/officeDocument/2006/relationships/slideLayout" Target="../slideLayouts/slideLayout125.xml"/><Relationship Id="rId3" Type="http://schemas.openxmlformats.org/officeDocument/2006/relationships/slideLayout" Target="../slideLayouts/slideLayout124.xml"/><Relationship Id="rId2" Type="http://schemas.openxmlformats.org/officeDocument/2006/relationships/slideLayout" Target="../slideLayouts/slideLayout123.xml"/><Relationship Id="rId13" Type="http://schemas.openxmlformats.org/officeDocument/2006/relationships/theme" Target="../theme/theme12.xml"/><Relationship Id="rId12" Type="http://schemas.openxmlformats.org/officeDocument/2006/relationships/image" Target="../media/image1.jpeg"/><Relationship Id="rId11" Type="http://schemas.openxmlformats.org/officeDocument/2006/relationships/slideLayout" Target="../slideLayouts/slideLayout132.xml"/><Relationship Id="rId10" Type="http://schemas.openxmlformats.org/officeDocument/2006/relationships/slideLayout" Target="../slideLayouts/slideLayout131.xml"/><Relationship Id="rId1" Type="http://schemas.openxmlformats.org/officeDocument/2006/relationships/slideLayout" Target="../slideLayouts/slideLayout12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41.xml"/><Relationship Id="rId8" Type="http://schemas.openxmlformats.org/officeDocument/2006/relationships/slideLayout" Target="../slideLayouts/slideLayout140.xml"/><Relationship Id="rId7" Type="http://schemas.openxmlformats.org/officeDocument/2006/relationships/slideLayout" Target="../slideLayouts/slideLayout139.xml"/><Relationship Id="rId6" Type="http://schemas.openxmlformats.org/officeDocument/2006/relationships/slideLayout" Target="../slideLayouts/slideLayout138.xml"/><Relationship Id="rId5" Type="http://schemas.openxmlformats.org/officeDocument/2006/relationships/slideLayout" Target="../slideLayouts/slideLayout137.xml"/><Relationship Id="rId4" Type="http://schemas.openxmlformats.org/officeDocument/2006/relationships/slideLayout" Target="../slideLayouts/slideLayout136.xml"/><Relationship Id="rId3" Type="http://schemas.openxmlformats.org/officeDocument/2006/relationships/slideLayout" Target="../slideLayouts/slideLayout135.xml"/><Relationship Id="rId2" Type="http://schemas.openxmlformats.org/officeDocument/2006/relationships/slideLayout" Target="../slideLayouts/slideLayout134.xml"/><Relationship Id="rId14" Type="http://schemas.openxmlformats.org/officeDocument/2006/relationships/theme" Target="../theme/theme13.xml"/><Relationship Id="rId13" Type="http://schemas.openxmlformats.org/officeDocument/2006/relationships/image" Target="../media/image1.jpeg"/><Relationship Id="rId12" Type="http://schemas.openxmlformats.org/officeDocument/2006/relationships/slideLayout" Target="../slideLayouts/slideLayout144.xml"/><Relationship Id="rId11" Type="http://schemas.openxmlformats.org/officeDocument/2006/relationships/slideLayout" Target="../slideLayouts/slideLayout143.xml"/><Relationship Id="rId10" Type="http://schemas.openxmlformats.org/officeDocument/2006/relationships/slideLayout" Target="../slideLayouts/slideLayout142.xml"/><Relationship Id="rId1" Type="http://schemas.openxmlformats.org/officeDocument/2006/relationships/slideLayout" Target="../slideLayouts/slideLayout133.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3" Type="http://schemas.openxmlformats.org/officeDocument/2006/relationships/theme" Target="../theme/theme4.xml"/><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3" Type="http://schemas.openxmlformats.org/officeDocument/2006/relationships/theme" Target="../theme/theme5.xml"/><Relationship Id="rId12" Type="http://schemas.openxmlformats.org/officeDocument/2006/relationships/image" Target="../media/image1.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64.xml"/><Relationship Id="rId8" Type="http://schemas.openxmlformats.org/officeDocument/2006/relationships/slideLayout" Target="../slideLayouts/slideLayout63.xml"/><Relationship Id="rId7" Type="http://schemas.openxmlformats.org/officeDocument/2006/relationships/slideLayout" Target="../slideLayouts/slideLayout62.xml"/><Relationship Id="rId6" Type="http://schemas.openxmlformats.org/officeDocument/2006/relationships/slideLayout" Target="../slideLayouts/slideLayout61.xml"/><Relationship Id="rId5" Type="http://schemas.openxmlformats.org/officeDocument/2006/relationships/slideLayout" Target="../slideLayouts/slideLayout60.xml"/><Relationship Id="rId4" Type="http://schemas.openxmlformats.org/officeDocument/2006/relationships/slideLayout" Target="../slideLayouts/slideLayout59.xml"/><Relationship Id="rId3" Type="http://schemas.openxmlformats.org/officeDocument/2006/relationships/slideLayout" Target="../slideLayouts/slideLayout58.xml"/><Relationship Id="rId2" Type="http://schemas.openxmlformats.org/officeDocument/2006/relationships/slideLayout" Target="../slideLayouts/slideLayout57.xml"/><Relationship Id="rId13" Type="http://schemas.openxmlformats.org/officeDocument/2006/relationships/theme" Target="../theme/theme6.xml"/><Relationship Id="rId12" Type="http://schemas.openxmlformats.org/officeDocument/2006/relationships/image" Target="../media/image1.jpeg"/><Relationship Id="rId11" Type="http://schemas.openxmlformats.org/officeDocument/2006/relationships/slideLayout" Target="../slideLayouts/slideLayout66.xml"/><Relationship Id="rId10" Type="http://schemas.openxmlformats.org/officeDocument/2006/relationships/slideLayout" Target="../slideLayouts/slideLayout65.xml"/><Relationship Id="rId1" Type="http://schemas.openxmlformats.org/officeDocument/2006/relationships/slideLayout" Target="../slideLayouts/slideLayout56.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75.xml"/><Relationship Id="rId8" Type="http://schemas.openxmlformats.org/officeDocument/2006/relationships/slideLayout" Target="../slideLayouts/slideLayout74.xml"/><Relationship Id="rId7" Type="http://schemas.openxmlformats.org/officeDocument/2006/relationships/slideLayout" Target="../slideLayouts/slideLayout73.xml"/><Relationship Id="rId6" Type="http://schemas.openxmlformats.org/officeDocument/2006/relationships/slideLayout" Target="../slideLayouts/slideLayout72.xml"/><Relationship Id="rId5" Type="http://schemas.openxmlformats.org/officeDocument/2006/relationships/slideLayout" Target="../slideLayouts/slideLayout71.xml"/><Relationship Id="rId4" Type="http://schemas.openxmlformats.org/officeDocument/2006/relationships/slideLayout" Target="../slideLayouts/slideLayout70.xml"/><Relationship Id="rId3" Type="http://schemas.openxmlformats.org/officeDocument/2006/relationships/slideLayout" Target="../slideLayouts/slideLayout69.xml"/><Relationship Id="rId2" Type="http://schemas.openxmlformats.org/officeDocument/2006/relationships/slideLayout" Target="../slideLayouts/slideLayout68.xml"/><Relationship Id="rId13" Type="http://schemas.openxmlformats.org/officeDocument/2006/relationships/theme" Target="../theme/theme7.xml"/><Relationship Id="rId12" Type="http://schemas.openxmlformats.org/officeDocument/2006/relationships/image" Target="../media/image1.jpeg"/><Relationship Id="rId11" Type="http://schemas.openxmlformats.org/officeDocument/2006/relationships/slideLayout" Target="../slideLayouts/slideLayout77.xml"/><Relationship Id="rId10" Type="http://schemas.openxmlformats.org/officeDocument/2006/relationships/slideLayout" Target="../slideLayouts/slideLayout76.xml"/><Relationship Id="rId1" Type="http://schemas.openxmlformats.org/officeDocument/2006/relationships/slideLayout" Target="../slideLayouts/slideLayout6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86.xml"/><Relationship Id="rId8" Type="http://schemas.openxmlformats.org/officeDocument/2006/relationships/slideLayout" Target="../slideLayouts/slideLayout85.xml"/><Relationship Id="rId7" Type="http://schemas.openxmlformats.org/officeDocument/2006/relationships/slideLayout" Target="../slideLayouts/slideLayout84.xml"/><Relationship Id="rId6" Type="http://schemas.openxmlformats.org/officeDocument/2006/relationships/slideLayout" Target="../slideLayouts/slideLayout83.xml"/><Relationship Id="rId5" Type="http://schemas.openxmlformats.org/officeDocument/2006/relationships/slideLayout" Target="../slideLayouts/slideLayout82.xml"/><Relationship Id="rId4" Type="http://schemas.openxmlformats.org/officeDocument/2006/relationships/slideLayout" Target="../slideLayouts/slideLayout81.xml"/><Relationship Id="rId3" Type="http://schemas.openxmlformats.org/officeDocument/2006/relationships/slideLayout" Target="../slideLayouts/slideLayout80.xml"/><Relationship Id="rId2" Type="http://schemas.openxmlformats.org/officeDocument/2006/relationships/slideLayout" Target="../slideLayouts/slideLayout79.xml"/><Relationship Id="rId13" Type="http://schemas.openxmlformats.org/officeDocument/2006/relationships/theme" Target="../theme/theme8.xml"/><Relationship Id="rId12" Type="http://schemas.openxmlformats.org/officeDocument/2006/relationships/image" Target="../media/image1.jpeg"/><Relationship Id="rId11" Type="http://schemas.openxmlformats.org/officeDocument/2006/relationships/slideLayout" Target="../slideLayouts/slideLayout88.xml"/><Relationship Id="rId10" Type="http://schemas.openxmlformats.org/officeDocument/2006/relationships/slideLayout" Target="../slideLayouts/slideLayout87.xml"/><Relationship Id="rId1" Type="http://schemas.openxmlformats.org/officeDocument/2006/relationships/slideLayout" Target="../slideLayouts/slideLayout78.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97.xml"/><Relationship Id="rId8" Type="http://schemas.openxmlformats.org/officeDocument/2006/relationships/slideLayout" Target="../slideLayouts/slideLayout96.xml"/><Relationship Id="rId7" Type="http://schemas.openxmlformats.org/officeDocument/2006/relationships/slideLayout" Target="../slideLayouts/slideLayout95.xml"/><Relationship Id="rId6" Type="http://schemas.openxmlformats.org/officeDocument/2006/relationships/slideLayout" Target="../slideLayouts/slideLayout94.xml"/><Relationship Id="rId5" Type="http://schemas.openxmlformats.org/officeDocument/2006/relationships/slideLayout" Target="../slideLayouts/slideLayout93.xml"/><Relationship Id="rId4" Type="http://schemas.openxmlformats.org/officeDocument/2006/relationships/slideLayout" Target="../slideLayouts/slideLayout92.xml"/><Relationship Id="rId3" Type="http://schemas.openxmlformats.org/officeDocument/2006/relationships/slideLayout" Target="../slideLayouts/slideLayout91.xml"/><Relationship Id="rId2" Type="http://schemas.openxmlformats.org/officeDocument/2006/relationships/slideLayout" Target="../slideLayouts/slideLayout90.xml"/><Relationship Id="rId13" Type="http://schemas.openxmlformats.org/officeDocument/2006/relationships/theme" Target="../theme/theme9.xml"/><Relationship Id="rId12" Type="http://schemas.openxmlformats.org/officeDocument/2006/relationships/image" Target="../media/image1.jpeg"/><Relationship Id="rId11" Type="http://schemas.openxmlformats.org/officeDocument/2006/relationships/slideLayout" Target="../slideLayouts/slideLayout99.xml"/><Relationship Id="rId10" Type="http://schemas.openxmlformats.org/officeDocument/2006/relationships/slideLayout" Target="../slideLayouts/slideLayout98.xml"/><Relationship Id="rId1"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1027" name="Rectangle 3"/>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028" name="Rectangle 4"/>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029" name="Rectangle 5"/>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pic>
        <p:nvPicPr>
          <p:cNvPr id="1030" name="Picture 6" descr="strtegic1"/>
          <p:cNvPicPr>
            <a:picLocks noChangeAspect="1"/>
          </p:cNvPicPr>
          <p:nvPr/>
        </p:nvPicPr>
        <p:blipFill>
          <a:blip r:embed="rId13"/>
          <a:stretch>
            <a:fillRect/>
          </a:stretch>
        </p:blipFill>
        <p:spPr>
          <a:xfrm>
            <a:off x="0" y="0"/>
            <a:ext cx="1219200" cy="6858000"/>
          </a:xfrm>
          <a:prstGeom prst="rect">
            <a:avLst/>
          </a:prstGeom>
          <a:noFill/>
          <a:ln w="9525">
            <a:noFill/>
          </a:ln>
        </p:spPr>
      </p:pic>
      <p:sp>
        <p:nvSpPr>
          <p:cNvPr id="1031"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42"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10243"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44" name="日期占位符 4"/>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0245" name="页脚占位符 5"/>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0246" name="灯片编号占位符 6"/>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1266"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11267"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268" name="日期占位符 3"/>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1269" name="页脚占位符 4"/>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1270" name="灯片编号占位符 5"/>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2290"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12291"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2292" name="日期占位符 3"/>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2293" name="页脚占位符 4"/>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12294" name="灯片编号占位符 5"/>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p:sp>
        <p:nvSpPr>
          <p:cNvPr id="8194"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8195"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6" name="日期占位符 1"/>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8197" name="页脚占位符 2"/>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8198" name="灯片编号占位符 3"/>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2050"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2051"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52" name="Rectangle 4"/>
          <p:cNvSpPr>
            <a:spLocks noGrp="1"/>
          </p:cNvSpPr>
          <p:nvPr>
            <p:ph type="dt" sz="quarter" idx="2"/>
          </p:nvPr>
        </p:nvSpPr>
        <p:spPr>
          <a:xfrm>
            <a:off x="685800" y="6248400"/>
            <a:ext cx="1905000" cy="457200"/>
          </a:xfrm>
          <a:prstGeom prst="rect">
            <a:avLst/>
          </a:prstGeom>
          <a:noFill/>
          <a:ln w="12700">
            <a:noFill/>
          </a:ln>
        </p:spPr>
        <p:txBody>
          <a:bodyPr/>
          <a:lstStyle>
            <a:lvl1pPr>
              <a:defRPr sz="1400">
                <a:solidFill>
                  <a:srgbClr val="EAEAEA"/>
                </a:solidFill>
              </a:defRPr>
            </a:lvl1pPr>
          </a:lstStyle>
          <a:p>
            <a:pPr lvl="0" eaLnBrk="1" hangingPunct="1">
              <a:spcBef>
                <a:spcPct val="50000"/>
              </a:spcBef>
            </a:pPr>
            <a:endParaRPr lang="zh-CN" altLang="en-US" dirty="0">
              <a:latin typeface="Times New Roman" panose="02020603050405020304" pitchFamily="18" charset="0"/>
            </a:endParaRPr>
          </a:p>
        </p:txBody>
      </p:sp>
      <p:sp>
        <p:nvSpPr>
          <p:cNvPr id="2053" name="Rectangle 5"/>
          <p:cNvSpPr>
            <a:spLocks noGrp="1"/>
          </p:cNvSpPr>
          <p:nvPr>
            <p:ph type="ftr" sz="quarter" idx="3"/>
          </p:nvPr>
        </p:nvSpPr>
        <p:spPr>
          <a:xfrm>
            <a:off x="3124200" y="6248400"/>
            <a:ext cx="2895600" cy="457200"/>
          </a:xfrm>
          <a:prstGeom prst="rect">
            <a:avLst/>
          </a:prstGeom>
          <a:noFill/>
          <a:ln w="12700">
            <a:noFill/>
          </a:ln>
        </p:spPr>
        <p:txBody>
          <a:bodyPr/>
          <a:lstStyle>
            <a:lvl1pPr algn="ctr">
              <a:defRPr sz="1400">
                <a:solidFill>
                  <a:srgbClr val="EAEAEA"/>
                </a:solidFill>
              </a:defRPr>
            </a:lvl1pPr>
          </a:lstStyle>
          <a:p>
            <a:pPr lvl="0" eaLnBrk="1" hangingPunct="1">
              <a:spcBef>
                <a:spcPct val="50000"/>
              </a:spcBef>
            </a:pPr>
            <a:endParaRPr lang="zh-CN" altLang="en-US" dirty="0">
              <a:latin typeface="Times New Roman" panose="02020603050405020304" pitchFamily="18" charset="0"/>
            </a:endParaRPr>
          </a:p>
        </p:txBody>
      </p:sp>
      <p:sp>
        <p:nvSpPr>
          <p:cNvPr id="2054" name="Rectangle 6"/>
          <p:cNvSpPr>
            <a:spLocks noGrp="1"/>
          </p:cNvSpPr>
          <p:nvPr>
            <p:ph type="sldNum" sz="quarter" idx="4"/>
          </p:nvPr>
        </p:nvSpPr>
        <p:spPr>
          <a:xfrm>
            <a:off x="6553200" y="6248400"/>
            <a:ext cx="1905000" cy="457200"/>
          </a:xfrm>
          <a:prstGeom prst="rect">
            <a:avLst/>
          </a:prstGeom>
          <a:noFill/>
          <a:ln w="12700">
            <a:noFill/>
          </a:ln>
        </p:spPr>
        <p:txBody>
          <a:bodyPr/>
          <a:lstStyle>
            <a:lvl1pPr algn="r">
              <a:defRPr sz="1400">
                <a:solidFill>
                  <a:srgbClr val="EAEAEA"/>
                </a:solidFill>
              </a:defRPr>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3074"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3075"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076" name="日期占位符 3"/>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3077" name="页脚占位符 4"/>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3078" name="灯片编号占位符 5"/>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4098"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4099"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100" name="日期占位符 3"/>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4101" name="页脚占位符 4"/>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4102" name="灯片编号占位符 5"/>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5122"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5123"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124" name="日期占位符 4"/>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5125" name="页脚占位符 5"/>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5126" name="灯片编号占位符 6"/>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6146"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6147"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148" name="日期占位符 6"/>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6149" name="页脚占位符 7"/>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6150" name="灯片编号占位符 8"/>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7170"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7171"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172" name="日期占位符 2"/>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7173" name="页脚占位符 3"/>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7174" name="灯片编号占位符 4"/>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8194"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8195"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8196" name="日期占位符 1"/>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8197" name="页脚占位符 2"/>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8198" name="灯片编号占位符 3"/>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9218" name="Rectangle 2"/>
          <p:cNvSpPr>
            <a:spLocks noGrp="1"/>
          </p:cNvSpPr>
          <p:nvPr>
            <p:ph type="title"/>
          </p:nvPr>
        </p:nvSpPr>
        <p:spPr>
          <a:xfrm>
            <a:off x="1371600" y="533400"/>
            <a:ext cx="7543800" cy="1143000"/>
          </a:xfrm>
          <a:prstGeom prst="rect">
            <a:avLst/>
          </a:prstGeom>
          <a:noFill/>
          <a:ln w="9525">
            <a:noFill/>
          </a:ln>
        </p:spPr>
        <p:txBody>
          <a:bodyPr lIns="92075" tIns="46037" rIns="92075" bIns="46037" anchor="ctr"/>
          <a:p>
            <a:pPr lvl="0"/>
            <a:r>
              <a:rPr lang="zh-CN" altLang="en-US" dirty="0"/>
              <a:t>单击此处编辑母版标题样式</a:t>
            </a:r>
            <a:endParaRPr lang="zh-CN" altLang="en-US" dirty="0"/>
          </a:p>
        </p:txBody>
      </p:sp>
      <p:sp>
        <p:nvSpPr>
          <p:cNvPr id="9219" name="Rectangle 7"/>
          <p:cNvSpPr>
            <a:spLocks noGrp="1"/>
          </p:cNvSpPr>
          <p:nvPr>
            <p:ph type="body" idx="1"/>
          </p:nvPr>
        </p:nvSpPr>
        <p:spPr>
          <a:xfrm>
            <a:off x="1371600" y="1981200"/>
            <a:ext cx="7620000" cy="4114800"/>
          </a:xfrm>
          <a:prstGeom prst="rect">
            <a:avLst/>
          </a:prstGeom>
          <a:noFill/>
          <a:ln w="12700">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220" name="日期占位符 4"/>
          <p:cNvSpPr>
            <a:spLocks noGrp="1"/>
          </p:cNvSpPr>
          <p:nvPr>
            <p:ph type="dt" sz="half" idx="2"/>
          </p:nvPr>
        </p:nvSpPr>
        <p:spPr>
          <a:xfrm>
            <a:off x="1371600" y="6248400"/>
            <a:ext cx="1676400" cy="457200"/>
          </a:xfrm>
          <a:prstGeom prst="rect">
            <a:avLst/>
          </a:prstGeom>
          <a:noFill/>
          <a:ln w="12700">
            <a:noFill/>
          </a:ln>
        </p:spPr>
        <p:txBody>
          <a:bodyPr/>
          <a:lstStyle>
            <a:lvl1pPr>
              <a:defRPr sz="1400"/>
            </a:lvl1pPr>
          </a:lstStyle>
          <a:p>
            <a:pPr lvl="0" eaLnBrk="1" hangingPunct="1">
              <a:spcBef>
                <a:spcPct val="50000"/>
              </a:spcBef>
            </a:pPr>
            <a:endParaRPr lang="zh-CN" altLang="en-US" dirty="0">
              <a:latin typeface="Times New Roman" panose="02020603050405020304" pitchFamily="18" charset="0"/>
            </a:endParaRPr>
          </a:p>
        </p:txBody>
      </p:sp>
      <p:sp>
        <p:nvSpPr>
          <p:cNvPr id="9221" name="页脚占位符 5"/>
          <p:cNvSpPr>
            <a:spLocks noGrp="1"/>
          </p:cNvSpPr>
          <p:nvPr>
            <p:ph type="ftr" sz="quarter" idx="3"/>
          </p:nvPr>
        </p:nvSpPr>
        <p:spPr>
          <a:xfrm>
            <a:off x="3429000" y="6248400"/>
            <a:ext cx="3429000" cy="457200"/>
          </a:xfrm>
          <a:prstGeom prst="rect">
            <a:avLst/>
          </a:prstGeom>
          <a:noFill/>
          <a:ln w="12700">
            <a:noFill/>
          </a:ln>
        </p:spPr>
        <p:txBody>
          <a:bodyPr/>
          <a:lstStyle>
            <a:lvl1pPr algn="ctr">
              <a:defRPr sz="1400"/>
            </a:lvl1pPr>
          </a:lstStyle>
          <a:p>
            <a:pPr lvl="0" eaLnBrk="1" hangingPunct="1">
              <a:spcBef>
                <a:spcPct val="50000"/>
              </a:spcBef>
            </a:pPr>
            <a:endParaRPr lang="zh-CN" altLang="en-US" dirty="0">
              <a:latin typeface="Times New Roman" panose="02020603050405020304" pitchFamily="18" charset="0"/>
            </a:endParaRPr>
          </a:p>
        </p:txBody>
      </p:sp>
      <p:sp>
        <p:nvSpPr>
          <p:cNvPr id="9222" name="灯片编号占位符 6"/>
          <p:cNvSpPr>
            <a:spLocks noGrp="1"/>
          </p:cNvSpPr>
          <p:nvPr>
            <p:ph type="sldNum" sz="quarter" idx="4"/>
          </p:nvPr>
        </p:nvSpPr>
        <p:spPr>
          <a:xfrm>
            <a:off x="7239000" y="6248400"/>
            <a:ext cx="1905000" cy="457200"/>
          </a:xfrm>
          <a:prstGeom prst="rect">
            <a:avLst/>
          </a:prstGeom>
          <a:noFill/>
          <a:ln w="12700">
            <a:noFill/>
          </a:ln>
        </p:spPr>
        <p:txBody>
          <a:bodyPr/>
          <a:lstStyle>
            <a:lvl1pPr algn="r">
              <a:defRPr sz="1400"/>
            </a:lvl1pPr>
          </a:lstStyle>
          <a:p>
            <a:pPr lvl="0" eaLnBrk="1" hangingPunct="1">
              <a:spcBef>
                <a:spcPct val="50000"/>
              </a:spcBef>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sldNum="0" hdr="0" ftr="0" dt="0"/>
  <p:txStyles>
    <p:titleStyle>
      <a:lvl1pPr marL="0" lvl="0" indent="0" algn="ctr" defTabSz="914400" rtl="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b="0" i="0" u="none" kern="1200" baseline="0">
          <a:solidFill>
            <a:schemeClr val="tx1"/>
          </a:solidFill>
          <a:latin typeface="+mn-lt"/>
          <a:ea typeface="+mn-ea"/>
          <a:cs typeface="+mn-cs"/>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mn-lt"/>
          <a:ea typeface="+mn-ea"/>
          <a:cs typeface="+mn-cs"/>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Times New Roman" panose="02020603050405020304" pitchFamily="18"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34.xml"/><Relationship Id="rId2" Type="http://schemas.openxmlformats.org/officeDocument/2006/relationships/slide" Target="slide10.xml"/><Relationship Id="rId1" Type="http://schemas.openxmlformats.org/officeDocument/2006/relationships/slide" Target="slide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44.xml"/><Relationship Id="rId2" Type="http://schemas.openxmlformats.org/officeDocument/2006/relationships/image" Target="../media/image12.png"/><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139.xml"/><Relationship Id="rId4" Type="http://schemas.openxmlformats.org/officeDocument/2006/relationships/image" Target="../media/image12.png"/><Relationship Id="rId3" Type="http://schemas.openxmlformats.org/officeDocument/2006/relationships/slide" Target="slide1.xml"/><Relationship Id="rId2" Type="http://schemas.openxmlformats.org/officeDocument/2006/relationships/image" Target="../media/image14.jpeg"/><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43.xml"/><Relationship Id="rId6" Type="http://schemas.openxmlformats.org/officeDocument/2006/relationships/image" Target="../media/image18.jpeg"/><Relationship Id="rId5" Type="http://schemas.openxmlformats.org/officeDocument/2006/relationships/image" Target="../media/image12.png"/><Relationship Id="rId4" Type="http://schemas.openxmlformats.org/officeDocument/2006/relationships/slide" Target="slide1.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9.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1.xml.rels><?xml version="1.0" encoding="UTF-8" standalone="yes"?>
<Relationships xmlns="http://schemas.openxmlformats.org/package/2006/relationships"><Relationship Id="rId7" Type="http://schemas.openxmlformats.org/officeDocument/2006/relationships/vmlDrawing" Target="../drawings/vmlDrawing2.vml"/><Relationship Id="rId6" Type="http://schemas.openxmlformats.org/officeDocument/2006/relationships/slideLayout" Target="../slideLayouts/slideLayout139.xml"/><Relationship Id="rId5" Type="http://schemas.openxmlformats.org/officeDocument/2006/relationships/oleObject" Target="../embeddings/oleObject5.bin"/><Relationship Id="rId4" Type="http://schemas.openxmlformats.org/officeDocument/2006/relationships/image" Target="../media/image20.png"/><Relationship Id="rId3" Type="http://schemas.openxmlformats.org/officeDocument/2006/relationships/oleObject" Target="../embeddings/oleObject4.bin"/><Relationship Id="rId2" Type="http://schemas.openxmlformats.org/officeDocument/2006/relationships/image" Target="../media/image19.png"/><Relationship Id="rId1" Type="http://schemas.openxmlformats.org/officeDocument/2006/relationships/oleObject" Target="../embeddings/oleObject3.bin"/></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image" Target="../media/image22.GIF"/><Relationship Id="rId1"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image" Target="../media/image24.jpeg"/><Relationship Id="rId1" Type="http://schemas.openxmlformats.org/officeDocument/2006/relationships/image" Target="../media/image23.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2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9.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26.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1.wav"/></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audio" Target="../media/audio2.wav"/></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9.xml"/><Relationship Id="rId2" Type="http://schemas.openxmlformats.org/officeDocument/2006/relationships/image" Target="../media/image6.jpeg"/><Relationship Id="rId1"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9.xml"/><Relationship Id="rId1" Type="http://schemas.openxmlformats.org/officeDocument/2006/relationships/image" Target="../media/image2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4.xml"/><Relationship Id="rId1" Type="http://schemas.openxmlformats.org/officeDocument/2006/relationships/slide" Target="slide9.xml"/></Relationships>
</file>

<file path=ppt/slides/_rels/slide5.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39.xml"/><Relationship Id="rId5" Type="http://schemas.openxmlformats.org/officeDocument/2006/relationships/image" Target="../media/image9.jpeg"/><Relationship Id="rId4" Type="http://schemas.openxmlformats.org/officeDocument/2006/relationships/image" Target="../media/image8.png"/><Relationship Id="rId3" Type="http://schemas.openxmlformats.org/officeDocument/2006/relationships/oleObject" Target="../embeddings/oleObject2.bin"/><Relationship Id="rId2" Type="http://schemas.openxmlformats.org/officeDocument/2006/relationships/image" Target="../media/image7.png"/><Relationship Id="rId1" Type="http://schemas.openxmlformats.org/officeDocument/2006/relationships/oleObject" Target="../embeddings/oleObject1.bin"/></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28.png"/></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image" Target="../media/image29.jpe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84.xml"/><Relationship Id="rId2" Type="http://schemas.openxmlformats.org/officeDocument/2006/relationships/image" Target="../media/image33.jpeg"/><Relationship Id="rId1" Type="http://schemas.openxmlformats.org/officeDocument/2006/relationships/image" Target="../media/image3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84.xml"/><Relationship Id="rId3" Type="http://schemas.openxmlformats.org/officeDocument/2006/relationships/image" Target="../media/image36.GIF"/><Relationship Id="rId2" Type="http://schemas.openxmlformats.org/officeDocument/2006/relationships/image" Target="../media/image35.GIF"/><Relationship Id="rId1" Type="http://schemas.openxmlformats.org/officeDocument/2006/relationships/image" Target="../media/image34.GIF"/></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37.w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5" name="Text Box 2"/>
          <p:cNvSpPr txBox="1"/>
          <p:nvPr/>
        </p:nvSpPr>
        <p:spPr>
          <a:xfrm>
            <a:off x="2051050" y="2133600"/>
            <a:ext cx="4816475" cy="914400"/>
          </a:xfrm>
          <a:prstGeom prst="rect">
            <a:avLst/>
          </a:prstGeom>
          <a:noFill/>
          <a:ln w="12700">
            <a:noFill/>
          </a:ln>
        </p:spPr>
        <p:txBody>
          <a:bodyPr>
            <a:spAutoFit/>
          </a:bodyPr>
          <a:p>
            <a:r>
              <a:rPr lang="en-US" altLang="zh-CN" sz="5400" b="1">
                <a:solidFill>
                  <a:srgbClr val="FF0000"/>
                </a:solidFill>
                <a:latin typeface="Times New Roman" panose="02020603050405020304" pitchFamily="18" charset="0"/>
              </a:rPr>
              <a:t>《</a:t>
            </a:r>
            <a:r>
              <a:rPr lang="zh-CN" altLang="en-US" sz="5400" b="1" dirty="0">
                <a:solidFill>
                  <a:srgbClr val="FF0000"/>
                </a:solidFill>
                <a:latin typeface="Times New Roman" panose="02020603050405020304" pitchFamily="18" charset="0"/>
              </a:rPr>
              <a:t>孟子</a:t>
            </a:r>
            <a:r>
              <a:rPr lang="en-US" altLang="zh-CN" sz="5400" b="1">
                <a:solidFill>
                  <a:srgbClr val="FF0000"/>
                </a:solidFill>
                <a:latin typeface="Times New Roman" panose="02020603050405020304" pitchFamily="18" charset="0"/>
              </a:rPr>
              <a:t>》</a:t>
            </a:r>
            <a:r>
              <a:rPr lang="zh-CN" altLang="en-US" sz="5400" b="1" dirty="0">
                <a:solidFill>
                  <a:srgbClr val="FF0000"/>
                </a:solidFill>
                <a:latin typeface="Times New Roman" panose="02020603050405020304" pitchFamily="18" charset="0"/>
              </a:rPr>
              <a:t>两章</a:t>
            </a:r>
            <a:endParaRPr lang="zh-CN" altLang="en-US" sz="5400" b="1" dirty="0">
              <a:solidFill>
                <a:srgbClr val="FF0000"/>
              </a:solidFill>
              <a:latin typeface="Times New Roman" panose="02020603050405020304"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标题 46081"/>
          <p:cNvSpPr>
            <a:spLocks noGrp="1"/>
          </p:cNvSpPr>
          <p:nvPr>
            <p:ph type="title"/>
          </p:nvPr>
        </p:nvSpPr>
        <p:spPr>
          <a:xfrm>
            <a:off x="410845" y="981075"/>
            <a:ext cx="7543800" cy="1143000"/>
          </a:xfrm>
        </p:spPr>
        <p:txBody>
          <a:bodyPr anchor="b"/>
          <a:p>
            <a:r>
              <a:rPr lang="zh-CN" altLang="en-US" dirty="0"/>
              <a:t>（一）你读我读，疏通文意</a:t>
            </a:r>
            <a:endParaRPr lang="zh-CN" altLang="en-US" dirty="0"/>
          </a:p>
        </p:txBody>
      </p:sp>
      <p:sp>
        <p:nvSpPr>
          <p:cNvPr id="46083" name="文本占位符 46082"/>
          <p:cNvSpPr>
            <a:spLocks noGrp="1"/>
          </p:cNvSpPr>
          <p:nvPr>
            <p:ph type="body" idx="1"/>
          </p:nvPr>
        </p:nvSpPr>
        <p:spPr>
          <a:xfrm>
            <a:off x="762000" y="2376170"/>
            <a:ext cx="7620000" cy="4114800"/>
          </a:xfrm>
        </p:spPr>
        <p:txBody>
          <a:bodyPr/>
          <a:p>
            <a:r>
              <a:rPr lang="en-US" altLang="zh-CN" dirty="0"/>
              <a:t>1</a:t>
            </a:r>
            <a:r>
              <a:rPr lang="zh-CN" altLang="en-US" dirty="0"/>
              <a:t>、诵读本文。（以各种形式读文章，推荐读得好的同学</a:t>
            </a:r>
            <a:r>
              <a:rPr lang="en-US" altLang="zh-CN" dirty="0"/>
              <a:t>,</a:t>
            </a:r>
            <a:r>
              <a:rPr lang="zh-CN" altLang="en-US" dirty="0"/>
              <a:t>班级展示）</a:t>
            </a:r>
            <a:endParaRPr lang="zh-CN" altLang="en-US" dirty="0"/>
          </a:p>
          <a:p>
            <a:r>
              <a:rPr lang="en-US" altLang="zh-CN" dirty="0"/>
              <a:t>2</a:t>
            </a:r>
            <a:r>
              <a:rPr lang="zh-CN" altLang="en-US" dirty="0"/>
              <a:t>、解释文本。（先对照课文自主学习，再进行小组交流，有不明白的问题班级内进行互助学习） </a:t>
            </a:r>
            <a:endParaRPr lang="zh-CN" altLang="en-US" dirty="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340768"/>
            <a:ext cx="8064896" cy="3384550"/>
          </a:xfrm>
          <a:prstGeom prst="rect">
            <a:avLst/>
          </a:prstGeom>
        </p:spPr>
        <p:txBody>
          <a:bodyPr wrap="square">
            <a:spAutoFit/>
          </a:bodyPr>
          <a:lstStyle/>
          <a:p>
            <a:r>
              <a:rPr lang="zh-CN" altLang="en-US" sz="2800" b="1" dirty="0" smtClean="0">
                <a:latin typeface="微软雅黑" panose="020B0503020204020204" charset="-122"/>
                <a:ea typeface="微软雅黑" panose="020B0503020204020204" charset="-122"/>
              </a:rPr>
              <a:t>景春曰：“公孙衍、张仪岂不诚大丈夫哉？一怒而诸侯惧，安居而天下熄。”</a:t>
            </a:r>
            <a:endParaRPr lang="zh-CN" altLang="en-US" sz="2800" b="1" dirty="0" smtClean="0">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latin typeface="微软雅黑" panose="020B0503020204020204" charset="-122"/>
              <a:ea typeface="微软雅黑" panose="020B0503020204020204" charset="-122"/>
            </a:endParaRPr>
          </a:p>
          <a:p>
            <a:endParaRPr lang="en-US" altLang="zh-CN" sz="2800" b="1" dirty="0" smtClean="0">
              <a:latin typeface="微软雅黑" panose="020B0503020204020204" charset="-122"/>
              <a:ea typeface="微软雅黑" panose="020B0503020204020204" charset="-122"/>
            </a:endParaRPr>
          </a:p>
          <a:p>
            <a:endParaRPr lang="zh-CN" altLang="en-US" b="1" dirty="0" smtClean="0">
              <a:latin typeface="微软雅黑" panose="020B0503020204020204" charset="-122"/>
              <a:ea typeface="微软雅黑" panose="020B0503020204020204" charset="-122"/>
            </a:endParaRPr>
          </a:p>
        </p:txBody>
      </p:sp>
      <p:sp>
        <p:nvSpPr>
          <p:cNvPr id="3" name="TextBox 2"/>
          <p:cNvSpPr txBox="1"/>
          <p:nvPr/>
        </p:nvSpPr>
        <p:spPr>
          <a:xfrm>
            <a:off x="1907704" y="332656"/>
            <a:ext cx="3312368" cy="523220"/>
          </a:xfrm>
          <a:prstGeom prst="rect">
            <a:avLst/>
          </a:prstGeom>
          <a:noFill/>
        </p:spPr>
        <p:txBody>
          <a:bodyPr wrap="square" rtlCol="0">
            <a:spAutoFit/>
          </a:bodyPr>
          <a:lstStyle/>
          <a:p>
            <a:r>
              <a:rPr lang="zh-CN" altLang="en-US" sz="2800" b="1" dirty="0" smtClean="0">
                <a:solidFill>
                  <a:srgbClr val="190DB3"/>
                </a:solidFill>
                <a:latin typeface="微软雅黑" panose="020B0503020204020204" charset="-122"/>
                <a:ea typeface="微软雅黑" panose="020B0503020204020204" charset="-122"/>
              </a:rPr>
              <a:t>课文全解</a:t>
            </a:r>
            <a:endParaRPr lang="zh-CN" altLang="en-US" sz="2800" b="1" dirty="0">
              <a:solidFill>
                <a:srgbClr val="190DB3"/>
              </a:solidFill>
              <a:latin typeface="微软雅黑" panose="020B0503020204020204" charset="-122"/>
              <a:ea typeface="微软雅黑" panose="020B0503020204020204" charset="-122"/>
            </a:endParaRPr>
          </a:p>
        </p:txBody>
      </p:sp>
      <p:sp>
        <p:nvSpPr>
          <p:cNvPr id="4" name="TextBox 3"/>
          <p:cNvSpPr txBox="1"/>
          <p:nvPr/>
        </p:nvSpPr>
        <p:spPr>
          <a:xfrm>
            <a:off x="683568" y="2420888"/>
            <a:ext cx="7560840" cy="1383665"/>
          </a:xfrm>
          <a:prstGeom prst="rect">
            <a:avLst/>
          </a:prstGeom>
          <a:noFill/>
        </p:spPr>
        <p:txBody>
          <a:bodyPr wrap="square" rtlCol="0">
            <a:spAutoFit/>
          </a:bodyPr>
          <a:lstStyle/>
          <a:p>
            <a:r>
              <a:rPr lang="zh-CN" altLang="en-US" sz="2800" b="1" dirty="0" smtClean="0">
                <a:solidFill>
                  <a:srgbClr val="FF0000"/>
                </a:solidFill>
                <a:latin typeface="微软雅黑" panose="020B0503020204020204" charset="-122"/>
                <a:ea typeface="微软雅黑" panose="020B0503020204020204" charset="-122"/>
              </a:rPr>
              <a:t>景春说：“公孙衍和张仪，难道不是真正的大丈夫吗？他们一发怒，诸侯就害怕；他们一安于辨别，天下的争斗就熄灭。”</a:t>
            </a:r>
            <a:endParaRPr lang="zh-CN" altLang="en-US" sz="2800" b="1" dirty="0" smtClean="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340768"/>
            <a:ext cx="8064896" cy="1814830"/>
          </a:xfrm>
          <a:prstGeom prst="rect">
            <a:avLst/>
          </a:prstGeom>
        </p:spPr>
        <p:txBody>
          <a:bodyPr wrap="square">
            <a:spAutoFit/>
          </a:bodyPr>
          <a:lstStyle/>
          <a:p>
            <a:r>
              <a:rPr lang="zh-CN" altLang="en-US" sz="2800" b="1" dirty="0" smtClean="0">
                <a:latin typeface="微软雅黑" panose="020B0503020204020204" charset="-122"/>
                <a:ea typeface="微软雅黑" panose="020B0503020204020204" charset="-122"/>
              </a:rPr>
              <a:t>孟子曰：“是焉得为大丈夫乎？子未学礼乎？丈夫之冠也，父命之；女子之嫁也，母命之，往送之门，戒之曰：‘往之女家，必敬必戒，无违夫子！’以顺为正者，妾妇之道也。</a:t>
            </a:r>
            <a:endParaRPr lang="zh-CN" altLang="en-US" sz="2800" b="1" dirty="0" smtClean="0">
              <a:latin typeface="微软雅黑" panose="020B0503020204020204" charset="-122"/>
              <a:ea typeface="微软雅黑" panose="020B0503020204020204" charset="-122"/>
            </a:endParaRPr>
          </a:p>
        </p:txBody>
      </p:sp>
      <p:sp>
        <p:nvSpPr>
          <p:cNvPr id="3" name="TextBox 2"/>
          <p:cNvSpPr txBox="1"/>
          <p:nvPr/>
        </p:nvSpPr>
        <p:spPr>
          <a:xfrm>
            <a:off x="1907704" y="332656"/>
            <a:ext cx="3312368" cy="523220"/>
          </a:xfrm>
          <a:prstGeom prst="rect">
            <a:avLst/>
          </a:prstGeom>
          <a:noFill/>
        </p:spPr>
        <p:txBody>
          <a:bodyPr wrap="square" rtlCol="0">
            <a:spAutoFit/>
          </a:bodyPr>
          <a:lstStyle/>
          <a:p>
            <a:r>
              <a:rPr lang="zh-CN" altLang="en-US" sz="2800" b="1" dirty="0" smtClean="0">
                <a:solidFill>
                  <a:srgbClr val="190DB3"/>
                </a:solidFill>
                <a:latin typeface="微软雅黑" panose="020B0503020204020204" charset="-122"/>
                <a:ea typeface="微软雅黑" panose="020B0503020204020204" charset="-122"/>
              </a:rPr>
              <a:t>课文全解</a:t>
            </a:r>
            <a:endParaRPr lang="zh-CN" altLang="en-US" sz="2800" b="1" dirty="0">
              <a:solidFill>
                <a:srgbClr val="190DB3"/>
              </a:solidFill>
              <a:latin typeface="微软雅黑" panose="020B0503020204020204" charset="-122"/>
              <a:ea typeface="微软雅黑" panose="020B0503020204020204" charset="-122"/>
            </a:endParaRPr>
          </a:p>
        </p:txBody>
      </p:sp>
      <p:sp>
        <p:nvSpPr>
          <p:cNvPr id="5" name="TextBox 4"/>
          <p:cNvSpPr txBox="1"/>
          <p:nvPr/>
        </p:nvSpPr>
        <p:spPr>
          <a:xfrm>
            <a:off x="539805" y="3313658"/>
            <a:ext cx="7848872" cy="2676525"/>
          </a:xfrm>
          <a:prstGeom prst="rect">
            <a:avLst/>
          </a:prstGeom>
          <a:noFill/>
        </p:spPr>
        <p:txBody>
          <a:bodyPr wrap="square" rtlCol="0">
            <a:spAutoFit/>
          </a:bodyPr>
          <a:lstStyle/>
          <a:p>
            <a:r>
              <a:rPr lang="zh-CN" altLang="en-US" sz="2800" b="1" dirty="0" smtClean="0">
                <a:solidFill>
                  <a:srgbClr val="FF0000"/>
                </a:solidFill>
                <a:latin typeface="微软雅黑" panose="020B0503020204020204" charset="-122"/>
                <a:ea typeface="微软雅黑" panose="020B0503020204020204" charset="-122"/>
              </a:rPr>
              <a:t>孟子说：“这怎么能算大丈夫呢？你没有学习社会行为规范吗？男子行成年礼，父亲对他有所嘱托；女子要出嫁，母亲有所嘱托并送到大门口，告诫她说：‘到了你自己的家，必须恭敬，必须谨慎，不要违抗丈夫。’以顺从作为准则，是为人妻妾的人生道路。</a:t>
            </a:r>
            <a:endParaRPr lang="zh-CN" altLang="en-US" sz="2800" b="1" dirty="0" smtClean="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39552" y="1340768"/>
            <a:ext cx="8064896" cy="4031873"/>
          </a:xfrm>
          <a:prstGeom prst="rect">
            <a:avLst/>
          </a:prstGeom>
        </p:spPr>
        <p:txBody>
          <a:bodyPr wrap="square">
            <a:spAutoFit/>
          </a:bodyPr>
          <a:lstStyle/>
          <a:p>
            <a:r>
              <a:rPr lang="zh-CN" altLang="en-US" sz="2800" b="1" dirty="0" smtClean="0">
                <a:latin typeface="微软雅黑" panose="020B0503020204020204" charset="-122"/>
                <a:ea typeface="微软雅黑" panose="020B0503020204020204" charset="-122"/>
              </a:rPr>
              <a:t>居天下之广居，立天下之正位，行天下之大道；得志，与民由之；不得志，独行其道</a:t>
            </a:r>
            <a:r>
              <a:rPr lang="zh-CN" altLang="en-US" sz="2800" b="1" dirty="0" smtClean="0">
                <a:solidFill>
                  <a:srgbClr val="190DB3"/>
                </a:solidFill>
                <a:latin typeface="微软雅黑" panose="020B0503020204020204" charset="-122"/>
                <a:ea typeface="微软雅黑" panose="020B0503020204020204" charset="-122"/>
              </a:rPr>
              <a:t> </a:t>
            </a:r>
            <a:r>
              <a:rPr lang="zh-CN" altLang="en-US" sz="2800" b="1" dirty="0" smtClean="0">
                <a:latin typeface="微软雅黑" panose="020B0503020204020204" charset="-122"/>
                <a:ea typeface="微软雅黑" panose="020B0503020204020204" charset="-122"/>
              </a:rPr>
              <a:t>。</a:t>
            </a:r>
            <a:endParaRPr lang="en-US" altLang="zh-CN" sz="2800" b="1" dirty="0" smtClean="0">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solidFill>
                <a:srgbClr val="190DB3"/>
              </a:solidFill>
              <a:latin typeface="微软雅黑" panose="020B0503020204020204" charset="-122"/>
              <a:ea typeface="微软雅黑" panose="020B0503020204020204" charset="-122"/>
            </a:endParaRPr>
          </a:p>
          <a:p>
            <a:endParaRPr lang="en-US" altLang="zh-CN" sz="2800" b="1" dirty="0" smtClean="0">
              <a:latin typeface="微软雅黑" panose="020B0503020204020204" charset="-122"/>
              <a:ea typeface="微软雅黑" panose="020B0503020204020204" charset="-122"/>
            </a:endParaRPr>
          </a:p>
          <a:p>
            <a:endParaRPr lang="en-US" altLang="zh-CN" sz="2800" b="1" dirty="0" smtClean="0">
              <a:latin typeface="微软雅黑" panose="020B0503020204020204" charset="-122"/>
              <a:ea typeface="微软雅黑" panose="020B0503020204020204" charset="-122"/>
            </a:endParaRPr>
          </a:p>
          <a:p>
            <a:r>
              <a:rPr lang="zh-CN" altLang="en-US" sz="2800" b="1" dirty="0" smtClean="0">
                <a:latin typeface="微软雅黑" panose="020B0503020204020204" charset="-122"/>
                <a:ea typeface="微软雅黑" panose="020B0503020204020204" charset="-122"/>
              </a:rPr>
              <a:t>富贵不能淫，贫贱不能移，威武不能屈，此之谓失其本心</a:t>
            </a:r>
            <a:r>
              <a:rPr lang="zh-CN" altLang="en-US" sz="3200" b="1" dirty="0" smtClean="0">
                <a:latin typeface="微软雅黑" panose="020B0503020204020204" charset="-122"/>
                <a:ea typeface="微软雅黑" panose="020B0503020204020204" charset="-122"/>
              </a:rPr>
              <a:t>。</a:t>
            </a:r>
            <a:endParaRPr lang="zh-CN" altLang="en-US" sz="3200" b="1" dirty="0">
              <a:solidFill>
                <a:srgbClr val="190DB3"/>
              </a:solidFill>
              <a:latin typeface="微软雅黑" panose="020B0503020204020204" charset="-122"/>
              <a:ea typeface="微软雅黑" panose="020B0503020204020204" charset="-122"/>
            </a:endParaRPr>
          </a:p>
        </p:txBody>
      </p:sp>
      <p:sp>
        <p:nvSpPr>
          <p:cNvPr id="3" name="TextBox 2"/>
          <p:cNvSpPr txBox="1"/>
          <p:nvPr/>
        </p:nvSpPr>
        <p:spPr>
          <a:xfrm>
            <a:off x="1907704" y="332656"/>
            <a:ext cx="3312368" cy="523220"/>
          </a:xfrm>
          <a:prstGeom prst="rect">
            <a:avLst/>
          </a:prstGeom>
          <a:noFill/>
        </p:spPr>
        <p:txBody>
          <a:bodyPr wrap="square" rtlCol="0">
            <a:spAutoFit/>
          </a:bodyPr>
          <a:lstStyle/>
          <a:p>
            <a:r>
              <a:rPr lang="zh-CN" altLang="en-US" sz="2800" b="1" dirty="0" smtClean="0">
                <a:solidFill>
                  <a:srgbClr val="190DB3"/>
                </a:solidFill>
                <a:latin typeface="微软雅黑" panose="020B0503020204020204" charset="-122"/>
                <a:ea typeface="微软雅黑" panose="020B0503020204020204" charset="-122"/>
              </a:rPr>
              <a:t>课文全解</a:t>
            </a:r>
            <a:endParaRPr lang="zh-CN" altLang="en-US" sz="2800" b="1" dirty="0">
              <a:solidFill>
                <a:srgbClr val="190DB3"/>
              </a:solidFill>
              <a:latin typeface="微软雅黑" panose="020B0503020204020204" charset="-122"/>
              <a:ea typeface="微软雅黑" panose="020B0503020204020204" charset="-122"/>
            </a:endParaRPr>
          </a:p>
        </p:txBody>
      </p:sp>
      <p:sp>
        <p:nvSpPr>
          <p:cNvPr id="4" name="TextBox 3"/>
          <p:cNvSpPr txBox="1"/>
          <p:nvPr/>
        </p:nvSpPr>
        <p:spPr>
          <a:xfrm>
            <a:off x="683568" y="2420888"/>
            <a:ext cx="7560840" cy="1815882"/>
          </a:xfrm>
          <a:prstGeom prst="rect">
            <a:avLst/>
          </a:prstGeom>
          <a:noFill/>
        </p:spPr>
        <p:txBody>
          <a:bodyPr wrap="square" rtlCol="0">
            <a:spAutoFit/>
          </a:bodyPr>
          <a:lstStyle/>
          <a:p>
            <a:r>
              <a:rPr lang="zh-CN" altLang="en-US" sz="2800" b="1" dirty="0" smtClean="0">
                <a:solidFill>
                  <a:srgbClr val="FF0000"/>
                </a:solidFill>
                <a:latin typeface="微软雅黑" panose="020B0503020204020204" charset="-122"/>
                <a:ea typeface="微软雅黑" panose="020B0503020204020204" charset="-122"/>
              </a:rPr>
              <a:t>住在天下最宽广的住宅里，站在天下最正确的位置上，走着天下最光明的大道。得志的时候，便与老百姓一同前进；不得志的时候，便独自坚持自己的原则。</a:t>
            </a:r>
            <a:endParaRPr lang="zh-CN" altLang="en-US" sz="2800" b="1" dirty="0">
              <a:solidFill>
                <a:srgbClr val="FF0000"/>
              </a:solidFill>
              <a:latin typeface="微软雅黑" panose="020B0503020204020204" charset="-122"/>
              <a:ea typeface="微软雅黑" panose="020B0503020204020204" charset="-122"/>
            </a:endParaRPr>
          </a:p>
        </p:txBody>
      </p:sp>
      <p:sp>
        <p:nvSpPr>
          <p:cNvPr id="5" name="TextBox 4"/>
          <p:cNvSpPr txBox="1"/>
          <p:nvPr/>
        </p:nvSpPr>
        <p:spPr>
          <a:xfrm>
            <a:off x="611560" y="5301208"/>
            <a:ext cx="7848872" cy="954107"/>
          </a:xfrm>
          <a:prstGeom prst="rect">
            <a:avLst/>
          </a:prstGeom>
          <a:noFill/>
        </p:spPr>
        <p:txBody>
          <a:bodyPr wrap="square" rtlCol="0">
            <a:spAutoFit/>
          </a:bodyPr>
          <a:lstStyle/>
          <a:p>
            <a:r>
              <a:rPr lang="zh-CN" altLang="en-US" sz="2800" b="1" dirty="0" smtClean="0">
                <a:solidFill>
                  <a:srgbClr val="FF0000"/>
                </a:solidFill>
                <a:latin typeface="微软雅黑" panose="020B0503020204020204" charset="-122"/>
                <a:ea typeface="微软雅黑" panose="020B0503020204020204" charset="-122"/>
              </a:rPr>
              <a:t>富贵不能使我骄奢淫逸，贫贱不能使我改移节操，威武不能使我屈服意志，这样才叫大丈夫。</a:t>
            </a:r>
            <a:endParaRPr lang="zh-CN" altLang="en-US" sz="2800" b="1" dirty="0">
              <a:solidFill>
                <a:srgbClr val="FF0000"/>
              </a:solidFill>
              <a:latin typeface="微软雅黑" panose="020B0503020204020204" charset="-122"/>
              <a:ea typeface="微软雅黑" panose="020B050302020402020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标题 50177"/>
          <p:cNvSpPr>
            <a:spLocks noGrp="1"/>
          </p:cNvSpPr>
          <p:nvPr>
            <p:ph type="title"/>
          </p:nvPr>
        </p:nvSpPr>
        <p:spPr>
          <a:xfrm>
            <a:off x="838200" y="546735"/>
            <a:ext cx="7543800" cy="1143000"/>
          </a:xfrm>
        </p:spPr>
        <p:txBody>
          <a:bodyPr anchor="b"/>
          <a:p>
            <a:r>
              <a:rPr lang="zh-CN" altLang="en-US" dirty="0"/>
              <a:t>（二）、你思我想，理解精髓</a:t>
            </a:r>
            <a:endParaRPr lang="zh-CN" altLang="en-US" dirty="0"/>
          </a:p>
        </p:txBody>
      </p:sp>
      <p:sp>
        <p:nvSpPr>
          <p:cNvPr id="50179" name="文本占位符 50178"/>
          <p:cNvSpPr>
            <a:spLocks noGrp="1"/>
          </p:cNvSpPr>
          <p:nvPr>
            <p:ph type="body" idx="1"/>
          </p:nvPr>
        </p:nvSpPr>
        <p:spPr>
          <a:xfrm>
            <a:off x="762000" y="2047240"/>
            <a:ext cx="7620000" cy="4114800"/>
          </a:xfrm>
        </p:spPr>
        <p:txBody>
          <a:bodyPr/>
          <a:p>
            <a:pPr>
              <a:buNone/>
            </a:pPr>
            <a:r>
              <a:rPr lang="en-US" altLang="zh-CN" b="1" dirty="0">
                <a:solidFill>
                  <a:srgbClr val="FF0066"/>
                </a:solidFill>
              </a:rPr>
              <a:t>   </a:t>
            </a:r>
            <a:r>
              <a:rPr lang="zh-CN" altLang="en-US" b="1" i="1" dirty="0">
                <a:solidFill>
                  <a:srgbClr val="FF0066"/>
                </a:solidFill>
              </a:rPr>
              <a:t>学生思考以下问题，小组交流后，班级展示</a:t>
            </a:r>
            <a:endParaRPr lang="zh-CN" altLang="en-US" b="1" i="1" dirty="0">
              <a:solidFill>
                <a:srgbClr val="FF0066"/>
              </a:solidFill>
            </a:endParaRPr>
          </a:p>
          <a:p>
            <a:pPr>
              <a:buNone/>
            </a:pPr>
            <a:r>
              <a:rPr lang="en-US" altLang="zh-CN" b="1" i="1" dirty="0">
                <a:solidFill>
                  <a:srgbClr val="FF0066"/>
                </a:solidFill>
              </a:rPr>
              <a:t>1</a:t>
            </a:r>
            <a:r>
              <a:rPr lang="zh-CN" altLang="en-US" b="1" i="1" dirty="0">
                <a:solidFill>
                  <a:srgbClr val="FF0066"/>
                </a:solidFill>
              </a:rPr>
              <a:t>、孟子对大丈夫的阐释，哪三句话能概括其精髓？ </a:t>
            </a:r>
            <a:endParaRPr lang="zh-CN" altLang="en-US" b="1" i="1" dirty="0">
              <a:solidFill>
                <a:srgbClr val="FF0066"/>
              </a:solidFill>
            </a:endParaRPr>
          </a:p>
          <a:p>
            <a:pPr>
              <a:buNone/>
            </a:pPr>
            <a:endParaRPr lang="zh-CN" altLang="en-US" b="1" i="1" dirty="0">
              <a:solidFill>
                <a:srgbClr val="FF0066"/>
              </a:solidFill>
            </a:endParaRPr>
          </a:p>
          <a:p>
            <a:pPr>
              <a:buNone/>
            </a:pPr>
            <a:r>
              <a:rPr lang="en-US" altLang="zh-CN" b="1" i="1" dirty="0">
                <a:solidFill>
                  <a:srgbClr val="FF0066"/>
                </a:solidFill>
              </a:rPr>
              <a:t>2</a:t>
            </a:r>
            <a:r>
              <a:rPr lang="zh-CN" altLang="en-US" b="1" i="1" dirty="0">
                <a:solidFill>
                  <a:srgbClr val="FF0066"/>
                </a:solidFill>
              </a:rPr>
              <a:t>、怎样才能做到有大丈夫之道呢？</a:t>
            </a:r>
            <a:endParaRPr lang="zh-CN" altLang="en-US" b="1" i="1" dirty="0">
              <a:solidFill>
                <a:srgbClr val="FF0066"/>
              </a:solidFill>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标题 20481"/>
          <p:cNvSpPr>
            <a:spLocks noGrp="1"/>
          </p:cNvSpPr>
          <p:nvPr>
            <p:ph type="title"/>
          </p:nvPr>
        </p:nvSpPr>
        <p:spPr/>
        <p:txBody>
          <a:bodyPr anchor="ctr"/>
          <a:p>
            <a:r>
              <a:rPr lang="zh-CN" altLang="en-US" sz="3600" b="1" i="1" dirty="0">
                <a:solidFill>
                  <a:srgbClr val="FF0066"/>
                </a:solidFill>
              </a:rPr>
              <a:t>孟子对大丈夫的阐述精髓是什么？</a:t>
            </a:r>
            <a:endParaRPr lang="zh-CN" altLang="en-US" sz="3600" b="1" i="1" dirty="0">
              <a:solidFill>
                <a:srgbClr val="FF0066"/>
              </a:solidFill>
            </a:endParaRPr>
          </a:p>
        </p:txBody>
      </p:sp>
      <p:sp>
        <p:nvSpPr>
          <p:cNvPr id="20484" name="流程图: 可选过程 20483"/>
          <p:cNvSpPr/>
          <p:nvPr/>
        </p:nvSpPr>
        <p:spPr>
          <a:xfrm>
            <a:off x="971550" y="4581525"/>
            <a:ext cx="7343775" cy="579438"/>
          </a:xfrm>
          <a:prstGeom prst="flowChartAlternateProcess">
            <a:avLst/>
          </a:prstGeom>
          <a:solidFill>
            <a:srgbClr val="DDDDDD"/>
          </a:solidFill>
          <a:ln w="9525">
            <a:noFill/>
          </a:ln>
          <a:effectLst>
            <a:prstShdw prst="shdw17" dist="17961" dir="2699999">
              <a:srgbClr val="DDDDDD">
                <a:gamma/>
                <a:shade val="60000"/>
                <a:invGamma/>
              </a:srgbClr>
            </a:prstShdw>
          </a:effectLst>
        </p:spPr>
        <p:txBody>
          <a:bodyPr wrap="none" anchor="ctr"/>
          <a:p>
            <a:pPr algn="ctr"/>
            <a:r>
              <a:rPr lang="zh-CN" altLang="en-US" sz="2400" b="1" dirty="0">
                <a:solidFill>
                  <a:srgbClr val="FF0066"/>
                </a:solidFill>
                <a:latin typeface="Times New Roman" panose="02020603050405020304" pitchFamily="18" charset="0"/>
              </a:rPr>
              <a:t>威武不能屈</a:t>
            </a:r>
            <a:r>
              <a:rPr lang="en-US" altLang="zh-CN" b="1">
                <a:solidFill>
                  <a:srgbClr val="FF0066"/>
                </a:solidFill>
                <a:latin typeface="Arial" panose="020B0604020202020204" pitchFamily="34" charset="0"/>
              </a:rPr>
              <a:t>———</a:t>
            </a:r>
            <a:r>
              <a:rPr lang="zh-CN" altLang="en-US" b="1" dirty="0">
                <a:solidFill>
                  <a:srgbClr val="FF0066"/>
                </a:solidFill>
                <a:latin typeface="Times New Roman" panose="02020603050405020304" pitchFamily="18" charset="0"/>
              </a:rPr>
              <a:t>威力相逼不能使我卑躬屈膝</a:t>
            </a:r>
            <a:endParaRPr lang="zh-CN" altLang="en-US" dirty="0">
              <a:solidFill>
                <a:srgbClr val="FF0066"/>
              </a:solidFill>
              <a:latin typeface="Times New Roman" panose="02020603050405020304" pitchFamily="18" charset="0"/>
              <a:hlinkClick r:id="rId1" action="ppaction://hlinksldjump"/>
            </a:endParaRPr>
          </a:p>
          <a:p>
            <a:pPr algn="ctr"/>
            <a:endParaRPr lang="zh-CN" altLang="en-US" sz="2400" b="1" dirty="0">
              <a:latin typeface="楷体" panose="02010609060101010101" pitchFamily="49" charset="-122"/>
              <a:ea typeface="楷体" panose="02010609060101010101" pitchFamily="49" charset="-122"/>
            </a:endParaRPr>
          </a:p>
        </p:txBody>
      </p:sp>
      <p:sp>
        <p:nvSpPr>
          <p:cNvPr id="20486" name="流程图: 可选过程 20485"/>
          <p:cNvSpPr/>
          <p:nvPr/>
        </p:nvSpPr>
        <p:spPr>
          <a:xfrm>
            <a:off x="971550" y="3357563"/>
            <a:ext cx="7345363" cy="647700"/>
          </a:xfrm>
          <a:prstGeom prst="flowChartAlternateProcess">
            <a:avLst/>
          </a:prstGeom>
          <a:solidFill>
            <a:srgbClr val="DDDDDD"/>
          </a:solidFill>
          <a:ln w="9525">
            <a:noFill/>
          </a:ln>
          <a:effectLst>
            <a:prstShdw prst="shdw17" dist="17961" dir="2699999">
              <a:srgbClr val="DDDDDD">
                <a:gamma/>
                <a:shade val="60000"/>
                <a:invGamma/>
              </a:srgbClr>
            </a:prstShdw>
          </a:effectLst>
        </p:spPr>
        <p:txBody>
          <a:bodyPr wrap="none" anchor="ctr"/>
          <a:p>
            <a:pPr algn="ctr"/>
            <a:r>
              <a:rPr lang="zh-CN" altLang="en-US" sz="2400" b="1" dirty="0">
                <a:solidFill>
                  <a:srgbClr val="FF0066"/>
                </a:solidFill>
                <a:latin typeface="Times New Roman" panose="02020603050405020304" pitchFamily="18" charset="0"/>
              </a:rPr>
              <a:t>贫贱不能移</a:t>
            </a:r>
            <a:r>
              <a:rPr lang="en-US" altLang="zh-CN" b="1">
                <a:solidFill>
                  <a:srgbClr val="FF0066"/>
                </a:solidFill>
                <a:latin typeface="Arial" panose="020B0604020202020204" pitchFamily="34" charset="0"/>
              </a:rPr>
              <a:t>———</a:t>
            </a:r>
            <a:r>
              <a:rPr lang="zh-CN" altLang="en-US" b="1" dirty="0">
                <a:solidFill>
                  <a:srgbClr val="FF0066"/>
                </a:solidFill>
                <a:latin typeface="Times New Roman" panose="02020603050405020304" pitchFamily="18" charset="0"/>
              </a:rPr>
              <a:t>家贫位卑不能改变我志向</a:t>
            </a:r>
            <a:endParaRPr lang="zh-CN" altLang="en-US" dirty="0">
              <a:solidFill>
                <a:srgbClr val="FF0066"/>
              </a:solidFill>
              <a:latin typeface="Times New Roman" panose="02020603050405020304" pitchFamily="18" charset="0"/>
              <a:hlinkClick r:id="rId1" action="ppaction://hlinksldjump"/>
            </a:endParaRPr>
          </a:p>
          <a:p>
            <a:pPr algn="ctr"/>
            <a:endParaRPr lang="zh-CN" altLang="en-US" sz="2400" dirty="0">
              <a:latin typeface="宋体" panose="02010600030101010101" pitchFamily="2" charset="-122"/>
              <a:hlinkClick r:id="rId2" action="ppaction://hlinksldjump"/>
            </a:endParaRPr>
          </a:p>
        </p:txBody>
      </p:sp>
      <p:sp>
        <p:nvSpPr>
          <p:cNvPr id="20487" name="流程图: 可选过程 20486"/>
          <p:cNvSpPr/>
          <p:nvPr/>
        </p:nvSpPr>
        <p:spPr>
          <a:xfrm>
            <a:off x="971550" y="2205038"/>
            <a:ext cx="7345363" cy="581025"/>
          </a:xfrm>
          <a:prstGeom prst="flowChartAlternateProcess">
            <a:avLst/>
          </a:prstGeom>
          <a:solidFill>
            <a:srgbClr val="DDDDDD"/>
          </a:solidFill>
          <a:ln w="9525">
            <a:noFill/>
          </a:ln>
          <a:effectLst>
            <a:prstShdw prst="shdw17" dist="17961" dir="2699999">
              <a:srgbClr val="DDDDDD">
                <a:gamma/>
                <a:shade val="60000"/>
                <a:invGamma/>
              </a:srgbClr>
            </a:prstShdw>
          </a:effectLst>
        </p:spPr>
        <p:txBody>
          <a:bodyPr wrap="none" anchor="ctr"/>
          <a:p>
            <a:pPr algn="ctr"/>
            <a:r>
              <a:rPr lang="zh-CN" altLang="en-US" sz="2400" b="1" dirty="0">
                <a:solidFill>
                  <a:srgbClr val="FF0066"/>
                </a:solidFill>
                <a:latin typeface="Arial" panose="020B0604020202020204" pitchFamily="34" charset="0"/>
                <a:ea typeface="楷体" panose="02010609060101010101" pitchFamily="49" charset="-122"/>
              </a:rPr>
              <a:t>富贵不能淫</a:t>
            </a:r>
            <a:r>
              <a:rPr lang="en-US" altLang="zh-CN" sz="2400" b="1">
                <a:solidFill>
                  <a:srgbClr val="FF0066"/>
                </a:solidFill>
                <a:latin typeface="Arial" panose="020B0604020202020204" pitchFamily="34" charset="0"/>
                <a:ea typeface="楷体" panose="02010609060101010101" pitchFamily="49" charset="-122"/>
              </a:rPr>
              <a:t>———</a:t>
            </a:r>
            <a:r>
              <a:rPr lang="zh-CN" altLang="en-US" sz="2000" b="1" dirty="0">
                <a:solidFill>
                  <a:srgbClr val="FF0066"/>
                </a:solidFill>
                <a:latin typeface="Arial" panose="020B0604020202020204" pitchFamily="34" charset="0"/>
                <a:ea typeface="楷体" panose="02010609060101010101" pitchFamily="49" charset="-122"/>
              </a:rPr>
              <a:t>高官厚禄不能乱我心</a:t>
            </a:r>
            <a:endParaRPr lang="zh-CN" altLang="en-US" sz="2000" dirty="0">
              <a:solidFill>
                <a:srgbClr val="FF0066"/>
              </a:solidFill>
              <a:latin typeface="Times New Roman" panose="02020603050405020304" pitchFamily="18" charset="0"/>
              <a:hlinkClick r:id="rId1" action="ppaction://hlinksldjump"/>
            </a:endParaRPr>
          </a:p>
        </p:txBody>
      </p:sp>
      <p:sp>
        <p:nvSpPr>
          <p:cNvPr id="20501" name="文本框 20500"/>
          <p:cNvSpPr txBox="1"/>
          <p:nvPr/>
        </p:nvSpPr>
        <p:spPr>
          <a:xfrm>
            <a:off x="1258888" y="1916113"/>
            <a:ext cx="184150" cy="579437"/>
          </a:xfrm>
          <a:prstGeom prst="rect">
            <a:avLst/>
          </a:prstGeom>
          <a:noFill/>
          <a:ln w="9525">
            <a:noFill/>
          </a:ln>
        </p:spPr>
        <p:txBody>
          <a:bodyPr wrap="none" anchor="t">
            <a:spAutoFit/>
          </a:bodyPr>
          <a:p>
            <a:endParaRPr sz="3200" dirty="0">
              <a:solidFill>
                <a:srgbClr val="FF0066"/>
              </a:solidFill>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circle(in)">
                                      <p:cBhvr>
                                        <p:cTn id="7" dur="2000"/>
                                        <p:tgtEl>
                                          <p:spTgt spid="2048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nodePh="1">
                                  <p:stCondLst>
                                    <p:cond delay="0"/>
                                  </p:stCondLst>
                                  <p:endCondLst>
                                    <p:cond evt="begin" delay="0">
                                      <p:tn val="10"/>
                                    </p:cond>
                                  </p:endCondLst>
                                  <p:childTnLst>
                                    <p:set>
                                      <p:cBhvr>
                                        <p:cTn id="11" dur="1" fill="hold">
                                          <p:stCondLst>
                                            <p:cond delay="0"/>
                                          </p:stCondLst>
                                        </p:cTn>
                                        <p:tgtEl>
                                          <p:spTgt spid="20501"/>
                                        </p:tgtEl>
                                        <p:attrNameLst>
                                          <p:attrName>style.visibility</p:attrName>
                                        </p:attrNameLst>
                                      </p:cBhvr>
                                      <p:to>
                                        <p:strVal val="visible"/>
                                      </p:to>
                                    </p:set>
                                    <p:animEffect transition="in" filter="circle(in)">
                                      <p:cBhvr>
                                        <p:cTn id="12" dur="2000"/>
                                        <p:tgtEl>
                                          <p:spTgt spid="20501"/>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checkerboard(across)">
                                      <p:cBhvr>
                                        <p:cTn id="17" dur="500"/>
                                        <p:tgtEl>
                                          <p:spTgt spid="20487"/>
                                        </p:tgtEl>
                                      </p:cBhvr>
                                    </p:animEffect>
                                  </p:childTnLst>
                                </p:cTn>
                              </p:par>
                            </p:childTnLst>
                          </p:cTn>
                        </p:par>
                      </p:childTnLst>
                    </p:cTn>
                  </p:par>
                  <p:par>
                    <p:cTn id="18" fill="hold">
                      <p:stCondLst>
                        <p:cond delay="indefinite"/>
                      </p:stCondLst>
                      <p:childTnLst>
                        <p:par>
                          <p:cTn id="19" fill="hold">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wedge">
                                      <p:cBhvr>
                                        <p:cTn id="22" dur="2000"/>
                                        <p:tgtEl>
                                          <p:spTgt spid="20486"/>
                                        </p:tgtEl>
                                      </p:cBhvr>
                                    </p:animEffect>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20484"/>
                                        </p:tgtEl>
                                        <p:attrNameLst>
                                          <p:attrName>style.visibility</p:attrName>
                                        </p:attrNameLst>
                                      </p:cBhvr>
                                      <p:to>
                                        <p:strVal val="visible"/>
                                      </p:to>
                                    </p:set>
                                    <p:animEffect transition="in" filter="wedge">
                                      <p:cBhvr>
                                        <p:cTn id="27" dur="2000"/>
                                        <p:tgtEl>
                                          <p:spTgt spid="204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p:bldP spid="20484" grpId="0" bldLvl="0" animBg="1"/>
      <p:bldP spid="20486" grpId="0" bldLvl="0" animBg="1"/>
      <p:bldP spid="20487" grpId="0" bldLvl="0" animBg="1"/>
      <p:bldP spid="2050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90" name="标题 37889"/>
          <p:cNvSpPr>
            <a:spLocks noGrp="1"/>
          </p:cNvSpPr>
          <p:nvPr>
            <p:ph type="title"/>
          </p:nvPr>
        </p:nvSpPr>
        <p:spPr>
          <a:xfrm>
            <a:off x="871855" y="533400"/>
            <a:ext cx="8043545" cy="1143000"/>
          </a:xfrm>
        </p:spPr>
        <p:txBody>
          <a:bodyPr anchor="ctr"/>
          <a:p>
            <a:r>
              <a:rPr lang="zh-CN" altLang="en-US" b="1" dirty="0">
                <a:solidFill>
                  <a:srgbClr val="FF00FF"/>
                </a:solidFill>
              </a:rPr>
              <a:t>怎样才能做到有大丈夫之道呢？</a:t>
            </a:r>
            <a:endParaRPr lang="zh-CN" altLang="en-US" b="1" dirty="0">
              <a:solidFill>
                <a:srgbClr val="FF00FF"/>
              </a:solidFill>
            </a:endParaRPr>
          </a:p>
        </p:txBody>
      </p:sp>
      <p:sp>
        <p:nvSpPr>
          <p:cNvPr id="37891" name="文本占位符 37890"/>
          <p:cNvSpPr>
            <a:spLocks noGrp="1"/>
          </p:cNvSpPr>
          <p:nvPr>
            <p:ph type="body" idx="1"/>
          </p:nvPr>
        </p:nvSpPr>
        <p:spPr>
          <a:xfrm>
            <a:off x="766445" y="1981200"/>
            <a:ext cx="8225155" cy="4114800"/>
          </a:xfrm>
        </p:spPr>
        <p:txBody>
          <a:bodyPr/>
          <a:p>
            <a:r>
              <a:rPr lang="zh-CN" altLang="en-US" b="1" dirty="0">
                <a:solidFill>
                  <a:srgbClr val="FF0066"/>
                </a:solidFill>
              </a:rPr>
              <a:t>居天下之广居，立天下之正位，行天下之大道；（贯彻儒家倡导的仁义礼 ）</a:t>
            </a:r>
            <a:endParaRPr lang="zh-CN" altLang="en-US" b="1" dirty="0">
              <a:solidFill>
                <a:srgbClr val="FF0066"/>
              </a:solidFill>
            </a:endParaRPr>
          </a:p>
          <a:p>
            <a:r>
              <a:rPr lang="zh-CN" altLang="en-US" b="1" dirty="0">
                <a:solidFill>
                  <a:srgbClr val="FF0066"/>
                </a:solidFill>
              </a:rPr>
              <a:t>得志与民由之；不得志独行其道。（有“用之则行，舍之则藏”的立身处世态度）</a:t>
            </a:r>
            <a:r>
              <a:rPr lang="zh-CN" altLang="en-US" dirty="0">
                <a:solidFill>
                  <a:srgbClr val="FF0066"/>
                </a:solidFill>
              </a:rPr>
              <a:t>  </a:t>
            </a:r>
            <a:endParaRPr lang="zh-CN" altLang="en-US" dirty="0">
              <a:solidFill>
                <a:srgbClr val="FF0066"/>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checkerboard(across)">
                                      <p:cBhvr>
                                        <p:cTn id="7" dur="500"/>
                                        <p:tgtEl>
                                          <p:spTgt spid="3789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7891">
                                            <p:txEl>
                                              <p:charRg st="0" end="35"/>
                                            </p:txEl>
                                          </p:spTgt>
                                        </p:tgtEl>
                                        <p:attrNameLst>
                                          <p:attrName>style.visibility</p:attrName>
                                        </p:attrNameLst>
                                      </p:cBhvr>
                                      <p:to>
                                        <p:strVal val="visible"/>
                                      </p:to>
                                    </p:set>
                                    <p:animEffect transition="in" filter="diamond(in)">
                                      <p:cBhvr>
                                        <p:cTn id="12" dur="2000"/>
                                        <p:tgtEl>
                                          <p:spTgt spid="37891">
                                            <p:txEl>
                                              <p:charRg st="0" end="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0" presetClass="entr" presetSubtype="0" fill="hold" nodeType="clickEffect">
                                  <p:stCondLst>
                                    <p:cond delay="0"/>
                                  </p:stCondLst>
                                  <p:childTnLst>
                                    <p:set>
                                      <p:cBhvr>
                                        <p:cTn id="16" dur="1" fill="hold">
                                          <p:stCondLst>
                                            <p:cond delay="0"/>
                                          </p:stCondLst>
                                        </p:cTn>
                                        <p:tgtEl>
                                          <p:spTgt spid="37891">
                                            <p:txEl>
                                              <p:charRg st="35" end="74"/>
                                            </p:txEl>
                                          </p:spTgt>
                                        </p:tgtEl>
                                        <p:attrNameLst>
                                          <p:attrName>style.visibility</p:attrName>
                                        </p:attrNameLst>
                                      </p:cBhvr>
                                      <p:to>
                                        <p:strVal val="visible"/>
                                      </p:to>
                                    </p:set>
                                    <p:animEffect transition="in" filter="wedge">
                                      <p:cBhvr>
                                        <p:cTn id="17" dur="2000"/>
                                        <p:tgtEl>
                                          <p:spTgt spid="37891">
                                            <p:txEl>
                                              <p:charRg st="35" end="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标题 21505"/>
          <p:cNvSpPr/>
          <p:nvPr>
            <p:ph type="title"/>
          </p:nvPr>
        </p:nvSpPr>
        <p:spPr>
          <a:xfrm>
            <a:off x="755650" y="1557338"/>
            <a:ext cx="7772400" cy="1143000"/>
          </a:xfrm>
        </p:spPr>
        <p:txBody>
          <a:bodyPr vert="horz" anchor="ctr"/>
          <a:p>
            <a:r>
              <a:rPr lang="zh-CN" altLang="en-US" sz="3200" b="1" dirty="0">
                <a:solidFill>
                  <a:srgbClr val="FF0066"/>
                </a:solidFill>
              </a:rPr>
              <a:t>思考：每个人的心目中都有自己大丈夫的标准，肯定珍藏着许多大丈夫的名字，谈谈你所了解的大丈夫形象？请举例说明。</a:t>
            </a:r>
            <a:endParaRPr lang="zh-CN" altLang="en-US" sz="3200" b="1" dirty="0">
              <a:solidFill>
                <a:srgbClr val="FF0066"/>
              </a:solidFill>
            </a:endParaRPr>
          </a:p>
        </p:txBody>
      </p:sp>
      <p:sp>
        <p:nvSpPr>
          <p:cNvPr id="21507" name="文本占位符 21506"/>
          <p:cNvSpPr/>
          <p:nvPr>
            <p:ph type="body" sz="half" idx="1"/>
          </p:nvPr>
        </p:nvSpPr>
        <p:spPr>
          <a:xfrm>
            <a:off x="1042988" y="3141663"/>
            <a:ext cx="6921500" cy="3951287"/>
          </a:xfrm>
        </p:spPr>
        <p:txBody>
          <a:bodyPr/>
          <a:p>
            <a:r>
              <a:rPr lang="zh-CN" altLang="en-US" sz="2800" b="1" dirty="0"/>
              <a:t>富贵不能淫</a:t>
            </a:r>
            <a:r>
              <a:rPr lang="en-US" altLang="zh-CN" sz="2800" b="1">
                <a:latin typeface="Arial" panose="020B0604020202020204" pitchFamily="34" charset="0"/>
              </a:rPr>
              <a:t>——</a:t>
            </a:r>
            <a:r>
              <a:rPr lang="zh-CN" altLang="en-US" sz="2800" b="1" dirty="0"/>
              <a:t>关羽、文天祥、方志敏。</a:t>
            </a:r>
            <a:endParaRPr lang="zh-CN" altLang="en-US" sz="2800" b="1" dirty="0"/>
          </a:p>
          <a:p>
            <a:r>
              <a:rPr lang="zh-CN" altLang="en-US" sz="2800" b="1" dirty="0"/>
              <a:t>贫贱不能移</a:t>
            </a:r>
            <a:r>
              <a:rPr lang="en-US" altLang="zh-CN" sz="2800" b="1">
                <a:latin typeface="Arial" panose="020B0604020202020204" pitchFamily="34" charset="0"/>
              </a:rPr>
              <a:t>——</a:t>
            </a:r>
            <a:r>
              <a:rPr lang="zh-CN" altLang="en-US" sz="2800" b="1" dirty="0"/>
              <a:t>陶渊明、杜甫、朱自清。</a:t>
            </a:r>
            <a:endParaRPr lang="zh-CN" altLang="en-US" sz="2800" b="1" dirty="0"/>
          </a:p>
          <a:p>
            <a:r>
              <a:rPr lang="zh-CN" altLang="en-US" sz="2800" b="1" dirty="0"/>
              <a:t>威武不能屈</a:t>
            </a:r>
            <a:r>
              <a:rPr lang="en-US" altLang="zh-CN" sz="2800" b="1">
                <a:latin typeface="Arial" panose="020B0604020202020204" pitchFamily="34" charset="0"/>
              </a:rPr>
              <a:t>——</a:t>
            </a:r>
            <a:r>
              <a:rPr lang="zh-CN" altLang="en-US" sz="2800" b="1" dirty="0"/>
              <a:t>颜真卿、闻一多、刘胡兰。</a:t>
            </a:r>
            <a:r>
              <a:rPr lang="zh-CN" altLang="en-US" sz="2000" b="1" dirty="0">
                <a:latin typeface="楷体" panose="02010609060101010101" pitchFamily="49" charset="-122"/>
                <a:ea typeface="楷体" panose="02010609060101010101" pitchFamily="49" charset="-122"/>
              </a:rPr>
              <a:t>     </a:t>
            </a:r>
            <a:endParaRPr lang="zh-CN" altLang="en-US" sz="2000" b="1" dirty="0">
              <a:latin typeface="楷体" panose="02010609060101010101" pitchFamily="49" charset="-122"/>
              <a:ea typeface="楷体" panose="02010609060101010101" pitchFamily="49" charset="-122"/>
            </a:endParaRPr>
          </a:p>
        </p:txBody>
      </p:sp>
      <p:pic>
        <p:nvPicPr>
          <p:cNvPr id="21508" name="内容占位符 21507" descr="2010091408394847">
            <a:hlinkClick r:id="rId1" action="ppaction://hlinksldjump"/>
          </p:cNvPr>
          <p:cNvPicPr>
            <a:picLocks noChangeAspect="1"/>
          </p:cNvPicPr>
          <p:nvPr>
            <p:ph sz="half" idx="2"/>
          </p:nvPr>
        </p:nvPicPr>
        <p:blipFill>
          <a:blip r:embed="rId2"/>
          <a:stretch>
            <a:fillRect/>
          </a:stretch>
        </p:blipFill>
        <p:spPr>
          <a:xfrm>
            <a:off x="8172450" y="5949950"/>
            <a:ext cx="863600" cy="863600"/>
          </a:xfrm>
        </p:spPr>
      </p:pic>
      <p:sp>
        <p:nvSpPr>
          <p:cNvPr id="21509" name="文本框 21508"/>
          <p:cNvSpPr txBox="1"/>
          <p:nvPr/>
        </p:nvSpPr>
        <p:spPr>
          <a:xfrm>
            <a:off x="971550" y="476250"/>
            <a:ext cx="6299200" cy="701675"/>
          </a:xfrm>
          <a:prstGeom prst="rect">
            <a:avLst/>
          </a:prstGeom>
          <a:noFill/>
          <a:ln w="9525">
            <a:noFill/>
          </a:ln>
        </p:spPr>
        <p:txBody>
          <a:bodyPr wrap="none" anchor="t">
            <a:spAutoFit/>
          </a:bodyPr>
          <a:p>
            <a:r>
              <a:rPr lang="zh-CN" altLang="en-US" sz="4000" b="1" dirty="0">
                <a:latin typeface="Times New Roman" panose="02020603050405020304" pitchFamily="18" charset="0"/>
              </a:rPr>
              <a:t>（三）你讲我讲，感受英雄</a:t>
            </a:r>
            <a:endParaRPr lang="zh-CN" altLang="en-US" sz="40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50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21507">
                                            <p:txEl>
                                              <p:charRg st="0" end="19"/>
                                            </p:txEl>
                                          </p:spTgt>
                                        </p:tgtEl>
                                        <p:attrNameLst>
                                          <p:attrName>style.visibility</p:attrName>
                                        </p:attrNameLst>
                                      </p:cBhvr>
                                      <p:to>
                                        <p:strVal val="visible"/>
                                      </p:to>
                                    </p:set>
                                    <p:animEffect transition="in" filter="wedge">
                                      <p:cBhvr>
                                        <p:cTn id="11" dur="2000"/>
                                        <p:tgtEl>
                                          <p:spTgt spid="21507">
                                            <p:txEl>
                                              <p:charRg st="0" end="19"/>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21507">
                                            <p:txEl>
                                              <p:charRg st="19" end="38"/>
                                            </p:txEl>
                                          </p:spTgt>
                                        </p:tgtEl>
                                        <p:attrNameLst>
                                          <p:attrName>style.visibility</p:attrName>
                                        </p:attrNameLst>
                                      </p:cBhvr>
                                      <p:to>
                                        <p:strVal val="visible"/>
                                      </p:to>
                                    </p:set>
                                    <p:animEffect transition="in" filter="wedge">
                                      <p:cBhvr>
                                        <p:cTn id="16" dur="2000"/>
                                        <p:tgtEl>
                                          <p:spTgt spid="21507">
                                            <p:txEl>
                                              <p:charRg st="19" end="38"/>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21507">
                                            <p:txEl>
                                              <p:charRg st="38" end="63"/>
                                            </p:txEl>
                                          </p:spTgt>
                                        </p:tgtEl>
                                        <p:attrNameLst>
                                          <p:attrName>style.visibility</p:attrName>
                                        </p:attrNameLst>
                                      </p:cBhvr>
                                      <p:to>
                                        <p:strVal val="visible"/>
                                      </p:to>
                                    </p:set>
                                    <p:animEffect transition="in" filter="wedge">
                                      <p:cBhvr>
                                        <p:cTn id="21" dur="2000"/>
                                        <p:tgtEl>
                                          <p:spTgt spid="21507">
                                            <p:txEl>
                                              <p:charRg st="38" end="6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2530" name="图片 22529" descr="439723_QWPEJYA4ikvK"/>
          <p:cNvPicPr>
            <a:picLocks noChangeAspect="1"/>
          </p:cNvPicPr>
          <p:nvPr/>
        </p:nvPicPr>
        <p:blipFill>
          <a:blip r:embed="rId1">
            <a:clrChange>
              <a:clrFrom>
                <a:srgbClr val="FFECDD"/>
              </a:clrFrom>
              <a:clrTo>
                <a:srgbClr val="FFECDD">
                  <a:alpha val="0"/>
                </a:srgbClr>
              </a:clrTo>
            </a:clrChange>
            <a:lum bright="28003" contrast="-58000"/>
          </a:blip>
          <a:srcRect l="4016" r="52000" b="12993"/>
          <a:stretch>
            <a:fillRect/>
          </a:stretch>
        </p:blipFill>
        <p:spPr>
          <a:xfrm>
            <a:off x="5868988" y="260350"/>
            <a:ext cx="3351212" cy="6629400"/>
          </a:xfrm>
          <a:prstGeom prst="rect">
            <a:avLst/>
          </a:prstGeom>
          <a:noFill/>
          <a:ln w="9525">
            <a:noFill/>
          </a:ln>
        </p:spPr>
      </p:pic>
      <p:pic>
        <p:nvPicPr>
          <p:cNvPr id="22531" name="图片 22530" descr="439723_QWPEJYA4ikvK"/>
          <p:cNvPicPr>
            <a:picLocks noChangeAspect="1"/>
          </p:cNvPicPr>
          <p:nvPr/>
        </p:nvPicPr>
        <p:blipFill>
          <a:blip r:embed="rId1">
            <a:clrChange>
              <a:clrFrom>
                <a:srgbClr val="FFECDD"/>
              </a:clrFrom>
              <a:clrTo>
                <a:srgbClr val="FFECDD">
                  <a:alpha val="0"/>
                </a:srgbClr>
              </a:clrTo>
            </a:clrChange>
          </a:blip>
          <a:srcRect l="4016" r="66980" b="62997"/>
          <a:stretch>
            <a:fillRect/>
          </a:stretch>
        </p:blipFill>
        <p:spPr>
          <a:xfrm>
            <a:off x="5795963" y="404813"/>
            <a:ext cx="2209800" cy="2819400"/>
          </a:xfrm>
          <a:prstGeom prst="rect">
            <a:avLst/>
          </a:prstGeom>
          <a:noFill/>
          <a:ln w="9525">
            <a:noFill/>
          </a:ln>
        </p:spPr>
      </p:pic>
      <p:pic>
        <p:nvPicPr>
          <p:cNvPr id="22532" name="图片 22531" descr="439723_QWPEJYA4ikvK"/>
          <p:cNvPicPr>
            <a:picLocks noChangeAspect="1"/>
          </p:cNvPicPr>
          <p:nvPr/>
        </p:nvPicPr>
        <p:blipFill>
          <a:blip r:embed="rId1">
            <a:clrChange>
              <a:clrFrom>
                <a:srgbClr val="FFECDD"/>
              </a:clrFrom>
              <a:clrTo>
                <a:srgbClr val="FFECDD">
                  <a:alpha val="0"/>
                </a:srgbClr>
              </a:clrTo>
            </a:clrChange>
            <a:lum bright="28003" contrast="-58000"/>
          </a:blip>
          <a:srcRect l="9308" t="39003" r="50854" b="29994"/>
          <a:stretch>
            <a:fillRect/>
          </a:stretch>
        </p:blipFill>
        <p:spPr>
          <a:xfrm>
            <a:off x="4191000" y="4495800"/>
            <a:ext cx="3035300" cy="2362200"/>
          </a:xfrm>
          <a:prstGeom prst="rect">
            <a:avLst/>
          </a:prstGeom>
          <a:noFill/>
          <a:ln w="9525">
            <a:noFill/>
          </a:ln>
        </p:spPr>
      </p:pic>
      <p:pic>
        <p:nvPicPr>
          <p:cNvPr id="22533" name="图片 22532" descr="幻灯封面no2"/>
          <p:cNvPicPr>
            <a:picLocks noChangeAspect="1"/>
          </p:cNvPicPr>
          <p:nvPr/>
        </p:nvPicPr>
        <p:blipFill>
          <a:blip r:embed="rId2">
            <a:clrChange>
              <a:clrFrom>
                <a:srgbClr val="FFFFFF"/>
              </a:clrFrom>
              <a:clrTo>
                <a:srgbClr val="FFFFFF">
                  <a:alpha val="0"/>
                </a:srgbClr>
              </a:clrTo>
            </a:clrChange>
          </a:blip>
          <a:stretch>
            <a:fillRect/>
          </a:stretch>
        </p:blipFill>
        <p:spPr>
          <a:xfrm>
            <a:off x="-463550" y="44450"/>
            <a:ext cx="3117850" cy="6858000"/>
          </a:xfrm>
          <a:prstGeom prst="rect">
            <a:avLst/>
          </a:prstGeom>
          <a:noFill/>
          <a:ln w="9525">
            <a:noFill/>
          </a:ln>
        </p:spPr>
      </p:pic>
      <p:pic>
        <p:nvPicPr>
          <p:cNvPr id="22535" name="图片 22534" descr="2010091408394847">
            <a:hlinkClick r:id="rId3" action="ppaction://hlinksldjump"/>
          </p:cNvPr>
          <p:cNvPicPr>
            <a:picLocks noChangeAspect="1"/>
          </p:cNvPicPr>
          <p:nvPr/>
        </p:nvPicPr>
        <p:blipFill>
          <a:blip r:embed="rId4"/>
          <a:stretch>
            <a:fillRect/>
          </a:stretch>
        </p:blipFill>
        <p:spPr>
          <a:xfrm>
            <a:off x="8388350" y="6094413"/>
            <a:ext cx="722313" cy="719137"/>
          </a:xfrm>
          <a:prstGeom prst="rect">
            <a:avLst/>
          </a:prstGeom>
          <a:noFill/>
          <a:ln w="9525">
            <a:noFill/>
          </a:ln>
        </p:spPr>
      </p:pic>
      <p:sp>
        <p:nvSpPr>
          <p:cNvPr id="22536" name="矩形 22535"/>
          <p:cNvSpPr/>
          <p:nvPr/>
        </p:nvSpPr>
        <p:spPr>
          <a:xfrm>
            <a:off x="1908175" y="1196975"/>
            <a:ext cx="6264275" cy="3113088"/>
          </a:xfrm>
          <a:prstGeom prst="rect">
            <a:avLst/>
          </a:prstGeom>
          <a:noFill/>
          <a:ln w="9525">
            <a:noFill/>
          </a:ln>
        </p:spPr>
        <p:txBody>
          <a:bodyPr>
            <a:spAutoFit/>
          </a:bodyPr>
          <a:p>
            <a:r>
              <a:rPr lang="zh-CN" altLang="en-US" sz="3600" dirty="0">
                <a:latin typeface="Times New Roman" panose="02020603050405020304" pitchFamily="18" charset="0"/>
                <a:sym typeface="Arial" panose="020B0604020202020204" pitchFamily="34" charset="0"/>
              </a:rPr>
              <a:t>（四）</a:t>
            </a:r>
            <a:r>
              <a:rPr lang="zh-CN" altLang="en-US" sz="3600" b="1" dirty="0">
                <a:latin typeface="Times New Roman" panose="02020603050405020304" pitchFamily="18" charset="0"/>
                <a:sym typeface="Arial" panose="020B0604020202020204" pitchFamily="34" charset="0"/>
              </a:rPr>
              <a:t>你说我说，畅谈理想</a:t>
            </a:r>
            <a:endParaRPr lang="zh-CN" altLang="en-US" sz="3600" b="1" dirty="0">
              <a:latin typeface="Times New Roman" panose="02020603050405020304" pitchFamily="18" charset="0"/>
              <a:sym typeface="Arial" panose="020B0604020202020204" pitchFamily="34" charset="0"/>
            </a:endParaRPr>
          </a:p>
          <a:p>
            <a:endParaRPr lang="zh-CN" altLang="en-US" sz="3600" b="1" dirty="0">
              <a:latin typeface="Times New Roman" panose="02020603050405020304" pitchFamily="18" charset="0"/>
              <a:sym typeface="Arial" panose="020B0604020202020204" pitchFamily="34" charset="0"/>
            </a:endParaRPr>
          </a:p>
          <a:p>
            <a:r>
              <a:rPr lang="zh-CN" altLang="en-US" sz="2800" b="1" dirty="0">
                <a:latin typeface="Times New Roman" panose="02020603050405020304" pitchFamily="18" charset="0"/>
                <a:sym typeface="Arial" panose="020B0604020202020204" pitchFamily="34" charset="0"/>
              </a:rPr>
              <a:t>“大丈夫”不在于性别，而在于他的高尚的道德品质。结合自己的理想，说说你准备做一个什么样的人。</a:t>
            </a:r>
            <a:endParaRPr lang="zh-CN" altLang="en-US" sz="2800" b="1" dirty="0">
              <a:latin typeface="Times New Roman" panose="02020603050405020304" pitchFamily="18" charset="0"/>
              <a:sym typeface="Arial" panose="020B0604020202020204" pitchFamily="34" charset="0"/>
            </a:endParaRPr>
          </a:p>
          <a:p>
            <a:pPr>
              <a:spcBef>
                <a:spcPct val="50000"/>
              </a:spcBef>
            </a:pPr>
            <a:endParaRPr lang="zh-CN" altLang="en-US" sz="2800" b="1" dirty="0">
              <a:latin typeface="宋体" panose="02010600030101010101" pitchFamily="2" charset="-122"/>
              <a:sym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标题 28673"/>
          <p:cNvSpPr>
            <a:spLocks noGrp="1"/>
          </p:cNvSpPr>
          <p:nvPr>
            <p:ph type="title"/>
          </p:nvPr>
        </p:nvSpPr>
        <p:spPr>
          <a:xfrm>
            <a:off x="6013450" y="1123950"/>
            <a:ext cx="1339850" cy="3829050"/>
          </a:xfrm>
          <a:prstGeom prst="rect">
            <a:avLst/>
          </a:prstGeom>
        </p:spPr>
        <p:txBody>
          <a:bodyPr anchor="b"/>
          <a:p>
            <a:r>
              <a:rPr lang="zh-CN" altLang="en-US" dirty="0"/>
              <a:t>仁义礼智</a:t>
            </a:r>
            <a:endParaRPr lang="zh-CN" altLang="en-US" dirty="0"/>
          </a:p>
        </p:txBody>
      </p:sp>
      <p:sp>
        <p:nvSpPr>
          <p:cNvPr id="28675" name="文本占位符 28674"/>
          <p:cNvSpPr>
            <a:spLocks noGrp="1"/>
          </p:cNvSpPr>
          <p:nvPr>
            <p:ph type="body" idx="1"/>
          </p:nvPr>
        </p:nvSpPr>
        <p:spPr>
          <a:xfrm>
            <a:off x="612775" y="1123950"/>
            <a:ext cx="5018088" cy="4610100"/>
          </a:xfrm>
        </p:spPr>
        <p:txBody>
          <a:bodyPr/>
          <a:p>
            <a:pPr>
              <a:lnSpc>
                <a:spcPts val="5100"/>
              </a:lnSpc>
            </a:pPr>
            <a:r>
              <a:rPr lang="zh-CN" altLang="en-US" dirty="0"/>
              <a:t>恻隐之心仁也</a:t>
            </a:r>
            <a:endParaRPr lang="zh-CN" altLang="en-US" dirty="0"/>
          </a:p>
          <a:p>
            <a:pPr>
              <a:lnSpc>
                <a:spcPts val="5100"/>
              </a:lnSpc>
            </a:pPr>
            <a:r>
              <a:rPr lang="zh-CN" altLang="en-US" dirty="0"/>
              <a:t>羞恶之心义也</a:t>
            </a:r>
            <a:endParaRPr lang="zh-CN" altLang="en-US" dirty="0"/>
          </a:p>
          <a:p>
            <a:pPr>
              <a:lnSpc>
                <a:spcPts val="5100"/>
              </a:lnSpc>
            </a:pPr>
            <a:r>
              <a:rPr lang="zh-CN" altLang="en-US" dirty="0"/>
              <a:t>恭敬之心礼也</a:t>
            </a:r>
            <a:endParaRPr lang="zh-CN" altLang="en-US" dirty="0"/>
          </a:p>
          <a:p>
            <a:pPr>
              <a:lnSpc>
                <a:spcPts val="5100"/>
              </a:lnSpc>
            </a:pPr>
            <a:r>
              <a:rPr lang="zh-CN" altLang="en-US" dirty="0"/>
              <a:t>是非之心智也</a:t>
            </a:r>
            <a:endParaRPr lang="zh-CN" altLang="en-US" dirty="0"/>
          </a:p>
          <a:p>
            <a:pPr>
              <a:buNone/>
            </a:pPr>
            <a:endParaRPr lang="zh-CN" altLang="en-US" dirty="0"/>
          </a:p>
          <a:p>
            <a:pPr>
              <a:buNone/>
            </a:pPr>
            <a:r>
              <a:rPr lang="zh-CN" altLang="en-US" dirty="0"/>
              <a:t>             </a:t>
            </a:r>
            <a:r>
              <a:rPr lang="en-US" altLang="zh-CN">
                <a:latin typeface="Calibri" panose="020F0502020204030204" pitchFamily="34" charset="0"/>
              </a:rPr>
              <a:t>——</a:t>
            </a:r>
            <a:r>
              <a:rPr lang="en-US" altLang="zh-CN" dirty="0"/>
              <a:t>《</a:t>
            </a:r>
            <a:r>
              <a:rPr lang="zh-CN" altLang="en-US" dirty="0"/>
              <a:t>孟子</a:t>
            </a:r>
            <a:r>
              <a:rPr lang="en-US" altLang="zh-CN">
                <a:latin typeface="Calibri" panose="020F0502020204030204" pitchFamily="34" charset="0"/>
                <a:sym typeface="宋体" panose="02010600030101010101" pitchFamily="2" charset="-122"/>
              </a:rPr>
              <a:t>·</a:t>
            </a:r>
            <a:r>
              <a:rPr lang="zh-CN" altLang="en-US" dirty="0"/>
              <a:t>告子</a:t>
            </a:r>
            <a:r>
              <a:rPr lang="en-US" altLang="zh-CN"/>
              <a:t>》</a:t>
            </a:r>
            <a:endParaRPr lang="en-US" altLang="zh-CN"/>
          </a:p>
          <a:p>
            <a:pPr algn="ctr">
              <a:buNone/>
            </a:pPr>
            <a:endParaRPr lang="zh-CN" altLang="en-US" dirty="0"/>
          </a:p>
        </p:txBody>
      </p:sp>
      <p:grpSp>
        <p:nvGrpSpPr>
          <p:cNvPr id="28676" name="组合 28675"/>
          <p:cNvGrpSpPr>
            <a:grpSpLocks noChangeAspect="1"/>
          </p:cNvGrpSpPr>
          <p:nvPr/>
        </p:nvGrpSpPr>
        <p:grpSpPr>
          <a:xfrm>
            <a:off x="-19050" y="0"/>
            <a:ext cx="9234488" cy="6892925"/>
            <a:chOff x="0" y="0"/>
            <a:chExt cx="14571" cy="10854"/>
          </a:xfrm>
        </p:grpSpPr>
        <p:pic>
          <p:nvPicPr>
            <p:cNvPr id="28677" name="Picture 4" descr="上"/>
            <p:cNvPicPr>
              <a:picLocks noChangeAspect="1"/>
            </p:cNvPicPr>
            <p:nvPr/>
          </p:nvPicPr>
          <p:blipFill>
            <a:blip r:embed="rId1"/>
            <a:stretch>
              <a:fillRect/>
            </a:stretch>
          </p:blipFill>
          <p:spPr>
            <a:xfrm>
              <a:off x="0" y="0"/>
              <a:ext cx="14511" cy="1206"/>
            </a:xfrm>
            <a:prstGeom prst="rect">
              <a:avLst/>
            </a:prstGeom>
            <a:noFill/>
            <a:ln w="9525">
              <a:noFill/>
            </a:ln>
          </p:spPr>
        </p:pic>
        <p:pic>
          <p:nvPicPr>
            <p:cNvPr id="28678" name="Picture 5" descr="下"/>
            <p:cNvPicPr>
              <a:picLocks noChangeAspect="1"/>
            </p:cNvPicPr>
            <p:nvPr/>
          </p:nvPicPr>
          <p:blipFill>
            <a:blip r:embed="rId2"/>
            <a:stretch>
              <a:fillRect/>
            </a:stretch>
          </p:blipFill>
          <p:spPr>
            <a:xfrm>
              <a:off x="57" y="9636"/>
              <a:ext cx="14515" cy="1218"/>
            </a:xfrm>
            <a:prstGeom prst="rect">
              <a:avLst/>
            </a:prstGeom>
            <a:noFill/>
            <a:ln w="9525">
              <a:noFill/>
            </a:ln>
          </p:spPr>
        </p:pic>
      </p:grpSp>
      <p:pic>
        <p:nvPicPr>
          <p:cNvPr id="28679" name="Picture 6" descr="logo3"/>
          <p:cNvPicPr>
            <a:picLocks noChangeAspect="1"/>
          </p:cNvPicPr>
          <p:nvPr>
            <p:ph sz="half" idx="1"/>
          </p:nvPr>
        </p:nvPicPr>
        <p:blipFill>
          <a:blip r:embed="rId3"/>
          <a:stretch>
            <a:fillRect/>
          </a:stretch>
        </p:blipFill>
        <p:spPr>
          <a:xfrm>
            <a:off x="0" y="6370638"/>
            <a:ext cx="1447800" cy="427037"/>
          </a:xfrm>
        </p:spPr>
      </p:pic>
      <p:pic>
        <p:nvPicPr>
          <p:cNvPr id="28680" name="图片 28679" descr="2010091408394847">
            <a:hlinkClick r:id="rId4" action="ppaction://hlinksldjump"/>
          </p:cNvPr>
          <p:cNvPicPr>
            <a:picLocks noChangeAspect="1"/>
          </p:cNvPicPr>
          <p:nvPr/>
        </p:nvPicPr>
        <p:blipFill>
          <a:blip r:embed="rId5"/>
          <a:stretch>
            <a:fillRect/>
          </a:stretch>
        </p:blipFill>
        <p:spPr>
          <a:xfrm>
            <a:off x="8388350" y="6092825"/>
            <a:ext cx="793750" cy="790575"/>
          </a:xfrm>
          <a:prstGeom prst="rect">
            <a:avLst/>
          </a:prstGeom>
          <a:noFill/>
          <a:ln w="9525">
            <a:noFill/>
          </a:ln>
        </p:spPr>
      </p:pic>
      <p:pic>
        <p:nvPicPr>
          <p:cNvPr id="28681" name="图片 28680" descr="图片1"/>
          <p:cNvPicPr>
            <a:picLocks noChangeAspect="1"/>
          </p:cNvPicPr>
          <p:nvPr/>
        </p:nvPicPr>
        <p:blipFill>
          <a:blip r:embed="rId6"/>
          <a:stretch>
            <a:fillRect/>
          </a:stretch>
        </p:blipFill>
        <p:spPr>
          <a:xfrm>
            <a:off x="-609600" y="-457200"/>
            <a:ext cx="9753600" cy="7315200"/>
          </a:xfrm>
          <a:prstGeom prst="rect">
            <a:avLst/>
          </a:prstGeom>
          <a:noFill/>
          <a:ln w="9525">
            <a:noFill/>
          </a:ln>
        </p:spPr>
      </p:pic>
      <p:sp>
        <p:nvSpPr>
          <p:cNvPr id="28682" name="矩形 28681"/>
          <p:cNvSpPr/>
          <p:nvPr/>
        </p:nvSpPr>
        <p:spPr>
          <a:xfrm>
            <a:off x="1835150" y="1557338"/>
            <a:ext cx="1339850" cy="3829050"/>
          </a:xfrm>
          <a:prstGeom prst="rect">
            <a:avLst/>
          </a:prstGeom>
          <a:noFill/>
          <a:ln w="9525">
            <a:noFill/>
          </a:ln>
        </p:spPr>
        <p:txBody>
          <a:bodyPr vert="eaVert" anchor="ctr"/>
          <a:lstStyle>
            <a:lvl1pPr marL="0" lvl="0" indent="0" algn="l" defTabSz="914400" rtl="0" eaLnBrk="1" fontAlgn="base" latinLnBrk="0" hangingPunct="1">
              <a:lnSpc>
                <a:spcPct val="90000"/>
              </a:lnSpc>
              <a:spcBef>
                <a:spcPct val="0"/>
              </a:spcBef>
              <a:spcAft>
                <a:spcPct val="0"/>
              </a:spcAft>
              <a:buNone/>
              <a:defRPr sz="3600" b="1" u="none" kern="1200" baseline="0">
                <a:solidFill>
                  <a:schemeClr val="tx2"/>
                </a:solidFill>
                <a:latin typeface="Arial" panose="020B0604020202020204" pitchFamily="34" charset="0"/>
                <a:ea typeface="宋体" panose="02010600030101010101" pitchFamily="2" charset="-122"/>
              </a:defRPr>
            </a:lvl1pPr>
          </a:lstStyle>
          <a:p>
            <a:pPr lvl="0"/>
            <a:r>
              <a:rPr lang="zh-CN" altLang="en-US" dirty="0"/>
              <a:t>在我国星光灿烂的古代文化中，会不时隐藏着某些封建主义的糟粕，本文也不例外，请你把这些地方找出来，谈谈你的看法。</a:t>
            </a:r>
            <a:endParaRPr lang="zh-CN" altLang="zh-CN" dirty="0"/>
          </a:p>
        </p:txBody>
      </p:sp>
      <p:sp>
        <p:nvSpPr>
          <p:cNvPr id="28683" name="文本框 28682"/>
          <p:cNvSpPr txBox="1"/>
          <p:nvPr/>
        </p:nvSpPr>
        <p:spPr>
          <a:xfrm>
            <a:off x="827088" y="260350"/>
            <a:ext cx="6624637" cy="641350"/>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rPr>
              <a:t>（五）你找我找，发现问题</a:t>
            </a:r>
            <a:endParaRPr lang="zh-CN" altLang="en-US" sz="3600" b="1" dirty="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8682"/>
                                        </p:tgtEl>
                                        <p:attrNameLst>
                                          <p:attrName>style.visibility</p:attrName>
                                        </p:attrNameLst>
                                      </p:cBhvr>
                                      <p:to>
                                        <p:strVal val="visible"/>
                                      </p:to>
                                    </p:set>
                                    <p:animEffect transition="in" filter="diamond(in)">
                                      <p:cBhvr>
                                        <p:cTn id="7" dur="2000"/>
                                        <p:tgtEl>
                                          <p:spTgt spid="286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6802" name="Picture 2" descr="0527"/>
          <p:cNvPicPr>
            <a:picLocks noChangeAspect="1"/>
          </p:cNvPicPr>
          <p:nvPr/>
        </p:nvPicPr>
        <p:blipFill>
          <a:blip r:embed="rId1"/>
          <a:stretch>
            <a:fillRect/>
          </a:stretch>
        </p:blipFill>
        <p:spPr>
          <a:xfrm>
            <a:off x="5940425" y="936625"/>
            <a:ext cx="2882900" cy="3500438"/>
          </a:xfrm>
          <a:prstGeom prst="rect">
            <a:avLst/>
          </a:prstGeom>
          <a:noFill/>
          <a:ln w="9525">
            <a:noFill/>
          </a:ln>
        </p:spPr>
      </p:pic>
      <p:sp>
        <p:nvSpPr>
          <p:cNvPr id="76803" name="Rectangle 3"/>
          <p:cNvSpPr>
            <a:spLocks noGrp="1"/>
          </p:cNvSpPr>
          <p:nvPr>
            <p:ph type="body"/>
          </p:nvPr>
        </p:nvSpPr>
        <p:spPr>
          <a:xfrm>
            <a:off x="0" y="476250"/>
            <a:ext cx="6192838" cy="4525963"/>
          </a:xfrm>
        </p:spPr>
        <p:txBody>
          <a:bodyPr vert="horz" wrap="square" lIns="91440" tIns="45720" rIns="91440" bIns="45720" anchor="t"/>
          <a:p>
            <a:pPr eaLnBrk="1" hangingPunct="1">
              <a:buNone/>
            </a:pPr>
            <a:endParaRPr lang="zh-CN" altLang="en-US" sz="4800" b="1" dirty="0">
              <a:effectLst>
                <a:outerShdw blurRad="38100" dist="38100" dir="2700000">
                  <a:srgbClr val="FFFFFF"/>
                </a:outerShdw>
              </a:effectLst>
              <a:ea typeface="隶书" pitchFamily="49" charset="-122"/>
            </a:endParaRPr>
          </a:p>
          <a:p>
            <a:pPr eaLnBrk="1" hangingPunct="1">
              <a:buNone/>
            </a:pPr>
            <a:endParaRPr lang="zh-CN" altLang="en-US" sz="4800" b="1" dirty="0">
              <a:effectLst>
                <a:outerShdw blurRad="38100" dist="38100" dir="2700000">
                  <a:srgbClr val="FFFFFF"/>
                </a:outerShdw>
              </a:effectLst>
              <a:ea typeface="隶书" pitchFamily="49" charset="-122"/>
            </a:endParaRPr>
          </a:p>
          <a:p>
            <a:pPr eaLnBrk="1" hangingPunct="1">
              <a:buNone/>
            </a:pPr>
            <a:r>
              <a:rPr lang="zh-CN" altLang="en-US" sz="4800" b="1" dirty="0">
                <a:effectLst>
                  <a:outerShdw blurRad="38100" dist="38100" dir="2700000">
                    <a:srgbClr val="FFFFFF"/>
                  </a:outerShdw>
                </a:effectLst>
                <a:ea typeface="隶书" pitchFamily="49" charset="-122"/>
              </a:rPr>
              <a:t>　　你知道孟子的有关故事或语录吗？</a:t>
            </a:r>
            <a:endParaRPr lang="zh-CN" altLang="en-US" sz="4800" b="1" dirty="0">
              <a:effectLst>
                <a:outerShdw blurRad="38100" dist="38100" dir="2700000">
                  <a:srgbClr val="FFFFFF"/>
                </a:outerShdw>
              </a:effectLst>
              <a:ea typeface="隶书" pitchFamily="49"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标题 33793"/>
          <p:cNvSpPr>
            <a:spLocks noGrp="1"/>
          </p:cNvSpPr>
          <p:nvPr>
            <p:ph type="title"/>
          </p:nvPr>
        </p:nvSpPr>
        <p:spPr/>
        <p:txBody>
          <a:bodyPr anchor="b"/>
          <a:p>
            <a:r>
              <a:rPr lang="zh-CN" altLang="en-US" dirty="0"/>
              <a:t>糟粕之处：</a:t>
            </a:r>
            <a:endParaRPr lang="zh-CN" altLang="en-US" dirty="0"/>
          </a:p>
        </p:txBody>
      </p:sp>
      <p:sp>
        <p:nvSpPr>
          <p:cNvPr id="33795" name="文本占位符 33794"/>
          <p:cNvSpPr>
            <a:spLocks noGrp="1"/>
          </p:cNvSpPr>
          <p:nvPr>
            <p:ph type="body" idx="1"/>
          </p:nvPr>
        </p:nvSpPr>
        <p:spPr/>
        <p:txBody>
          <a:bodyPr/>
          <a:p>
            <a:r>
              <a:rPr lang="zh-CN" altLang="en-US" sz="4800" dirty="0"/>
              <a:t>妻妾制度</a:t>
            </a:r>
            <a:endParaRPr lang="zh-CN" altLang="en-US" sz="4800" dirty="0"/>
          </a:p>
          <a:p>
            <a:r>
              <a:rPr lang="zh-CN" altLang="en-US" sz="4800" dirty="0"/>
              <a:t>三从四德</a:t>
            </a:r>
            <a:endParaRPr lang="zh-CN" altLang="en-US" dirty="0"/>
          </a:p>
          <a:p>
            <a:r>
              <a:rPr lang="zh-CN" altLang="en-US" sz="4800" dirty="0"/>
              <a:t>父母之命不可违</a:t>
            </a:r>
            <a:endParaRPr lang="zh-CN" altLang="en-US" sz="4800" dirty="0"/>
          </a:p>
          <a:p>
            <a:endParaRPr lang="zh-CN" altLang="en-US" sz="4800" dirty="0"/>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8914"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3076" name="" r:id="rId1" imgW="4533900" imgH="3162300" progId="Paint.Picture">
                  <p:embed/>
                </p:oleObj>
              </mc:Choice>
              <mc:Fallback>
                <p:oleObj name="" r:id="rId1" imgW="4533900" imgH="3162300" progId="Paint.Picture">
                  <p:embed/>
                  <p:pic>
                    <p:nvPicPr>
                      <p:cNvPr id="0" name="图片 3075"/>
                      <p:cNvPicPr/>
                      <p:nvPr/>
                    </p:nvPicPr>
                    <p:blipFill>
                      <a:blip r:embed="rId2"/>
                      <a:stretch>
                        <a:fillRect/>
                      </a:stretch>
                    </p:blipFill>
                    <p:spPr>
                      <a:xfrm>
                        <a:off x="0" y="0"/>
                        <a:ext cx="9144000" cy="6856413"/>
                      </a:xfrm>
                      <a:prstGeom prst="rect">
                        <a:avLst/>
                      </a:prstGeom>
                      <a:noFill/>
                      <a:ln w="38100">
                        <a:noFill/>
                        <a:miter/>
                      </a:ln>
                    </p:spPr>
                  </p:pic>
                </p:oleObj>
              </mc:Fallback>
            </mc:AlternateContent>
          </a:graphicData>
        </a:graphic>
      </p:graphicFrame>
      <p:graphicFrame>
        <p:nvGraphicFramePr>
          <p:cNvPr id="38915" name="Object 3"/>
          <p:cNvGraphicFramePr>
            <a:graphicFrameLocks noChangeAspect="1"/>
          </p:cNvGraphicFramePr>
          <p:nvPr/>
        </p:nvGraphicFramePr>
        <p:xfrm>
          <a:off x="5148263" y="1588"/>
          <a:ext cx="2895600" cy="6856412"/>
        </p:xfrm>
        <a:graphic>
          <a:graphicData uri="http://schemas.openxmlformats.org/presentationml/2006/ole">
            <mc:AlternateContent xmlns:mc="http://schemas.openxmlformats.org/markup-compatibility/2006">
              <mc:Choice xmlns:v="urn:schemas-microsoft-com:vml" Requires="v">
                <p:oleObj spid="_x0000_s3077" name="" r:id="rId3" imgW="1228725" imgH="3524250" progId="Paint.Picture">
                  <p:embed/>
                </p:oleObj>
              </mc:Choice>
              <mc:Fallback>
                <p:oleObj name="" r:id="rId3" imgW="1228725" imgH="3524250" progId="Paint.Picture">
                  <p:embed/>
                  <p:pic>
                    <p:nvPicPr>
                      <p:cNvPr id="0" name="图片 3076"/>
                      <p:cNvPicPr/>
                      <p:nvPr/>
                    </p:nvPicPr>
                    <p:blipFill>
                      <a:blip r:embed="rId4"/>
                      <a:stretch>
                        <a:fillRect/>
                      </a:stretch>
                    </p:blipFill>
                    <p:spPr>
                      <a:xfrm>
                        <a:off x="5148263" y="1588"/>
                        <a:ext cx="2895600" cy="6856412"/>
                      </a:xfrm>
                      <a:prstGeom prst="rect">
                        <a:avLst/>
                      </a:prstGeom>
                      <a:noFill/>
                      <a:ln w="38100">
                        <a:noFill/>
                        <a:miter/>
                      </a:ln>
                    </p:spPr>
                  </p:pic>
                </p:oleObj>
              </mc:Fallback>
            </mc:AlternateContent>
          </a:graphicData>
        </a:graphic>
      </p:graphicFrame>
      <p:sp>
        <p:nvSpPr>
          <p:cNvPr id="38916" name="Text Box 4"/>
          <p:cNvSpPr txBox="1"/>
          <p:nvPr/>
        </p:nvSpPr>
        <p:spPr>
          <a:xfrm>
            <a:off x="5435600" y="908050"/>
            <a:ext cx="2379663" cy="5029200"/>
          </a:xfrm>
          <a:prstGeom prst="rect">
            <a:avLst/>
          </a:prstGeom>
          <a:noFill/>
          <a:ln w="9525">
            <a:noFill/>
          </a:ln>
        </p:spPr>
        <p:txBody>
          <a:bodyPr vert="eaVert">
            <a:spAutoFit/>
          </a:bodyPr>
          <a:p>
            <a:r>
              <a:rPr lang="zh-CN" altLang="en-US" sz="4800" b="1" dirty="0">
                <a:latin typeface="Times New Roman" panose="02020603050405020304" pitchFamily="18" charset="0"/>
                <a:ea typeface="华文行楷" pitchFamily="2" charset="-122"/>
              </a:rPr>
              <a:t>愿大丈夫的铿锵音韵永远萦绕在你我耳畔</a:t>
            </a:r>
            <a:endParaRPr lang="zh-CN" altLang="en-US" sz="4800" b="1">
              <a:latin typeface="Times New Roman" panose="02020603050405020304" pitchFamily="18" charset="0"/>
              <a:ea typeface="华文行楷" pitchFamily="2" charset="-122"/>
            </a:endParaRPr>
          </a:p>
        </p:txBody>
      </p:sp>
      <p:graphicFrame>
        <p:nvGraphicFramePr>
          <p:cNvPr id="38917" name="Object 3"/>
          <p:cNvGraphicFramePr>
            <a:graphicFrameLocks noChangeAspect="1"/>
          </p:cNvGraphicFramePr>
          <p:nvPr/>
        </p:nvGraphicFramePr>
        <p:xfrm>
          <a:off x="1258888" y="1588"/>
          <a:ext cx="2895600" cy="6856412"/>
        </p:xfrm>
        <a:graphic>
          <a:graphicData uri="http://schemas.openxmlformats.org/presentationml/2006/ole">
            <mc:AlternateContent xmlns:mc="http://schemas.openxmlformats.org/markup-compatibility/2006">
              <mc:Choice xmlns:v="urn:schemas-microsoft-com:vml" Requires="v">
                <p:oleObj spid="_x0000_s3078" name="" r:id="rId5" imgW="1228725" imgH="3524250" progId="Paint.Picture">
                  <p:embed/>
                </p:oleObj>
              </mc:Choice>
              <mc:Fallback>
                <p:oleObj name="" r:id="rId5" imgW="1228725" imgH="3524250" progId="Paint.Picture">
                  <p:embed/>
                  <p:pic>
                    <p:nvPicPr>
                      <p:cNvPr id="0" name="图片 3077"/>
                      <p:cNvPicPr/>
                      <p:nvPr/>
                    </p:nvPicPr>
                    <p:blipFill>
                      <a:blip r:embed="rId4"/>
                      <a:stretch>
                        <a:fillRect/>
                      </a:stretch>
                    </p:blipFill>
                    <p:spPr>
                      <a:xfrm>
                        <a:off x="1258888" y="1588"/>
                        <a:ext cx="2895600" cy="6856412"/>
                      </a:xfrm>
                      <a:prstGeom prst="rect">
                        <a:avLst/>
                      </a:prstGeom>
                      <a:noFill/>
                      <a:ln w="38100">
                        <a:noFill/>
                        <a:miter/>
                      </a:ln>
                    </p:spPr>
                  </p:pic>
                </p:oleObj>
              </mc:Fallback>
            </mc:AlternateContent>
          </a:graphicData>
        </a:graphic>
      </p:graphicFrame>
      <p:sp>
        <p:nvSpPr>
          <p:cNvPr id="38918" name="文本框 38917"/>
          <p:cNvSpPr txBox="1"/>
          <p:nvPr/>
        </p:nvSpPr>
        <p:spPr>
          <a:xfrm>
            <a:off x="609600" y="685800"/>
            <a:ext cx="3111500" cy="4876800"/>
          </a:xfrm>
          <a:prstGeom prst="rect">
            <a:avLst/>
          </a:prstGeom>
          <a:noFill/>
          <a:ln w="9525">
            <a:noFill/>
          </a:ln>
        </p:spPr>
        <p:txBody>
          <a:bodyPr vert="eaVert">
            <a:spAutoFit/>
          </a:bodyPr>
          <a:p>
            <a:r>
              <a:rPr lang="zh-CN" altLang="en-US" sz="4800" b="1" dirty="0">
                <a:latin typeface="Times New Roman" panose="02020603050405020304" pitchFamily="18" charset="0"/>
                <a:ea typeface="华文行楷" pitchFamily="2" charset="-122"/>
              </a:rPr>
              <a:t>愿大丈夫的高尚情操永远流淌在你我心间</a:t>
            </a:r>
            <a:endParaRPr lang="zh-CN" altLang="en-US" sz="4800" b="1">
              <a:latin typeface="Times New Roman" panose="02020603050405020304" pitchFamily="18" charset="0"/>
              <a:ea typeface="华文行楷" pitchFamily="2" charset="-122"/>
            </a:endParaRPr>
          </a:p>
          <a:p>
            <a:pPr algn="ctr"/>
            <a:endParaRPr lang="zh-CN" altLang="en-US" sz="4800">
              <a:latin typeface="Times New Roman" panose="02020603050405020304" pitchFamily="18" charset="0"/>
              <a:ea typeface="华文行楷" pitchFamily="2" charset="-122"/>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标题 64513"/>
          <p:cNvSpPr>
            <a:spLocks noGrp="1"/>
          </p:cNvSpPr>
          <p:nvPr>
            <p:ph type="title"/>
          </p:nvPr>
        </p:nvSpPr>
        <p:spPr/>
        <p:txBody>
          <a:bodyPr anchor="b"/>
          <a:p>
            <a:r>
              <a:rPr lang="zh-CN" altLang="en-US" dirty="0"/>
              <a:t>课堂练习</a:t>
            </a:r>
            <a:endParaRPr lang="zh-CN" altLang="en-US" dirty="0"/>
          </a:p>
        </p:txBody>
      </p:sp>
      <p:sp>
        <p:nvSpPr>
          <p:cNvPr id="64515" name="文本占位符 64514"/>
          <p:cNvSpPr>
            <a:spLocks noGrp="1"/>
          </p:cNvSpPr>
          <p:nvPr>
            <p:ph type="body" idx="1"/>
          </p:nvPr>
        </p:nvSpPr>
        <p:spPr/>
        <p:txBody>
          <a:bodyPr/>
          <a:p>
            <a:pPr>
              <a:lnSpc>
                <a:spcPct val="90000"/>
              </a:lnSpc>
            </a:pPr>
            <a:r>
              <a:rPr lang="zh-CN" altLang="en-US" sz="2400" b="1" dirty="0"/>
              <a:t>解释下面句子中红色字的词语</a:t>
            </a:r>
            <a:endParaRPr lang="zh-CN" altLang="en-US" sz="2400" b="1" dirty="0"/>
          </a:p>
          <a:p>
            <a:pPr>
              <a:lnSpc>
                <a:spcPct val="90000"/>
              </a:lnSpc>
              <a:buNone/>
            </a:pPr>
            <a:endParaRPr lang="zh-CN" altLang="en-US" sz="2400" b="1" dirty="0"/>
          </a:p>
          <a:p>
            <a:pPr>
              <a:lnSpc>
                <a:spcPct val="90000"/>
              </a:lnSpc>
              <a:buNone/>
            </a:pPr>
            <a:r>
              <a:rPr lang="en-US" altLang="zh-CN" sz="2400" b="1" dirty="0"/>
              <a:t>1</a:t>
            </a:r>
            <a:r>
              <a:rPr lang="zh-CN" altLang="en-US" sz="2400" b="1" dirty="0"/>
              <a:t>，安居而天下</a:t>
            </a:r>
            <a:r>
              <a:rPr lang="zh-CN" altLang="en-US" sz="2400" b="1" dirty="0">
                <a:solidFill>
                  <a:srgbClr val="FF0066"/>
                </a:solidFill>
              </a:rPr>
              <a:t>熄    </a:t>
            </a:r>
            <a:r>
              <a:rPr lang="en-US" altLang="zh-CN" sz="2400" b="1" dirty="0"/>
              <a:t>2</a:t>
            </a:r>
            <a:r>
              <a:rPr lang="zh-CN" altLang="en-US" sz="2400" b="1" dirty="0"/>
              <a:t>，父</a:t>
            </a:r>
            <a:r>
              <a:rPr lang="zh-CN" altLang="en-US" sz="2400" b="1" dirty="0">
                <a:solidFill>
                  <a:srgbClr val="FF0066"/>
                </a:solidFill>
              </a:rPr>
              <a:t>命</a:t>
            </a:r>
            <a:r>
              <a:rPr lang="zh-CN" altLang="en-US" sz="2400" b="1" dirty="0"/>
              <a:t>之  </a:t>
            </a:r>
            <a:r>
              <a:rPr lang="en-US" altLang="zh-CN" sz="2400" b="1" dirty="0"/>
              <a:t>3 </a:t>
            </a:r>
            <a:r>
              <a:rPr lang="zh-CN" altLang="en-US" sz="2400" b="1" dirty="0"/>
              <a:t>，与民</a:t>
            </a:r>
            <a:r>
              <a:rPr lang="zh-CN" altLang="en-US" sz="2400" b="1" dirty="0">
                <a:solidFill>
                  <a:srgbClr val="FF0066"/>
                </a:solidFill>
              </a:rPr>
              <a:t>由</a:t>
            </a:r>
            <a:r>
              <a:rPr lang="zh-CN" altLang="en-US" sz="2400" b="1" dirty="0"/>
              <a:t>之</a:t>
            </a:r>
            <a:endParaRPr lang="zh-CN" altLang="en-US" sz="2400" b="1" dirty="0"/>
          </a:p>
          <a:p>
            <a:pPr>
              <a:lnSpc>
                <a:spcPct val="90000"/>
              </a:lnSpc>
              <a:buNone/>
            </a:pPr>
            <a:r>
              <a:rPr lang="en-US" altLang="zh-CN" sz="2400" b="1" dirty="0"/>
              <a:t>4</a:t>
            </a:r>
            <a:r>
              <a:rPr lang="zh-CN" altLang="en-US" sz="2400" b="1" dirty="0"/>
              <a:t>，富贵不能</a:t>
            </a:r>
            <a:r>
              <a:rPr lang="zh-CN" altLang="en-US" sz="2400" b="1" dirty="0">
                <a:solidFill>
                  <a:srgbClr val="FF0066"/>
                </a:solidFill>
              </a:rPr>
              <a:t>淫</a:t>
            </a:r>
            <a:r>
              <a:rPr lang="zh-CN" altLang="en-US" sz="2400" b="1" dirty="0"/>
              <a:t>     </a:t>
            </a:r>
            <a:r>
              <a:rPr lang="en-US" altLang="zh-CN" sz="2400" b="1" dirty="0"/>
              <a:t>5</a:t>
            </a:r>
            <a:r>
              <a:rPr lang="zh-CN" altLang="en-US" sz="2400" b="1" dirty="0"/>
              <a:t>，独行其</a:t>
            </a:r>
            <a:r>
              <a:rPr lang="zh-CN" altLang="en-US" sz="2400" b="1" dirty="0">
                <a:solidFill>
                  <a:srgbClr val="FF0066"/>
                </a:solidFill>
              </a:rPr>
              <a:t>道  </a:t>
            </a:r>
            <a:r>
              <a:rPr lang="zh-CN" altLang="en-US" sz="2400" b="1" dirty="0"/>
              <a:t> </a:t>
            </a:r>
            <a:r>
              <a:rPr lang="en-US" altLang="zh-CN" sz="2400" b="1" dirty="0"/>
              <a:t>6</a:t>
            </a:r>
            <a:r>
              <a:rPr lang="zh-CN" altLang="en-US" sz="2400" b="1" dirty="0"/>
              <a:t>，贫贱不能</a:t>
            </a:r>
            <a:r>
              <a:rPr lang="zh-CN" altLang="en-US" sz="2400" b="1" dirty="0">
                <a:solidFill>
                  <a:srgbClr val="FF0066"/>
                </a:solidFill>
              </a:rPr>
              <a:t>移</a:t>
            </a:r>
            <a:endParaRPr lang="zh-CN" altLang="en-US" sz="2400" b="1" dirty="0">
              <a:solidFill>
                <a:srgbClr val="FF0066"/>
              </a:solidFill>
            </a:endParaRPr>
          </a:p>
          <a:p>
            <a:pPr>
              <a:lnSpc>
                <a:spcPct val="90000"/>
              </a:lnSpc>
            </a:pPr>
            <a:r>
              <a:rPr lang="zh-CN" altLang="en-US" sz="2400" b="1" dirty="0"/>
              <a:t>用现代汉语翻译下列句子</a:t>
            </a:r>
            <a:endParaRPr lang="zh-CN" altLang="en-US" sz="2400" b="1" dirty="0"/>
          </a:p>
          <a:p>
            <a:pPr>
              <a:lnSpc>
                <a:spcPct val="90000"/>
              </a:lnSpc>
              <a:buNone/>
            </a:pPr>
            <a:endParaRPr lang="zh-CN" altLang="en-US" sz="2400" b="1" dirty="0"/>
          </a:p>
          <a:p>
            <a:pPr>
              <a:lnSpc>
                <a:spcPct val="90000"/>
              </a:lnSpc>
              <a:buNone/>
            </a:pPr>
            <a:r>
              <a:rPr lang="en-US" altLang="zh-CN" sz="2400" b="1" dirty="0"/>
              <a:t>1</a:t>
            </a:r>
            <a:r>
              <a:rPr lang="zh-CN" altLang="en-US" sz="2400" b="1" dirty="0"/>
              <a:t>，是 焉得为大丈夫乎？</a:t>
            </a:r>
            <a:endParaRPr lang="zh-CN" altLang="en-US" sz="2400" b="1" dirty="0"/>
          </a:p>
          <a:p>
            <a:pPr>
              <a:lnSpc>
                <a:spcPct val="90000"/>
              </a:lnSpc>
              <a:buNone/>
            </a:pPr>
            <a:r>
              <a:rPr lang="en-US" altLang="zh-CN" sz="2400" b="1" dirty="0"/>
              <a:t>2</a:t>
            </a:r>
            <a:r>
              <a:rPr lang="zh-CN" altLang="en-US" sz="2400" b="1" dirty="0"/>
              <a:t>，得志，与民由之</a:t>
            </a:r>
            <a:endParaRPr lang="zh-CN" altLang="en-US" sz="2400" b="1" dirty="0"/>
          </a:p>
          <a:p>
            <a:pPr>
              <a:lnSpc>
                <a:spcPct val="90000"/>
              </a:lnSpc>
              <a:buNone/>
            </a:pPr>
            <a:r>
              <a:rPr lang="en-US" altLang="zh-CN" sz="2400" b="1" dirty="0"/>
              <a:t>3</a:t>
            </a:r>
            <a:r>
              <a:rPr lang="zh-CN" altLang="en-US" sz="2400" b="1" dirty="0"/>
              <a:t>，不得志，独行其道</a:t>
            </a:r>
            <a:endParaRPr lang="zh-CN" altLang="en-US" sz="2400" b="1" dirty="0"/>
          </a:p>
          <a:p>
            <a:pPr>
              <a:lnSpc>
                <a:spcPct val="90000"/>
              </a:lnSpc>
              <a:buNone/>
            </a:pPr>
            <a:r>
              <a:rPr lang="en-US" altLang="zh-CN" sz="2400" b="1" dirty="0"/>
              <a:t>4</a:t>
            </a:r>
            <a:r>
              <a:rPr lang="zh-CN" altLang="en-US" sz="2400" b="1" dirty="0"/>
              <a:t>，富贵不能淫，贫贱不能移，威武不能屈，此之谓大丈夫。</a:t>
            </a:r>
            <a:endParaRPr lang="zh-CN" altLang="en-US" sz="2400" b="1" dirty="0"/>
          </a:p>
          <a:p>
            <a:pPr>
              <a:lnSpc>
                <a:spcPct val="90000"/>
              </a:lnSpc>
              <a:buNone/>
            </a:pPr>
            <a:endParaRPr lang="zh-CN" altLang="en-US" sz="2400" b="1" dirty="0">
              <a:solidFill>
                <a:srgbClr val="FF0066"/>
              </a:solidFill>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标题 65537"/>
          <p:cNvSpPr>
            <a:spLocks noGrp="1"/>
          </p:cNvSpPr>
          <p:nvPr>
            <p:ph type="title"/>
          </p:nvPr>
        </p:nvSpPr>
        <p:spPr/>
        <p:txBody>
          <a:bodyPr anchor="b"/>
          <a:p>
            <a:r>
              <a:rPr lang="zh-CN" altLang="en-US" dirty="0"/>
              <a:t>课堂练习</a:t>
            </a:r>
            <a:endParaRPr lang="zh-CN" altLang="en-US" dirty="0"/>
          </a:p>
        </p:txBody>
      </p:sp>
      <p:sp>
        <p:nvSpPr>
          <p:cNvPr id="65539" name="文本占位符 65538"/>
          <p:cNvSpPr>
            <a:spLocks noGrp="1"/>
          </p:cNvSpPr>
          <p:nvPr>
            <p:ph type="body" idx="1"/>
          </p:nvPr>
        </p:nvSpPr>
        <p:spPr>
          <a:xfrm>
            <a:off x="753110" y="1981200"/>
            <a:ext cx="8238490" cy="4114800"/>
          </a:xfrm>
        </p:spPr>
        <p:txBody>
          <a:bodyPr/>
          <a:p>
            <a:r>
              <a:rPr lang="zh-CN" altLang="en-US" dirty="0"/>
              <a:t>孟子认为景春的观点错在哪里？</a:t>
            </a:r>
            <a:endParaRPr lang="zh-CN" altLang="en-US" dirty="0"/>
          </a:p>
          <a:p>
            <a:r>
              <a:rPr lang="zh-CN" altLang="en-US" dirty="0"/>
              <a:t>从本文哪几个方面论述应该知礼这一个观点</a:t>
            </a:r>
            <a:r>
              <a:rPr lang="en-US" altLang="zh-CN"/>
              <a:t>?</a:t>
            </a:r>
            <a:endParaRPr lang="en-US" altLang="zh-CN"/>
          </a:p>
          <a:p>
            <a:r>
              <a:rPr lang="zh-CN" altLang="en-US" dirty="0"/>
              <a:t>本文的中心论点是什么？</a:t>
            </a:r>
            <a:endParaRPr lang="zh-CN" altLang="en-US" dirty="0"/>
          </a:p>
          <a:p>
            <a:r>
              <a:rPr lang="zh-CN" altLang="en-US" dirty="0"/>
              <a:t>“富贵不能淫。。此之谓大丈夫”一句有何现实意义？</a:t>
            </a:r>
            <a:endParaRPr lang="zh-CN" altLang="en-US" dirty="0"/>
          </a:p>
          <a:p>
            <a:r>
              <a:rPr lang="zh-CN" altLang="en-US" dirty="0"/>
              <a:t>景春认为大丈夫应该是：</a:t>
            </a:r>
            <a:endParaRPr lang="zh-CN" altLang="en-US"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标题 59393"/>
          <p:cNvSpPr>
            <a:spLocks noGrp="1" noRot="1"/>
          </p:cNvSpPr>
          <p:nvPr>
            <p:ph type="title"/>
          </p:nvPr>
        </p:nvSpPr>
        <p:spPr>
          <a:xfrm>
            <a:off x="950595" y="533400"/>
            <a:ext cx="7964805" cy="1143000"/>
          </a:xfrm>
        </p:spPr>
        <p:txBody>
          <a:bodyPr anchor="ctr"/>
          <a:p>
            <a:r>
              <a:rPr lang="zh-CN" altLang="en-US" dirty="0"/>
              <a:t>（六）你评我评，总结提升</a:t>
            </a:r>
            <a:endParaRPr lang="zh-CN" altLang="en-US" dirty="0"/>
          </a:p>
        </p:txBody>
      </p:sp>
      <p:sp>
        <p:nvSpPr>
          <p:cNvPr id="59395" name="文本占位符 59394"/>
          <p:cNvSpPr>
            <a:spLocks noGrp="1" noRot="1"/>
          </p:cNvSpPr>
          <p:nvPr>
            <p:ph type="body" idx="1"/>
          </p:nvPr>
        </p:nvSpPr>
        <p:spPr>
          <a:xfrm>
            <a:off x="950595" y="1981200"/>
            <a:ext cx="8041005" cy="4114800"/>
          </a:xfrm>
        </p:spPr>
        <p:txBody>
          <a:bodyPr/>
          <a:p>
            <a:r>
              <a:rPr lang="zh-CN" altLang="en-US" sz="4800" dirty="0"/>
              <a:t>请班长评价一下这节课。</a:t>
            </a:r>
            <a:endParaRPr lang="zh-CN" altLang="en-US" sz="4800" dirty="0"/>
          </a:p>
          <a:p>
            <a:r>
              <a:rPr lang="zh-CN" altLang="en-US" sz="4800" dirty="0"/>
              <a:t>自己给自己一个评价，标注到课堂表现表上。</a:t>
            </a:r>
            <a:endParaRPr lang="zh-CN" altLang="en-US" sz="4800" dirty="0"/>
          </a:p>
          <a:p>
            <a:r>
              <a:rPr lang="zh-CN" altLang="en-US" sz="4800" dirty="0"/>
              <a:t>小组长给自己小组的组员加好分数，上报到课代表。 </a:t>
            </a:r>
            <a:endParaRPr lang="zh-CN" altLang="en-US" sz="4800" dirty="0"/>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1746" name="Text Box 2"/>
          <p:cNvSpPr txBox="1"/>
          <p:nvPr/>
        </p:nvSpPr>
        <p:spPr>
          <a:xfrm>
            <a:off x="323850" y="2057400"/>
            <a:ext cx="8569325" cy="1189038"/>
          </a:xfrm>
          <a:prstGeom prst="rect">
            <a:avLst/>
          </a:prstGeom>
          <a:noFill/>
          <a:ln w="12700">
            <a:noFill/>
          </a:ln>
        </p:spPr>
        <p:txBody>
          <a:bodyPr>
            <a:spAutoFit/>
          </a:bodyPr>
          <a:p>
            <a:r>
              <a:rPr lang="zh-CN" altLang="en-US" sz="7200" b="1" dirty="0">
                <a:solidFill>
                  <a:srgbClr val="FF3300"/>
                </a:solidFill>
                <a:latin typeface="Times New Roman" panose="02020603050405020304" pitchFamily="18" charset="0"/>
              </a:rPr>
              <a:t>生于忧患，死于安乐</a:t>
            </a:r>
            <a:endParaRPr lang="zh-CN" altLang="en-US" sz="7200" b="1" dirty="0">
              <a:solidFill>
                <a:srgbClr val="FF3300"/>
              </a:solidFill>
              <a:latin typeface="Times New Roman" panose="02020603050405020304"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01" name="图片 4100"/>
          <p:cNvPicPr>
            <a:picLocks noChangeAspect="1"/>
          </p:cNvPicPr>
          <p:nvPr/>
        </p:nvPicPr>
        <p:blipFill>
          <a:blip r:embed="rId1"/>
          <a:stretch>
            <a:fillRect/>
          </a:stretch>
        </p:blipFill>
        <p:spPr>
          <a:xfrm>
            <a:off x="5553075" y="3417253"/>
            <a:ext cx="3130550" cy="3240087"/>
          </a:xfrm>
          <a:prstGeom prst="rect">
            <a:avLst/>
          </a:prstGeom>
          <a:noFill/>
          <a:ln w="9525">
            <a:noFill/>
          </a:ln>
        </p:spPr>
      </p:pic>
      <p:sp>
        <p:nvSpPr>
          <p:cNvPr id="4099" name="Rectangle 3"/>
          <p:cNvSpPr>
            <a:spLocks noGrp="1" noRot="1"/>
          </p:cNvSpPr>
          <p:nvPr>
            <p:ph type="body"/>
          </p:nvPr>
        </p:nvSpPr>
        <p:spPr>
          <a:xfrm>
            <a:off x="0" y="404813"/>
            <a:ext cx="8229600" cy="4525962"/>
          </a:xfrm>
        </p:spPr>
        <p:txBody>
          <a:bodyPr vert="horz" wrap="square" anchor="t"/>
          <a:p>
            <a:pPr eaLnBrk="1" hangingPunct="1"/>
            <a:r>
              <a:rPr lang="zh-CN" altLang="en-US" sz="5400" b="1">
                <a:solidFill>
                  <a:srgbClr val="0000FF"/>
                </a:solidFill>
                <a:effectLst>
                  <a:outerShdw blurRad="38100" dist="38100" dir="2700000">
                    <a:srgbClr val="C0C0C0"/>
                  </a:outerShdw>
                </a:effectLst>
                <a:ea typeface="黑体" panose="02010609060101010101" pitchFamily="49" charset="-122"/>
              </a:rPr>
              <a:t>青蛙在开水里逃生</a:t>
            </a:r>
            <a:endParaRPr lang="zh-CN" altLang="en-US" sz="5400" b="1">
              <a:solidFill>
                <a:srgbClr val="0000FF"/>
              </a:solidFill>
              <a:effectLst>
                <a:outerShdw blurRad="38100" dist="38100" dir="2700000">
                  <a:srgbClr val="C0C0C0"/>
                </a:outerShdw>
              </a:effectLst>
              <a:ea typeface="黑体" panose="02010609060101010101" pitchFamily="49" charset="-122"/>
            </a:endParaRPr>
          </a:p>
          <a:p>
            <a:pPr eaLnBrk="1" hangingPunct="1"/>
            <a:endParaRPr lang="zh-CN" altLang="en-US" sz="5400" b="1">
              <a:solidFill>
                <a:srgbClr val="0000FF"/>
              </a:solidFill>
              <a:effectLst>
                <a:outerShdw blurRad="38100" dist="38100" dir="2700000">
                  <a:srgbClr val="C0C0C0"/>
                </a:outerShdw>
              </a:effectLst>
              <a:ea typeface="黑体" panose="02010609060101010101" pitchFamily="49" charset="-122"/>
            </a:endParaRPr>
          </a:p>
          <a:p>
            <a:pPr eaLnBrk="1" hangingPunct="1"/>
            <a:endParaRPr lang="zh-CN" altLang="en-US" sz="5400" b="1">
              <a:solidFill>
                <a:srgbClr val="0000FF"/>
              </a:solidFill>
              <a:effectLst>
                <a:outerShdw blurRad="38100" dist="38100" dir="2700000">
                  <a:srgbClr val="C0C0C0"/>
                </a:outerShdw>
              </a:effectLst>
              <a:ea typeface="黑体" panose="02010609060101010101" pitchFamily="49" charset="-122"/>
            </a:endParaRPr>
          </a:p>
          <a:p>
            <a:pPr eaLnBrk="1" hangingPunct="1"/>
            <a:r>
              <a:rPr lang="zh-CN" altLang="en-US" sz="5400" b="1">
                <a:solidFill>
                  <a:srgbClr val="0000FF"/>
                </a:solidFill>
                <a:effectLst>
                  <a:outerShdw blurRad="38100" dist="38100" dir="2700000">
                    <a:srgbClr val="C0C0C0"/>
                  </a:outerShdw>
                </a:effectLst>
                <a:ea typeface="黑体" panose="02010609060101010101" pitchFamily="49" charset="-122"/>
              </a:rPr>
              <a:t>青蛙在温水里死亡</a:t>
            </a:r>
            <a:endParaRPr lang="zh-CN" altLang="en-US" sz="5400" b="1">
              <a:solidFill>
                <a:srgbClr val="0000FF"/>
              </a:solidFill>
              <a:effectLst>
                <a:outerShdw blurRad="38100" dist="38100" dir="2700000">
                  <a:srgbClr val="C0C0C0"/>
                </a:outerShdw>
              </a:effectLst>
              <a:ea typeface="黑体" panose="02010609060101010101" pitchFamily="49" charset="-122"/>
            </a:endParaRPr>
          </a:p>
        </p:txBody>
      </p:sp>
      <p:pic>
        <p:nvPicPr>
          <p:cNvPr id="4100" name="Picture 4" descr="青蛙"/>
          <p:cNvPicPr>
            <a:picLocks noChangeAspect="1"/>
          </p:cNvPicPr>
          <p:nvPr/>
        </p:nvPicPr>
        <p:blipFill>
          <a:blip r:embed="rId2"/>
          <a:stretch>
            <a:fillRect/>
          </a:stretch>
        </p:blipFill>
        <p:spPr>
          <a:xfrm>
            <a:off x="5552758" y="326390"/>
            <a:ext cx="3619500" cy="2439988"/>
          </a:xfrm>
          <a:prstGeom prst="rect">
            <a:avLst/>
          </a:prstGeom>
          <a:noFill/>
          <a:ln w="9525">
            <a:noFill/>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22" name="Picture 2" descr="机灵狗"/>
          <p:cNvPicPr>
            <a:picLocks noChangeAspect="1"/>
          </p:cNvPicPr>
          <p:nvPr/>
        </p:nvPicPr>
        <p:blipFill>
          <a:blip r:embed="rId1"/>
          <a:stretch>
            <a:fillRect/>
          </a:stretch>
        </p:blipFill>
        <p:spPr>
          <a:xfrm>
            <a:off x="5580063" y="2638425"/>
            <a:ext cx="3598862" cy="3959225"/>
          </a:xfrm>
          <a:prstGeom prst="rect">
            <a:avLst/>
          </a:prstGeom>
          <a:noFill/>
          <a:ln w="9525">
            <a:noFill/>
          </a:ln>
        </p:spPr>
      </p:pic>
      <p:sp>
        <p:nvSpPr>
          <p:cNvPr id="5123" name="AutoShape 3"/>
          <p:cNvSpPr/>
          <p:nvPr/>
        </p:nvSpPr>
        <p:spPr>
          <a:xfrm>
            <a:off x="1044575" y="0"/>
            <a:ext cx="6264275" cy="3213100"/>
          </a:xfrm>
          <a:prstGeom prst="cloudCallout">
            <a:avLst>
              <a:gd name="adj1" fmla="val 30741"/>
              <a:gd name="adj2" fmla="val 50838"/>
            </a:avLst>
          </a:prstGeom>
          <a:solidFill>
            <a:schemeClr val="accent1"/>
          </a:solidFill>
          <a:ln w="9525" cap="flat" cmpd="sng">
            <a:solidFill>
              <a:schemeClr val="tx1"/>
            </a:solidFill>
            <a:prstDash val="solid"/>
            <a:headEnd type="none" w="med" len="med"/>
            <a:tailEnd type="none" w="med" len="med"/>
          </a:ln>
        </p:spPr>
        <p:txBody>
          <a:bodyPr/>
          <a:p>
            <a:pPr algn="ctr"/>
            <a:endParaRPr lang="zh-CN" altLang="en-US" dirty="0">
              <a:latin typeface="Arial" panose="020B0604020202020204" pitchFamily="34" charset="0"/>
            </a:endParaRPr>
          </a:p>
        </p:txBody>
      </p:sp>
      <p:sp>
        <p:nvSpPr>
          <p:cNvPr id="5124" name="Text Box 4"/>
          <p:cNvSpPr txBox="1"/>
          <p:nvPr/>
        </p:nvSpPr>
        <p:spPr>
          <a:xfrm>
            <a:off x="2124075" y="260350"/>
            <a:ext cx="4392613" cy="2651125"/>
          </a:xfrm>
          <a:prstGeom prst="rect">
            <a:avLst/>
          </a:prstGeom>
          <a:noFill/>
          <a:ln w="9525">
            <a:noFill/>
          </a:ln>
        </p:spPr>
        <p:txBody>
          <a:bodyPr>
            <a:spAutoFit/>
          </a:bodyPr>
          <a:p>
            <a:r>
              <a:rPr lang="en-US" altLang="x-none">
                <a:latin typeface="Arial" panose="020B0604020202020204" pitchFamily="34" charset="0"/>
              </a:rPr>
              <a:t>      </a:t>
            </a:r>
            <a:r>
              <a:rPr lang="zh-CN" altLang="en-US" sz="2400" b="1" dirty="0">
                <a:solidFill>
                  <a:srgbClr val="0000FF"/>
                </a:solidFill>
                <a:latin typeface="Arial" panose="020B0604020202020204" pitchFamily="34" charset="0"/>
              </a:rPr>
              <a:t>看那些大科学家、文学家、天文家、政治家、思想家们取得了巨大的成就，真是令人羡慕啊！</a:t>
            </a:r>
            <a:endParaRPr lang="zh-CN" altLang="en-US" sz="2400" b="1" dirty="0">
              <a:solidFill>
                <a:srgbClr val="0000FF"/>
              </a:solidFill>
              <a:latin typeface="Arial" panose="020B0604020202020204" pitchFamily="34" charset="0"/>
            </a:endParaRPr>
          </a:p>
          <a:p>
            <a:r>
              <a:rPr lang="zh-CN" altLang="en-US" sz="2400" b="1" dirty="0">
                <a:solidFill>
                  <a:srgbClr val="0000FF"/>
                </a:solidFill>
                <a:latin typeface="Arial" panose="020B0604020202020204" pitchFamily="34" charset="0"/>
              </a:rPr>
              <a:t>      咦！我也可以像他们一样啊！</a:t>
            </a:r>
            <a:r>
              <a:rPr lang="en-US" altLang="x-none" sz="2400" b="1">
                <a:solidFill>
                  <a:srgbClr val="0000FF"/>
                </a:solidFill>
                <a:latin typeface="Arial" panose="020B0604020202020204" pitchFamily="34" charset="0"/>
              </a:rPr>
              <a:t>………..</a:t>
            </a:r>
            <a:r>
              <a:rPr lang="zh-CN" altLang="en-US" sz="2400" b="1" dirty="0">
                <a:solidFill>
                  <a:srgbClr val="0000FF"/>
                </a:solidFill>
                <a:latin typeface="Arial" panose="020B0604020202020204" pitchFamily="34" charset="0"/>
              </a:rPr>
              <a:t>那，我要怎么做才能 成功呐？</a:t>
            </a:r>
            <a:r>
              <a:rPr lang="en-US" altLang="x-none" sz="2400" b="1">
                <a:solidFill>
                  <a:srgbClr val="0000FF"/>
                </a:solidFill>
                <a:latin typeface="Arial" panose="020B0604020202020204" pitchFamily="34" charset="0"/>
              </a:rPr>
              <a:t>……..</a:t>
            </a:r>
            <a:endParaRPr lang="en-US" altLang="x-none" sz="2400" b="1">
              <a:solidFill>
                <a:srgbClr val="0000FF"/>
              </a:solidFill>
              <a:latin typeface="Arial" panose="020B0604020202020204" pitchFamily="34" charset="0"/>
            </a:endParaRPr>
          </a:p>
        </p:txBody>
      </p:sp>
      <p:pic>
        <p:nvPicPr>
          <p:cNvPr id="5125" name="Picture 5" descr="透明鹅"/>
          <p:cNvPicPr>
            <a:picLocks noChangeAspect="1"/>
          </p:cNvPicPr>
          <p:nvPr/>
        </p:nvPicPr>
        <p:blipFill>
          <a:blip r:embed="rId2"/>
          <a:stretch>
            <a:fillRect/>
          </a:stretch>
        </p:blipFill>
        <p:spPr>
          <a:xfrm>
            <a:off x="0" y="3987800"/>
            <a:ext cx="2324100" cy="2870200"/>
          </a:xfrm>
          <a:prstGeom prst="rect">
            <a:avLst/>
          </a:prstGeom>
          <a:noFill/>
          <a:ln w="9525">
            <a:noFill/>
          </a:ln>
        </p:spPr>
      </p:pic>
      <p:sp>
        <p:nvSpPr>
          <p:cNvPr id="5126" name="AutoShape 6"/>
          <p:cNvSpPr/>
          <p:nvPr/>
        </p:nvSpPr>
        <p:spPr>
          <a:xfrm>
            <a:off x="2195513" y="3644900"/>
            <a:ext cx="3457575" cy="2663825"/>
          </a:xfrm>
          <a:prstGeom prst="cloudCallout">
            <a:avLst>
              <a:gd name="adj1" fmla="val -74241"/>
              <a:gd name="adj2" fmla="val -17282"/>
            </a:avLst>
          </a:prstGeom>
          <a:solidFill>
            <a:srgbClr val="CCCCFF"/>
          </a:solidFill>
          <a:ln w="9525" cap="flat" cmpd="sng">
            <a:solidFill>
              <a:schemeClr val="tx1"/>
            </a:solidFill>
            <a:prstDash val="solid"/>
            <a:headEnd type="none" w="med" len="med"/>
            <a:tailEnd type="none" w="med" len="med"/>
          </a:ln>
        </p:spPr>
        <p:txBody>
          <a:bodyPr/>
          <a:p>
            <a:pPr algn="ctr"/>
            <a:endParaRPr lang="zh-CN" altLang="en-US" dirty="0">
              <a:latin typeface="Arial" panose="020B0604020202020204" pitchFamily="34" charset="0"/>
            </a:endParaRPr>
          </a:p>
        </p:txBody>
      </p:sp>
      <p:sp>
        <p:nvSpPr>
          <p:cNvPr id="5127" name="Text Box 7"/>
          <p:cNvSpPr txBox="1"/>
          <p:nvPr/>
        </p:nvSpPr>
        <p:spPr>
          <a:xfrm>
            <a:off x="2916238" y="4149725"/>
            <a:ext cx="2663825" cy="1554163"/>
          </a:xfrm>
          <a:prstGeom prst="rect">
            <a:avLst/>
          </a:prstGeom>
          <a:noFill/>
          <a:ln w="9525">
            <a:noFill/>
          </a:ln>
        </p:spPr>
        <p:txBody>
          <a:bodyPr>
            <a:spAutoFit/>
          </a:bodyPr>
          <a:p>
            <a:r>
              <a:rPr lang="zh-CN" altLang="en-US" sz="2400" b="1" dirty="0">
                <a:solidFill>
                  <a:srgbClr val="CC0000"/>
                </a:solidFill>
                <a:latin typeface="Arial" panose="020B0604020202020204" pitchFamily="34" charset="0"/>
              </a:rPr>
              <a:t>哈哈</a:t>
            </a:r>
            <a:r>
              <a:rPr lang="en-US" altLang="x-none" sz="2400" b="1">
                <a:solidFill>
                  <a:srgbClr val="CC0000"/>
                </a:solidFill>
                <a:latin typeface="Arial" panose="020B0604020202020204" pitchFamily="34" charset="0"/>
              </a:rPr>
              <a:t>,</a:t>
            </a:r>
            <a:r>
              <a:rPr lang="zh-CN" altLang="en-US" sz="2400" b="1" dirty="0">
                <a:solidFill>
                  <a:srgbClr val="CC0000"/>
                </a:solidFill>
                <a:latin typeface="Arial" panose="020B0604020202020204" pitchFamily="34" charset="0"/>
              </a:rPr>
              <a:t>这个问题嘛</a:t>
            </a:r>
            <a:r>
              <a:rPr lang="en-US" altLang="x-none" sz="2400" b="1">
                <a:solidFill>
                  <a:srgbClr val="CC0000"/>
                </a:solidFill>
                <a:latin typeface="Arial" panose="020B0604020202020204" pitchFamily="34" charset="0"/>
              </a:rPr>
              <a:t>,</a:t>
            </a:r>
            <a:r>
              <a:rPr lang="zh-CN" altLang="en-US" sz="2400" b="1" dirty="0">
                <a:solidFill>
                  <a:srgbClr val="CC0000"/>
                </a:solidFill>
                <a:latin typeface="Arial" panose="020B0604020202020204" pitchFamily="34" charset="0"/>
              </a:rPr>
              <a:t>中国古代有位叫孟子的思想家早就解决了</a:t>
            </a:r>
            <a:r>
              <a:rPr lang="en-US" altLang="x-none" sz="2400" b="1">
                <a:solidFill>
                  <a:srgbClr val="CC0000"/>
                </a:solidFill>
                <a:latin typeface="Arial" panose="020B0604020202020204" pitchFamily="34" charset="0"/>
              </a:rPr>
              <a:t>!</a:t>
            </a:r>
            <a:endParaRPr lang="en-US" altLang="x-none" sz="2400" b="1">
              <a:solidFill>
                <a:srgbClr val="CC0000"/>
              </a:solidFill>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图片 31745" descr="孟子"/>
          <p:cNvPicPr>
            <a:picLocks noChangeAspect="1"/>
          </p:cNvPicPr>
          <p:nvPr/>
        </p:nvPicPr>
        <p:blipFill>
          <a:blip r:embed="rId1">
            <a:lum contrast="36000"/>
          </a:blip>
          <a:srcRect l="6776" t="1347" r="2870" b="3030"/>
          <a:stretch>
            <a:fillRect/>
          </a:stretch>
        </p:blipFill>
        <p:spPr>
          <a:xfrm>
            <a:off x="0" y="692150"/>
            <a:ext cx="2873375" cy="3657600"/>
          </a:xfrm>
          <a:prstGeom prst="rect">
            <a:avLst/>
          </a:prstGeom>
          <a:noFill/>
          <a:ln w="9525">
            <a:noFill/>
          </a:ln>
        </p:spPr>
      </p:pic>
      <p:sp>
        <p:nvSpPr>
          <p:cNvPr id="31747" name="文本框 31746"/>
          <p:cNvSpPr txBox="1"/>
          <p:nvPr/>
        </p:nvSpPr>
        <p:spPr>
          <a:xfrm>
            <a:off x="3563938" y="1147763"/>
            <a:ext cx="5256212" cy="457200"/>
          </a:xfrm>
          <a:prstGeom prst="rect">
            <a:avLst/>
          </a:prstGeom>
          <a:noFill/>
          <a:ln w="9525">
            <a:noFill/>
          </a:ln>
        </p:spPr>
        <p:txBody>
          <a:bodyPr>
            <a:spAutoFit/>
          </a:bodyPr>
          <a:p>
            <a:pPr>
              <a:spcBef>
                <a:spcPct val="50000"/>
              </a:spcBef>
              <a:buClr>
                <a:schemeClr val="bg1"/>
              </a:buClr>
            </a:pPr>
            <a:r>
              <a:rPr lang="zh-CN" altLang="en-US" sz="2400" b="1" dirty="0">
                <a:latin typeface="Times New Roman" panose="02020603050405020304" pitchFamily="18" charset="0"/>
              </a:rPr>
              <a:t>   </a:t>
            </a:r>
            <a:r>
              <a:rPr lang="zh-CN" altLang="en-US" sz="2400" b="1" dirty="0">
                <a:solidFill>
                  <a:srgbClr val="FF0000"/>
                </a:solidFill>
                <a:latin typeface="Times New Roman" panose="02020603050405020304" pitchFamily="18" charset="0"/>
              </a:rPr>
              <a:t>★</a:t>
            </a:r>
            <a:endParaRPr lang="zh-CN" altLang="en-US" sz="2400" b="1">
              <a:latin typeface="Times New Roman" panose="02020603050405020304" pitchFamily="18" charset="0"/>
            </a:endParaRPr>
          </a:p>
        </p:txBody>
      </p:sp>
      <p:sp>
        <p:nvSpPr>
          <p:cNvPr id="31748" name="文本框 31747"/>
          <p:cNvSpPr txBox="1"/>
          <p:nvPr/>
        </p:nvSpPr>
        <p:spPr>
          <a:xfrm>
            <a:off x="2771775" y="254000"/>
            <a:ext cx="6257290" cy="1938020"/>
          </a:xfrm>
          <a:prstGeom prst="rect">
            <a:avLst/>
          </a:prstGeom>
          <a:noFill/>
          <a:ln w="9525">
            <a:noFill/>
          </a:ln>
        </p:spPr>
        <p:txBody>
          <a:bodyPr wrap="square">
            <a:spAutoFit/>
          </a:bodyPr>
          <a:p>
            <a:pPr>
              <a:spcBef>
                <a:spcPct val="50000"/>
              </a:spcBef>
              <a:buClr>
                <a:schemeClr val="bg1"/>
              </a:buClr>
            </a:pPr>
            <a:r>
              <a:rPr lang="zh-CN" altLang="en-US" sz="2400" b="1" dirty="0">
                <a:solidFill>
                  <a:srgbClr val="FF0000"/>
                </a:solidFill>
                <a:latin typeface="Times New Roman" panose="02020603050405020304" pitchFamily="18" charset="0"/>
              </a:rPr>
              <a:t>孟子，名轲，字子舆。战国时邹国人。战国时</a:t>
            </a:r>
            <a:r>
              <a:rPr lang="zh-CN" altLang="en-US" sz="2400" b="1" dirty="0">
                <a:solidFill>
                  <a:srgbClr val="FF0000"/>
                </a:solidFill>
                <a:latin typeface="Arial" panose="020B0604020202020204" pitchFamily="34" charset="0"/>
              </a:rPr>
              <a:t>政治家、思想家、教育家。他是继孔子之后儒家学派的又一个代表人物，与孔子并称“孔孟</a:t>
            </a:r>
            <a:r>
              <a:rPr lang="zh-CN" altLang="en-US" sz="2400" b="1">
                <a:solidFill>
                  <a:srgbClr val="FF0000"/>
                </a:solidFill>
                <a:latin typeface="Arial" panose="020B0604020202020204" pitchFamily="34" charset="0"/>
              </a:rPr>
              <a:t>”</a:t>
            </a:r>
            <a:r>
              <a:rPr lang="zh-CN" altLang="en-US" sz="2400" b="1" dirty="0">
                <a:solidFill>
                  <a:srgbClr val="FF0000"/>
                </a:solidFill>
                <a:latin typeface="Arial" panose="020B0604020202020204" pitchFamily="34" charset="0"/>
              </a:rPr>
              <a:t>，也被世人尊称“亚圣”。</a:t>
            </a:r>
            <a:r>
              <a:rPr lang="zh-CN" altLang="en-US" sz="2400" b="1" dirty="0">
                <a:solidFill>
                  <a:srgbClr val="FF0066"/>
                </a:solidFill>
                <a:latin typeface="Arial" panose="020B0604020202020204" pitchFamily="34" charset="0"/>
              </a:rPr>
              <a:t>他主张“仁政”“非攻”“兼爱”。</a:t>
            </a:r>
            <a:endParaRPr lang="zh-CN" altLang="en-US" sz="2400" b="1">
              <a:solidFill>
                <a:srgbClr val="FF0000"/>
              </a:solidFill>
              <a:latin typeface="Times New Roman" panose="02020603050405020304" pitchFamily="18" charset="0"/>
            </a:endParaRPr>
          </a:p>
        </p:txBody>
      </p:sp>
      <p:sp>
        <p:nvSpPr>
          <p:cNvPr id="31749" name="文本框 31748"/>
          <p:cNvSpPr txBox="1"/>
          <p:nvPr/>
        </p:nvSpPr>
        <p:spPr>
          <a:xfrm>
            <a:off x="555308" y="4803140"/>
            <a:ext cx="8032750" cy="1198880"/>
          </a:xfrm>
          <a:prstGeom prst="rect">
            <a:avLst/>
          </a:prstGeom>
          <a:noFill/>
          <a:ln w="9525">
            <a:noFill/>
          </a:ln>
        </p:spPr>
        <p:txBody>
          <a:bodyPr>
            <a:spAutoFit/>
          </a:bodyPr>
          <a:p>
            <a:pPr>
              <a:buClr>
                <a:schemeClr val="bg1"/>
              </a:buClr>
            </a:pPr>
            <a:r>
              <a:rPr lang="zh-CN" altLang="en-US" sz="2400" b="1" dirty="0">
                <a:solidFill>
                  <a:srgbClr val="0099FF"/>
                </a:solidFill>
                <a:latin typeface="Times New Roman" panose="02020603050405020304" pitchFamily="18" charset="0"/>
              </a:rPr>
              <a:t>                           记录孟子及其弟子的思想观点和政治活动</a:t>
            </a:r>
            <a:endParaRPr lang="zh-CN" altLang="en-US" sz="2400" b="1" dirty="0">
              <a:solidFill>
                <a:srgbClr val="0099FF"/>
              </a:solidFill>
              <a:latin typeface="Times New Roman" panose="02020603050405020304" pitchFamily="18" charset="0"/>
            </a:endParaRPr>
          </a:p>
          <a:p>
            <a:pPr>
              <a:buClr>
                <a:schemeClr val="bg1"/>
              </a:buClr>
            </a:pPr>
            <a:r>
              <a:rPr lang="zh-CN" altLang="en-US" sz="2400" b="1" dirty="0">
                <a:solidFill>
                  <a:srgbClr val="0099FF"/>
                </a:solidFill>
                <a:latin typeface="Times New Roman" panose="02020603050405020304" pitchFamily="18" charset="0"/>
              </a:rPr>
              <a:t>   七                孟子和他的弟子万章 </a:t>
            </a:r>
            <a:endParaRPr lang="zh-CN" altLang="en-US" sz="2400" b="1" dirty="0">
              <a:solidFill>
                <a:srgbClr val="0099FF"/>
              </a:solidFill>
              <a:latin typeface="Times New Roman" panose="02020603050405020304" pitchFamily="18" charset="0"/>
            </a:endParaRPr>
          </a:p>
          <a:p>
            <a:pPr>
              <a:buClr>
                <a:schemeClr val="bg1"/>
              </a:buClr>
            </a:pPr>
            <a:r>
              <a:rPr lang="zh-CN" altLang="en-US" sz="2400" b="1" dirty="0">
                <a:solidFill>
                  <a:srgbClr val="0099FF"/>
                </a:solidFill>
                <a:latin typeface="Times New Roman" panose="02020603050405020304" pitchFamily="18" charset="0"/>
              </a:rPr>
              <a:t>                        四书         </a:t>
            </a:r>
            <a:endParaRPr lang="zh-CN" altLang="en-US" sz="2400" b="1">
              <a:solidFill>
                <a:srgbClr val="0099FF"/>
              </a:solidFill>
              <a:latin typeface="Times New Roman" panose="02020603050405020304" pitchFamily="18" charset="0"/>
            </a:endParaRPr>
          </a:p>
        </p:txBody>
      </p:sp>
      <p:sp>
        <p:nvSpPr>
          <p:cNvPr id="31750" name="文本框 31749"/>
          <p:cNvSpPr txBox="1"/>
          <p:nvPr/>
        </p:nvSpPr>
        <p:spPr>
          <a:xfrm>
            <a:off x="144780" y="4803140"/>
            <a:ext cx="9144000" cy="1552575"/>
          </a:xfrm>
          <a:prstGeom prst="rect">
            <a:avLst/>
          </a:prstGeom>
          <a:noFill/>
          <a:ln w="9525">
            <a:noFill/>
          </a:ln>
        </p:spPr>
        <p:txBody>
          <a:bodyPr>
            <a:spAutoFit/>
          </a:bodyPr>
          <a:p>
            <a:pPr>
              <a:spcBef>
                <a:spcPct val="50000"/>
              </a:spcBef>
              <a:buClr>
                <a:schemeClr val="bg1"/>
              </a:buClr>
            </a:pPr>
            <a:r>
              <a:rPr lang="zh-CN" altLang="en-US" sz="2400" b="1">
                <a:solidFill>
                  <a:srgbClr val="FF0000"/>
                </a:solidFill>
                <a:latin typeface="Times New Roman" panose="02020603050405020304" pitchFamily="18" charset="0"/>
              </a:rPr>
              <a:t>★</a:t>
            </a:r>
            <a:r>
              <a:rPr lang="en-US" altLang="zh-CN" sz="2400" b="1">
                <a:latin typeface="Times New Roman" panose="02020603050405020304" pitchFamily="18" charset="0"/>
              </a:rPr>
              <a:t>《</a:t>
            </a:r>
            <a:r>
              <a:rPr lang="zh-CN" altLang="en-US" sz="2400" b="1" dirty="0">
                <a:latin typeface="Times New Roman" panose="02020603050405020304" pitchFamily="18" charset="0"/>
              </a:rPr>
              <a:t>孟子</a:t>
            </a:r>
            <a:r>
              <a:rPr lang="en-US" altLang="zh-CN" sz="2400" b="1">
                <a:latin typeface="Times New Roman" panose="02020603050405020304" pitchFamily="18" charset="0"/>
              </a:rPr>
              <a:t>》</a:t>
            </a:r>
            <a:r>
              <a:rPr lang="zh-CN" altLang="en-US" sz="2400" b="1" dirty="0">
                <a:latin typeface="Times New Roman" panose="02020603050405020304" pitchFamily="18" charset="0"/>
              </a:rPr>
              <a:t>是一部</a:t>
            </a:r>
            <a:r>
              <a:rPr lang="zh-CN" altLang="en-US" sz="2400" b="1" u="sng" dirty="0">
                <a:latin typeface="Times New Roman" panose="02020603050405020304" pitchFamily="18" charset="0"/>
              </a:rPr>
              <a:t>                                                                          </a:t>
            </a:r>
            <a:r>
              <a:rPr lang="zh-CN" altLang="en-US" sz="2400" b="1" dirty="0">
                <a:latin typeface="Times New Roman" panose="02020603050405020304" pitchFamily="18" charset="0"/>
              </a:rPr>
              <a:t>的书，现存</a:t>
            </a:r>
            <a:r>
              <a:rPr lang="zh-CN" altLang="en-US" sz="2400" b="1" u="sng" dirty="0">
                <a:latin typeface="Times New Roman" panose="02020603050405020304" pitchFamily="18" charset="0"/>
              </a:rPr>
              <a:t>        </a:t>
            </a:r>
            <a:r>
              <a:rPr lang="zh-CN" altLang="en-US" sz="2400" b="1" dirty="0">
                <a:latin typeface="Times New Roman" panose="02020603050405020304" pitchFamily="18" charset="0"/>
              </a:rPr>
              <a:t>篇，是 </a:t>
            </a:r>
            <a:r>
              <a:rPr lang="zh-CN" altLang="en-US" sz="2400" b="1" u="sng" dirty="0">
                <a:latin typeface="Times New Roman" panose="02020603050405020304" pitchFamily="18" charset="0"/>
              </a:rPr>
              <a:t>                                         </a:t>
            </a:r>
            <a:r>
              <a:rPr lang="zh-CN" altLang="en-US" sz="2400" b="1" dirty="0">
                <a:latin typeface="Times New Roman" panose="02020603050405020304" pitchFamily="18" charset="0"/>
              </a:rPr>
              <a:t>等合著成的，南宋朱熹将</a:t>
            </a:r>
            <a:r>
              <a:rPr lang="en-US" altLang="zh-CN" sz="2400" b="1">
                <a:latin typeface="Times New Roman" panose="02020603050405020304" pitchFamily="18" charset="0"/>
              </a:rPr>
              <a:t>《</a:t>
            </a:r>
            <a:r>
              <a:rPr lang="zh-CN" altLang="en-US" sz="2400" b="1" dirty="0">
                <a:latin typeface="Times New Roman" panose="02020603050405020304" pitchFamily="18" charset="0"/>
              </a:rPr>
              <a:t>孟子</a:t>
            </a:r>
            <a:r>
              <a:rPr lang="en-US" altLang="zh-CN" sz="2400" b="1">
                <a:latin typeface="Times New Roman" panose="02020603050405020304" pitchFamily="18" charset="0"/>
              </a:rPr>
              <a:t>》</a:t>
            </a:r>
            <a:r>
              <a:rPr lang="zh-CN" altLang="en-US" sz="2400" b="1" dirty="0">
                <a:latin typeface="Times New Roman" panose="02020603050405020304" pitchFamily="18" charset="0"/>
              </a:rPr>
              <a:t>列为“</a:t>
            </a:r>
            <a:r>
              <a:rPr lang="zh-CN" altLang="en-US" sz="2400" b="1" u="sng" dirty="0">
                <a:latin typeface="Times New Roman" panose="02020603050405020304" pitchFamily="18" charset="0"/>
              </a:rPr>
              <a:t>          </a:t>
            </a:r>
            <a:r>
              <a:rPr lang="zh-CN" altLang="en-US" sz="2400" b="1" dirty="0">
                <a:latin typeface="Times New Roman" panose="02020603050405020304" pitchFamily="18" charset="0"/>
              </a:rPr>
              <a:t>”之一。</a:t>
            </a:r>
            <a:r>
              <a:rPr lang="zh-CN" altLang="en-US" sz="2400" b="1" dirty="0">
                <a:latin typeface="Arial" panose="020B0604020202020204" pitchFamily="34" charset="0"/>
              </a:rPr>
              <a:t>南宋朱熹把</a:t>
            </a:r>
            <a:r>
              <a:rPr lang="zh-CN" altLang="en-US" sz="2400" b="1" dirty="0">
                <a:solidFill>
                  <a:srgbClr val="FF6600"/>
                </a:solidFill>
                <a:latin typeface="Arial" panose="020B0604020202020204" pitchFamily="34" charset="0"/>
              </a:rPr>
              <a:t>它和《大学》、《中庸》、《论语》合为“四书”</a:t>
            </a:r>
            <a:endParaRPr lang="zh-CN" altLang="en-US" sz="2400" b="1">
              <a:solidFill>
                <a:srgbClr val="FF6600"/>
              </a:solidFill>
              <a:latin typeface="Arial" panose="020B0604020202020204" pitchFamily="34" charset="0"/>
            </a:endParaRPr>
          </a:p>
        </p:txBody>
      </p:sp>
      <p:sp>
        <p:nvSpPr>
          <p:cNvPr id="31751" name="矩形 31750"/>
          <p:cNvSpPr/>
          <p:nvPr/>
        </p:nvSpPr>
        <p:spPr>
          <a:xfrm>
            <a:off x="2845118" y="2287905"/>
            <a:ext cx="6443662" cy="2282825"/>
          </a:xfrm>
          <a:prstGeom prst="rect">
            <a:avLst/>
          </a:prstGeom>
          <a:noFill/>
          <a:ln w="9525">
            <a:noFill/>
          </a:ln>
        </p:spPr>
        <p:txBody>
          <a:bodyPr>
            <a:spAutoFit/>
          </a:bodyPr>
          <a:p>
            <a:pPr>
              <a:spcBef>
                <a:spcPct val="50000"/>
              </a:spcBef>
              <a:buClr>
                <a:schemeClr val="bg1"/>
              </a:buClr>
            </a:pPr>
            <a:r>
              <a:rPr lang="zh-CN" altLang="en-US" sz="2400" b="1" dirty="0">
                <a:latin typeface="Arial" panose="020B0604020202020204" pitchFamily="34" charset="0"/>
              </a:rPr>
              <a:t>   </a:t>
            </a:r>
            <a:r>
              <a:rPr lang="zh-CN" altLang="en-US" sz="2400" b="1">
                <a:solidFill>
                  <a:srgbClr val="FF0000"/>
                </a:solidFill>
                <a:latin typeface="Arial" panose="020B0604020202020204" pitchFamily="34" charset="0"/>
              </a:rPr>
              <a:t>★</a:t>
            </a:r>
            <a:r>
              <a:rPr lang="zh-CN" altLang="en-US" sz="2400" b="1" dirty="0">
                <a:latin typeface="Arial" panose="020B0604020202020204" pitchFamily="34" charset="0"/>
              </a:rPr>
              <a:t>他反对诸侯的武力兼并，反对暴政害民，他的“</a:t>
            </a:r>
            <a:r>
              <a:rPr lang="zh-CN" altLang="en-US" sz="2400" b="1" dirty="0">
                <a:solidFill>
                  <a:srgbClr val="0000FF"/>
                </a:solidFill>
                <a:latin typeface="Arial" panose="020B0604020202020204" pitchFamily="34" charset="0"/>
              </a:rPr>
              <a:t>民为贵，社稷次之，君为轻”</a:t>
            </a:r>
            <a:r>
              <a:rPr lang="zh-CN" altLang="en-US" sz="2400" b="1" dirty="0">
                <a:latin typeface="Arial" panose="020B0604020202020204" pitchFamily="34" charset="0"/>
              </a:rPr>
              <a:t>的民本思想对后世仍有积极影响。他的“</a:t>
            </a:r>
            <a:r>
              <a:rPr lang="zh-CN" altLang="en-US" sz="2400" b="1" dirty="0">
                <a:solidFill>
                  <a:srgbClr val="0000FF"/>
                </a:solidFill>
                <a:latin typeface="Arial" panose="020B0604020202020204" pitchFamily="34" charset="0"/>
              </a:rPr>
              <a:t>富贵不能淫，威武不能屈，贫贱不能移”“穷则独善其身，富则兼济天下”</a:t>
            </a:r>
            <a:r>
              <a:rPr lang="zh-CN" altLang="en-US" sz="2400" b="1" dirty="0">
                <a:latin typeface="Arial" panose="020B0604020202020204" pitchFamily="34" charset="0"/>
              </a:rPr>
              <a:t>思想，今天仍然有积极意义。他主张“非攻”“兼爱”。</a:t>
            </a:r>
            <a:endParaRPr lang="zh-CN" altLang="en-US" sz="2400" b="1"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blinds(horizontal)">
                                      <p:cBhvr>
                                        <p:cTn id="7" dur="500"/>
                                        <p:tgtEl>
                                          <p:spTgt spid="3174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box(in)">
                                      <p:cBhvr>
                                        <p:cTn id="12" dur="500"/>
                                        <p:tgtEl>
                                          <p:spTgt spid="3174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31748"/>
                                        </p:tgtEl>
                                        <p:attrNameLst>
                                          <p:attrName>style.visibility</p:attrName>
                                        </p:attrNameLst>
                                      </p:cBhvr>
                                      <p:to>
                                        <p:strVal val="visible"/>
                                      </p:to>
                                    </p:set>
                                    <p:animEffect transition="in" filter="dissolve">
                                      <p:cBhvr>
                                        <p:cTn id="17" dur="500"/>
                                        <p:tgtEl>
                                          <p:spTgt spid="3174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1750"/>
                                        </p:tgtEl>
                                        <p:attrNameLst>
                                          <p:attrName>style.visibility</p:attrName>
                                        </p:attrNameLst>
                                      </p:cBhvr>
                                      <p:to>
                                        <p:strVal val="visible"/>
                                      </p:to>
                                    </p:set>
                                    <p:animEffect transition="in" filter="dissolve">
                                      <p:cBhvr>
                                        <p:cTn id="22" dur="500"/>
                                        <p:tgtEl>
                                          <p:spTgt spid="3175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31749"/>
                                        </p:tgtEl>
                                        <p:attrNameLst>
                                          <p:attrName>style.visibility</p:attrName>
                                        </p:attrNameLst>
                                      </p:cBhvr>
                                      <p:to>
                                        <p:strVal val="visible"/>
                                      </p:to>
                                    </p:set>
                                    <p:anim calcmode="lin" valueType="num">
                                      <p:cBhvr additive="base">
                                        <p:cTn id="27" dur="500" fill="hold"/>
                                        <p:tgtEl>
                                          <p:spTgt spid="31749"/>
                                        </p:tgtEl>
                                        <p:attrNameLst>
                                          <p:attrName>ppt_x</p:attrName>
                                        </p:attrNameLst>
                                      </p:cBhvr>
                                      <p:tavLst>
                                        <p:tav tm="0">
                                          <p:val>
                                            <p:strVal val="0-#ppt_w/2"/>
                                          </p:val>
                                        </p:tav>
                                        <p:tav tm="100000">
                                          <p:val>
                                            <p:strVal val="#ppt_x"/>
                                          </p:val>
                                        </p:tav>
                                      </p:tavLst>
                                    </p:anim>
                                    <p:anim calcmode="lin" valueType="num">
                                      <p:cBhvr additive="base">
                                        <p:cTn id="28" dur="500" fill="hold"/>
                                        <p:tgtEl>
                                          <p:spTgt spid="317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P spid="31748" grpId="0"/>
      <p:bldP spid="31749" grpId="0"/>
      <p:bldP spid="3175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标题 51201"/>
          <p:cNvSpPr>
            <a:spLocks noGrp="1"/>
          </p:cNvSpPr>
          <p:nvPr>
            <p:ph type="title"/>
          </p:nvPr>
        </p:nvSpPr>
        <p:spPr/>
        <p:txBody>
          <a:bodyPr anchor="ctr"/>
          <a:p>
            <a:r>
              <a:rPr lang="zh-CN" altLang="en-US" dirty="0">
                <a:solidFill>
                  <a:schemeClr val="bg1"/>
                </a:solidFill>
                <a:ea typeface="隶书" pitchFamily="49" charset="-122"/>
              </a:rPr>
              <a:t>  读准下列加点词的字音。 </a:t>
            </a:r>
            <a:endParaRPr lang="zh-CN" altLang="en-US" dirty="0">
              <a:solidFill>
                <a:schemeClr val="bg1"/>
              </a:solidFill>
              <a:ea typeface="隶书" pitchFamily="49" charset="-122"/>
            </a:endParaRPr>
          </a:p>
        </p:txBody>
      </p:sp>
      <p:sp>
        <p:nvSpPr>
          <p:cNvPr id="51203" name="文本占位符 51202"/>
          <p:cNvSpPr>
            <a:spLocks noGrp="1"/>
          </p:cNvSpPr>
          <p:nvPr>
            <p:ph type="body" idx="1"/>
          </p:nvPr>
        </p:nvSpPr>
        <p:spPr>
          <a:xfrm>
            <a:off x="179388" y="1773238"/>
            <a:ext cx="8424862" cy="3603625"/>
          </a:xfrm>
        </p:spPr>
        <p:txBody>
          <a:bodyPr/>
          <a:p>
            <a:r>
              <a:rPr lang="zh-CN" altLang="en-US" dirty="0"/>
              <a:t>畎（     ）亩     傅说（    ）    胶鬲（    ）           </a:t>
            </a:r>
            <a:endParaRPr lang="zh-CN" altLang="en-US" dirty="0"/>
          </a:p>
          <a:p>
            <a:endParaRPr lang="zh-CN" altLang="en-US" dirty="0"/>
          </a:p>
          <a:p>
            <a:r>
              <a:rPr lang="zh-CN" altLang="en-US" dirty="0"/>
              <a:t>孙叔敖（  ）   百里奚（   ）   行拂（   ）       </a:t>
            </a:r>
            <a:endParaRPr lang="zh-CN" altLang="en-US" dirty="0"/>
          </a:p>
          <a:p>
            <a:endParaRPr lang="zh-CN" altLang="en-US" dirty="0"/>
          </a:p>
          <a:p>
            <a:r>
              <a:rPr lang="zh-CN" altLang="en-US" dirty="0"/>
              <a:t>曾（      ）益      拂（   ）士</a:t>
            </a:r>
            <a:endParaRPr lang="zh-CN" altLang="en-US" dirty="0"/>
          </a:p>
        </p:txBody>
      </p:sp>
      <p:sp>
        <p:nvSpPr>
          <p:cNvPr id="51204" name="文本框 51203"/>
          <p:cNvSpPr txBox="1"/>
          <p:nvPr/>
        </p:nvSpPr>
        <p:spPr>
          <a:xfrm>
            <a:off x="914400" y="2041525"/>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05" name="文本框 51204"/>
          <p:cNvSpPr txBox="1"/>
          <p:nvPr/>
        </p:nvSpPr>
        <p:spPr>
          <a:xfrm>
            <a:off x="6877050" y="1989138"/>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06" name="文本框 51205"/>
          <p:cNvSpPr txBox="1"/>
          <p:nvPr/>
        </p:nvSpPr>
        <p:spPr>
          <a:xfrm>
            <a:off x="1752600" y="3200400"/>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07" name="文本框 51206"/>
          <p:cNvSpPr txBox="1"/>
          <p:nvPr/>
        </p:nvSpPr>
        <p:spPr>
          <a:xfrm>
            <a:off x="4427538" y="3213100"/>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08" name="文本框 51207"/>
          <p:cNvSpPr txBox="1"/>
          <p:nvPr/>
        </p:nvSpPr>
        <p:spPr>
          <a:xfrm>
            <a:off x="6858000" y="3184525"/>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09" name="文本框 51208"/>
          <p:cNvSpPr txBox="1"/>
          <p:nvPr/>
        </p:nvSpPr>
        <p:spPr>
          <a:xfrm>
            <a:off x="914400" y="4419600"/>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10" name="文本框 51209"/>
          <p:cNvSpPr txBox="1"/>
          <p:nvPr/>
        </p:nvSpPr>
        <p:spPr>
          <a:xfrm>
            <a:off x="4114800" y="4403725"/>
            <a:ext cx="990600" cy="701675"/>
          </a:xfrm>
          <a:prstGeom prst="rect">
            <a:avLst/>
          </a:prstGeom>
          <a:noFill/>
          <a:ln w="9525">
            <a:noFill/>
          </a:ln>
        </p:spPr>
        <p:txBody>
          <a:bodyPr>
            <a:spAutoFit/>
          </a:bodyPr>
          <a:p>
            <a:r>
              <a:rPr lang="en-US" altLang="zh-CN" sz="4000">
                <a:solidFill>
                  <a:schemeClr val="bg1"/>
                </a:solidFill>
                <a:latin typeface="Tahoma" panose="020B0604030504040204" pitchFamily="34" charset="0"/>
              </a:rPr>
              <a:t>.</a:t>
            </a:r>
            <a:endParaRPr lang="en-US" altLang="zh-CN" sz="4000">
              <a:solidFill>
                <a:schemeClr val="bg1"/>
              </a:solidFill>
              <a:latin typeface="Tahoma" panose="020B0604030504040204" pitchFamily="34" charset="0"/>
            </a:endParaRPr>
          </a:p>
        </p:txBody>
      </p:sp>
      <p:sp>
        <p:nvSpPr>
          <p:cNvPr id="51211" name="文本框 51210"/>
          <p:cNvSpPr txBox="1"/>
          <p:nvPr/>
        </p:nvSpPr>
        <p:spPr>
          <a:xfrm>
            <a:off x="1187450" y="1844675"/>
            <a:ext cx="1127125" cy="579438"/>
          </a:xfrm>
          <a:prstGeom prst="rect">
            <a:avLst/>
          </a:prstGeom>
          <a:noFill/>
          <a:ln w="9525">
            <a:noFill/>
          </a:ln>
        </p:spPr>
        <p:txBody>
          <a:bodyPr wrap="none" anchor="t">
            <a:spAutoFit/>
          </a:bodyPr>
          <a:p>
            <a:r>
              <a:rPr lang="en-US" altLang="zh-CN" sz="3200" dirty="0" err="1">
                <a:solidFill>
                  <a:schemeClr val="hlink"/>
                </a:solidFill>
                <a:latin typeface="Arial" panose="020B0604020202020204" pitchFamily="34" charset="0"/>
              </a:rPr>
              <a:t>quǎn</a:t>
            </a:r>
            <a:r>
              <a:rPr lang="en-US" altLang="zh-CN">
                <a:latin typeface="Arial" panose="020B0604020202020204" pitchFamily="34" charset="0"/>
              </a:rPr>
              <a:t> </a:t>
            </a:r>
            <a:endParaRPr lang="en-US" altLang="zh-CN" sz="3200" b="1">
              <a:solidFill>
                <a:srgbClr val="8E0C50"/>
              </a:solidFill>
              <a:latin typeface="宋体" panose="02010600030101010101" pitchFamily="2" charset="-122"/>
            </a:endParaRPr>
          </a:p>
        </p:txBody>
      </p:sp>
      <p:sp>
        <p:nvSpPr>
          <p:cNvPr id="51212" name="文本框 51211"/>
          <p:cNvSpPr txBox="1"/>
          <p:nvPr/>
        </p:nvSpPr>
        <p:spPr>
          <a:xfrm>
            <a:off x="4251008" y="1773238"/>
            <a:ext cx="798512" cy="579437"/>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yuè</a:t>
            </a:r>
            <a:endParaRPr lang="en-US" altLang="zh-CN" sz="3200" b="1">
              <a:solidFill>
                <a:srgbClr val="8E0C50"/>
              </a:solidFill>
              <a:latin typeface="宋体" panose="02010600030101010101" pitchFamily="2" charset="-122"/>
            </a:endParaRPr>
          </a:p>
        </p:txBody>
      </p:sp>
      <p:sp>
        <p:nvSpPr>
          <p:cNvPr id="51213" name="文本框 51212"/>
          <p:cNvSpPr txBox="1"/>
          <p:nvPr/>
        </p:nvSpPr>
        <p:spPr>
          <a:xfrm>
            <a:off x="6858000" y="1773555"/>
            <a:ext cx="685800" cy="579438"/>
          </a:xfrm>
          <a:prstGeom prst="rect">
            <a:avLst/>
          </a:prstGeom>
          <a:noFill/>
          <a:ln w="9525">
            <a:noFill/>
          </a:ln>
        </p:spPr>
        <p:txBody>
          <a:bodyPr>
            <a:spAutoFit/>
          </a:bodyPr>
          <a:p>
            <a:r>
              <a:rPr lang="en-US" altLang="zh-CN" sz="3200" dirty="0" err="1">
                <a:solidFill>
                  <a:srgbClr val="8E0C50"/>
                </a:solidFill>
                <a:latin typeface="Comic Sans MS" panose="030F0702030302020204" pitchFamily="66" charset="0"/>
              </a:rPr>
              <a:t>g</a:t>
            </a:r>
            <a:r>
              <a:rPr lang="en-US" altLang="zh-CN" sz="3200" b="1" dirty="0" err="1">
                <a:solidFill>
                  <a:srgbClr val="8E0C50"/>
                </a:solidFill>
                <a:latin typeface="宋体" panose="02010600030101010101" pitchFamily="2" charset="-122"/>
              </a:rPr>
              <a:t>é</a:t>
            </a:r>
            <a:endParaRPr lang="en-US" altLang="zh-CN" sz="3200" b="1">
              <a:solidFill>
                <a:srgbClr val="8E0C50"/>
              </a:solidFill>
              <a:latin typeface="宋体" panose="02010600030101010101" pitchFamily="2" charset="-122"/>
            </a:endParaRPr>
          </a:p>
        </p:txBody>
      </p:sp>
      <p:sp>
        <p:nvSpPr>
          <p:cNvPr id="51214" name="文本框 51213"/>
          <p:cNvSpPr txBox="1"/>
          <p:nvPr/>
        </p:nvSpPr>
        <p:spPr>
          <a:xfrm>
            <a:off x="1997075" y="2924175"/>
            <a:ext cx="746125" cy="579438"/>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áo</a:t>
            </a:r>
            <a:endParaRPr lang="en-US" altLang="zh-CN" sz="3200" b="1">
              <a:solidFill>
                <a:srgbClr val="8E0C50"/>
              </a:solidFill>
              <a:latin typeface="宋体" panose="02010600030101010101" pitchFamily="2" charset="-122"/>
            </a:endParaRPr>
          </a:p>
        </p:txBody>
      </p:sp>
      <p:sp>
        <p:nvSpPr>
          <p:cNvPr id="51215" name="文本框 51214"/>
          <p:cNvSpPr txBox="1"/>
          <p:nvPr/>
        </p:nvSpPr>
        <p:spPr>
          <a:xfrm>
            <a:off x="4643438" y="2997200"/>
            <a:ext cx="598487" cy="579438"/>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xī</a:t>
            </a:r>
            <a:endParaRPr lang="en-US" altLang="zh-CN" sz="3200" b="1">
              <a:solidFill>
                <a:srgbClr val="8E0C50"/>
              </a:solidFill>
              <a:latin typeface="宋体" panose="02010600030101010101" pitchFamily="2" charset="-122"/>
            </a:endParaRPr>
          </a:p>
        </p:txBody>
      </p:sp>
      <p:sp>
        <p:nvSpPr>
          <p:cNvPr id="51216" name="文本框 51215"/>
          <p:cNvSpPr txBox="1"/>
          <p:nvPr/>
        </p:nvSpPr>
        <p:spPr>
          <a:xfrm>
            <a:off x="6858000" y="2924175"/>
            <a:ext cx="746125" cy="579438"/>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fú</a:t>
            </a:r>
            <a:endParaRPr lang="en-US" altLang="zh-CN" sz="3200" b="1">
              <a:solidFill>
                <a:srgbClr val="8E0C50"/>
              </a:solidFill>
              <a:latin typeface="宋体" panose="02010600030101010101" pitchFamily="2" charset="-122"/>
            </a:endParaRPr>
          </a:p>
        </p:txBody>
      </p:sp>
      <p:sp>
        <p:nvSpPr>
          <p:cNvPr id="51217" name="文本框 51216"/>
          <p:cNvSpPr txBox="1"/>
          <p:nvPr/>
        </p:nvSpPr>
        <p:spPr>
          <a:xfrm>
            <a:off x="1206183" y="4149725"/>
            <a:ext cx="1108075" cy="579438"/>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zēng</a:t>
            </a:r>
            <a:endParaRPr lang="en-US" altLang="zh-CN" sz="3200" b="1">
              <a:solidFill>
                <a:srgbClr val="8E0C50"/>
              </a:solidFill>
              <a:latin typeface="宋体" panose="02010600030101010101" pitchFamily="2" charset="-122"/>
            </a:endParaRPr>
          </a:p>
        </p:txBody>
      </p:sp>
      <p:sp>
        <p:nvSpPr>
          <p:cNvPr id="51218" name="文本框 51217"/>
          <p:cNvSpPr txBox="1"/>
          <p:nvPr/>
        </p:nvSpPr>
        <p:spPr>
          <a:xfrm>
            <a:off x="4211638" y="4149725"/>
            <a:ext cx="762000" cy="579438"/>
          </a:xfrm>
          <a:prstGeom prst="rect">
            <a:avLst/>
          </a:prstGeom>
          <a:noFill/>
          <a:ln w="9525">
            <a:noFill/>
          </a:ln>
        </p:spPr>
        <p:txBody>
          <a:bodyPr>
            <a:spAutoFit/>
          </a:bodyPr>
          <a:p>
            <a:r>
              <a:rPr lang="en-US" altLang="zh-CN" sz="3200" b="1" dirty="0" err="1">
                <a:solidFill>
                  <a:srgbClr val="8E0C50"/>
                </a:solidFill>
                <a:latin typeface="宋体" panose="02010600030101010101" pitchFamily="2" charset="-122"/>
              </a:rPr>
              <a:t>bì</a:t>
            </a:r>
            <a:endParaRPr lang="en-US" altLang="zh-CN" sz="3200" b="1">
              <a:solidFill>
                <a:srgbClr val="8E0C50"/>
              </a:solidFill>
              <a:latin typeface="宋体" panose="02010600030101010101" pitchFamily="2" charset="-122"/>
            </a:endParaRPr>
          </a:p>
        </p:txBody>
      </p:sp>
      <p:sp>
        <p:nvSpPr>
          <p:cNvPr id="51219" name="文本框 51218"/>
          <p:cNvSpPr txBox="1"/>
          <p:nvPr/>
        </p:nvSpPr>
        <p:spPr>
          <a:xfrm>
            <a:off x="4251325" y="2057400"/>
            <a:ext cx="320675" cy="703263"/>
          </a:xfrm>
          <a:prstGeom prst="rect">
            <a:avLst/>
          </a:prstGeom>
          <a:noFill/>
          <a:ln w="9525">
            <a:noFill/>
          </a:ln>
        </p:spPr>
        <p:txBody>
          <a:bodyPr>
            <a:spAutoFit/>
          </a:bodyPr>
          <a:p>
            <a:r>
              <a:rPr lang="en-US" altLang="zh-CN" sz="4000">
                <a:solidFill>
                  <a:schemeClr val="bg2"/>
                </a:solidFill>
                <a:latin typeface="Tahoma" panose="020B0604030504040204" pitchFamily="34" charset="0"/>
              </a:rPr>
              <a:t>.</a:t>
            </a:r>
            <a:endParaRPr lang="en-US" altLang="zh-CN" sz="4000">
              <a:solidFill>
                <a:schemeClr val="bg2"/>
              </a:solidFill>
              <a:latin typeface="Tahoma" panose="020B060403050404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12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12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12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12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1" grpId="0"/>
      <p:bldP spid="51212" grpId="0"/>
      <p:bldP spid="51213" grpId="0"/>
      <p:bldP spid="51214" grpId="0"/>
      <p:bldP spid="51215" grpId="0"/>
      <p:bldP spid="51216" grpId="0"/>
      <p:bldP spid="51217" grpId="0"/>
      <p:bldP spid="512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7826" name="Rectangle 2"/>
          <p:cNvSpPr>
            <a:spLocks noGrp="1"/>
          </p:cNvSpPr>
          <p:nvPr>
            <p:ph type="body"/>
          </p:nvPr>
        </p:nvSpPr>
        <p:spPr>
          <a:xfrm>
            <a:off x="395288" y="549275"/>
            <a:ext cx="8229600" cy="4525963"/>
          </a:xfrm>
        </p:spPr>
        <p:txBody>
          <a:bodyPr vert="horz" wrap="square" lIns="91440" tIns="45720" rIns="91440" bIns="45720" anchor="t"/>
          <a:p>
            <a:pPr eaLnBrk="1" hangingPunct="1"/>
            <a:r>
              <a:rPr lang="zh-CN" altLang="en-US" sz="4800" b="1" dirty="0">
                <a:effectLst>
                  <a:outerShdw blurRad="38100" dist="38100" dir="2700000">
                    <a:srgbClr val="FFFFFF"/>
                  </a:outerShdw>
                </a:effectLst>
                <a:ea typeface="隶书" pitchFamily="49" charset="-122"/>
              </a:rPr>
              <a:t>孟子语录：</a:t>
            </a:r>
            <a:endParaRPr lang="zh-CN" altLang="en-US" sz="4800" b="1" dirty="0">
              <a:effectLst>
                <a:outerShdw blurRad="38100" dist="38100" dir="2700000">
                  <a:srgbClr val="FFFFFF"/>
                </a:outerShdw>
              </a:effectLst>
              <a:ea typeface="隶书" pitchFamily="49" charset="-122"/>
            </a:endParaRPr>
          </a:p>
          <a:p>
            <a:pPr eaLnBrk="1" hangingPunct="1"/>
            <a:endParaRPr lang="zh-CN" altLang="en-US" sz="4800" b="1" dirty="0">
              <a:effectLst>
                <a:outerShdw blurRad="38100" dist="38100" dir="2700000">
                  <a:srgbClr val="FFFFFF"/>
                </a:outerShdw>
              </a:effectLst>
              <a:ea typeface="隶书" pitchFamily="49" charset="-122"/>
            </a:endParaRPr>
          </a:p>
        </p:txBody>
      </p:sp>
      <p:pic>
        <p:nvPicPr>
          <p:cNvPr id="77827" name="Picture 3" descr="zj06"/>
          <p:cNvPicPr>
            <a:picLocks noChangeAspect="1"/>
          </p:cNvPicPr>
          <p:nvPr/>
        </p:nvPicPr>
        <p:blipFill>
          <a:blip r:embed="rId1"/>
          <a:stretch>
            <a:fillRect/>
          </a:stretch>
        </p:blipFill>
        <p:spPr>
          <a:xfrm>
            <a:off x="6588125" y="260350"/>
            <a:ext cx="1731963" cy="6121400"/>
          </a:xfrm>
          <a:prstGeom prst="rect">
            <a:avLst/>
          </a:prstGeom>
          <a:noFill/>
          <a:ln w="9525">
            <a:noFill/>
          </a:ln>
        </p:spPr>
      </p:pic>
      <p:sp>
        <p:nvSpPr>
          <p:cNvPr id="77828" name="Rectangle 4"/>
          <p:cNvSpPr/>
          <p:nvPr/>
        </p:nvSpPr>
        <p:spPr>
          <a:xfrm>
            <a:off x="611188" y="1412875"/>
            <a:ext cx="5535612" cy="1311275"/>
          </a:xfrm>
          <a:prstGeom prst="rect">
            <a:avLst/>
          </a:prstGeom>
          <a:noFill/>
          <a:ln w="9525">
            <a:noFill/>
          </a:ln>
        </p:spPr>
        <p:txBody>
          <a:bodyPr wrap="none" anchor="ctr">
            <a:spAutoFit/>
          </a:bodyPr>
          <a:p>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老吾老，以及人之老；</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a:p>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幼吾幼，以及人之幼。 </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77829" name="Rectangle 5"/>
          <p:cNvSpPr/>
          <p:nvPr/>
        </p:nvSpPr>
        <p:spPr>
          <a:xfrm>
            <a:off x="611188" y="2997200"/>
            <a:ext cx="5535612" cy="701675"/>
          </a:xfrm>
          <a:prstGeom prst="rect">
            <a:avLst/>
          </a:prstGeom>
          <a:noFill/>
          <a:ln w="9525">
            <a:noFill/>
          </a:ln>
        </p:spPr>
        <p:txBody>
          <a:bodyPr wrap="none" anchor="ctr">
            <a:spAutoFit/>
          </a:bodyPr>
          <a:p>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尽信书，则不如无书。 </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77830" name="Rectangle 6"/>
          <p:cNvSpPr/>
          <p:nvPr/>
        </p:nvSpPr>
        <p:spPr>
          <a:xfrm>
            <a:off x="611188" y="4076700"/>
            <a:ext cx="6554787" cy="1311275"/>
          </a:xfrm>
          <a:prstGeom prst="rect">
            <a:avLst/>
          </a:prstGeom>
          <a:noFill/>
          <a:ln w="9525">
            <a:noFill/>
          </a:ln>
        </p:spPr>
        <p:txBody>
          <a:bodyPr wrap="none" anchor="ctr">
            <a:spAutoFit/>
          </a:bodyPr>
          <a:p>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穷不失义，故士得己焉；</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a:p>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达不离道，故民不失望焉。 </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77828">
                                            <p:txEl>
                                              <p:charRg st="0" end="11"/>
                                            </p:txEl>
                                          </p:spTgt>
                                        </p:tgtEl>
                                        <p:attrNameLst>
                                          <p:attrName>style.visibility</p:attrName>
                                        </p:attrNameLst>
                                      </p:cBhvr>
                                      <p:to>
                                        <p:strVal val="visible"/>
                                      </p:to>
                                    </p:set>
                                    <p:anim calcmode="lin" valueType="num">
                                      <p:cBhvr>
                                        <p:cTn id="7" dur="1000" fill="hold"/>
                                        <p:tgtEl>
                                          <p:spTgt spid="77828">
                                            <p:txEl>
                                              <p:charRg st="0" end="11"/>
                                            </p:txEl>
                                          </p:spTgt>
                                        </p:tgtEl>
                                        <p:attrNameLst>
                                          <p:attrName>ppt_x</p:attrName>
                                        </p:attrNameLst>
                                      </p:cBhvr>
                                      <p:tavLst>
                                        <p:tav tm="0">
                                          <p:val>
                                            <p:strVal val="#ppt_x-.2"/>
                                          </p:val>
                                        </p:tav>
                                        <p:tav tm="100000">
                                          <p:val>
                                            <p:strVal val="#ppt_x"/>
                                          </p:val>
                                        </p:tav>
                                      </p:tavLst>
                                    </p:anim>
                                    <p:anim calcmode="lin" valueType="num">
                                      <p:cBhvr>
                                        <p:cTn id="8" dur="1000" fill="hold"/>
                                        <p:tgtEl>
                                          <p:spTgt spid="77828">
                                            <p:txEl>
                                              <p:charRg st="0" end="11"/>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77828">
                                            <p:txEl>
                                              <p:charRg st="0" end="11"/>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77828">
                                            <p:txEl>
                                              <p:charRg st="11" end="23"/>
                                            </p:txEl>
                                          </p:spTgt>
                                        </p:tgtEl>
                                        <p:attrNameLst>
                                          <p:attrName>style.visibility</p:attrName>
                                        </p:attrNameLst>
                                      </p:cBhvr>
                                      <p:to>
                                        <p:strVal val="visible"/>
                                      </p:to>
                                    </p:set>
                                    <p:anim calcmode="lin" valueType="num">
                                      <p:cBhvr>
                                        <p:cTn id="12" dur="1000" fill="hold"/>
                                        <p:tgtEl>
                                          <p:spTgt spid="77828">
                                            <p:txEl>
                                              <p:charRg st="11" end="23"/>
                                            </p:txEl>
                                          </p:spTgt>
                                        </p:tgtEl>
                                        <p:attrNameLst>
                                          <p:attrName>ppt_x</p:attrName>
                                        </p:attrNameLst>
                                      </p:cBhvr>
                                      <p:tavLst>
                                        <p:tav tm="0">
                                          <p:val>
                                            <p:strVal val="#ppt_x-.2"/>
                                          </p:val>
                                        </p:tav>
                                        <p:tav tm="100000">
                                          <p:val>
                                            <p:strVal val="#ppt_x"/>
                                          </p:val>
                                        </p:tav>
                                      </p:tavLst>
                                    </p:anim>
                                    <p:anim calcmode="lin" valueType="num">
                                      <p:cBhvr>
                                        <p:cTn id="13" dur="1000" fill="hold"/>
                                        <p:tgtEl>
                                          <p:spTgt spid="77828">
                                            <p:txEl>
                                              <p:charRg st="11" end="23"/>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7828">
                                            <p:txEl>
                                              <p:charRg st="11" end="2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50" presetClass="entr" presetSubtype="0" decel="100000" fill="hold" grpId="0" nodeType="clickEffect">
                                  <p:stCondLst>
                                    <p:cond delay="0"/>
                                  </p:stCondLst>
                                  <p:childTnLst>
                                    <p:set>
                                      <p:cBhvr>
                                        <p:cTn id="18" dur="1" fill="hold">
                                          <p:stCondLst>
                                            <p:cond delay="0"/>
                                          </p:stCondLst>
                                        </p:cTn>
                                        <p:tgtEl>
                                          <p:spTgt spid="77829"/>
                                        </p:tgtEl>
                                        <p:attrNameLst>
                                          <p:attrName>style.visibility</p:attrName>
                                        </p:attrNameLst>
                                      </p:cBhvr>
                                      <p:to>
                                        <p:strVal val="visible"/>
                                      </p:to>
                                    </p:set>
                                    <p:anim calcmode="lin" valueType="num">
                                      <p:cBhvr>
                                        <p:cTn id="19" dur="1000" fill="hold"/>
                                        <p:tgtEl>
                                          <p:spTgt spid="77829"/>
                                        </p:tgtEl>
                                        <p:attrNameLst>
                                          <p:attrName>ppt_w</p:attrName>
                                        </p:attrNameLst>
                                      </p:cBhvr>
                                      <p:tavLst>
                                        <p:tav tm="0">
                                          <p:val>
                                            <p:strVal val="#ppt_w+.3"/>
                                          </p:val>
                                        </p:tav>
                                        <p:tav tm="100000">
                                          <p:val>
                                            <p:strVal val="#ppt_w"/>
                                          </p:val>
                                        </p:tav>
                                      </p:tavLst>
                                    </p:anim>
                                    <p:anim calcmode="lin" valueType="num">
                                      <p:cBhvr>
                                        <p:cTn id="20" dur="1000" fill="hold"/>
                                        <p:tgtEl>
                                          <p:spTgt spid="77829"/>
                                        </p:tgtEl>
                                        <p:attrNameLst>
                                          <p:attrName>ppt_h</p:attrName>
                                        </p:attrNameLst>
                                      </p:cBhvr>
                                      <p:tavLst>
                                        <p:tav tm="0">
                                          <p:val>
                                            <p:strVal val="#ppt_h"/>
                                          </p:val>
                                        </p:tav>
                                        <p:tav tm="100000">
                                          <p:val>
                                            <p:strVal val="#ppt_h"/>
                                          </p:val>
                                        </p:tav>
                                      </p:tavLst>
                                    </p:anim>
                                    <p:animEffect transition="in" filter="fade">
                                      <p:cBhvr>
                                        <p:cTn id="21" dur="1000"/>
                                        <p:tgtEl>
                                          <p:spTgt spid="77829"/>
                                        </p:tgtEl>
                                      </p:cBhvr>
                                    </p:animEffect>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7830"/>
                                        </p:tgtEl>
                                        <p:attrNameLst>
                                          <p:attrName>style.visibility</p:attrName>
                                        </p:attrNameLst>
                                      </p:cBhvr>
                                      <p:to>
                                        <p:strVal val="visible"/>
                                      </p:to>
                                    </p:set>
                                    <p:animEffect transition="in" filter="fade">
                                      <p:cBhvr>
                                        <p:cTn id="26" dur="1000"/>
                                        <p:tgtEl>
                                          <p:spTgt spid="77830"/>
                                        </p:tgtEl>
                                      </p:cBhvr>
                                    </p:animEffect>
                                    <p:anim calcmode="lin" valueType="num">
                                      <p:cBhvr>
                                        <p:cTn id="27" dur="1000" fill="hold"/>
                                        <p:tgtEl>
                                          <p:spTgt spid="77830"/>
                                        </p:tgtEl>
                                        <p:attrNameLst>
                                          <p:attrName>ppt_x</p:attrName>
                                        </p:attrNameLst>
                                      </p:cBhvr>
                                      <p:tavLst>
                                        <p:tav tm="0">
                                          <p:val>
                                            <p:strVal val="#ppt_x"/>
                                          </p:val>
                                        </p:tav>
                                        <p:tav tm="100000">
                                          <p:val>
                                            <p:strVal val="#ppt_x"/>
                                          </p:val>
                                        </p:tav>
                                      </p:tavLst>
                                    </p:anim>
                                    <p:anim calcmode="lin" valueType="num">
                                      <p:cBhvr>
                                        <p:cTn id="28" dur="1000" fill="hold"/>
                                        <p:tgtEl>
                                          <p:spTgt spid="77830"/>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9" presetClass="entr" presetSubtype="0" fill="hold" nodeType="clickEffect">
                                  <p:stCondLst>
                                    <p:cond delay="0"/>
                                  </p:stCondLst>
                                  <p:childTnLst>
                                    <p:set>
                                      <p:cBhvr>
                                        <p:cTn id="32" dur="1" fill="hold">
                                          <p:stCondLst>
                                            <p:cond delay="0"/>
                                          </p:stCondLst>
                                        </p:cTn>
                                        <p:tgtEl>
                                          <p:spTgt spid="77827"/>
                                        </p:tgtEl>
                                        <p:attrNameLst>
                                          <p:attrName>style.visibility</p:attrName>
                                        </p:attrNameLst>
                                      </p:cBhvr>
                                      <p:to>
                                        <p:strVal val="visible"/>
                                      </p:to>
                                    </p:set>
                                    <p:anim calcmode="lin" valueType="num">
                                      <p:cBhvr>
                                        <p:cTn id="33" dur="1000" fill="hold"/>
                                        <p:tgtEl>
                                          <p:spTgt spid="77827"/>
                                        </p:tgtEl>
                                        <p:attrNameLst>
                                          <p:attrName>ppt_x</p:attrName>
                                        </p:attrNameLst>
                                      </p:cBhvr>
                                      <p:tavLst>
                                        <p:tav tm="0">
                                          <p:val>
                                            <p:strVal val="#ppt_x-.2"/>
                                          </p:val>
                                        </p:tav>
                                        <p:tav tm="100000">
                                          <p:val>
                                            <p:strVal val="#ppt_x"/>
                                          </p:val>
                                        </p:tav>
                                      </p:tavLst>
                                    </p:anim>
                                    <p:anim calcmode="lin" valueType="num">
                                      <p:cBhvr>
                                        <p:cTn id="34" dur="1000" fill="hold"/>
                                        <p:tgtEl>
                                          <p:spTgt spid="77827"/>
                                        </p:tgtEl>
                                        <p:attrNameLst>
                                          <p:attrName>ppt_y</p:attrName>
                                        </p:attrNameLst>
                                      </p:cBhvr>
                                      <p:tavLst>
                                        <p:tav tm="0">
                                          <p:val>
                                            <p:strVal val="#ppt_y"/>
                                          </p:val>
                                        </p:tav>
                                        <p:tav tm="100000">
                                          <p:val>
                                            <p:strVal val="#ppt_y"/>
                                          </p:val>
                                        </p:tav>
                                      </p:tavLst>
                                    </p:anim>
                                    <p:animEffect transition="in" filter="wipe(right)" prLst="gradientSize: 0.1">
                                      <p:cBhvr>
                                        <p:cTn id="35" dur="1000"/>
                                        <p:tgtEl>
                                          <p:spTgt spid="77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9" grpId="0"/>
      <p:bldP spid="7783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5714" name="文本框 115713"/>
          <p:cNvSpPr txBox="1"/>
          <p:nvPr/>
        </p:nvSpPr>
        <p:spPr>
          <a:xfrm>
            <a:off x="2411413" y="188913"/>
            <a:ext cx="4672012" cy="701675"/>
          </a:xfrm>
          <a:prstGeom prst="rect">
            <a:avLst/>
          </a:prstGeom>
          <a:noFill/>
          <a:ln w="9525">
            <a:noFill/>
          </a:ln>
        </p:spPr>
        <p:txBody>
          <a:bodyPr wrap="none" anchor="t">
            <a:spAutoFit/>
          </a:bodyPr>
          <a:p>
            <a:r>
              <a:rPr lang="zh-CN" altLang="en-US" sz="4000" b="1" dirty="0">
                <a:solidFill>
                  <a:srgbClr val="FF3300"/>
                </a:solidFill>
                <a:latin typeface="Arial" panose="020B0604020202020204" pitchFamily="34" charset="0"/>
              </a:rPr>
              <a:t>生于忧患   死于安乐</a:t>
            </a:r>
            <a:endParaRPr lang="zh-CN" altLang="en-US" sz="4000" b="1" dirty="0">
              <a:solidFill>
                <a:srgbClr val="FF3300"/>
              </a:solidFill>
              <a:latin typeface="Arial" panose="020B0604020202020204" pitchFamily="34" charset="0"/>
            </a:endParaRPr>
          </a:p>
        </p:txBody>
      </p:sp>
      <p:sp>
        <p:nvSpPr>
          <p:cNvPr id="115715" name="文本框 115714"/>
          <p:cNvSpPr txBox="1"/>
          <p:nvPr/>
        </p:nvSpPr>
        <p:spPr>
          <a:xfrm>
            <a:off x="395288" y="1196975"/>
            <a:ext cx="8243887" cy="4965700"/>
          </a:xfrm>
          <a:prstGeom prst="rect">
            <a:avLst/>
          </a:prstGeom>
          <a:noFill/>
          <a:ln w="9525">
            <a:noFill/>
          </a:ln>
        </p:spPr>
        <p:txBody>
          <a:bodyPr>
            <a:spAutoFit/>
          </a:bodyPr>
          <a:p>
            <a:r>
              <a:rPr lang="zh-CN" altLang="en-US" sz="2800" b="1" dirty="0">
                <a:solidFill>
                  <a:srgbClr val="0000FF"/>
                </a:solidFill>
                <a:latin typeface="Arial" panose="020B0604020202020204" pitchFamily="34" charset="0"/>
              </a:rPr>
              <a:t>        </a:t>
            </a:r>
            <a:r>
              <a:rPr lang="zh-CN" altLang="en-US" sz="3200" b="1" dirty="0">
                <a:latin typeface="Arial" panose="020B0604020202020204" pitchFamily="34" charset="0"/>
              </a:rPr>
              <a:t>舜</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发于</a:t>
            </a:r>
            <a:r>
              <a:rPr lang="en-US" altLang="zh-CN" sz="3200" b="1">
                <a:solidFill>
                  <a:srgbClr val="0000FF"/>
                </a:solidFill>
                <a:latin typeface="Arial" panose="020B0604020202020204" pitchFamily="34" charset="0"/>
              </a:rPr>
              <a:t>/</a:t>
            </a:r>
            <a:r>
              <a:rPr lang="en-US" altLang="zh-CN" sz="3200" b="1">
                <a:latin typeface="Arial" panose="020B0604020202020204" pitchFamily="34" charset="0"/>
              </a:rPr>
              <a:t> </a:t>
            </a:r>
            <a:r>
              <a:rPr lang="zh-CN" altLang="en-US" sz="3200" b="1" dirty="0">
                <a:latin typeface="Arial" panose="020B0604020202020204" pitchFamily="34" charset="0"/>
              </a:rPr>
              <a:t>畎亩之中，傅说</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举于</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版筑之间，胶鬲</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举于</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鱼盐之中，管夷吾</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举于</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士，孙叔敖 </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举于</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海，百里奚</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举于</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市，故</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天将降大任</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于是人也，必先</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苦其</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心志，劳其</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筋骨，饿 其</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体肤，空乏</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其身，行</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拂 乱</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其所为，所以</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动心</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忍性，曾益</a:t>
            </a:r>
            <a:r>
              <a:rPr lang="en-US" altLang="zh-CN" sz="3200" b="1">
                <a:solidFill>
                  <a:srgbClr val="0000FF"/>
                </a:solidFill>
                <a:latin typeface="Arial" panose="020B0604020202020204" pitchFamily="34" charset="0"/>
              </a:rPr>
              <a:t>/ </a:t>
            </a:r>
            <a:r>
              <a:rPr lang="zh-CN" altLang="en-US" sz="3200" b="1" dirty="0">
                <a:latin typeface="Arial" panose="020B0604020202020204" pitchFamily="34" charset="0"/>
              </a:rPr>
              <a:t>其所不能。</a:t>
            </a:r>
            <a:endParaRPr lang="zh-CN" altLang="en-US" sz="3200" b="1" dirty="0">
              <a:latin typeface="Arial" panose="020B0604020202020204" pitchFamily="34" charset="0"/>
            </a:endParaRPr>
          </a:p>
          <a:p>
            <a:r>
              <a:rPr lang="zh-CN" altLang="en-US" sz="3200" b="1" dirty="0">
                <a:latin typeface="Arial" panose="020B0604020202020204" pitchFamily="34" charset="0"/>
              </a:rPr>
              <a:t>      人恒过</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然后能改，困于心</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衡于虑</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而后作；征于色</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发于声</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而后喻。入</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则无法家拂士，出</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则无敌国外患者，国</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恒亡</a:t>
            </a:r>
            <a:r>
              <a:rPr lang="en-US" altLang="zh-CN" sz="3200" b="1">
                <a:latin typeface="Arial" panose="020B0604020202020204" pitchFamily="34" charset="0"/>
              </a:rPr>
              <a:t>,</a:t>
            </a:r>
            <a:r>
              <a:rPr lang="zh-CN" altLang="en-US" sz="3200" b="1" dirty="0">
                <a:latin typeface="Arial" panose="020B0604020202020204" pitchFamily="34" charset="0"/>
              </a:rPr>
              <a:t>然后知</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生于忧患</a:t>
            </a:r>
            <a:r>
              <a:rPr lang="en-US" altLang="zh-CN" sz="3200" b="1">
                <a:solidFill>
                  <a:srgbClr val="0000FF"/>
                </a:solidFill>
                <a:latin typeface="Arial" panose="020B0604020202020204" pitchFamily="34" charset="0"/>
              </a:rPr>
              <a:t>/</a:t>
            </a:r>
            <a:r>
              <a:rPr lang="zh-CN" altLang="en-US" sz="3200" b="1" dirty="0">
                <a:latin typeface="Arial" panose="020B0604020202020204" pitchFamily="34" charset="0"/>
              </a:rPr>
              <a:t>而死于安乐也。</a:t>
            </a:r>
            <a:endParaRPr lang="zh-CN" altLang="en-US" sz="3200" b="1" dirty="0">
              <a:latin typeface="Arial" panose="020B0604020202020204" pitchFamily="34"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Text Box 3"/>
          <p:cNvSpPr txBox="1"/>
          <p:nvPr/>
        </p:nvSpPr>
        <p:spPr>
          <a:xfrm>
            <a:off x="36513" y="214313"/>
            <a:ext cx="8926512" cy="6108700"/>
          </a:xfrm>
          <a:prstGeom prst="rect">
            <a:avLst/>
          </a:prstGeom>
          <a:noFill/>
          <a:ln w="9525">
            <a:noFill/>
          </a:ln>
        </p:spPr>
        <p:txBody>
          <a:bodyPr>
            <a:spAutoFit/>
          </a:bodyPr>
          <a:p>
            <a:pPr>
              <a:lnSpc>
                <a:spcPct val="150000"/>
              </a:lnSpc>
            </a:pPr>
            <a:r>
              <a:rPr lang="en-US" altLang="x-none" sz="3600" b="1">
                <a:solidFill>
                  <a:srgbClr val="FF3300"/>
                </a:solidFill>
                <a:latin typeface="Times New Roman" panose="02020603050405020304" pitchFamily="18" charset="0"/>
              </a:rPr>
              <a:t>1</a:t>
            </a:r>
            <a:r>
              <a:rPr lang="zh-CN" altLang="en-US" sz="3600" b="1" dirty="0">
                <a:solidFill>
                  <a:srgbClr val="FF3300"/>
                </a:solidFill>
                <a:latin typeface="Times New Roman" panose="02020603050405020304" pitchFamily="18" charset="0"/>
              </a:rPr>
              <a:t>、　课前检测：解释重要词语意思</a:t>
            </a:r>
            <a:endParaRPr lang="zh-CN" altLang="en-US" sz="3600" b="1" dirty="0">
              <a:solidFill>
                <a:srgbClr val="FF3300"/>
              </a:solidFill>
              <a:latin typeface="Times New Roman" panose="02020603050405020304" pitchFamily="18" charset="0"/>
            </a:endParaRPr>
          </a:p>
          <a:p>
            <a:pPr>
              <a:lnSpc>
                <a:spcPct val="230000"/>
              </a:lnSpc>
            </a:pPr>
            <a:r>
              <a:rPr lang="zh-CN" altLang="en-US" sz="2800" b="1" dirty="0">
                <a:latin typeface="Times New Roman" panose="02020603050405020304" pitchFamily="18" charset="0"/>
              </a:rPr>
              <a:t>        </a:t>
            </a:r>
            <a:r>
              <a:rPr lang="zh-CN" altLang="en-US" sz="2000" b="1" dirty="0">
                <a:latin typeface="Times New Roman" panose="02020603050405020304" pitchFamily="18" charset="0"/>
              </a:rPr>
              <a:t>舜</a:t>
            </a:r>
            <a:r>
              <a:rPr lang="zh-CN" altLang="en-US" sz="2000" b="1" u="sng" dirty="0">
                <a:solidFill>
                  <a:srgbClr val="0000FF"/>
                </a:solidFill>
                <a:latin typeface="Times New Roman" panose="02020603050405020304" pitchFamily="18" charset="0"/>
              </a:rPr>
              <a:t>发</a:t>
            </a:r>
            <a:r>
              <a:rPr lang="zh-CN" altLang="en-US" sz="2000" b="1" dirty="0">
                <a:latin typeface="Times New Roman" panose="02020603050405020304" pitchFamily="18" charset="0"/>
              </a:rPr>
              <a:t>于畎</a:t>
            </a:r>
            <a:r>
              <a:rPr lang="en-US" altLang="x-none" sz="2000" b="1">
                <a:latin typeface="Times New Roman" panose="02020603050405020304" pitchFamily="18" charset="0"/>
              </a:rPr>
              <a:t>(</a:t>
            </a:r>
            <a:r>
              <a:rPr lang="en-US" altLang="x-none" sz="2000" b="1" dirty="0" err="1">
                <a:solidFill>
                  <a:srgbClr val="FF3300"/>
                </a:solidFill>
                <a:latin typeface="Times New Roman" panose="02020603050405020304" pitchFamily="18" charset="0"/>
              </a:rPr>
              <a:t>qu</a:t>
            </a:r>
            <a:r>
              <a:rPr lang="en-US" altLang="x-none" sz="2000" b="1" dirty="0" err="1">
                <a:solidFill>
                  <a:srgbClr val="FF3300"/>
                </a:solidFill>
                <a:latin typeface="Times New Roman" panose="02020603050405020304" pitchFamily="18" charset="0"/>
                <a:cs typeface="Courier New" panose="02070309020205020404" pitchFamily="49" charset="0"/>
              </a:rPr>
              <a:t>ǎ</a:t>
            </a:r>
            <a:r>
              <a:rPr lang="en-US" altLang="x-none" sz="2000" b="1" dirty="0" err="1">
                <a:solidFill>
                  <a:srgbClr val="FF3300"/>
                </a:solidFill>
                <a:latin typeface="Times New Roman" panose="02020603050405020304" pitchFamily="18" charset="0"/>
              </a:rPr>
              <a:t>n</a:t>
            </a:r>
            <a:r>
              <a:rPr lang="en-US" altLang="x-none" sz="2000" b="1">
                <a:latin typeface="Times New Roman" panose="02020603050405020304" pitchFamily="18" charset="0"/>
              </a:rPr>
              <a:t>)</a:t>
            </a:r>
            <a:r>
              <a:rPr lang="zh-CN" altLang="en-US" sz="2000" b="1" dirty="0">
                <a:latin typeface="Times New Roman" panose="02020603050405020304" pitchFamily="18" charset="0"/>
              </a:rPr>
              <a:t>亩之中，傅说</a:t>
            </a:r>
            <a:r>
              <a:rPr lang="en-US" altLang="x-none" sz="2000" b="1">
                <a:latin typeface="Times New Roman" panose="02020603050405020304" pitchFamily="18" charset="0"/>
              </a:rPr>
              <a:t>(</a:t>
            </a:r>
            <a:r>
              <a:rPr lang="en-US" altLang="x-none" sz="2000" b="1" dirty="0" err="1">
                <a:solidFill>
                  <a:srgbClr val="FF3300"/>
                </a:solidFill>
                <a:latin typeface="Times New Roman" panose="02020603050405020304" pitchFamily="18" charset="0"/>
              </a:rPr>
              <a:t>yu</a:t>
            </a:r>
            <a:r>
              <a:rPr lang="en-US" altLang="x-none" sz="2000" b="1" dirty="0" err="1">
                <a:solidFill>
                  <a:srgbClr val="FF3300"/>
                </a:solidFill>
                <a:latin typeface="Times New Roman" panose="02020603050405020304" pitchFamily="18" charset="0"/>
                <a:cs typeface="Times New Roman" panose="02020603050405020304" pitchFamily="18" charset="0"/>
              </a:rPr>
              <a:t>è</a:t>
            </a:r>
            <a:r>
              <a:rPr lang="en-US" altLang="x-none" sz="2000" b="1">
                <a:latin typeface="Times New Roman" panose="02020603050405020304" pitchFamily="18" charset="0"/>
              </a:rPr>
              <a:t>)</a:t>
            </a:r>
            <a:r>
              <a:rPr lang="zh-CN" altLang="en-US" sz="2000" b="1" u="sng" dirty="0">
                <a:solidFill>
                  <a:srgbClr val="0000FF"/>
                </a:solidFill>
                <a:latin typeface="Times New Roman" panose="02020603050405020304" pitchFamily="18" charset="0"/>
              </a:rPr>
              <a:t>举</a:t>
            </a:r>
            <a:r>
              <a:rPr lang="zh-CN" altLang="en-US" sz="2000" b="1" dirty="0">
                <a:latin typeface="Times New Roman" panose="02020603050405020304" pitchFamily="18" charset="0"/>
              </a:rPr>
              <a:t>于版筑之间，胶鬲</a:t>
            </a:r>
            <a:r>
              <a:rPr lang="en-US" altLang="x-none" sz="2000" b="1">
                <a:latin typeface="Times New Roman" panose="02020603050405020304" pitchFamily="18" charset="0"/>
              </a:rPr>
              <a:t>(</a:t>
            </a:r>
            <a:r>
              <a:rPr lang="en-US" altLang="x-none" sz="2000" b="1" dirty="0" err="1">
                <a:solidFill>
                  <a:srgbClr val="FF3300"/>
                </a:solidFill>
                <a:latin typeface="Times New Roman" panose="02020603050405020304" pitchFamily="18" charset="0"/>
              </a:rPr>
              <a:t>g</a:t>
            </a:r>
            <a:r>
              <a:rPr lang="en-US" altLang="x-none" sz="2000" b="1" dirty="0" err="1">
                <a:solidFill>
                  <a:srgbClr val="FF3300"/>
                </a:solidFill>
                <a:latin typeface="Times New Roman" panose="02020603050405020304" pitchFamily="18" charset="0"/>
                <a:cs typeface="Times New Roman" panose="02020603050405020304" pitchFamily="18" charset="0"/>
              </a:rPr>
              <a:t>é</a:t>
            </a:r>
            <a:r>
              <a:rPr lang="en-US" altLang="x-none" sz="2000" b="1">
                <a:latin typeface="Times New Roman" panose="02020603050405020304" pitchFamily="18" charset="0"/>
              </a:rPr>
              <a:t>)</a:t>
            </a:r>
            <a:r>
              <a:rPr lang="zh-CN" altLang="en-US" sz="2000" b="1" dirty="0">
                <a:latin typeface="Times New Roman" panose="02020603050405020304" pitchFamily="18" charset="0"/>
              </a:rPr>
              <a:t>举于鱼盐之中，管夷吾举于士，孙叔敖举于海，百里奚举于市。</a:t>
            </a:r>
            <a:endParaRPr lang="zh-CN" altLang="en-US" sz="2000" b="1" dirty="0">
              <a:latin typeface="Times New Roman" panose="02020603050405020304" pitchFamily="18" charset="0"/>
            </a:endParaRPr>
          </a:p>
          <a:p>
            <a:pPr>
              <a:lnSpc>
                <a:spcPct val="230000"/>
              </a:lnSpc>
            </a:pPr>
            <a:r>
              <a:rPr lang="zh-CN" altLang="en-US" sz="2000" b="1" dirty="0">
                <a:latin typeface="Times New Roman" panose="02020603050405020304" pitchFamily="18" charset="0"/>
              </a:rPr>
              <a:t>     故天将降大任于</a:t>
            </a:r>
            <a:r>
              <a:rPr lang="zh-CN" altLang="en-US" sz="2000" b="1" u="sng" dirty="0">
                <a:solidFill>
                  <a:srgbClr val="0000FF"/>
                </a:solidFill>
                <a:latin typeface="Times New Roman" panose="02020603050405020304" pitchFamily="18" charset="0"/>
              </a:rPr>
              <a:t>是</a:t>
            </a:r>
            <a:r>
              <a:rPr lang="zh-CN" altLang="en-US" sz="2000" b="1" dirty="0">
                <a:latin typeface="Times New Roman" panose="02020603050405020304" pitchFamily="18" charset="0"/>
              </a:rPr>
              <a:t>人也，必先</a:t>
            </a:r>
            <a:r>
              <a:rPr lang="zh-CN" altLang="en-US" sz="2000" b="1" u="sng" dirty="0">
                <a:solidFill>
                  <a:srgbClr val="0000FF"/>
                </a:solidFill>
                <a:latin typeface="Times New Roman" panose="02020603050405020304" pitchFamily="18" charset="0"/>
              </a:rPr>
              <a:t>苦</a:t>
            </a:r>
            <a:r>
              <a:rPr lang="zh-CN" altLang="en-US" sz="2000" b="1" dirty="0">
                <a:latin typeface="Times New Roman" panose="02020603050405020304" pitchFamily="18" charset="0"/>
              </a:rPr>
              <a:t>其心志，</a:t>
            </a:r>
            <a:r>
              <a:rPr lang="zh-CN" altLang="en-US" sz="2000" b="1" u="sng" dirty="0">
                <a:solidFill>
                  <a:srgbClr val="0000FF"/>
                </a:solidFill>
                <a:latin typeface="Times New Roman" panose="02020603050405020304" pitchFamily="18" charset="0"/>
              </a:rPr>
              <a:t>劳</a:t>
            </a:r>
            <a:r>
              <a:rPr lang="zh-CN" altLang="en-US" sz="2000" b="1" dirty="0">
                <a:latin typeface="Times New Roman" panose="02020603050405020304" pitchFamily="18" charset="0"/>
              </a:rPr>
              <a:t>其筋骨。</a:t>
            </a:r>
            <a:r>
              <a:rPr lang="zh-CN" altLang="en-US" sz="2000" b="1" u="sng" dirty="0">
                <a:solidFill>
                  <a:srgbClr val="0000FF"/>
                </a:solidFill>
                <a:latin typeface="Times New Roman" panose="02020603050405020304" pitchFamily="18" charset="0"/>
              </a:rPr>
              <a:t>饿</a:t>
            </a:r>
            <a:r>
              <a:rPr lang="zh-CN" altLang="en-US" sz="2000" b="1" dirty="0">
                <a:latin typeface="Times New Roman" panose="02020603050405020304" pitchFamily="18" charset="0"/>
              </a:rPr>
              <a:t>其体肤，</a:t>
            </a:r>
            <a:r>
              <a:rPr lang="zh-CN" altLang="en-US" sz="2000" b="1" u="sng" dirty="0">
                <a:solidFill>
                  <a:srgbClr val="0000FF"/>
                </a:solidFill>
                <a:latin typeface="Times New Roman" panose="02020603050405020304" pitchFamily="18" charset="0"/>
              </a:rPr>
              <a:t>空乏</a:t>
            </a:r>
            <a:r>
              <a:rPr lang="zh-CN" altLang="en-US" sz="2000" b="1" dirty="0">
                <a:latin typeface="Times New Roman" panose="02020603050405020304" pitchFamily="18" charset="0"/>
              </a:rPr>
              <a:t>其身，行</a:t>
            </a:r>
            <a:r>
              <a:rPr lang="zh-CN" altLang="en-US" sz="2000" b="1" u="sng" dirty="0">
                <a:solidFill>
                  <a:srgbClr val="0000FF"/>
                </a:solidFill>
                <a:latin typeface="Times New Roman" panose="02020603050405020304" pitchFamily="18" charset="0"/>
              </a:rPr>
              <a:t>拂</a:t>
            </a:r>
            <a:r>
              <a:rPr lang="en-US" altLang="x-none" sz="2000" b="1" u="sng">
                <a:latin typeface="Times New Roman" panose="02020603050405020304" pitchFamily="18" charset="0"/>
              </a:rPr>
              <a:t>(</a:t>
            </a:r>
            <a:r>
              <a:rPr lang="en-US" altLang="x-none" sz="2000" b="1" u="sng" dirty="0" err="1">
                <a:solidFill>
                  <a:srgbClr val="FF3300"/>
                </a:solidFill>
                <a:latin typeface="Times New Roman" panose="02020603050405020304" pitchFamily="18" charset="0"/>
              </a:rPr>
              <a:t>f</a:t>
            </a:r>
            <a:r>
              <a:rPr lang="en-US" altLang="x-none" sz="2000" b="1" u="sng" dirty="0" err="1">
                <a:solidFill>
                  <a:srgbClr val="FF3300"/>
                </a:solidFill>
                <a:latin typeface="Times New Roman" panose="02020603050405020304" pitchFamily="18" charset="0"/>
                <a:cs typeface="Times New Roman" panose="02020603050405020304" pitchFamily="18" charset="0"/>
              </a:rPr>
              <a:t>ú</a:t>
            </a:r>
            <a:r>
              <a:rPr lang="en-US" altLang="x-none" sz="2000" b="1" u="sng">
                <a:latin typeface="Times New Roman" panose="02020603050405020304" pitchFamily="18" charset="0"/>
              </a:rPr>
              <a:t>)</a:t>
            </a:r>
            <a:r>
              <a:rPr lang="zh-CN" altLang="en-US" sz="2000" b="1" dirty="0">
                <a:latin typeface="Times New Roman" panose="02020603050405020304" pitchFamily="18" charset="0"/>
              </a:rPr>
              <a:t>乱其所为，所以</a:t>
            </a:r>
            <a:r>
              <a:rPr lang="zh-CN" altLang="en-US" sz="2000" b="1" u="sng" dirty="0">
                <a:solidFill>
                  <a:srgbClr val="0000FF"/>
                </a:solidFill>
                <a:latin typeface="Times New Roman" panose="02020603050405020304" pitchFamily="18" charset="0"/>
              </a:rPr>
              <a:t>动</a:t>
            </a:r>
            <a:r>
              <a:rPr lang="zh-CN" altLang="en-US" sz="2000" b="1" dirty="0">
                <a:latin typeface="Times New Roman" panose="02020603050405020304" pitchFamily="18" charset="0"/>
              </a:rPr>
              <a:t>心</a:t>
            </a:r>
            <a:r>
              <a:rPr lang="zh-CN" altLang="en-US" sz="2000" b="1" u="sng" dirty="0">
                <a:solidFill>
                  <a:srgbClr val="008000"/>
                </a:solidFill>
                <a:latin typeface="Times New Roman" panose="02020603050405020304" pitchFamily="18" charset="0"/>
              </a:rPr>
              <a:t>忍</a:t>
            </a:r>
            <a:r>
              <a:rPr lang="zh-CN" altLang="en-US" sz="2000" b="1" dirty="0">
                <a:latin typeface="Times New Roman" panose="02020603050405020304" pitchFamily="18" charset="0"/>
              </a:rPr>
              <a:t>性，</a:t>
            </a:r>
            <a:r>
              <a:rPr lang="zh-CN" altLang="en-US" sz="2000" b="1" u="sng" dirty="0">
                <a:solidFill>
                  <a:srgbClr val="0000FF"/>
                </a:solidFill>
                <a:latin typeface="Times New Roman" panose="02020603050405020304" pitchFamily="18" charset="0"/>
              </a:rPr>
              <a:t>曾</a:t>
            </a:r>
            <a:r>
              <a:rPr lang="en-US" altLang="x-none" sz="2000" b="1">
                <a:latin typeface="Times New Roman" panose="02020603050405020304" pitchFamily="18" charset="0"/>
              </a:rPr>
              <a:t>(</a:t>
            </a:r>
            <a:r>
              <a:rPr lang="en-US" altLang="x-none" sz="2000" b="1" dirty="0" err="1">
                <a:solidFill>
                  <a:srgbClr val="FF3300"/>
                </a:solidFill>
                <a:latin typeface="Times New Roman" panose="02020603050405020304" pitchFamily="18" charset="0"/>
              </a:rPr>
              <a:t>z</a:t>
            </a:r>
            <a:r>
              <a:rPr lang="en-US" altLang="x-none" sz="2000" b="1" dirty="0" err="1">
                <a:solidFill>
                  <a:srgbClr val="FF3300"/>
                </a:solidFill>
                <a:latin typeface="Times New Roman" panose="02020603050405020304" pitchFamily="18" charset="0"/>
                <a:cs typeface="Times New Roman" panose="02020603050405020304" pitchFamily="18" charset="0"/>
              </a:rPr>
              <a:t>ē</a:t>
            </a:r>
            <a:r>
              <a:rPr lang="en-US" altLang="x-none" sz="2000" b="1" dirty="0" err="1">
                <a:solidFill>
                  <a:srgbClr val="FF3300"/>
                </a:solidFill>
                <a:latin typeface="Times New Roman" panose="02020603050405020304" pitchFamily="18" charset="0"/>
              </a:rPr>
              <a:t>ng</a:t>
            </a:r>
            <a:r>
              <a:rPr lang="en-US" altLang="x-none" sz="2000" b="1">
                <a:latin typeface="Times New Roman" panose="02020603050405020304" pitchFamily="18" charset="0"/>
              </a:rPr>
              <a:t>)</a:t>
            </a:r>
            <a:r>
              <a:rPr lang="zh-CN" altLang="en-US" sz="2000" b="1" dirty="0">
                <a:latin typeface="Times New Roman" panose="02020603050405020304" pitchFamily="18" charset="0"/>
              </a:rPr>
              <a:t>益其所不能。</a:t>
            </a:r>
            <a:endParaRPr lang="zh-CN" altLang="en-US" sz="2000" b="1" dirty="0">
              <a:latin typeface="Times New Roman" panose="02020603050405020304" pitchFamily="18" charset="0"/>
            </a:endParaRPr>
          </a:p>
          <a:p>
            <a:pPr>
              <a:lnSpc>
                <a:spcPct val="230000"/>
              </a:lnSpc>
            </a:pPr>
            <a:r>
              <a:rPr lang="zh-CN" altLang="en-US" sz="2000" b="1" dirty="0">
                <a:latin typeface="Times New Roman" panose="02020603050405020304" pitchFamily="18" charset="0"/>
              </a:rPr>
              <a:t>       人</a:t>
            </a:r>
            <a:r>
              <a:rPr lang="zh-CN" altLang="en-US" sz="2000" b="1" u="sng" dirty="0">
                <a:solidFill>
                  <a:srgbClr val="0000FF"/>
                </a:solidFill>
                <a:latin typeface="Times New Roman" panose="02020603050405020304" pitchFamily="18" charset="0"/>
              </a:rPr>
              <a:t>恒</a:t>
            </a:r>
            <a:r>
              <a:rPr lang="zh-CN" altLang="en-US" sz="2000" b="1" dirty="0">
                <a:latin typeface="Times New Roman" panose="02020603050405020304" pitchFamily="18" charset="0"/>
              </a:rPr>
              <a:t>过，然后能改，困于心，</a:t>
            </a:r>
            <a:r>
              <a:rPr lang="zh-CN" altLang="en-US" sz="2000" b="1" u="sng" dirty="0">
                <a:solidFill>
                  <a:srgbClr val="0000FF"/>
                </a:solidFill>
                <a:latin typeface="Times New Roman" panose="02020603050405020304" pitchFamily="18" charset="0"/>
              </a:rPr>
              <a:t>衡</a:t>
            </a:r>
            <a:r>
              <a:rPr lang="zh-CN" altLang="en-US" sz="2000" b="1" dirty="0">
                <a:latin typeface="Times New Roman" panose="02020603050405020304" pitchFamily="18" charset="0"/>
              </a:rPr>
              <a:t>于虑，而后</a:t>
            </a:r>
            <a:r>
              <a:rPr lang="zh-CN" altLang="en-US" sz="2000" b="1" u="sng" dirty="0">
                <a:solidFill>
                  <a:srgbClr val="0000FF"/>
                </a:solidFill>
                <a:latin typeface="Times New Roman" panose="02020603050405020304" pitchFamily="18" charset="0"/>
              </a:rPr>
              <a:t>作</a:t>
            </a:r>
            <a:r>
              <a:rPr lang="zh-CN" altLang="en-US" sz="2000" b="1" dirty="0">
                <a:latin typeface="Times New Roman" panose="02020603050405020304" pitchFamily="18" charset="0"/>
              </a:rPr>
              <a:t>，征于色，发于声，而后</a:t>
            </a:r>
            <a:endParaRPr lang="zh-CN" altLang="en-US" sz="2000" b="1" dirty="0">
              <a:latin typeface="Times New Roman" panose="02020603050405020304" pitchFamily="18" charset="0"/>
            </a:endParaRPr>
          </a:p>
          <a:p>
            <a:pPr>
              <a:lnSpc>
                <a:spcPct val="230000"/>
              </a:lnSpc>
            </a:pPr>
            <a:r>
              <a:rPr lang="zh-CN" altLang="en-US" sz="2000" b="1" u="sng" dirty="0">
                <a:solidFill>
                  <a:srgbClr val="0000FF"/>
                </a:solidFill>
                <a:latin typeface="Times New Roman" panose="02020603050405020304" pitchFamily="18" charset="0"/>
              </a:rPr>
              <a:t>喻</a:t>
            </a:r>
            <a:r>
              <a:rPr lang="zh-CN" altLang="en-US" sz="2000" b="1" dirty="0">
                <a:latin typeface="Times New Roman" panose="02020603050405020304" pitchFamily="18" charset="0"/>
              </a:rPr>
              <a:t>。</a:t>
            </a:r>
            <a:r>
              <a:rPr lang="zh-CN" altLang="en-US" sz="2000" b="1" u="sng" dirty="0">
                <a:solidFill>
                  <a:srgbClr val="0000FF"/>
                </a:solidFill>
                <a:latin typeface="Times New Roman" panose="02020603050405020304" pitchFamily="18" charset="0"/>
              </a:rPr>
              <a:t>入</a:t>
            </a:r>
            <a:r>
              <a:rPr lang="zh-CN" altLang="en-US" sz="2000" b="1" dirty="0">
                <a:latin typeface="Times New Roman" panose="02020603050405020304" pitchFamily="18" charset="0"/>
              </a:rPr>
              <a:t>则无法家</a:t>
            </a:r>
            <a:r>
              <a:rPr lang="zh-CN" altLang="en-US" sz="2000" b="1" u="sng" dirty="0">
                <a:solidFill>
                  <a:srgbClr val="0000FF"/>
                </a:solidFill>
                <a:latin typeface="Times New Roman" panose="02020603050405020304" pitchFamily="18" charset="0"/>
              </a:rPr>
              <a:t>拂</a:t>
            </a:r>
            <a:r>
              <a:rPr lang="en-US" altLang="x-none" sz="2000" b="1">
                <a:solidFill>
                  <a:srgbClr val="FF3300"/>
                </a:solidFill>
                <a:latin typeface="Times New Roman" panose="02020603050405020304" pitchFamily="18" charset="0"/>
              </a:rPr>
              <a:t>(</a:t>
            </a:r>
            <a:r>
              <a:rPr lang="en-US" altLang="x-none" sz="2000" b="1" dirty="0" err="1">
                <a:solidFill>
                  <a:srgbClr val="FF3300"/>
                </a:solidFill>
                <a:latin typeface="Times New Roman" panose="02020603050405020304" pitchFamily="18" charset="0"/>
              </a:rPr>
              <a:t>b</a:t>
            </a:r>
            <a:r>
              <a:rPr lang="en-US" altLang="x-none" sz="2000" b="1" dirty="0" err="1">
                <a:solidFill>
                  <a:srgbClr val="FF3300"/>
                </a:solidFill>
                <a:latin typeface="Times New Roman" panose="02020603050405020304" pitchFamily="18" charset="0"/>
                <a:cs typeface="Times New Roman" panose="02020603050405020304" pitchFamily="18" charset="0"/>
              </a:rPr>
              <a:t>ì</a:t>
            </a:r>
            <a:r>
              <a:rPr lang="en-US" altLang="x-none" sz="2000" b="1">
                <a:latin typeface="Times New Roman" panose="02020603050405020304" pitchFamily="18" charset="0"/>
              </a:rPr>
              <a:t>)</a:t>
            </a:r>
            <a:r>
              <a:rPr lang="zh-CN" altLang="en-US" sz="2000" b="1" dirty="0">
                <a:latin typeface="Times New Roman" panose="02020603050405020304" pitchFamily="18" charset="0"/>
              </a:rPr>
              <a:t>士，</a:t>
            </a:r>
            <a:r>
              <a:rPr lang="zh-CN" altLang="en-US" sz="2000" b="1" u="sng" dirty="0">
                <a:solidFill>
                  <a:srgbClr val="0000FF"/>
                </a:solidFill>
                <a:latin typeface="Times New Roman" panose="02020603050405020304" pitchFamily="18" charset="0"/>
              </a:rPr>
              <a:t>出</a:t>
            </a:r>
            <a:r>
              <a:rPr lang="zh-CN" altLang="en-US" sz="2000" b="1" dirty="0">
                <a:latin typeface="Times New Roman" panose="02020603050405020304" pitchFamily="18" charset="0"/>
              </a:rPr>
              <a:t>则无敌国外患者，国</a:t>
            </a:r>
            <a:r>
              <a:rPr lang="zh-CN" altLang="en-US" sz="2000" b="1" u="sng" dirty="0">
                <a:solidFill>
                  <a:srgbClr val="0000FF"/>
                </a:solidFill>
                <a:latin typeface="Times New Roman" panose="02020603050405020304" pitchFamily="18" charset="0"/>
              </a:rPr>
              <a:t>恒</a:t>
            </a:r>
            <a:r>
              <a:rPr lang="zh-CN" altLang="en-US" sz="2000" b="1" dirty="0">
                <a:latin typeface="Times New Roman" panose="02020603050405020304" pitchFamily="18" charset="0"/>
              </a:rPr>
              <a:t>亡，然后知生于忧患而</a:t>
            </a:r>
            <a:endParaRPr lang="zh-CN" altLang="en-US" sz="2000" b="1" dirty="0">
              <a:latin typeface="Times New Roman" panose="02020603050405020304" pitchFamily="18" charset="0"/>
            </a:endParaRPr>
          </a:p>
          <a:p>
            <a:pPr>
              <a:lnSpc>
                <a:spcPct val="230000"/>
              </a:lnSpc>
            </a:pPr>
            <a:r>
              <a:rPr lang="zh-CN" altLang="en-US" sz="2000" b="1" dirty="0">
                <a:latin typeface="Times New Roman" panose="02020603050405020304" pitchFamily="18" charset="0"/>
              </a:rPr>
              <a:t>死于安乐也。</a:t>
            </a:r>
            <a:endParaRPr lang="zh-CN" altLang="en-US" sz="2000" b="1" dirty="0">
              <a:latin typeface="Times New Roman" panose="02020603050405020304" pitchFamily="18" charset="0"/>
            </a:endParaRPr>
          </a:p>
        </p:txBody>
      </p:sp>
      <p:sp>
        <p:nvSpPr>
          <p:cNvPr id="7171" name="Text Box 4"/>
          <p:cNvSpPr txBox="1"/>
          <p:nvPr/>
        </p:nvSpPr>
        <p:spPr>
          <a:xfrm>
            <a:off x="857250" y="1857375"/>
            <a:ext cx="2225675"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起，被任用</a:t>
            </a:r>
            <a:endParaRPr lang="zh-CN" altLang="en-US" sz="2400" b="1" dirty="0">
              <a:solidFill>
                <a:srgbClr val="FF33CC"/>
              </a:solidFill>
              <a:latin typeface="Times New Roman" panose="02020603050405020304" pitchFamily="18" charset="0"/>
            </a:endParaRPr>
          </a:p>
        </p:txBody>
      </p:sp>
      <p:sp>
        <p:nvSpPr>
          <p:cNvPr id="7172" name="Text Box 5"/>
          <p:cNvSpPr txBox="1"/>
          <p:nvPr/>
        </p:nvSpPr>
        <p:spPr>
          <a:xfrm>
            <a:off x="4716463" y="1989138"/>
            <a:ext cx="1143000" cy="457200"/>
          </a:xfrm>
          <a:prstGeom prst="rect">
            <a:avLst/>
          </a:prstGeom>
          <a:solidFill>
            <a:srgbClr val="008000"/>
          </a:solidFill>
          <a:ln w="9525">
            <a:noFill/>
          </a:ln>
        </p:spPr>
        <p:txBody>
          <a:bodyPr>
            <a:spAutoFit/>
          </a:bodyPr>
          <a:p>
            <a:pPr>
              <a:spcBef>
                <a:spcPct val="50000"/>
              </a:spcBef>
            </a:pPr>
            <a:r>
              <a:rPr lang="zh-CN" altLang="en-US" sz="2400" b="1" dirty="0">
                <a:solidFill>
                  <a:srgbClr val="FFFF00"/>
                </a:solidFill>
                <a:latin typeface="Times New Roman" panose="02020603050405020304" pitchFamily="18" charset="0"/>
              </a:rPr>
              <a:t>被选拔</a:t>
            </a:r>
            <a:endParaRPr lang="zh-CN" altLang="en-US" sz="2400" b="1" dirty="0">
              <a:solidFill>
                <a:srgbClr val="FFFF00"/>
              </a:solidFill>
              <a:latin typeface="Times New Roman" panose="02020603050405020304" pitchFamily="18" charset="0"/>
            </a:endParaRPr>
          </a:p>
        </p:txBody>
      </p:sp>
      <p:sp>
        <p:nvSpPr>
          <p:cNvPr id="7173" name="Text Box 6"/>
          <p:cNvSpPr txBox="1"/>
          <p:nvPr/>
        </p:nvSpPr>
        <p:spPr>
          <a:xfrm>
            <a:off x="7500938" y="2571750"/>
            <a:ext cx="1447800" cy="457200"/>
          </a:xfrm>
          <a:prstGeom prst="rect">
            <a:avLst/>
          </a:prstGeom>
          <a:noFill/>
          <a:ln w="9525">
            <a:noFill/>
          </a:ln>
        </p:spPr>
        <p:txBody>
          <a:bodyPr>
            <a:spAutoFit/>
          </a:bodyPr>
          <a:p>
            <a:pPr>
              <a:spcBef>
                <a:spcPct val="50000"/>
              </a:spcBef>
            </a:pPr>
            <a:r>
              <a:rPr lang="zh-CN" altLang="en-US" sz="2400" b="1" dirty="0">
                <a:solidFill>
                  <a:srgbClr val="FF0000"/>
                </a:solidFill>
                <a:latin typeface="Times New Roman" panose="02020603050405020304" pitchFamily="18" charset="0"/>
              </a:rPr>
              <a:t>此，这</a:t>
            </a:r>
            <a:endParaRPr lang="zh-CN" altLang="en-US" sz="2400" b="1" dirty="0">
              <a:solidFill>
                <a:srgbClr val="FF0000"/>
              </a:solidFill>
              <a:latin typeface="Times New Roman" panose="02020603050405020304" pitchFamily="18" charset="0"/>
            </a:endParaRPr>
          </a:p>
        </p:txBody>
      </p:sp>
      <p:sp>
        <p:nvSpPr>
          <p:cNvPr id="7174" name="Text Box 7"/>
          <p:cNvSpPr txBox="1"/>
          <p:nvPr/>
        </p:nvSpPr>
        <p:spPr>
          <a:xfrm>
            <a:off x="323850" y="3357563"/>
            <a:ext cx="1549400" cy="457200"/>
          </a:xfrm>
          <a:prstGeom prst="rect">
            <a:avLst/>
          </a:prstGeom>
          <a:solidFill>
            <a:schemeClr val="bg1"/>
          </a:solidFill>
          <a:ln w="9525">
            <a:noFill/>
          </a:ln>
        </p:spPr>
        <p:txBody>
          <a:bodyPr>
            <a:spAutoFit/>
          </a:bodyPr>
          <a:p>
            <a:r>
              <a:rPr lang="zh-CN" altLang="en-US" sz="2400" b="1" dirty="0">
                <a:solidFill>
                  <a:srgbClr val="00B050"/>
                </a:solidFill>
                <a:latin typeface="Times New Roman" panose="02020603050405020304" pitchFamily="18" charset="0"/>
              </a:rPr>
              <a:t>使</a:t>
            </a:r>
            <a:r>
              <a:rPr lang="en-US" altLang="x-none" sz="2400" b="1">
                <a:solidFill>
                  <a:srgbClr val="00B050"/>
                </a:solidFill>
                <a:latin typeface="Times New Roman" panose="02020603050405020304" pitchFamily="18" charset="0"/>
                <a:ea typeface="Times New Roman" panose="02020603050405020304" pitchFamily="18" charset="0"/>
              </a:rPr>
              <a:t>…</a:t>
            </a:r>
            <a:r>
              <a:rPr lang="zh-CN" altLang="en-US" sz="2400" b="1" dirty="0">
                <a:solidFill>
                  <a:srgbClr val="00B050"/>
                </a:solidFill>
                <a:latin typeface="Times New Roman" panose="02020603050405020304" pitchFamily="18" charset="0"/>
              </a:rPr>
              <a:t>受苦</a:t>
            </a:r>
            <a:endParaRPr lang="zh-CN" altLang="en-US" sz="2400" b="1" dirty="0">
              <a:solidFill>
                <a:srgbClr val="00B050"/>
              </a:solidFill>
              <a:latin typeface="Times New Roman" panose="02020603050405020304" pitchFamily="18" charset="0"/>
            </a:endParaRPr>
          </a:p>
        </p:txBody>
      </p:sp>
      <p:sp>
        <p:nvSpPr>
          <p:cNvPr id="7175" name="Text Box 8"/>
          <p:cNvSpPr txBox="1"/>
          <p:nvPr/>
        </p:nvSpPr>
        <p:spPr>
          <a:xfrm>
            <a:off x="1857375" y="3286125"/>
            <a:ext cx="1641475"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使</a:t>
            </a:r>
            <a:r>
              <a:rPr lang="en-US" altLang="x-none" sz="2400" b="1">
                <a:solidFill>
                  <a:srgbClr val="FF33CC"/>
                </a:solidFill>
                <a:latin typeface="Times New Roman" panose="02020603050405020304" pitchFamily="18" charset="0"/>
                <a:ea typeface="Times New Roman" panose="02020603050405020304" pitchFamily="18" charset="0"/>
              </a:rPr>
              <a:t>…</a:t>
            </a:r>
            <a:r>
              <a:rPr lang="zh-CN" altLang="en-US" sz="2400" b="1" dirty="0">
                <a:solidFill>
                  <a:srgbClr val="FF33CC"/>
                </a:solidFill>
                <a:latin typeface="Times New Roman" panose="02020603050405020304" pitchFamily="18" charset="0"/>
              </a:rPr>
              <a:t>劳累</a:t>
            </a:r>
            <a:endParaRPr lang="zh-CN" altLang="en-US" sz="2400" b="1" dirty="0">
              <a:solidFill>
                <a:srgbClr val="FF33CC"/>
              </a:solidFill>
              <a:latin typeface="Times New Roman" panose="02020603050405020304" pitchFamily="18" charset="0"/>
            </a:endParaRPr>
          </a:p>
        </p:txBody>
      </p:sp>
      <p:sp>
        <p:nvSpPr>
          <p:cNvPr id="7176" name="Text Box 9"/>
          <p:cNvSpPr txBox="1"/>
          <p:nvPr/>
        </p:nvSpPr>
        <p:spPr>
          <a:xfrm>
            <a:off x="3276600" y="3286125"/>
            <a:ext cx="1492250"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使</a:t>
            </a:r>
            <a:r>
              <a:rPr lang="en-US" altLang="x-none" sz="2400" b="1">
                <a:solidFill>
                  <a:srgbClr val="FF33CC"/>
                </a:solidFill>
                <a:latin typeface="Times New Roman" panose="02020603050405020304" pitchFamily="18" charset="0"/>
                <a:ea typeface="Times New Roman" panose="02020603050405020304" pitchFamily="18" charset="0"/>
              </a:rPr>
              <a:t>…</a:t>
            </a:r>
            <a:r>
              <a:rPr lang="zh-CN" altLang="en-US" sz="2400" b="1" dirty="0">
                <a:solidFill>
                  <a:srgbClr val="FF33CC"/>
                </a:solidFill>
                <a:latin typeface="Times New Roman" panose="02020603050405020304" pitchFamily="18" charset="0"/>
              </a:rPr>
              <a:t>饥饿</a:t>
            </a:r>
            <a:endParaRPr lang="zh-CN" altLang="en-US" sz="2400" b="1" dirty="0">
              <a:solidFill>
                <a:srgbClr val="FF33CC"/>
              </a:solidFill>
              <a:latin typeface="Times New Roman" panose="02020603050405020304" pitchFamily="18" charset="0"/>
            </a:endParaRPr>
          </a:p>
        </p:txBody>
      </p:sp>
      <p:sp>
        <p:nvSpPr>
          <p:cNvPr id="7177" name="Text Box 10"/>
          <p:cNvSpPr txBox="1"/>
          <p:nvPr/>
        </p:nvSpPr>
        <p:spPr>
          <a:xfrm>
            <a:off x="4716463" y="3429000"/>
            <a:ext cx="1439862" cy="457200"/>
          </a:xfrm>
          <a:prstGeom prst="rect">
            <a:avLst/>
          </a:prstGeom>
          <a:solidFill>
            <a:schemeClr val="accent1"/>
          </a:solidFill>
          <a:ln w="9525">
            <a:noFill/>
          </a:ln>
        </p:spPr>
        <p:txBody>
          <a:bodyPr>
            <a:spAutoFit/>
          </a:bodyPr>
          <a:p>
            <a:r>
              <a:rPr lang="zh-CN" altLang="en-US" sz="2400" b="1" dirty="0">
                <a:solidFill>
                  <a:srgbClr val="008000"/>
                </a:solidFill>
                <a:latin typeface="Times New Roman" panose="02020603050405020304" pitchFamily="18" charset="0"/>
              </a:rPr>
              <a:t>使</a:t>
            </a:r>
            <a:r>
              <a:rPr lang="en-US" altLang="x-none" sz="2400" b="1">
                <a:solidFill>
                  <a:srgbClr val="008000"/>
                </a:solidFill>
                <a:latin typeface="Times New Roman" panose="02020603050405020304" pitchFamily="18" charset="0"/>
                <a:ea typeface="Times New Roman" panose="02020603050405020304" pitchFamily="18" charset="0"/>
              </a:rPr>
              <a:t>…</a:t>
            </a:r>
            <a:r>
              <a:rPr lang="zh-CN" altLang="en-US" sz="2400" b="1" dirty="0">
                <a:solidFill>
                  <a:srgbClr val="008000"/>
                </a:solidFill>
                <a:latin typeface="Times New Roman" panose="02020603050405020304" pitchFamily="18" charset="0"/>
              </a:rPr>
              <a:t>贫困</a:t>
            </a:r>
            <a:endParaRPr lang="zh-CN" altLang="en-US" sz="2400" b="1" dirty="0">
              <a:solidFill>
                <a:srgbClr val="008000"/>
              </a:solidFill>
              <a:latin typeface="Times New Roman" panose="02020603050405020304" pitchFamily="18" charset="0"/>
            </a:endParaRPr>
          </a:p>
        </p:txBody>
      </p:sp>
      <p:sp>
        <p:nvSpPr>
          <p:cNvPr id="7178" name="Text Box 11"/>
          <p:cNvSpPr txBox="1"/>
          <p:nvPr/>
        </p:nvSpPr>
        <p:spPr>
          <a:xfrm>
            <a:off x="0" y="4071938"/>
            <a:ext cx="1296988" cy="396875"/>
          </a:xfrm>
          <a:prstGeom prst="rect">
            <a:avLst/>
          </a:prstGeom>
          <a:noFill/>
          <a:ln w="9525">
            <a:noFill/>
          </a:ln>
        </p:spPr>
        <p:txBody>
          <a:bodyPr>
            <a:spAutoFit/>
          </a:bodyPr>
          <a:p>
            <a:r>
              <a:rPr lang="zh-CN" altLang="en-US" sz="2000" b="1" dirty="0">
                <a:solidFill>
                  <a:srgbClr val="FF33CC"/>
                </a:solidFill>
                <a:latin typeface="Times New Roman" panose="02020603050405020304" pitchFamily="18" charset="0"/>
              </a:rPr>
              <a:t>使</a:t>
            </a:r>
            <a:r>
              <a:rPr lang="en-US" altLang="x-none" sz="2000" b="1">
                <a:solidFill>
                  <a:srgbClr val="FF33CC"/>
                </a:solidFill>
                <a:latin typeface="Times New Roman" panose="02020603050405020304" pitchFamily="18" charset="0"/>
                <a:ea typeface="Times New Roman" panose="02020603050405020304" pitchFamily="18" charset="0"/>
              </a:rPr>
              <a:t>…</a:t>
            </a:r>
            <a:r>
              <a:rPr lang="zh-CN" altLang="en-US" sz="2000" b="1" dirty="0">
                <a:solidFill>
                  <a:srgbClr val="FF33CC"/>
                </a:solidFill>
                <a:latin typeface="Times New Roman" panose="02020603050405020304" pitchFamily="18" charset="0"/>
              </a:rPr>
              <a:t>惊动</a:t>
            </a:r>
            <a:endParaRPr lang="zh-CN" altLang="en-US" sz="2000" b="1" dirty="0">
              <a:solidFill>
                <a:srgbClr val="FF33CC"/>
              </a:solidFill>
              <a:latin typeface="Times New Roman" panose="02020603050405020304" pitchFamily="18" charset="0"/>
            </a:endParaRPr>
          </a:p>
        </p:txBody>
      </p:sp>
      <p:sp>
        <p:nvSpPr>
          <p:cNvPr id="7179" name="Text Box 12"/>
          <p:cNvSpPr txBox="1"/>
          <p:nvPr/>
        </p:nvSpPr>
        <p:spPr>
          <a:xfrm>
            <a:off x="1214438" y="4000500"/>
            <a:ext cx="1223962" cy="396875"/>
          </a:xfrm>
          <a:prstGeom prst="rect">
            <a:avLst/>
          </a:prstGeom>
          <a:noFill/>
          <a:ln w="9525">
            <a:noFill/>
          </a:ln>
        </p:spPr>
        <p:txBody>
          <a:bodyPr>
            <a:spAutoFit/>
          </a:bodyPr>
          <a:p>
            <a:r>
              <a:rPr lang="zh-CN" altLang="en-US" sz="2000" b="1" dirty="0">
                <a:solidFill>
                  <a:srgbClr val="008000"/>
                </a:solidFill>
                <a:latin typeface="Times New Roman" panose="02020603050405020304" pitchFamily="18" charset="0"/>
              </a:rPr>
              <a:t>使</a:t>
            </a:r>
            <a:r>
              <a:rPr lang="en-US" altLang="x-none" sz="2000" b="1">
                <a:solidFill>
                  <a:srgbClr val="008000"/>
                </a:solidFill>
                <a:latin typeface="Times New Roman" panose="02020603050405020304" pitchFamily="18" charset="0"/>
                <a:ea typeface="Times New Roman" panose="02020603050405020304" pitchFamily="18" charset="0"/>
              </a:rPr>
              <a:t>…</a:t>
            </a:r>
            <a:r>
              <a:rPr lang="zh-CN" altLang="en-US" sz="2000" b="1" dirty="0">
                <a:solidFill>
                  <a:srgbClr val="008000"/>
                </a:solidFill>
                <a:latin typeface="Times New Roman" panose="02020603050405020304" pitchFamily="18" charset="0"/>
              </a:rPr>
              <a:t>坚韧</a:t>
            </a:r>
            <a:endParaRPr lang="zh-CN" altLang="en-US" sz="2000" b="1" dirty="0">
              <a:solidFill>
                <a:srgbClr val="008000"/>
              </a:solidFill>
              <a:latin typeface="Times New Roman" panose="02020603050405020304" pitchFamily="18" charset="0"/>
            </a:endParaRPr>
          </a:p>
        </p:txBody>
      </p:sp>
      <p:sp>
        <p:nvSpPr>
          <p:cNvPr id="7180" name="Text Box 13"/>
          <p:cNvSpPr txBox="1"/>
          <p:nvPr/>
        </p:nvSpPr>
        <p:spPr>
          <a:xfrm>
            <a:off x="2500313" y="4071938"/>
            <a:ext cx="2144712"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通“增”增加</a:t>
            </a:r>
            <a:endParaRPr lang="zh-CN" altLang="en-US" sz="2400" b="1" dirty="0">
              <a:solidFill>
                <a:srgbClr val="FF33CC"/>
              </a:solidFill>
              <a:latin typeface="Times New Roman" panose="02020603050405020304" pitchFamily="18" charset="0"/>
            </a:endParaRPr>
          </a:p>
        </p:txBody>
      </p:sp>
      <p:sp>
        <p:nvSpPr>
          <p:cNvPr id="7181" name="Text Box 14"/>
          <p:cNvSpPr txBox="1"/>
          <p:nvPr/>
        </p:nvSpPr>
        <p:spPr>
          <a:xfrm>
            <a:off x="714375" y="4643438"/>
            <a:ext cx="1008063"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常常</a:t>
            </a:r>
            <a:endParaRPr lang="zh-CN" altLang="en-US" sz="2400" b="1" dirty="0">
              <a:solidFill>
                <a:srgbClr val="FF33CC"/>
              </a:solidFill>
              <a:latin typeface="Times New Roman" panose="02020603050405020304" pitchFamily="18" charset="0"/>
            </a:endParaRPr>
          </a:p>
        </p:txBody>
      </p:sp>
      <p:sp>
        <p:nvSpPr>
          <p:cNvPr id="7182" name="Text Box 15"/>
          <p:cNvSpPr txBox="1"/>
          <p:nvPr/>
        </p:nvSpPr>
        <p:spPr>
          <a:xfrm>
            <a:off x="2928938" y="4714875"/>
            <a:ext cx="2644775"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通“横”，梗塞</a:t>
            </a:r>
            <a:endParaRPr lang="zh-CN" altLang="en-US" sz="2400" b="1" dirty="0">
              <a:solidFill>
                <a:srgbClr val="FF33CC"/>
              </a:solidFill>
              <a:latin typeface="Times New Roman" panose="02020603050405020304" pitchFamily="18" charset="0"/>
            </a:endParaRPr>
          </a:p>
        </p:txBody>
      </p:sp>
      <p:sp>
        <p:nvSpPr>
          <p:cNvPr id="7183" name="Text Box 16"/>
          <p:cNvSpPr txBox="1"/>
          <p:nvPr/>
        </p:nvSpPr>
        <p:spPr>
          <a:xfrm>
            <a:off x="5429250" y="4714875"/>
            <a:ext cx="1655763" cy="457200"/>
          </a:xfrm>
          <a:prstGeom prst="rect">
            <a:avLst/>
          </a:prstGeom>
          <a:noFill/>
          <a:ln w="9525">
            <a:noFill/>
          </a:ln>
        </p:spPr>
        <p:txBody>
          <a:bodyPr>
            <a:spAutoFit/>
          </a:bodyPr>
          <a:p>
            <a:r>
              <a:rPr lang="zh-CN" altLang="en-US" sz="2400" b="1" dirty="0">
                <a:solidFill>
                  <a:srgbClr val="FF33CC"/>
                </a:solidFill>
                <a:latin typeface="Times New Roman" panose="02020603050405020304" pitchFamily="18" charset="0"/>
              </a:rPr>
              <a:t>有所作为</a:t>
            </a:r>
            <a:endParaRPr lang="zh-CN" altLang="en-US" sz="2400" b="1" dirty="0">
              <a:solidFill>
                <a:srgbClr val="FF33CC"/>
              </a:solidFill>
              <a:latin typeface="Times New Roman" panose="02020603050405020304" pitchFamily="18" charset="0"/>
            </a:endParaRPr>
          </a:p>
        </p:txBody>
      </p:sp>
      <p:sp>
        <p:nvSpPr>
          <p:cNvPr id="7184" name="Text Box 17"/>
          <p:cNvSpPr txBox="1"/>
          <p:nvPr/>
        </p:nvSpPr>
        <p:spPr>
          <a:xfrm>
            <a:off x="0" y="5429250"/>
            <a:ext cx="796925" cy="457200"/>
          </a:xfrm>
          <a:prstGeom prst="rect">
            <a:avLst/>
          </a:prstGeom>
          <a:noFill/>
          <a:ln w="9525">
            <a:noFill/>
          </a:ln>
        </p:spPr>
        <p:txBody>
          <a:bodyPr wrap="none">
            <a:spAutoFit/>
          </a:bodyPr>
          <a:p>
            <a:r>
              <a:rPr lang="zh-CN" altLang="en-US" sz="2400" b="1" dirty="0">
                <a:solidFill>
                  <a:srgbClr val="FF33CC"/>
                </a:solidFill>
                <a:latin typeface="Times New Roman" panose="02020603050405020304" pitchFamily="18" charset="0"/>
              </a:rPr>
              <a:t>了解</a:t>
            </a:r>
            <a:endParaRPr lang="zh-CN" altLang="en-US" sz="2400" b="1" dirty="0">
              <a:solidFill>
                <a:srgbClr val="FF33CC"/>
              </a:solidFill>
              <a:latin typeface="Times New Roman" panose="02020603050405020304" pitchFamily="18" charset="0"/>
            </a:endParaRPr>
          </a:p>
        </p:txBody>
      </p:sp>
      <p:sp>
        <p:nvSpPr>
          <p:cNvPr id="7185" name="Text Box 18"/>
          <p:cNvSpPr txBox="1"/>
          <p:nvPr/>
        </p:nvSpPr>
        <p:spPr>
          <a:xfrm>
            <a:off x="785813" y="5500688"/>
            <a:ext cx="1042987" cy="396875"/>
          </a:xfrm>
          <a:prstGeom prst="rect">
            <a:avLst/>
          </a:prstGeom>
          <a:noFill/>
          <a:ln w="9525">
            <a:noFill/>
          </a:ln>
        </p:spPr>
        <p:txBody>
          <a:bodyPr>
            <a:spAutoFit/>
          </a:bodyPr>
          <a:p>
            <a:r>
              <a:rPr lang="zh-CN" altLang="en-US" sz="2000" b="1" dirty="0">
                <a:solidFill>
                  <a:srgbClr val="FF33CC"/>
                </a:solidFill>
                <a:latin typeface="Times New Roman" panose="02020603050405020304" pitchFamily="18" charset="0"/>
              </a:rPr>
              <a:t>在国内</a:t>
            </a:r>
            <a:endParaRPr lang="zh-CN" altLang="en-US" sz="2000" b="1" dirty="0">
              <a:solidFill>
                <a:srgbClr val="FF33CC"/>
              </a:solidFill>
              <a:latin typeface="Times New Roman" panose="02020603050405020304" pitchFamily="18" charset="0"/>
            </a:endParaRPr>
          </a:p>
        </p:txBody>
      </p:sp>
      <p:sp>
        <p:nvSpPr>
          <p:cNvPr id="7186" name="Text Box 19"/>
          <p:cNvSpPr txBox="1"/>
          <p:nvPr/>
        </p:nvSpPr>
        <p:spPr>
          <a:xfrm>
            <a:off x="1643063" y="5429250"/>
            <a:ext cx="1636712" cy="646113"/>
          </a:xfrm>
          <a:prstGeom prst="rect">
            <a:avLst/>
          </a:prstGeom>
          <a:noFill/>
          <a:ln w="9525">
            <a:noFill/>
          </a:ln>
        </p:spPr>
        <p:txBody>
          <a:bodyPr>
            <a:spAutoFit/>
          </a:bodyPr>
          <a:p>
            <a:r>
              <a:rPr lang="zh-CN" altLang="en-US" b="1" dirty="0">
                <a:solidFill>
                  <a:srgbClr val="008000"/>
                </a:solidFill>
                <a:latin typeface="Times New Roman" panose="02020603050405020304" pitchFamily="18" charset="0"/>
              </a:rPr>
              <a:t>通“弼”，辅佐</a:t>
            </a:r>
            <a:endParaRPr lang="zh-CN" altLang="en-US" b="1" dirty="0">
              <a:solidFill>
                <a:srgbClr val="008000"/>
              </a:solidFill>
              <a:latin typeface="Times New Roman" panose="02020603050405020304" pitchFamily="18" charset="0"/>
            </a:endParaRPr>
          </a:p>
        </p:txBody>
      </p:sp>
      <p:sp>
        <p:nvSpPr>
          <p:cNvPr id="7187" name="Text Box 20"/>
          <p:cNvSpPr txBox="1"/>
          <p:nvPr/>
        </p:nvSpPr>
        <p:spPr>
          <a:xfrm>
            <a:off x="3214688" y="5429250"/>
            <a:ext cx="1441450" cy="396875"/>
          </a:xfrm>
          <a:prstGeom prst="rect">
            <a:avLst/>
          </a:prstGeom>
          <a:noFill/>
          <a:ln w="9525">
            <a:noFill/>
          </a:ln>
        </p:spPr>
        <p:txBody>
          <a:bodyPr>
            <a:spAutoFit/>
          </a:bodyPr>
          <a:p>
            <a:r>
              <a:rPr lang="zh-CN" altLang="en-US" sz="2000" b="1" dirty="0">
                <a:solidFill>
                  <a:srgbClr val="FF33CC"/>
                </a:solidFill>
                <a:latin typeface="Times New Roman" panose="02020603050405020304" pitchFamily="18" charset="0"/>
              </a:rPr>
              <a:t>在国外</a:t>
            </a:r>
            <a:endParaRPr lang="zh-CN" altLang="en-US" sz="2000" b="1" dirty="0">
              <a:solidFill>
                <a:srgbClr val="FF33CC"/>
              </a:solidFill>
              <a:latin typeface="Times New Roman" panose="02020603050405020304" pitchFamily="18" charset="0"/>
            </a:endParaRPr>
          </a:p>
        </p:txBody>
      </p:sp>
      <p:sp>
        <p:nvSpPr>
          <p:cNvPr id="7188" name="Text Box 21"/>
          <p:cNvSpPr txBox="1"/>
          <p:nvPr/>
        </p:nvSpPr>
        <p:spPr>
          <a:xfrm>
            <a:off x="5572125" y="5357813"/>
            <a:ext cx="1008063" cy="701675"/>
          </a:xfrm>
          <a:prstGeom prst="rect">
            <a:avLst/>
          </a:prstGeom>
          <a:noFill/>
          <a:ln w="9525">
            <a:noFill/>
          </a:ln>
        </p:spPr>
        <p:txBody>
          <a:bodyPr>
            <a:spAutoFit/>
          </a:bodyPr>
          <a:p>
            <a:r>
              <a:rPr lang="zh-CN" altLang="en-US" sz="2000" b="1" dirty="0">
                <a:solidFill>
                  <a:srgbClr val="FF33CC"/>
                </a:solidFill>
                <a:latin typeface="Times New Roman" panose="02020603050405020304" pitchFamily="18" charset="0"/>
              </a:rPr>
              <a:t>往往 常常</a:t>
            </a:r>
            <a:endParaRPr lang="zh-CN" altLang="en-US" sz="2000" b="1" dirty="0">
              <a:solidFill>
                <a:srgbClr val="FF33CC"/>
              </a:solidFill>
              <a:latin typeface="Times New Roman" panose="02020603050405020304" pitchFamily="18" charset="0"/>
            </a:endParaRPr>
          </a:p>
        </p:txBody>
      </p:sp>
      <p:sp>
        <p:nvSpPr>
          <p:cNvPr id="7189" name="Text Box 22"/>
          <p:cNvSpPr txBox="1"/>
          <p:nvPr/>
        </p:nvSpPr>
        <p:spPr>
          <a:xfrm>
            <a:off x="6300788" y="3429000"/>
            <a:ext cx="1389062" cy="457200"/>
          </a:xfrm>
          <a:prstGeom prst="rect">
            <a:avLst/>
          </a:prstGeom>
          <a:solidFill>
            <a:srgbClr val="008000"/>
          </a:solidFill>
          <a:ln w="9525">
            <a:noFill/>
          </a:ln>
        </p:spPr>
        <p:txBody>
          <a:bodyPr>
            <a:spAutoFit/>
          </a:bodyPr>
          <a:p>
            <a:r>
              <a:rPr lang="zh-CN" altLang="en-US" sz="2400" b="1" dirty="0">
                <a:solidFill>
                  <a:srgbClr val="FF33CC"/>
                </a:solidFill>
                <a:latin typeface="Times New Roman" panose="02020603050405020304" pitchFamily="18" charset="0"/>
              </a:rPr>
              <a:t>违背</a:t>
            </a:r>
            <a:endParaRPr lang="zh-CN" altLang="en-US" sz="2400" b="1" dirty="0">
              <a:solidFill>
                <a:srgbClr val="FF33CC"/>
              </a:solidFill>
              <a:latin typeface="Times New Roman" panose="02020603050405020304" pitchFamily="18" charset="0"/>
            </a:endParaRPr>
          </a:p>
        </p:txBody>
      </p:sp>
      <p:pic>
        <p:nvPicPr>
          <p:cNvPr id="7190" name="Picture 4" descr="cache(25)"/>
          <p:cNvPicPr>
            <a:picLocks noChangeAspect="1"/>
          </p:cNvPicPr>
          <p:nvPr/>
        </p:nvPicPr>
        <p:blipFill>
          <a:blip r:embed="rId1"/>
          <a:stretch>
            <a:fillRect/>
          </a:stretch>
        </p:blipFill>
        <p:spPr>
          <a:xfrm>
            <a:off x="0" y="0"/>
            <a:ext cx="2643188" cy="29210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 calcmode="lin" valueType="num">
                                      <p:cBhvr additive="base">
                                        <p:cTn id="7" dur="500" fill="hold"/>
                                        <p:tgtEl>
                                          <p:spTgt spid="7171"/>
                                        </p:tgtEl>
                                        <p:attrNameLst>
                                          <p:attrName>ppt_x</p:attrName>
                                        </p:attrNameLst>
                                      </p:cBhvr>
                                      <p:tavLst>
                                        <p:tav tm="0">
                                          <p:val>
                                            <p:strVal val="0-#ppt_w/2"/>
                                          </p:val>
                                        </p:tav>
                                        <p:tav tm="100000">
                                          <p:val>
                                            <p:strVal val="#ppt_x"/>
                                          </p:val>
                                        </p:tav>
                                      </p:tavLst>
                                    </p:anim>
                                    <p:anim calcmode="lin" valueType="num">
                                      <p:cBhvr additive="base">
                                        <p:cTn id="8" dur="500" fill="hold"/>
                                        <p:tgtEl>
                                          <p:spTgt spid="717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0-#ppt_w/2"/>
                                          </p:val>
                                        </p:tav>
                                        <p:tav tm="100000">
                                          <p:val>
                                            <p:strVal val="#ppt_x"/>
                                          </p:val>
                                        </p:tav>
                                      </p:tavLst>
                                    </p:anim>
                                    <p:anim calcmode="lin" valueType="num">
                                      <p:cBhvr additive="base">
                                        <p:cTn id="14" dur="500" fill="hold"/>
                                        <p:tgtEl>
                                          <p:spTgt spid="717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173"/>
                                        </p:tgtEl>
                                        <p:attrNameLst>
                                          <p:attrName>style.visibility</p:attrName>
                                        </p:attrNameLst>
                                      </p:cBhvr>
                                      <p:to>
                                        <p:strVal val="visible"/>
                                      </p:to>
                                    </p:set>
                                    <p:anim calcmode="lin" valueType="num">
                                      <p:cBhvr additive="base">
                                        <p:cTn id="19" dur="500" fill="hold"/>
                                        <p:tgtEl>
                                          <p:spTgt spid="7173"/>
                                        </p:tgtEl>
                                        <p:attrNameLst>
                                          <p:attrName>ppt_x</p:attrName>
                                        </p:attrNameLst>
                                      </p:cBhvr>
                                      <p:tavLst>
                                        <p:tav tm="0">
                                          <p:val>
                                            <p:strVal val="0-#ppt_w/2"/>
                                          </p:val>
                                        </p:tav>
                                        <p:tav tm="100000">
                                          <p:val>
                                            <p:strVal val="#ppt_x"/>
                                          </p:val>
                                        </p:tav>
                                      </p:tavLst>
                                    </p:anim>
                                    <p:anim calcmode="lin" valueType="num">
                                      <p:cBhvr additive="base">
                                        <p:cTn id="20" dur="500" fill="hold"/>
                                        <p:tgtEl>
                                          <p:spTgt spid="717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7174"/>
                                        </p:tgtEl>
                                        <p:attrNameLst>
                                          <p:attrName>style.visibility</p:attrName>
                                        </p:attrNameLst>
                                      </p:cBhvr>
                                      <p:to>
                                        <p:strVal val="visible"/>
                                      </p:to>
                                    </p:set>
                                    <p:anim calcmode="lin" valueType="num">
                                      <p:cBhvr additive="base">
                                        <p:cTn id="25" dur="500" fill="hold"/>
                                        <p:tgtEl>
                                          <p:spTgt spid="7174"/>
                                        </p:tgtEl>
                                        <p:attrNameLst>
                                          <p:attrName>ppt_x</p:attrName>
                                        </p:attrNameLst>
                                      </p:cBhvr>
                                      <p:tavLst>
                                        <p:tav tm="0">
                                          <p:val>
                                            <p:strVal val="0-#ppt_w/2"/>
                                          </p:val>
                                        </p:tav>
                                        <p:tav tm="100000">
                                          <p:val>
                                            <p:strVal val="#ppt_x"/>
                                          </p:val>
                                        </p:tav>
                                      </p:tavLst>
                                    </p:anim>
                                    <p:anim calcmode="lin" valueType="num">
                                      <p:cBhvr additive="base">
                                        <p:cTn id="26" dur="500" fill="hold"/>
                                        <p:tgtEl>
                                          <p:spTgt spid="7174"/>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7175"/>
                                        </p:tgtEl>
                                        <p:attrNameLst>
                                          <p:attrName>style.visibility</p:attrName>
                                        </p:attrNameLst>
                                      </p:cBhvr>
                                      <p:to>
                                        <p:strVal val="visible"/>
                                      </p:to>
                                    </p:set>
                                    <p:anim calcmode="lin" valueType="num">
                                      <p:cBhvr additive="base">
                                        <p:cTn id="31" dur="500" fill="hold"/>
                                        <p:tgtEl>
                                          <p:spTgt spid="7175"/>
                                        </p:tgtEl>
                                        <p:attrNameLst>
                                          <p:attrName>ppt_x</p:attrName>
                                        </p:attrNameLst>
                                      </p:cBhvr>
                                      <p:tavLst>
                                        <p:tav tm="0">
                                          <p:val>
                                            <p:strVal val="0-#ppt_w/2"/>
                                          </p:val>
                                        </p:tav>
                                        <p:tav tm="100000">
                                          <p:val>
                                            <p:strVal val="#ppt_x"/>
                                          </p:val>
                                        </p:tav>
                                      </p:tavLst>
                                    </p:anim>
                                    <p:anim calcmode="lin" valueType="num">
                                      <p:cBhvr additive="base">
                                        <p:cTn id="32" dur="500" fill="hold"/>
                                        <p:tgtEl>
                                          <p:spTgt spid="7175"/>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7176"/>
                                        </p:tgtEl>
                                        <p:attrNameLst>
                                          <p:attrName>style.visibility</p:attrName>
                                        </p:attrNameLst>
                                      </p:cBhvr>
                                      <p:to>
                                        <p:strVal val="visible"/>
                                      </p:to>
                                    </p:set>
                                    <p:anim calcmode="lin" valueType="num">
                                      <p:cBhvr additive="base">
                                        <p:cTn id="37" dur="500" fill="hold"/>
                                        <p:tgtEl>
                                          <p:spTgt spid="7176"/>
                                        </p:tgtEl>
                                        <p:attrNameLst>
                                          <p:attrName>ppt_x</p:attrName>
                                        </p:attrNameLst>
                                      </p:cBhvr>
                                      <p:tavLst>
                                        <p:tav tm="0">
                                          <p:val>
                                            <p:strVal val="0-#ppt_w/2"/>
                                          </p:val>
                                        </p:tav>
                                        <p:tav tm="100000">
                                          <p:val>
                                            <p:strVal val="#ppt_x"/>
                                          </p:val>
                                        </p:tav>
                                      </p:tavLst>
                                    </p:anim>
                                    <p:anim calcmode="lin" valueType="num">
                                      <p:cBhvr additive="base">
                                        <p:cTn id="38" dur="500" fill="hold"/>
                                        <p:tgtEl>
                                          <p:spTgt spid="717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7177"/>
                                        </p:tgtEl>
                                        <p:attrNameLst>
                                          <p:attrName>style.visibility</p:attrName>
                                        </p:attrNameLst>
                                      </p:cBhvr>
                                      <p:to>
                                        <p:strVal val="visible"/>
                                      </p:to>
                                    </p:set>
                                    <p:anim calcmode="lin" valueType="num">
                                      <p:cBhvr additive="base">
                                        <p:cTn id="43" dur="500" fill="hold"/>
                                        <p:tgtEl>
                                          <p:spTgt spid="7177"/>
                                        </p:tgtEl>
                                        <p:attrNameLst>
                                          <p:attrName>ppt_x</p:attrName>
                                        </p:attrNameLst>
                                      </p:cBhvr>
                                      <p:tavLst>
                                        <p:tav tm="0">
                                          <p:val>
                                            <p:strVal val="0-#ppt_w/2"/>
                                          </p:val>
                                        </p:tav>
                                        <p:tav tm="100000">
                                          <p:val>
                                            <p:strVal val="#ppt_x"/>
                                          </p:val>
                                        </p:tav>
                                      </p:tavLst>
                                    </p:anim>
                                    <p:anim calcmode="lin" valueType="num">
                                      <p:cBhvr additive="base">
                                        <p:cTn id="44" dur="500" fill="hold"/>
                                        <p:tgtEl>
                                          <p:spTgt spid="7177"/>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7189"/>
                                        </p:tgtEl>
                                        <p:attrNameLst>
                                          <p:attrName>style.visibility</p:attrName>
                                        </p:attrNameLst>
                                      </p:cBhvr>
                                      <p:to>
                                        <p:strVal val="visible"/>
                                      </p:to>
                                    </p:set>
                                    <p:anim calcmode="lin" valueType="num">
                                      <p:cBhvr additive="base">
                                        <p:cTn id="49" dur="500" fill="hold"/>
                                        <p:tgtEl>
                                          <p:spTgt spid="7189"/>
                                        </p:tgtEl>
                                        <p:attrNameLst>
                                          <p:attrName>ppt_x</p:attrName>
                                        </p:attrNameLst>
                                      </p:cBhvr>
                                      <p:tavLst>
                                        <p:tav tm="0">
                                          <p:val>
                                            <p:strVal val="0-#ppt_w/2"/>
                                          </p:val>
                                        </p:tav>
                                        <p:tav tm="100000">
                                          <p:val>
                                            <p:strVal val="#ppt_x"/>
                                          </p:val>
                                        </p:tav>
                                      </p:tavLst>
                                    </p:anim>
                                    <p:anim calcmode="lin" valueType="num">
                                      <p:cBhvr additive="base">
                                        <p:cTn id="50" dur="500" fill="hold"/>
                                        <p:tgtEl>
                                          <p:spTgt spid="718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7178"/>
                                        </p:tgtEl>
                                        <p:attrNameLst>
                                          <p:attrName>style.visibility</p:attrName>
                                        </p:attrNameLst>
                                      </p:cBhvr>
                                      <p:to>
                                        <p:strVal val="visible"/>
                                      </p:to>
                                    </p:set>
                                    <p:anim calcmode="lin" valueType="num">
                                      <p:cBhvr additive="base">
                                        <p:cTn id="55" dur="500" fill="hold"/>
                                        <p:tgtEl>
                                          <p:spTgt spid="7178"/>
                                        </p:tgtEl>
                                        <p:attrNameLst>
                                          <p:attrName>ppt_x</p:attrName>
                                        </p:attrNameLst>
                                      </p:cBhvr>
                                      <p:tavLst>
                                        <p:tav tm="0">
                                          <p:val>
                                            <p:strVal val="0-#ppt_w/2"/>
                                          </p:val>
                                        </p:tav>
                                        <p:tav tm="100000">
                                          <p:val>
                                            <p:strVal val="#ppt_x"/>
                                          </p:val>
                                        </p:tav>
                                      </p:tavLst>
                                    </p:anim>
                                    <p:anim calcmode="lin" valueType="num">
                                      <p:cBhvr additive="base">
                                        <p:cTn id="56" dur="500" fill="hold"/>
                                        <p:tgtEl>
                                          <p:spTgt spid="7178"/>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7179"/>
                                        </p:tgtEl>
                                        <p:attrNameLst>
                                          <p:attrName>style.visibility</p:attrName>
                                        </p:attrNameLst>
                                      </p:cBhvr>
                                      <p:to>
                                        <p:strVal val="visible"/>
                                      </p:to>
                                    </p:set>
                                    <p:anim calcmode="lin" valueType="num">
                                      <p:cBhvr additive="base">
                                        <p:cTn id="61" dur="500" fill="hold"/>
                                        <p:tgtEl>
                                          <p:spTgt spid="7179"/>
                                        </p:tgtEl>
                                        <p:attrNameLst>
                                          <p:attrName>ppt_x</p:attrName>
                                        </p:attrNameLst>
                                      </p:cBhvr>
                                      <p:tavLst>
                                        <p:tav tm="0">
                                          <p:val>
                                            <p:strVal val="0-#ppt_w/2"/>
                                          </p:val>
                                        </p:tav>
                                        <p:tav tm="100000">
                                          <p:val>
                                            <p:strVal val="#ppt_x"/>
                                          </p:val>
                                        </p:tav>
                                      </p:tavLst>
                                    </p:anim>
                                    <p:anim calcmode="lin" valueType="num">
                                      <p:cBhvr additive="base">
                                        <p:cTn id="62" dur="500" fill="hold"/>
                                        <p:tgtEl>
                                          <p:spTgt spid="7179"/>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7180"/>
                                        </p:tgtEl>
                                        <p:attrNameLst>
                                          <p:attrName>style.visibility</p:attrName>
                                        </p:attrNameLst>
                                      </p:cBhvr>
                                      <p:to>
                                        <p:strVal val="visible"/>
                                      </p:to>
                                    </p:set>
                                    <p:anim calcmode="lin" valueType="num">
                                      <p:cBhvr additive="base">
                                        <p:cTn id="67" dur="500" fill="hold"/>
                                        <p:tgtEl>
                                          <p:spTgt spid="7180"/>
                                        </p:tgtEl>
                                        <p:attrNameLst>
                                          <p:attrName>ppt_x</p:attrName>
                                        </p:attrNameLst>
                                      </p:cBhvr>
                                      <p:tavLst>
                                        <p:tav tm="0">
                                          <p:val>
                                            <p:strVal val="0-#ppt_w/2"/>
                                          </p:val>
                                        </p:tav>
                                        <p:tav tm="100000">
                                          <p:val>
                                            <p:strVal val="#ppt_x"/>
                                          </p:val>
                                        </p:tav>
                                      </p:tavLst>
                                    </p:anim>
                                    <p:anim calcmode="lin" valueType="num">
                                      <p:cBhvr additive="base">
                                        <p:cTn id="68" dur="500" fill="hold"/>
                                        <p:tgtEl>
                                          <p:spTgt spid="7180"/>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7181"/>
                                        </p:tgtEl>
                                        <p:attrNameLst>
                                          <p:attrName>style.visibility</p:attrName>
                                        </p:attrNameLst>
                                      </p:cBhvr>
                                      <p:to>
                                        <p:strVal val="visible"/>
                                      </p:to>
                                    </p:set>
                                    <p:anim calcmode="lin" valueType="num">
                                      <p:cBhvr additive="base">
                                        <p:cTn id="73" dur="500" fill="hold"/>
                                        <p:tgtEl>
                                          <p:spTgt spid="7181"/>
                                        </p:tgtEl>
                                        <p:attrNameLst>
                                          <p:attrName>ppt_x</p:attrName>
                                        </p:attrNameLst>
                                      </p:cBhvr>
                                      <p:tavLst>
                                        <p:tav tm="0">
                                          <p:val>
                                            <p:strVal val="0-#ppt_w/2"/>
                                          </p:val>
                                        </p:tav>
                                        <p:tav tm="100000">
                                          <p:val>
                                            <p:strVal val="#ppt_x"/>
                                          </p:val>
                                        </p:tav>
                                      </p:tavLst>
                                    </p:anim>
                                    <p:anim calcmode="lin" valueType="num">
                                      <p:cBhvr additive="base">
                                        <p:cTn id="74" dur="500" fill="hold"/>
                                        <p:tgtEl>
                                          <p:spTgt spid="7181"/>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7182"/>
                                        </p:tgtEl>
                                        <p:attrNameLst>
                                          <p:attrName>style.visibility</p:attrName>
                                        </p:attrNameLst>
                                      </p:cBhvr>
                                      <p:to>
                                        <p:strVal val="visible"/>
                                      </p:to>
                                    </p:set>
                                    <p:anim calcmode="lin" valueType="num">
                                      <p:cBhvr additive="base">
                                        <p:cTn id="79" dur="500" fill="hold"/>
                                        <p:tgtEl>
                                          <p:spTgt spid="7182"/>
                                        </p:tgtEl>
                                        <p:attrNameLst>
                                          <p:attrName>ppt_x</p:attrName>
                                        </p:attrNameLst>
                                      </p:cBhvr>
                                      <p:tavLst>
                                        <p:tav tm="0">
                                          <p:val>
                                            <p:strVal val="0-#ppt_w/2"/>
                                          </p:val>
                                        </p:tav>
                                        <p:tav tm="100000">
                                          <p:val>
                                            <p:strVal val="#ppt_x"/>
                                          </p:val>
                                        </p:tav>
                                      </p:tavLst>
                                    </p:anim>
                                    <p:anim calcmode="lin" valueType="num">
                                      <p:cBhvr additive="base">
                                        <p:cTn id="80" dur="500" fill="hold"/>
                                        <p:tgtEl>
                                          <p:spTgt spid="7182"/>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7183"/>
                                        </p:tgtEl>
                                        <p:attrNameLst>
                                          <p:attrName>style.visibility</p:attrName>
                                        </p:attrNameLst>
                                      </p:cBhvr>
                                      <p:to>
                                        <p:strVal val="visible"/>
                                      </p:to>
                                    </p:set>
                                    <p:anim calcmode="lin" valueType="num">
                                      <p:cBhvr additive="base">
                                        <p:cTn id="85" dur="500" fill="hold"/>
                                        <p:tgtEl>
                                          <p:spTgt spid="7183"/>
                                        </p:tgtEl>
                                        <p:attrNameLst>
                                          <p:attrName>ppt_x</p:attrName>
                                        </p:attrNameLst>
                                      </p:cBhvr>
                                      <p:tavLst>
                                        <p:tav tm="0">
                                          <p:val>
                                            <p:strVal val="0-#ppt_w/2"/>
                                          </p:val>
                                        </p:tav>
                                        <p:tav tm="100000">
                                          <p:val>
                                            <p:strVal val="#ppt_x"/>
                                          </p:val>
                                        </p:tav>
                                      </p:tavLst>
                                    </p:anim>
                                    <p:anim calcmode="lin" valueType="num">
                                      <p:cBhvr additive="base">
                                        <p:cTn id="86" dur="500" fill="hold"/>
                                        <p:tgtEl>
                                          <p:spTgt spid="7183"/>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7184"/>
                                        </p:tgtEl>
                                        <p:attrNameLst>
                                          <p:attrName>style.visibility</p:attrName>
                                        </p:attrNameLst>
                                      </p:cBhvr>
                                      <p:to>
                                        <p:strVal val="visible"/>
                                      </p:to>
                                    </p:set>
                                    <p:anim calcmode="lin" valueType="num">
                                      <p:cBhvr additive="base">
                                        <p:cTn id="91" dur="500" fill="hold"/>
                                        <p:tgtEl>
                                          <p:spTgt spid="7184"/>
                                        </p:tgtEl>
                                        <p:attrNameLst>
                                          <p:attrName>ppt_x</p:attrName>
                                        </p:attrNameLst>
                                      </p:cBhvr>
                                      <p:tavLst>
                                        <p:tav tm="0">
                                          <p:val>
                                            <p:strVal val="0-#ppt_w/2"/>
                                          </p:val>
                                        </p:tav>
                                        <p:tav tm="100000">
                                          <p:val>
                                            <p:strVal val="#ppt_x"/>
                                          </p:val>
                                        </p:tav>
                                      </p:tavLst>
                                    </p:anim>
                                    <p:anim calcmode="lin" valueType="num">
                                      <p:cBhvr additive="base">
                                        <p:cTn id="92" dur="500" fill="hold"/>
                                        <p:tgtEl>
                                          <p:spTgt spid="7184"/>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7185"/>
                                        </p:tgtEl>
                                        <p:attrNameLst>
                                          <p:attrName>style.visibility</p:attrName>
                                        </p:attrNameLst>
                                      </p:cBhvr>
                                      <p:to>
                                        <p:strVal val="visible"/>
                                      </p:to>
                                    </p:set>
                                    <p:anim calcmode="lin" valueType="num">
                                      <p:cBhvr additive="base">
                                        <p:cTn id="97" dur="500" fill="hold"/>
                                        <p:tgtEl>
                                          <p:spTgt spid="7185"/>
                                        </p:tgtEl>
                                        <p:attrNameLst>
                                          <p:attrName>ppt_x</p:attrName>
                                        </p:attrNameLst>
                                      </p:cBhvr>
                                      <p:tavLst>
                                        <p:tav tm="0">
                                          <p:val>
                                            <p:strVal val="0-#ppt_w/2"/>
                                          </p:val>
                                        </p:tav>
                                        <p:tav tm="100000">
                                          <p:val>
                                            <p:strVal val="#ppt_x"/>
                                          </p:val>
                                        </p:tav>
                                      </p:tavLst>
                                    </p:anim>
                                    <p:anim calcmode="lin" valueType="num">
                                      <p:cBhvr additive="base">
                                        <p:cTn id="98" dur="500" fill="hold"/>
                                        <p:tgtEl>
                                          <p:spTgt spid="718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7186"/>
                                        </p:tgtEl>
                                        <p:attrNameLst>
                                          <p:attrName>style.visibility</p:attrName>
                                        </p:attrNameLst>
                                      </p:cBhvr>
                                      <p:to>
                                        <p:strVal val="visible"/>
                                      </p:to>
                                    </p:set>
                                    <p:anim calcmode="lin" valueType="num">
                                      <p:cBhvr additive="base">
                                        <p:cTn id="103" dur="500" fill="hold"/>
                                        <p:tgtEl>
                                          <p:spTgt spid="7186"/>
                                        </p:tgtEl>
                                        <p:attrNameLst>
                                          <p:attrName>ppt_x</p:attrName>
                                        </p:attrNameLst>
                                      </p:cBhvr>
                                      <p:tavLst>
                                        <p:tav tm="0">
                                          <p:val>
                                            <p:strVal val="0-#ppt_w/2"/>
                                          </p:val>
                                        </p:tav>
                                        <p:tav tm="100000">
                                          <p:val>
                                            <p:strVal val="#ppt_x"/>
                                          </p:val>
                                        </p:tav>
                                      </p:tavLst>
                                    </p:anim>
                                    <p:anim calcmode="lin" valueType="num">
                                      <p:cBhvr additive="base">
                                        <p:cTn id="104" dur="500" fill="hold"/>
                                        <p:tgtEl>
                                          <p:spTgt spid="7186"/>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grpId="0" nodeType="clickEffect">
                                  <p:stCondLst>
                                    <p:cond delay="0"/>
                                  </p:stCondLst>
                                  <p:childTnLst>
                                    <p:set>
                                      <p:cBhvr>
                                        <p:cTn id="108" dur="1" fill="hold">
                                          <p:stCondLst>
                                            <p:cond delay="0"/>
                                          </p:stCondLst>
                                        </p:cTn>
                                        <p:tgtEl>
                                          <p:spTgt spid="7187"/>
                                        </p:tgtEl>
                                        <p:attrNameLst>
                                          <p:attrName>style.visibility</p:attrName>
                                        </p:attrNameLst>
                                      </p:cBhvr>
                                      <p:to>
                                        <p:strVal val="visible"/>
                                      </p:to>
                                    </p:set>
                                    <p:anim calcmode="lin" valueType="num">
                                      <p:cBhvr additive="base">
                                        <p:cTn id="109" dur="500" fill="hold"/>
                                        <p:tgtEl>
                                          <p:spTgt spid="7187"/>
                                        </p:tgtEl>
                                        <p:attrNameLst>
                                          <p:attrName>ppt_x</p:attrName>
                                        </p:attrNameLst>
                                      </p:cBhvr>
                                      <p:tavLst>
                                        <p:tav tm="0">
                                          <p:val>
                                            <p:strVal val="0-#ppt_w/2"/>
                                          </p:val>
                                        </p:tav>
                                        <p:tav tm="100000">
                                          <p:val>
                                            <p:strVal val="#ppt_x"/>
                                          </p:val>
                                        </p:tav>
                                      </p:tavLst>
                                    </p:anim>
                                    <p:anim calcmode="lin" valueType="num">
                                      <p:cBhvr additive="base">
                                        <p:cTn id="110" dur="500" fill="hold"/>
                                        <p:tgtEl>
                                          <p:spTgt spid="7187"/>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7188"/>
                                        </p:tgtEl>
                                        <p:attrNameLst>
                                          <p:attrName>style.visibility</p:attrName>
                                        </p:attrNameLst>
                                      </p:cBhvr>
                                      <p:to>
                                        <p:strVal val="visible"/>
                                      </p:to>
                                    </p:set>
                                    <p:anim calcmode="lin" valueType="num">
                                      <p:cBhvr additive="base">
                                        <p:cTn id="115" dur="500" fill="hold"/>
                                        <p:tgtEl>
                                          <p:spTgt spid="7188"/>
                                        </p:tgtEl>
                                        <p:attrNameLst>
                                          <p:attrName>ppt_x</p:attrName>
                                        </p:attrNameLst>
                                      </p:cBhvr>
                                      <p:tavLst>
                                        <p:tav tm="0">
                                          <p:val>
                                            <p:strVal val="0-#ppt_w/2"/>
                                          </p:val>
                                        </p:tav>
                                        <p:tav tm="100000">
                                          <p:val>
                                            <p:strVal val="#ppt_x"/>
                                          </p:val>
                                        </p:tav>
                                      </p:tavLst>
                                    </p:anim>
                                    <p:anim calcmode="lin" valueType="num">
                                      <p:cBhvr additive="base">
                                        <p:cTn id="116" dur="500" fill="hold"/>
                                        <p:tgtEl>
                                          <p:spTgt spid="71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bldLvl="0" animBg="1"/>
      <p:bldP spid="7173" grpId="0"/>
      <p:bldP spid="7174" grpId="0" bldLvl="0" animBg="1"/>
      <p:bldP spid="7175" grpId="0"/>
      <p:bldP spid="7176" grpId="0"/>
      <p:bldP spid="7177" grpId="0" bldLvl="0" animBg="1"/>
      <p:bldP spid="7178" grpId="0"/>
      <p:bldP spid="7179" grpId="0"/>
      <p:bldP spid="7180" grpId="0"/>
      <p:bldP spid="7181" grpId="0"/>
      <p:bldP spid="7182" grpId="0"/>
      <p:bldP spid="7183" grpId="0"/>
      <p:bldP spid="7184" grpId="0"/>
      <p:bldP spid="7185" grpId="0"/>
      <p:bldP spid="7186" grpId="0"/>
      <p:bldP spid="7187" grpId="0"/>
      <p:bldP spid="7188" grpId="0"/>
      <p:bldP spid="718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文本框 91137"/>
          <p:cNvSpPr txBox="1"/>
          <p:nvPr/>
        </p:nvSpPr>
        <p:spPr>
          <a:xfrm>
            <a:off x="228600" y="228600"/>
            <a:ext cx="8763000" cy="1739900"/>
          </a:xfrm>
          <a:prstGeom prst="rect">
            <a:avLst/>
          </a:prstGeom>
          <a:noFill/>
          <a:ln w="9525">
            <a:noFill/>
          </a:ln>
        </p:spPr>
        <p:txBody>
          <a:bodyPr>
            <a:spAutoFit/>
          </a:bodyPr>
          <a:p>
            <a:pPr>
              <a:spcBef>
                <a:spcPct val="50000"/>
              </a:spcBef>
            </a:pPr>
            <a:r>
              <a:rPr lang="zh-CN" altLang="en-US" sz="2400" dirty="0">
                <a:latin typeface="Times New Roman" panose="02020603050405020304" pitchFamily="18" charset="0"/>
              </a:rPr>
              <a:t>　　   </a:t>
            </a:r>
            <a:r>
              <a:rPr lang="zh-CN" altLang="en-US" sz="3600" b="1" dirty="0">
                <a:solidFill>
                  <a:srgbClr val="FF00FF"/>
                </a:solidFill>
                <a:latin typeface="黑体" panose="02010609060101010101" pitchFamily="49" charset="-122"/>
                <a:ea typeface="黑体" panose="02010609060101010101" pitchFamily="49" charset="-122"/>
              </a:rPr>
              <a:t>舜发于畎亩之中，傅说举于版筑之间，胶鬲举于鱼盐之中，管夷吾举于士，孙叔敖举于海，百里奚举于市。</a:t>
            </a:r>
            <a:r>
              <a:rPr lang="zh-CN" altLang="en-US" sz="3200" b="1" dirty="0">
                <a:solidFill>
                  <a:srgbClr val="FF00FF"/>
                </a:solidFill>
                <a:latin typeface="黑体" panose="02010609060101010101" pitchFamily="49" charset="-122"/>
                <a:ea typeface="黑体" panose="02010609060101010101" pitchFamily="49" charset="-122"/>
              </a:rPr>
              <a:t> </a:t>
            </a:r>
            <a:endParaRPr lang="zh-CN" altLang="en-US" sz="3200" b="1" dirty="0">
              <a:solidFill>
                <a:srgbClr val="FF00FF"/>
              </a:solidFill>
              <a:latin typeface="黑体" panose="02010609060101010101" pitchFamily="49" charset="-122"/>
              <a:ea typeface="黑体" panose="02010609060101010101" pitchFamily="49" charset="-122"/>
            </a:endParaRPr>
          </a:p>
        </p:txBody>
      </p:sp>
      <p:sp>
        <p:nvSpPr>
          <p:cNvPr id="91139" name="文本框 91138"/>
          <p:cNvSpPr txBox="1"/>
          <p:nvPr/>
        </p:nvSpPr>
        <p:spPr>
          <a:xfrm>
            <a:off x="0" y="2209800"/>
            <a:ext cx="9144000" cy="1465263"/>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ea typeface="黑体" panose="02010609060101010101" pitchFamily="49" charset="-122"/>
              </a:rPr>
              <a:t> 发</a:t>
            </a:r>
            <a:r>
              <a:rPr lang="zh-CN" altLang="en-US" sz="3600" b="1" dirty="0">
                <a:latin typeface="Times New Roman" panose="02020603050405020304" pitchFamily="18" charset="0"/>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畎亩</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a:p>
            <a:pPr>
              <a:spcBef>
                <a:spcPct val="50000"/>
              </a:spcBef>
            </a:pPr>
            <a:r>
              <a:rPr lang="zh-CN" altLang="en-US" sz="36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举</a:t>
            </a:r>
            <a:r>
              <a:rPr lang="zh-CN" altLang="en-US" sz="36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士</a:t>
            </a:r>
            <a:r>
              <a:rPr lang="zh-CN" altLang="en-US" sz="36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市</a:t>
            </a:r>
            <a:r>
              <a:rPr lang="zh-CN" altLang="en-US" sz="3600" b="1" dirty="0">
                <a:latin typeface="黑体" panose="02010609060101010101" pitchFamily="49" charset="-122"/>
                <a:ea typeface="黑体" panose="02010609060101010101" pitchFamily="49" charset="-122"/>
              </a:rPr>
              <a:t>：</a:t>
            </a:r>
            <a:endParaRPr lang="zh-CN" altLang="en-US" sz="3200" dirty="0">
              <a:latin typeface="Times New Roman" panose="02020603050405020304" pitchFamily="18" charset="0"/>
              <a:ea typeface="黑体" panose="02010609060101010101" pitchFamily="49" charset="-122"/>
            </a:endParaRPr>
          </a:p>
        </p:txBody>
      </p:sp>
      <p:sp>
        <p:nvSpPr>
          <p:cNvPr id="91140" name="矩形 91139"/>
          <p:cNvSpPr/>
          <p:nvPr/>
        </p:nvSpPr>
        <p:spPr>
          <a:xfrm>
            <a:off x="0" y="3810000"/>
            <a:ext cx="9144000" cy="2838450"/>
          </a:xfrm>
          <a:prstGeom prst="rect">
            <a:avLst/>
          </a:prstGeom>
          <a:noFill/>
          <a:ln w="9525">
            <a:noFill/>
          </a:ln>
        </p:spPr>
        <p:txBody>
          <a:bodyPr>
            <a:spAutoFit/>
          </a:bodyPr>
          <a:p>
            <a:r>
              <a:rPr lang="zh-CN" altLang="en-US" sz="3600" b="1" dirty="0">
                <a:solidFill>
                  <a:srgbClr val="0000CC"/>
                </a:solidFill>
                <a:latin typeface="黑体" panose="02010609060101010101" pitchFamily="49" charset="-122"/>
                <a:ea typeface="黑体" panose="02010609060101010101" pitchFamily="49" charset="-122"/>
              </a:rPr>
              <a:t>　　舜从田地中被任用，傅说从筑墙的泥水匠中被选拔，胶鬲从鱼盐贩中被举用，管夷吾从狱官</a:t>
            </a:r>
            <a:r>
              <a:rPr lang="en-US" altLang="zh-CN" sz="3600" b="1">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手中获释</a:t>
            </a:r>
            <a:r>
              <a:rPr lang="en-US" altLang="zh-CN" sz="3600" b="1">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被任用为相，孙叔敖从隐居的海边被任用，百里奚从奴隶市场上被</a:t>
            </a:r>
            <a:r>
              <a:rPr lang="en-US" altLang="zh-CN" sz="3600" b="1">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赎回</a:t>
            </a:r>
            <a:r>
              <a:rPr lang="en-US" altLang="zh-CN" sz="3600" b="1">
                <a:solidFill>
                  <a:srgbClr val="0000CC"/>
                </a:solidFill>
                <a:latin typeface="黑体" panose="02010609060101010101" pitchFamily="49" charset="-122"/>
                <a:ea typeface="黑体" panose="02010609060101010101" pitchFamily="49" charset="-122"/>
              </a:rPr>
              <a:t>)</a:t>
            </a:r>
            <a:r>
              <a:rPr lang="zh-CN" altLang="en-US" sz="3600" b="1" dirty="0">
                <a:solidFill>
                  <a:srgbClr val="0000CC"/>
                </a:solidFill>
                <a:latin typeface="黑体" panose="02010609060101010101" pitchFamily="49" charset="-122"/>
                <a:ea typeface="黑体" panose="02010609060101010101" pitchFamily="49" charset="-122"/>
              </a:rPr>
              <a:t>并登上相位。 </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91141" name="矩形 91140"/>
          <p:cNvSpPr/>
          <p:nvPr/>
        </p:nvSpPr>
        <p:spPr>
          <a:xfrm>
            <a:off x="900113" y="2276475"/>
            <a:ext cx="26638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起，指被任用</a:t>
            </a:r>
            <a:endParaRPr lang="zh-CN" altLang="en-US" sz="3200" b="1" dirty="0">
              <a:solidFill>
                <a:srgbClr val="0000FF"/>
              </a:solidFill>
              <a:latin typeface="Times New Roman" panose="02020603050405020304" pitchFamily="18" charset="0"/>
            </a:endParaRPr>
          </a:p>
        </p:txBody>
      </p:sp>
      <p:sp>
        <p:nvSpPr>
          <p:cNvPr id="91142" name="矩形 91141"/>
          <p:cNvSpPr/>
          <p:nvPr/>
        </p:nvSpPr>
        <p:spPr>
          <a:xfrm>
            <a:off x="5364163" y="2244725"/>
            <a:ext cx="24479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田间、田地</a:t>
            </a:r>
            <a:endParaRPr lang="zh-CN" altLang="en-US" sz="3200" b="1" dirty="0">
              <a:solidFill>
                <a:srgbClr val="0000FF"/>
              </a:solidFill>
              <a:latin typeface="Times New Roman" panose="02020603050405020304" pitchFamily="18" charset="0"/>
            </a:endParaRPr>
          </a:p>
        </p:txBody>
      </p:sp>
      <p:sp>
        <p:nvSpPr>
          <p:cNvPr id="91144" name="矩形 91143"/>
          <p:cNvSpPr/>
          <p:nvPr/>
        </p:nvSpPr>
        <p:spPr>
          <a:xfrm>
            <a:off x="4067175" y="3141663"/>
            <a:ext cx="1296988"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狱官</a:t>
            </a:r>
            <a:endParaRPr lang="zh-CN" altLang="en-US" sz="3200" b="1" dirty="0">
              <a:solidFill>
                <a:srgbClr val="0000FF"/>
              </a:solidFill>
              <a:latin typeface="Times New Roman" panose="02020603050405020304" pitchFamily="18" charset="0"/>
            </a:endParaRPr>
          </a:p>
        </p:txBody>
      </p:sp>
      <p:sp>
        <p:nvSpPr>
          <p:cNvPr id="91145" name="矩形 91144"/>
          <p:cNvSpPr/>
          <p:nvPr/>
        </p:nvSpPr>
        <p:spPr>
          <a:xfrm>
            <a:off x="7380288" y="3068638"/>
            <a:ext cx="1296987"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市场</a:t>
            </a:r>
            <a:endParaRPr lang="zh-CN" altLang="en-US" sz="3200" b="1" dirty="0">
              <a:solidFill>
                <a:srgbClr val="0000FF"/>
              </a:solidFill>
              <a:latin typeface="Times New Roman" panose="02020603050405020304" pitchFamily="18" charset="0"/>
            </a:endParaRPr>
          </a:p>
        </p:txBody>
      </p:sp>
      <p:sp>
        <p:nvSpPr>
          <p:cNvPr id="91146" name="矩形 91145"/>
          <p:cNvSpPr/>
          <p:nvPr/>
        </p:nvSpPr>
        <p:spPr>
          <a:xfrm>
            <a:off x="1116013" y="3068638"/>
            <a:ext cx="1512887"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被举用</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1138"/>
                                        </p:tgtEl>
                                        <p:attrNameLst>
                                          <p:attrName>style.visibility</p:attrName>
                                        </p:attrNameLst>
                                      </p:cBhvr>
                                      <p:to>
                                        <p:strVal val="visible"/>
                                      </p:to>
                                    </p:set>
                                    <p:anim calcmode="lin" valueType="num">
                                      <p:cBhvr additive="base">
                                        <p:cTn id="7" dur="500" fill="hold"/>
                                        <p:tgtEl>
                                          <p:spTgt spid="91138"/>
                                        </p:tgtEl>
                                        <p:attrNameLst>
                                          <p:attrName>ppt_x</p:attrName>
                                        </p:attrNameLst>
                                      </p:cBhvr>
                                      <p:tavLst>
                                        <p:tav tm="0">
                                          <p:val>
                                            <p:strVal val="0-#ppt_w/2"/>
                                          </p:val>
                                        </p:tav>
                                        <p:tav tm="100000">
                                          <p:val>
                                            <p:strVal val="#ppt_x"/>
                                          </p:val>
                                        </p:tav>
                                      </p:tavLst>
                                    </p:anim>
                                    <p:anim calcmode="lin" valueType="num">
                                      <p:cBhvr additive="base">
                                        <p:cTn id="8" dur="500" fill="hold"/>
                                        <p:tgtEl>
                                          <p:spTgt spid="9113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1139"/>
                                        </p:tgtEl>
                                        <p:attrNameLst>
                                          <p:attrName>style.visibility</p:attrName>
                                        </p:attrNameLst>
                                      </p:cBhvr>
                                      <p:to>
                                        <p:strVal val="visible"/>
                                      </p:to>
                                    </p:set>
                                    <p:anim calcmode="lin" valueType="num">
                                      <p:cBhvr additive="base">
                                        <p:cTn id="13" dur="500" fill="hold"/>
                                        <p:tgtEl>
                                          <p:spTgt spid="91139"/>
                                        </p:tgtEl>
                                        <p:attrNameLst>
                                          <p:attrName>ppt_x</p:attrName>
                                        </p:attrNameLst>
                                      </p:cBhvr>
                                      <p:tavLst>
                                        <p:tav tm="0">
                                          <p:val>
                                            <p:strVal val="1+#ppt_w/2"/>
                                          </p:val>
                                        </p:tav>
                                        <p:tav tm="100000">
                                          <p:val>
                                            <p:strVal val="#ppt_x"/>
                                          </p:val>
                                        </p:tav>
                                      </p:tavLst>
                                    </p:anim>
                                    <p:anim calcmode="lin" valueType="num">
                                      <p:cBhvr additive="base">
                                        <p:cTn id="14" dur="500" fill="hold"/>
                                        <p:tgtEl>
                                          <p:spTgt spid="9113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1141">
                                            <p:txEl>
                                              <p:charRg st="0" end="7"/>
                                            </p:txEl>
                                          </p:spTgt>
                                        </p:tgtEl>
                                        <p:attrNameLst>
                                          <p:attrName>style.visibility</p:attrName>
                                        </p:attrNameLst>
                                      </p:cBhvr>
                                      <p:to>
                                        <p:strVal val="visible"/>
                                      </p:to>
                                    </p:set>
                                    <p:anim calcmode="lin" valueType="num">
                                      <p:cBhvr additive="base">
                                        <p:cTn id="19" dur="500" fill="hold"/>
                                        <p:tgtEl>
                                          <p:spTgt spid="91141">
                                            <p:txEl>
                                              <p:charRg st="0" end="7"/>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1141">
                                            <p:txEl>
                                              <p:charRg st="0" end="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1142">
                                            <p:txEl>
                                              <p:charRg st="0" end="6"/>
                                            </p:txEl>
                                          </p:spTgt>
                                        </p:tgtEl>
                                        <p:attrNameLst>
                                          <p:attrName>style.visibility</p:attrName>
                                        </p:attrNameLst>
                                      </p:cBhvr>
                                      <p:to>
                                        <p:strVal val="visible"/>
                                      </p:to>
                                    </p:set>
                                    <p:anim calcmode="lin" valueType="num">
                                      <p:cBhvr additive="base">
                                        <p:cTn id="25" dur="500" fill="hold"/>
                                        <p:tgtEl>
                                          <p:spTgt spid="91142">
                                            <p:txEl>
                                              <p:charRg st="0"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1142">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1146">
                                            <p:txEl>
                                              <p:charRg st="0" end="4"/>
                                            </p:txEl>
                                          </p:spTgt>
                                        </p:tgtEl>
                                        <p:attrNameLst>
                                          <p:attrName>style.visibility</p:attrName>
                                        </p:attrNameLst>
                                      </p:cBhvr>
                                      <p:to>
                                        <p:strVal val="visible"/>
                                      </p:to>
                                    </p:set>
                                    <p:anim calcmode="lin" valueType="num">
                                      <p:cBhvr additive="base">
                                        <p:cTn id="31" dur="500" fill="hold"/>
                                        <p:tgtEl>
                                          <p:spTgt spid="91146">
                                            <p:txEl>
                                              <p:charRg st="0"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1146">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1144">
                                            <p:txEl>
                                              <p:charRg st="0" end="3"/>
                                            </p:txEl>
                                          </p:spTgt>
                                        </p:tgtEl>
                                        <p:attrNameLst>
                                          <p:attrName>style.visibility</p:attrName>
                                        </p:attrNameLst>
                                      </p:cBhvr>
                                      <p:to>
                                        <p:strVal val="visible"/>
                                      </p:to>
                                    </p:set>
                                    <p:anim calcmode="lin" valueType="num">
                                      <p:cBhvr additive="base">
                                        <p:cTn id="37" dur="500" fill="hold"/>
                                        <p:tgtEl>
                                          <p:spTgt spid="91144">
                                            <p:txEl>
                                              <p:charRg st="0"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1144">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1145">
                                            <p:txEl>
                                              <p:charRg st="0" end="3"/>
                                            </p:txEl>
                                          </p:spTgt>
                                        </p:tgtEl>
                                        <p:attrNameLst>
                                          <p:attrName>style.visibility</p:attrName>
                                        </p:attrNameLst>
                                      </p:cBhvr>
                                      <p:to>
                                        <p:strVal val="visible"/>
                                      </p:to>
                                    </p:set>
                                    <p:anim calcmode="lin" valueType="num">
                                      <p:cBhvr additive="base">
                                        <p:cTn id="43" dur="500" fill="hold"/>
                                        <p:tgtEl>
                                          <p:spTgt spid="91145">
                                            <p:txEl>
                                              <p:charRg st="0"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1145">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1140"/>
                                        </p:tgtEl>
                                        <p:attrNameLst>
                                          <p:attrName>style.visibility</p:attrName>
                                        </p:attrNameLst>
                                      </p:cBhvr>
                                      <p:to>
                                        <p:strVal val="visible"/>
                                      </p:to>
                                    </p:set>
                                    <p:anim calcmode="lin" valueType="num">
                                      <p:cBhvr additive="base">
                                        <p:cTn id="49" dur="500" fill="hold"/>
                                        <p:tgtEl>
                                          <p:spTgt spid="91140"/>
                                        </p:tgtEl>
                                        <p:attrNameLst>
                                          <p:attrName>ppt_x</p:attrName>
                                        </p:attrNameLst>
                                      </p:cBhvr>
                                      <p:tavLst>
                                        <p:tav tm="0">
                                          <p:val>
                                            <p:strVal val="#ppt_x"/>
                                          </p:val>
                                        </p:tav>
                                        <p:tav tm="100000">
                                          <p:val>
                                            <p:strVal val="#ppt_x"/>
                                          </p:val>
                                        </p:tav>
                                      </p:tavLst>
                                    </p:anim>
                                    <p:anim calcmode="lin" valueType="num">
                                      <p:cBhvr additive="base">
                                        <p:cTn id="50" dur="500" fill="hold"/>
                                        <p:tgtEl>
                                          <p:spTgt spid="91140"/>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p:bldP spid="91139" grpId="0"/>
      <p:bldP spid="9114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62" name="文本框 92161"/>
          <p:cNvSpPr txBox="1"/>
          <p:nvPr/>
        </p:nvSpPr>
        <p:spPr>
          <a:xfrm>
            <a:off x="381000" y="1143000"/>
            <a:ext cx="7010400" cy="579438"/>
          </a:xfrm>
          <a:prstGeom prst="rect">
            <a:avLst/>
          </a:prstGeom>
          <a:noFill/>
          <a:ln w="9525">
            <a:noFill/>
          </a:ln>
        </p:spPr>
        <p:txBody>
          <a:bodyPr>
            <a:spAutoFit/>
          </a:bodyPr>
          <a:p>
            <a:pPr>
              <a:spcBef>
                <a:spcPct val="50000"/>
              </a:spcBef>
            </a:pPr>
            <a:r>
              <a:rPr lang="zh-CN" altLang="en-US" sz="3200" b="1" dirty="0">
                <a:solidFill>
                  <a:srgbClr val="FF00FF"/>
                </a:solidFill>
                <a:latin typeface="黑体" panose="02010609060101010101" pitchFamily="49" charset="-122"/>
                <a:ea typeface="黑体" panose="02010609060101010101" pitchFamily="49" charset="-122"/>
              </a:rPr>
              <a:t>　　②故天将降大任于是人也，</a:t>
            </a:r>
            <a:endParaRPr lang="zh-CN" altLang="en-US" sz="2400" dirty="0">
              <a:latin typeface="Times New Roman" panose="02020603050405020304" pitchFamily="18" charset="0"/>
            </a:endParaRPr>
          </a:p>
        </p:txBody>
      </p:sp>
      <p:sp>
        <p:nvSpPr>
          <p:cNvPr id="92163" name="文本框 92162"/>
          <p:cNvSpPr txBox="1"/>
          <p:nvPr/>
        </p:nvSpPr>
        <p:spPr>
          <a:xfrm>
            <a:off x="228600" y="2667000"/>
            <a:ext cx="8686800" cy="579438"/>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ea typeface="黑体" panose="02010609060101010101" pitchFamily="49" charset="-122"/>
              </a:rPr>
              <a:t>降：　　    大任：　        　   是：</a:t>
            </a:r>
            <a:endParaRPr lang="zh-CN" altLang="en-US" sz="2400" dirty="0">
              <a:latin typeface="Times New Roman" panose="02020603050405020304" pitchFamily="18" charset="0"/>
            </a:endParaRPr>
          </a:p>
        </p:txBody>
      </p:sp>
      <p:sp>
        <p:nvSpPr>
          <p:cNvPr id="92164" name="文本框 92163"/>
          <p:cNvSpPr txBox="1"/>
          <p:nvPr/>
        </p:nvSpPr>
        <p:spPr>
          <a:xfrm>
            <a:off x="152400" y="4038600"/>
            <a:ext cx="8763000" cy="641350"/>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所以，上天将要下达重要使命给这样的人</a:t>
            </a:r>
            <a:r>
              <a:rPr lang="zh-CN" altLang="en-US" sz="2400" dirty="0">
                <a:latin typeface="Times New Roman" panose="02020603050405020304" pitchFamily="18" charset="0"/>
              </a:rPr>
              <a:t>，</a:t>
            </a:r>
            <a:endParaRPr lang="zh-CN" altLang="en-US" sz="2400" dirty="0">
              <a:latin typeface="Times New Roman" panose="02020603050405020304" pitchFamily="18" charset="0"/>
            </a:endParaRPr>
          </a:p>
        </p:txBody>
      </p:sp>
      <p:sp>
        <p:nvSpPr>
          <p:cNvPr id="92165" name="矩形 92164"/>
          <p:cNvSpPr/>
          <p:nvPr/>
        </p:nvSpPr>
        <p:spPr>
          <a:xfrm>
            <a:off x="1042988" y="2633663"/>
            <a:ext cx="1000125"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下达</a:t>
            </a:r>
            <a:endParaRPr lang="zh-CN" altLang="en-US" sz="3200" b="1" dirty="0">
              <a:solidFill>
                <a:srgbClr val="0000FF"/>
              </a:solidFill>
              <a:latin typeface="Times New Roman" panose="02020603050405020304" pitchFamily="18" charset="0"/>
            </a:endParaRPr>
          </a:p>
        </p:txBody>
      </p:sp>
      <p:sp>
        <p:nvSpPr>
          <p:cNvPr id="92166" name="矩形 92165"/>
          <p:cNvSpPr/>
          <p:nvPr/>
        </p:nvSpPr>
        <p:spPr>
          <a:xfrm>
            <a:off x="3419475" y="2636838"/>
            <a:ext cx="1809750" cy="1066800"/>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重大责任</a:t>
            </a:r>
            <a:endParaRPr lang="zh-CN" altLang="en-US" sz="3200" b="1" dirty="0">
              <a:solidFill>
                <a:srgbClr val="0000FF"/>
              </a:solidFill>
              <a:latin typeface="Times New Roman" panose="02020603050405020304" pitchFamily="18" charset="0"/>
            </a:endParaRPr>
          </a:p>
          <a:p>
            <a:r>
              <a:rPr lang="zh-CN" altLang="en-US" sz="3200" b="1" dirty="0">
                <a:solidFill>
                  <a:srgbClr val="0000FF"/>
                </a:solidFill>
                <a:latin typeface="Times New Roman" panose="02020603050405020304" pitchFamily="18" charset="0"/>
              </a:rPr>
              <a:t>使命</a:t>
            </a:r>
            <a:endParaRPr lang="zh-CN" altLang="en-US" sz="3200" b="1" dirty="0">
              <a:solidFill>
                <a:srgbClr val="0000FF"/>
              </a:solidFill>
              <a:latin typeface="Times New Roman" panose="02020603050405020304" pitchFamily="18" charset="0"/>
            </a:endParaRPr>
          </a:p>
        </p:txBody>
      </p:sp>
      <p:sp>
        <p:nvSpPr>
          <p:cNvPr id="92167" name="矩形 92166"/>
          <p:cNvSpPr/>
          <p:nvPr/>
        </p:nvSpPr>
        <p:spPr>
          <a:xfrm>
            <a:off x="6300788" y="2636838"/>
            <a:ext cx="1403350"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这样的</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62"/>
                                        </p:tgtEl>
                                        <p:attrNameLst>
                                          <p:attrName>style.visibility</p:attrName>
                                        </p:attrNameLst>
                                      </p:cBhvr>
                                      <p:to>
                                        <p:strVal val="visible"/>
                                      </p:to>
                                    </p:set>
                                    <p:anim calcmode="lin" valueType="num">
                                      <p:cBhvr additive="base">
                                        <p:cTn id="7" dur="500" fill="hold"/>
                                        <p:tgtEl>
                                          <p:spTgt spid="92162"/>
                                        </p:tgtEl>
                                        <p:attrNameLst>
                                          <p:attrName>ppt_x</p:attrName>
                                        </p:attrNameLst>
                                      </p:cBhvr>
                                      <p:tavLst>
                                        <p:tav tm="0">
                                          <p:val>
                                            <p:strVal val="0-#ppt_w/2"/>
                                          </p:val>
                                        </p:tav>
                                        <p:tav tm="100000">
                                          <p:val>
                                            <p:strVal val="#ppt_x"/>
                                          </p:val>
                                        </p:tav>
                                      </p:tavLst>
                                    </p:anim>
                                    <p:anim calcmode="lin" valueType="num">
                                      <p:cBhvr additive="base">
                                        <p:cTn id="8" dur="500" fill="hold"/>
                                        <p:tgtEl>
                                          <p:spTgt spid="9216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2163"/>
                                        </p:tgtEl>
                                        <p:attrNameLst>
                                          <p:attrName>style.visibility</p:attrName>
                                        </p:attrNameLst>
                                      </p:cBhvr>
                                      <p:to>
                                        <p:strVal val="visible"/>
                                      </p:to>
                                    </p:set>
                                    <p:anim calcmode="lin" valueType="num">
                                      <p:cBhvr additive="base">
                                        <p:cTn id="13" dur="500" fill="hold"/>
                                        <p:tgtEl>
                                          <p:spTgt spid="92163"/>
                                        </p:tgtEl>
                                        <p:attrNameLst>
                                          <p:attrName>ppt_x</p:attrName>
                                        </p:attrNameLst>
                                      </p:cBhvr>
                                      <p:tavLst>
                                        <p:tav tm="0">
                                          <p:val>
                                            <p:strVal val="1+#ppt_w/2"/>
                                          </p:val>
                                        </p:tav>
                                        <p:tav tm="100000">
                                          <p:val>
                                            <p:strVal val="#ppt_x"/>
                                          </p:val>
                                        </p:tav>
                                      </p:tavLst>
                                    </p:anim>
                                    <p:anim calcmode="lin" valueType="num">
                                      <p:cBhvr additive="base">
                                        <p:cTn id="14" dur="500" fill="hold"/>
                                        <p:tgtEl>
                                          <p:spTgt spid="9216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165">
                                            <p:txEl>
                                              <p:charRg st="0" end="3"/>
                                            </p:txEl>
                                          </p:spTgt>
                                        </p:tgtEl>
                                        <p:attrNameLst>
                                          <p:attrName>style.visibility</p:attrName>
                                        </p:attrNameLst>
                                      </p:cBhvr>
                                      <p:to>
                                        <p:strVal val="visible"/>
                                      </p:to>
                                    </p:set>
                                    <p:anim calcmode="lin" valueType="num">
                                      <p:cBhvr additive="base">
                                        <p:cTn id="19" dur="500" fill="hold"/>
                                        <p:tgtEl>
                                          <p:spTgt spid="92165">
                                            <p:txEl>
                                              <p:charRg st="0"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2165">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2166"/>
                                        </p:tgtEl>
                                        <p:attrNameLst>
                                          <p:attrName>style.visibility</p:attrName>
                                        </p:attrNameLst>
                                      </p:cBhvr>
                                      <p:to>
                                        <p:strVal val="visible"/>
                                      </p:to>
                                    </p:set>
                                    <p:anim calcmode="lin" valueType="num">
                                      <p:cBhvr additive="base">
                                        <p:cTn id="25" dur="500" fill="hold"/>
                                        <p:tgtEl>
                                          <p:spTgt spid="92166"/>
                                        </p:tgtEl>
                                        <p:attrNameLst>
                                          <p:attrName>ppt_x</p:attrName>
                                        </p:attrNameLst>
                                      </p:cBhvr>
                                      <p:tavLst>
                                        <p:tav tm="0">
                                          <p:val>
                                            <p:strVal val="#ppt_x"/>
                                          </p:val>
                                        </p:tav>
                                        <p:tav tm="100000">
                                          <p:val>
                                            <p:strVal val="#ppt_x"/>
                                          </p:val>
                                        </p:tav>
                                      </p:tavLst>
                                    </p:anim>
                                    <p:anim calcmode="lin" valueType="num">
                                      <p:cBhvr additive="base">
                                        <p:cTn id="26" dur="500" fill="hold"/>
                                        <p:tgtEl>
                                          <p:spTgt spid="9216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2167"/>
                                        </p:tgtEl>
                                        <p:attrNameLst>
                                          <p:attrName>style.visibility</p:attrName>
                                        </p:attrNameLst>
                                      </p:cBhvr>
                                      <p:to>
                                        <p:strVal val="visible"/>
                                      </p:to>
                                    </p:set>
                                    <p:anim calcmode="lin" valueType="num">
                                      <p:cBhvr additive="base">
                                        <p:cTn id="31" dur="500" fill="hold"/>
                                        <p:tgtEl>
                                          <p:spTgt spid="92167"/>
                                        </p:tgtEl>
                                        <p:attrNameLst>
                                          <p:attrName>ppt_x</p:attrName>
                                        </p:attrNameLst>
                                      </p:cBhvr>
                                      <p:tavLst>
                                        <p:tav tm="0">
                                          <p:val>
                                            <p:strVal val="#ppt_x"/>
                                          </p:val>
                                        </p:tav>
                                        <p:tav tm="100000">
                                          <p:val>
                                            <p:strVal val="#ppt_x"/>
                                          </p:val>
                                        </p:tav>
                                      </p:tavLst>
                                    </p:anim>
                                    <p:anim calcmode="lin" valueType="num">
                                      <p:cBhvr additive="base">
                                        <p:cTn id="32" dur="500" fill="hold"/>
                                        <p:tgtEl>
                                          <p:spTgt spid="921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92164"/>
                                        </p:tgtEl>
                                        <p:attrNameLst>
                                          <p:attrName>style.visibility</p:attrName>
                                        </p:attrNameLst>
                                      </p:cBhvr>
                                      <p:to>
                                        <p:strVal val="visible"/>
                                      </p:to>
                                    </p:set>
                                    <p:anim calcmode="lin" valueType="num">
                                      <p:cBhvr additive="base">
                                        <p:cTn id="37" dur="500" fill="hold"/>
                                        <p:tgtEl>
                                          <p:spTgt spid="92164"/>
                                        </p:tgtEl>
                                        <p:attrNameLst>
                                          <p:attrName>ppt_x</p:attrName>
                                        </p:attrNameLst>
                                      </p:cBhvr>
                                      <p:tavLst>
                                        <p:tav tm="0">
                                          <p:val>
                                            <p:strVal val="#ppt_x"/>
                                          </p:val>
                                        </p:tav>
                                        <p:tav tm="100000">
                                          <p:val>
                                            <p:strVal val="#ppt_x"/>
                                          </p:val>
                                        </p:tav>
                                      </p:tavLst>
                                    </p:anim>
                                    <p:anim calcmode="lin" valueType="num">
                                      <p:cBhvr additive="base">
                                        <p:cTn id="38" dur="500" fill="hold"/>
                                        <p:tgtEl>
                                          <p:spTgt spid="9216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p:bldP spid="92163" grpId="0"/>
      <p:bldP spid="92164" grpId="0"/>
      <p:bldP spid="92166" grpId="0"/>
      <p:bldP spid="9216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3186" name="文本框 93185"/>
          <p:cNvSpPr txBox="1"/>
          <p:nvPr/>
        </p:nvSpPr>
        <p:spPr>
          <a:xfrm>
            <a:off x="228600" y="609600"/>
            <a:ext cx="8763000" cy="1066800"/>
          </a:xfrm>
          <a:prstGeom prst="rect">
            <a:avLst/>
          </a:prstGeom>
          <a:noFill/>
          <a:ln w="9525">
            <a:noFill/>
          </a:ln>
        </p:spPr>
        <p:txBody>
          <a:bodyPr>
            <a:spAutoFit/>
          </a:bodyPr>
          <a:p>
            <a:pPr>
              <a:spcBef>
                <a:spcPct val="50000"/>
              </a:spcBef>
            </a:pPr>
            <a:r>
              <a:rPr lang="zh-CN" altLang="en-US" sz="3200" b="1" dirty="0">
                <a:solidFill>
                  <a:srgbClr val="FF00FF"/>
                </a:solidFill>
                <a:latin typeface="黑体" panose="02010609060101010101" pitchFamily="49" charset="-122"/>
                <a:ea typeface="黑体" panose="02010609060101010101" pitchFamily="49" charset="-122"/>
              </a:rPr>
              <a:t>　　必先苦其心志，劳其筋骨，饿其体肤，空乏其身，行拂乱其所为，</a:t>
            </a:r>
            <a:endParaRPr lang="zh-CN" altLang="en-US" sz="3200" b="1" dirty="0">
              <a:solidFill>
                <a:srgbClr val="FF00FF"/>
              </a:solidFill>
              <a:latin typeface="黑体" panose="02010609060101010101" pitchFamily="49" charset="-122"/>
              <a:ea typeface="黑体" panose="02010609060101010101" pitchFamily="49" charset="-122"/>
            </a:endParaRPr>
          </a:p>
        </p:txBody>
      </p:sp>
      <p:sp>
        <p:nvSpPr>
          <p:cNvPr id="93187" name="文本框 93186"/>
          <p:cNvSpPr txBox="1"/>
          <p:nvPr/>
        </p:nvSpPr>
        <p:spPr>
          <a:xfrm>
            <a:off x="0" y="1916113"/>
            <a:ext cx="8977313" cy="2289175"/>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ea typeface="黑体" panose="02010609060101010101" pitchFamily="49" charset="-122"/>
              </a:rPr>
              <a:t>苦：　　        心志：　            劳：    　　  </a:t>
            </a:r>
            <a:endParaRPr lang="zh-CN" altLang="en-US" sz="3600" b="1" dirty="0">
              <a:latin typeface="Times New Roman" panose="02020603050405020304" pitchFamily="18" charset="0"/>
              <a:ea typeface="黑体" panose="02010609060101010101" pitchFamily="49" charset="-122"/>
            </a:endParaRPr>
          </a:p>
          <a:p>
            <a:pPr>
              <a:spcBef>
                <a:spcPct val="50000"/>
              </a:spcBef>
            </a:pPr>
            <a:r>
              <a:rPr lang="zh-CN" altLang="en-US" sz="3600" b="1" dirty="0">
                <a:latin typeface="Times New Roman" panose="02020603050405020304" pitchFamily="18" charset="0"/>
                <a:ea typeface="黑体" panose="02010609060101010101" pitchFamily="49" charset="-122"/>
              </a:rPr>
              <a:t>饿：     　　   体肤：　　　空乏：        　</a:t>
            </a:r>
            <a:endParaRPr lang="zh-CN" altLang="en-US" sz="3600" b="1" dirty="0">
              <a:latin typeface="Times New Roman" panose="02020603050405020304" pitchFamily="18" charset="0"/>
              <a:ea typeface="黑体" panose="02010609060101010101" pitchFamily="49" charset="-122"/>
            </a:endParaRPr>
          </a:p>
          <a:p>
            <a:pPr>
              <a:spcBef>
                <a:spcPct val="50000"/>
              </a:spcBef>
            </a:pPr>
            <a:r>
              <a:rPr lang="zh-CN" altLang="en-US" sz="3600" b="1" dirty="0">
                <a:latin typeface="Times New Roman" panose="02020603050405020304" pitchFamily="18" charset="0"/>
                <a:ea typeface="黑体" panose="02010609060101010101" pitchFamily="49" charset="-122"/>
              </a:rPr>
              <a:t>拂：　　　        乱：</a:t>
            </a:r>
            <a:endParaRPr lang="zh-CN" altLang="en-US" sz="3600" b="1" dirty="0">
              <a:latin typeface="Times New Roman" panose="02020603050405020304" pitchFamily="18" charset="0"/>
              <a:ea typeface="黑体" panose="02010609060101010101" pitchFamily="49" charset="-122"/>
            </a:endParaRPr>
          </a:p>
        </p:txBody>
      </p:sp>
      <p:sp>
        <p:nvSpPr>
          <p:cNvPr id="93188" name="文本框 93187"/>
          <p:cNvSpPr txBox="1"/>
          <p:nvPr/>
        </p:nvSpPr>
        <p:spPr>
          <a:xfrm>
            <a:off x="4140200" y="3644900"/>
            <a:ext cx="1511300" cy="1311275"/>
          </a:xfrm>
          <a:prstGeom prst="rect">
            <a:avLst/>
          </a:prstGeom>
          <a:noFill/>
          <a:ln w="9525">
            <a:noFill/>
          </a:ln>
        </p:spPr>
        <p:txBody>
          <a:bodyPr>
            <a:spAutoFit/>
          </a:bodyPr>
          <a:p>
            <a:pPr>
              <a:spcBef>
                <a:spcPct val="50000"/>
              </a:spcBef>
            </a:pPr>
            <a:r>
              <a:rPr lang="zh-CN" altLang="en-US" sz="3200" b="1" dirty="0">
                <a:solidFill>
                  <a:srgbClr val="0000FF"/>
                </a:solidFill>
                <a:latin typeface="Times New Roman" panose="02020603050405020304" pitchFamily="18" charset="0"/>
              </a:rPr>
              <a:t>扰乱</a:t>
            </a:r>
            <a:endParaRPr lang="zh-CN" altLang="en-US" sz="3200" b="1" dirty="0">
              <a:solidFill>
                <a:srgbClr val="0000FF"/>
              </a:solidFill>
              <a:latin typeface="Times New Roman" panose="02020603050405020304" pitchFamily="18" charset="0"/>
            </a:endParaRPr>
          </a:p>
          <a:p>
            <a:pPr>
              <a:spcBef>
                <a:spcPct val="50000"/>
              </a:spcBef>
            </a:pPr>
            <a:endParaRPr lang="zh-CN" altLang="en-US" sz="3200" b="1" dirty="0">
              <a:solidFill>
                <a:srgbClr val="0000FF"/>
              </a:solidFill>
              <a:latin typeface="黑体" panose="02010609060101010101" pitchFamily="49" charset="-122"/>
              <a:ea typeface="黑体" panose="02010609060101010101" pitchFamily="49" charset="-122"/>
            </a:endParaRPr>
          </a:p>
        </p:txBody>
      </p:sp>
      <p:sp>
        <p:nvSpPr>
          <p:cNvPr id="93189" name="矩形 93188"/>
          <p:cNvSpPr/>
          <p:nvPr/>
        </p:nvSpPr>
        <p:spPr>
          <a:xfrm>
            <a:off x="900113" y="1916113"/>
            <a:ext cx="1814512"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痛苦</a:t>
            </a:r>
            <a:endParaRPr lang="zh-CN" altLang="en-US" sz="3200" b="1" dirty="0">
              <a:solidFill>
                <a:srgbClr val="0000FF"/>
              </a:solidFill>
              <a:latin typeface="Times New Roman" panose="02020603050405020304" pitchFamily="18" charset="0"/>
            </a:endParaRPr>
          </a:p>
        </p:txBody>
      </p:sp>
      <p:sp>
        <p:nvSpPr>
          <p:cNvPr id="93190" name="矩形 93189"/>
          <p:cNvSpPr/>
          <p:nvPr/>
        </p:nvSpPr>
        <p:spPr>
          <a:xfrm>
            <a:off x="3860800" y="1916113"/>
            <a:ext cx="2366963"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 内心</a:t>
            </a:r>
            <a:endParaRPr lang="zh-CN" altLang="en-US" sz="3200" b="1" dirty="0">
              <a:solidFill>
                <a:srgbClr val="0000FF"/>
              </a:solidFill>
              <a:latin typeface="Times New Roman" panose="02020603050405020304" pitchFamily="18" charset="0"/>
            </a:endParaRPr>
          </a:p>
        </p:txBody>
      </p:sp>
      <p:sp>
        <p:nvSpPr>
          <p:cNvPr id="93191" name="矩形 93190"/>
          <p:cNvSpPr/>
          <p:nvPr/>
        </p:nvSpPr>
        <p:spPr>
          <a:xfrm>
            <a:off x="6645275" y="1916113"/>
            <a:ext cx="2174875"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劳累</a:t>
            </a:r>
            <a:endParaRPr lang="zh-CN" altLang="en-US" sz="3200" b="1" dirty="0">
              <a:solidFill>
                <a:srgbClr val="0000FF"/>
              </a:solidFill>
              <a:latin typeface="Times New Roman" panose="02020603050405020304" pitchFamily="18" charset="0"/>
            </a:endParaRPr>
          </a:p>
        </p:txBody>
      </p:sp>
      <p:sp>
        <p:nvSpPr>
          <p:cNvPr id="93192" name="矩形 93191"/>
          <p:cNvSpPr/>
          <p:nvPr/>
        </p:nvSpPr>
        <p:spPr>
          <a:xfrm>
            <a:off x="684213" y="2778125"/>
            <a:ext cx="2374900"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受饥饿</a:t>
            </a:r>
            <a:endParaRPr lang="zh-CN" altLang="en-US" sz="3200" b="1" dirty="0">
              <a:solidFill>
                <a:srgbClr val="0000FF"/>
              </a:solidFill>
              <a:latin typeface="Times New Roman" panose="02020603050405020304" pitchFamily="18" charset="0"/>
            </a:endParaRPr>
          </a:p>
        </p:txBody>
      </p:sp>
      <p:sp>
        <p:nvSpPr>
          <p:cNvPr id="93193" name="矩形 93192"/>
          <p:cNvSpPr/>
          <p:nvPr/>
        </p:nvSpPr>
        <p:spPr>
          <a:xfrm>
            <a:off x="4173538" y="2705100"/>
            <a:ext cx="14065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躯体</a:t>
            </a:r>
            <a:endParaRPr lang="zh-CN" altLang="en-US" sz="3200" b="1" dirty="0">
              <a:solidFill>
                <a:srgbClr val="0000FF"/>
              </a:solidFill>
              <a:latin typeface="Times New Roman" panose="02020603050405020304" pitchFamily="18" charset="0"/>
            </a:endParaRPr>
          </a:p>
        </p:txBody>
      </p:sp>
      <p:sp>
        <p:nvSpPr>
          <p:cNvPr id="93194" name="矩形 93193"/>
          <p:cNvSpPr/>
          <p:nvPr/>
        </p:nvSpPr>
        <p:spPr>
          <a:xfrm>
            <a:off x="6597650" y="2778125"/>
            <a:ext cx="2222500" cy="579438"/>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受贫困</a:t>
            </a:r>
            <a:endParaRPr lang="zh-CN" altLang="en-US" sz="3200" b="1" dirty="0">
              <a:solidFill>
                <a:srgbClr val="0000FF"/>
              </a:solidFill>
              <a:latin typeface="Times New Roman" panose="02020603050405020304" pitchFamily="18" charset="0"/>
            </a:endParaRPr>
          </a:p>
        </p:txBody>
      </p:sp>
      <p:sp>
        <p:nvSpPr>
          <p:cNvPr id="93195" name="矩形 93194"/>
          <p:cNvSpPr/>
          <p:nvPr/>
        </p:nvSpPr>
        <p:spPr>
          <a:xfrm>
            <a:off x="900113" y="3644900"/>
            <a:ext cx="1439862"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违背</a:t>
            </a:r>
            <a:endParaRPr lang="zh-CN" altLang="en-US" sz="3200" b="1" dirty="0">
              <a:solidFill>
                <a:srgbClr val="0000FF"/>
              </a:solidFill>
              <a:latin typeface="Times New Roman" panose="02020603050405020304" pitchFamily="18" charset="0"/>
            </a:endParaRPr>
          </a:p>
        </p:txBody>
      </p:sp>
      <p:sp>
        <p:nvSpPr>
          <p:cNvPr id="93197" name="文本框 93196"/>
          <p:cNvSpPr txBox="1"/>
          <p:nvPr/>
        </p:nvSpPr>
        <p:spPr>
          <a:xfrm>
            <a:off x="228600" y="4572000"/>
            <a:ext cx="8610600" cy="1739900"/>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　　一定先使他的内心痛苦，使他的筋骨劳累，使他经受饥饿之苦，使他受到贫困之苦，使他做事不顺， </a:t>
            </a:r>
            <a:endParaRPr lang="zh-CN" altLang="en-US" sz="3600" b="1" dirty="0">
              <a:solidFill>
                <a:srgbClr val="0000CC"/>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3186"/>
                                        </p:tgtEl>
                                        <p:attrNameLst>
                                          <p:attrName>style.visibility</p:attrName>
                                        </p:attrNameLst>
                                      </p:cBhvr>
                                      <p:to>
                                        <p:strVal val="visible"/>
                                      </p:to>
                                    </p:set>
                                    <p:anim calcmode="lin" valueType="num">
                                      <p:cBhvr additive="base">
                                        <p:cTn id="7" dur="500" fill="hold"/>
                                        <p:tgtEl>
                                          <p:spTgt spid="93186"/>
                                        </p:tgtEl>
                                        <p:attrNameLst>
                                          <p:attrName>ppt_x</p:attrName>
                                        </p:attrNameLst>
                                      </p:cBhvr>
                                      <p:tavLst>
                                        <p:tav tm="0">
                                          <p:val>
                                            <p:strVal val="0-#ppt_w/2"/>
                                          </p:val>
                                        </p:tav>
                                        <p:tav tm="100000">
                                          <p:val>
                                            <p:strVal val="#ppt_x"/>
                                          </p:val>
                                        </p:tav>
                                      </p:tavLst>
                                    </p:anim>
                                    <p:anim calcmode="lin" valueType="num">
                                      <p:cBhvr additive="base">
                                        <p:cTn id="8" dur="500" fill="hold"/>
                                        <p:tgtEl>
                                          <p:spTgt spid="931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3187"/>
                                        </p:tgtEl>
                                        <p:attrNameLst>
                                          <p:attrName>style.visibility</p:attrName>
                                        </p:attrNameLst>
                                      </p:cBhvr>
                                      <p:to>
                                        <p:strVal val="visible"/>
                                      </p:to>
                                    </p:set>
                                    <p:anim calcmode="lin" valueType="num">
                                      <p:cBhvr additive="base">
                                        <p:cTn id="13" dur="500" fill="hold"/>
                                        <p:tgtEl>
                                          <p:spTgt spid="93187"/>
                                        </p:tgtEl>
                                        <p:attrNameLst>
                                          <p:attrName>ppt_x</p:attrName>
                                        </p:attrNameLst>
                                      </p:cBhvr>
                                      <p:tavLst>
                                        <p:tav tm="0">
                                          <p:val>
                                            <p:strVal val="1+#ppt_w/2"/>
                                          </p:val>
                                        </p:tav>
                                        <p:tav tm="100000">
                                          <p:val>
                                            <p:strVal val="#ppt_x"/>
                                          </p:val>
                                        </p:tav>
                                      </p:tavLst>
                                    </p:anim>
                                    <p:anim calcmode="lin" valueType="num">
                                      <p:cBhvr additive="base">
                                        <p:cTn id="14" dur="500" fill="hold"/>
                                        <p:tgtEl>
                                          <p:spTgt spid="93187"/>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3189">
                                            <p:txEl>
                                              <p:charRg st="0" end="5"/>
                                            </p:txEl>
                                          </p:spTgt>
                                        </p:tgtEl>
                                        <p:attrNameLst>
                                          <p:attrName>style.visibility</p:attrName>
                                        </p:attrNameLst>
                                      </p:cBhvr>
                                      <p:to>
                                        <p:strVal val="visible"/>
                                      </p:to>
                                    </p:set>
                                    <p:anim calcmode="lin" valueType="num">
                                      <p:cBhvr additive="base">
                                        <p:cTn id="19" dur="500" fill="hold"/>
                                        <p:tgtEl>
                                          <p:spTgt spid="93189">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3189">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3190">
                                            <p:txEl>
                                              <p:charRg st="0" end="4"/>
                                            </p:txEl>
                                          </p:spTgt>
                                        </p:tgtEl>
                                        <p:attrNameLst>
                                          <p:attrName>style.visibility</p:attrName>
                                        </p:attrNameLst>
                                      </p:cBhvr>
                                      <p:to>
                                        <p:strVal val="visible"/>
                                      </p:to>
                                    </p:set>
                                    <p:anim calcmode="lin" valueType="num">
                                      <p:cBhvr additive="base">
                                        <p:cTn id="25" dur="500" fill="hold"/>
                                        <p:tgtEl>
                                          <p:spTgt spid="93190">
                                            <p:txEl>
                                              <p:charRg st="0"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3190">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3191"/>
                                        </p:tgtEl>
                                        <p:attrNameLst>
                                          <p:attrName>style.visibility</p:attrName>
                                        </p:attrNameLst>
                                      </p:cBhvr>
                                      <p:to>
                                        <p:strVal val="visible"/>
                                      </p:to>
                                    </p:set>
                                    <p:anim calcmode="lin" valueType="num">
                                      <p:cBhvr additive="base">
                                        <p:cTn id="31" dur="500" fill="hold"/>
                                        <p:tgtEl>
                                          <p:spTgt spid="93191"/>
                                        </p:tgtEl>
                                        <p:attrNameLst>
                                          <p:attrName>ppt_x</p:attrName>
                                        </p:attrNameLst>
                                      </p:cBhvr>
                                      <p:tavLst>
                                        <p:tav tm="0">
                                          <p:val>
                                            <p:strVal val="#ppt_x"/>
                                          </p:val>
                                        </p:tav>
                                        <p:tav tm="100000">
                                          <p:val>
                                            <p:strVal val="#ppt_x"/>
                                          </p:val>
                                        </p:tav>
                                      </p:tavLst>
                                    </p:anim>
                                    <p:anim calcmode="lin" valueType="num">
                                      <p:cBhvr additive="base">
                                        <p:cTn id="32" dur="500" fill="hold"/>
                                        <p:tgtEl>
                                          <p:spTgt spid="9319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3192"/>
                                        </p:tgtEl>
                                        <p:attrNameLst>
                                          <p:attrName>style.visibility</p:attrName>
                                        </p:attrNameLst>
                                      </p:cBhvr>
                                      <p:to>
                                        <p:strVal val="visible"/>
                                      </p:to>
                                    </p:set>
                                    <p:anim calcmode="lin" valueType="num">
                                      <p:cBhvr additive="base">
                                        <p:cTn id="37" dur="500" fill="hold"/>
                                        <p:tgtEl>
                                          <p:spTgt spid="93192"/>
                                        </p:tgtEl>
                                        <p:attrNameLst>
                                          <p:attrName>ppt_x</p:attrName>
                                        </p:attrNameLst>
                                      </p:cBhvr>
                                      <p:tavLst>
                                        <p:tav tm="0">
                                          <p:val>
                                            <p:strVal val="#ppt_x"/>
                                          </p:val>
                                        </p:tav>
                                        <p:tav tm="100000">
                                          <p:val>
                                            <p:strVal val="#ppt_x"/>
                                          </p:val>
                                        </p:tav>
                                      </p:tavLst>
                                    </p:anim>
                                    <p:anim calcmode="lin" valueType="num">
                                      <p:cBhvr additive="base">
                                        <p:cTn id="38" dur="500" fill="hold"/>
                                        <p:tgtEl>
                                          <p:spTgt spid="9319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3193">
                                            <p:txEl>
                                              <p:charRg st="0" end="3"/>
                                            </p:txEl>
                                          </p:spTgt>
                                        </p:tgtEl>
                                        <p:attrNameLst>
                                          <p:attrName>style.visibility</p:attrName>
                                        </p:attrNameLst>
                                      </p:cBhvr>
                                      <p:to>
                                        <p:strVal val="visible"/>
                                      </p:to>
                                    </p:set>
                                    <p:anim calcmode="lin" valueType="num">
                                      <p:cBhvr additive="base">
                                        <p:cTn id="43" dur="500" fill="hold"/>
                                        <p:tgtEl>
                                          <p:spTgt spid="93193">
                                            <p:txEl>
                                              <p:charRg st="0"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3193">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3194">
                                            <p:txEl>
                                              <p:charRg st="0" end="6"/>
                                            </p:txEl>
                                          </p:spTgt>
                                        </p:tgtEl>
                                        <p:attrNameLst>
                                          <p:attrName>style.visibility</p:attrName>
                                        </p:attrNameLst>
                                      </p:cBhvr>
                                      <p:to>
                                        <p:strVal val="visible"/>
                                      </p:to>
                                    </p:set>
                                    <p:anim calcmode="lin" valueType="num">
                                      <p:cBhvr additive="base">
                                        <p:cTn id="49" dur="500" fill="hold"/>
                                        <p:tgtEl>
                                          <p:spTgt spid="93194">
                                            <p:txEl>
                                              <p:charRg st="0"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3194">
                                            <p:txEl>
                                              <p:charRg st="0"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93195">
                                            <p:txEl>
                                              <p:charRg st="0" end="3"/>
                                            </p:txEl>
                                          </p:spTgt>
                                        </p:tgtEl>
                                        <p:attrNameLst>
                                          <p:attrName>style.visibility</p:attrName>
                                        </p:attrNameLst>
                                      </p:cBhvr>
                                      <p:to>
                                        <p:strVal val="visible"/>
                                      </p:to>
                                    </p:set>
                                    <p:anim calcmode="lin" valueType="num">
                                      <p:cBhvr additive="base">
                                        <p:cTn id="55" dur="500" fill="hold"/>
                                        <p:tgtEl>
                                          <p:spTgt spid="93195">
                                            <p:txEl>
                                              <p:charRg st="0"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93195">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1" nodeType="clickEffect">
                                  <p:stCondLst>
                                    <p:cond delay="0"/>
                                  </p:stCondLst>
                                  <p:childTnLst>
                                    <p:set>
                                      <p:cBhvr>
                                        <p:cTn id="60" dur="1" fill="hold">
                                          <p:stCondLst>
                                            <p:cond delay="0"/>
                                          </p:stCondLst>
                                        </p:cTn>
                                        <p:tgtEl>
                                          <p:spTgt spid="93188"/>
                                        </p:tgtEl>
                                        <p:attrNameLst>
                                          <p:attrName>style.visibility</p:attrName>
                                        </p:attrNameLst>
                                      </p:cBhvr>
                                      <p:to>
                                        <p:strVal val="visible"/>
                                      </p:to>
                                    </p:set>
                                    <p:anim calcmode="lin" valueType="num">
                                      <p:cBhvr additive="base">
                                        <p:cTn id="61" dur="500" fill="hold"/>
                                        <p:tgtEl>
                                          <p:spTgt spid="93188"/>
                                        </p:tgtEl>
                                        <p:attrNameLst>
                                          <p:attrName>ppt_x</p:attrName>
                                        </p:attrNameLst>
                                      </p:cBhvr>
                                      <p:tavLst>
                                        <p:tav tm="0">
                                          <p:val>
                                            <p:strVal val="#ppt_x"/>
                                          </p:val>
                                        </p:tav>
                                        <p:tav tm="100000">
                                          <p:val>
                                            <p:strVal val="#ppt_x"/>
                                          </p:val>
                                        </p:tav>
                                      </p:tavLst>
                                    </p:anim>
                                    <p:anim calcmode="lin" valueType="num">
                                      <p:cBhvr additive="base">
                                        <p:cTn id="62" dur="500" fill="hold"/>
                                        <p:tgtEl>
                                          <p:spTgt spid="9318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1" fill="hold" grpId="0" nodeType="clickEffect">
                                  <p:stCondLst>
                                    <p:cond delay="0"/>
                                  </p:stCondLst>
                                  <p:childTnLst>
                                    <p:set>
                                      <p:cBhvr>
                                        <p:cTn id="66" dur="1" fill="hold">
                                          <p:stCondLst>
                                            <p:cond delay="0"/>
                                          </p:stCondLst>
                                        </p:cTn>
                                        <p:tgtEl>
                                          <p:spTgt spid="93197"/>
                                        </p:tgtEl>
                                        <p:attrNameLst>
                                          <p:attrName>style.visibility</p:attrName>
                                        </p:attrNameLst>
                                      </p:cBhvr>
                                      <p:to>
                                        <p:strVal val="visible"/>
                                      </p:to>
                                    </p:set>
                                    <p:anim calcmode="lin" valueType="num">
                                      <p:cBhvr additive="base">
                                        <p:cTn id="67" dur="500" fill="hold"/>
                                        <p:tgtEl>
                                          <p:spTgt spid="93197"/>
                                        </p:tgtEl>
                                        <p:attrNameLst>
                                          <p:attrName>ppt_x</p:attrName>
                                        </p:attrNameLst>
                                      </p:cBhvr>
                                      <p:tavLst>
                                        <p:tav tm="0">
                                          <p:val>
                                            <p:strVal val="#ppt_x"/>
                                          </p:val>
                                        </p:tav>
                                        <p:tav tm="100000">
                                          <p:val>
                                            <p:strVal val="#ppt_x"/>
                                          </p:val>
                                        </p:tav>
                                      </p:tavLst>
                                    </p:anim>
                                    <p:anim calcmode="lin" valueType="num">
                                      <p:cBhvr additive="base">
                                        <p:cTn id="68" dur="500" fill="hold"/>
                                        <p:tgtEl>
                                          <p:spTgt spid="9319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6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6" grpId="0"/>
      <p:bldP spid="93187" grpId="0"/>
      <p:bldP spid="93188" grpId="1"/>
      <p:bldP spid="93191" grpId="0"/>
      <p:bldP spid="93192" grpId="0"/>
      <p:bldP spid="93197"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4210" name="文本框 94209"/>
          <p:cNvSpPr txBox="1"/>
          <p:nvPr/>
        </p:nvSpPr>
        <p:spPr>
          <a:xfrm>
            <a:off x="1219200" y="838200"/>
            <a:ext cx="6324600" cy="579438"/>
          </a:xfrm>
          <a:prstGeom prst="rect">
            <a:avLst/>
          </a:prstGeom>
          <a:noFill/>
          <a:ln w="9525">
            <a:noFill/>
          </a:ln>
        </p:spPr>
        <p:txBody>
          <a:bodyPr>
            <a:spAutoFit/>
          </a:bodyPr>
          <a:p>
            <a:pPr>
              <a:spcBef>
                <a:spcPct val="50000"/>
              </a:spcBef>
            </a:pPr>
            <a:r>
              <a:rPr lang="zh-CN" altLang="en-US" sz="3200" b="1" dirty="0">
                <a:solidFill>
                  <a:srgbClr val="FF00FF"/>
                </a:solidFill>
                <a:latin typeface="黑体" panose="02010609060101010101" pitchFamily="49" charset="-122"/>
                <a:ea typeface="黑体" panose="02010609060101010101" pitchFamily="49" charset="-122"/>
              </a:rPr>
              <a:t>所以动心忍性，曾益其所不能。</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94211" name="文本框 94210"/>
          <p:cNvSpPr txBox="1"/>
          <p:nvPr/>
        </p:nvSpPr>
        <p:spPr>
          <a:xfrm>
            <a:off x="611188" y="1700213"/>
            <a:ext cx="8305800" cy="2043112"/>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ea typeface="黑体" panose="02010609060101010101" pitchFamily="49" charset="-122"/>
              </a:rPr>
              <a:t>　所以：　　　　          动：　       </a:t>
            </a:r>
            <a:endParaRPr lang="zh-CN" altLang="en-US" sz="3200" b="1" dirty="0">
              <a:latin typeface="Times New Roman" panose="02020603050405020304" pitchFamily="18" charset="0"/>
              <a:ea typeface="黑体" panose="02010609060101010101" pitchFamily="49" charset="-122"/>
            </a:endParaRPr>
          </a:p>
          <a:p>
            <a:pPr>
              <a:spcBef>
                <a:spcPct val="50000"/>
              </a:spcBef>
            </a:pPr>
            <a:r>
              <a:rPr lang="zh-CN" altLang="en-US" sz="3200" b="1" dirty="0">
                <a:latin typeface="Times New Roman" panose="02020603050405020304" pitchFamily="18" charset="0"/>
                <a:ea typeface="黑体" panose="02010609060101010101" pitchFamily="49" charset="-122"/>
              </a:rPr>
              <a:t>        忍：　　　　           曾：　</a:t>
            </a:r>
            <a:endParaRPr lang="zh-CN" altLang="en-US" sz="3200" b="1" dirty="0">
              <a:latin typeface="Times New Roman" panose="02020603050405020304" pitchFamily="18" charset="0"/>
              <a:ea typeface="黑体" panose="02010609060101010101" pitchFamily="49" charset="-122"/>
            </a:endParaRPr>
          </a:p>
          <a:p>
            <a:pPr>
              <a:spcBef>
                <a:spcPct val="50000"/>
              </a:spcBef>
            </a:pPr>
            <a:r>
              <a:rPr lang="zh-CN" altLang="en-US" sz="3200" b="1" dirty="0">
                <a:latin typeface="Times New Roman" panose="02020603050405020304" pitchFamily="18" charset="0"/>
                <a:ea typeface="黑体" panose="02010609060101010101" pitchFamily="49" charset="-122"/>
              </a:rPr>
              <a:t>    不能：</a:t>
            </a:r>
            <a:endParaRPr lang="zh-CN" altLang="en-US" sz="3200" b="1" dirty="0">
              <a:latin typeface="Times New Roman" panose="02020603050405020304" pitchFamily="18" charset="0"/>
              <a:ea typeface="黑体" panose="02010609060101010101" pitchFamily="49" charset="-122"/>
            </a:endParaRPr>
          </a:p>
        </p:txBody>
      </p:sp>
      <p:sp>
        <p:nvSpPr>
          <p:cNvPr id="94212" name="文本框 94211"/>
          <p:cNvSpPr txBox="1"/>
          <p:nvPr/>
        </p:nvSpPr>
        <p:spPr>
          <a:xfrm>
            <a:off x="381000" y="4191000"/>
            <a:ext cx="8305800" cy="1739900"/>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　　用（这样的方法）使他内心惊动，使他性格坚韧起来，增加他过去所不具有的才能。</a:t>
            </a:r>
            <a:r>
              <a:rPr lang="zh-CN" altLang="en-US" sz="2400" dirty="0">
                <a:latin typeface="宋体" panose="02010600030101010101" pitchFamily="2" charset="-122"/>
              </a:rPr>
              <a:t> </a:t>
            </a:r>
            <a:endParaRPr lang="zh-CN" altLang="en-US" sz="2400" dirty="0">
              <a:latin typeface="宋体" panose="02010600030101010101" pitchFamily="2" charset="-122"/>
            </a:endParaRPr>
          </a:p>
        </p:txBody>
      </p:sp>
      <p:sp>
        <p:nvSpPr>
          <p:cNvPr id="94213" name="矩形 94212"/>
          <p:cNvSpPr/>
          <p:nvPr/>
        </p:nvSpPr>
        <p:spPr>
          <a:xfrm>
            <a:off x="2411413" y="1595438"/>
            <a:ext cx="2224087"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用这些办法</a:t>
            </a:r>
            <a:endParaRPr lang="zh-CN" altLang="en-US" sz="3200" b="1" dirty="0">
              <a:solidFill>
                <a:srgbClr val="0000FF"/>
              </a:solidFill>
              <a:latin typeface="Times New Roman" panose="02020603050405020304" pitchFamily="18" charset="0"/>
            </a:endParaRPr>
          </a:p>
        </p:txBody>
      </p:sp>
      <p:sp>
        <p:nvSpPr>
          <p:cNvPr id="94214" name="矩形 94213"/>
          <p:cNvSpPr/>
          <p:nvPr/>
        </p:nvSpPr>
        <p:spPr>
          <a:xfrm>
            <a:off x="5540375" y="1649413"/>
            <a:ext cx="1814513"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惊动</a:t>
            </a:r>
            <a:endParaRPr lang="zh-CN" altLang="en-US" sz="3200" b="1" dirty="0">
              <a:solidFill>
                <a:srgbClr val="0000FF"/>
              </a:solidFill>
              <a:latin typeface="Times New Roman" panose="02020603050405020304" pitchFamily="18" charset="0"/>
            </a:endParaRPr>
          </a:p>
        </p:txBody>
      </p:sp>
      <p:sp>
        <p:nvSpPr>
          <p:cNvPr id="94215" name="矩形 94214"/>
          <p:cNvSpPr/>
          <p:nvPr/>
        </p:nvSpPr>
        <p:spPr>
          <a:xfrm>
            <a:off x="2484438" y="2205038"/>
            <a:ext cx="2087562" cy="1066800"/>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坚韧使</a:t>
            </a:r>
            <a:r>
              <a:rPr lang="en-US" altLang="zh-CN" sz="3200" b="1">
                <a:solidFill>
                  <a:srgbClr val="0000FF"/>
                </a:solidFill>
                <a:latin typeface="Times New Roman" panose="02020603050405020304" pitchFamily="18" charset="0"/>
              </a:rPr>
              <a:t>…</a:t>
            </a:r>
            <a:r>
              <a:rPr lang="zh-CN" altLang="en-US" sz="3200" b="1" dirty="0">
                <a:solidFill>
                  <a:srgbClr val="0000FF"/>
                </a:solidFill>
                <a:latin typeface="Times New Roman" panose="02020603050405020304" pitchFamily="18" charset="0"/>
              </a:rPr>
              <a:t>坚强</a:t>
            </a:r>
            <a:endParaRPr lang="zh-CN" altLang="en-US" sz="3200" b="1" dirty="0">
              <a:solidFill>
                <a:srgbClr val="0000FF"/>
              </a:solidFill>
              <a:latin typeface="Times New Roman" panose="02020603050405020304" pitchFamily="18" charset="0"/>
            </a:endParaRPr>
          </a:p>
        </p:txBody>
      </p:sp>
      <p:sp>
        <p:nvSpPr>
          <p:cNvPr id="94216" name="矩形 94215"/>
          <p:cNvSpPr/>
          <p:nvPr/>
        </p:nvSpPr>
        <p:spPr>
          <a:xfrm>
            <a:off x="5613400" y="2420938"/>
            <a:ext cx="2630488" cy="579437"/>
          </a:xfrm>
          <a:prstGeom prst="rect">
            <a:avLst/>
          </a:prstGeom>
          <a:noFill/>
          <a:ln w="12700">
            <a:noFill/>
          </a:ln>
        </p:spPr>
        <p:txBody>
          <a:bodyPr wrap="none" anchor="t">
            <a:spAutoFit/>
          </a:bodyPr>
          <a:p>
            <a:r>
              <a:rPr lang="zh-CN" altLang="en-US" sz="3200" b="1" dirty="0">
                <a:solidFill>
                  <a:srgbClr val="0000FF"/>
                </a:solidFill>
                <a:latin typeface="Times New Roman" panose="02020603050405020304" pitchFamily="18" charset="0"/>
              </a:rPr>
              <a:t>同“增”，增加</a:t>
            </a:r>
            <a:endParaRPr lang="zh-CN" altLang="en-US" sz="3200" b="1" dirty="0">
              <a:solidFill>
                <a:srgbClr val="0000FF"/>
              </a:solidFill>
              <a:latin typeface="Times New Roman" panose="02020603050405020304" pitchFamily="18" charset="0"/>
            </a:endParaRPr>
          </a:p>
        </p:txBody>
      </p:sp>
      <p:sp>
        <p:nvSpPr>
          <p:cNvPr id="94217" name="矩形 94216"/>
          <p:cNvSpPr/>
          <p:nvPr/>
        </p:nvSpPr>
        <p:spPr>
          <a:xfrm>
            <a:off x="1916113" y="3141663"/>
            <a:ext cx="2632075" cy="579437"/>
          </a:xfrm>
          <a:prstGeom prst="rect">
            <a:avLst/>
          </a:prstGeom>
          <a:noFill/>
          <a:ln w="12700">
            <a:noFill/>
          </a:ln>
        </p:spPr>
        <p:txBody>
          <a:bodyPr wrap="none" anchor="t">
            <a:spAutoFit/>
          </a:bodyPr>
          <a:p>
            <a:pPr>
              <a:spcBef>
                <a:spcPct val="50000"/>
              </a:spcBef>
            </a:pPr>
            <a:r>
              <a:rPr lang="zh-CN" altLang="en-US" sz="3200" b="1" dirty="0">
                <a:solidFill>
                  <a:srgbClr val="0000FF"/>
                </a:solidFill>
                <a:latin typeface="Times New Roman" panose="02020603050405020304" pitchFamily="18" charset="0"/>
              </a:rPr>
              <a:t>不具备的才能</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4210"/>
                                        </p:tgtEl>
                                        <p:attrNameLst>
                                          <p:attrName>style.visibility</p:attrName>
                                        </p:attrNameLst>
                                      </p:cBhvr>
                                      <p:to>
                                        <p:strVal val="visible"/>
                                      </p:to>
                                    </p:set>
                                    <p:anim calcmode="lin" valueType="num">
                                      <p:cBhvr additive="base">
                                        <p:cTn id="7" dur="500" fill="hold"/>
                                        <p:tgtEl>
                                          <p:spTgt spid="94210"/>
                                        </p:tgtEl>
                                        <p:attrNameLst>
                                          <p:attrName>ppt_x</p:attrName>
                                        </p:attrNameLst>
                                      </p:cBhvr>
                                      <p:tavLst>
                                        <p:tav tm="0">
                                          <p:val>
                                            <p:strVal val="0-#ppt_w/2"/>
                                          </p:val>
                                        </p:tav>
                                        <p:tav tm="100000">
                                          <p:val>
                                            <p:strVal val="#ppt_x"/>
                                          </p:val>
                                        </p:tav>
                                      </p:tavLst>
                                    </p:anim>
                                    <p:anim calcmode="lin" valueType="num">
                                      <p:cBhvr additive="base">
                                        <p:cTn id="8" dur="500" fill="hold"/>
                                        <p:tgtEl>
                                          <p:spTgt spid="942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94211"/>
                                        </p:tgtEl>
                                        <p:attrNameLst>
                                          <p:attrName>style.visibility</p:attrName>
                                        </p:attrNameLst>
                                      </p:cBhvr>
                                      <p:to>
                                        <p:strVal val="visible"/>
                                      </p:to>
                                    </p:set>
                                    <p:anim calcmode="lin" valueType="num">
                                      <p:cBhvr additive="base">
                                        <p:cTn id="13" dur="500" fill="hold"/>
                                        <p:tgtEl>
                                          <p:spTgt spid="94211"/>
                                        </p:tgtEl>
                                        <p:attrNameLst>
                                          <p:attrName>ppt_x</p:attrName>
                                        </p:attrNameLst>
                                      </p:cBhvr>
                                      <p:tavLst>
                                        <p:tav tm="0">
                                          <p:val>
                                            <p:strVal val="1+#ppt_w/2"/>
                                          </p:val>
                                        </p:tav>
                                        <p:tav tm="100000">
                                          <p:val>
                                            <p:strVal val="#ppt_x"/>
                                          </p:val>
                                        </p:tav>
                                      </p:tavLst>
                                    </p:anim>
                                    <p:anim calcmode="lin" valueType="num">
                                      <p:cBhvr additive="base">
                                        <p:cTn id="14" dur="500" fill="hold"/>
                                        <p:tgtEl>
                                          <p:spTgt spid="942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4213"/>
                                        </p:tgtEl>
                                        <p:attrNameLst>
                                          <p:attrName>style.visibility</p:attrName>
                                        </p:attrNameLst>
                                      </p:cBhvr>
                                      <p:to>
                                        <p:strVal val="visible"/>
                                      </p:to>
                                    </p:set>
                                    <p:anim calcmode="lin" valueType="num">
                                      <p:cBhvr additive="base">
                                        <p:cTn id="19" dur="500" fill="hold"/>
                                        <p:tgtEl>
                                          <p:spTgt spid="94213"/>
                                        </p:tgtEl>
                                        <p:attrNameLst>
                                          <p:attrName>ppt_x</p:attrName>
                                        </p:attrNameLst>
                                      </p:cBhvr>
                                      <p:tavLst>
                                        <p:tav tm="0">
                                          <p:val>
                                            <p:strVal val="#ppt_x"/>
                                          </p:val>
                                        </p:tav>
                                        <p:tav tm="100000">
                                          <p:val>
                                            <p:strVal val="#ppt_x"/>
                                          </p:val>
                                        </p:tav>
                                      </p:tavLst>
                                    </p:anim>
                                    <p:anim calcmode="lin" valueType="num">
                                      <p:cBhvr additive="base">
                                        <p:cTn id="20" dur="500" fill="hold"/>
                                        <p:tgtEl>
                                          <p:spTgt spid="942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4214"/>
                                        </p:tgtEl>
                                        <p:attrNameLst>
                                          <p:attrName>style.visibility</p:attrName>
                                        </p:attrNameLst>
                                      </p:cBhvr>
                                      <p:to>
                                        <p:strVal val="visible"/>
                                      </p:to>
                                    </p:set>
                                    <p:anim calcmode="lin" valueType="num">
                                      <p:cBhvr additive="base">
                                        <p:cTn id="25" dur="500" fill="hold"/>
                                        <p:tgtEl>
                                          <p:spTgt spid="94214"/>
                                        </p:tgtEl>
                                        <p:attrNameLst>
                                          <p:attrName>ppt_x</p:attrName>
                                        </p:attrNameLst>
                                      </p:cBhvr>
                                      <p:tavLst>
                                        <p:tav tm="0">
                                          <p:val>
                                            <p:strVal val="#ppt_x"/>
                                          </p:val>
                                        </p:tav>
                                        <p:tav tm="100000">
                                          <p:val>
                                            <p:strVal val="#ppt_x"/>
                                          </p:val>
                                        </p:tav>
                                      </p:tavLst>
                                    </p:anim>
                                    <p:anim calcmode="lin" valueType="num">
                                      <p:cBhvr additive="base">
                                        <p:cTn id="26" dur="500" fill="hold"/>
                                        <p:tgtEl>
                                          <p:spTgt spid="942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4215"/>
                                        </p:tgtEl>
                                        <p:attrNameLst>
                                          <p:attrName>style.visibility</p:attrName>
                                        </p:attrNameLst>
                                      </p:cBhvr>
                                      <p:to>
                                        <p:strVal val="visible"/>
                                      </p:to>
                                    </p:set>
                                    <p:anim calcmode="lin" valueType="num">
                                      <p:cBhvr additive="base">
                                        <p:cTn id="31" dur="500" fill="hold"/>
                                        <p:tgtEl>
                                          <p:spTgt spid="94215"/>
                                        </p:tgtEl>
                                        <p:attrNameLst>
                                          <p:attrName>ppt_x</p:attrName>
                                        </p:attrNameLst>
                                      </p:cBhvr>
                                      <p:tavLst>
                                        <p:tav tm="0">
                                          <p:val>
                                            <p:strVal val="#ppt_x"/>
                                          </p:val>
                                        </p:tav>
                                        <p:tav tm="100000">
                                          <p:val>
                                            <p:strVal val="#ppt_x"/>
                                          </p:val>
                                        </p:tav>
                                      </p:tavLst>
                                    </p:anim>
                                    <p:anim calcmode="lin" valueType="num">
                                      <p:cBhvr additive="base">
                                        <p:cTn id="32" dur="500" fill="hold"/>
                                        <p:tgtEl>
                                          <p:spTgt spid="942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4216"/>
                                        </p:tgtEl>
                                        <p:attrNameLst>
                                          <p:attrName>style.visibility</p:attrName>
                                        </p:attrNameLst>
                                      </p:cBhvr>
                                      <p:to>
                                        <p:strVal val="visible"/>
                                      </p:to>
                                    </p:set>
                                    <p:anim calcmode="lin" valueType="num">
                                      <p:cBhvr additive="base">
                                        <p:cTn id="37" dur="500" fill="hold"/>
                                        <p:tgtEl>
                                          <p:spTgt spid="94216"/>
                                        </p:tgtEl>
                                        <p:attrNameLst>
                                          <p:attrName>ppt_x</p:attrName>
                                        </p:attrNameLst>
                                      </p:cBhvr>
                                      <p:tavLst>
                                        <p:tav tm="0">
                                          <p:val>
                                            <p:strVal val="#ppt_x"/>
                                          </p:val>
                                        </p:tav>
                                        <p:tav tm="100000">
                                          <p:val>
                                            <p:strVal val="#ppt_x"/>
                                          </p:val>
                                        </p:tav>
                                      </p:tavLst>
                                    </p:anim>
                                    <p:anim calcmode="lin" valueType="num">
                                      <p:cBhvr additive="base">
                                        <p:cTn id="38" dur="500" fill="hold"/>
                                        <p:tgtEl>
                                          <p:spTgt spid="942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4217"/>
                                        </p:tgtEl>
                                        <p:attrNameLst>
                                          <p:attrName>style.visibility</p:attrName>
                                        </p:attrNameLst>
                                      </p:cBhvr>
                                      <p:to>
                                        <p:strVal val="visible"/>
                                      </p:to>
                                    </p:set>
                                    <p:anim calcmode="lin" valueType="num">
                                      <p:cBhvr additive="base">
                                        <p:cTn id="43" dur="500" fill="hold"/>
                                        <p:tgtEl>
                                          <p:spTgt spid="94217"/>
                                        </p:tgtEl>
                                        <p:attrNameLst>
                                          <p:attrName>ppt_x</p:attrName>
                                        </p:attrNameLst>
                                      </p:cBhvr>
                                      <p:tavLst>
                                        <p:tav tm="0">
                                          <p:val>
                                            <p:strVal val="#ppt_x"/>
                                          </p:val>
                                        </p:tav>
                                        <p:tav tm="100000">
                                          <p:val>
                                            <p:strVal val="#ppt_x"/>
                                          </p:val>
                                        </p:tav>
                                      </p:tavLst>
                                    </p:anim>
                                    <p:anim calcmode="lin" valueType="num">
                                      <p:cBhvr additive="base">
                                        <p:cTn id="44" dur="500" fill="hold"/>
                                        <p:tgtEl>
                                          <p:spTgt spid="942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4212"/>
                                        </p:tgtEl>
                                        <p:attrNameLst>
                                          <p:attrName>style.visibility</p:attrName>
                                        </p:attrNameLst>
                                      </p:cBhvr>
                                      <p:to>
                                        <p:strVal val="visible"/>
                                      </p:to>
                                    </p:set>
                                    <p:anim calcmode="lin" valueType="num">
                                      <p:cBhvr additive="base">
                                        <p:cTn id="49" dur="500" fill="hold"/>
                                        <p:tgtEl>
                                          <p:spTgt spid="94212"/>
                                        </p:tgtEl>
                                        <p:attrNameLst>
                                          <p:attrName>ppt_x</p:attrName>
                                        </p:attrNameLst>
                                      </p:cBhvr>
                                      <p:tavLst>
                                        <p:tav tm="0">
                                          <p:val>
                                            <p:strVal val="#ppt_x"/>
                                          </p:val>
                                        </p:tav>
                                        <p:tav tm="100000">
                                          <p:val>
                                            <p:strVal val="#ppt_x"/>
                                          </p:val>
                                        </p:tav>
                                      </p:tavLst>
                                    </p:anim>
                                    <p:anim calcmode="lin" valueType="num">
                                      <p:cBhvr additive="base">
                                        <p:cTn id="50" dur="500" fill="hold"/>
                                        <p:tgtEl>
                                          <p:spTgt spid="94212"/>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0" grpId="0"/>
      <p:bldP spid="94211" grpId="0"/>
      <p:bldP spid="94212" grpId="0"/>
      <p:bldP spid="94214" grpId="0"/>
      <p:bldP spid="94215" grpId="0"/>
      <p:bldP spid="94216" grpId="0"/>
      <p:bldP spid="9421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5234" name="文本框 95233"/>
          <p:cNvSpPr txBox="1"/>
          <p:nvPr/>
        </p:nvSpPr>
        <p:spPr>
          <a:xfrm>
            <a:off x="152400" y="533400"/>
            <a:ext cx="8763000" cy="1190625"/>
          </a:xfrm>
          <a:prstGeom prst="rect">
            <a:avLst/>
          </a:prstGeom>
          <a:noFill/>
          <a:ln w="9525">
            <a:noFill/>
          </a:ln>
        </p:spPr>
        <p:txBody>
          <a:bodyPr>
            <a:spAutoFit/>
          </a:bodyPr>
          <a:p>
            <a:pPr>
              <a:spcBef>
                <a:spcPct val="50000"/>
              </a:spcBef>
            </a:pPr>
            <a:r>
              <a:rPr lang="zh-CN" altLang="en-US" sz="3200" b="1" dirty="0">
                <a:latin typeface="黑体" panose="02010609060101010101" pitchFamily="49" charset="-122"/>
                <a:ea typeface="黑体" panose="02010609060101010101" pitchFamily="49" charset="-122"/>
              </a:rPr>
              <a:t>　　</a:t>
            </a:r>
            <a:r>
              <a:rPr lang="zh-CN" altLang="en-US" sz="3600" b="1" dirty="0">
                <a:solidFill>
                  <a:srgbClr val="FF00FF"/>
                </a:solidFill>
                <a:latin typeface="黑体" panose="02010609060101010101" pitchFamily="49" charset="-122"/>
                <a:ea typeface="黑体" panose="02010609060101010101" pitchFamily="49" charset="-122"/>
              </a:rPr>
              <a:t>③人恒过，然后能改；困于心，衡于虑，而后作；征于色，发于声，而后喻。</a:t>
            </a:r>
            <a:r>
              <a:rPr lang="zh-CN" altLang="en-US" sz="3600" b="1" dirty="0">
                <a:latin typeface="黑体" panose="02010609060101010101" pitchFamily="49" charset="-122"/>
                <a:ea typeface="黑体" panose="02010609060101010101" pitchFamily="49" charset="-122"/>
              </a:rPr>
              <a:t> </a:t>
            </a:r>
            <a:endParaRPr lang="zh-CN" altLang="en-US" sz="3600" b="1" dirty="0">
              <a:latin typeface="黑体" panose="02010609060101010101" pitchFamily="49" charset="-122"/>
              <a:ea typeface="黑体" panose="02010609060101010101" pitchFamily="49" charset="-122"/>
            </a:endParaRPr>
          </a:p>
        </p:txBody>
      </p:sp>
      <p:sp>
        <p:nvSpPr>
          <p:cNvPr id="95235" name="文本框 95234"/>
          <p:cNvSpPr txBox="1"/>
          <p:nvPr/>
        </p:nvSpPr>
        <p:spPr>
          <a:xfrm>
            <a:off x="228600" y="1989138"/>
            <a:ext cx="8610600" cy="2043112"/>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ea typeface="黑体" panose="02010609060101010101" pitchFamily="49" charset="-122"/>
              </a:rPr>
              <a:t>恒：　         　                     过：　　</a:t>
            </a:r>
            <a:endParaRPr lang="zh-CN" altLang="en-US" sz="3200" b="1" dirty="0">
              <a:latin typeface="Times New Roman" panose="02020603050405020304" pitchFamily="18" charset="0"/>
              <a:ea typeface="黑体" panose="02010609060101010101" pitchFamily="49" charset="-122"/>
            </a:endParaRPr>
          </a:p>
          <a:p>
            <a:pPr>
              <a:spcBef>
                <a:spcPct val="50000"/>
              </a:spcBef>
            </a:pPr>
            <a:r>
              <a:rPr lang="zh-CN" altLang="en-US" sz="3200" b="1" dirty="0">
                <a:latin typeface="Times New Roman" panose="02020603050405020304" pitchFamily="18" charset="0"/>
                <a:ea typeface="黑体" panose="02010609060101010101" pitchFamily="49" charset="-122"/>
              </a:rPr>
              <a:t>衡：　                                  作：　</a:t>
            </a:r>
            <a:endParaRPr lang="zh-CN" altLang="en-US" sz="3200" b="1" dirty="0">
              <a:latin typeface="Times New Roman" panose="02020603050405020304" pitchFamily="18" charset="0"/>
              <a:ea typeface="黑体" panose="02010609060101010101" pitchFamily="49" charset="-122"/>
            </a:endParaRPr>
          </a:p>
          <a:p>
            <a:pPr>
              <a:spcBef>
                <a:spcPct val="50000"/>
              </a:spcBef>
            </a:pPr>
            <a:r>
              <a:rPr lang="zh-CN" altLang="en-US" sz="3200" b="1" dirty="0">
                <a:latin typeface="Times New Roman" panose="02020603050405020304" pitchFamily="18" charset="0"/>
                <a:ea typeface="黑体" panose="02010609060101010101" pitchFamily="49" charset="-122"/>
              </a:rPr>
              <a:t>征：　                                  喻：</a:t>
            </a:r>
            <a:endParaRPr lang="zh-CN" altLang="en-US" sz="3200" b="1" dirty="0">
              <a:latin typeface="Times New Roman" panose="02020603050405020304" pitchFamily="18" charset="0"/>
              <a:ea typeface="黑体" panose="02010609060101010101" pitchFamily="49" charset="-122"/>
            </a:endParaRPr>
          </a:p>
        </p:txBody>
      </p:sp>
      <p:sp>
        <p:nvSpPr>
          <p:cNvPr id="95236" name="文本框 95235"/>
          <p:cNvSpPr txBox="1"/>
          <p:nvPr/>
        </p:nvSpPr>
        <p:spPr>
          <a:xfrm>
            <a:off x="152400" y="3903663"/>
            <a:ext cx="8991600" cy="2289175"/>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　　一个人常常犯错误，这样以后才能改正；内心困惑，思虑堵塞，然后才能奋起，有所作为；憔悴枯槁表现在脸色上，吟咏叹息表现在声音上，然后才能被人们了解。 </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95237" name="矩形 95236"/>
          <p:cNvSpPr/>
          <p:nvPr/>
        </p:nvSpPr>
        <p:spPr>
          <a:xfrm>
            <a:off x="1243013" y="1989138"/>
            <a:ext cx="2608262"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常常、往往</a:t>
            </a:r>
            <a:endParaRPr lang="zh-CN" altLang="en-US" sz="3200" b="1" dirty="0">
              <a:solidFill>
                <a:srgbClr val="0000FF"/>
              </a:solidFill>
              <a:latin typeface="Times New Roman" panose="02020603050405020304" pitchFamily="18" charset="0"/>
            </a:endParaRPr>
          </a:p>
        </p:txBody>
      </p:sp>
      <p:sp>
        <p:nvSpPr>
          <p:cNvPr id="95238" name="矩形 95237"/>
          <p:cNvSpPr/>
          <p:nvPr/>
        </p:nvSpPr>
        <p:spPr>
          <a:xfrm>
            <a:off x="5540375" y="1912938"/>
            <a:ext cx="2055813"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犯错误</a:t>
            </a:r>
            <a:endParaRPr lang="zh-CN" altLang="en-US" sz="3200" b="1" dirty="0">
              <a:solidFill>
                <a:srgbClr val="0000FF"/>
              </a:solidFill>
              <a:latin typeface="Times New Roman" panose="02020603050405020304" pitchFamily="18" charset="0"/>
            </a:endParaRPr>
          </a:p>
        </p:txBody>
      </p:sp>
      <p:sp>
        <p:nvSpPr>
          <p:cNvPr id="95239" name="矩形 95238"/>
          <p:cNvSpPr/>
          <p:nvPr/>
        </p:nvSpPr>
        <p:spPr>
          <a:xfrm>
            <a:off x="741363" y="2778125"/>
            <a:ext cx="4622800"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同“横”，梗塞，指不顺</a:t>
            </a:r>
            <a:endParaRPr lang="zh-CN" altLang="en-US" sz="3200" b="1" dirty="0">
              <a:solidFill>
                <a:srgbClr val="0000FF"/>
              </a:solidFill>
              <a:latin typeface="Times New Roman" panose="02020603050405020304" pitchFamily="18" charset="0"/>
            </a:endParaRPr>
          </a:p>
        </p:txBody>
      </p:sp>
      <p:sp>
        <p:nvSpPr>
          <p:cNvPr id="95240" name="矩形 95239"/>
          <p:cNvSpPr/>
          <p:nvPr/>
        </p:nvSpPr>
        <p:spPr>
          <a:xfrm>
            <a:off x="5492750" y="2636838"/>
            <a:ext cx="2174875"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有所作为</a:t>
            </a:r>
            <a:endParaRPr lang="zh-CN" altLang="en-US" sz="3200" b="1" dirty="0">
              <a:solidFill>
                <a:srgbClr val="0000FF"/>
              </a:solidFill>
              <a:latin typeface="Times New Roman" panose="02020603050405020304" pitchFamily="18" charset="0"/>
            </a:endParaRPr>
          </a:p>
        </p:txBody>
      </p:sp>
      <p:sp>
        <p:nvSpPr>
          <p:cNvPr id="95241" name="矩形 95240"/>
          <p:cNvSpPr/>
          <p:nvPr/>
        </p:nvSpPr>
        <p:spPr>
          <a:xfrm>
            <a:off x="1619250" y="3425825"/>
            <a:ext cx="18002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表现</a:t>
            </a:r>
            <a:endParaRPr lang="zh-CN" altLang="en-US" sz="3200" b="1" dirty="0">
              <a:solidFill>
                <a:srgbClr val="0000FF"/>
              </a:solidFill>
              <a:latin typeface="Times New Roman" panose="02020603050405020304" pitchFamily="18" charset="0"/>
            </a:endParaRPr>
          </a:p>
        </p:txBody>
      </p:sp>
      <p:sp>
        <p:nvSpPr>
          <p:cNvPr id="95242" name="矩形 95241"/>
          <p:cNvSpPr/>
          <p:nvPr/>
        </p:nvSpPr>
        <p:spPr>
          <a:xfrm>
            <a:off x="6164263" y="3354388"/>
            <a:ext cx="1431925" cy="579437"/>
          </a:xfrm>
          <a:prstGeom prst="rect">
            <a:avLst/>
          </a:prstGeom>
          <a:noFill/>
          <a:ln w="12700">
            <a:noFill/>
          </a:ln>
        </p:spPr>
        <p:txBody>
          <a:bodyPr>
            <a:spAutoFit/>
          </a:bodyPr>
          <a:p>
            <a:pPr>
              <a:spcBef>
                <a:spcPct val="50000"/>
              </a:spcBef>
            </a:pPr>
            <a:r>
              <a:rPr lang="zh-CN" altLang="en-US" sz="3200" b="1" dirty="0">
                <a:solidFill>
                  <a:srgbClr val="0000FF"/>
                </a:solidFill>
                <a:latin typeface="Times New Roman" panose="02020603050405020304" pitchFamily="18" charset="0"/>
              </a:rPr>
              <a:t>了解</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95234"/>
                                        </p:tgtEl>
                                        <p:attrNameLst>
                                          <p:attrName>style.visibility</p:attrName>
                                        </p:attrNameLst>
                                      </p:cBhvr>
                                      <p:to>
                                        <p:strVal val="visible"/>
                                      </p:to>
                                    </p:set>
                                    <p:anim calcmode="lin" valueType="num">
                                      <p:cBhvr additive="base">
                                        <p:cTn id="7" dur="500" fill="hold"/>
                                        <p:tgtEl>
                                          <p:spTgt spid="95234"/>
                                        </p:tgtEl>
                                        <p:attrNameLst>
                                          <p:attrName>ppt_x</p:attrName>
                                        </p:attrNameLst>
                                      </p:cBhvr>
                                      <p:tavLst>
                                        <p:tav tm="0">
                                          <p:val>
                                            <p:strVal val="#ppt_x"/>
                                          </p:val>
                                        </p:tav>
                                        <p:tav tm="100000">
                                          <p:val>
                                            <p:strVal val="#ppt_x"/>
                                          </p:val>
                                        </p:tav>
                                      </p:tavLst>
                                    </p:anim>
                                    <p:anim calcmode="lin" valueType="num">
                                      <p:cBhvr additive="base">
                                        <p:cTn id="8" dur="500" fill="hold"/>
                                        <p:tgtEl>
                                          <p:spTgt spid="9523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5235"/>
                                        </p:tgtEl>
                                        <p:attrNameLst>
                                          <p:attrName>style.visibility</p:attrName>
                                        </p:attrNameLst>
                                      </p:cBhvr>
                                      <p:to>
                                        <p:strVal val="visible"/>
                                      </p:to>
                                    </p:set>
                                    <p:anim calcmode="lin" valueType="num">
                                      <p:cBhvr additive="base">
                                        <p:cTn id="13" dur="500" fill="hold"/>
                                        <p:tgtEl>
                                          <p:spTgt spid="95235"/>
                                        </p:tgtEl>
                                        <p:attrNameLst>
                                          <p:attrName>ppt_x</p:attrName>
                                        </p:attrNameLst>
                                      </p:cBhvr>
                                      <p:tavLst>
                                        <p:tav tm="0">
                                          <p:val>
                                            <p:strVal val="#ppt_x"/>
                                          </p:val>
                                        </p:tav>
                                        <p:tav tm="100000">
                                          <p:val>
                                            <p:strVal val="#ppt_x"/>
                                          </p:val>
                                        </p:tav>
                                      </p:tavLst>
                                    </p:anim>
                                    <p:anim calcmode="lin" valueType="num">
                                      <p:cBhvr additive="base">
                                        <p:cTn id="14" dur="500" fill="hold"/>
                                        <p:tgtEl>
                                          <p:spTgt spid="95235"/>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5237"/>
                                        </p:tgtEl>
                                        <p:attrNameLst>
                                          <p:attrName>style.visibility</p:attrName>
                                        </p:attrNameLst>
                                      </p:cBhvr>
                                      <p:to>
                                        <p:strVal val="visible"/>
                                      </p:to>
                                    </p:set>
                                    <p:anim calcmode="lin" valueType="num">
                                      <p:cBhvr additive="base">
                                        <p:cTn id="19" dur="500" fill="hold"/>
                                        <p:tgtEl>
                                          <p:spTgt spid="95237"/>
                                        </p:tgtEl>
                                        <p:attrNameLst>
                                          <p:attrName>ppt_x</p:attrName>
                                        </p:attrNameLst>
                                      </p:cBhvr>
                                      <p:tavLst>
                                        <p:tav tm="0">
                                          <p:val>
                                            <p:strVal val="#ppt_x"/>
                                          </p:val>
                                        </p:tav>
                                        <p:tav tm="100000">
                                          <p:val>
                                            <p:strVal val="#ppt_x"/>
                                          </p:val>
                                        </p:tav>
                                      </p:tavLst>
                                    </p:anim>
                                    <p:anim calcmode="lin" valueType="num">
                                      <p:cBhvr additive="base">
                                        <p:cTn id="20" dur="500" fill="hold"/>
                                        <p:tgtEl>
                                          <p:spTgt spid="9523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5238">
                                            <p:txEl>
                                              <p:charRg st="0" end="4"/>
                                            </p:txEl>
                                          </p:spTgt>
                                        </p:tgtEl>
                                        <p:attrNameLst>
                                          <p:attrName>style.visibility</p:attrName>
                                        </p:attrNameLst>
                                      </p:cBhvr>
                                      <p:to>
                                        <p:strVal val="visible"/>
                                      </p:to>
                                    </p:set>
                                    <p:anim calcmode="lin" valueType="num">
                                      <p:cBhvr additive="base">
                                        <p:cTn id="25" dur="500" fill="hold"/>
                                        <p:tgtEl>
                                          <p:spTgt spid="95238">
                                            <p:txEl>
                                              <p:charRg st="0"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5238">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5239"/>
                                        </p:tgtEl>
                                        <p:attrNameLst>
                                          <p:attrName>style.visibility</p:attrName>
                                        </p:attrNameLst>
                                      </p:cBhvr>
                                      <p:to>
                                        <p:strVal val="visible"/>
                                      </p:to>
                                    </p:set>
                                    <p:anim calcmode="lin" valueType="num">
                                      <p:cBhvr additive="base">
                                        <p:cTn id="31" dur="500" fill="hold"/>
                                        <p:tgtEl>
                                          <p:spTgt spid="95239"/>
                                        </p:tgtEl>
                                        <p:attrNameLst>
                                          <p:attrName>ppt_x</p:attrName>
                                        </p:attrNameLst>
                                      </p:cBhvr>
                                      <p:tavLst>
                                        <p:tav tm="0">
                                          <p:val>
                                            <p:strVal val="#ppt_x"/>
                                          </p:val>
                                        </p:tav>
                                        <p:tav tm="100000">
                                          <p:val>
                                            <p:strVal val="#ppt_x"/>
                                          </p:val>
                                        </p:tav>
                                      </p:tavLst>
                                    </p:anim>
                                    <p:anim calcmode="lin" valueType="num">
                                      <p:cBhvr additive="base">
                                        <p:cTn id="32" dur="500" fill="hold"/>
                                        <p:tgtEl>
                                          <p:spTgt spid="9523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5240">
                                            <p:txEl>
                                              <p:charRg st="0" end="5"/>
                                            </p:txEl>
                                          </p:spTgt>
                                        </p:tgtEl>
                                        <p:attrNameLst>
                                          <p:attrName>style.visibility</p:attrName>
                                        </p:attrNameLst>
                                      </p:cBhvr>
                                      <p:to>
                                        <p:strVal val="visible"/>
                                      </p:to>
                                    </p:set>
                                    <p:anim calcmode="lin" valueType="num">
                                      <p:cBhvr additive="base">
                                        <p:cTn id="37" dur="500" fill="hold"/>
                                        <p:tgtEl>
                                          <p:spTgt spid="95240">
                                            <p:txEl>
                                              <p:charRg st="0"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5240">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5241">
                                            <p:txEl>
                                              <p:charRg st="0" end="3"/>
                                            </p:txEl>
                                          </p:spTgt>
                                        </p:tgtEl>
                                        <p:attrNameLst>
                                          <p:attrName>style.visibility</p:attrName>
                                        </p:attrNameLst>
                                      </p:cBhvr>
                                      <p:to>
                                        <p:strVal val="visible"/>
                                      </p:to>
                                    </p:set>
                                    <p:anim calcmode="lin" valueType="num">
                                      <p:cBhvr additive="base">
                                        <p:cTn id="43" dur="500" fill="hold"/>
                                        <p:tgtEl>
                                          <p:spTgt spid="95241">
                                            <p:txEl>
                                              <p:charRg st="0"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5241">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95242">
                                            <p:txEl>
                                              <p:charRg st="0" end="3"/>
                                            </p:txEl>
                                          </p:spTgt>
                                        </p:tgtEl>
                                        <p:attrNameLst>
                                          <p:attrName>style.visibility</p:attrName>
                                        </p:attrNameLst>
                                      </p:cBhvr>
                                      <p:to>
                                        <p:strVal val="visible"/>
                                      </p:to>
                                    </p:set>
                                    <p:anim calcmode="lin" valueType="num">
                                      <p:cBhvr additive="base">
                                        <p:cTn id="49" dur="500" fill="hold"/>
                                        <p:tgtEl>
                                          <p:spTgt spid="95242">
                                            <p:txEl>
                                              <p:charRg st="0"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95242">
                                            <p:txEl>
                                              <p:charRg st="0"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95236"/>
                                        </p:tgtEl>
                                        <p:attrNameLst>
                                          <p:attrName>style.visibility</p:attrName>
                                        </p:attrNameLst>
                                      </p:cBhvr>
                                      <p:to>
                                        <p:strVal val="visible"/>
                                      </p:to>
                                    </p:set>
                                    <p:anim calcmode="lin" valueType="num">
                                      <p:cBhvr additive="base">
                                        <p:cTn id="55" dur="500" fill="hold"/>
                                        <p:tgtEl>
                                          <p:spTgt spid="95236"/>
                                        </p:tgtEl>
                                        <p:attrNameLst>
                                          <p:attrName>ppt_x</p:attrName>
                                        </p:attrNameLst>
                                      </p:cBhvr>
                                      <p:tavLst>
                                        <p:tav tm="0">
                                          <p:val>
                                            <p:strVal val="0-#ppt_w/2"/>
                                          </p:val>
                                        </p:tav>
                                        <p:tav tm="100000">
                                          <p:val>
                                            <p:strVal val="#ppt_x"/>
                                          </p:val>
                                        </p:tav>
                                      </p:tavLst>
                                    </p:anim>
                                    <p:anim calcmode="lin" valueType="num">
                                      <p:cBhvr additive="base">
                                        <p:cTn id="56" dur="500" fill="hold"/>
                                        <p:tgtEl>
                                          <p:spTgt spid="9523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P spid="95235" grpId="0"/>
      <p:bldP spid="95236" grpId="0"/>
      <p:bldP spid="95237" grpId="0"/>
      <p:bldP spid="9523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文本框 96257"/>
          <p:cNvSpPr txBox="1"/>
          <p:nvPr/>
        </p:nvSpPr>
        <p:spPr>
          <a:xfrm>
            <a:off x="0" y="990600"/>
            <a:ext cx="9144000" cy="579438"/>
          </a:xfrm>
          <a:prstGeom prst="rect">
            <a:avLst/>
          </a:prstGeom>
          <a:noFill/>
          <a:ln w="9525">
            <a:noFill/>
          </a:ln>
        </p:spPr>
        <p:txBody>
          <a:bodyPr>
            <a:spAutoFit/>
          </a:bodyPr>
          <a:p>
            <a:pPr algn="just">
              <a:spcBef>
                <a:spcPct val="50000"/>
              </a:spcBef>
            </a:pPr>
            <a:r>
              <a:rPr lang="zh-CN" altLang="en-US" sz="3200" b="1" dirty="0">
                <a:solidFill>
                  <a:srgbClr val="FF00FF"/>
                </a:solidFill>
                <a:latin typeface="宋体" panose="02010600030101010101" pitchFamily="2" charset="-122"/>
                <a:ea typeface="黑体" panose="02010609060101010101" pitchFamily="49" charset="-122"/>
              </a:rPr>
              <a:t>入则无法家拂士，出则无敌国外患者，国恒亡。</a:t>
            </a:r>
            <a:endParaRPr lang="zh-CN" altLang="en-US" sz="3200" b="1" dirty="0">
              <a:solidFill>
                <a:srgbClr val="FF00FF"/>
              </a:solidFill>
              <a:latin typeface="Times New Roman" panose="02020603050405020304" pitchFamily="18" charset="0"/>
              <a:ea typeface="黑体" panose="02010609060101010101" pitchFamily="49" charset="-122"/>
            </a:endParaRPr>
          </a:p>
        </p:txBody>
      </p:sp>
      <p:sp>
        <p:nvSpPr>
          <p:cNvPr id="96259" name="文本框 96258"/>
          <p:cNvSpPr txBox="1"/>
          <p:nvPr/>
        </p:nvSpPr>
        <p:spPr>
          <a:xfrm>
            <a:off x="304800" y="2362200"/>
            <a:ext cx="8610600" cy="579438"/>
          </a:xfrm>
          <a:prstGeom prst="rect">
            <a:avLst/>
          </a:prstGeom>
          <a:noFill/>
          <a:ln w="9525">
            <a:noFill/>
          </a:ln>
        </p:spPr>
        <p:txBody>
          <a:bodyPr>
            <a:spAutoFit/>
          </a:bodyPr>
          <a:p>
            <a:pPr>
              <a:spcBef>
                <a:spcPct val="50000"/>
              </a:spcBef>
            </a:pPr>
            <a:r>
              <a:rPr lang="zh-CN" altLang="en-US" sz="3200" b="1" dirty="0">
                <a:latin typeface="Times New Roman" panose="02020603050405020304" pitchFamily="18" charset="0"/>
                <a:ea typeface="黑体" panose="02010609060101010101" pitchFamily="49" charset="-122"/>
              </a:rPr>
              <a:t>入：　　          拂：　　                    出：</a:t>
            </a:r>
            <a:endParaRPr lang="zh-CN" altLang="en-US" sz="3200" b="1" dirty="0">
              <a:latin typeface="Times New Roman" panose="02020603050405020304" pitchFamily="18" charset="0"/>
              <a:ea typeface="黑体" panose="02010609060101010101" pitchFamily="49" charset="-122"/>
            </a:endParaRPr>
          </a:p>
        </p:txBody>
      </p:sp>
      <p:sp>
        <p:nvSpPr>
          <p:cNvPr id="96260" name="文本框 96259"/>
          <p:cNvSpPr txBox="1"/>
          <p:nvPr/>
        </p:nvSpPr>
        <p:spPr>
          <a:xfrm>
            <a:off x="381000" y="3657600"/>
            <a:ext cx="8534400" cy="2289175"/>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　　（一个国家）国内如果没有坚守法度的大臣和能辅佐君主的贤士，在国外如果没有势力、地位相等的国家和外来的忧患，这个国家常常会导致灭亡。 </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96261" name="矩形 96260"/>
          <p:cNvSpPr/>
          <p:nvPr/>
        </p:nvSpPr>
        <p:spPr>
          <a:xfrm>
            <a:off x="1116013" y="2349500"/>
            <a:ext cx="18002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在国内</a:t>
            </a:r>
            <a:endParaRPr lang="zh-CN" altLang="en-US" sz="3200" b="1" dirty="0">
              <a:solidFill>
                <a:srgbClr val="0000FF"/>
              </a:solidFill>
              <a:latin typeface="Times New Roman" panose="02020603050405020304" pitchFamily="18" charset="0"/>
            </a:endParaRPr>
          </a:p>
        </p:txBody>
      </p:sp>
      <p:sp>
        <p:nvSpPr>
          <p:cNvPr id="96262" name="矩形 96261"/>
          <p:cNvSpPr/>
          <p:nvPr/>
        </p:nvSpPr>
        <p:spPr>
          <a:xfrm>
            <a:off x="3635375" y="2417763"/>
            <a:ext cx="2808288" cy="579437"/>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同“弼”，辅弼</a:t>
            </a:r>
            <a:endParaRPr lang="zh-CN" altLang="en-US" sz="3200" b="1" dirty="0">
              <a:solidFill>
                <a:srgbClr val="0000FF"/>
              </a:solidFill>
              <a:latin typeface="Times New Roman" panose="02020603050405020304" pitchFamily="18" charset="0"/>
            </a:endParaRPr>
          </a:p>
        </p:txBody>
      </p:sp>
      <p:sp>
        <p:nvSpPr>
          <p:cNvPr id="96263" name="矩形 96262"/>
          <p:cNvSpPr/>
          <p:nvPr/>
        </p:nvSpPr>
        <p:spPr>
          <a:xfrm>
            <a:off x="7342188" y="2344738"/>
            <a:ext cx="1550987" cy="579437"/>
          </a:xfrm>
          <a:prstGeom prst="rect">
            <a:avLst/>
          </a:prstGeom>
          <a:noFill/>
          <a:ln w="12700">
            <a:noFill/>
          </a:ln>
        </p:spPr>
        <p:txBody>
          <a:bodyPr>
            <a:spAutoFit/>
          </a:bodyPr>
          <a:p>
            <a:pPr>
              <a:spcBef>
                <a:spcPct val="50000"/>
              </a:spcBef>
            </a:pPr>
            <a:r>
              <a:rPr lang="zh-CN" altLang="en-US" sz="3200" b="1" dirty="0">
                <a:solidFill>
                  <a:srgbClr val="0000FF"/>
                </a:solidFill>
                <a:latin typeface="Times New Roman" panose="02020603050405020304" pitchFamily="18" charset="0"/>
              </a:rPr>
              <a:t>在国外</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 calcmode="lin" valueType="num">
                                      <p:cBhvr additive="base">
                                        <p:cTn id="7" dur="500" fill="hold"/>
                                        <p:tgtEl>
                                          <p:spTgt spid="96258"/>
                                        </p:tgtEl>
                                        <p:attrNameLst>
                                          <p:attrName>ppt_x</p:attrName>
                                        </p:attrNameLst>
                                      </p:cBhvr>
                                      <p:tavLst>
                                        <p:tav tm="0">
                                          <p:val>
                                            <p:strVal val="0-#ppt_w/2"/>
                                          </p:val>
                                        </p:tav>
                                        <p:tav tm="100000">
                                          <p:val>
                                            <p:strVal val="#ppt_x"/>
                                          </p:val>
                                        </p:tav>
                                      </p:tavLst>
                                    </p:anim>
                                    <p:anim calcmode="lin" valueType="num">
                                      <p:cBhvr additive="base">
                                        <p:cTn id="8" dur="500" fill="hold"/>
                                        <p:tgtEl>
                                          <p:spTgt spid="96258"/>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96259"/>
                                        </p:tgtEl>
                                        <p:attrNameLst>
                                          <p:attrName>style.visibility</p:attrName>
                                        </p:attrNameLst>
                                      </p:cBhvr>
                                      <p:to>
                                        <p:strVal val="visible"/>
                                      </p:to>
                                    </p:set>
                                    <p:anim calcmode="lin" valueType="num">
                                      <p:cBhvr additive="base">
                                        <p:cTn id="13" dur="500" fill="hold"/>
                                        <p:tgtEl>
                                          <p:spTgt spid="96259"/>
                                        </p:tgtEl>
                                        <p:attrNameLst>
                                          <p:attrName>ppt_x</p:attrName>
                                        </p:attrNameLst>
                                      </p:cBhvr>
                                      <p:tavLst>
                                        <p:tav tm="0">
                                          <p:val>
                                            <p:strVal val="1+#ppt_w/2"/>
                                          </p:val>
                                        </p:tav>
                                        <p:tav tm="100000">
                                          <p:val>
                                            <p:strVal val="#ppt_x"/>
                                          </p:val>
                                        </p:tav>
                                      </p:tavLst>
                                    </p:anim>
                                    <p:anim calcmode="lin" valueType="num">
                                      <p:cBhvr additive="base">
                                        <p:cTn id="14" dur="500" fill="hold"/>
                                        <p:tgtEl>
                                          <p:spTgt spid="96259"/>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6261">
                                            <p:txEl>
                                              <p:charRg st="0" end="4"/>
                                            </p:txEl>
                                          </p:spTgt>
                                        </p:tgtEl>
                                        <p:attrNameLst>
                                          <p:attrName>style.visibility</p:attrName>
                                        </p:attrNameLst>
                                      </p:cBhvr>
                                      <p:to>
                                        <p:strVal val="visible"/>
                                      </p:to>
                                    </p:set>
                                    <p:anim calcmode="lin" valueType="num">
                                      <p:cBhvr additive="base">
                                        <p:cTn id="19" dur="500" fill="hold"/>
                                        <p:tgtEl>
                                          <p:spTgt spid="96261">
                                            <p:txEl>
                                              <p:charRg st="0"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6261">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6262"/>
                                        </p:tgtEl>
                                        <p:attrNameLst>
                                          <p:attrName>style.visibility</p:attrName>
                                        </p:attrNameLst>
                                      </p:cBhvr>
                                      <p:to>
                                        <p:strVal val="visible"/>
                                      </p:to>
                                    </p:set>
                                    <p:anim calcmode="lin" valueType="num">
                                      <p:cBhvr additive="base">
                                        <p:cTn id="25" dur="500" fill="hold"/>
                                        <p:tgtEl>
                                          <p:spTgt spid="96262"/>
                                        </p:tgtEl>
                                        <p:attrNameLst>
                                          <p:attrName>ppt_x</p:attrName>
                                        </p:attrNameLst>
                                      </p:cBhvr>
                                      <p:tavLst>
                                        <p:tav tm="0">
                                          <p:val>
                                            <p:strVal val="#ppt_x"/>
                                          </p:val>
                                        </p:tav>
                                        <p:tav tm="100000">
                                          <p:val>
                                            <p:strVal val="#ppt_x"/>
                                          </p:val>
                                        </p:tav>
                                      </p:tavLst>
                                    </p:anim>
                                    <p:anim calcmode="lin" valueType="num">
                                      <p:cBhvr additive="base">
                                        <p:cTn id="26" dur="500" fill="hold"/>
                                        <p:tgtEl>
                                          <p:spTgt spid="9626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6263">
                                            <p:txEl>
                                              <p:charRg st="0" end="4"/>
                                            </p:txEl>
                                          </p:spTgt>
                                        </p:tgtEl>
                                        <p:attrNameLst>
                                          <p:attrName>style.visibility</p:attrName>
                                        </p:attrNameLst>
                                      </p:cBhvr>
                                      <p:to>
                                        <p:strVal val="visible"/>
                                      </p:to>
                                    </p:set>
                                    <p:anim calcmode="lin" valueType="num">
                                      <p:cBhvr additive="base">
                                        <p:cTn id="31" dur="500" fill="hold"/>
                                        <p:tgtEl>
                                          <p:spTgt spid="96263">
                                            <p:txEl>
                                              <p:charRg st="0"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6263">
                                            <p:txEl>
                                              <p:charRg st="0"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96260"/>
                                        </p:tgtEl>
                                        <p:attrNameLst>
                                          <p:attrName>style.visibility</p:attrName>
                                        </p:attrNameLst>
                                      </p:cBhvr>
                                      <p:to>
                                        <p:strVal val="visible"/>
                                      </p:to>
                                    </p:set>
                                    <p:anim calcmode="lin" valueType="num">
                                      <p:cBhvr additive="base">
                                        <p:cTn id="37" dur="500" fill="hold"/>
                                        <p:tgtEl>
                                          <p:spTgt spid="96260"/>
                                        </p:tgtEl>
                                        <p:attrNameLst>
                                          <p:attrName>ppt_x</p:attrName>
                                        </p:attrNameLst>
                                      </p:cBhvr>
                                      <p:tavLst>
                                        <p:tav tm="0">
                                          <p:val>
                                            <p:strVal val="#ppt_x"/>
                                          </p:val>
                                        </p:tav>
                                        <p:tav tm="100000">
                                          <p:val>
                                            <p:strVal val="#ppt_x"/>
                                          </p:val>
                                        </p:tav>
                                      </p:tavLst>
                                    </p:anim>
                                    <p:anim calcmode="lin" valueType="num">
                                      <p:cBhvr additive="base">
                                        <p:cTn id="38" dur="500" fill="hold"/>
                                        <p:tgtEl>
                                          <p:spTgt spid="9626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p:bldP spid="96260" grpId="0"/>
      <p:bldP spid="9626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文本框 97281"/>
          <p:cNvSpPr txBox="1"/>
          <p:nvPr/>
        </p:nvSpPr>
        <p:spPr>
          <a:xfrm>
            <a:off x="381000" y="914400"/>
            <a:ext cx="8382000" cy="641350"/>
          </a:xfrm>
          <a:prstGeom prst="rect">
            <a:avLst/>
          </a:prstGeom>
          <a:noFill/>
          <a:ln w="9525">
            <a:noFill/>
          </a:ln>
        </p:spPr>
        <p:txBody>
          <a:bodyPr>
            <a:spAutoFit/>
          </a:bodyPr>
          <a:p>
            <a:pPr>
              <a:spcBef>
                <a:spcPct val="50000"/>
              </a:spcBef>
            </a:pPr>
            <a:r>
              <a:rPr lang="zh-CN" altLang="en-US" sz="3600" b="1" dirty="0">
                <a:solidFill>
                  <a:srgbClr val="FF00FF"/>
                </a:solidFill>
                <a:latin typeface="黑体" panose="02010609060101010101" pitchFamily="49" charset="-122"/>
                <a:ea typeface="黑体" panose="02010609060101010101" pitchFamily="49" charset="-122"/>
              </a:rPr>
              <a:t>　④然后知生于忧患，而死于安乐也。</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97283" name="文本框 97282"/>
          <p:cNvSpPr txBox="1"/>
          <p:nvPr/>
        </p:nvSpPr>
        <p:spPr>
          <a:xfrm>
            <a:off x="107950" y="2438400"/>
            <a:ext cx="8740775" cy="641350"/>
          </a:xfrm>
          <a:prstGeom prst="rect">
            <a:avLst/>
          </a:prstGeom>
          <a:noFill/>
          <a:ln w="9525">
            <a:noFill/>
          </a:ln>
        </p:spPr>
        <p:txBody>
          <a:bodyPr>
            <a:spAutoFit/>
          </a:bodyPr>
          <a:p>
            <a:pPr>
              <a:spcBef>
                <a:spcPct val="50000"/>
              </a:spcBef>
            </a:pPr>
            <a:r>
              <a:rPr lang="zh-CN" altLang="en-US" sz="3600" b="1" dirty="0">
                <a:latin typeface="Times New Roman" panose="02020603050405020304" pitchFamily="18" charset="0"/>
                <a:ea typeface="黑体" panose="02010609060101010101" pitchFamily="49" charset="-122"/>
              </a:rPr>
              <a:t>               然后：</a:t>
            </a:r>
            <a:endParaRPr lang="zh-CN" altLang="en-US" sz="3600" b="1" dirty="0">
              <a:latin typeface="Times New Roman" panose="02020603050405020304" pitchFamily="18" charset="0"/>
              <a:ea typeface="黑体" panose="02010609060101010101" pitchFamily="49" charset="-122"/>
            </a:endParaRPr>
          </a:p>
        </p:txBody>
      </p:sp>
      <p:sp>
        <p:nvSpPr>
          <p:cNvPr id="97284" name="文本框 97283"/>
          <p:cNvSpPr txBox="1"/>
          <p:nvPr/>
        </p:nvSpPr>
        <p:spPr>
          <a:xfrm>
            <a:off x="0" y="4343400"/>
            <a:ext cx="8915400" cy="1190625"/>
          </a:xfrm>
          <a:prstGeom prst="rect">
            <a:avLst/>
          </a:prstGeom>
          <a:noFill/>
          <a:ln w="9525">
            <a:noFill/>
          </a:ln>
        </p:spPr>
        <p:txBody>
          <a:bodyPr>
            <a:spAutoFit/>
          </a:bodyPr>
          <a:p>
            <a:pPr>
              <a:spcBef>
                <a:spcPct val="50000"/>
              </a:spcBef>
            </a:pPr>
            <a:r>
              <a:rPr lang="zh-CN" altLang="en-US" sz="3600" b="1" dirty="0">
                <a:solidFill>
                  <a:srgbClr val="0000CC"/>
                </a:solidFill>
                <a:latin typeface="黑体" panose="02010609060101010101" pitchFamily="49" charset="-122"/>
                <a:ea typeface="黑体" panose="02010609060101010101" pitchFamily="49" charset="-122"/>
              </a:rPr>
              <a:t>　　这样以后，人们才会知道因忧患而得以生存，因沉迷安乐而死亡。</a:t>
            </a:r>
            <a:endParaRPr lang="zh-CN" altLang="en-US" sz="3600" b="1" dirty="0">
              <a:solidFill>
                <a:srgbClr val="0000CC"/>
              </a:solidFill>
              <a:latin typeface="黑体" panose="02010609060101010101" pitchFamily="49" charset="-122"/>
              <a:ea typeface="黑体" panose="02010609060101010101" pitchFamily="49" charset="-122"/>
            </a:endParaRPr>
          </a:p>
        </p:txBody>
      </p:sp>
      <p:sp>
        <p:nvSpPr>
          <p:cNvPr id="97285" name="矩形 97284"/>
          <p:cNvSpPr/>
          <p:nvPr/>
        </p:nvSpPr>
        <p:spPr>
          <a:xfrm>
            <a:off x="3132138" y="2492375"/>
            <a:ext cx="2663825" cy="579438"/>
          </a:xfrm>
          <a:prstGeom prst="rect">
            <a:avLst/>
          </a:prstGeom>
          <a:noFill/>
          <a:ln w="12700">
            <a:noFill/>
          </a:ln>
        </p:spPr>
        <p:txBody>
          <a:bodyPr>
            <a:spAutoFit/>
          </a:bodyPr>
          <a:p>
            <a:r>
              <a:rPr lang="zh-CN" altLang="en-US" sz="3200" b="1" dirty="0">
                <a:solidFill>
                  <a:srgbClr val="0000FF"/>
                </a:solidFill>
                <a:latin typeface="Times New Roman" panose="02020603050405020304" pitchFamily="18" charset="0"/>
              </a:rPr>
              <a:t>这样以后</a:t>
            </a:r>
            <a:endParaRPr lang="zh-CN" altLang="en-US" sz="3200" b="1" dirty="0">
              <a:solidFill>
                <a:srgbClr val="0000FF"/>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anim calcmode="lin" valueType="num">
                                      <p:cBhvr additive="base">
                                        <p:cTn id="7" dur="500" fill="hold"/>
                                        <p:tgtEl>
                                          <p:spTgt spid="97282"/>
                                        </p:tgtEl>
                                        <p:attrNameLst>
                                          <p:attrName>ppt_x</p:attrName>
                                        </p:attrNameLst>
                                      </p:cBhvr>
                                      <p:tavLst>
                                        <p:tav tm="0">
                                          <p:val>
                                            <p:strVal val="0-#ppt_w/2"/>
                                          </p:val>
                                        </p:tav>
                                        <p:tav tm="100000">
                                          <p:val>
                                            <p:strVal val="#ppt_x"/>
                                          </p:val>
                                        </p:tav>
                                      </p:tavLst>
                                    </p:anim>
                                    <p:anim calcmode="lin" valueType="num">
                                      <p:cBhvr additive="base">
                                        <p:cTn id="8" dur="500" fill="hold"/>
                                        <p:tgtEl>
                                          <p:spTgt spid="9728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97283"/>
                                        </p:tgtEl>
                                        <p:attrNameLst>
                                          <p:attrName>style.visibility</p:attrName>
                                        </p:attrNameLst>
                                      </p:cBhvr>
                                      <p:to>
                                        <p:strVal val="visible"/>
                                      </p:to>
                                    </p:set>
                                    <p:anim calcmode="lin" valueType="num">
                                      <p:cBhvr additive="base">
                                        <p:cTn id="13" dur="500" fill="hold"/>
                                        <p:tgtEl>
                                          <p:spTgt spid="97283"/>
                                        </p:tgtEl>
                                        <p:attrNameLst>
                                          <p:attrName>ppt_x</p:attrName>
                                        </p:attrNameLst>
                                      </p:cBhvr>
                                      <p:tavLst>
                                        <p:tav tm="0">
                                          <p:val>
                                            <p:strVal val="1+#ppt_w/2"/>
                                          </p:val>
                                        </p:tav>
                                        <p:tav tm="100000">
                                          <p:val>
                                            <p:strVal val="#ppt_x"/>
                                          </p:val>
                                        </p:tav>
                                      </p:tavLst>
                                    </p:anim>
                                    <p:anim calcmode="lin" valueType="num">
                                      <p:cBhvr additive="base">
                                        <p:cTn id="14" dur="500" fill="hold"/>
                                        <p:tgtEl>
                                          <p:spTgt spid="97283"/>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7285">
                                            <p:txEl>
                                              <p:charRg st="0" end="5"/>
                                            </p:txEl>
                                          </p:spTgt>
                                        </p:tgtEl>
                                        <p:attrNameLst>
                                          <p:attrName>style.visibility</p:attrName>
                                        </p:attrNameLst>
                                      </p:cBhvr>
                                      <p:to>
                                        <p:strVal val="visible"/>
                                      </p:to>
                                    </p:set>
                                    <p:anim calcmode="lin" valueType="num">
                                      <p:cBhvr additive="base">
                                        <p:cTn id="19" dur="500" fill="hold"/>
                                        <p:tgtEl>
                                          <p:spTgt spid="97285">
                                            <p:txEl>
                                              <p:charRg st="0" end="5"/>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7285">
                                            <p:txEl>
                                              <p:charRg st="0" end="5"/>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fill="hold" grpId="0" nodeType="clickEffect">
                                  <p:stCondLst>
                                    <p:cond delay="0"/>
                                  </p:stCondLst>
                                  <p:childTnLst>
                                    <p:set>
                                      <p:cBhvr>
                                        <p:cTn id="24" dur="1" fill="hold">
                                          <p:stCondLst>
                                            <p:cond delay="0"/>
                                          </p:stCondLst>
                                        </p:cTn>
                                        <p:tgtEl>
                                          <p:spTgt spid="97284"/>
                                        </p:tgtEl>
                                        <p:attrNameLst>
                                          <p:attrName>style.visibility</p:attrName>
                                        </p:attrNameLst>
                                      </p:cBhvr>
                                      <p:to>
                                        <p:strVal val="visible"/>
                                      </p:to>
                                    </p:set>
                                    <p:anim calcmode="lin" valueType="num">
                                      <p:cBhvr additive="base">
                                        <p:cTn id="25" dur="500" fill="hold"/>
                                        <p:tgtEl>
                                          <p:spTgt spid="97284"/>
                                        </p:tgtEl>
                                        <p:attrNameLst>
                                          <p:attrName>ppt_x</p:attrName>
                                        </p:attrNameLst>
                                      </p:cBhvr>
                                      <p:tavLst>
                                        <p:tav tm="0">
                                          <p:val>
                                            <p:strVal val="#ppt_x"/>
                                          </p:val>
                                        </p:tav>
                                        <p:tav tm="100000">
                                          <p:val>
                                            <p:strVal val="#ppt_x"/>
                                          </p:val>
                                        </p:tav>
                                      </p:tavLst>
                                    </p:anim>
                                    <p:anim calcmode="lin" valueType="num">
                                      <p:cBhvr additive="base">
                                        <p:cTn id="26" dur="500" fill="hold"/>
                                        <p:tgtEl>
                                          <p:spTgt spid="97284"/>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3" grpId="0"/>
      <p:bldP spid="9728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文本框 99329"/>
          <p:cNvSpPr txBox="1"/>
          <p:nvPr/>
        </p:nvSpPr>
        <p:spPr>
          <a:xfrm>
            <a:off x="228600" y="533400"/>
            <a:ext cx="8763000" cy="1739900"/>
          </a:xfrm>
          <a:prstGeom prst="rect">
            <a:avLst/>
          </a:prstGeom>
          <a:noFill/>
          <a:ln w="9525">
            <a:noFill/>
          </a:ln>
        </p:spPr>
        <p:txBody>
          <a:bodyPr>
            <a:spAutoFit/>
          </a:bodyPr>
          <a:p>
            <a:pPr>
              <a:spcBef>
                <a:spcPct val="50000"/>
              </a:spcBef>
            </a:pPr>
            <a:r>
              <a:rPr lang="zh-CN" altLang="en-US" sz="3600" b="1" dirty="0">
                <a:latin typeface="黑体" panose="02010609060101010101" pitchFamily="49" charset="-122"/>
                <a:ea typeface="黑体" panose="02010609060101010101" pitchFamily="49" charset="-122"/>
              </a:rPr>
              <a:t>②故天将降大任于是人也，必先苦其心志，劳其筋骨，饿其体肤，空乏其身，行拂乱其所为，所以动心忍性，曾益其所不能。 </a:t>
            </a:r>
            <a:endParaRPr lang="zh-CN" altLang="en-US" sz="3600" b="1" dirty="0">
              <a:latin typeface="黑体" panose="02010609060101010101" pitchFamily="49" charset="-122"/>
              <a:ea typeface="黑体" panose="02010609060101010101" pitchFamily="49" charset="-122"/>
            </a:endParaRPr>
          </a:p>
        </p:txBody>
      </p:sp>
      <p:sp>
        <p:nvSpPr>
          <p:cNvPr id="99331" name="文本框 99330"/>
          <p:cNvSpPr txBox="1"/>
          <p:nvPr/>
        </p:nvSpPr>
        <p:spPr>
          <a:xfrm>
            <a:off x="228600" y="2590800"/>
            <a:ext cx="8686800" cy="4359275"/>
          </a:xfrm>
          <a:prstGeom prst="rect">
            <a:avLst/>
          </a:prstGeom>
          <a:solidFill>
            <a:srgbClr val="FFFFFF"/>
          </a:solidFill>
          <a:ln w="9525">
            <a:noFill/>
          </a:ln>
        </p:spPr>
        <p:txBody>
          <a:bodyPr>
            <a:spAutoFit/>
          </a:bodyPr>
          <a:p>
            <a:pPr>
              <a:spcBef>
                <a:spcPct val="50000"/>
              </a:spcBef>
            </a:pPr>
            <a:r>
              <a:rPr lang="zh-CN" altLang="en-US" sz="4000" b="1" dirty="0">
                <a:latin typeface="华文彩云" pitchFamily="2" charset="-122"/>
                <a:ea typeface="华文彩云" pitchFamily="2" charset="-122"/>
              </a:rPr>
              <a:t>　　</a:t>
            </a:r>
            <a:r>
              <a:rPr lang="zh-CN" altLang="en-US" sz="4000" b="1" dirty="0">
                <a:solidFill>
                  <a:srgbClr val="0000FF"/>
                </a:solidFill>
                <a:latin typeface="黑体" panose="02010609060101010101" pitchFamily="49" charset="-122"/>
                <a:ea typeface="黑体" panose="02010609060101010101" pitchFamily="49" charset="-122"/>
              </a:rPr>
              <a:t>所以上天将要下达重要使命给这样的人，一定先使他的内心痛苦，使他的筋骨劳累，使他经受饥饿之苦，使他受到贫困之苦，使他做事不顺。用（这样的途径）使他内心惊动，使他性格坚韧起来，增加他过去所不具有的才能。</a:t>
            </a:r>
            <a:r>
              <a:rPr lang="zh-CN" altLang="en-US" sz="4000" b="1" dirty="0">
                <a:solidFill>
                  <a:srgbClr val="0000FF"/>
                </a:solidFill>
                <a:latin typeface="华文彩云" pitchFamily="2" charset="-122"/>
                <a:ea typeface="华文彩云" pitchFamily="2" charset="-122"/>
              </a:rPr>
              <a:t> </a:t>
            </a:r>
            <a:endParaRPr lang="zh-CN" altLang="en-US" sz="4000" b="1" dirty="0">
              <a:solidFill>
                <a:srgbClr val="0000FF"/>
              </a:solidFill>
              <a:latin typeface="华文彩云" pitchFamily="2" charset="-122"/>
              <a:ea typeface="华文彩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0"/>
                                        </p:tgtEl>
                                        <p:attrNameLst>
                                          <p:attrName>style.visibility</p:attrName>
                                        </p:attrNameLst>
                                      </p:cBhvr>
                                      <p:to>
                                        <p:strVal val="visible"/>
                                      </p:to>
                                    </p:set>
                                    <p:anim calcmode="lin" valueType="num">
                                      <p:cBhvr additive="base">
                                        <p:cTn id="7" dur="500" fill="hold"/>
                                        <p:tgtEl>
                                          <p:spTgt spid="99330"/>
                                        </p:tgtEl>
                                        <p:attrNameLst>
                                          <p:attrName>ppt_x</p:attrName>
                                        </p:attrNameLst>
                                      </p:cBhvr>
                                      <p:tavLst>
                                        <p:tav tm="0">
                                          <p:val>
                                            <p:strVal val="#ppt_x"/>
                                          </p:val>
                                        </p:tav>
                                        <p:tav tm="100000">
                                          <p:val>
                                            <p:strVal val="#ppt_x"/>
                                          </p:val>
                                        </p:tav>
                                      </p:tavLst>
                                    </p:anim>
                                    <p:anim calcmode="lin" valueType="num">
                                      <p:cBhvr additive="base">
                                        <p:cTn id="8"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9331"/>
                                        </p:tgtEl>
                                        <p:attrNameLst>
                                          <p:attrName>style.visibility</p:attrName>
                                        </p:attrNameLst>
                                      </p:cBhvr>
                                      <p:to>
                                        <p:strVal val="visible"/>
                                      </p:to>
                                    </p:set>
                                    <p:anim calcmode="lin" valueType="num">
                                      <p:cBhvr additive="base">
                                        <p:cTn id="13" dur="500" fill="hold"/>
                                        <p:tgtEl>
                                          <p:spTgt spid="99331"/>
                                        </p:tgtEl>
                                        <p:attrNameLst>
                                          <p:attrName>ppt_x</p:attrName>
                                        </p:attrNameLst>
                                      </p:cBhvr>
                                      <p:tavLst>
                                        <p:tav tm="0">
                                          <p:val>
                                            <p:strVal val="#ppt_x"/>
                                          </p:val>
                                        </p:tav>
                                        <p:tav tm="100000">
                                          <p:val>
                                            <p:strVal val="#ppt_x"/>
                                          </p:val>
                                        </p:tav>
                                      </p:tavLst>
                                    </p:anim>
                                    <p:anim calcmode="lin" valueType="num">
                                      <p:cBhvr additive="base">
                                        <p:cTn id="14" dur="500" fill="hold"/>
                                        <p:tgtEl>
                                          <p:spTgt spid="9933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1" nodeType="clickEffect">
                                  <p:stCondLst>
                                    <p:cond delay="0"/>
                                  </p:stCondLst>
                                  <p:childTnLst>
                                    <p:set>
                                      <p:cBhvr>
                                        <p:cTn id="18" dur="1" fill="hold">
                                          <p:stCondLst>
                                            <p:cond delay="0"/>
                                          </p:stCondLst>
                                        </p:cTn>
                                        <p:tgtEl>
                                          <p:spTgt spid="99330"/>
                                        </p:tgtEl>
                                        <p:attrNameLst>
                                          <p:attrName>style.visibility</p:attrName>
                                        </p:attrNameLst>
                                      </p:cBhvr>
                                      <p:to>
                                        <p:strVal val="visible"/>
                                      </p:to>
                                    </p:set>
                                    <p:anim calcmode="lin" valueType="num">
                                      <p:cBhvr additive="base">
                                        <p:cTn id="19" dur="500" fill="hold"/>
                                        <p:tgtEl>
                                          <p:spTgt spid="99330"/>
                                        </p:tgtEl>
                                        <p:attrNameLst>
                                          <p:attrName>ppt_x</p:attrName>
                                        </p:attrNameLst>
                                      </p:cBhvr>
                                      <p:tavLst>
                                        <p:tav tm="0">
                                          <p:val>
                                            <p:strVal val="#ppt_x"/>
                                          </p:val>
                                        </p:tav>
                                        <p:tav tm="100000">
                                          <p:val>
                                            <p:strVal val="#ppt_x"/>
                                          </p:val>
                                        </p:tav>
                                      </p:tavLst>
                                    </p:anim>
                                    <p:anim calcmode="lin" valueType="num">
                                      <p:cBhvr additive="base">
                                        <p:cTn id="20" dur="500" fill="hold"/>
                                        <p:tgtEl>
                                          <p:spTgt spid="993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1" nodeType="clickEffect">
                                  <p:stCondLst>
                                    <p:cond delay="0"/>
                                  </p:stCondLst>
                                  <p:childTnLst>
                                    <p:set>
                                      <p:cBhvr>
                                        <p:cTn id="24" dur="1" fill="hold">
                                          <p:stCondLst>
                                            <p:cond delay="0"/>
                                          </p:stCondLst>
                                        </p:cTn>
                                        <p:tgtEl>
                                          <p:spTgt spid="99331"/>
                                        </p:tgtEl>
                                        <p:attrNameLst>
                                          <p:attrName>style.visibility</p:attrName>
                                        </p:attrNameLst>
                                      </p:cBhvr>
                                      <p:to>
                                        <p:strVal val="visible"/>
                                      </p:to>
                                    </p:set>
                                    <p:anim calcmode="lin" valueType="num">
                                      <p:cBhvr additive="base">
                                        <p:cTn id="25" dur="500" fill="hold"/>
                                        <p:tgtEl>
                                          <p:spTgt spid="99331"/>
                                        </p:tgtEl>
                                        <p:attrNameLst>
                                          <p:attrName>ppt_x</p:attrName>
                                        </p:attrNameLst>
                                      </p:cBhvr>
                                      <p:tavLst>
                                        <p:tav tm="0">
                                          <p:val>
                                            <p:strVal val="#ppt_x"/>
                                          </p:val>
                                        </p:tav>
                                        <p:tav tm="100000">
                                          <p:val>
                                            <p:strVal val="#ppt_x"/>
                                          </p:val>
                                        </p:tav>
                                      </p:tavLst>
                                    </p:anim>
                                    <p:anim calcmode="lin" valueType="num">
                                      <p:cBhvr additive="base">
                                        <p:cTn id="26" dur="500" fill="hold"/>
                                        <p:tgtEl>
                                          <p:spTgt spid="993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0" grpId="0"/>
      <p:bldP spid="99330" grpId="1"/>
      <p:bldP spid="99331" grpId="0" animBg="1"/>
      <p:bldP spid="99331"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8850" name="Picture 2" descr="8"/>
          <p:cNvPicPr>
            <a:picLocks noChangeAspect="1"/>
          </p:cNvPicPr>
          <p:nvPr/>
        </p:nvPicPr>
        <p:blipFill>
          <a:blip r:embed="rId1"/>
          <a:stretch>
            <a:fillRect/>
          </a:stretch>
        </p:blipFill>
        <p:spPr>
          <a:xfrm>
            <a:off x="1187450" y="2924175"/>
            <a:ext cx="6553200" cy="3716338"/>
          </a:xfrm>
          <a:prstGeom prst="rect">
            <a:avLst/>
          </a:prstGeom>
          <a:noFill/>
          <a:ln w="38100" cap="flat" cmpd="sng">
            <a:solidFill>
              <a:schemeClr val="tx1"/>
            </a:solidFill>
            <a:prstDash val="solid"/>
            <a:miter/>
            <a:headEnd type="none" w="med" len="med"/>
            <a:tailEnd type="none" w="med" len="med"/>
          </a:ln>
        </p:spPr>
      </p:pic>
      <p:sp>
        <p:nvSpPr>
          <p:cNvPr id="78851" name="Rectangle 3"/>
          <p:cNvSpPr>
            <a:spLocks noGrp="1"/>
          </p:cNvSpPr>
          <p:nvPr>
            <p:ph type="body"/>
          </p:nvPr>
        </p:nvSpPr>
        <p:spPr>
          <a:xfrm>
            <a:off x="395288" y="333375"/>
            <a:ext cx="8229600" cy="4525963"/>
          </a:xfrm>
        </p:spPr>
        <p:txBody>
          <a:bodyPr vert="horz" wrap="square" lIns="91440" tIns="45720" rIns="91440" bIns="45720" anchor="t"/>
          <a:p>
            <a:pPr eaLnBrk="1" hangingPunct="1"/>
            <a:r>
              <a:rPr lang="zh-CN" altLang="en-US" sz="5400" b="1" dirty="0">
                <a:solidFill>
                  <a:srgbClr val="0000FF"/>
                </a:solidFill>
                <a:effectLst>
                  <a:outerShdw blurRad="38100" dist="38100" dir="2700000">
                    <a:srgbClr val="000000"/>
                  </a:outerShdw>
                </a:effectLst>
                <a:ea typeface="隶书" pitchFamily="49" charset="-122"/>
              </a:rPr>
              <a:t>孟子故事</a:t>
            </a:r>
            <a:endParaRPr lang="zh-CN" altLang="en-US" sz="5400" b="1" dirty="0">
              <a:solidFill>
                <a:srgbClr val="0000FF"/>
              </a:solidFill>
              <a:effectLst>
                <a:outerShdw blurRad="38100" dist="38100" dir="2700000">
                  <a:srgbClr val="000000"/>
                </a:outerShdw>
              </a:effectLst>
              <a:ea typeface="隶书" pitchFamily="49" charset="-122"/>
            </a:endParaRPr>
          </a:p>
          <a:p>
            <a:pPr eaLnBrk="1" hangingPunct="1"/>
            <a:r>
              <a:rPr lang="zh-CN" altLang="en-US" sz="5400" b="1" dirty="0">
                <a:solidFill>
                  <a:srgbClr val="0000FF"/>
                </a:solidFill>
                <a:effectLst>
                  <a:outerShdw blurRad="38100" dist="38100" dir="2700000">
                    <a:srgbClr val="000000"/>
                  </a:outerShdw>
                </a:effectLst>
                <a:ea typeface="隶书" pitchFamily="49" charset="-122"/>
              </a:rPr>
              <a:t>孟母三迁</a:t>
            </a:r>
            <a:endParaRPr lang="zh-CN" altLang="en-US" sz="5400" b="1" dirty="0">
              <a:solidFill>
                <a:srgbClr val="0000FF"/>
              </a:solidFill>
              <a:effectLst>
                <a:outerShdw blurRad="38100" dist="38100" dir="2700000">
                  <a:srgbClr val="000000"/>
                </a:outerShdw>
              </a:effectLst>
              <a:ea typeface="隶书" pitchFamily="49" charset="-122"/>
            </a:endParaRPr>
          </a:p>
          <a:p>
            <a:pPr eaLnBrk="1" hangingPunct="1"/>
            <a:endParaRPr lang="zh-CN" altLang="en-US" sz="5400" b="1" dirty="0">
              <a:solidFill>
                <a:srgbClr val="0000FF"/>
              </a:solidFill>
              <a:effectLst>
                <a:outerShdw blurRad="38100" dist="38100" dir="2700000">
                  <a:srgbClr val="000000"/>
                </a:outerShdw>
              </a:effectLst>
              <a:ea typeface="隶书" pitchFamily="49" charset="-122"/>
            </a:endParaRPr>
          </a:p>
          <a:p>
            <a:pPr eaLnBrk="1" hangingPunct="1"/>
            <a:endParaRPr lang="zh-CN" altLang="en-US" sz="5400" b="1" dirty="0">
              <a:solidFill>
                <a:srgbClr val="0000FF"/>
              </a:solidFill>
              <a:effectLst>
                <a:outerShdw blurRad="38100" dist="38100" dir="2700000">
                  <a:srgbClr val="000000"/>
                </a:outerShdw>
              </a:effectLst>
              <a:ea typeface="隶书" pitchFamily="49" charset="-122"/>
            </a:endParaRPr>
          </a:p>
        </p:txBody>
      </p:sp>
      <p:pic>
        <p:nvPicPr>
          <p:cNvPr id="78852" name="Picture 4" descr="没"/>
          <p:cNvPicPr>
            <a:picLocks noChangeAspect="1"/>
          </p:cNvPicPr>
          <p:nvPr/>
        </p:nvPicPr>
        <p:blipFill>
          <a:blip r:embed="rId2"/>
          <a:stretch>
            <a:fillRect/>
          </a:stretch>
        </p:blipFill>
        <p:spPr>
          <a:xfrm>
            <a:off x="5003800" y="333375"/>
            <a:ext cx="3384550" cy="22320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78852"/>
                                        </p:tgtEl>
                                        <p:attrNameLst>
                                          <p:attrName>style.visibility</p:attrName>
                                        </p:attrNameLst>
                                      </p:cBhvr>
                                      <p:to>
                                        <p:strVal val="visible"/>
                                      </p:to>
                                    </p:set>
                                    <p:anim calcmode="lin" valueType="num">
                                      <p:cBhvr additive="base">
                                        <p:cTn id="7" dur="500" fill="hold"/>
                                        <p:tgtEl>
                                          <p:spTgt spid="78852"/>
                                        </p:tgtEl>
                                        <p:attrNameLst>
                                          <p:attrName>ppt_x</p:attrName>
                                        </p:attrNameLst>
                                      </p:cBhvr>
                                      <p:tavLst>
                                        <p:tav tm="0">
                                          <p:val>
                                            <p:strVal val="1+#ppt_w/2"/>
                                          </p:val>
                                        </p:tav>
                                        <p:tav tm="100000">
                                          <p:val>
                                            <p:strVal val="#ppt_x"/>
                                          </p:val>
                                        </p:tav>
                                      </p:tavLst>
                                    </p:anim>
                                    <p:anim calcmode="lin" valueType="num">
                                      <p:cBhvr additive="base">
                                        <p:cTn id="8" dur="500" fill="hold"/>
                                        <p:tgtEl>
                                          <p:spTgt spid="7885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8850"/>
                                        </p:tgtEl>
                                        <p:attrNameLst>
                                          <p:attrName>style.visibility</p:attrName>
                                        </p:attrNameLst>
                                      </p:cBhvr>
                                      <p:to>
                                        <p:strVal val="visible"/>
                                      </p:to>
                                    </p:set>
                                    <p:anim calcmode="lin" valueType="num">
                                      <p:cBhvr additive="base">
                                        <p:cTn id="13" dur="500" fill="hold"/>
                                        <p:tgtEl>
                                          <p:spTgt spid="78850"/>
                                        </p:tgtEl>
                                        <p:attrNameLst>
                                          <p:attrName>ppt_x</p:attrName>
                                        </p:attrNameLst>
                                      </p:cBhvr>
                                      <p:tavLst>
                                        <p:tav tm="0">
                                          <p:val>
                                            <p:strVal val="#ppt_x"/>
                                          </p:val>
                                        </p:tav>
                                        <p:tav tm="100000">
                                          <p:val>
                                            <p:strVal val="#ppt_x"/>
                                          </p:val>
                                        </p:tav>
                                      </p:tavLst>
                                    </p:anim>
                                    <p:anim calcmode="lin" valueType="num">
                                      <p:cBhvr additive="base">
                                        <p:cTn id="14" dur="500" fill="hold"/>
                                        <p:tgtEl>
                                          <p:spTgt spid="78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354" name="文本框 100353"/>
          <p:cNvSpPr txBox="1"/>
          <p:nvPr/>
        </p:nvSpPr>
        <p:spPr>
          <a:xfrm>
            <a:off x="228600" y="381000"/>
            <a:ext cx="8686800" cy="1554163"/>
          </a:xfrm>
          <a:prstGeom prst="rect">
            <a:avLst/>
          </a:prstGeom>
          <a:noFill/>
          <a:ln w="9525">
            <a:noFill/>
          </a:ln>
        </p:spPr>
        <p:txBody>
          <a:bodyPr>
            <a:spAutoFit/>
          </a:bodyPr>
          <a:p>
            <a:pPr algn="just">
              <a:spcBef>
                <a:spcPct val="50000"/>
              </a:spcBef>
            </a:pPr>
            <a:r>
              <a:rPr lang="zh-CN" altLang="en-US" sz="3200" b="1" dirty="0">
                <a:latin typeface="宋体" panose="02010600030101010101" pitchFamily="2" charset="-122"/>
                <a:ea typeface="黑体" panose="02010609060101010101" pitchFamily="49" charset="-122"/>
              </a:rPr>
              <a:t>　③人恒过，然后能改；困于心，衡于虑，而后作；征于色，发于声，而后喻。入则无法家拂士，出则无敌国外患者，国恒亡。</a:t>
            </a:r>
            <a:endParaRPr lang="zh-CN" altLang="en-US" sz="3200" b="1" dirty="0">
              <a:latin typeface="Times New Roman" panose="02020603050405020304" pitchFamily="18" charset="0"/>
              <a:ea typeface="黑体" panose="02010609060101010101" pitchFamily="49" charset="-122"/>
            </a:endParaRPr>
          </a:p>
        </p:txBody>
      </p:sp>
      <p:sp>
        <p:nvSpPr>
          <p:cNvPr id="100355" name="文本框 100354"/>
          <p:cNvSpPr txBox="1"/>
          <p:nvPr/>
        </p:nvSpPr>
        <p:spPr>
          <a:xfrm>
            <a:off x="228600" y="2057400"/>
            <a:ext cx="8763000" cy="4486275"/>
          </a:xfrm>
          <a:prstGeom prst="rect">
            <a:avLst/>
          </a:prstGeom>
          <a:solidFill>
            <a:srgbClr val="FFFFFF"/>
          </a:solidFill>
          <a:ln w="9525">
            <a:noFill/>
          </a:ln>
        </p:spPr>
        <p:txBody>
          <a:bodyPr>
            <a:spAutoFit/>
          </a:bodyPr>
          <a:p>
            <a:pPr>
              <a:spcBef>
                <a:spcPct val="50000"/>
              </a:spcBef>
            </a:pPr>
            <a:r>
              <a:rPr lang="zh-CN" altLang="en-US" sz="3600" b="1" dirty="0">
                <a:solidFill>
                  <a:srgbClr val="0000FF"/>
                </a:solidFill>
                <a:latin typeface="黑体" panose="02010609060101010101" pitchFamily="49" charset="-122"/>
                <a:ea typeface="黑体" panose="02010609060101010101" pitchFamily="49" charset="-122"/>
              </a:rPr>
              <a:t>一个人常常犯错误，这样以后才能改正；内心困惑，思虑阻塞，然后才能奋起，有所作为；憔悴枯槁表现在脸色上，吟咏叹息表现在声音上，然后才能被人们了解。（一个国家）在国内如果没有坚守法度的大臣和能辅佐君主的贤士，在国外如果没有势力、地位相等的国家和外来的忧患，这个国家常常会导致灭亡。 </a:t>
            </a:r>
            <a:endParaRPr lang="zh-CN" altLang="en-US"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354"/>
                                        </p:tgtEl>
                                        <p:attrNameLst>
                                          <p:attrName>style.visibility</p:attrName>
                                        </p:attrNameLst>
                                      </p:cBhvr>
                                      <p:to>
                                        <p:strVal val="visible"/>
                                      </p:to>
                                    </p:set>
                                    <p:anim calcmode="lin" valueType="num">
                                      <p:cBhvr additive="base">
                                        <p:cTn id="7" dur="500" fill="hold"/>
                                        <p:tgtEl>
                                          <p:spTgt spid="100354"/>
                                        </p:tgtEl>
                                        <p:attrNameLst>
                                          <p:attrName>ppt_x</p:attrName>
                                        </p:attrNameLst>
                                      </p:cBhvr>
                                      <p:tavLst>
                                        <p:tav tm="0">
                                          <p:val>
                                            <p:strVal val="#ppt_x"/>
                                          </p:val>
                                        </p:tav>
                                        <p:tav tm="100000">
                                          <p:val>
                                            <p:strVal val="#ppt_x"/>
                                          </p:val>
                                        </p:tav>
                                      </p:tavLst>
                                    </p:anim>
                                    <p:anim calcmode="lin" valueType="num">
                                      <p:cBhvr additive="base">
                                        <p:cTn id="8" dur="500" fill="hold"/>
                                        <p:tgtEl>
                                          <p:spTgt spid="1003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0355"/>
                                        </p:tgtEl>
                                        <p:attrNameLst>
                                          <p:attrName>style.visibility</p:attrName>
                                        </p:attrNameLst>
                                      </p:cBhvr>
                                      <p:to>
                                        <p:strVal val="visible"/>
                                      </p:to>
                                    </p:set>
                                    <p:anim calcmode="lin" valueType="num">
                                      <p:cBhvr additive="base">
                                        <p:cTn id="13" dur="500" fill="hold"/>
                                        <p:tgtEl>
                                          <p:spTgt spid="100355"/>
                                        </p:tgtEl>
                                        <p:attrNameLst>
                                          <p:attrName>ppt_x</p:attrName>
                                        </p:attrNameLst>
                                      </p:cBhvr>
                                      <p:tavLst>
                                        <p:tav tm="0">
                                          <p:val>
                                            <p:strVal val="#ppt_x"/>
                                          </p:val>
                                        </p:tav>
                                        <p:tav tm="100000">
                                          <p:val>
                                            <p:strVal val="#ppt_x"/>
                                          </p:val>
                                        </p:tav>
                                      </p:tavLst>
                                    </p:anim>
                                    <p:anim calcmode="lin" valueType="num">
                                      <p:cBhvr additive="base">
                                        <p:cTn id="14" dur="500" fill="hold"/>
                                        <p:tgtEl>
                                          <p:spTgt spid="1003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4" grpId="0"/>
      <p:bldP spid="10035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文本框 101377"/>
          <p:cNvSpPr txBox="1"/>
          <p:nvPr/>
        </p:nvSpPr>
        <p:spPr>
          <a:xfrm>
            <a:off x="304800" y="1752600"/>
            <a:ext cx="8534400" cy="641350"/>
          </a:xfrm>
          <a:prstGeom prst="rect">
            <a:avLst/>
          </a:prstGeom>
          <a:noFill/>
          <a:ln w="9525">
            <a:noFill/>
          </a:ln>
        </p:spPr>
        <p:txBody>
          <a:bodyPr>
            <a:spAutoFit/>
          </a:bodyPr>
          <a:p>
            <a:pPr>
              <a:spcBef>
                <a:spcPct val="50000"/>
              </a:spcBef>
            </a:pPr>
            <a:r>
              <a:rPr lang="zh-CN" altLang="en-US" sz="3600" b="1" dirty="0">
                <a:latin typeface="黑体" panose="02010609060101010101" pitchFamily="49" charset="-122"/>
                <a:ea typeface="黑体" panose="02010609060101010101" pitchFamily="49" charset="-122"/>
              </a:rPr>
              <a:t>　④然后知生于忧患，而死于安乐也。</a:t>
            </a:r>
            <a:r>
              <a:rPr lang="zh-CN" altLang="en-US" sz="2400" dirty="0">
                <a:latin typeface="Times New Roman" panose="02020603050405020304" pitchFamily="18" charset="0"/>
              </a:rPr>
              <a:t> </a:t>
            </a:r>
            <a:endParaRPr lang="zh-CN" altLang="en-US" sz="2400" dirty="0">
              <a:latin typeface="Times New Roman" panose="02020603050405020304" pitchFamily="18" charset="0"/>
            </a:endParaRPr>
          </a:p>
        </p:txBody>
      </p:sp>
      <p:sp>
        <p:nvSpPr>
          <p:cNvPr id="101379" name="文本框 101378"/>
          <p:cNvSpPr txBox="1"/>
          <p:nvPr/>
        </p:nvSpPr>
        <p:spPr>
          <a:xfrm>
            <a:off x="304800" y="2971800"/>
            <a:ext cx="8610600" cy="1190625"/>
          </a:xfrm>
          <a:prstGeom prst="rect">
            <a:avLst/>
          </a:prstGeom>
          <a:solidFill>
            <a:srgbClr val="FFFFFF"/>
          </a:solidFill>
          <a:ln w="9525">
            <a:noFill/>
          </a:ln>
        </p:spPr>
        <p:txBody>
          <a:bodyPr>
            <a:spAutoFit/>
          </a:bodyPr>
          <a:p>
            <a:pPr>
              <a:spcBef>
                <a:spcPct val="50000"/>
              </a:spcBef>
            </a:pPr>
            <a:r>
              <a:rPr lang="zh-CN" altLang="en-US" sz="3600" b="1" dirty="0">
                <a:solidFill>
                  <a:srgbClr val="FFFF66"/>
                </a:solidFill>
                <a:latin typeface="黑体" panose="02010609060101010101" pitchFamily="49" charset="-122"/>
                <a:ea typeface="黑体" panose="02010609060101010101" pitchFamily="49" charset="-122"/>
              </a:rPr>
              <a:t>　</a:t>
            </a:r>
            <a:r>
              <a:rPr lang="zh-CN" altLang="en-US" sz="3600" b="1" dirty="0">
                <a:solidFill>
                  <a:srgbClr val="0000FF"/>
                </a:solidFill>
                <a:latin typeface="黑体" panose="02010609060101010101" pitchFamily="49" charset="-122"/>
                <a:ea typeface="黑体" panose="02010609060101010101" pitchFamily="49" charset="-122"/>
              </a:rPr>
              <a:t>　这样以后，人们才会知道因忧患而得以生存，因沉迷安乐而死亡。</a:t>
            </a:r>
            <a:endParaRPr lang="zh-CN" altLang="en-US" sz="36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378"/>
                                        </p:tgtEl>
                                        <p:attrNameLst>
                                          <p:attrName>style.visibility</p:attrName>
                                        </p:attrNameLst>
                                      </p:cBhvr>
                                      <p:to>
                                        <p:strVal val="visible"/>
                                      </p:to>
                                    </p:set>
                                    <p:anim calcmode="lin" valueType="num">
                                      <p:cBhvr additive="base">
                                        <p:cTn id="7" dur="500" fill="hold"/>
                                        <p:tgtEl>
                                          <p:spTgt spid="101378"/>
                                        </p:tgtEl>
                                        <p:attrNameLst>
                                          <p:attrName>ppt_x</p:attrName>
                                        </p:attrNameLst>
                                      </p:cBhvr>
                                      <p:tavLst>
                                        <p:tav tm="0">
                                          <p:val>
                                            <p:strVal val="#ppt_x"/>
                                          </p:val>
                                        </p:tav>
                                        <p:tav tm="100000">
                                          <p:val>
                                            <p:strVal val="#ppt_x"/>
                                          </p:val>
                                        </p:tav>
                                      </p:tavLst>
                                    </p:anim>
                                    <p:anim calcmode="lin" valueType="num">
                                      <p:cBhvr additive="base">
                                        <p:cTn id="8" dur="500" fill="hold"/>
                                        <p:tgtEl>
                                          <p:spTgt spid="10137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379"/>
                                        </p:tgtEl>
                                        <p:attrNameLst>
                                          <p:attrName>style.visibility</p:attrName>
                                        </p:attrNameLst>
                                      </p:cBhvr>
                                      <p:to>
                                        <p:strVal val="visible"/>
                                      </p:to>
                                    </p:set>
                                    <p:anim calcmode="lin" valueType="num">
                                      <p:cBhvr additive="base">
                                        <p:cTn id="13" dur="500" fill="hold"/>
                                        <p:tgtEl>
                                          <p:spTgt spid="101379"/>
                                        </p:tgtEl>
                                        <p:attrNameLst>
                                          <p:attrName>ppt_x</p:attrName>
                                        </p:attrNameLst>
                                      </p:cBhvr>
                                      <p:tavLst>
                                        <p:tav tm="0">
                                          <p:val>
                                            <p:strVal val="#ppt_x"/>
                                          </p:val>
                                        </p:tav>
                                        <p:tav tm="100000">
                                          <p:val>
                                            <p:strVal val="#ppt_x"/>
                                          </p:val>
                                        </p:tav>
                                      </p:tavLst>
                                    </p:anim>
                                    <p:anim calcmode="lin" valueType="num">
                                      <p:cBhvr additive="base">
                                        <p:cTn id="14" dur="500" fill="hold"/>
                                        <p:tgtEl>
                                          <p:spTgt spid="1013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78" grpId="0"/>
      <p:bldP spid="10137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6434" name="标题 146433"/>
          <p:cNvSpPr>
            <a:spLocks noGrp="1"/>
          </p:cNvSpPr>
          <p:nvPr>
            <p:ph type="title"/>
          </p:nvPr>
        </p:nvSpPr>
        <p:spPr>
          <a:xfrm>
            <a:off x="323850" y="533400"/>
            <a:ext cx="4103688" cy="1143000"/>
          </a:xfrm>
          <a:custGeom>
            <a:avLst/>
            <a:gdLst>
              <a:gd name="A1" fmla="val 0"/>
              <a:gd name="A3" fmla="val 0"/>
            </a:gdLst>
            <a:ahLst/>
            <a:cxnLst/>
            <a:pathLst/>
          </a:custGeom>
        </p:spPr>
        <p:txBody>
          <a:bodyPr lIns="92075" tIns="46037" rIns="92075" bIns="46037" anchor="ctr"/>
          <a:p>
            <a:r>
              <a:rPr lang="zh-CN" altLang="en-US" b="1" dirty="0">
                <a:solidFill>
                  <a:srgbClr val="0000FF"/>
                </a:solidFill>
              </a:rPr>
              <a:t>字词总结</a:t>
            </a:r>
            <a:endParaRPr lang="zh-CN" altLang="en-US" b="1" dirty="0">
              <a:solidFill>
                <a:srgbClr val="0000FF"/>
              </a:solidFill>
            </a:endParaRPr>
          </a:p>
        </p:txBody>
      </p:sp>
      <p:sp>
        <p:nvSpPr>
          <p:cNvPr id="146435" name="文本占位符 146434"/>
          <p:cNvSpPr>
            <a:spLocks noGrp="1"/>
          </p:cNvSpPr>
          <p:nvPr>
            <p:ph type="body" idx="1"/>
          </p:nvPr>
        </p:nvSpPr>
        <p:spPr/>
        <p:txBody>
          <a:bodyPr/>
          <a:p>
            <a:r>
              <a:rPr lang="en-US" altLang="zh-CN" b="1">
                <a:solidFill>
                  <a:srgbClr val="FF0000"/>
                </a:solidFill>
              </a:rPr>
              <a:t>1</a:t>
            </a:r>
            <a:r>
              <a:rPr lang="zh-CN" altLang="en-US" b="1" dirty="0">
                <a:solidFill>
                  <a:srgbClr val="FF0000"/>
                </a:solidFill>
              </a:rPr>
              <a:t>、词类活用</a:t>
            </a:r>
            <a:endParaRPr lang="zh-CN" altLang="en-US" b="1" dirty="0">
              <a:solidFill>
                <a:srgbClr val="FF0000"/>
              </a:solidFill>
            </a:endParaRPr>
          </a:p>
          <a:p>
            <a:pPr>
              <a:buNone/>
            </a:pPr>
            <a:endParaRPr lang="zh-CN" altLang="en-US" b="1" dirty="0">
              <a:solidFill>
                <a:srgbClr val="FF0000"/>
              </a:solidFill>
            </a:endParaRPr>
          </a:p>
          <a:p>
            <a:r>
              <a:rPr lang="en-US" altLang="zh-CN" b="1">
                <a:solidFill>
                  <a:srgbClr val="FF0000"/>
                </a:solidFill>
              </a:rPr>
              <a:t>2</a:t>
            </a:r>
            <a:r>
              <a:rPr lang="zh-CN" altLang="en-US" b="1" dirty="0">
                <a:solidFill>
                  <a:srgbClr val="FF0000"/>
                </a:solidFill>
              </a:rPr>
              <a:t>、通假字</a:t>
            </a:r>
            <a:endParaRPr lang="zh-CN" altLang="en-US" b="1" dirty="0">
              <a:solidFill>
                <a:srgbClr val="FF0000"/>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7458" name="标题 147457"/>
          <p:cNvSpPr>
            <a:spLocks noGrp="1"/>
          </p:cNvSpPr>
          <p:nvPr>
            <p:ph type="title"/>
          </p:nvPr>
        </p:nvSpPr>
        <p:spPr>
          <a:xfrm>
            <a:off x="179388" y="1125538"/>
            <a:ext cx="6121400" cy="790575"/>
          </a:xfrm>
          <a:custGeom>
            <a:avLst/>
            <a:gdLst>
              <a:gd name="A1" fmla="val 0"/>
              <a:gd name="A3" fmla="val 0"/>
            </a:gdLst>
            <a:ahLst/>
            <a:cxnLst/>
            <a:pathLst/>
          </a:custGeom>
        </p:spPr>
        <p:txBody>
          <a:bodyPr lIns="92075" tIns="46037" rIns="92075" bIns="46037" anchor="ctr"/>
          <a:p>
            <a:r>
              <a:rPr lang="zh-CN" altLang="en-US" sz="3200" b="1" dirty="0">
                <a:solidFill>
                  <a:srgbClr val="FF0000"/>
                </a:solidFill>
              </a:rPr>
              <a:t>（</a:t>
            </a:r>
            <a:r>
              <a:rPr lang="en-US" altLang="zh-CN" sz="3200" b="1">
                <a:solidFill>
                  <a:srgbClr val="FF0000"/>
                </a:solidFill>
              </a:rPr>
              <a:t>1</a:t>
            </a:r>
            <a:r>
              <a:rPr lang="zh-CN" altLang="en-US" sz="3200" b="1" dirty="0">
                <a:solidFill>
                  <a:srgbClr val="FF0000"/>
                </a:solidFill>
              </a:rPr>
              <a:t>）形容词、动词使动用法</a:t>
            </a:r>
            <a:endParaRPr lang="zh-CN" altLang="en-US" sz="3200" b="1" dirty="0">
              <a:solidFill>
                <a:srgbClr val="FF0000"/>
              </a:solidFill>
            </a:endParaRPr>
          </a:p>
        </p:txBody>
      </p:sp>
      <p:sp>
        <p:nvSpPr>
          <p:cNvPr id="147459" name="文本占位符 147458"/>
          <p:cNvSpPr>
            <a:spLocks noGrp="1"/>
          </p:cNvSpPr>
          <p:nvPr>
            <p:ph type="body" idx="1"/>
          </p:nvPr>
        </p:nvSpPr>
        <p:spPr/>
        <p:txBody>
          <a:bodyPr/>
          <a:p>
            <a:r>
              <a:rPr lang="zh-CN" altLang="en-US" sz="2800" b="1" dirty="0"/>
              <a:t>苦：使</a:t>
            </a:r>
            <a:r>
              <a:rPr lang="en-US" altLang="zh-CN" sz="2800" b="1">
                <a:latin typeface="Times New Roman" panose="02020603050405020304" pitchFamily="18" charset="0"/>
              </a:rPr>
              <a:t>……</a:t>
            </a:r>
            <a:r>
              <a:rPr lang="zh-CN" altLang="en-US" sz="2800" b="1" dirty="0"/>
              <a:t>痛苦      劳：使</a:t>
            </a:r>
            <a:r>
              <a:rPr lang="en-US" altLang="zh-CN" sz="2800" b="1">
                <a:latin typeface="Times New Roman" panose="02020603050405020304" pitchFamily="18" charset="0"/>
              </a:rPr>
              <a:t>……</a:t>
            </a:r>
            <a:r>
              <a:rPr lang="zh-CN" altLang="en-US" sz="2800" b="1" dirty="0"/>
              <a:t>劳累</a:t>
            </a:r>
            <a:endParaRPr lang="zh-CN" altLang="en-US" sz="2800" b="1" dirty="0"/>
          </a:p>
          <a:p>
            <a:r>
              <a:rPr lang="zh-CN" altLang="en-US" sz="2800" b="1" dirty="0"/>
              <a:t>饿：使</a:t>
            </a:r>
            <a:r>
              <a:rPr lang="en-US" altLang="zh-CN" sz="2800" b="1">
                <a:latin typeface="Times New Roman" panose="02020603050405020304" pitchFamily="18" charset="0"/>
              </a:rPr>
              <a:t>……</a:t>
            </a:r>
            <a:r>
              <a:rPr lang="zh-CN" altLang="en-US" sz="2800" b="1" dirty="0"/>
              <a:t>饥饿       空乏：使</a:t>
            </a:r>
            <a:r>
              <a:rPr lang="en-US" altLang="zh-CN" sz="2800" b="1">
                <a:latin typeface="Times New Roman" panose="02020603050405020304" pitchFamily="18" charset="0"/>
              </a:rPr>
              <a:t>……</a:t>
            </a:r>
            <a:r>
              <a:rPr lang="zh-CN" altLang="en-US" sz="2800" b="1" dirty="0"/>
              <a:t>资财贫乏   </a:t>
            </a:r>
            <a:endParaRPr lang="zh-CN" altLang="en-US" sz="2800" b="1" dirty="0"/>
          </a:p>
          <a:p>
            <a:r>
              <a:rPr lang="zh-CN" altLang="en-US" sz="2800" b="1" dirty="0"/>
              <a:t>动：使</a:t>
            </a:r>
            <a:r>
              <a:rPr lang="en-US" altLang="zh-CN" sz="2800" b="1">
                <a:latin typeface="Times New Roman" panose="02020603050405020304" pitchFamily="18" charset="0"/>
              </a:rPr>
              <a:t>……</a:t>
            </a:r>
            <a:r>
              <a:rPr lang="zh-CN" altLang="en-US" sz="2800" b="1" dirty="0"/>
              <a:t>惊动        忍：使</a:t>
            </a:r>
            <a:r>
              <a:rPr lang="en-US" altLang="zh-CN" sz="2800" b="1">
                <a:latin typeface="Times New Roman" panose="02020603050405020304" pitchFamily="18" charset="0"/>
              </a:rPr>
              <a:t>……</a:t>
            </a:r>
            <a:r>
              <a:rPr lang="zh-CN" altLang="en-US" sz="2800" b="1" dirty="0"/>
              <a:t>坚韧</a:t>
            </a:r>
            <a:endParaRPr lang="zh-CN" altLang="en-US" sz="2800" b="1" dirty="0"/>
          </a:p>
          <a:p>
            <a:endParaRPr lang="zh-CN" altLang="en-US" sz="2800" dirty="0"/>
          </a:p>
        </p:txBody>
      </p:sp>
      <p:sp>
        <p:nvSpPr>
          <p:cNvPr id="147460" name="文本框 147459"/>
          <p:cNvSpPr txBox="1"/>
          <p:nvPr/>
        </p:nvSpPr>
        <p:spPr>
          <a:xfrm>
            <a:off x="1258888" y="4437063"/>
            <a:ext cx="6626225" cy="457200"/>
          </a:xfrm>
          <a:prstGeom prst="rect">
            <a:avLst/>
          </a:prstGeom>
          <a:noFill/>
          <a:ln w="12700">
            <a:noFill/>
          </a:ln>
        </p:spPr>
        <p:txBody>
          <a:bodyPr>
            <a:spAutoFit/>
          </a:bodyPr>
          <a:p>
            <a:pPr>
              <a:spcBef>
                <a:spcPct val="50000"/>
              </a:spcBef>
            </a:pPr>
            <a:endParaRPr lang="zh-CN" altLang="en-US" sz="2400" dirty="0">
              <a:latin typeface="Times New Roman" panose="02020603050405020304" pitchFamily="18" charset="0"/>
            </a:endParaRPr>
          </a:p>
        </p:txBody>
      </p:sp>
      <p:sp>
        <p:nvSpPr>
          <p:cNvPr id="147461" name="文本框 147460"/>
          <p:cNvSpPr txBox="1"/>
          <p:nvPr/>
        </p:nvSpPr>
        <p:spPr>
          <a:xfrm>
            <a:off x="611188" y="333375"/>
            <a:ext cx="5473700" cy="579438"/>
          </a:xfrm>
          <a:prstGeom prst="rect">
            <a:avLst/>
          </a:prstGeom>
          <a:noFill/>
          <a:ln w="12700">
            <a:noFill/>
          </a:ln>
        </p:spPr>
        <p:txBody>
          <a:bodyPr>
            <a:spAutoFit/>
          </a:bodyPr>
          <a:p>
            <a:pPr>
              <a:spcBef>
                <a:spcPct val="50000"/>
              </a:spcBef>
            </a:pPr>
            <a:r>
              <a:rPr lang="zh-CN" altLang="en-US" sz="3200" b="1" dirty="0">
                <a:latin typeface="Times New Roman" panose="02020603050405020304" pitchFamily="18" charset="0"/>
              </a:rPr>
              <a:t>词类活用：</a:t>
            </a:r>
            <a:endParaRPr lang="zh-CN" altLang="en-US" sz="3200" b="1" dirty="0">
              <a:latin typeface="Times New Roman" panose="02020603050405020304" pitchFamily="18" charset="0"/>
            </a:endParaRPr>
          </a:p>
        </p:txBody>
      </p:sp>
      <p:sp>
        <p:nvSpPr>
          <p:cNvPr id="147462" name="文本框 147461"/>
          <p:cNvSpPr txBox="1"/>
          <p:nvPr/>
        </p:nvSpPr>
        <p:spPr>
          <a:xfrm>
            <a:off x="539750" y="4005263"/>
            <a:ext cx="7848600" cy="579437"/>
          </a:xfrm>
          <a:prstGeom prst="rect">
            <a:avLst/>
          </a:prstGeom>
          <a:noFill/>
          <a:ln w="12700">
            <a:noFill/>
          </a:ln>
        </p:spPr>
        <p:txBody>
          <a:bodyPr>
            <a:spAutoFit/>
          </a:bodyPr>
          <a:p>
            <a:pPr>
              <a:spcBef>
                <a:spcPct val="50000"/>
              </a:spcBef>
            </a:pPr>
            <a:r>
              <a:rPr lang="zh-CN" altLang="en-US" sz="3200" b="1" dirty="0">
                <a:solidFill>
                  <a:srgbClr val="FF0000"/>
                </a:solidFill>
                <a:latin typeface="Times New Roman" panose="02020603050405020304" pitchFamily="18" charset="0"/>
              </a:rPr>
              <a:t>（</a:t>
            </a:r>
            <a:r>
              <a:rPr lang="en-US" altLang="zh-CN" sz="3200" b="1">
                <a:solidFill>
                  <a:srgbClr val="FF0000"/>
                </a:solidFill>
                <a:latin typeface="Times New Roman" panose="02020603050405020304" pitchFamily="18" charset="0"/>
              </a:rPr>
              <a:t>2</a:t>
            </a:r>
            <a:r>
              <a:rPr lang="zh-CN" altLang="en-US" sz="3200" b="1" dirty="0">
                <a:solidFill>
                  <a:srgbClr val="FF0000"/>
                </a:solidFill>
                <a:latin typeface="Times New Roman" panose="02020603050405020304" pitchFamily="18" charset="0"/>
              </a:rPr>
              <a:t>）名词作动词</a:t>
            </a:r>
            <a:endParaRPr lang="zh-CN" altLang="en-US" sz="3200" b="1" dirty="0">
              <a:solidFill>
                <a:srgbClr val="FF0000"/>
              </a:solidFill>
              <a:latin typeface="Times New Roman" panose="02020603050405020304" pitchFamily="18" charset="0"/>
            </a:endParaRPr>
          </a:p>
        </p:txBody>
      </p:sp>
      <p:sp>
        <p:nvSpPr>
          <p:cNvPr id="147463" name="文本框 147462"/>
          <p:cNvSpPr txBox="1"/>
          <p:nvPr/>
        </p:nvSpPr>
        <p:spPr>
          <a:xfrm>
            <a:off x="1258888" y="4941888"/>
            <a:ext cx="4105275" cy="519112"/>
          </a:xfrm>
          <a:prstGeom prst="rect">
            <a:avLst/>
          </a:prstGeom>
          <a:noFill/>
          <a:ln w="12700">
            <a:noFill/>
          </a:ln>
        </p:spPr>
        <p:txBody>
          <a:bodyPr>
            <a:spAutoFit/>
          </a:bodyPr>
          <a:p>
            <a:pPr>
              <a:spcBef>
                <a:spcPct val="50000"/>
              </a:spcBef>
            </a:pPr>
            <a:r>
              <a:rPr lang="zh-CN" altLang="en-US" sz="2800" b="1" dirty="0">
                <a:latin typeface="Times New Roman" panose="02020603050405020304" pitchFamily="18" charset="0"/>
              </a:rPr>
              <a:t>过：犯错误</a:t>
            </a:r>
            <a:endParaRPr lang="zh-CN" alt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7461"/>
                                        </p:tgtEl>
                                        <p:attrNameLst>
                                          <p:attrName>style.visibility</p:attrName>
                                        </p:attrNameLst>
                                      </p:cBhvr>
                                      <p:to>
                                        <p:strVal val="visible"/>
                                      </p:to>
                                    </p:set>
                                    <p:anim calcmode="lin" valueType="num">
                                      <p:cBhvr additive="base">
                                        <p:cTn id="7" dur="500" fill="hold"/>
                                        <p:tgtEl>
                                          <p:spTgt spid="147461"/>
                                        </p:tgtEl>
                                        <p:attrNameLst>
                                          <p:attrName>ppt_x</p:attrName>
                                        </p:attrNameLst>
                                      </p:cBhvr>
                                      <p:tavLst>
                                        <p:tav tm="0">
                                          <p:val>
                                            <p:strVal val="#ppt_x"/>
                                          </p:val>
                                        </p:tav>
                                        <p:tav tm="100000">
                                          <p:val>
                                            <p:strVal val="#ppt_x"/>
                                          </p:val>
                                        </p:tav>
                                      </p:tavLst>
                                    </p:anim>
                                    <p:anim calcmode="lin" valueType="num">
                                      <p:cBhvr additive="base">
                                        <p:cTn id="8" dur="500" fill="hold"/>
                                        <p:tgtEl>
                                          <p:spTgt spid="14746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7458"/>
                                        </p:tgtEl>
                                        <p:attrNameLst>
                                          <p:attrName>style.visibility</p:attrName>
                                        </p:attrNameLst>
                                      </p:cBhvr>
                                      <p:to>
                                        <p:strVal val="visible"/>
                                      </p:to>
                                    </p:set>
                                    <p:anim calcmode="lin" valueType="num">
                                      <p:cBhvr additive="base">
                                        <p:cTn id="13" dur="500" fill="hold"/>
                                        <p:tgtEl>
                                          <p:spTgt spid="147458"/>
                                        </p:tgtEl>
                                        <p:attrNameLst>
                                          <p:attrName>ppt_x</p:attrName>
                                        </p:attrNameLst>
                                      </p:cBhvr>
                                      <p:tavLst>
                                        <p:tav tm="0">
                                          <p:val>
                                            <p:strVal val="#ppt_x"/>
                                          </p:val>
                                        </p:tav>
                                        <p:tav tm="100000">
                                          <p:val>
                                            <p:strVal val="#ppt_x"/>
                                          </p:val>
                                        </p:tav>
                                      </p:tavLst>
                                    </p:anim>
                                    <p:anim calcmode="lin" valueType="num">
                                      <p:cBhvr additive="base">
                                        <p:cTn id="14" dur="500" fill="hold"/>
                                        <p:tgtEl>
                                          <p:spTgt spid="1474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7459">
                                            <p:txEl>
                                              <p:charRg st="0" end="21"/>
                                            </p:txEl>
                                          </p:spTgt>
                                        </p:tgtEl>
                                        <p:attrNameLst>
                                          <p:attrName>style.visibility</p:attrName>
                                        </p:attrNameLst>
                                      </p:cBhvr>
                                      <p:to>
                                        <p:strVal val="visible"/>
                                      </p:to>
                                    </p:set>
                                    <p:anim calcmode="lin" valueType="num">
                                      <p:cBhvr additive="base">
                                        <p:cTn id="19" dur="500" fill="hold"/>
                                        <p:tgtEl>
                                          <p:spTgt spid="147459">
                                            <p:txEl>
                                              <p:charRg st="0" end="2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7459">
                                            <p:txEl>
                                              <p:charRg st="0" end="2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7459">
                                            <p:txEl>
                                              <p:charRg st="21" end="49"/>
                                            </p:txEl>
                                          </p:spTgt>
                                        </p:tgtEl>
                                        <p:attrNameLst>
                                          <p:attrName>style.visibility</p:attrName>
                                        </p:attrNameLst>
                                      </p:cBhvr>
                                      <p:to>
                                        <p:strVal val="visible"/>
                                      </p:to>
                                    </p:set>
                                    <p:anim calcmode="lin" valueType="num">
                                      <p:cBhvr additive="base">
                                        <p:cTn id="23" dur="500" fill="hold"/>
                                        <p:tgtEl>
                                          <p:spTgt spid="147459">
                                            <p:txEl>
                                              <p:charRg st="21" end="49"/>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7459">
                                            <p:txEl>
                                              <p:charRg st="21" end="49"/>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7459">
                                            <p:txEl>
                                              <p:charRg st="49" end="72"/>
                                            </p:txEl>
                                          </p:spTgt>
                                        </p:tgtEl>
                                        <p:attrNameLst>
                                          <p:attrName>style.visibility</p:attrName>
                                        </p:attrNameLst>
                                      </p:cBhvr>
                                      <p:to>
                                        <p:strVal val="visible"/>
                                      </p:to>
                                    </p:set>
                                    <p:anim calcmode="lin" valueType="num">
                                      <p:cBhvr additive="base">
                                        <p:cTn id="27" dur="500" fill="hold"/>
                                        <p:tgtEl>
                                          <p:spTgt spid="147459">
                                            <p:txEl>
                                              <p:charRg st="49" end="7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7459">
                                            <p:txEl>
                                              <p:charRg st="49" end="7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47462">
                                            <p:txEl>
                                              <p:charRg st="0" end="9"/>
                                            </p:txEl>
                                          </p:spTgt>
                                        </p:tgtEl>
                                        <p:attrNameLst>
                                          <p:attrName>style.visibility</p:attrName>
                                        </p:attrNameLst>
                                      </p:cBhvr>
                                      <p:to>
                                        <p:strVal val="visible"/>
                                      </p:to>
                                    </p:set>
                                    <p:anim calcmode="lin" valueType="num">
                                      <p:cBhvr additive="base">
                                        <p:cTn id="33" dur="500" fill="hold"/>
                                        <p:tgtEl>
                                          <p:spTgt spid="147462">
                                            <p:txEl>
                                              <p:charRg st="0" end="9"/>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47462">
                                            <p:txEl>
                                              <p:charRg st="0"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458" grpId="0" animBg="1"/>
      <p:bldP spid="14746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8482" name="Rectangle 2"/>
          <p:cNvSpPr/>
          <p:nvPr/>
        </p:nvSpPr>
        <p:spPr>
          <a:xfrm>
            <a:off x="1331913" y="476250"/>
            <a:ext cx="3556000" cy="823913"/>
          </a:xfrm>
          <a:prstGeom prst="rect">
            <a:avLst/>
          </a:prstGeom>
          <a:noFill/>
          <a:ln w="9525">
            <a:noFill/>
          </a:ln>
        </p:spPr>
        <p:txBody>
          <a:bodyPr wrap="none" anchor="ctr">
            <a:spAutoFit/>
          </a:bodyPr>
          <a:p>
            <a:r>
              <a:rPr lang="en-US" altLang="zh-CN" sz="4800" b="1">
                <a:effectLst>
                  <a:outerShdw blurRad="38100" dist="38100" dir="2700000">
                    <a:srgbClr val="FFFFFF"/>
                  </a:outerShdw>
                </a:effectLst>
                <a:latin typeface="黑体" panose="02010609060101010101" pitchFamily="49" charset="-122"/>
                <a:ea typeface="黑体" panose="02010609060101010101" pitchFamily="49" charset="-122"/>
              </a:rPr>
              <a:t>2</a:t>
            </a:r>
            <a:r>
              <a:rPr lang="zh-CN" altLang="en-US" sz="4800" b="1" dirty="0">
                <a:effectLst>
                  <a:outerShdw blurRad="38100" dist="38100" dir="2700000">
                    <a:srgbClr val="FFFFFF"/>
                  </a:outerShdw>
                </a:effectLst>
                <a:latin typeface="黑体" panose="02010609060101010101" pitchFamily="49" charset="-122"/>
                <a:ea typeface="黑体" panose="02010609060101010101" pitchFamily="49" charset="-122"/>
              </a:rPr>
              <a:t>．通假字。</a:t>
            </a:r>
            <a:endParaRPr lang="zh-CN" altLang="en-US" sz="48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8483" name="Rectangle 3"/>
          <p:cNvSpPr>
            <a:spLocks noGrp="1"/>
          </p:cNvSpPr>
          <p:nvPr>
            <p:ph type="body"/>
          </p:nvPr>
        </p:nvSpPr>
        <p:spPr>
          <a:xfrm>
            <a:off x="914400" y="476250"/>
            <a:ext cx="8229600" cy="4525963"/>
          </a:xfrm>
        </p:spPr>
        <p:txBody>
          <a:bodyPr vert="horz" wrap="square" lIns="91440" tIns="45720" rIns="91440" bIns="45720" anchor="t"/>
          <a:p>
            <a:pPr eaLnBrk="1" hangingPunct="1"/>
            <a:endParaRPr lang="zh-CN" altLang="en-US" sz="4400" b="1" dirty="0">
              <a:solidFill>
                <a:srgbClr val="0000FF"/>
              </a:solidFill>
              <a:effectLst>
                <a:outerShdw blurRad="38100" dist="38100" dir="2700000">
                  <a:srgbClr val="000000"/>
                </a:outerShdw>
              </a:effectLst>
              <a:latin typeface="隶书" pitchFamily="49" charset="-122"/>
              <a:ea typeface="隶书" pitchFamily="49" charset="-122"/>
            </a:endParaRPr>
          </a:p>
          <a:p>
            <a:pPr eaLnBrk="1" hangingPunct="1"/>
            <a:r>
              <a:rPr lang="zh-CN" altLang="en-US" sz="4400" b="1" dirty="0">
                <a:effectLst>
                  <a:outerShdw blurRad="38100" dist="38100" dir="2700000">
                    <a:srgbClr val="FFFFFF"/>
                  </a:outerShdw>
                </a:effectLst>
                <a:latin typeface="隶书" pitchFamily="49" charset="-122"/>
                <a:ea typeface="隶书" pitchFamily="49" charset="-122"/>
              </a:rPr>
              <a:t>曾益其所不能。</a:t>
            </a:r>
            <a:endParaRPr lang="zh-CN" altLang="en-US" sz="4400" b="1" dirty="0">
              <a:effectLst>
                <a:outerShdw blurRad="38100" dist="38100" dir="2700000">
                  <a:srgbClr val="FFFFFF"/>
                </a:outerShdw>
              </a:effectLst>
              <a:latin typeface="隶书" pitchFamily="49" charset="-122"/>
              <a:ea typeface="隶书" pitchFamily="49" charset="-122"/>
            </a:endParaRPr>
          </a:p>
          <a:p>
            <a:pPr eaLnBrk="1" hangingPunct="1"/>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曾同</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增</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，增加 </a:t>
            </a:r>
            <a:endParaRPr lang="zh-CN" altLang="en-US" sz="4400" b="1" dirty="0">
              <a:solidFill>
                <a:srgbClr val="0000FF"/>
              </a:solidFill>
              <a:effectLst>
                <a:outerShdw blurRad="38100" dist="38100" dir="2700000">
                  <a:srgbClr val="000000"/>
                </a:outerShdw>
              </a:effectLst>
              <a:latin typeface="隶书" pitchFamily="49" charset="-122"/>
              <a:ea typeface="隶书" pitchFamily="49" charset="-122"/>
            </a:endParaRPr>
          </a:p>
          <a:p>
            <a:pPr eaLnBrk="1" hangingPunct="1"/>
            <a:r>
              <a:rPr lang="zh-CN" altLang="en-US" sz="4400" b="1" dirty="0">
                <a:effectLst>
                  <a:outerShdw blurRad="38100" dist="38100" dir="2700000">
                    <a:srgbClr val="FFFFFF"/>
                  </a:outerShdw>
                </a:effectLst>
                <a:latin typeface="隶书" pitchFamily="49" charset="-122"/>
                <a:ea typeface="隶书" pitchFamily="49" charset="-122"/>
              </a:rPr>
              <a:t>衡于虑。</a:t>
            </a:r>
            <a:endParaRPr lang="zh-CN" altLang="en-US" sz="4400" b="1" dirty="0">
              <a:effectLst>
                <a:outerShdw blurRad="38100" dist="38100" dir="2700000">
                  <a:srgbClr val="FFFFFF"/>
                </a:outerShdw>
              </a:effectLst>
              <a:latin typeface="隶书" pitchFamily="49" charset="-122"/>
              <a:ea typeface="隶书" pitchFamily="49" charset="-122"/>
            </a:endParaRPr>
          </a:p>
          <a:p>
            <a:pPr eaLnBrk="1" hangingPunct="1"/>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衡同</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横</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，梗塞，指不顺 </a:t>
            </a:r>
            <a:endParaRPr lang="zh-CN" altLang="en-US" sz="4400" b="1" dirty="0">
              <a:effectLst>
                <a:outerShdw blurRad="38100" dist="38100" dir="2700000">
                  <a:srgbClr val="FFFFFF"/>
                </a:outerShdw>
              </a:effectLst>
              <a:latin typeface="隶书" pitchFamily="49" charset="-122"/>
              <a:ea typeface="隶书" pitchFamily="49" charset="-122"/>
            </a:endParaRPr>
          </a:p>
          <a:p>
            <a:pPr eaLnBrk="1" hangingPunct="1"/>
            <a:r>
              <a:rPr lang="zh-CN" altLang="en-US" sz="4400" b="1" dirty="0">
                <a:effectLst>
                  <a:outerShdw blurRad="38100" dist="38100" dir="2700000">
                    <a:srgbClr val="FFFFFF"/>
                  </a:outerShdw>
                </a:effectLst>
                <a:latin typeface="隶书" pitchFamily="49" charset="-122"/>
                <a:ea typeface="隶书" pitchFamily="49" charset="-122"/>
              </a:rPr>
              <a:t>入则无法家佛士。</a:t>
            </a:r>
            <a:endParaRPr lang="zh-CN" altLang="en-US" sz="4400" b="1" dirty="0">
              <a:effectLst>
                <a:outerShdw blurRad="38100" dist="38100" dir="2700000">
                  <a:srgbClr val="FFFFFF"/>
                </a:outerShdw>
              </a:effectLst>
              <a:latin typeface="隶书" pitchFamily="49" charset="-122"/>
              <a:ea typeface="隶书" pitchFamily="49" charset="-122"/>
            </a:endParaRPr>
          </a:p>
          <a:p>
            <a:pPr eaLnBrk="1" hangingPunct="1"/>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拂同</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弼</a:t>
            </a:r>
            <a:r>
              <a:rPr lang="zh-CN" altLang="en-US" sz="4400" b="1" dirty="0">
                <a:solidFill>
                  <a:srgbClr val="0000FF"/>
                </a:solidFill>
                <a:effectLst>
                  <a:outerShdw blurRad="38100" dist="38100" dir="2700000">
                    <a:srgbClr val="000000"/>
                  </a:outerShdw>
                </a:effectLst>
                <a:ea typeface="隶书" pitchFamily="49" charset="-122"/>
              </a:rPr>
              <a:t>”</a:t>
            </a:r>
            <a:r>
              <a:rPr lang="zh-CN" altLang="en-US" sz="4400" b="1" dirty="0">
                <a:solidFill>
                  <a:srgbClr val="0000FF"/>
                </a:solidFill>
                <a:effectLst>
                  <a:outerShdw blurRad="38100" dist="38100" dir="2700000">
                    <a:srgbClr val="000000"/>
                  </a:outerShdw>
                </a:effectLst>
                <a:latin typeface="隶书" pitchFamily="49" charset="-122"/>
                <a:ea typeface="隶书" pitchFamily="49" charset="-122"/>
              </a:rPr>
              <a:t>，辅佐</a:t>
            </a:r>
            <a:endParaRPr lang="zh-CN" altLang="en-US" sz="4400" b="1" dirty="0">
              <a:solidFill>
                <a:srgbClr val="0000FF"/>
              </a:solidFill>
              <a:effectLst>
                <a:outerShdw blurRad="38100" dist="38100" dir="2700000">
                  <a:srgbClr val="000000"/>
                </a:outerShdw>
              </a:effectLst>
              <a:latin typeface="隶书" pitchFamily="49" charset="-122"/>
              <a:ea typeface="隶书" pitchFamily="49" charset="-122"/>
            </a:endParaRPr>
          </a:p>
          <a:p>
            <a:pPr eaLnBrk="1" hangingPunct="1"/>
            <a:endParaRPr lang="zh-CN" altLang="en-US" sz="4400" b="1" dirty="0">
              <a:effectLst>
                <a:outerShdw blurRad="38100" dist="38100" dir="2700000">
                  <a:srgbClr val="FFFFFF"/>
                </a:outerShdw>
              </a:effectLst>
              <a:latin typeface="隶书" pitchFamily="49" charset="-122"/>
              <a:ea typeface="隶书" pitchFamily="49" charset="-122"/>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5411" name="Text Box 3"/>
          <p:cNvSpPr txBox="1"/>
          <p:nvPr/>
        </p:nvSpPr>
        <p:spPr>
          <a:xfrm>
            <a:off x="1331913" y="260350"/>
            <a:ext cx="4608512" cy="701675"/>
          </a:xfrm>
          <a:prstGeom prst="rect">
            <a:avLst/>
          </a:prstGeom>
          <a:noFill/>
          <a:ln w="9525">
            <a:noFill/>
          </a:ln>
        </p:spPr>
        <p:txBody>
          <a:bodyP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第一段</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5412" name="Rectangle 4"/>
          <p:cNvSpPr/>
          <p:nvPr/>
        </p:nvSpPr>
        <p:spPr>
          <a:xfrm>
            <a:off x="1979613" y="836613"/>
            <a:ext cx="3168650" cy="823912"/>
          </a:xfrm>
          <a:prstGeom prst="rect">
            <a:avLst/>
          </a:prstGeom>
          <a:noFill/>
          <a:ln w="9525">
            <a:noFill/>
          </a:ln>
        </p:spPr>
        <p:txBody>
          <a:bodyPr anchor="ctr">
            <a:spAutoFit/>
          </a:bodyPr>
          <a:p>
            <a:r>
              <a:rPr lang="zh-CN" altLang="en-US" sz="4800" b="1" dirty="0">
                <a:solidFill>
                  <a:srgbClr val="0000FF"/>
                </a:solidFill>
                <a:effectLst>
                  <a:outerShdw blurRad="38100" dist="38100" dir="2700000">
                    <a:srgbClr val="000000"/>
                  </a:outerShdw>
                </a:effectLst>
                <a:latin typeface="隶书" pitchFamily="49" charset="-122"/>
                <a:ea typeface="隶书" pitchFamily="49" charset="-122"/>
              </a:rPr>
              <a:t>六个人 </a:t>
            </a:r>
            <a:endParaRPr lang="zh-CN" altLang="en-US" sz="4800" b="1" dirty="0">
              <a:solidFill>
                <a:srgbClr val="0000FF"/>
              </a:solidFill>
              <a:effectLst>
                <a:outerShdw blurRad="38100" dist="38100" dir="2700000">
                  <a:srgbClr val="000000"/>
                </a:outerShdw>
              </a:effectLst>
              <a:latin typeface="隶书" pitchFamily="49" charset="-122"/>
              <a:ea typeface="隶书" pitchFamily="49" charset="-122"/>
            </a:endParaRPr>
          </a:p>
        </p:txBody>
      </p:sp>
      <p:sp>
        <p:nvSpPr>
          <p:cNvPr id="145413" name="Rectangle 5"/>
          <p:cNvSpPr/>
          <p:nvPr/>
        </p:nvSpPr>
        <p:spPr>
          <a:xfrm>
            <a:off x="1403350" y="1700213"/>
            <a:ext cx="3744913" cy="701675"/>
          </a:xfrm>
          <a:prstGeom prst="rect">
            <a:avLst/>
          </a:prstGeom>
          <a:noFill/>
          <a:ln w="9525">
            <a:noFill/>
          </a:ln>
        </p:spPr>
        <p:txBody>
          <a:bodyPr anchor="ct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共同的特点 </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5414" name="Rectangle 6"/>
          <p:cNvSpPr/>
          <p:nvPr/>
        </p:nvSpPr>
        <p:spPr>
          <a:xfrm>
            <a:off x="2700338" y="2205038"/>
            <a:ext cx="3960812" cy="701675"/>
          </a:xfrm>
          <a:prstGeom prst="rect">
            <a:avLst/>
          </a:prstGeom>
          <a:noFill/>
          <a:ln w="9525">
            <a:noFill/>
          </a:ln>
        </p:spPr>
        <p:txBody>
          <a:bodyPr anchor="ctr">
            <a:spAutoFit/>
          </a:bodyPr>
          <a:p>
            <a:r>
              <a:rPr lang="en-US" altLang="zh-CN" sz="4000" b="1">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1</a:t>
            </a:r>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、出身都卑微 </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145415" name="Rectangle 7"/>
          <p:cNvSpPr/>
          <p:nvPr/>
        </p:nvSpPr>
        <p:spPr>
          <a:xfrm>
            <a:off x="1763713" y="2781300"/>
            <a:ext cx="7127875" cy="1311275"/>
          </a:xfrm>
          <a:prstGeom prst="rect">
            <a:avLst/>
          </a:prstGeom>
          <a:noFill/>
          <a:ln w="9525">
            <a:noFill/>
          </a:ln>
        </p:spPr>
        <p:txBody>
          <a:bodyPr anchor="ct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种田、筑墙的、贩卖鱼盐的、犯人、隐居者、奴隶 </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5416" name="Rectangle 8"/>
          <p:cNvSpPr/>
          <p:nvPr/>
        </p:nvSpPr>
        <p:spPr>
          <a:xfrm>
            <a:off x="1476375" y="3933825"/>
            <a:ext cx="6496050" cy="1311275"/>
          </a:xfrm>
          <a:prstGeom prst="rect">
            <a:avLst/>
          </a:prstGeom>
          <a:noFill/>
          <a:ln w="9525">
            <a:noFill/>
          </a:ln>
        </p:spPr>
        <p:txBody>
          <a:bodyPr anchor="ctr">
            <a:spAutoFit/>
          </a:bodyPr>
          <a:p>
            <a:r>
              <a:rPr lang="en-US" altLang="zh-CN" sz="4000" b="1">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2</a:t>
            </a:r>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、经过艰苦的磨练，显露出不同凡人的才干。 </a:t>
            </a: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
        <p:nvSpPr>
          <p:cNvPr id="145417" name="Rectangle 9"/>
          <p:cNvSpPr/>
          <p:nvPr/>
        </p:nvSpPr>
        <p:spPr>
          <a:xfrm>
            <a:off x="1476375" y="5157788"/>
            <a:ext cx="7127875" cy="2530475"/>
          </a:xfrm>
          <a:prstGeom prst="rect">
            <a:avLst/>
          </a:prstGeom>
          <a:noFill/>
          <a:ln w="9525">
            <a:noFill/>
          </a:ln>
        </p:spPr>
        <p:txBody>
          <a:bodyPr anchor="ctr">
            <a:spAutoFit/>
          </a:bodyPr>
          <a:p>
            <a:r>
              <a:rPr lang="en-US" altLang="zh-CN" sz="4000" b="1">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3</a:t>
            </a:r>
            <a: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t>、后来都被统治者委以重任，干出了一番出色的事业。</a:t>
            </a:r>
            <a:b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br>
            <a:br>
              <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rPr>
            </a:br>
            <a:endParaRPr lang="zh-CN" altLang="en-US" sz="4000" b="1" dirty="0">
              <a:solidFill>
                <a:srgbClr val="0000FF"/>
              </a:solidFill>
              <a:effectLst>
                <a:outerShdw blurRad="38100" dist="38100" dir="2700000">
                  <a:srgbClr val="000000"/>
                </a:outerShdw>
              </a:effectLst>
              <a:latin typeface="黑体" panose="02010609060101010101" pitchFamily="49" charset="-122"/>
              <a:ea typeface="黑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5411"/>
                                        </p:tgtEl>
                                        <p:attrNameLst>
                                          <p:attrName>style.visibility</p:attrName>
                                        </p:attrNameLst>
                                      </p:cBhvr>
                                      <p:to>
                                        <p:strVal val="visible"/>
                                      </p:to>
                                    </p:set>
                                    <p:anim calcmode="lin" valueType="num">
                                      <p:cBhvr additive="base">
                                        <p:cTn id="7" dur="500" fill="hold"/>
                                        <p:tgtEl>
                                          <p:spTgt spid="145411"/>
                                        </p:tgtEl>
                                        <p:attrNameLst>
                                          <p:attrName>ppt_x</p:attrName>
                                        </p:attrNameLst>
                                      </p:cBhvr>
                                      <p:tavLst>
                                        <p:tav tm="0">
                                          <p:val>
                                            <p:strVal val="1+#ppt_w/2"/>
                                          </p:val>
                                        </p:tav>
                                        <p:tav tm="100000">
                                          <p:val>
                                            <p:strVal val="#ppt_x"/>
                                          </p:val>
                                        </p:tav>
                                      </p:tavLst>
                                    </p:anim>
                                    <p:anim calcmode="lin" valueType="num">
                                      <p:cBhvr additive="base">
                                        <p:cTn id="8" dur="500" fill="hold"/>
                                        <p:tgtEl>
                                          <p:spTgt spid="14541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145412"/>
                                        </p:tgtEl>
                                        <p:attrNameLst>
                                          <p:attrName>style.visibility</p:attrName>
                                        </p:attrNameLst>
                                      </p:cBhvr>
                                      <p:to>
                                        <p:strVal val="visible"/>
                                      </p:to>
                                    </p:set>
                                    <p:anim calcmode="lin" valueType="num">
                                      <p:cBhvr>
                                        <p:cTn id="13" dur="1000" fill="hold"/>
                                        <p:tgtEl>
                                          <p:spTgt spid="145412"/>
                                        </p:tgtEl>
                                        <p:attrNameLst>
                                          <p:attrName>ppt_x</p:attrName>
                                        </p:attrNameLst>
                                      </p:cBhvr>
                                      <p:tavLst>
                                        <p:tav tm="0">
                                          <p:val>
                                            <p:strVal val="#ppt_x-.2"/>
                                          </p:val>
                                        </p:tav>
                                        <p:tav tm="100000">
                                          <p:val>
                                            <p:strVal val="#ppt_x"/>
                                          </p:val>
                                        </p:tav>
                                      </p:tavLst>
                                    </p:anim>
                                    <p:anim calcmode="lin" valueType="num">
                                      <p:cBhvr>
                                        <p:cTn id="14" dur="1000" fill="hold"/>
                                        <p:tgtEl>
                                          <p:spTgt spid="145412"/>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45412"/>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grpId="0" nodeType="clickEffect">
                                  <p:stCondLst>
                                    <p:cond delay="0"/>
                                  </p:stCondLst>
                                  <p:iterate type="lt">
                                    <p:tmPct val="10000"/>
                                  </p:iterate>
                                  <p:childTnLst>
                                    <p:set>
                                      <p:cBhvr>
                                        <p:cTn id="19" dur="1" fill="hold">
                                          <p:stCondLst>
                                            <p:cond delay="0"/>
                                          </p:stCondLst>
                                        </p:cTn>
                                        <p:tgtEl>
                                          <p:spTgt spid="145413"/>
                                        </p:tgtEl>
                                        <p:attrNameLst>
                                          <p:attrName>style.visibility</p:attrName>
                                        </p:attrNameLst>
                                      </p:cBhvr>
                                      <p:to>
                                        <p:strVal val="visible"/>
                                      </p:to>
                                    </p:set>
                                    <p:anim calcmode="lin" valueType="num">
                                      <p:cBhvr>
                                        <p:cTn id="20" dur="500" fill="hold"/>
                                        <p:tgtEl>
                                          <p:spTgt spid="145413"/>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45413"/>
                                        </p:tgtEl>
                                        <p:attrNameLst>
                                          <p:attrName>ppt_y</p:attrName>
                                        </p:attrNameLst>
                                      </p:cBhvr>
                                      <p:tavLst>
                                        <p:tav tm="0">
                                          <p:val>
                                            <p:strVal val="#ppt_y"/>
                                          </p:val>
                                        </p:tav>
                                        <p:tav tm="100000">
                                          <p:val>
                                            <p:strVal val="#ppt_y"/>
                                          </p:val>
                                        </p:tav>
                                      </p:tavLst>
                                    </p:anim>
                                    <p:anim calcmode="lin" valueType="num">
                                      <p:cBhvr>
                                        <p:cTn id="22" dur="500" fill="hold"/>
                                        <p:tgtEl>
                                          <p:spTgt spid="145413"/>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45413"/>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45413"/>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45414"/>
                                        </p:tgtEl>
                                        <p:attrNameLst>
                                          <p:attrName>style.visibility</p:attrName>
                                        </p:attrNameLst>
                                      </p:cBhvr>
                                      <p:to>
                                        <p:strVal val="visible"/>
                                      </p:to>
                                    </p:set>
                                    <p:animEffect transition="in" filter="dissolve">
                                      <p:cBhvr>
                                        <p:cTn id="29" dur="500"/>
                                        <p:tgtEl>
                                          <p:spTgt spid="145414"/>
                                        </p:tgtEl>
                                      </p:cBhvr>
                                    </p:animEffect>
                                  </p:childTnLst>
                                </p:cTn>
                              </p:par>
                            </p:childTnLst>
                          </p:cTn>
                        </p:par>
                      </p:childTnLst>
                    </p:cTn>
                  </p:par>
                  <p:par>
                    <p:cTn id="30" fill="hold">
                      <p:stCondLst>
                        <p:cond delay="indefinite"/>
                      </p:stCondLst>
                      <p:childTnLst>
                        <p:par>
                          <p:cTn id="31" fill="hold">
                            <p:stCondLst>
                              <p:cond delay="0"/>
                            </p:stCondLst>
                            <p:childTnLst>
                              <p:par>
                                <p:cTn id="32" presetID="18" presetClass="entr" presetSubtype="12" fill="hold" grpId="0" nodeType="clickEffect">
                                  <p:stCondLst>
                                    <p:cond delay="0"/>
                                  </p:stCondLst>
                                  <p:childTnLst>
                                    <p:set>
                                      <p:cBhvr>
                                        <p:cTn id="33" dur="1" fill="hold">
                                          <p:stCondLst>
                                            <p:cond delay="0"/>
                                          </p:stCondLst>
                                        </p:cTn>
                                        <p:tgtEl>
                                          <p:spTgt spid="145415"/>
                                        </p:tgtEl>
                                        <p:attrNameLst>
                                          <p:attrName>style.visibility</p:attrName>
                                        </p:attrNameLst>
                                      </p:cBhvr>
                                      <p:to>
                                        <p:strVal val="visible"/>
                                      </p:to>
                                    </p:set>
                                    <p:animEffect transition="in" filter="strips(downLeft)">
                                      <p:cBhvr>
                                        <p:cTn id="34" dur="500"/>
                                        <p:tgtEl>
                                          <p:spTgt spid="145415"/>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45416"/>
                                        </p:tgtEl>
                                        <p:attrNameLst>
                                          <p:attrName>style.visibility</p:attrName>
                                        </p:attrNameLst>
                                      </p:cBhvr>
                                      <p:to>
                                        <p:strVal val="visible"/>
                                      </p:to>
                                    </p:set>
                                    <p:anim calcmode="lin" valueType="num">
                                      <p:cBhvr additive="base">
                                        <p:cTn id="39" dur="500" fill="hold"/>
                                        <p:tgtEl>
                                          <p:spTgt spid="145416"/>
                                        </p:tgtEl>
                                        <p:attrNameLst>
                                          <p:attrName>ppt_x</p:attrName>
                                        </p:attrNameLst>
                                      </p:cBhvr>
                                      <p:tavLst>
                                        <p:tav tm="0">
                                          <p:val>
                                            <p:strVal val="1+#ppt_w/2"/>
                                          </p:val>
                                        </p:tav>
                                        <p:tav tm="100000">
                                          <p:val>
                                            <p:strVal val="#ppt_x"/>
                                          </p:val>
                                        </p:tav>
                                      </p:tavLst>
                                    </p:anim>
                                    <p:anim calcmode="lin" valueType="num">
                                      <p:cBhvr additive="base">
                                        <p:cTn id="40" dur="500" fill="hold"/>
                                        <p:tgtEl>
                                          <p:spTgt spid="14541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5417"/>
                                        </p:tgtEl>
                                        <p:attrNameLst>
                                          <p:attrName>style.visibility</p:attrName>
                                        </p:attrNameLst>
                                      </p:cBhvr>
                                      <p:to>
                                        <p:strVal val="visible"/>
                                      </p:to>
                                    </p:set>
                                    <p:anim calcmode="lin" valueType="num">
                                      <p:cBhvr additive="base">
                                        <p:cTn id="45" dur="500" fill="hold"/>
                                        <p:tgtEl>
                                          <p:spTgt spid="145417"/>
                                        </p:tgtEl>
                                        <p:attrNameLst>
                                          <p:attrName>ppt_x</p:attrName>
                                        </p:attrNameLst>
                                      </p:cBhvr>
                                      <p:tavLst>
                                        <p:tav tm="0">
                                          <p:val>
                                            <p:strVal val="1+#ppt_w/2"/>
                                          </p:val>
                                        </p:tav>
                                        <p:tav tm="100000">
                                          <p:val>
                                            <p:strVal val="#ppt_x"/>
                                          </p:val>
                                        </p:tav>
                                      </p:tavLst>
                                    </p:anim>
                                    <p:anim calcmode="lin" valueType="num">
                                      <p:cBhvr additive="base">
                                        <p:cTn id="46" dur="500" fill="hold"/>
                                        <p:tgtEl>
                                          <p:spTgt spid="145417"/>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 presetClass="exit" presetSubtype="16" fill="hold" grpId="1" nodeType="clickEffect">
                                  <p:stCondLst>
                                    <p:cond delay="0"/>
                                  </p:stCondLst>
                                  <p:iterate type="lt">
                                    <p:tmPct val="0"/>
                                  </p:iterate>
                                  <p:childTnLst>
                                    <p:animEffect transition="out" filter="box(in)">
                                      <p:cBhvr>
                                        <p:cTn id="50" dur="500"/>
                                        <p:tgtEl>
                                          <p:spTgt spid="145413"/>
                                        </p:tgtEl>
                                      </p:cBhvr>
                                    </p:animEffect>
                                    <p:set>
                                      <p:cBhvr>
                                        <p:cTn id="51" dur="1" fill="hold">
                                          <p:stCondLst>
                                            <p:cond delay="499"/>
                                          </p:stCondLst>
                                        </p:cTn>
                                        <p:tgtEl>
                                          <p:spTgt spid="145413"/>
                                        </p:tgtEl>
                                        <p:attrNameLst>
                                          <p:attrName>style.visibility</p:attrName>
                                        </p:attrNameLst>
                                      </p:cBhvr>
                                      <p:to>
                                        <p:strVal val="hidden"/>
                                      </p:to>
                                    </p:set>
                                  </p:childTnLst>
                                </p:cTn>
                              </p:par>
                              <p:par>
                                <p:cTn id="52" presetID="4" presetClass="exit" presetSubtype="16" fill="hold" grpId="1" nodeType="withEffect">
                                  <p:stCondLst>
                                    <p:cond delay="0"/>
                                  </p:stCondLst>
                                  <p:childTnLst>
                                    <p:animEffect transition="out" filter="box(in)">
                                      <p:cBhvr>
                                        <p:cTn id="53" dur="500"/>
                                        <p:tgtEl>
                                          <p:spTgt spid="145414"/>
                                        </p:tgtEl>
                                      </p:cBhvr>
                                    </p:animEffect>
                                    <p:set>
                                      <p:cBhvr>
                                        <p:cTn id="54" dur="1" fill="hold">
                                          <p:stCondLst>
                                            <p:cond delay="499"/>
                                          </p:stCondLst>
                                        </p:cTn>
                                        <p:tgtEl>
                                          <p:spTgt spid="145414"/>
                                        </p:tgtEl>
                                        <p:attrNameLst>
                                          <p:attrName>style.visibility</p:attrName>
                                        </p:attrNameLst>
                                      </p:cBhvr>
                                      <p:to>
                                        <p:strVal val="hidden"/>
                                      </p:to>
                                    </p:set>
                                  </p:childTnLst>
                                </p:cTn>
                              </p:par>
                              <p:par>
                                <p:cTn id="55" presetID="4" presetClass="exit" presetSubtype="16" fill="hold" grpId="1" nodeType="withEffect">
                                  <p:stCondLst>
                                    <p:cond delay="0"/>
                                  </p:stCondLst>
                                  <p:childTnLst>
                                    <p:animEffect transition="out" filter="box(in)">
                                      <p:cBhvr>
                                        <p:cTn id="56" dur="500"/>
                                        <p:tgtEl>
                                          <p:spTgt spid="145415"/>
                                        </p:tgtEl>
                                      </p:cBhvr>
                                    </p:animEffect>
                                    <p:set>
                                      <p:cBhvr>
                                        <p:cTn id="57" dur="1" fill="hold">
                                          <p:stCondLst>
                                            <p:cond delay="499"/>
                                          </p:stCondLst>
                                        </p:cTn>
                                        <p:tgtEl>
                                          <p:spTgt spid="145415"/>
                                        </p:tgtEl>
                                        <p:attrNameLst>
                                          <p:attrName>style.visibility</p:attrName>
                                        </p:attrNameLst>
                                      </p:cBhvr>
                                      <p:to>
                                        <p:strVal val="hidden"/>
                                      </p:to>
                                    </p:set>
                                  </p:childTnLst>
                                </p:cTn>
                              </p:par>
                              <p:par>
                                <p:cTn id="58" presetID="4" presetClass="exit" presetSubtype="16" fill="hold" grpId="1" nodeType="withEffect">
                                  <p:stCondLst>
                                    <p:cond delay="0"/>
                                  </p:stCondLst>
                                  <p:childTnLst>
                                    <p:animEffect transition="out" filter="box(in)">
                                      <p:cBhvr>
                                        <p:cTn id="59" dur="500"/>
                                        <p:tgtEl>
                                          <p:spTgt spid="145416"/>
                                        </p:tgtEl>
                                      </p:cBhvr>
                                    </p:animEffect>
                                    <p:set>
                                      <p:cBhvr>
                                        <p:cTn id="60" dur="1" fill="hold">
                                          <p:stCondLst>
                                            <p:cond delay="499"/>
                                          </p:stCondLst>
                                        </p:cTn>
                                        <p:tgtEl>
                                          <p:spTgt spid="145416"/>
                                        </p:tgtEl>
                                        <p:attrNameLst>
                                          <p:attrName>style.visibility</p:attrName>
                                        </p:attrNameLst>
                                      </p:cBhvr>
                                      <p:to>
                                        <p:strVal val="hidden"/>
                                      </p:to>
                                    </p:set>
                                  </p:childTnLst>
                                </p:cTn>
                              </p:par>
                              <p:par>
                                <p:cTn id="61" presetID="4" presetClass="exit" presetSubtype="16" fill="hold" grpId="1" nodeType="withEffect">
                                  <p:stCondLst>
                                    <p:cond delay="0"/>
                                  </p:stCondLst>
                                  <p:childTnLst>
                                    <p:animEffect transition="out" filter="box(in)">
                                      <p:cBhvr>
                                        <p:cTn id="62" dur="500"/>
                                        <p:tgtEl>
                                          <p:spTgt spid="145417"/>
                                        </p:tgtEl>
                                      </p:cBhvr>
                                    </p:animEffect>
                                    <p:set>
                                      <p:cBhvr>
                                        <p:cTn id="63" dur="1" fill="hold">
                                          <p:stCondLst>
                                            <p:cond delay="499"/>
                                          </p:stCondLst>
                                        </p:cTn>
                                        <p:tgtEl>
                                          <p:spTgt spid="1454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411" grpId="0"/>
      <p:bldP spid="145412" grpId="0"/>
      <p:bldP spid="145413" grpId="0"/>
      <p:bldP spid="145413" grpId="1"/>
      <p:bldP spid="145414" grpId="0"/>
      <p:bldP spid="145414" grpId="1"/>
      <p:bldP spid="145415" grpId="0"/>
      <p:bldP spid="145415" grpId="1"/>
      <p:bldP spid="145416" grpId="0"/>
      <p:bldP spid="145416" grpId="1"/>
      <p:bldP spid="145417" grpId="0"/>
      <p:bldP spid="145417"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4387" name="Text Box 3"/>
          <p:cNvSpPr txBox="1"/>
          <p:nvPr/>
        </p:nvSpPr>
        <p:spPr>
          <a:xfrm>
            <a:off x="1331913" y="260350"/>
            <a:ext cx="4608512" cy="701675"/>
          </a:xfrm>
          <a:prstGeom prst="rect">
            <a:avLst/>
          </a:prstGeom>
          <a:noFill/>
          <a:ln w="9525">
            <a:noFill/>
          </a:ln>
        </p:spPr>
        <p:txBody>
          <a:bodyP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第二段</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4388" name="Rectangle 4"/>
          <p:cNvSpPr/>
          <p:nvPr/>
        </p:nvSpPr>
        <p:spPr>
          <a:xfrm>
            <a:off x="2555875" y="1052513"/>
            <a:ext cx="4464050" cy="1311275"/>
          </a:xfrm>
          <a:prstGeom prst="rect">
            <a:avLst/>
          </a:prstGeom>
          <a:noFill/>
          <a:ln w="9525">
            <a:noFill/>
          </a:ln>
        </p:spPr>
        <p:txBody>
          <a:bodyPr anchor="ct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常常处在困境，</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才能不断奋发 </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4389" name="Rectangle 5"/>
          <p:cNvSpPr/>
          <p:nvPr/>
        </p:nvSpPr>
        <p:spPr>
          <a:xfrm>
            <a:off x="2555875" y="3716338"/>
            <a:ext cx="3751263" cy="1311275"/>
          </a:xfrm>
          <a:prstGeom prst="rect">
            <a:avLst/>
          </a:prstGeom>
          <a:noFill/>
          <a:ln w="9525">
            <a:noFill/>
          </a:ln>
        </p:spPr>
        <p:txBody>
          <a:bodyPr wrap="none" anchor="ctr">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常常没有忧患，</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往往遭至灭亡 </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4390" name="Rectangle 6"/>
          <p:cNvSpPr/>
          <p:nvPr/>
        </p:nvSpPr>
        <p:spPr>
          <a:xfrm>
            <a:off x="1331913" y="1052513"/>
            <a:ext cx="1203325" cy="701675"/>
          </a:xfrm>
          <a:prstGeom prst="rect">
            <a:avLst/>
          </a:prstGeom>
          <a:noFill/>
          <a:ln w="9525">
            <a:noFill/>
          </a:ln>
        </p:spPr>
        <p:txBody>
          <a:bodyPr wrap="none">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个人</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4391" name="Rectangle 7"/>
          <p:cNvSpPr/>
          <p:nvPr/>
        </p:nvSpPr>
        <p:spPr>
          <a:xfrm>
            <a:off x="1331913" y="3716338"/>
            <a:ext cx="1203325" cy="701675"/>
          </a:xfrm>
          <a:prstGeom prst="rect">
            <a:avLst/>
          </a:prstGeom>
          <a:noFill/>
          <a:ln w="9525">
            <a:noFill/>
          </a:ln>
        </p:spPr>
        <p:txBody>
          <a:bodyPr wrap="none">
            <a:spAutoFit/>
          </a:bodyPr>
          <a:p>
            <a:r>
              <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rPr>
              <a:t>国家</a:t>
            </a:r>
            <a:endParaRPr lang="zh-CN" altLang="en-US" sz="4000" b="1" dirty="0">
              <a:effectLst>
                <a:outerShdw blurRad="38100" dist="38100" dir="2700000">
                  <a:srgbClr val="FFFFFF"/>
                </a:outerShdw>
              </a:effectLst>
              <a:latin typeface="黑体" panose="02010609060101010101" pitchFamily="49" charset="-122"/>
              <a:ea typeface="黑体" panose="02010609060101010101" pitchFamily="49" charset="-122"/>
            </a:endParaRPr>
          </a:p>
        </p:txBody>
      </p:sp>
      <p:sp>
        <p:nvSpPr>
          <p:cNvPr id="144392" name="WordArt 8"/>
          <p:cNvSpPr/>
          <p:nvPr/>
        </p:nvSpPr>
        <p:spPr>
          <a:xfrm>
            <a:off x="5940425" y="1341438"/>
            <a:ext cx="1008063" cy="858837"/>
          </a:xfrm>
          <a:prstGeom prst="rect">
            <a:avLst/>
          </a:prstGeom>
        </p:spPr>
        <p:txBody>
          <a:bodyPr wrap="none" fromWordArt="1">
            <a:prstTxWarp prst="textPlain">
              <a:avLst>
                <a:gd name="adj" fmla="val 50000"/>
              </a:avLst>
            </a:prstTxWarp>
            <a:normAutofit/>
          </a:bodyPr>
          <a:p>
            <a:pPr algn="ctr" eaLnBrk="0" hangingPunct="0"/>
            <a:r>
              <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rPr>
              <a:t>正</a:t>
            </a:r>
            <a:endPar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endParaRPr>
          </a:p>
        </p:txBody>
      </p:sp>
      <p:sp>
        <p:nvSpPr>
          <p:cNvPr id="144393" name="WordArt 9"/>
          <p:cNvSpPr/>
          <p:nvPr/>
        </p:nvSpPr>
        <p:spPr>
          <a:xfrm>
            <a:off x="5867400" y="4076700"/>
            <a:ext cx="1079500" cy="858838"/>
          </a:xfrm>
          <a:prstGeom prst="rect">
            <a:avLst/>
          </a:prstGeom>
        </p:spPr>
        <p:txBody>
          <a:bodyPr wrap="none" fromWordArt="1">
            <a:prstTxWarp prst="textPlain">
              <a:avLst>
                <a:gd name="adj" fmla="val 50000"/>
              </a:avLst>
            </a:prstTxWarp>
            <a:normAutofit/>
          </a:bodyPr>
          <a:p>
            <a:pPr algn="ctr" eaLnBrk="0" hangingPunct="0"/>
            <a:r>
              <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rPr>
              <a:t>反</a:t>
            </a:r>
            <a:endParaRPr lang="zh-CN" altLang="en-US" sz="3600" b="1" spc="-360">
              <a:ln w="12700" cap="flat" cmpd="sng">
                <a:solidFill>
                  <a:srgbClr val="000099"/>
                </a:solidFill>
                <a:prstDash val="solid"/>
                <a:headEnd type="none" w="med" len="med"/>
                <a:tailEnd type="none" w="med" len="med"/>
              </a:ln>
              <a:solidFill>
                <a:srgbClr val="33CCFF"/>
              </a:solidFill>
              <a:effectLst>
                <a:outerShdw dist="125724" dir="18900000" algn="ctr" rotWithShape="0">
                  <a:srgbClr val="000099"/>
                </a:outerShdw>
              </a:effectLst>
              <a:latin typeface="隶书" charset="0"/>
              <a:ea typeface="隶书" charset="0"/>
            </a:endParaRPr>
          </a:p>
        </p:txBody>
      </p:sp>
      <p:sp>
        <p:nvSpPr>
          <p:cNvPr id="144394" name="WordArt 10"/>
          <p:cNvSpPr/>
          <p:nvPr/>
        </p:nvSpPr>
        <p:spPr>
          <a:xfrm>
            <a:off x="1403350" y="1773238"/>
            <a:ext cx="1152525" cy="877887"/>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rPr>
              <a:t>小</a:t>
            </a:r>
            <a:endPar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endParaRPr>
          </a:p>
        </p:txBody>
      </p:sp>
      <p:sp>
        <p:nvSpPr>
          <p:cNvPr id="144395" name="WordArt 11"/>
          <p:cNvSpPr/>
          <p:nvPr/>
        </p:nvSpPr>
        <p:spPr>
          <a:xfrm>
            <a:off x="1403350" y="4365625"/>
            <a:ext cx="1152525" cy="877888"/>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rPr>
              <a:t>大</a:t>
            </a:r>
            <a:endPar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隶书" charset="0"/>
              <a:ea typeface="隶书" charset="0"/>
            </a:endParaRPr>
          </a:p>
        </p:txBody>
      </p:sp>
      <p:sp>
        <p:nvSpPr>
          <p:cNvPr id="144396" name="Text Box 12"/>
          <p:cNvSpPr txBox="1"/>
          <p:nvPr/>
        </p:nvSpPr>
        <p:spPr>
          <a:xfrm>
            <a:off x="1042988" y="5373688"/>
            <a:ext cx="2012950" cy="823912"/>
          </a:xfrm>
          <a:prstGeom prst="rect">
            <a:avLst/>
          </a:prstGeom>
          <a:noFill/>
          <a:ln w="9525">
            <a:noFill/>
          </a:ln>
        </p:spPr>
        <p:txBody>
          <a:bodyPr wrap="none">
            <a:spAutoFit/>
          </a:bodyPr>
          <a:p>
            <a:r>
              <a:rPr lang="zh-CN" altLang="en-US" sz="4800" b="1" dirty="0">
                <a:effectLst>
                  <a:outerShdw blurRad="38100" dist="38100" dir="2700000">
                    <a:srgbClr val="FFFFFF"/>
                  </a:outerShdw>
                </a:effectLst>
                <a:latin typeface="Arial" panose="020B0604020202020204" pitchFamily="34" charset="0"/>
                <a:ea typeface="隶书" pitchFamily="49" charset="-122"/>
              </a:rPr>
              <a:t>论点：</a:t>
            </a:r>
            <a:endParaRPr lang="zh-CN" altLang="en-US" sz="4800" b="1" dirty="0">
              <a:effectLst>
                <a:outerShdw blurRad="38100" dist="38100" dir="2700000">
                  <a:srgbClr val="FFFFFF"/>
                </a:outerShdw>
              </a:effectLst>
              <a:latin typeface="Arial" panose="020B0604020202020204" pitchFamily="34" charset="0"/>
              <a:ea typeface="隶书" pitchFamily="49" charset="-122"/>
            </a:endParaRPr>
          </a:p>
        </p:txBody>
      </p:sp>
      <p:sp>
        <p:nvSpPr>
          <p:cNvPr id="144397" name="Text Box 13"/>
          <p:cNvSpPr txBox="1"/>
          <p:nvPr/>
        </p:nvSpPr>
        <p:spPr>
          <a:xfrm>
            <a:off x="2555875" y="5373688"/>
            <a:ext cx="6356350" cy="914400"/>
          </a:xfrm>
          <a:prstGeom prst="rect">
            <a:avLst/>
          </a:prstGeom>
          <a:noFill/>
          <a:ln w="9525">
            <a:noFill/>
          </a:ln>
        </p:spPr>
        <p:txBody>
          <a:bodyPr wrap="none">
            <a:spAutoFit/>
          </a:bodyPr>
          <a:p>
            <a:r>
              <a:rPr lang="zh-CN" altLang="en-US" sz="5400" b="1" i="1" dirty="0">
                <a:solidFill>
                  <a:srgbClr val="0000FF"/>
                </a:solidFill>
                <a:effectLst>
                  <a:outerShdw blurRad="38100" dist="38100" dir="2700000">
                    <a:srgbClr val="000000"/>
                  </a:outerShdw>
                </a:effectLst>
                <a:latin typeface="Arial" panose="020B0604020202020204" pitchFamily="34" charset="0"/>
                <a:ea typeface="隶书" pitchFamily="49" charset="-122"/>
              </a:rPr>
              <a:t>生于忧患，死于安乐</a:t>
            </a:r>
            <a:endParaRPr lang="zh-CN" altLang="en-US" sz="5400" b="1" i="1" dirty="0">
              <a:solidFill>
                <a:srgbClr val="0000FF"/>
              </a:solidFill>
              <a:effectLst>
                <a:outerShdw blurRad="38100" dist="38100" dir="2700000">
                  <a:srgbClr val="000000"/>
                </a:outerShdw>
              </a:effectLst>
              <a:latin typeface="Arial" panose="020B0604020202020204" pitchFamily="34" charset="0"/>
              <a:ea typeface="隶书" pitchFamily="49" charset="-122"/>
            </a:endParaRPr>
          </a:p>
        </p:txBody>
      </p:sp>
      <p:sp>
        <p:nvSpPr>
          <p:cNvPr id="144398" name="Text Box 14"/>
          <p:cNvSpPr txBox="1"/>
          <p:nvPr/>
        </p:nvSpPr>
        <p:spPr>
          <a:xfrm>
            <a:off x="6516688" y="836613"/>
            <a:ext cx="2014537" cy="5157787"/>
          </a:xfrm>
          <a:prstGeom prst="rect">
            <a:avLst/>
          </a:prstGeom>
          <a:noFill/>
          <a:ln w="9525">
            <a:noFill/>
          </a:ln>
        </p:spPr>
        <p:txBody>
          <a:bodyPr vert="eaVert">
            <a:spAutoFit/>
          </a:bodyPr>
          <a:p>
            <a:r>
              <a:rPr lang="zh-CN" altLang="en-US" sz="4800" b="1" dirty="0">
                <a:solidFill>
                  <a:srgbClr val="0000FF"/>
                </a:solidFill>
                <a:effectLst>
                  <a:outerShdw blurRad="38100" dist="38100" dir="2700000">
                    <a:srgbClr val="000000"/>
                  </a:outerShdw>
                </a:effectLst>
                <a:latin typeface="Arial" panose="020B0604020202020204" pitchFamily="34" charset="0"/>
              </a:rPr>
              <a:t>经受磨炼的益处 </a:t>
            </a:r>
            <a:endParaRPr lang="zh-CN" altLang="en-US" sz="4800" b="1" dirty="0">
              <a:solidFill>
                <a:srgbClr val="0000FF"/>
              </a:solidFill>
              <a:effectLst>
                <a:outerShdw blurRad="38100" dist="38100" dir="2700000">
                  <a:srgbClr val="000000"/>
                </a:outerShdw>
              </a:effectLst>
              <a:latin typeface="Arial" panose="020B0604020202020204" pitchFamily="34" charset="0"/>
            </a:endParaRPr>
          </a:p>
          <a:p>
            <a:pPr>
              <a:spcBef>
                <a:spcPct val="50000"/>
              </a:spcBef>
            </a:pPr>
            <a:endParaRPr lang="zh-CN" altLang="en-US" sz="4800" dirty="0">
              <a:latin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44387"/>
                                        </p:tgtEl>
                                        <p:attrNameLst>
                                          <p:attrName>style.visibility</p:attrName>
                                        </p:attrNameLst>
                                      </p:cBhvr>
                                      <p:to>
                                        <p:strVal val="visible"/>
                                      </p:to>
                                    </p:set>
                                    <p:anim calcmode="lin" valueType="num">
                                      <p:cBhvr additive="base">
                                        <p:cTn id="7" dur="500" fill="hold"/>
                                        <p:tgtEl>
                                          <p:spTgt spid="144387"/>
                                        </p:tgtEl>
                                        <p:attrNameLst>
                                          <p:attrName>ppt_x</p:attrName>
                                        </p:attrNameLst>
                                      </p:cBhvr>
                                      <p:tavLst>
                                        <p:tav tm="0">
                                          <p:val>
                                            <p:strVal val="1+#ppt_w/2"/>
                                          </p:val>
                                        </p:tav>
                                        <p:tav tm="100000">
                                          <p:val>
                                            <p:strVal val="#ppt_x"/>
                                          </p:val>
                                        </p:tav>
                                      </p:tavLst>
                                    </p:anim>
                                    <p:anim calcmode="lin" valueType="num">
                                      <p:cBhvr additive="base">
                                        <p:cTn id="8" dur="500" fill="hold"/>
                                        <p:tgtEl>
                                          <p:spTgt spid="14438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9" presetClass="entr" presetSubtype="0" fill="hold" grpId="0" nodeType="clickEffect">
                                  <p:stCondLst>
                                    <p:cond delay="0"/>
                                  </p:stCondLst>
                                  <p:childTnLst>
                                    <p:set>
                                      <p:cBhvr>
                                        <p:cTn id="12" dur="1" fill="hold">
                                          <p:stCondLst>
                                            <p:cond delay="0"/>
                                          </p:stCondLst>
                                        </p:cTn>
                                        <p:tgtEl>
                                          <p:spTgt spid="144390"/>
                                        </p:tgtEl>
                                        <p:attrNameLst>
                                          <p:attrName>style.visibility</p:attrName>
                                        </p:attrNameLst>
                                      </p:cBhvr>
                                      <p:to>
                                        <p:strVal val="visible"/>
                                      </p:to>
                                    </p:set>
                                    <p:anim calcmode="lin" valueType="num">
                                      <p:cBhvr>
                                        <p:cTn id="13" dur="1000" fill="hold"/>
                                        <p:tgtEl>
                                          <p:spTgt spid="144390"/>
                                        </p:tgtEl>
                                        <p:attrNameLst>
                                          <p:attrName>ppt_x</p:attrName>
                                        </p:attrNameLst>
                                      </p:cBhvr>
                                      <p:tavLst>
                                        <p:tav tm="0">
                                          <p:val>
                                            <p:strVal val="#ppt_x-.2"/>
                                          </p:val>
                                        </p:tav>
                                        <p:tav tm="100000">
                                          <p:val>
                                            <p:strVal val="#ppt_x"/>
                                          </p:val>
                                        </p:tav>
                                      </p:tavLst>
                                    </p:anim>
                                    <p:anim calcmode="lin" valueType="num">
                                      <p:cBhvr>
                                        <p:cTn id="14" dur="1000" fill="hold"/>
                                        <p:tgtEl>
                                          <p:spTgt spid="144390"/>
                                        </p:tgtEl>
                                        <p:attrNameLst>
                                          <p:attrName>ppt_y</p:attrName>
                                        </p:attrNameLst>
                                      </p:cBhvr>
                                      <p:tavLst>
                                        <p:tav tm="0">
                                          <p:val>
                                            <p:strVal val="#ppt_y"/>
                                          </p:val>
                                        </p:tav>
                                        <p:tav tm="100000">
                                          <p:val>
                                            <p:strVal val="#ppt_y"/>
                                          </p:val>
                                        </p:tav>
                                      </p:tavLst>
                                    </p:anim>
                                    <p:animEffect transition="in" filter="wipe(right)" prLst="gradientSize: 0.1">
                                      <p:cBhvr>
                                        <p:cTn id="15" dur="1000"/>
                                        <p:tgtEl>
                                          <p:spTgt spid="14439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144388"/>
                                        </p:tgtEl>
                                        <p:attrNameLst>
                                          <p:attrName>style.visibility</p:attrName>
                                        </p:attrNameLst>
                                      </p:cBhvr>
                                      <p:to>
                                        <p:strVal val="visible"/>
                                      </p:to>
                                    </p:set>
                                    <p:anim calcmode="lin" valueType="num">
                                      <p:cBhvr additive="base">
                                        <p:cTn id="20" dur="500" fill="hold"/>
                                        <p:tgtEl>
                                          <p:spTgt spid="144388"/>
                                        </p:tgtEl>
                                        <p:attrNameLst>
                                          <p:attrName>ppt_x</p:attrName>
                                        </p:attrNameLst>
                                      </p:cBhvr>
                                      <p:tavLst>
                                        <p:tav tm="0">
                                          <p:val>
                                            <p:strVal val="1+#ppt_w/2"/>
                                          </p:val>
                                        </p:tav>
                                        <p:tav tm="100000">
                                          <p:val>
                                            <p:strVal val="#ppt_x"/>
                                          </p:val>
                                        </p:tav>
                                      </p:tavLst>
                                    </p:anim>
                                    <p:anim calcmode="lin" valueType="num">
                                      <p:cBhvr additive="base">
                                        <p:cTn id="21" dur="500" fill="hold"/>
                                        <p:tgtEl>
                                          <p:spTgt spid="144388"/>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144391"/>
                                        </p:tgtEl>
                                        <p:attrNameLst>
                                          <p:attrName>style.visibility</p:attrName>
                                        </p:attrNameLst>
                                      </p:cBhvr>
                                      <p:to>
                                        <p:strVal val="visible"/>
                                      </p:to>
                                    </p:set>
                                    <p:animEffect transition="in" filter="dissolve">
                                      <p:cBhvr>
                                        <p:cTn id="26" dur="500"/>
                                        <p:tgtEl>
                                          <p:spTgt spid="144391"/>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44389"/>
                                        </p:tgtEl>
                                        <p:attrNameLst>
                                          <p:attrName>style.visibility</p:attrName>
                                        </p:attrNameLst>
                                      </p:cBhvr>
                                      <p:to>
                                        <p:strVal val="visible"/>
                                      </p:to>
                                    </p:set>
                                    <p:animEffect transition="in" filter="fade">
                                      <p:cBhvr>
                                        <p:cTn id="31" dur="1000"/>
                                        <p:tgtEl>
                                          <p:spTgt spid="144389"/>
                                        </p:tgtEl>
                                      </p:cBhvr>
                                    </p:animEffect>
                                    <p:anim calcmode="lin" valueType="num">
                                      <p:cBhvr>
                                        <p:cTn id="32" dur="1000" fill="hold"/>
                                        <p:tgtEl>
                                          <p:spTgt spid="144389"/>
                                        </p:tgtEl>
                                        <p:attrNameLst>
                                          <p:attrName>ppt_x</p:attrName>
                                        </p:attrNameLst>
                                      </p:cBhvr>
                                      <p:tavLst>
                                        <p:tav tm="0">
                                          <p:val>
                                            <p:strVal val="#ppt_x"/>
                                          </p:val>
                                        </p:tav>
                                        <p:tav tm="100000">
                                          <p:val>
                                            <p:strVal val="#ppt_x"/>
                                          </p:val>
                                        </p:tav>
                                      </p:tavLst>
                                    </p:anim>
                                    <p:anim calcmode="lin" valueType="num">
                                      <p:cBhvr>
                                        <p:cTn id="33" dur="1000" fill="hold"/>
                                        <p:tgtEl>
                                          <p:spTgt spid="14438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44398"/>
                                        </p:tgtEl>
                                        <p:attrNameLst>
                                          <p:attrName>style.visibility</p:attrName>
                                        </p:attrNameLst>
                                      </p:cBhvr>
                                      <p:to>
                                        <p:strVal val="visible"/>
                                      </p:to>
                                    </p:set>
                                    <p:anim calcmode="lin" valueType="num">
                                      <p:cBhvr additive="base">
                                        <p:cTn id="38" dur="500" fill="hold"/>
                                        <p:tgtEl>
                                          <p:spTgt spid="144398"/>
                                        </p:tgtEl>
                                        <p:attrNameLst>
                                          <p:attrName>ppt_x</p:attrName>
                                        </p:attrNameLst>
                                      </p:cBhvr>
                                      <p:tavLst>
                                        <p:tav tm="0">
                                          <p:val>
                                            <p:strVal val="#ppt_x"/>
                                          </p:val>
                                        </p:tav>
                                        <p:tav tm="100000">
                                          <p:val>
                                            <p:strVal val="#ppt_x"/>
                                          </p:val>
                                        </p:tav>
                                      </p:tavLst>
                                    </p:anim>
                                    <p:anim calcmode="lin" valueType="num">
                                      <p:cBhvr additive="base">
                                        <p:cTn id="39" dur="500" fill="hold"/>
                                        <p:tgtEl>
                                          <p:spTgt spid="144398"/>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8" presetClass="entr" presetSubtype="12" fill="hold" nodeType="clickEffect">
                                  <p:stCondLst>
                                    <p:cond delay="0"/>
                                  </p:stCondLst>
                                  <p:childTnLst>
                                    <p:set>
                                      <p:cBhvr>
                                        <p:cTn id="43" dur="1" fill="hold">
                                          <p:stCondLst>
                                            <p:cond delay="0"/>
                                          </p:stCondLst>
                                        </p:cTn>
                                        <p:tgtEl>
                                          <p:spTgt spid="144392"/>
                                        </p:tgtEl>
                                        <p:attrNameLst>
                                          <p:attrName>style.visibility</p:attrName>
                                        </p:attrNameLst>
                                      </p:cBhvr>
                                      <p:to>
                                        <p:strVal val="visible"/>
                                      </p:to>
                                    </p:set>
                                    <p:animEffect transition="in" filter="strips(downLeft)">
                                      <p:cBhvr>
                                        <p:cTn id="44" dur="500"/>
                                        <p:tgtEl>
                                          <p:spTgt spid="144392"/>
                                        </p:tgtEl>
                                      </p:cBhvr>
                                    </p:animEffect>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144393"/>
                                        </p:tgtEl>
                                        <p:attrNameLst>
                                          <p:attrName>style.visibility</p:attrName>
                                        </p:attrNameLst>
                                      </p:cBhvr>
                                      <p:to>
                                        <p:strVal val="visible"/>
                                      </p:to>
                                    </p:set>
                                    <p:animEffect transition="in" filter="fade">
                                      <p:cBhvr>
                                        <p:cTn id="49" dur="1000"/>
                                        <p:tgtEl>
                                          <p:spTgt spid="144393"/>
                                        </p:tgtEl>
                                      </p:cBhvr>
                                    </p:animEffect>
                                    <p:anim calcmode="lin" valueType="num">
                                      <p:cBhvr>
                                        <p:cTn id="50" dur="1000" fill="hold"/>
                                        <p:tgtEl>
                                          <p:spTgt spid="144393"/>
                                        </p:tgtEl>
                                        <p:attrNameLst>
                                          <p:attrName>ppt_x</p:attrName>
                                        </p:attrNameLst>
                                      </p:cBhvr>
                                      <p:tavLst>
                                        <p:tav tm="0">
                                          <p:val>
                                            <p:strVal val="#ppt_x"/>
                                          </p:val>
                                        </p:tav>
                                        <p:tav tm="100000">
                                          <p:val>
                                            <p:strVal val="#ppt_x"/>
                                          </p:val>
                                        </p:tav>
                                      </p:tavLst>
                                    </p:anim>
                                    <p:anim calcmode="lin" valueType="num">
                                      <p:cBhvr>
                                        <p:cTn id="51" dur="1000" fill="hold"/>
                                        <p:tgtEl>
                                          <p:spTgt spid="14439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7" presetClass="entr" presetSubtype="10" fill="hold" nodeType="clickEffect">
                                  <p:stCondLst>
                                    <p:cond delay="0"/>
                                  </p:stCondLst>
                                  <p:childTnLst>
                                    <p:set>
                                      <p:cBhvr>
                                        <p:cTn id="55" dur="1" fill="hold">
                                          <p:stCondLst>
                                            <p:cond delay="0"/>
                                          </p:stCondLst>
                                        </p:cTn>
                                        <p:tgtEl>
                                          <p:spTgt spid="144394"/>
                                        </p:tgtEl>
                                        <p:attrNameLst>
                                          <p:attrName>style.visibility</p:attrName>
                                        </p:attrNameLst>
                                      </p:cBhvr>
                                      <p:to>
                                        <p:strVal val="visible"/>
                                      </p:to>
                                    </p:set>
                                    <p:anim calcmode="lin" valueType="num">
                                      <p:cBhvr>
                                        <p:cTn id="56" dur="500" fill="hold"/>
                                        <p:tgtEl>
                                          <p:spTgt spid="144394"/>
                                        </p:tgtEl>
                                        <p:attrNameLst>
                                          <p:attrName>ppt_w</p:attrName>
                                        </p:attrNameLst>
                                      </p:cBhvr>
                                      <p:tavLst>
                                        <p:tav tm="0">
                                          <p:val>
                                            <p:fltVal val="0.000000"/>
                                          </p:val>
                                        </p:tav>
                                        <p:tav tm="100000">
                                          <p:val>
                                            <p:strVal val="#ppt_w"/>
                                          </p:val>
                                        </p:tav>
                                      </p:tavLst>
                                    </p:anim>
                                    <p:anim calcmode="lin" valueType="num">
                                      <p:cBhvr>
                                        <p:cTn id="57" dur="500" fill="hold"/>
                                        <p:tgtEl>
                                          <p:spTgt spid="144394"/>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17" presetClass="entr" presetSubtype="10" fill="hold" nodeType="clickEffect">
                                  <p:stCondLst>
                                    <p:cond delay="0"/>
                                  </p:stCondLst>
                                  <p:childTnLst>
                                    <p:set>
                                      <p:cBhvr>
                                        <p:cTn id="61" dur="1" fill="hold">
                                          <p:stCondLst>
                                            <p:cond delay="0"/>
                                          </p:stCondLst>
                                        </p:cTn>
                                        <p:tgtEl>
                                          <p:spTgt spid="144395"/>
                                        </p:tgtEl>
                                        <p:attrNameLst>
                                          <p:attrName>style.visibility</p:attrName>
                                        </p:attrNameLst>
                                      </p:cBhvr>
                                      <p:to>
                                        <p:strVal val="visible"/>
                                      </p:to>
                                    </p:set>
                                    <p:anim calcmode="lin" valueType="num">
                                      <p:cBhvr>
                                        <p:cTn id="62" dur="500" fill="hold"/>
                                        <p:tgtEl>
                                          <p:spTgt spid="144395"/>
                                        </p:tgtEl>
                                        <p:attrNameLst>
                                          <p:attrName>ppt_w</p:attrName>
                                        </p:attrNameLst>
                                      </p:cBhvr>
                                      <p:tavLst>
                                        <p:tav tm="0">
                                          <p:val>
                                            <p:fltVal val="0.000000"/>
                                          </p:val>
                                        </p:tav>
                                        <p:tav tm="100000">
                                          <p:val>
                                            <p:strVal val="#ppt_w"/>
                                          </p:val>
                                        </p:tav>
                                      </p:tavLst>
                                    </p:anim>
                                    <p:anim calcmode="lin" valueType="num">
                                      <p:cBhvr>
                                        <p:cTn id="63" dur="500" fill="hold"/>
                                        <p:tgtEl>
                                          <p:spTgt spid="144395"/>
                                        </p:tgtEl>
                                        <p:attrNameLst>
                                          <p:attrName>ppt_h</p:attrName>
                                        </p:attrNameLst>
                                      </p:cBhvr>
                                      <p:tavLst>
                                        <p:tav tm="0">
                                          <p:val>
                                            <p:strVal val="#ppt_h"/>
                                          </p:val>
                                        </p:tav>
                                        <p:tav tm="100000">
                                          <p:val>
                                            <p:strVal val="#ppt_h"/>
                                          </p:val>
                                        </p:tav>
                                      </p:tavLst>
                                    </p:anim>
                                  </p:childTnLst>
                                </p:cTn>
                              </p:par>
                            </p:childTnLst>
                          </p:cTn>
                        </p:par>
                      </p:childTnLst>
                    </p:cTn>
                  </p:par>
                  <p:par>
                    <p:cTn id="64" fill="hold">
                      <p:stCondLst>
                        <p:cond delay="indefinite"/>
                      </p:stCondLst>
                      <p:childTnLst>
                        <p:par>
                          <p:cTn id="65" fill="hold">
                            <p:stCondLst>
                              <p:cond delay="0"/>
                            </p:stCondLst>
                            <p:childTnLst>
                              <p:par>
                                <p:cTn id="66" presetID="52" presetClass="entr" presetSubtype="0" fill="hold" grpId="0" nodeType="clickEffect">
                                  <p:stCondLst>
                                    <p:cond delay="0"/>
                                  </p:stCondLst>
                                  <p:childTnLst>
                                    <p:set>
                                      <p:cBhvr>
                                        <p:cTn id="67" dur="1" fill="hold">
                                          <p:stCondLst>
                                            <p:cond delay="0"/>
                                          </p:stCondLst>
                                        </p:cTn>
                                        <p:tgtEl>
                                          <p:spTgt spid="144396"/>
                                        </p:tgtEl>
                                        <p:attrNameLst>
                                          <p:attrName>style.visibility</p:attrName>
                                        </p:attrNameLst>
                                      </p:cBhvr>
                                      <p:to>
                                        <p:strVal val="visible"/>
                                      </p:to>
                                    </p:set>
                                    <p:animScale>
                                      <p:cBhvr>
                                        <p:cTn id="68" dur="1000" decel="50000" fill="hold">
                                          <p:stCondLst>
                                            <p:cond delay="0"/>
                                          </p:stCondLst>
                                        </p:cTn>
                                        <p:tgtEl>
                                          <p:spTgt spid="1443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69" dur="1000" decel="50000" fill="hold">
                                          <p:stCondLst>
                                            <p:cond delay="0"/>
                                          </p:stCondLst>
                                        </p:cTn>
                                        <p:tgtEl>
                                          <p:spTgt spid="144396"/>
                                        </p:tgtEl>
                                        <p:attrNameLst>
                                          <p:attrName>ppt_x</p:attrName>
                                          <p:attrName>ppt_y</p:attrName>
                                        </p:attrNameLst>
                                      </p:cBhvr>
                                    </p:animMotion>
                                    <p:animEffect transition="in" filter="fade">
                                      <p:cBhvr>
                                        <p:cTn id="70" dur="1000"/>
                                        <p:tgtEl>
                                          <p:spTgt spid="144396"/>
                                        </p:tgtEl>
                                      </p:cBhvr>
                                    </p:animEffect>
                                  </p:childTnLst>
                                </p:cTn>
                              </p:par>
                            </p:childTnLst>
                          </p:cTn>
                        </p:par>
                      </p:childTnLst>
                    </p:cTn>
                  </p:par>
                  <p:par>
                    <p:cTn id="71" fill="hold">
                      <p:stCondLst>
                        <p:cond delay="indefinite"/>
                      </p:stCondLst>
                      <p:childTnLst>
                        <p:par>
                          <p:cTn id="72" fill="hold">
                            <p:stCondLst>
                              <p:cond delay="0"/>
                            </p:stCondLst>
                            <p:childTnLst>
                              <p:par>
                                <p:cTn id="73" presetID="17" presetClass="entr" presetSubtype="10" fill="hold" grpId="0" nodeType="clickEffect">
                                  <p:stCondLst>
                                    <p:cond delay="0"/>
                                  </p:stCondLst>
                                  <p:childTnLst>
                                    <p:set>
                                      <p:cBhvr>
                                        <p:cTn id="74" dur="1" fill="hold">
                                          <p:stCondLst>
                                            <p:cond delay="0"/>
                                          </p:stCondLst>
                                        </p:cTn>
                                        <p:tgtEl>
                                          <p:spTgt spid="144397"/>
                                        </p:tgtEl>
                                        <p:attrNameLst>
                                          <p:attrName>style.visibility</p:attrName>
                                        </p:attrNameLst>
                                      </p:cBhvr>
                                      <p:to>
                                        <p:strVal val="visible"/>
                                      </p:to>
                                    </p:set>
                                    <p:anim calcmode="lin" valueType="num">
                                      <p:cBhvr>
                                        <p:cTn id="75" dur="500" fill="hold"/>
                                        <p:tgtEl>
                                          <p:spTgt spid="144397"/>
                                        </p:tgtEl>
                                        <p:attrNameLst>
                                          <p:attrName>ppt_w</p:attrName>
                                        </p:attrNameLst>
                                      </p:cBhvr>
                                      <p:tavLst>
                                        <p:tav tm="0">
                                          <p:val>
                                            <p:fltVal val="0.000000"/>
                                          </p:val>
                                        </p:tav>
                                        <p:tav tm="100000">
                                          <p:val>
                                            <p:strVal val="#ppt_w"/>
                                          </p:val>
                                        </p:tav>
                                      </p:tavLst>
                                    </p:anim>
                                    <p:anim calcmode="lin" valueType="num">
                                      <p:cBhvr>
                                        <p:cTn id="76" dur="500" fill="hold"/>
                                        <p:tgtEl>
                                          <p:spTgt spid="14439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387" grpId="0"/>
      <p:bldP spid="144388" grpId="0"/>
      <p:bldP spid="144389" grpId="0"/>
      <p:bldP spid="144390" grpId="0"/>
      <p:bldP spid="144391" grpId="0"/>
      <p:bldP spid="144396" grpId="0"/>
      <p:bldP spid="144397" grpId="0"/>
      <p:bldP spid="14439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38913" descr="纸袋"/>
          <p:cNvSpPr/>
          <p:nvPr/>
        </p:nvSpPr>
        <p:spPr>
          <a:xfrm>
            <a:off x="2916238" y="836613"/>
            <a:ext cx="4176712" cy="792162"/>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rgbClr val="008000"/>
                  </a:solidFill>
                  <a:prstDash val="solid"/>
                  <a:miter/>
                  <a:headEnd type="none" w="med" len="med"/>
                  <a:tailEnd type="none" w="med" len="med"/>
                </a:ln>
                <a:blipFill rotWithShape="0">
                  <a:blip r:embed="rId1"/>
                </a:blipFill>
                <a:effectLst>
                  <a:outerShdw dist="563972" dir="14049740" sx="125000" sy="125000" algn="tl" rotWithShape="0">
                    <a:srgbClr val="C7DFD3">
                      <a:alpha val="80000"/>
                    </a:srgbClr>
                  </a:outerShdw>
                </a:effectLst>
                <a:latin typeface="华文中宋" charset="0"/>
                <a:ea typeface="华文中宋" charset="0"/>
              </a:rPr>
              <a:t>整体感知</a:t>
            </a:r>
            <a:endParaRPr lang="zh-CN" altLang="en-US" sz="3600" b="1">
              <a:ln w="9525" cap="flat" cmpd="sng">
                <a:solidFill>
                  <a:srgbClr val="008000"/>
                </a:solidFill>
                <a:prstDash val="solid"/>
                <a:miter/>
                <a:headEnd type="none" w="med" len="med"/>
                <a:tailEnd type="none" w="med" len="med"/>
              </a:ln>
              <a:blipFill rotWithShape="0">
                <a:blip r:embed="rId1"/>
              </a:blipFill>
              <a:effectLst>
                <a:outerShdw dist="563972" dir="14049740" sx="125000" sy="125000" algn="tl" rotWithShape="0">
                  <a:srgbClr val="C7DFD3">
                    <a:alpha val="80000"/>
                  </a:srgbClr>
                </a:outerShdw>
              </a:effectLst>
              <a:latin typeface="华文中宋" charset="0"/>
              <a:ea typeface="华文中宋" charset="0"/>
            </a:endParaRPr>
          </a:p>
        </p:txBody>
      </p:sp>
      <p:sp>
        <p:nvSpPr>
          <p:cNvPr id="38915" name="矩形 38914"/>
          <p:cNvSpPr/>
          <p:nvPr/>
        </p:nvSpPr>
        <p:spPr>
          <a:xfrm>
            <a:off x="684213" y="2306638"/>
            <a:ext cx="7343775" cy="579437"/>
          </a:xfrm>
          <a:prstGeom prst="rect">
            <a:avLst/>
          </a:prstGeom>
          <a:noFill/>
          <a:ln w="9525">
            <a:noFill/>
          </a:ln>
        </p:spPr>
        <p:txBody>
          <a:bodyPr anchor="ctr">
            <a:spAutoFit/>
          </a:bodyPr>
          <a:p>
            <a:pPr>
              <a:buClr>
                <a:schemeClr val="bg1"/>
              </a:buClr>
            </a:pPr>
            <a:endParaRPr lang="zh-CN" altLang="en-US" sz="3200" b="1" dirty="0">
              <a:solidFill>
                <a:schemeClr val="accent2"/>
              </a:solidFill>
              <a:latin typeface="Arial" panose="020B0604020202020204" pitchFamily="34" charset="0"/>
            </a:endParaRPr>
          </a:p>
        </p:txBody>
      </p:sp>
      <p:sp>
        <p:nvSpPr>
          <p:cNvPr id="38916" name="矩形 38915"/>
          <p:cNvSpPr/>
          <p:nvPr/>
        </p:nvSpPr>
        <p:spPr>
          <a:xfrm>
            <a:off x="1403350" y="1784350"/>
            <a:ext cx="6264275" cy="1066800"/>
          </a:xfrm>
          <a:prstGeom prst="rect">
            <a:avLst/>
          </a:prstGeom>
          <a:noFill/>
          <a:ln w="9525">
            <a:noFill/>
          </a:ln>
        </p:spPr>
        <p:txBody>
          <a:bodyPr anchor="ctr">
            <a:spAutoFit/>
          </a:bodyPr>
          <a:p>
            <a:pPr>
              <a:buClr>
                <a:schemeClr val="bg1"/>
              </a:buClr>
            </a:pPr>
            <a:r>
              <a:rPr lang="zh-CN" altLang="en-US" sz="3200" dirty="0">
                <a:solidFill>
                  <a:srgbClr val="660033"/>
                </a:solidFill>
                <a:latin typeface="Arial" panose="020B0604020202020204" pitchFamily="34" charset="0"/>
              </a:rPr>
              <a:t>这篇议论文的</a:t>
            </a:r>
            <a:r>
              <a:rPr lang="zh-CN" altLang="en-US" sz="3200" b="1" dirty="0">
                <a:solidFill>
                  <a:schemeClr val="accent2"/>
                </a:solidFill>
                <a:effectLst>
                  <a:outerShdw blurRad="38100" dist="38100" dir="2700000">
                    <a:srgbClr val="C0C0C0"/>
                  </a:outerShdw>
                </a:effectLst>
                <a:latin typeface="Arial" panose="020B0604020202020204" pitchFamily="34" charset="0"/>
              </a:rPr>
              <a:t>中心论点</a:t>
            </a:r>
            <a:r>
              <a:rPr lang="zh-CN" altLang="en-US" sz="3200" dirty="0">
                <a:solidFill>
                  <a:srgbClr val="660033"/>
                </a:solidFill>
                <a:latin typeface="Arial" panose="020B0604020202020204" pitchFamily="34" charset="0"/>
              </a:rPr>
              <a:t>位置在结尾</a:t>
            </a:r>
            <a:r>
              <a:rPr lang="zh-CN" altLang="en-US" sz="3200" b="1" dirty="0">
                <a:solidFill>
                  <a:schemeClr val="accent2"/>
                </a:solidFill>
                <a:latin typeface="Arial" panose="020B0604020202020204" pitchFamily="34" charset="0"/>
              </a:rPr>
              <a:t>（标题，也是结论）</a:t>
            </a:r>
            <a:r>
              <a:rPr lang="zh-CN" altLang="en-US" b="1" dirty="0">
                <a:solidFill>
                  <a:srgbClr val="660033"/>
                </a:solidFill>
                <a:latin typeface="Arial" panose="020B0604020202020204" pitchFamily="34" charset="0"/>
              </a:rPr>
              <a:t> </a:t>
            </a:r>
            <a:endParaRPr lang="zh-CN" altLang="en-US" b="1" dirty="0">
              <a:solidFill>
                <a:srgbClr val="660033"/>
              </a:solidFill>
              <a:latin typeface="Arial" panose="020B0604020202020204" pitchFamily="34" charset="0"/>
            </a:endParaRPr>
          </a:p>
        </p:txBody>
      </p:sp>
      <p:sp>
        <p:nvSpPr>
          <p:cNvPr id="38917" name="矩形 38916"/>
          <p:cNvSpPr/>
          <p:nvPr/>
        </p:nvSpPr>
        <p:spPr>
          <a:xfrm>
            <a:off x="1476375" y="2754313"/>
            <a:ext cx="6551613" cy="1554162"/>
          </a:xfrm>
          <a:prstGeom prst="rect">
            <a:avLst/>
          </a:prstGeom>
          <a:noFill/>
          <a:ln w="9525">
            <a:noFill/>
          </a:ln>
        </p:spPr>
        <p:txBody>
          <a:bodyPr anchor="ctr">
            <a:spAutoFit/>
          </a:bodyPr>
          <a:p>
            <a:pPr>
              <a:buClr>
                <a:schemeClr val="bg1"/>
              </a:buClr>
            </a:pPr>
            <a:r>
              <a:rPr lang="zh-CN" altLang="en-US" sz="3200" dirty="0">
                <a:latin typeface="Arial" panose="020B0604020202020204" pitchFamily="34" charset="0"/>
              </a:rPr>
              <a:t>文章运用的论证方法有：</a:t>
            </a:r>
            <a:endParaRPr lang="zh-CN" altLang="en-US" sz="3200" dirty="0">
              <a:latin typeface="Arial" panose="020B0604020202020204" pitchFamily="34" charset="0"/>
            </a:endParaRPr>
          </a:p>
          <a:p>
            <a:pPr>
              <a:buClr>
                <a:schemeClr val="bg1"/>
              </a:buClr>
            </a:pPr>
            <a:r>
              <a:rPr lang="zh-CN" altLang="en-US" sz="3200" b="1" dirty="0">
                <a:solidFill>
                  <a:srgbClr val="FF0066"/>
                </a:solidFill>
                <a:latin typeface="Arial" panose="020B0604020202020204" pitchFamily="34" charset="0"/>
              </a:rPr>
              <a:t>举</a:t>
            </a:r>
            <a:r>
              <a:rPr lang="zh-CN" altLang="en-US" sz="3200" b="1" dirty="0">
                <a:solidFill>
                  <a:srgbClr val="FF0066"/>
                </a:solidFill>
                <a:effectLst>
                  <a:outerShdw blurRad="38100" dist="38100" dir="2700000">
                    <a:srgbClr val="C0C0C0"/>
                  </a:outerShdw>
                </a:effectLst>
                <a:latin typeface="Arial" panose="020B0604020202020204" pitchFamily="34" charset="0"/>
              </a:rPr>
              <a:t>例证法</a:t>
            </a:r>
            <a:r>
              <a:rPr lang="zh-CN" altLang="en-US" sz="3200" b="1" dirty="0">
                <a:solidFill>
                  <a:srgbClr val="FF0000"/>
                </a:solidFill>
                <a:effectLst>
                  <a:outerShdw blurRad="38100" dist="38100" dir="2700000">
                    <a:srgbClr val="C0C0C0"/>
                  </a:outerShdw>
                </a:effectLst>
                <a:latin typeface="Arial" panose="020B0604020202020204" pitchFamily="34" charset="0"/>
              </a:rPr>
              <a:t>、道理论证</a:t>
            </a:r>
            <a:r>
              <a:rPr lang="zh-CN" altLang="en-US" dirty="0">
                <a:latin typeface="Arial" panose="020B0604020202020204" pitchFamily="34" charset="0"/>
              </a:rPr>
              <a:t> 、</a:t>
            </a:r>
            <a:r>
              <a:rPr lang="zh-CN" altLang="en-US" sz="3200" dirty="0">
                <a:solidFill>
                  <a:srgbClr val="FF0000"/>
                </a:solidFill>
                <a:latin typeface="Arial" panose="020B0604020202020204" pitchFamily="34" charset="0"/>
              </a:rPr>
              <a:t>正反对比论证</a:t>
            </a:r>
            <a:endParaRPr lang="zh-CN" altLang="en-US" sz="3200" dirty="0">
              <a:solidFill>
                <a:srgbClr val="FF0000"/>
              </a:solidFill>
              <a:latin typeface="Arial" panose="020B0604020202020204" pitchFamily="34" charset="0"/>
            </a:endParaRPr>
          </a:p>
        </p:txBody>
      </p:sp>
      <p:sp>
        <p:nvSpPr>
          <p:cNvPr id="38918" name="矩形 38917"/>
          <p:cNvSpPr/>
          <p:nvPr/>
        </p:nvSpPr>
        <p:spPr>
          <a:xfrm>
            <a:off x="1187450" y="4365625"/>
            <a:ext cx="6913563" cy="2041525"/>
          </a:xfrm>
          <a:prstGeom prst="rect">
            <a:avLst/>
          </a:prstGeom>
          <a:solidFill>
            <a:srgbClr val="FFFF66"/>
          </a:solidFill>
          <a:ln w="9525">
            <a:noFill/>
          </a:ln>
        </p:spPr>
        <p:txBody>
          <a:bodyPr anchor="ctr">
            <a:spAutoFit/>
          </a:bodyPr>
          <a:p>
            <a:pPr>
              <a:buClr>
                <a:schemeClr val="bg1"/>
              </a:buClr>
            </a:pPr>
            <a:r>
              <a:rPr lang="zh-CN" altLang="en-US" b="1" dirty="0">
                <a:solidFill>
                  <a:srgbClr val="660033"/>
                </a:solidFill>
                <a:effectLst>
                  <a:outerShdw blurRad="38100" dist="38100" dir="2700000">
                    <a:srgbClr val="000000"/>
                  </a:outerShdw>
                </a:effectLst>
                <a:latin typeface="Arial" panose="020B0604020202020204" pitchFamily="34" charset="0"/>
              </a:rPr>
              <a:t>      </a:t>
            </a:r>
            <a:r>
              <a:rPr lang="zh-CN" altLang="en-US" sz="3200" b="1" dirty="0">
                <a:solidFill>
                  <a:srgbClr val="660033"/>
                </a:solidFill>
                <a:effectLst>
                  <a:outerShdw blurRad="38100" dist="38100" dir="2700000">
                    <a:srgbClr val="000000"/>
                  </a:outerShdw>
                </a:effectLst>
                <a:latin typeface="Arial" panose="020B0604020202020204" pitchFamily="34" charset="0"/>
              </a:rPr>
              <a:t>小结：</a:t>
            </a:r>
            <a:r>
              <a:rPr lang="zh-CN" altLang="en-US" sz="3200" b="1" dirty="0">
                <a:solidFill>
                  <a:srgbClr val="660033"/>
                </a:solidFill>
                <a:latin typeface="Arial" panose="020B0604020202020204" pitchFamily="34" charset="0"/>
              </a:rPr>
              <a:t>这篇议论文通过举例、讲道理来论证了要成才必先经受磨练的观点 ，激发人们克服困难，锐意进取。</a:t>
            </a:r>
            <a:r>
              <a:rPr lang="zh-CN" altLang="en-US" sz="3200" dirty="0">
                <a:solidFill>
                  <a:srgbClr val="660033"/>
                </a:solidFill>
                <a:latin typeface="Arial" panose="020B0604020202020204" pitchFamily="34" charset="0"/>
              </a:rPr>
              <a:t> </a:t>
            </a:r>
            <a:br>
              <a:rPr lang="zh-CN" altLang="en-US" sz="3200" dirty="0">
                <a:solidFill>
                  <a:srgbClr val="660033"/>
                </a:solidFill>
                <a:latin typeface="Arial" panose="020B0604020202020204" pitchFamily="34" charset="0"/>
              </a:rPr>
            </a:br>
            <a:endParaRPr lang="zh-CN" altLang="en-US" sz="3200" dirty="0">
              <a:solidFill>
                <a:srgbClr val="660033"/>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nodePh="1">
                                  <p:stCondLst>
                                    <p:cond delay="0"/>
                                  </p:stCondLst>
                                  <p:endCondLst>
                                    <p:cond evt="begin" delay="0">
                                      <p:tn val="5"/>
                                    </p:cond>
                                  </p:endCondLst>
                                  <p:iterate type="lt">
                                    <p:tmPct val="50000"/>
                                  </p:iterate>
                                  <p:childTnLst>
                                    <p:set>
                                      <p:cBhvr>
                                        <p:cTn id="6" dur="1" fill="hold">
                                          <p:stCondLst>
                                            <p:cond delay="0"/>
                                          </p:stCondLst>
                                        </p:cTn>
                                        <p:tgtEl>
                                          <p:spTgt spid="38915"/>
                                        </p:tgtEl>
                                        <p:attrNameLst>
                                          <p:attrName>style.visibility</p:attrName>
                                        </p:attrNameLst>
                                      </p:cBhvr>
                                      <p:to>
                                        <p:strVal val="visible"/>
                                      </p:to>
                                    </p:set>
                                    <p:anim calcmode="discrete" valueType="clr">
                                      <p:cBhvr override="childStyle">
                                        <p:cTn id="7" dur="80"/>
                                        <p:tgtEl>
                                          <p:spTgt spid="38915"/>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38915"/>
                                        </p:tgtEl>
                                        <p:attrNameLst>
                                          <p:attrName>fillcolor</p:attrName>
                                        </p:attrNameLst>
                                      </p:cBhvr>
                                      <p:tavLst>
                                        <p:tav tm="0">
                                          <p:val>
                                            <p:clrVal>
                                              <a:schemeClr val="accent2"/>
                                            </p:clrVal>
                                          </p:val>
                                        </p:tav>
                                        <p:tav tm="50000">
                                          <p:val>
                                            <p:clrVal>
                                              <a:schemeClr val="hlink"/>
                                            </p:clrVal>
                                          </p:val>
                                        </p:tav>
                                      </p:tavLst>
                                    </p:anim>
                                    <p:set>
                                      <p:cBhvr>
                                        <p:cTn id="9" dur="80"/>
                                        <p:tgtEl>
                                          <p:spTgt spid="38915"/>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grpId="0" nodeType="clickEffect">
                                  <p:stCondLst>
                                    <p:cond delay="0"/>
                                  </p:stCondLst>
                                  <p:childTnLst>
                                    <p:set>
                                      <p:cBhvr>
                                        <p:cTn id="13" dur="1" fill="hold">
                                          <p:stCondLst>
                                            <p:cond delay="0"/>
                                          </p:stCondLst>
                                        </p:cTn>
                                        <p:tgtEl>
                                          <p:spTgt spid="38916"/>
                                        </p:tgtEl>
                                        <p:attrNameLst>
                                          <p:attrName>style.visibility</p:attrName>
                                        </p:attrNameLst>
                                      </p:cBhvr>
                                      <p:to>
                                        <p:strVal val="visible"/>
                                      </p:to>
                                    </p:set>
                                    <p:anim calcmode="lin" valueType="num">
                                      <p:cBhvr>
                                        <p:cTn id="14" dur="1" fill="hold"/>
                                        <p:tgtEl>
                                          <p:spTgt spid="38916"/>
                                        </p:tgtEl>
                                      </p:cBhvr>
                                    </p:anim>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38917"/>
                                        </p:tgtEl>
                                        <p:attrNameLst>
                                          <p:attrName>style.visibility</p:attrName>
                                        </p:attrNameLst>
                                      </p:cBhvr>
                                      <p:to>
                                        <p:strVal val="visible"/>
                                      </p:to>
                                    </p:set>
                                    <p:anim calcmode="discrete" valueType="clr">
                                      <p:cBhvr override="childStyle">
                                        <p:cTn id="19" dur="80"/>
                                        <p:tgtEl>
                                          <p:spTgt spid="38917"/>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38917"/>
                                        </p:tgtEl>
                                        <p:attrNameLst>
                                          <p:attrName>fillcolor</p:attrName>
                                        </p:attrNameLst>
                                      </p:cBhvr>
                                      <p:tavLst>
                                        <p:tav tm="0">
                                          <p:val>
                                            <p:clrVal>
                                              <a:schemeClr val="accent2"/>
                                            </p:clrVal>
                                          </p:val>
                                        </p:tav>
                                        <p:tav tm="50000">
                                          <p:val>
                                            <p:clrVal>
                                              <a:schemeClr val="hlink"/>
                                            </p:clrVal>
                                          </p:val>
                                        </p:tav>
                                      </p:tavLst>
                                    </p:anim>
                                    <p:set>
                                      <p:cBhvr>
                                        <p:cTn id="21" dur="80"/>
                                        <p:tgtEl>
                                          <p:spTgt spid="38917"/>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38918"/>
                                        </p:tgtEl>
                                        <p:attrNameLst>
                                          <p:attrName>style.visibility</p:attrName>
                                        </p:attrNameLst>
                                      </p:cBhvr>
                                      <p:to>
                                        <p:strVal val="visible"/>
                                      </p:to>
                                    </p:set>
                                    <p:anim calcmode="discrete" valueType="clr">
                                      <p:cBhvr override="childStyle">
                                        <p:cTn id="26" dur="80"/>
                                        <p:tgtEl>
                                          <p:spTgt spid="38918"/>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38918"/>
                                        </p:tgtEl>
                                        <p:attrNameLst>
                                          <p:attrName>fillcolor</p:attrName>
                                        </p:attrNameLst>
                                      </p:cBhvr>
                                      <p:tavLst>
                                        <p:tav tm="0">
                                          <p:val>
                                            <p:clrVal>
                                              <a:schemeClr val="accent2"/>
                                            </p:clrVal>
                                          </p:val>
                                        </p:tav>
                                        <p:tav tm="50000">
                                          <p:val>
                                            <p:clrVal>
                                              <a:schemeClr val="hlink"/>
                                            </p:clrVal>
                                          </p:val>
                                        </p:tav>
                                      </p:tavLst>
                                    </p:anim>
                                    <p:set>
                                      <p:cBhvr>
                                        <p:cTn id="28" dur="80"/>
                                        <p:tgtEl>
                                          <p:spTgt spid="389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p:bldP spid="38916" grpId="0"/>
      <p:bldP spid="38917" grpId="0"/>
      <p:bldP spid="38918"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Rectangle 2"/>
          <p:cNvSpPr/>
          <p:nvPr/>
        </p:nvSpPr>
        <p:spPr>
          <a:xfrm>
            <a:off x="2274888" y="515938"/>
            <a:ext cx="5943600" cy="590550"/>
          </a:xfrm>
          <a:prstGeom prst="rect">
            <a:avLst/>
          </a:prstGeom>
          <a:noFill/>
          <a:ln w="9525" cap="flat" cmpd="sng">
            <a:solidFill>
              <a:srgbClr val="33CC33"/>
            </a:solidFill>
            <a:prstDash val="solid"/>
            <a:miter/>
            <a:headEnd type="none" w="med" len="med"/>
            <a:tailEnd type="none" w="med" len="med"/>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0"/>
              </a:spcBef>
              <a:buNone/>
            </a:pPr>
            <a:r>
              <a:rPr lang="zh-CN" altLang="en-US" sz="3600" b="1" dirty="0">
                <a:solidFill>
                  <a:srgbClr val="0066CC"/>
                </a:solidFill>
                <a:ea typeface="华文新魏" pitchFamily="2" charset="-122"/>
              </a:rPr>
              <a:t>       列 举 六 位 名 人 事 例</a:t>
            </a:r>
            <a:endParaRPr lang="zh-CN" altLang="en-US" sz="3600" b="1" dirty="0">
              <a:solidFill>
                <a:srgbClr val="0066CC"/>
              </a:solidFill>
              <a:ea typeface="华文新魏" pitchFamily="2" charset="-122"/>
            </a:endParaRPr>
          </a:p>
        </p:txBody>
      </p:sp>
      <p:sp>
        <p:nvSpPr>
          <p:cNvPr id="121859" name="Rectangle 3"/>
          <p:cNvSpPr/>
          <p:nvPr/>
        </p:nvSpPr>
        <p:spPr>
          <a:xfrm>
            <a:off x="539750" y="3786188"/>
            <a:ext cx="1528763" cy="579437"/>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0"/>
              </a:spcBef>
              <a:buNone/>
            </a:pPr>
            <a:r>
              <a:rPr lang="zh-CN" altLang="en-US" sz="3600" b="1" dirty="0">
                <a:solidFill>
                  <a:srgbClr val="003399"/>
                </a:solidFill>
                <a:ea typeface="华文行楷" pitchFamily="2" charset="-122"/>
              </a:rPr>
              <a:t>第三段</a:t>
            </a:r>
            <a:endParaRPr lang="zh-CN" altLang="en-US" sz="3600" b="1" dirty="0">
              <a:solidFill>
                <a:srgbClr val="003399"/>
              </a:solidFill>
              <a:ea typeface="华文行楷" pitchFamily="2" charset="-122"/>
            </a:endParaRPr>
          </a:p>
        </p:txBody>
      </p:sp>
      <p:sp>
        <p:nvSpPr>
          <p:cNvPr id="14340" name="Text Box 4"/>
          <p:cNvSpPr txBox="1"/>
          <p:nvPr/>
        </p:nvSpPr>
        <p:spPr>
          <a:xfrm>
            <a:off x="2286000" y="1989138"/>
            <a:ext cx="5943600" cy="588962"/>
          </a:xfrm>
          <a:prstGeom prst="rect">
            <a:avLst/>
          </a:prstGeom>
          <a:noFill/>
          <a:ln w="9525" cap="flat" cmpd="sng">
            <a:solidFill>
              <a:srgbClr val="33CC33"/>
            </a:solidFill>
            <a:prstDash val="solid"/>
            <a:miter/>
            <a:headEnd type="none" w="med" len="med"/>
            <a:tailEnd type="none" w="med" len="med"/>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3600" b="1" dirty="0">
                <a:solidFill>
                  <a:srgbClr val="0066CC"/>
                </a:solidFill>
                <a:latin typeface="华文新魏" pitchFamily="2" charset="-122"/>
                <a:ea typeface="华文新魏" pitchFamily="2" charset="-122"/>
              </a:rPr>
              <a:t>     担当重任必先经过一番磨练</a:t>
            </a:r>
            <a:endParaRPr lang="zh-CN" altLang="en-US" sz="3600" b="1" dirty="0">
              <a:solidFill>
                <a:srgbClr val="0066CC"/>
              </a:solidFill>
              <a:latin typeface="华文新魏" pitchFamily="2" charset="-122"/>
              <a:ea typeface="华文新魏" pitchFamily="2" charset="-122"/>
            </a:endParaRPr>
          </a:p>
        </p:txBody>
      </p:sp>
      <p:sp>
        <p:nvSpPr>
          <p:cNvPr id="14341" name="Text Box 5"/>
          <p:cNvSpPr txBox="1"/>
          <p:nvPr/>
        </p:nvSpPr>
        <p:spPr>
          <a:xfrm>
            <a:off x="2286000" y="3616325"/>
            <a:ext cx="1981200" cy="955675"/>
          </a:xfrm>
          <a:prstGeom prst="rect">
            <a:avLst/>
          </a:prstGeom>
          <a:noFill/>
          <a:ln w="9525" cap="flat" cmpd="sng">
            <a:solidFill>
              <a:srgbClr val="33CC33"/>
            </a:solidFill>
            <a:prstDash val="solid"/>
            <a:miter/>
            <a:headEnd type="none" w="med" len="med"/>
            <a:tailEnd type="none" w="med" len="med"/>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eaLnBrk="1" hangingPunct="1">
              <a:spcBef>
                <a:spcPct val="50000"/>
              </a:spcBef>
              <a:buNone/>
            </a:pPr>
            <a:r>
              <a:rPr lang="zh-CN" altLang="en-US" b="1" dirty="0"/>
              <a:t>身处逆境须努力奋发</a:t>
            </a:r>
            <a:endParaRPr lang="zh-CN" altLang="en-US" b="1" dirty="0"/>
          </a:p>
        </p:txBody>
      </p:sp>
      <p:sp>
        <p:nvSpPr>
          <p:cNvPr id="14342" name="Text Box 6"/>
          <p:cNvSpPr txBox="1"/>
          <p:nvPr/>
        </p:nvSpPr>
        <p:spPr>
          <a:xfrm>
            <a:off x="6400800" y="3616325"/>
            <a:ext cx="1752600" cy="955675"/>
          </a:xfrm>
          <a:prstGeom prst="rect">
            <a:avLst/>
          </a:prstGeom>
          <a:noFill/>
          <a:ln w="9525" cap="flat" cmpd="sng">
            <a:solidFill>
              <a:srgbClr val="33CC33"/>
            </a:solidFill>
            <a:prstDash val="solid"/>
            <a:miter/>
            <a:headEnd type="none" w="med" len="med"/>
            <a:tailEnd type="none" w="med" len="med"/>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lgn="ctr" eaLnBrk="1" hangingPunct="1">
              <a:spcBef>
                <a:spcPct val="50000"/>
              </a:spcBef>
              <a:buNone/>
            </a:pPr>
            <a:r>
              <a:rPr lang="zh-CN" altLang="en-US" b="1" dirty="0"/>
              <a:t>国无忧患易灭亡</a:t>
            </a:r>
            <a:endParaRPr lang="zh-CN" altLang="en-US" b="1" dirty="0"/>
          </a:p>
        </p:txBody>
      </p:sp>
      <p:sp>
        <p:nvSpPr>
          <p:cNvPr id="14343" name="Text Box 7"/>
          <p:cNvSpPr txBox="1">
            <a:spLocks noChangeArrowheads="1"/>
          </p:cNvSpPr>
          <p:nvPr/>
        </p:nvSpPr>
        <p:spPr bwMode="auto">
          <a:xfrm>
            <a:off x="2286000" y="5583238"/>
            <a:ext cx="5791200" cy="711200"/>
          </a:xfrm>
          <a:prstGeom prst="rect">
            <a:avLst/>
          </a:prstGeom>
          <a:noFill/>
          <a:ln w="9525" cmpd="sng">
            <a:solidFill>
              <a:srgbClr val="33CC33"/>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a:spcBef>
                <a:spcPct val="50000"/>
              </a:spcBef>
              <a:buClrTx/>
              <a:buSzTx/>
              <a:buFont typeface="Arial" panose="020B0604020202020204" pitchFamily="34" charset="0"/>
              <a:buNone/>
              <a:defRPr/>
            </a:pPr>
            <a:r>
              <a:rPr kumimoji="0" lang="zh-CN" altLang="en-US" sz="40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隶书" pitchFamily="49" charset="-122"/>
                <a:cs typeface="+mn-cs"/>
              </a:rPr>
              <a:t>     </a:t>
            </a:r>
            <a:r>
              <a:rPr kumimoji="0" lang="zh-CN" altLang="en-US" sz="4000" b="1" kern="1200" cap="none" spc="0" normalizeH="0" baseline="0" noProof="0">
                <a:solidFill>
                  <a:srgbClr val="A50021"/>
                </a:solidFill>
                <a:effectLst>
                  <a:outerShdw blurRad="38100" dist="38100" dir="2700000" algn="tl">
                    <a:srgbClr val="C0C0C0"/>
                  </a:outerShdw>
                </a:effectLst>
                <a:latin typeface="Tahoma" panose="020B0604030504040204" pitchFamily="34" charset="0"/>
                <a:ea typeface="宋体" panose="02010600030101010101" pitchFamily="2" charset="-122"/>
                <a:cs typeface="+mn-cs"/>
              </a:rPr>
              <a:t>生于忧患，死于安乐</a:t>
            </a:r>
            <a:endParaRPr kumimoji="0" lang="zh-CN" altLang="en-US" sz="4000" b="1" kern="1200" cap="none" spc="0" normalizeH="0" baseline="0" noProof="0">
              <a:solidFill>
                <a:srgbClr val="A50021"/>
              </a:solidFill>
              <a:effectLst>
                <a:outerShdw blurRad="38100" dist="38100" dir="2700000" algn="tl">
                  <a:srgbClr val="C0C0C0"/>
                </a:outerShdw>
              </a:effectLst>
              <a:latin typeface="Tahoma" panose="020B0604030504040204" pitchFamily="34" charset="0"/>
              <a:ea typeface="宋体" panose="02010600030101010101" pitchFamily="2" charset="-122"/>
              <a:cs typeface="+mn-cs"/>
            </a:endParaRPr>
          </a:p>
        </p:txBody>
      </p:sp>
      <p:sp>
        <p:nvSpPr>
          <p:cNvPr id="121864" name="Text Box 8"/>
          <p:cNvSpPr txBox="1"/>
          <p:nvPr/>
        </p:nvSpPr>
        <p:spPr>
          <a:xfrm>
            <a:off x="531813" y="833438"/>
            <a:ext cx="1438275" cy="57785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3600" b="1" dirty="0">
                <a:solidFill>
                  <a:srgbClr val="003399"/>
                </a:solidFill>
                <a:ea typeface="华文行楷" pitchFamily="2" charset="-122"/>
              </a:rPr>
              <a:t>第一段</a:t>
            </a:r>
            <a:endParaRPr lang="zh-CN" altLang="en-US" sz="3600" b="1" dirty="0">
              <a:solidFill>
                <a:srgbClr val="003399"/>
              </a:solidFill>
              <a:ea typeface="华文行楷" pitchFamily="2" charset="-122"/>
            </a:endParaRPr>
          </a:p>
        </p:txBody>
      </p:sp>
      <p:sp>
        <p:nvSpPr>
          <p:cNvPr id="121865" name="Text Box 9"/>
          <p:cNvSpPr txBox="1"/>
          <p:nvPr/>
        </p:nvSpPr>
        <p:spPr>
          <a:xfrm>
            <a:off x="539750" y="2060575"/>
            <a:ext cx="1617663" cy="579438"/>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3600" b="1" dirty="0">
                <a:solidFill>
                  <a:srgbClr val="003399"/>
                </a:solidFill>
                <a:ea typeface="华文行楷" pitchFamily="2" charset="-122"/>
              </a:rPr>
              <a:t>第二段</a:t>
            </a:r>
            <a:endParaRPr lang="zh-CN" altLang="en-US" sz="3600" b="1" dirty="0">
              <a:solidFill>
                <a:srgbClr val="003399"/>
              </a:solidFill>
              <a:ea typeface="华文行楷" pitchFamily="2" charset="-122"/>
            </a:endParaRPr>
          </a:p>
        </p:txBody>
      </p:sp>
      <p:sp>
        <p:nvSpPr>
          <p:cNvPr id="121866" name="Rectangle 10"/>
          <p:cNvSpPr/>
          <p:nvPr/>
        </p:nvSpPr>
        <p:spPr>
          <a:xfrm>
            <a:off x="579438" y="5657850"/>
            <a:ext cx="1481137" cy="579438"/>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0"/>
              </a:spcBef>
              <a:buNone/>
            </a:pPr>
            <a:r>
              <a:rPr lang="zh-CN" altLang="en-US" sz="3600" b="1" dirty="0">
                <a:solidFill>
                  <a:srgbClr val="003399"/>
                </a:solidFill>
                <a:ea typeface="华文行楷" pitchFamily="2" charset="-122"/>
              </a:rPr>
              <a:t>第四段</a:t>
            </a:r>
            <a:endParaRPr lang="zh-CN" altLang="en-US" sz="3600" b="1" dirty="0">
              <a:solidFill>
                <a:srgbClr val="003399"/>
              </a:solidFill>
              <a:ea typeface="华文行楷" pitchFamily="2" charset="-122"/>
            </a:endParaRPr>
          </a:p>
        </p:txBody>
      </p:sp>
      <p:sp>
        <p:nvSpPr>
          <p:cNvPr id="14347" name="AutoShape 11"/>
          <p:cNvSpPr/>
          <p:nvPr/>
        </p:nvSpPr>
        <p:spPr>
          <a:xfrm>
            <a:off x="4953000" y="1125538"/>
            <a:ext cx="304800" cy="854075"/>
          </a:xfrm>
          <a:prstGeom prst="downArrow">
            <a:avLst>
              <a:gd name="adj1" fmla="val 50000"/>
              <a:gd name="adj2" fmla="val 70052"/>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spcBef>
                <a:spcPct val="0"/>
              </a:spcBef>
              <a:buNone/>
            </a:pPr>
            <a:endParaRPr lang="zh-CN" altLang="en-US" sz="2000" dirty="0">
              <a:latin typeface="Arial" panose="020B0604020202020204" pitchFamily="34" charset="0"/>
            </a:endParaRPr>
          </a:p>
        </p:txBody>
      </p:sp>
      <p:sp>
        <p:nvSpPr>
          <p:cNvPr id="14348" name="Text Box 12"/>
          <p:cNvSpPr txBox="1"/>
          <p:nvPr/>
        </p:nvSpPr>
        <p:spPr>
          <a:xfrm>
            <a:off x="5064125" y="1052513"/>
            <a:ext cx="152400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2800" b="1" dirty="0">
                <a:solidFill>
                  <a:srgbClr val="FF9900"/>
                </a:solidFill>
              </a:rPr>
              <a:t>（个别）</a:t>
            </a:r>
            <a:endParaRPr lang="zh-CN" altLang="en-US" sz="2800" b="1" dirty="0">
              <a:solidFill>
                <a:srgbClr val="FF9900"/>
              </a:solidFill>
            </a:endParaRPr>
          </a:p>
        </p:txBody>
      </p:sp>
      <p:sp>
        <p:nvSpPr>
          <p:cNvPr id="14349" name="Text Box 13"/>
          <p:cNvSpPr txBox="1"/>
          <p:nvPr/>
        </p:nvSpPr>
        <p:spPr>
          <a:xfrm>
            <a:off x="5029200" y="1557338"/>
            <a:ext cx="206375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2800" b="1" dirty="0">
                <a:solidFill>
                  <a:srgbClr val="FF9900"/>
                </a:solidFill>
              </a:rPr>
              <a:t>（一般）</a:t>
            </a:r>
            <a:endParaRPr lang="zh-CN" altLang="en-US" sz="2800" b="1" dirty="0">
              <a:solidFill>
                <a:srgbClr val="FF9900"/>
              </a:solidFill>
            </a:endParaRPr>
          </a:p>
        </p:txBody>
      </p:sp>
      <p:sp>
        <p:nvSpPr>
          <p:cNvPr id="14350" name="AutoShape 14"/>
          <p:cNvSpPr/>
          <p:nvPr/>
        </p:nvSpPr>
        <p:spPr>
          <a:xfrm rot="-2426627">
            <a:off x="3262313" y="4505325"/>
            <a:ext cx="304800" cy="1217613"/>
          </a:xfrm>
          <a:prstGeom prst="downArrow">
            <a:avLst>
              <a:gd name="adj1" fmla="val 50000"/>
              <a:gd name="adj2" fmla="val 99869"/>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spcBef>
                <a:spcPct val="0"/>
              </a:spcBef>
              <a:buNone/>
            </a:pPr>
            <a:endParaRPr lang="zh-CN" altLang="en-US" sz="2000" dirty="0">
              <a:latin typeface="Arial" panose="020B0604020202020204" pitchFamily="34" charset="0"/>
            </a:endParaRPr>
          </a:p>
        </p:txBody>
      </p:sp>
      <p:sp>
        <p:nvSpPr>
          <p:cNvPr id="14351" name="AutoShape 15"/>
          <p:cNvSpPr/>
          <p:nvPr/>
        </p:nvSpPr>
        <p:spPr>
          <a:xfrm rot="2197473">
            <a:off x="6705600" y="4495800"/>
            <a:ext cx="304800" cy="1219200"/>
          </a:xfrm>
          <a:prstGeom prst="downArrow">
            <a:avLst>
              <a:gd name="adj1" fmla="val 50000"/>
              <a:gd name="adj2" fmla="val 100000"/>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spcBef>
                <a:spcPct val="0"/>
              </a:spcBef>
              <a:buNone/>
            </a:pPr>
            <a:endParaRPr lang="zh-CN" altLang="en-US" sz="2000" dirty="0">
              <a:latin typeface="Arial" panose="020B0604020202020204" pitchFamily="34" charset="0"/>
            </a:endParaRPr>
          </a:p>
        </p:txBody>
      </p:sp>
      <p:sp>
        <p:nvSpPr>
          <p:cNvPr id="14352" name="AutoShape 16"/>
          <p:cNvSpPr/>
          <p:nvPr/>
        </p:nvSpPr>
        <p:spPr>
          <a:xfrm>
            <a:off x="4267200" y="4038600"/>
            <a:ext cx="2133600" cy="228600"/>
          </a:xfrm>
          <a:prstGeom prst="rightArrow">
            <a:avLst>
              <a:gd name="adj1" fmla="val 50000"/>
              <a:gd name="adj2" fmla="val 233333"/>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spcBef>
                <a:spcPct val="0"/>
              </a:spcBef>
              <a:buNone/>
            </a:pPr>
            <a:endParaRPr lang="zh-CN" altLang="en-US" sz="2000" dirty="0">
              <a:latin typeface="Arial" panose="020B0604020202020204" pitchFamily="34" charset="0"/>
            </a:endParaRPr>
          </a:p>
        </p:txBody>
      </p:sp>
      <p:sp>
        <p:nvSpPr>
          <p:cNvPr id="14353" name="AutoShape 17"/>
          <p:cNvSpPr/>
          <p:nvPr/>
        </p:nvSpPr>
        <p:spPr>
          <a:xfrm rot="3534462">
            <a:off x="4168775" y="2224088"/>
            <a:ext cx="304800" cy="1704975"/>
          </a:xfrm>
          <a:prstGeom prst="downArrow">
            <a:avLst>
              <a:gd name="adj1" fmla="val 50000"/>
              <a:gd name="adj2" fmla="val 139843"/>
            </a:avLst>
          </a:prstGeom>
          <a:solidFill>
            <a:schemeClr val="accent1"/>
          </a:solidFill>
          <a:ln w="9525" cap="flat" cmpd="sng">
            <a:solidFill>
              <a:schemeClr val="tx1"/>
            </a:solidFill>
            <a:prstDash val="solid"/>
            <a:miter/>
            <a:headEnd type="none" w="med" len="med"/>
            <a:tailEnd type="none" w="med" len="med"/>
          </a:ln>
        </p:spPr>
        <p:txBody>
          <a:bodyPr wrap="none" anchor="ct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a:spcBef>
                <a:spcPct val="0"/>
              </a:spcBef>
              <a:buNone/>
            </a:pPr>
            <a:endParaRPr lang="zh-CN" altLang="en-US" sz="2000" dirty="0">
              <a:latin typeface="Arial" panose="020B0604020202020204" pitchFamily="34" charset="0"/>
            </a:endParaRPr>
          </a:p>
        </p:txBody>
      </p:sp>
      <p:sp>
        <p:nvSpPr>
          <p:cNvPr id="14354" name="Text Box 18"/>
          <p:cNvSpPr txBox="1"/>
          <p:nvPr/>
        </p:nvSpPr>
        <p:spPr>
          <a:xfrm>
            <a:off x="5219700" y="2565400"/>
            <a:ext cx="208915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2800" b="1" dirty="0">
                <a:solidFill>
                  <a:srgbClr val="FF9900"/>
                </a:solidFill>
              </a:rPr>
              <a:t>（客观）</a:t>
            </a:r>
            <a:endParaRPr lang="zh-CN" altLang="en-US" sz="2800" b="1" dirty="0">
              <a:solidFill>
                <a:srgbClr val="FF9900"/>
              </a:solidFill>
            </a:endParaRPr>
          </a:p>
        </p:txBody>
      </p:sp>
      <p:sp>
        <p:nvSpPr>
          <p:cNvPr id="14355" name="Text Box 19"/>
          <p:cNvSpPr txBox="1"/>
          <p:nvPr/>
        </p:nvSpPr>
        <p:spPr>
          <a:xfrm>
            <a:off x="2411413" y="3200400"/>
            <a:ext cx="1912937"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sz="2800" b="1" dirty="0">
                <a:solidFill>
                  <a:srgbClr val="FF9900"/>
                </a:solidFill>
              </a:rPr>
              <a:t>（主观）</a:t>
            </a:r>
            <a:endParaRPr lang="zh-CN" altLang="en-US" sz="2800" b="1" dirty="0">
              <a:solidFill>
                <a:srgbClr val="FF9900"/>
              </a:solidFill>
            </a:endParaRPr>
          </a:p>
        </p:txBody>
      </p:sp>
      <p:sp>
        <p:nvSpPr>
          <p:cNvPr id="14356" name="Text Box 20"/>
          <p:cNvSpPr txBox="1"/>
          <p:nvPr/>
        </p:nvSpPr>
        <p:spPr>
          <a:xfrm>
            <a:off x="4191000" y="3657600"/>
            <a:ext cx="129540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en-US" altLang="zh-CN" sz="2800" b="1">
                <a:solidFill>
                  <a:srgbClr val="FF9900"/>
                </a:solidFill>
              </a:rPr>
              <a:t>(</a:t>
            </a:r>
            <a:r>
              <a:rPr lang="zh-CN" altLang="en-US" sz="2800" b="1" dirty="0">
                <a:solidFill>
                  <a:srgbClr val="FF9900"/>
                </a:solidFill>
              </a:rPr>
              <a:t>个人</a:t>
            </a:r>
            <a:r>
              <a:rPr lang="en-US" altLang="zh-CN" sz="2800" b="1">
                <a:solidFill>
                  <a:srgbClr val="FF9900"/>
                </a:solidFill>
              </a:rPr>
              <a:t>)</a:t>
            </a:r>
            <a:endParaRPr lang="en-US" altLang="zh-CN" sz="2800" b="1">
              <a:solidFill>
                <a:srgbClr val="FF9900"/>
              </a:solidFill>
            </a:endParaRPr>
          </a:p>
        </p:txBody>
      </p:sp>
      <p:sp>
        <p:nvSpPr>
          <p:cNvPr id="14357" name="Text Box 21"/>
          <p:cNvSpPr txBox="1"/>
          <p:nvPr/>
        </p:nvSpPr>
        <p:spPr>
          <a:xfrm>
            <a:off x="5508625" y="3644900"/>
            <a:ext cx="137160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en-US" altLang="zh-CN" sz="2800" b="1">
                <a:solidFill>
                  <a:srgbClr val="FF9900"/>
                </a:solidFill>
              </a:rPr>
              <a:t>(</a:t>
            </a:r>
            <a:r>
              <a:rPr lang="zh-CN" altLang="en-US" sz="2800" b="1" dirty="0">
                <a:solidFill>
                  <a:srgbClr val="FF9900"/>
                </a:solidFill>
              </a:rPr>
              <a:t>国家</a:t>
            </a:r>
            <a:r>
              <a:rPr lang="en-US" altLang="zh-CN" sz="2800" b="1">
                <a:solidFill>
                  <a:srgbClr val="FF9900"/>
                </a:solidFill>
              </a:rPr>
              <a:t>)</a:t>
            </a:r>
            <a:endParaRPr lang="en-US" altLang="zh-CN" sz="2800" b="1">
              <a:solidFill>
                <a:srgbClr val="FF9900"/>
              </a:solidFill>
            </a:endParaRPr>
          </a:p>
        </p:txBody>
      </p:sp>
      <p:sp>
        <p:nvSpPr>
          <p:cNvPr id="14358" name="Text Box 22"/>
          <p:cNvSpPr txBox="1"/>
          <p:nvPr/>
        </p:nvSpPr>
        <p:spPr>
          <a:xfrm>
            <a:off x="3851275" y="5013325"/>
            <a:ext cx="2667000" cy="519113"/>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zh-CN" altLang="en-US" b="1" dirty="0">
                <a:solidFill>
                  <a:srgbClr val="FF0000"/>
                </a:solidFill>
              </a:rPr>
              <a:t>（中心论点）</a:t>
            </a:r>
            <a:endParaRPr lang="zh-CN" altLang="en-US" b="1" dirty="0">
              <a:solidFill>
                <a:srgbClr val="FF0000"/>
              </a:solidFill>
            </a:endParaRPr>
          </a:p>
        </p:txBody>
      </p:sp>
      <p:sp>
        <p:nvSpPr>
          <p:cNvPr id="14359" name="Text Box 23"/>
          <p:cNvSpPr txBox="1"/>
          <p:nvPr/>
        </p:nvSpPr>
        <p:spPr>
          <a:xfrm>
            <a:off x="4191000" y="4191000"/>
            <a:ext cx="121920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en-US" altLang="zh-CN" sz="2800" b="1">
                <a:solidFill>
                  <a:srgbClr val="FF9900"/>
                </a:solidFill>
              </a:rPr>
              <a:t>(</a:t>
            </a:r>
            <a:r>
              <a:rPr lang="zh-CN" altLang="en-US" sz="2800" b="1" dirty="0">
                <a:solidFill>
                  <a:srgbClr val="FF9900"/>
                </a:solidFill>
              </a:rPr>
              <a:t>正面</a:t>
            </a:r>
            <a:r>
              <a:rPr lang="en-US" altLang="zh-CN" sz="2800" b="1">
                <a:solidFill>
                  <a:srgbClr val="FF9900"/>
                </a:solidFill>
              </a:rPr>
              <a:t>)</a:t>
            </a:r>
            <a:endParaRPr lang="en-US" altLang="zh-CN" sz="2800" b="1">
              <a:solidFill>
                <a:srgbClr val="FF9900"/>
              </a:solidFill>
            </a:endParaRPr>
          </a:p>
        </p:txBody>
      </p:sp>
      <p:sp>
        <p:nvSpPr>
          <p:cNvPr id="14360" name="Text Box 24"/>
          <p:cNvSpPr txBox="1"/>
          <p:nvPr/>
        </p:nvSpPr>
        <p:spPr>
          <a:xfrm>
            <a:off x="5486400" y="4191000"/>
            <a:ext cx="1447800" cy="457200"/>
          </a:xfrm>
          <a:prstGeom prst="rect">
            <a:avLst/>
          </a:prstGeom>
          <a:noFill/>
          <a:ln w="9525">
            <a:noFill/>
          </a:ln>
        </p:spPr>
        <p:txBody>
          <a:bodyPr>
            <a:spAutoFit/>
          </a:bodyPr>
          <a:lstStyle>
            <a:lvl1pPr marL="342900" lvl="0" indent="-342900" algn="l" defTabSz="914400" rtl="0" eaLnBrk="0" fontAlgn="base" latinLnBrk="0" hangingPunct="0">
              <a:lnSpc>
                <a:spcPct val="100000"/>
              </a:lnSpc>
              <a:spcBef>
                <a:spcPct val="20000"/>
              </a:spcBef>
              <a:spcAft>
                <a:spcPct val="0"/>
              </a:spcAft>
              <a:buClr>
                <a:schemeClr val="tx2"/>
              </a:buClr>
              <a:buFont typeface="Wingdings" panose="05000000000000000000" pitchFamily="2" charset="2"/>
              <a:buChar char="w"/>
              <a:defRPr sz="3200" u="none" kern="1200" baseline="0">
                <a:solidFill>
                  <a:schemeClr val="tx1"/>
                </a:solidFill>
                <a:latin typeface="Times New Roman" panose="02020603050405020304" pitchFamily="18" charset="0"/>
                <a:ea typeface="宋体" panose="02010600030101010101" pitchFamily="2" charset="-122"/>
              </a:defRPr>
            </a:lvl1pPr>
            <a:lvl2pPr marL="742950" lvl="1" indent="-285750" algn="l" defTabSz="914400" rtl="0" eaLnBrk="0" fontAlgn="base" latinLnBrk="0" hangingPunct="0">
              <a:lnSpc>
                <a:spcPct val="100000"/>
              </a:lnSpc>
              <a:spcBef>
                <a:spcPct val="20000"/>
              </a:spcBef>
              <a:spcAft>
                <a:spcPct val="0"/>
              </a:spcAft>
              <a:buSzPct val="95000"/>
              <a:buFont typeface="Wingdings" panose="05000000000000000000" pitchFamily="2" charset="2"/>
              <a:buChar char="–"/>
              <a:defRPr sz="2800" b="0" i="0" u="none" kern="1200" baseline="0">
                <a:solidFill>
                  <a:schemeClr val="tx1"/>
                </a:solidFill>
                <a:latin typeface="Times New Roman" panose="02020603050405020304" pitchFamily="18" charset="0"/>
                <a:ea typeface="宋体" panose="02010600030101010101" pitchFamily="2" charset="-122"/>
              </a:defRPr>
            </a:lvl2pPr>
            <a:lvl3pPr marL="1143000" lvl="2"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400" b="0" i="0" u="none" kern="1200" baseline="0">
                <a:solidFill>
                  <a:schemeClr val="tx1"/>
                </a:solidFill>
                <a:latin typeface="Times New Roman" panose="02020603050405020304" pitchFamily="18" charset="0"/>
                <a:ea typeface="宋体" panose="02010600030101010101" pitchFamily="2" charset="-122"/>
              </a:defRPr>
            </a:lvl3pPr>
            <a:lvl4pPr marL="1600200" lvl="3"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4pPr>
            <a:lvl5pPr marL="2057400" lvl="4" indent="-228600" algn="l" defTabSz="914400" rtl="0" eaLnBrk="0" fontAlgn="base" latinLnBrk="0" hangingPunct="0">
              <a:lnSpc>
                <a:spcPct val="100000"/>
              </a:lnSpc>
              <a:spcBef>
                <a:spcPct val="20000"/>
              </a:spcBef>
              <a:spcAft>
                <a:spcPct val="0"/>
              </a:spcAft>
              <a:buFont typeface="Wingdings" panose="05000000000000000000" pitchFamily="2" charset="2"/>
              <a:buChar char="•"/>
              <a:defRPr sz="2000" b="0" i="0" u="none" kern="1200" baseline="0">
                <a:solidFill>
                  <a:schemeClr val="tx1"/>
                </a:solidFill>
                <a:latin typeface="Times New Roman" panose="02020603050405020304" pitchFamily="18" charset="0"/>
                <a:ea typeface="宋体" panose="02010600030101010101" pitchFamily="2" charset="-122"/>
              </a:defRPr>
            </a:lvl5pPr>
          </a:lstStyle>
          <a:p>
            <a:pPr marL="0" lvl="0" indent="0" eaLnBrk="1" hangingPunct="1">
              <a:spcBef>
                <a:spcPct val="50000"/>
              </a:spcBef>
              <a:buNone/>
            </a:pPr>
            <a:r>
              <a:rPr lang="en-US" altLang="zh-CN" sz="2800" b="1">
                <a:solidFill>
                  <a:srgbClr val="FF9900"/>
                </a:solidFill>
              </a:rPr>
              <a:t>(</a:t>
            </a:r>
            <a:r>
              <a:rPr lang="zh-CN" altLang="en-US" sz="2800" b="1" dirty="0">
                <a:solidFill>
                  <a:srgbClr val="FF9900"/>
                </a:solidFill>
              </a:rPr>
              <a:t>反面</a:t>
            </a:r>
            <a:r>
              <a:rPr lang="en-US" altLang="zh-CN" sz="2800" b="1">
                <a:solidFill>
                  <a:srgbClr val="FF9900"/>
                </a:solidFill>
              </a:rPr>
              <a:t>)</a:t>
            </a:r>
            <a:endParaRPr lang="en-US" altLang="zh-CN" sz="2800" b="1">
              <a:solidFill>
                <a:srgbClr val="FF9900"/>
              </a:solidFill>
            </a:endParaRPr>
          </a:p>
        </p:txBody>
      </p:sp>
      <p:sp>
        <p:nvSpPr>
          <p:cNvPr id="121881" name="文本框 1"/>
          <p:cNvSpPr txBox="1"/>
          <p:nvPr/>
        </p:nvSpPr>
        <p:spPr>
          <a:xfrm>
            <a:off x="579438" y="60325"/>
            <a:ext cx="909637" cy="708025"/>
          </a:xfrm>
          <a:prstGeom prst="rect">
            <a:avLst/>
          </a:prstGeom>
          <a:noFill/>
          <a:ln w="9525">
            <a:noFill/>
          </a:ln>
        </p:spPr>
        <p:txBody>
          <a:bodyPr wrap="none">
            <a:spAutoFit/>
          </a:bodyPr>
          <a:p>
            <a:pPr eaLnBrk="0" hangingPunct="0"/>
            <a:r>
              <a:rPr lang="zh-CN" altLang="en-US" sz="4000" dirty="0">
                <a:latin typeface="Arial" panose="020B0604020202020204" pitchFamily="34" charset="0"/>
              </a:rPr>
              <a:t>总结</a:t>
            </a:r>
            <a:endParaRPr lang="zh-CN" altLang="en-US" sz="4000" dirty="0">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43"/>
                                        </p:tgtEl>
                                        <p:attrNameLst>
                                          <p:attrName>style.visibility</p:attrName>
                                        </p:attrNameLst>
                                      </p:cBhvr>
                                      <p:to>
                                        <p:strVal val="visible"/>
                                      </p:to>
                                    </p:set>
                                    <p:animEffect transition="in" filter="dissolve">
                                      <p:cBhvr>
                                        <p:cTn id="7" dur="500"/>
                                        <p:tgtEl>
                                          <p:spTgt spid="1434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58"/>
                                        </p:tgtEl>
                                        <p:attrNameLst>
                                          <p:attrName>style.visibility</p:attrName>
                                        </p:attrNameLst>
                                      </p:cBhvr>
                                      <p:to>
                                        <p:strVal val="visible"/>
                                      </p:to>
                                    </p:set>
                                    <p:animEffect transition="in" filter="dissolve">
                                      <p:cBhvr>
                                        <p:cTn id="12" dur="500"/>
                                        <p:tgtEl>
                                          <p:spTgt spid="14358"/>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38"/>
                                        </p:tgtEl>
                                        <p:attrNameLst>
                                          <p:attrName>style.visibility</p:attrName>
                                        </p:attrNameLst>
                                      </p:cBhvr>
                                      <p:to>
                                        <p:strVal val="visible"/>
                                      </p:to>
                                    </p:set>
                                    <p:animEffect transition="in" filter="dissolve">
                                      <p:cBhvr>
                                        <p:cTn id="17" dur="500"/>
                                        <p:tgtEl>
                                          <p:spTgt spid="1433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47"/>
                                        </p:tgtEl>
                                        <p:attrNameLst>
                                          <p:attrName>style.visibility</p:attrName>
                                        </p:attrNameLst>
                                      </p:cBhvr>
                                      <p:to>
                                        <p:strVal val="visible"/>
                                      </p:to>
                                    </p:set>
                                    <p:animEffect transition="in" filter="dissolve">
                                      <p:cBhvr>
                                        <p:cTn id="22" dur="500"/>
                                        <p:tgtEl>
                                          <p:spTgt spid="1434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40"/>
                                        </p:tgtEl>
                                        <p:attrNameLst>
                                          <p:attrName>style.visibility</p:attrName>
                                        </p:attrNameLst>
                                      </p:cBhvr>
                                      <p:to>
                                        <p:strVal val="visible"/>
                                      </p:to>
                                    </p:set>
                                    <p:animEffect transition="in" filter="dissolve">
                                      <p:cBhvr>
                                        <p:cTn id="27" dur="500"/>
                                        <p:tgtEl>
                                          <p:spTgt spid="1434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53"/>
                                        </p:tgtEl>
                                        <p:attrNameLst>
                                          <p:attrName>style.visibility</p:attrName>
                                        </p:attrNameLst>
                                      </p:cBhvr>
                                      <p:to>
                                        <p:strVal val="visible"/>
                                      </p:to>
                                    </p:set>
                                    <p:animEffect transition="in" filter="dissolve">
                                      <p:cBhvr>
                                        <p:cTn id="32" dur="500"/>
                                        <p:tgtEl>
                                          <p:spTgt spid="14353"/>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341"/>
                                        </p:tgtEl>
                                        <p:attrNameLst>
                                          <p:attrName>style.visibility</p:attrName>
                                        </p:attrNameLst>
                                      </p:cBhvr>
                                      <p:to>
                                        <p:strVal val="visible"/>
                                      </p:to>
                                    </p:set>
                                    <p:animEffect transition="in" filter="dissolve">
                                      <p:cBhvr>
                                        <p:cTn id="37" dur="500"/>
                                        <p:tgtEl>
                                          <p:spTgt spid="14341"/>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352"/>
                                        </p:tgtEl>
                                        <p:attrNameLst>
                                          <p:attrName>style.visibility</p:attrName>
                                        </p:attrNameLst>
                                      </p:cBhvr>
                                      <p:to>
                                        <p:strVal val="visible"/>
                                      </p:to>
                                    </p:set>
                                    <p:animEffect transition="in" filter="dissolve">
                                      <p:cBhvr>
                                        <p:cTn id="42" dur="500"/>
                                        <p:tgtEl>
                                          <p:spTgt spid="14352"/>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342"/>
                                        </p:tgtEl>
                                        <p:attrNameLst>
                                          <p:attrName>style.visibility</p:attrName>
                                        </p:attrNameLst>
                                      </p:cBhvr>
                                      <p:to>
                                        <p:strVal val="visible"/>
                                      </p:to>
                                    </p:set>
                                    <p:animEffect transition="in" filter="dissolve">
                                      <p:cBhvr>
                                        <p:cTn id="47" dur="500"/>
                                        <p:tgtEl>
                                          <p:spTgt spid="14342"/>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4350"/>
                                        </p:tgtEl>
                                        <p:attrNameLst>
                                          <p:attrName>style.visibility</p:attrName>
                                        </p:attrNameLst>
                                      </p:cBhvr>
                                      <p:to>
                                        <p:strVal val="visible"/>
                                      </p:to>
                                    </p:set>
                                    <p:animEffect transition="in" filter="dissolve">
                                      <p:cBhvr>
                                        <p:cTn id="52" dur="500"/>
                                        <p:tgtEl>
                                          <p:spTgt spid="1435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4351"/>
                                        </p:tgtEl>
                                        <p:attrNameLst>
                                          <p:attrName>style.visibility</p:attrName>
                                        </p:attrNameLst>
                                      </p:cBhvr>
                                      <p:to>
                                        <p:strVal val="visible"/>
                                      </p:to>
                                    </p:set>
                                    <p:animEffect transition="in" filter="dissolve">
                                      <p:cBhvr>
                                        <p:cTn id="57" dur="500"/>
                                        <p:tgtEl>
                                          <p:spTgt spid="1435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4348"/>
                                        </p:tgtEl>
                                        <p:attrNameLst>
                                          <p:attrName>style.visibility</p:attrName>
                                        </p:attrNameLst>
                                      </p:cBhvr>
                                      <p:to>
                                        <p:strVal val="visible"/>
                                      </p:to>
                                    </p:set>
                                    <p:animEffect transition="in" filter="dissolve">
                                      <p:cBhvr>
                                        <p:cTn id="62" dur="500"/>
                                        <p:tgtEl>
                                          <p:spTgt spid="14348"/>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14349"/>
                                        </p:tgtEl>
                                        <p:attrNameLst>
                                          <p:attrName>style.visibility</p:attrName>
                                        </p:attrNameLst>
                                      </p:cBhvr>
                                      <p:to>
                                        <p:strVal val="visible"/>
                                      </p:to>
                                    </p:set>
                                    <p:animEffect transition="in" filter="dissolve">
                                      <p:cBhvr>
                                        <p:cTn id="67" dur="500"/>
                                        <p:tgtEl>
                                          <p:spTgt spid="14349"/>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grpId="0" nodeType="clickEffect">
                                  <p:stCondLst>
                                    <p:cond delay="0"/>
                                  </p:stCondLst>
                                  <p:childTnLst>
                                    <p:set>
                                      <p:cBhvr>
                                        <p:cTn id="71" dur="1" fill="hold">
                                          <p:stCondLst>
                                            <p:cond delay="0"/>
                                          </p:stCondLst>
                                        </p:cTn>
                                        <p:tgtEl>
                                          <p:spTgt spid="14354"/>
                                        </p:tgtEl>
                                        <p:attrNameLst>
                                          <p:attrName>style.visibility</p:attrName>
                                        </p:attrNameLst>
                                      </p:cBhvr>
                                      <p:to>
                                        <p:strVal val="visible"/>
                                      </p:to>
                                    </p:set>
                                    <p:animEffect transition="in" filter="dissolve">
                                      <p:cBhvr>
                                        <p:cTn id="72" dur="500"/>
                                        <p:tgtEl>
                                          <p:spTgt spid="14354"/>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grpId="0" nodeType="clickEffect">
                                  <p:stCondLst>
                                    <p:cond delay="0"/>
                                  </p:stCondLst>
                                  <p:childTnLst>
                                    <p:set>
                                      <p:cBhvr>
                                        <p:cTn id="76" dur="1" fill="hold">
                                          <p:stCondLst>
                                            <p:cond delay="0"/>
                                          </p:stCondLst>
                                        </p:cTn>
                                        <p:tgtEl>
                                          <p:spTgt spid="14355"/>
                                        </p:tgtEl>
                                        <p:attrNameLst>
                                          <p:attrName>style.visibility</p:attrName>
                                        </p:attrNameLst>
                                      </p:cBhvr>
                                      <p:to>
                                        <p:strVal val="visible"/>
                                      </p:to>
                                    </p:set>
                                    <p:animEffect transition="in" filter="dissolve">
                                      <p:cBhvr>
                                        <p:cTn id="77" dur="500"/>
                                        <p:tgtEl>
                                          <p:spTgt spid="14355"/>
                                        </p:tgtEl>
                                      </p:cBhvr>
                                    </p:animEffect>
                                  </p:childTnLst>
                                </p:cTn>
                              </p:par>
                            </p:childTnLst>
                          </p:cTn>
                        </p:par>
                      </p:childTnLst>
                    </p:cTn>
                  </p:par>
                  <p:par>
                    <p:cTn id="78" fill="hold">
                      <p:stCondLst>
                        <p:cond delay="indefinite"/>
                      </p:stCondLst>
                      <p:childTnLst>
                        <p:par>
                          <p:cTn id="79" fill="hold">
                            <p:stCondLst>
                              <p:cond delay="0"/>
                            </p:stCondLst>
                            <p:childTnLst>
                              <p:par>
                                <p:cTn id="80" presetID="9" presetClass="entr" presetSubtype="0" fill="hold" grpId="0" nodeType="clickEffect">
                                  <p:stCondLst>
                                    <p:cond delay="0"/>
                                  </p:stCondLst>
                                  <p:childTnLst>
                                    <p:set>
                                      <p:cBhvr>
                                        <p:cTn id="81" dur="1" fill="hold">
                                          <p:stCondLst>
                                            <p:cond delay="0"/>
                                          </p:stCondLst>
                                        </p:cTn>
                                        <p:tgtEl>
                                          <p:spTgt spid="14356"/>
                                        </p:tgtEl>
                                        <p:attrNameLst>
                                          <p:attrName>style.visibility</p:attrName>
                                        </p:attrNameLst>
                                      </p:cBhvr>
                                      <p:to>
                                        <p:strVal val="visible"/>
                                      </p:to>
                                    </p:set>
                                    <p:animEffect transition="in" filter="dissolve">
                                      <p:cBhvr>
                                        <p:cTn id="82" dur="500"/>
                                        <p:tgtEl>
                                          <p:spTgt spid="14356"/>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ntr" presetSubtype="0" fill="hold" grpId="0" nodeType="clickEffect">
                                  <p:stCondLst>
                                    <p:cond delay="0"/>
                                  </p:stCondLst>
                                  <p:childTnLst>
                                    <p:set>
                                      <p:cBhvr>
                                        <p:cTn id="86" dur="1" fill="hold">
                                          <p:stCondLst>
                                            <p:cond delay="0"/>
                                          </p:stCondLst>
                                        </p:cTn>
                                        <p:tgtEl>
                                          <p:spTgt spid="14357"/>
                                        </p:tgtEl>
                                        <p:attrNameLst>
                                          <p:attrName>style.visibility</p:attrName>
                                        </p:attrNameLst>
                                      </p:cBhvr>
                                      <p:to>
                                        <p:strVal val="visible"/>
                                      </p:to>
                                    </p:set>
                                    <p:animEffect transition="in" filter="dissolve">
                                      <p:cBhvr>
                                        <p:cTn id="87" dur="500"/>
                                        <p:tgtEl>
                                          <p:spTgt spid="14357"/>
                                        </p:tgtEl>
                                      </p:cBhvr>
                                    </p:animEffect>
                                  </p:childTnLst>
                                </p:cTn>
                              </p:par>
                            </p:childTnLst>
                          </p:cTn>
                        </p:par>
                      </p:childTnLst>
                    </p:cTn>
                  </p:par>
                  <p:par>
                    <p:cTn id="88" fill="hold">
                      <p:stCondLst>
                        <p:cond delay="indefinite"/>
                      </p:stCondLst>
                      <p:childTnLst>
                        <p:par>
                          <p:cTn id="89" fill="hold">
                            <p:stCondLst>
                              <p:cond delay="0"/>
                            </p:stCondLst>
                            <p:childTnLst>
                              <p:par>
                                <p:cTn id="90" presetID="9" presetClass="entr" presetSubtype="0" fill="hold" grpId="0" nodeType="clickEffect">
                                  <p:stCondLst>
                                    <p:cond delay="0"/>
                                  </p:stCondLst>
                                  <p:childTnLst>
                                    <p:set>
                                      <p:cBhvr>
                                        <p:cTn id="91" dur="1" fill="hold">
                                          <p:stCondLst>
                                            <p:cond delay="0"/>
                                          </p:stCondLst>
                                        </p:cTn>
                                        <p:tgtEl>
                                          <p:spTgt spid="14359"/>
                                        </p:tgtEl>
                                        <p:attrNameLst>
                                          <p:attrName>style.visibility</p:attrName>
                                        </p:attrNameLst>
                                      </p:cBhvr>
                                      <p:to>
                                        <p:strVal val="visible"/>
                                      </p:to>
                                    </p:set>
                                    <p:animEffect transition="in" filter="dissolve">
                                      <p:cBhvr>
                                        <p:cTn id="92" dur="500"/>
                                        <p:tgtEl>
                                          <p:spTgt spid="14359"/>
                                        </p:tgtEl>
                                      </p:cBhvr>
                                    </p:animEffect>
                                  </p:childTnLst>
                                </p:cTn>
                              </p:par>
                            </p:childTnLst>
                          </p:cTn>
                        </p:par>
                      </p:childTnLst>
                    </p:cTn>
                  </p:par>
                  <p:par>
                    <p:cTn id="93" fill="hold">
                      <p:stCondLst>
                        <p:cond delay="indefinite"/>
                      </p:stCondLst>
                      <p:childTnLst>
                        <p:par>
                          <p:cTn id="94" fill="hold">
                            <p:stCondLst>
                              <p:cond delay="0"/>
                            </p:stCondLst>
                            <p:childTnLst>
                              <p:par>
                                <p:cTn id="95" presetID="9" presetClass="entr" presetSubtype="0" fill="hold" grpId="0" nodeType="clickEffect">
                                  <p:stCondLst>
                                    <p:cond delay="0"/>
                                  </p:stCondLst>
                                  <p:childTnLst>
                                    <p:set>
                                      <p:cBhvr>
                                        <p:cTn id="96" dur="1" fill="hold">
                                          <p:stCondLst>
                                            <p:cond delay="0"/>
                                          </p:stCondLst>
                                        </p:cTn>
                                        <p:tgtEl>
                                          <p:spTgt spid="14360"/>
                                        </p:tgtEl>
                                        <p:attrNameLst>
                                          <p:attrName>style.visibility</p:attrName>
                                        </p:attrNameLst>
                                      </p:cBhvr>
                                      <p:to>
                                        <p:strVal val="visible"/>
                                      </p:to>
                                    </p:set>
                                    <p:animEffect transition="in" filter="dissolve">
                                      <p:cBhvr>
                                        <p:cTn id="97" dur="500"/>
                                        <p:tgtEl>
                                          <p:spTgt spid="143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40" grpId="0" animBg="1"/>
      <p:bldP spid="14341" grpId="0" animBg="1"/>
      <p:bldP spid="14342" grpId="0" animBg="1"/>
      <p:bldP spid="14343" grpId="0" animBg="1"/>
      <p:bldP spid="14347" grpId="0" animBg="1"/>
      <p:bldP spid="14348" grpId="0"/>
      <p:bldP spid="14349" grpId="0"/>
      <p:bldP spid="14350" grpId="0" animBg="1"/>
      <p:bldP spid="14351" grpId="0" animBg="1"/>
      <p:bldP spid="14352" grpId="0" animBg="1"/>
      <p:bldP spid="14353" grpId="0" animBg="1"/>
      <p:bldP spid="14354" grpId="0"/>
      <p:bldP spid="14355" grpId="0"/>
      <p:bldP spid="14356" grpId="0"/>
      <p:bldP spid="14357" grpId="0"/>
      <p:bldP spid="14358" grpId="0"/>
      <p:bldP spid="14359" grpId="0"/>
      <p:bldP spid="1436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标题 54273"/>
          <p:cNvSpPr>
            <a:spLocks noGrp="1"/>
          </p:cNvSpPr>
          <p:nvPr>
            <p:ph type="title"/>
          </p:nvPr>
        </p:nvSpPr>
        <p:spPr>
          <a:xfrm>
            <a:off x="304800" y="304800"/>
            <a:ext cx="3657600" cy="762000"/>
          </a:xfrm>
        </p:spPr>
        <p:txBody>
          <a:bodyPr anchor="ctr"/>
          <a:p>
            <a:r>
              <a:rPr lang="zh-CN" altLang="en-US" sz="4800" b="1" dirty="0">
                <a:solidFill>
                  <a:srgbClr val="663300"/>
                </a:solidFill>
                <a:ea typeface="华文隶书" pitchFamily="2" charset="-122"/>
              </a:rPr>
              <a:t>文章思路</a:t>
            </a:r>
            <a:endParaRPr lang="zh-CN" altLang="en-US" sz="4800" b="1" dirty="0">
              <a:solidFill>
                <a:srgbClr val="663300"/>
              </a:solidFill>
              <a:ea typeface="华文隶书" pitchFamily="2" charset="-122"/>
            </a:endParaRPr>
          </a:p>
        </p:txBody>
      </p:sp>
      <p:sp>
        <p:nvSpPr>
          <p:cNvPr id="54275" name="矩形 54274"/>
          <p:cNvSpPr>
            <a:spLocks noRot="1"/>
          </p:cNvSpPr>
          <p:nvPr/>
        </p:nvSpPr>
        <p:spPr>
          <a:xfrm>
            <a:off x="301625" y="1393825"/>
            <a:ext cx="8540750" cy="5616575"/>
          </a:xfrm>
          <a:prstGeom prst="rect">
            <a:avLst/>
          </a:prstGeom>
          <a:noFill/>
          <a:ln w="9525">
            <a:noFill/>
          </a:ln>
        </p:spPr>
        <p:txBody>
          <a:bodyPr/>
          <a:p>
            <a:pPr marL="342900" indent="-342900">
              <a:lnSpc>
                <a:spcPct val="80000"/>
              </a:lnSpc>
              <a:spcBef>
                <a:spcPct val="20000"/>
              </a:spcBef>
              <a:buClr>
                <a:schemeClr val="bg1"/>
              </a:buClr>
              <a:buChar char="•"/>
            </a:pPr>
            <a:r>
              <a:rPr lang="zh-CN" altLang="en-US" sz="2800" b="1" dirty="0">
                <a:solidFill>
                  <a:srgbClr val="CC3300"/>
                </a:solidFill>
                <a:latin typeface="Times New Roman" panose="02020603050405020304" pitchFamily="18" charset="0"/>
              </a:rPr>
              <a:t>《生于忧患，死于安乐》全文共四段，分三部分。</a:t>
            </a:r>
            <a:endParaRPr lang="zh-CN" altLang="en-US" sz="2800" b="1" dirty="0">
              <a:solidFill>
                <a:srgbClr val="CC3300"/>
              </a:solidFill>
              <a:latin typeface="Times New Roman" panose="02020603050405020304" pitchFamily="18" charset="0"/>
            </a:endParaRPr>
          </a:p>
          <a:p>
            <a:pPr marL="342900" indent="-342900">
              <a:lnSpc>
                <a:spcPct val="80000"/>
              </a:lnSpc>
              <a:spcBef>
                <a:spcPct val="20000"/>
              </a:spcBef>
              <a:buClr>
                <a:schemeClr val="bg1"/>
              </a:buClr>
              <a:buChar char="•"/>
            </a:pPr>
            <a:r>
              <a:rPr lang="zh-CN" altLang="en-US" sz="2800" b="1" dirty="0">
                <a:solidFill>
                  <a:srgbClr val="336600"/>
                </a:solidFill>
                <a:latin typeface="Times New Roman" panose="02020603050405020304" pitchFamily="18" charset="0"/>
              </a:rPr>
              <a:t>第一部分</a:t>
            </a:r>
            <a:endParaRPr lang="zh-CN" altLang="en-US" sz="2800" b="1" dirty="0">
              <a:solidFill>
                <a:srgbClr val="3366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第1段：列举古代六位圣君贤臣起于微贱的事例。               </a:t>
            </a:r>
            <a:r>
              <a:rPr lang="zh-CN" altLang="en-US" sz="2800" b="1" dirty="0">
                <a:solidFill>
                  <a:srgbClr val="006600"/>
                </a:solidFill>
                <a:latin typeface="Times New Roman" panose="02020603050405020304" pitchFamily="18" charset="0"/>
              </a:rPr>
              <a:t>（举例论证）</a:t>
            </a:r>
            <a:endParaRPr lang="zh-CN" altLang="en-US" sz="2800" b="1" dirty="0">
              <a:solidFill>
                <a:srgbClr val="0066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这些事例暗示：逆境对造就人才的重大作用。</a:t>
            </a:r>
            <a:endParaRPr lang="zh-CN" altLang="en-US" sz="2800" b="1" dirty="0">
              <a:solidFill>
                <a:srgbClr val="CC33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第2段：归纳概括第一段的事例。说明困境能造就人才的道理。</a:t>
            </a:r>
            <a:r>
              <a:rPr lang="zh-CN" altLang="en-US" sz="2800" b="1" dirty="0">
                <a:solidFill>
                  <a:srgbClr val="006600"/>
                </a:solidFill>
                <a:latin typeface="Times New Roman" panose="02020603050405020304" pitchFamily="18" charset="0"/>
              </a:rPr>
              <a:t>（道理论证）</a:t>
            </a:r>
            <a:endParaRPr lang="zh-CN" altLang="en-US" sz="2800" b="1" dirty="0">
              <a:solidFill>
                <a:srgbClr val="006600"/>
              </a:solidFill>
              <a:latin typeface="Times New Roman" panose="02020603050405020304" pitchFamily="18" charset="0"/>
            </a:endParaRPr>
          </a:p>
          <a:p>
            <a:pPr marL="342900" indent="-342900">
              <a:lnSpc>
                <a:spcPct val="80000"/>
              </a:lnSpc>
              <a:spcBef>
                <a:spcPct val="20000"/>
              </a:spcBef>
              <a:buClr>
                <a:schemeClr val="bg1"/>
              </a:buClr>
              <a:buChar char="•"/>
            </a:pPr>
            <a:r>
              <a:rPr lang="zh-CN" altLang="en-US" sz="2800" b="1" dirty="0">
                <a:solidFill>
                  <a:srgbClr val="336600"/>
                </a:solidFill>
                <a:latin typeface="Times New Roman" panose="02020603050405020304" pitchFamily="18" charset="0"/>
              </a:rPr>
              <a:t>第二部分</a:t>
            </a:r>
            <a:endParaRPr lang="zh-CN" altLang="en-US" sz="2800" b="1" dirty="0">
              <a:solidFill>
                <a:srgbClr val="3366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第3段：从</a:t>
            </a:r>
            <a:r>
              <a:rPr lang="zh-CN" altLang="en-US" sz="2800" b="1" dirty="0">
                <a:latin typeface="Times New Roman" panose="02020603050405020304" pitchFamily="18" charset="0"/>
              </a:rPr>
              <a:t>个人</a:t>
            </a:r>
            <a:r>
              <a:rPr lang="zh-CN" altLang="en-US" sz="2800" b="1" dirty="0">
                <a:solidFill>
                  <a:srgbClr val="CC3300"/>
                </a:solidFill>
                <a:latin typeface="Times New Roman" panose="02020603050405020304" pitchFamily="18" charset="0"/>
              </a:rPr>
              <a:t>和</a:t>
            </a:r>
            <a:r>
              <a:rPr lang="zh-CN" altLang="en-US" sz="2800" b="1" dirty="0">
                <a:latin typeface="Times New Roman" panose="02020603050405020304" pitchFamily="18" charset="0"/>
              </a:rPr>
              <a:t>国家</a:t>
            </a:r>
            <a:r>
              <a:rPr lang="zh-CN" altLang="en-US" sz="2800" b="1" dirty="0">
                <a:solidFill>
                  <a:srgbClr val="CC3300"/>
                </a:solidFill>
                <a:latin typeface="Times New Roman" panose="02020603050405020304" pitchFamily="18" charset="0"/>
              </a:rPr>
              <a:t>的角度进一步阐发上述结论。</a:t>
            </a:r>
            <a:endParaRPr lang="zh-CN" altLang="en-US" sz="2800" b="1" dirty="0">
              <a:solidFill>
                <a:srgbClr val="CC33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a:t>
            </a:r>
            <a:r>
              <a:rPr lang="zh-CN" altLang="en-US" sz="2800" b="1" dirty="0">
                <a:solidFill>
                  <a:srgbClr val="006666"/>
                </a:solidFill>
                <a:latin typeface="Times New Roman" panose="02020603050405020304" pitchFamily="18" charset="0"/>
              </a:rPr>
              <a:t>（正面）和（反面）</a:t>
            </a:r>
            <a:endParaRPr lang="zh-CN" altLang="en-US" sz="2800" b="1" dirty="0">
              <a:solidFill>
                <a:srgbClr val="006666"/>
              </a:solidFill>
              <a:latin typeface="Times New Roman" panose="02020603050405020304" pitchFamily="18" charset="0"/>
            </a:endParaRPr>
          </a:p>
          <a:p>
            <a:pPr marL="342900" indent="-342900">
              <a:lnSpc>
                <a:spcPct val="80000"/>
              </a:lnSpc>
              <a:spcBef>
                <a:spcPct val="20000"/>
              </a:spcBef>
              <a:buClr>
                <a:schemeClr val="bg1"/>
              </a:buClr>
              <a:buChar char="•"/>
            </a:pPr>
            <a:r>
              <a:rPr lang="zh-CN" altLang="en-US" sz="2800" b="1" dirty="0">
                <a:solidFill>
                  <a:srgbClr val="336600"/>
                </a:solidFill>
                <a:latin typeface="Times New Roman" panose="02020603050405020304" pitchFamily="18" charset="0"/>
              </a:rPr>
              <a:t>第三部分</a:t>
            </a:r>
            <a:endParaRPr lang="zh-CN" altLang="en-US" sz="2800" b="1" dirty="0">
              <a:solidFill>
                <a:srgbClr val="336600"/>
              </a:solidFill>
              <a:latin typeface="Times New Roman" panose="02020603050405020304" pitchFamily="18" charset="0"/>
            </a:endParaRPr>
          </a:p>
          <a:p>
            <a:pPr marL="342900" indent="-342900">
              <a:lnSpc>
                <a:spcPct val="80000"/>
              </a:lnSpc>
              <a:spcBef>
                <a:spcPct val="20000"/>
              </a:spcBef>
              <a:buClr>
                <a:schemeClr val="bg1"/>
              </a:buClr>
            </a:pPr>
            <a:r>
              <a:rPr lang="zh-CN" altLang="en-US" sz="2800" b="1" dirty="0">
                <a:solidFill>
                  <a:srgbClr val="CC3300"/>
                </a:solidFill>
                <a:latin typeface="Times New Roman" panose="02020603050405020304" pitchFamily="18" charset="0"/>
              </a:rPr>
              <a:t>     第4段：点明中心论点：</a:t>
            </a:r>
            <a:r>
              <a:rPr lang="zh-CN" altLang="en-US" sz="2800" b="1" dirty="0">
                <a:solidFill>
                  <a:srgbClr val="FF0000"/>
                </a:solidFill>
                <a:latin typeface="Times New Roman" panose="02020603050405020304" pitchFamily="18" charset="0"/>
              </a:rPr>
              <a:t>生于忧患，死于安乐</a:t>
            </a:r>
            <a:r>
              <a:rPr lang="zh-CN" altLang="en-US" sz="2800" b="1" dirty="0">
                <a:solidFill>
                  <a:srgbClr val="CC3300"/>
                </a:solidFill>
                <a:latin typeface="Times New Roman" panose="02020603050405020304" pitchFamily="18" charset="0"/>
              </a:rPr>
              <a:t>。论点独成一段，鲜明突出。</a:t>
            </a:r>
            <a:endParaRPr lang="zh-CN" altLang="en-US" sz="2800" b="1" dirty="0">
              <a:solidFill>
                <a:srgbClr val="CC3300"/>
              </a:solidFill>
              <a:latin typeface="Times New Roman" panose="02020603050405020304" pitchFamily="18" charset="0"/>
            </a:endParaRPr>
          </a:p>
          <a:p>
            <a:pPr marL="342900" indent="-342900">
              <a:lnSpc>
                <a:spcPct val="80000"/>
              </a:lnSpc>
              <a:spcBef>
                <a:spcPct val="20000"/>
              </a:spcBef>
              <a:buClr>
                <a:schemeClr val="bg1"/>
              </a:buClr>
              <a:buChar char="•"/>
            </a:pPr>
            <a:endParaRPr lang="zh-CN" altLang="en-US" sz="2800" b="1" dirty="0">
              <a:solidFill>
                <a:srgbClr val="CC3300"/>
              </a:solidFill>
              <a:latin typeface="Times New Roman" panose="02020603050405020304" pitchFamily="18" charset="0"/>
            </a:endParaRPr>
          </a:p>
        </p:txBody>
      </p:sp>
      <p:sp>
        <p:nvSpPr>
          <p:cNvPr id="54276" name="右箭头 54275">
            <a:hlinkClick r:id="rId1" action="ppaction://hlinksldjump"/>
          </p:cNvPr>
          <p:cNvSpPr/>
          <p:nvPr/>
        </p:nvSpPr>
        <p:spPr>
          <a:xfrm>
            <a:off x="7620000" y="6172200"/>
            <a:ext cx="976313" cy="485775"/>
          </a:xfrm>
          <a:prstGeom prst="rightArrow">
            <a:avLst>
              <a:gd name="adj1" fmla="val 50000"/>
              <a:gd name="adj2" fmla="val 50245"/>
            </a:avLst>
          </a:prstGeom>
          <a:solidFill>
            <a:schemeClr val="accent1"/>
          </a:solidFill>
          <a:ln w="9525" cap="flat" cmpd="sng">
            <a:solidFill>
              <a:schemeClr val="tx1"/>
            </a:solidFill>
            <a:prstDash val="solid"/>
            <a:miter/>
            <a:headEnd type="none" w="med" len="med"/>
            <a:tailEnd type="none" w="med" len="med"/>
          </a:ln>
        </p:spPr>
        <p:txBody>
          <a:bodyPr/>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0898" name="Rectangle 2"/>
          <p:cNvSpPr>
            <a:spLocks noGrp="1"/>
          </p:cNvSpPr>
          <p:nvPr>
            <p:ph type="body" sz="half"/>
          </p:nvPr>
        </p:nvSpPr>
        <p:spPr>
          <a:xfrm>
            <a:off x="611188" y="692150"/>
            <a:ext cx="4038600" cy="4525963"/>
          </a:xfrm>
        </p:spPr>
        <p:txBody>
          <a:bodyPr vert="horz" wrap="square" lIns="91440" tIns="45720" rIns="91440" bIns="45720" anchor="t"/>
          <a:lstStyle>
            <a:lvl1pPr lvl="0">
              <a:defRPr sz="2800"/>
            </a:lvl1pPr>
            <a:lvl2pPr lvl="1">
              <a:defRPr sz="2400"/>
            </a:lvl2pPr>
            <a:lvl3pPr lvl="2">
              <a:defRPr sz="2000"/>
            </a:lvl3pPr>
            <a:lvl4pPr lvl="3">
              <a:defRPr sz="1800"/>
            </a:lvl4pPr>
            <a:lvl5pPr lvl="4">
              <a:defRPr sz="1800"/>
            </a:lvl5pPr>
          </a:lstStyle>
          <a:p>
            <a:pPr lvl="0" eaLnBrk="1" hangingPunct="1"/>
            <a:r>
              <a:rPr lang="zh-CN" altLang="en-US" sz="4800" b="1" dirty="0">
                <a:solidFill>
                  <a:srgbClr val="0000FF"/>
                </a:solidFill>
                <a:effectLst>
                  <a:outerShdw blurRad="38100" dist="38100" dir="2700000">
                    <a:srgbClr val="000000"/>
                  </a:outerShdw>
                </a:effectLst>
                <a:ea typeface="隶书" pitchFamily="49" charset="-122"/>
              </a:rPr>
              <a:t>孟母断机杼</a:t>
            </a:r>
            <a:endParaRPr lang="zh-CN" altLang="en-US" sz="4800" b="1" dirty="0">
              <a:effectLst>
                <a:outerShdw blurRad="38100" dist="38100" dir="2700000">
                  <a:srgbClr val="FFFFFF"/>
                </a:outerShdw>
              </a:effectLst>
              <a:ea typeface="隶书" pitchFamily="49" charset="-122"/>
            </a:endParaRPr>
          </a:p>
        </p:txBody>
      </p:sp>
      <p:graphicFrame>
        <p:nvGraphicFramePr>
          <p:cNvPr id="80899" name="Object 3"/>
          <p:cNvGraphicFramePr>
            <a:graphicFrameLocks noChangeAspect="1"/>
          </p:cNvGraphicFramePr>
          <p:nvPr>
            <p:ph sz="quarter"/>
          </p:nvPr>
        </p:nvGraphicFramePr>
        <p:xfrm>
          <a:off x="4859338" y="241300"/>
          <a:ext cx="4032250" cy="2611438"/>
        </p:xfrm>
        <a:graphic>
          <a:graphicData uri="http://schemas.openxmlformats.org/presentationml/2006/ole">
            <mc:AlternateContent xmlns:mc="http://schemas.openxmlformats.org/markup-compatibility/2006">
              <mc:Choice xmlns:v="urn:schemas-microsoft-com:vml" Requires="v">
                <p:oleObj spid="_x0000_s3076" name="" r:id="rId1" imgW="4216400" imgH="2730500" progId="Photoshop.Image.7">
                  <p:embed/>
                </p:oleObj>
              </mc:Choice>
              <mc:Fallback>
                <p:oleObj name="" r:id="rId1" imgW="4216400" imgH="2730500" progId="Photoshop.Image.7">
                  <p:embed/>
                  <p:pic>
                    <p:nvPicPr>
                      <p:cNvPr id="0" name="图片 3075"/>
                      <p:cNvPicPr/>
                      <p:nvPr/>
                    </p:nvPicPr>
                    <p:blipFill>
                      <a:blip r:embed="rId2"/>
                      <a:stretch>
                        <a:fillRect/>
                      </a:stretch>
                    </p:blipFill>
                    <p:spPr>
                      <a:xfrm>
                        <a:off x="4859338" y="241300"/>
                        <a:ext cx="4032250" cy="2611438"/>
                      </a:xfrm>
                      <a:prstGeom prst="rect">
                        <a:avLst/>
                      </a:prstGeom>
                      <a:noFill/>
                      <a:ln w="57150" cap="flat" cmpd="sng">
                        <a:solidFill>
                          <a:schemeClr val="tx1"/>
                        </a:solidFill>
                        <a:prstDash val="solid"/>
                        <a:miter/>
                        <a:headEnd type="none" w="med" len="med"/>
                        <a:tailEnd type="none" w="med" len="med"/>
                      </a:ln>
                    </p:spPr>
                  </p:pic>
                </p:oleObj>
              </mc:Fallback>
            </mc:AlternateContent>
          </a:graphicData>
        </a:graphic>
      </p:graphicFrame>
      <p:graphicFrame>
        <p:nvGraphicFramePr>
          <p:cNvPr id="80900" name="Object 4"/>
          <p:cNvGraphicFramePr>
            <a:graphicFrameLocks noChangeAspect="1"/>
          </p:cNvGraphicFramePr>
          <p:nvPr>
            <p:ph sz="quarter"/>
          </p:nvPr>
        </p:nvGraphicFramePr>
        <p:xfrm>
          <a:off x="250825" y="1700213"/>
          <a:ext cx="4249738" cy="4932362"/>
        </p:xfrm>
        <a:graphic>
          <a:graphicData uri="http://schemas.openxmlformats.org/presentationml/2006/ole">
            <mc:AlternateContent xmlns:mc="http://schemas.openxmlformats.org/markup-compatibility/2006">
              <mc:Choice xmlns:v="urn:schemas-microsoft-com:vml" Requires="v">
                <p:oleObj spid="_x0000_s3077" name="" r:id="rId3" imgW="3543300" imgH="3517900" progId="Photoshop.Image.7">
                  <p:embed/>
                </p:oleObj>
              </mc:Choice>
              <mc:Fallback>
                <p:oleObj name="" r:id="rId3" imgW="3543300" imgH="3517900" progId="Photoshop.Image.7">
                  <p:embed/>
                  <p:pic>
                    <p:nvPicPr>
                      <p:cNvPr id="0" name="图片 3076"/>
                      <p:cNvPicPr/>
                      <p:nvPr/>
                    </p:nvPicPr>
                    <p:blipFill>
                      <a:blip r:embed="rId4"/>
                      <a:stretch>
                        <a:fillRect/>
                      </a:stretch>
                    </p:blipFill>
                    <p:spPr>
                      <a:xfrm>
                        <a:off x="250825" y="1700213"/>
                        <a:ext cx="4249738" cy="4932362"/>
                      </a:xfrm>
                      <a:prstGeom prst="rect">
                        <a:avLst/>
                      </a:prstGeom>
                      <a:noFill/>
                      <a:ln w="38100" cap="flat" cmpd="sng">
                        <a:solidFill>
                          <a:schemeClr val="tx1"/>
                        </a:solidFill>
                        <a:prstDash val="solid"/>
                        <a:miter/>
                        <a:headEnd type="none" w="med" len="med"/>
                        <a:tailEnd type="none" w="med" len="med"/>
                      </a:ln>
                    </p:spPr>
                  </p:pic>
                </p:oleObj>
              </mc:Fallback>
            </mc:AlternateContent>
          </a:graphicData>
        </a:graphic>
      </p:graphicFrame>
      <p:pic>
        <p:nvPicPr>
          <p:cNvPr id="80901" name="Picture 5" descr="mencius1"/>
          <p:cNvPicPr>
            <a:picLocks noChangeAspect="1"/>
          </p:cNvPicPr>
          <p:nvPr/>
        </p:nvPicPr>
        <p:blipFill>
          <a:blip r:embed="rId5"/>
          <a:stretch>
            <a:fillRect/>
          </a:stretch>
        </p:blipFill>
        <p:spPr>
          <a:xfrm>
            <a:off x="5435600" y="2924175"/>
            <a:ext cx="2835275" cy="3646488"/>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fade">
                                      <p:cBhvr>
                                        <p:cTn id="7" dur="1000"/>
                                        <p:tgtEl>
                                          <p:spTgt spid="80899"/>
                                        </p:tgtEl>
                                      </p:cBhvr>
                                    </p:animEffect>
                                    <p:anim calcmode="lin" valueType="num">
                                      <p:cBhvr>
                                        <p:cTn id="8" dur="1000" fill="hold"/>
                                        <p:tgtEl>
                                          <p:spTgt spid="80899"/>
                                        </p:tgtEl>
                                        <p:attrNameLst>
                                          <p:attrName>ppt_x</p:attrName>
                                        </p:attrNameLst>
                                      </p:cBhvr>
                                      <p:tavLst>
                                        <p:tav tm="0">
                                          <p:val>
                                            <p:strVal val="#ppt_x"/>
                                          </p:val>
                                        </p:tav>
                                        <p:tav tm="100000">
                                          <p:val>
                                            <p:strVal val="#ppt_x"/>
                                          </p:val>
                                        </p:tav>
                                      </p:tavLst>
                                    </p:anim>
                                    <p:anim calcmode="lin" valueType="num">
                                      <p:cBhvr>
                                        <p:cTn id="9" dur="1000" fill="hold"/>
                                        <p:tgtEl>
                                          <p:spTgt spid="8089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80900"/>
                                        </p:tgtEl>
                                        <p:attrNameLst>
                                          <p:attrName>style.visibility</p:attrName>
                                        </p:attrNameLst>
                                      </p:cBhvr>
                                      <p:to>
                                        <p:strVal val="visible"/>
                                      </p:to>
                                    </p:set>
                                    <p:anim calcmode="lin" valueType="num">
                                      <p:cBhvr>
                                        <p:cTn id="14" dur="500" fill="hold"/>
                                        <p:tgtEl>
                                          <p:spTgt spid="80900"/>
                                        </p:tgtEl>
                                        <p:attrNameLst>
                                          <p:attrName>ppt_w</p:attrName>
                                        </p:attrNameLst>
                                      </p:cBhvr>
                                      <p:tavLst>
                                        <p:tav tm="0">
                                          <p:val>
                                            <p:fltVal val="0.000000"/>
                                          </p:val>
                                        </p:tav>
                                        <p:tav tm="100000">
                                          <p:val>
                                            <p:strVal val="#ppt_w"/>
                                          </p:val>
                                        </p:tav>
                                      </p:tavLst>
                                    </p:anim>
                                    <p:anim calcmode="lin" valueType="num">
                                      <p:cBhvr>
                                        <p:cTn id="15" dur="500" fill="hold"/>
                                        <p:tgtEl>
                                          <p:spTgt spid="80900"/>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nodeType="clickEffect">
                                  <p:stCondLst>
                                    <p:cond delay="0"/>
                                  </p:stCondLst>
                                  <p:childTnLst>
                                    <p:set>
                                      <p:cBhvr>
                                        <p:cTn id="19" dur="1" fill="hold">
                                          <p:stCondLst>
                                            <p:cond delay="0"/>
                                          </p:stCondLst>
                                        </p:cTn>
                                        <p:tgtEl>
                                          <p:spTgt spid="80901"/>
                                        </p:tgtEl>
                                        <p:attrNameLst>
                                          <p:attrName>style.visibility</p:attrName>
                                        </p:attrNameLst>
                                      </p:cBhvr>
                                      <p:to>
                                        <p:strVal val="visible"/>
                                      </p:to>
                                    </p:set>
                                    <p:animEffect transition="in" filter="dissolve">
                                      <p:cBhvr>
                                        <p:cTn id="20" dur="500"/>
                                        <p:tgtEl>
                                          <p:spTgt spid="809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8066" name="Rectangle 2"/>
          <p:cNvSpPr>
            <a:spLocks noGrp="1"/>
          </p:cNvSpPr>
          <p:nvPr>
            <p:ph type="title"/>
          </p:nvPr>
        </p:nvSpPr>
        <p:spPr>
          <a:xfrm>
            <a:off x="1331913" y="2205038"/>
            <a:ext cx="7489825" cy="4857750"/>
          </a:xfrm>
          <a:custGeom>
            <a:avLst/>
            <a:gdLst>
              <a:gd name="A1" fmla="val 0"/>
              <a:gd name="A3" fmla="val 0"/>
            </a:gdLst>
            <a:ahLst/>
            <a:cxnLst/>
            <a:pathLst/>
          </a:custGeom>
        </p:spPr>
        <p:txBody>
          <a:bodyPr lIns="92075" tIns="46037" rIns="92075" bIns="46037" anchor="ctr"/>
          <a:p>
            <a:pPr algn="l" eaLnBrk="1" hangingPunct="1"/>
            <a:r>
              <a:rPr lang="zh-CN" altLang="en-US" sz="3200" dirty="0">
                <a:solidFill>
                  <a:srgbClr val="3366FF"/>
                </a:solidFill>
                <a:ea typeface="华文行楷" pitchFamily="2" charset="-122"/>
              </a:rPr>
              <a:t>     </a:t>
            </a:r>
            <a:r>
              <a:rPr lang="en-US" altLang="zh-CN" sz="3200" b="1">
                <a:solidFill>
                  <a:srgbClr val="0000FF"/>
                </a:solidFill>
                <a:effectLst>
                  <a:outerShdw blurRad="38100" dist="38100" dir="2700000">
                    <a:srgbClr val="000000"/>
                  </a:outerShdw>
                </a:effectLst>
                <a:ea typeface="华文行楷" pitchFamily="2" charset="-122"/>
              </a:rPr>
              <a:t>《</a:t>
            </a:r>
            <a:r>
              <a:rPr lang="zh-CN" altLang="en-US" sz="3200" b="1" dirty="0">
                <a:solidFill>
                  <a:srgbClr val="0000FF"/>
                </a:solidFill>
                <a:effectLst>
                  <a:outerShdw blurRad="38100" dist="38100" dir="2700000">
                    <a:srgbClr val="000000"/>
                  </a:outerShdw>
                </a:effectLst>
                <a:ea typeface="华文行楷" pitchFamily="2" charset="-122"/>
              </a:rPr>
              <a:t>生于忧患，死于安乐</a:t>
            </a:r>
            <a:r>
              <a:rPr lang="en-US" altLang="zh-CN" sz="3200" b="1">
                <a:solidFill>
                  <a:srgbClr val="0000FF"/>
                </a:solidFill>
                <a:effectLst>
                  <a:outerShdw blurRad="38100" dist="38100" dir="2700000">
                    <a:srgbClr val="000000"/>
                  </a:outerShdw>
                </a:effectLst>
                <a:ea typeface="华文行楷" pitchFamily="2" charset="-122"/>
              </a:rPr>
              <a:t>》</a:t>
            </a:r>
            <a:r>
              <a:rPr lang="zh-CN" altLang="en-US" sz="3200" b="1" dirty="0">
                <a:solidFill>
                  <a:srgbClr val="0000FF"/>
                </a:solidFill>
                <a:effectLst>
                  <a:outerShdw blurRad="38100" dist="38100" dir="2700000">
                    <a:srgbClr val="000000"/>
                  </a:outerShdw>
                </a:effectLst>
                <a:ea typeface="华文行楷" pitchFamily="2" charset="-122"/>
              </a:rPr>
              <a:t>中提出担当大任的人必须经过艰苦生活的磨练。请查找相关资料，补充一些例子。</a:t>
            </a:r>
            <a:endParaRPr lang="zh-CN" altLang="en-US" sz="3200" b="1" dirty="0">
              <a:solidFill>
                <a:srgbClr val="0000FF"/>
              </a:solidFill>
              <a:effectLst>
                <a:outerShdw blurRad="38100" dist="38100" dir="2700000">
                  <a:srgbClr val="000000"/>
                </a:outerShdw>
              </a:effectLst>
              <a:ea typeface="华文行楷" pitchFamily="2" charset="-122"/>
            </a:endParaRPr>
          </a:p>
        </p:txBody>
      </p:sp>
      <p:sp>
        <p:nvSpPr>
          <p:cNvPr id="88067" name="WordArt 4"/>
          <p:cNvSpPr/>
          <p:nvPr/>
        </p:nvSpPr>
        <p:spPr>
          <a:xfrm>
            <a:off x="684213" y="449263"/>
            <a:ext cx="7488237" cy="1250950"/>
          </a:xfrm>
          <a:prstGeom prst="rect">
            <a:avLst/>
          </a:prstGeom>
        </p:spPr>
        <p:txBody>
          <a:bodyPr wrap="none" fromWordArt="1">
            <a:prstTxWarp prst="textPlain">
              <a:avLst>
                <a:gd name="adj" fmla="val 50000"/>
              </a:avLst>
            </a:prstTxWarp>
            <a:normAutofit/>
          </a:bodyPr>
          <a:p>
            <a:pPr algn="ctr" eaLnBrk="0" hangingPunct="0"/>
            <a:r>
              <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行楷" charset="0"/>
                <a:ea typeface="华文行楷" charset="0"/>
              </a:rPr>
              <a:t>引申拓展</a:t>
            </a:r>
            <a:endParaRPr lang="zh-CN" altLang="en-US" sz="3600" b="1">
              <a:ln w="9525" cap="flat" cmpd="sng">
                <a:solidFill>
                  <a:srgbClr val="CC99FF"/>
                </a:solidFill>
                <a:prstDash val="solid"/>
                <a:headEnd type="none" w="med" len="med"/>
                <a:tailEnd type="none" w="med" len="med"/>
              </a:ln>
              <a:gradFill rotWithShape="1">
                <a:gsLst>
                  <a:gs pos="0">
                    <a:srgbClr val="6600CC"/>
                  </a:gs>
                  <a:gs pos="100000">
                    <a:srgbClr val="CC00CC"/>
                  </a:gs>
                </a:gsLst>
                <a:lin ang="5400000" scaled="1"/>
                <a:tileRect/>
              </a:gradFill>
              <a:effectLst>
                <a:outerShdw dist="53882" dir="2699999" algn="ctr" rotWithShape="0">
                  <a:srgbClr val="9999FF">
                    <a:alpha val="79999"/>
                  </a:srgbClr>
                </a:outerShdw>
              </a:effectLst>
              <a:latin typeface="华文行楷" charset="0"/>
              <a:ea typeface="华文行楷" charset="0"/>
            </a:endParaRPr>
          </a:p>
        </p:txBody>
      </p:sp>
      <p:pic>
        <p:nvPicPr>
          <p:cNvPr id="88068" name="Picture 5" descr="flowers"/>
          <p:cNvPicPr>
            <a:picLocks noChangeAspect="1"/>
          </p:cNvPicPr>
          <p:nvPr/>
        </p:nvPicPr>
        <p:blipFill>
          <a:blip r:embed="rId1"/>
          <a:stretch>
            <a:fillRect/>
          </a:stretch>
        </p:blipFill>
        <p:spPr>
          <a:xfrm>
            <a:off x="539750" y="2276475"/>
            <a:ext cx="7740650" cy="5905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88067"/>
                                        </p:tgtEl>
                                        <p:attrNameLst>
                                          <p:attrName>style.visibility</p:attrName>
                                        </p:attrNameLst>
                                      </p:cBhvr>
                                      <p:to>
                                        <p:strVal val="visible"/>
                                      </p:to>
                                    </p:set>
                                    <p:anim calcmode="lin" valueType="num">
                                      <p:cBhvr>
                                        <p:cTn id="7" dur="1000" fill="hold"/>
                                        <p:tgtEl>
                                          <p:spTgt spid="88067"/>
                                        </p:tgtEl>
                                        <p:attrNameLst>
                                          <p:attrName>ppt_x</p:attrName>
                                        </p:attrNameLst>
                                      </p:cBhvr>
                                      <p:tavLst>
                                        <p:tav tm="0">
                                          <p:val>
                                            <p:strVal val="#ppt_x-.2"/>
                                          </p:val>
                                        </p:tav>
                                        <p:tav tm="100000">
                                          <p:val>
                                            <p:strVal val="#ppt_x"/>
                                          </p:val>
                                        </p:tav>
                                      </p:tavLst>
                                    </p:anim>
                                    <p:anim calcmode="lin" valueType="num">
                                      <p:cBhvr>
                                        <p:cTn id="8" dur="1000" fill="hold"/>
                                        <p:tgtEl>
                                          <p:spTgt spid="88067"/>
                                        </p:tgtEl>
                                        <p:attrNameLst>
                                          <p:attrName>ppt_y</p:attrName>
                                        </p:attrNameLst>
                                      </p:cBhvr>
                                      <p:tavLst>
                                        <p:tav tm="0">
                                          <p:val>
                                            <p:strVal val="#ppt_y"/>
                                          </p:val>
                                        </p:tav>
                                        <p:tav tm="100000">
                                          <p:val>
                                            <p:strVal val="#ppt_y"/>
                                          </p:val>
                                        </p:tav>
                                      </p:tavLst>
                                    </p:anim>
                                    <p:animEffect transition="in" filter="wipe(right)" prLst="gradientSize: 0.1">
                                      <p:cBhvr>
                                        <p:cTn id="9" dur="1000"/>
                                        <p:tgtEl>
                                          <p:spTgt spid="88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9090" name="Rectangle 2"/>
          <p:cNvSpPr>
            <a:spLocks noGrp="1"/>
          </p:cNvSpPr>
          <p:nvPr>
            <p:ph type="title"/>
          </p:nvPr>
        </p:nvSpPr>
        <p:spPr>
          <a:xfrm>
            <a:off x="3790950" y="546100"/>
            <a:ext cx="4487863" cy="792163"/>
          </a:xfrm>
          <a:custGeom>
            <a:avLst/>
            <a:gdLst>
              <a:gd name="A1" fmla="val 0"/>
              <a:gd name="A3" fmla="val 0"/>
            </a:gdLst>
            <a:ahLst/>
            <a:cxnLst/>
            <a:pathLst/>
          </a:custGeom>
        </p:spPr>
        <p:txBody>
          <a:bodyPr lIns="92075" tIns="46037" rIns="92075" bIns="46037" anchor="ctr"/>
          <a:p>
            <a:pPr eaLnBrk="1" hangingPunct="1"/>
            <a:r>
              <a:rPr lang="zh-CN" altLang="en-US" sz="3600" b="1" dirty="0">
                <a:solidFill>
                  <a:srgbClr val="FF0000"/>
                </a:solidFill>
                <a:effectLst>
                  <a:outerShdw blurRad="38100" dist="38100" dir="2700000">
                    <a:srgbClr val="000000"/>
                  </a:outerShdw>
                </a:effectLst>
                <a:ea typeface="楷体_GB2312" pitchFamily="49" charset="-122"/>
              </a:rPr>
              <a:t>仲尼厄而作</a:t>
            </a:r>
            <a:r>
              <a:rPr lang="en-US" altLang="zh-CN" sz="3600" b="1">
                <a:solidFill>
                  <a:srgbClr val="FF0000"/>
                </a:solidFill>
                <a:effectLst>
                  <a:outerShdw blurRad="38100" dist="38100" dir="2700000">
                    <a:srgbClr val="000000"/>
                  </a:outerShdw>
                </a:effectLst>
                <a:ea typeface="楷体_GB2312" pitchFamily="49" charset="-122"/>
              </a:rPr>
              <a:t>《</a:t>
            </a:r>
            <a:r>
              <a:rPr lang="zh-CN" altLang="en-US" sz="3600" b="1" dirty="0">
                <a:solidFill>
                  <a:srgbClr val="FF0000"/>
                </a:solidFill>
                <a:effectLst>
                  <a:outerShdw blurRad="38100" dist="38100" dir="2700000">
                    <a:srgbClr val="000000"/>
                  </a:outerShdw>
                </a:effectLst>
                <a:ea typeface="楷体_GB2312" pitchFamily="49" charset="-122"/>
              </a:rPr>
              <a:t>春秋</a:t>
            </a:r>
            <a:r>
              <a:rPr lang="en-US" altLang="zh-CN" sz="3600" b="1">
                <a:solidFill>
                  <a:srgbClr val="FF0000"/>
                </a:solidFill>
                <a:effectLst>
                  <a:outerShdw blurRad="38100" dist="38100" dir="2700000">
                    <a:srgbClr val="000000"/>
                  </a:outerShdw>
                </a:effectLst>
                <a:ea typeface="楷体_GB2312" pitchFamily="49" charset="-122"/>
              </a:rPr>
              <a:t>》</a:t>
            </a:r>
            <a:endParaRPr lang="en-US" altLang="zh-CN" sz="3600" b="1">
              <a:solidFill>
                <a:srgbClr val="FF0000"/>
              </a:solidFill>
              <a:effectLst>
                <a:outerShdw blurRad="38100" dist="38100" dir="2700000">
                  <a:srgbClr val="000000"/>
                </a:outerShdw>
              </a:effectLst>
              <a:ea typeface="楷体_GB2312" pitchFamily="49" charset="-122"/>
            </a:endParaRPr>
          </a:p>
        </p:txBody>
      </p:sp>
      <p:pic>
        <p:nvPicPr>
          <p:cNvPr id="89091" name="Picture 3" descr="孔子"/>
          <p:cNvPicPr>
            <a:picLocks noChangeAspect="1"/>
          </p:cNvPicPr>
          <p:nvPr/>
        </p:nvPicPr>
        <p:blipFill>
          <a:blip r:embed="rId1"/>
          <a:stretch>
            <a:fillRect/>
          </a:stretch>
        </p:blipFill>
        <p:spPr>
          <a:xfrm>
            <a:off x="576263" y="339725"/>
            <a:ext cx="2555875" cy="3810000"/>
          </a:xfrm>
          <a:prstGeom prst="rect">
            <a:avLst/>
          </a:prstGeom>
          <a:noFill/>
          <a:ln w="9525">
            <a:noFill/>
          </a:ln>
        </p:spPr>
      </p:pic>
      <p:pic>
        <p:nvPicPr>
          <p:cNvPr id="89092" name="Picture 4" descr="tu1"/>
          <p:cNvPicPr>
            <a:picLocks noChangeAspect="1"/>
          </p:cNvPicPr>
          <p:nvPr/>
        </p:nvPicPr>
        <p:blipFill>
          <a:blip r:embed="rId2"/>
          <a:stretch>
            <a:fillRect/>
          </a:stretch>
        </p:blipFill>
        <p:spPr>
          <a:xfrm>
            <a:off x="5364163" y="1219200"/>
            <a:ext cx="3492500" cy="4802188"/>
          </a:xfrm>
          <a:prstGeom prst="rect">
            <a:avLst/>
          </a:prstGeom>
          <a:noFill/>
          <a:ln w="9525">
            <a:noFill/>
          </a:ln>
        </p:spPr>
      </p:pic>
      <p:pic>
        <p:nvPicPr>
          <p:cNvPr id="89093" name="Picture 5" descr="韩非"/>
          <p:cNvPicPr>
            <a:picLocks noChangeAspect="1"/>
          </p:cNvPicPr>
          <p:nvPr/>
        </p:nvPicPr>
        <p:blipFill>
          <a:blip r:embed="rId3"/>
          <a:stretch>
            <a:fillRect/>
          </a:stretch>
        </p:blipFill>
        <p:spPr>
          <a:xfrm>
            <a:off x="3348038" y="2205038"/>
            <a:ext cx="2182812" cy="2667000"/>
          </a:xfrm>
          <a:prstGeom prst="rect">
            <a:avLst/>
          </a:prstGeom>
          <a:noFill/>
          <a:ln w="9525">
            <a:noFill/>
          </a:ln>
        </p:spPr>
      </p:pic>
      <p:sp>
        <p:nvSpPr>
          <p:cNvPr id="89094" name="Rectangle 6"/>
          <p:cNvSpPr/>
          <p:nvPr/>
        </p:nvSpPr>
        <p:spPr>
          <a:xfrm>
            <a:off x="539750" y="4868863"/>
            <a:ext cx="3962400" cy="1190625"/>
          </a:xfrm>
          <a:prstGeom prst="rect">
            <a:avLst/>
          </a:prstGeom>
          <a:noFill/>
          <a:ln w="9525">
            <a:noFill/>
          </a:ln>
        </p:spPr>
        <p:txBody>
          <a:bodyPr>
            <a:spAutoFit/>
          </a:bodyPr>
          <a:p>
            <a:pPr fontAlgn="b"/>
            <a:r>
              <a:rPr lang="zh-CN" altLang="en-US" sz="3600" b="1" dirty="0">
                <a:solidFill>
                  <a:schemeClr val="tx2"/>
                </a:solidFill>
                <a:effectLst>
                  <a:outerShdw blurRad="38100" dist="38100" dir="2700000">
                    <a:srgbClr val="FFFFFF"/>
                  </a:outerShdw>
                </a:effectLst>
                <a:latin typeface="Times New Roman" panose="02020603050405020304" pitchFamily="18" charset="0"/>
              </a:rPr>
              <a:t>    </a:t>
            </a:r>
            <a:r>
              <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rPr>
              <a:t>韩非囚秦，</a:t>
            </a:r>
            <a:r>
              <a:rPr lang="en-US" altLang="zh-CN" sz="3600" b="1">
                <a:solidFill>
                  <a:schemeClr val="tx2"/>
                </a:solidFill>
                <a:effectLst>
                  <a:outerShdw blurRad="38100" dist="38100" dir="2700000">
                    <a:srgbClr val="FFFFFF"/>
                  </a:outerShdw>
                </a:effectLst>
                <a:latin typeface="楷体_GB2312" pitchFamily="49" charset="-122"/>
                <a:ea typeface="楷体_GB2312" pitchFamily="49" charset="-122"/>
              </a:rPr>
              <a:t>《</a:t>
            </a:r>
            <a:r>
              <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rPr>
              <a:t>说难</a:t>
            </a:r>
            <a:r>
              <a:rPr lang="en-US" altLang="zh-CN" sz="3600" b="1">
                <a:solidFill>
                  <a:schemeClr val="tx2"/>
                </a:solidFill>
                <a:effectLst>
                  <a:outerShdw blurRad="38100" dist="38100" dir="2700000">
                    <a:srgbClr val="FFFFFF"/>
                  </a:outerShdw>
                </a:effectLst>
                <a:latin typeface="楷体_GB2312" pitchFamily="49" charset="-122"/>
                <a:ea typeface="楷体_GB2312" pitchFamily="49" charset="-122"/>
              </a:rPr>
              <a:t>》</a:t>
            </a:r>
            <a:r>
              <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rPr>
              <a:t>、</a:t>
            </a:r>
            <a:r>
              <a:rPr lang="en-US" altLang="zh-CN" sz="3600" b="1">
                <a:solidFill>
                  <a:schemeClr val="tx2"/>
                </a:solidFill>
                <a:effectLst>
                  <a:outerShdw blurRad="38100" dist="38100" dir="2700000">
                    <a:srgbClr val="FFFFFF"/>
                  </a:outerShdw>
                </a:effectLst>
                <a:latin typeface="楷体_GB2312" pitchFamily="49" charset="-122"/>
                <a:ea typeface="楷体_GB2312" pitchFamily="49" charset="-122"/>
              </a:rPr>
              <a:t>《</a:t>
            </a:r>
            <a:r>
              <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rPr>
              <a:t>弧愤</a:t>
            </a:r>
            <a:r>
              <a:rPr lang="en-US" altLang="zh-CN" sz="3600" b="1">
                <a:solidFill>
                  <a:schemeClr val="tx2"/>
                </a:solidFill>
                <a:effectLst>
                  <a:outerShdw blurRad="38100" dist="38100" dir="2700000">
                    <a:srgbClr val="FFFFFF"/>
                  </a:outerShdw>
                </a:effectLst>
                <a:latin typeface="楷体_GB2312" pitchFamily="49" charset="-122"/>
                <a:ea typeface="楷体_GB2312" pitchFamily="49" charset="-122"/>
              </a:rPr>
              <a:t>》</a:t>
            </a:r>
            <a:r>
              <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rPr>
              <a:t>。</a:t>
            </a:r>
            <a:endParaRPr lang="zh-CN" altLang="en-US" sz="3600" b="1" dirty="0">
              <a:solidFill>
                <a:schemeClr val="tx2"/>
              </a:solidFill>
              <a:effectLst>
                <a:outerShdw blurRad="38100" dist="38100" dir="2700000">
                  <a:srgbClr val="FFFFFF"/>
                </a:outerShdw>
              </a:effectLst>
              <a:latin typeface="楷体_GB2312" pitchFamily="49" charset="-122"/>
              <a:ea typeface="楷体_GB2312" pitchFamily="49" charset="-122"/>
            </a:endParaRPr>
          </a:p>
        </p:txBody>
      </p:sp>
      <p:sp>
        <p:nvSpPr>
          <p:cNvPr id="89095" name="Text Box 7"/>
          <p:cNvSpPr txBox="1"/>
          <p:nvPr/>
        </p:nvSpPr>
        <p:spPr>
          <a:xfrm>
            <a:off x="5219700" y="981075"/>
            <a:ext cx="3097213" cy="1190625"/>
          </a:xfrm>
          <a:prstGeom prst="rect">
            <a:avLst/>
          </a:prstGeom>
          <a:noFill/>
          <a:ln w="9525">
            <a:noFill/>
          </a:ln>
        </p:spPr>
        <p:txBody>
          <a:bodyPr>
            <a:spAutoFit/>
          </a:bodyPr>
          <a:p>
            <a:pPr fontAlgn="b"/>
            <a:r>
              <a:rPr lang="zh-CN" altLang="en-US" sz="3600" b="1" dirty="0">
                <a:solidFill>
                  <a:srgbClr val="0000FF"/>
                </a:solidFill>
                <a:effectLst>
                  <a:outerShdw blurRad="38100" dist="38100" dir="2700000">
                    <a:srgbClr val="000000"/>
                  </a:outerShdw>
                </a:effectLst>
                <a:latin typeface="Times New Roman" panose="02020603050405020304" pitchFamily="18" charset="0"/>
                <a:ea typeface="隶书" pitchFamily="49" charset="-122"/>
              </a:rPr>
              <a:t>屈原放逐，乃赋</a:t>
            </a:r>
            <a:r>
              <a:rPr lang="en-US" altLang="zh-CN" sz="3600" b="1">
                <a:solidFill>
                  <a:srgbClr val="0000FF"/>
                </a:solidFill>
                <a:effectLst>
                  <a:outerShdw blurRad="38100" dist="38100" dir="2700000">
                    <a:srgbClr val="000000"/>
                  </a:outerShdw>
                </a:effectLst>
                <a:latin typeface="Times New Roman" panose="02020603050405020304" pitchFamily="18" charset="0"/>
                <a:ea typeface="隶书" pitchFamily="49" charset="-122"/>
              </a:rPr>
              <a:t>《</a:t>
            </a:r>
            <a:r>
              <a:rPr lang="zh-CN" altLang="en-US" sz="3600" b="1" dirty="0">
                <a:solidFill>
                  <a:srgbClr val="0000FF"/>
                </a:solidFill>
                <a:effectLst>
                  <a:outerShdw blurRad="38100" dist="38100" dir="2700000">
                    <a:srgbClr val="000000"/>
                  </a:outerShdw>
                </a:effectLst>
                <a:latin typeface="Times New Roman" panose="02020603050405020304" pitchFamily="18" charset="0"/>
                <a:ea typeface="隶书" pitchFamily="49" charset="-122"/>
              </a:rPr>
              <a:t>离骚</a:t>
            </a:r>
            <a:r>
              <a:rPr lang="en-US" altLang="zh-CN" sz="3600" b="1">
                <a:solidFill>
                  <a:srgbClr val="0000FF"/>
                </a:solidFill>
                <a:effectLst>
                  <a:outerShdw blurRad="38100" dist="38100" dir="2700000">
                    <a:srgbClr val="000000"/>
                  </a:outerShdw>
                </a:effectLst>
                <a:latin typeface="Times New Roman" panose="02020603050405020304" pitchFamily="18" charset="0"/>
                <a:ea typeface="隶书" pitchFamily="49" charset="-122"/>
              </a:rPr>
              <a:t>》</a:t>
            </a:r>
            <a:r>
              <a:rPr lang="zh-CN" altLang="en-US" sz="3600" b="1" dirty="0">
                <a:solidFill>
                  <a:srgbClr val="0000FF"/>
                </a:solidFill>
                <a:effectLst>
                  <a:outerShdw blurRad="38100" dist="38100" dir="2700000">
                    <a:srgbClr val="000000"/>
                  </a:outerShdw>
                </a:effectLst>
                <a:latin typeface="Times New Roman" panose="02020603050405020304" pitchFamily="18" charset="0"/>
                <a:ea typeface="隶书" pitchFamily="49" charset="-122"/>
              </a:rPr>
              <a:t>。</a:t>
            </a:r>
            <a:endParaRPr lang="zh-CN" altLang="en-US" sz="3600" b="1" dirty="0">
              <a:solidFill>
                <a:srgbClr val="0000FF"/>
              </a:solidFill>
              <a:effectLst>
                <a:outerShdw blurRad="38100" dist="38100" dir="2700000">
                  <a:srgbClr val="000000"/>
                </a:outerShdw>
              </a:effectLst>
              <a:latin typeface="Times New Roman" panose="02020603050405020304" pitchFamily="18" charset="0"/>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89091"/>
                                        </p:tgtEl>
                                        <p:attrNameLst>
                                          <p:attrName>style.visibility</p:attrName>
                                        </p:attrNameLst>
                                      </p:cBhvr>
                                      <p:to>
                                        <p:strVal val="visible"/>
                                      </p:to>
                                    </p:set>
                                    <p:anim calcmode="lin" valueType="num">
                                      <p:cBhvr additive="base">
                                        <p:cTn id="7" dur="500" fill="hold"/>
                                        <p:tgtEl>
                                          <p:spTgt spid="89091"/>
                                        </p:tgtEl>
                                        <p:attrNameLst>
                                          <p:attrName>ppt_x</p:attrName>
                                        </p:attrNameLst>
                                      </p:cBhvr>
                                      <p:tavLst>
                                        <p:tav tm="0">
                                          <p:val>
                                            <p:strVal val="0-#ppt_w/2"/>
                                          </p:val>
                                        </p:tav>
                                        <p:tav tm="100000">
                                          <p:val>
                                            <p:strVal val="#ppt_x"/>
                                          </p:val>
                                        </p:tav>
                                      </p:tavLst>
                                    </p:anim>
                                    <p:anim calcmode="lin" valueType="num">
                                      <p:cBhvr additive="base">
                                        <p:cTn id="8" dur="500" fill="hold"/>
                                        <p:tgtEl>
                                          <p:spTgt spid="8909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89092"/>
                                        </p:tgtEl>
                                        <p:attrNameLst>
                                          <p:attrName>style.visibility</p:attrName>
                                        </p:attrNameLst>
                                      </p:cBhvr>
                                      <p:to>
                                        <p:strVal val="visible"/>
                                      </p:to>
                                    </p:set>
                                    <p:anim calcmode="lin" valueType="num">
                                      <p:cBhvr additive="base">
                                        <p:cTn id="12" dur="500" fill="hold"/>
                                        <p:tgtEl>
                                          <p:spTgt spid="89092"/>
                                        </p:tgtEl>
                                        <p:attrNameLst>
                                          <p:attrName>ppt_x</p:attrName>
                                        </p:attrNameLst>
                                      </p:cBhvr>
                                      <p:tavLst>
                                        <p:tav tm="0">
                                          <p:val>
                                            <p:strVal val="0-#ppt_w/2"/>
                                          </p:val>
                                        </p:tav>
                                        <p:tav tm="100000">
                                          <p:val>
                                            <p:strVal val="#ppt_x"/>
                                          </p:val>
                                        </p:tav>
                                      </p:tavLst>
                                    </p:anim>
                                    <p:anim calcmode="lin" valueType="num">
                                      <p:cBhvr additive="base">
                                        <p:cTn id="13" dur="500" fill="hold"/>
                                        <p:tgtEl>
                                          <p:spTgt spid="8909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9095"/>
                                        </p:tgtEl>
                                        <p:attrNameLst>
                                          <p:attrName>style.visibility</p:attrName>
                                        </p:attrNameLst>
                                      </p:cBhvr>
                                      <p:to>
                                        <p:strVal val="visible"/>
                                      </p:to>
                                    </p:set>
                                    <p:anim calcmode="lin" valueType="num">
                                      <p:cBhvr additive="base">
                                        <p:cTn id="18" dur="500" fill="hold"/>
                                        <p:tgtEl>
                                          <p:spTgt spid="89095"/>
                                        </p:tgtEl>
                                        <p:attrNameLst>
                                          <p:attrName>ppt_x</p:attrName>
                                        </p:attrNameLst>
                                      </p:cBhvr>
                                      <p:tavLst>
                                        <p:tav tm="0">
                                          <p:val>
                                            <p:strVal val="#ppt_x"/>
                                          </p:val>
                                        </p:tav>
                                        <p:tav tm="100000">
                                          <p:val>
                                            <p:strVal val="#ppt_x"/>
                                          </p:val>
                                        </p:tav>
                                      </p:tavLst>
                                    </p:anim>
                                    <p:anim calcmode="lin" valueType="num">
                                      <p:cBhvr additive="base">
                                        <p:cTn id="19" dur="500" fill="hold"/>
                                        <p:tgtEl>
                                          <p:spTgt spid="89095"/>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15" presetClass="entr" presetSubtype="0" fill="hold" nodeType="afterEffect">
                                  <p:stCondLst>
                                    <p:cond delay="0"/>
                                  </p:stCondLst>
                                  <p:childTnLst>
                                    <p:set>
                                      <p:cBhvr>
                                        <p:cTn id="22" dur="1" fill="hold">
                                          <p:stCondLst>
                                            <p:cond delay="0"/>
                                          </p:stCondLst>
                                        </p:cTn>
                                        <p:tgtEl>
                                          <p:spTgt spid="89093"/>
                                        </p:tgtEl>
                                        <p:attrNameLst>
                                          <p:attrName>style.visibility</p:attrName>
                                        </p:attrNameLst>
                                      </p:cBhvr>
                                      <p:to>
                                        <p:strVal val="visible"/>
                                      </p:to>
                                    </p:set>
                                    <p:anim calcmode="lin" valueType="num">
                                      <p:cBhvr>
                                        <p:cTn id="23" dur="1000" fill="hold"/>
                                        <p:tgtEl>
                                          <p:spTgt spid="89093"/>
                                        </p:tgtEl>
                                        <p:attrNameLst>
                                          <p:attrName>ppt_w</p:attrName>
                                        </p:attrNameLst>
                                      </p:cBhvr>
                                      <p:tavLst>
                                        <p:tav tm="0">
                                          <p:val>
                                            <p:fltVal val="0.000000"/>
                                          </p:val>
                                        </p:tav>
                                        <p:tav tm="100000">
                                          <p:val>
                                            <p:strVal val="#ppt_w"/>
                                          </p:val>
                                        </p:tav>
                                      </p:tavLst>
                                    </p:anim>
                                    <p:anim calcmode="lin" valueType="num">
                                      <p:cBhvr>
                                        <p:cTn id="24" dur="1000" fill="hold"/>
                                        <p:tgtEl>
                                          <p:spTgt spid="89093"/>
                                        </p:tgtEl>
                                        <p:attrNameLst>
                                          <p:attrName>ppt_h</p:attrName>
                                        </p:attrNameLst>
                                      </p:cBhvr>
                                      <p:tavLst>
                                        <p:tav tm="0">
                                          <p:val>
                                            <p:fltVal val="0.000000"/>
                                          </p:val>
                                        </p:tav>
                                        <p:tav tm="100000">
                                          <p:val>
                                            <p:strVal val="#ppt_h"/>
                                          </p:val>
                                        </p:tav>
                                      </p:tavLst>
                                    </p:anim>
                                    <p:anim calcmode="lin" valueType="num">
                                      <p:cBhvr>
                                        <p:cTn id="25" dur="1000" fill="hold"/>
                                        <p:tgtEl>
                                          <p:spTgt spid="89093"/>
                                        </p:tgtEl>
                                        <p:attrNameLst>
                                          <p:attrName>ppt_x</p:attrName>
                                        </p:attrNameLst>
                                      </p:cBhvr>
                                      <p:tavLst>
                                        <p:tav tm="0" fmla="#ppt_x+(cos(-2*pi*(1-$))*-#ppt_x-sin(-2*pi*(1-$))*(1-#ppt_y))*(1-$)">
                                          <p:val>
                                            <p:fltVal val="0.000000"/>
                                          </p:val>
                                        </p:tav>
                                        <p:tav tm="100000">
                                          <p:val>
                                            <p:fltVal val="1.000000"/>
                                          </p:val>
                                        </p:tav>
                                      </p:tavLst>
                                    </p:anim>
                                    <p:anim calcmode="lin" valueType="num">
                                      <p:cBhvr>
                                        <p:cTn id="26" dur="1000" fill="hold"/>
                                        <p:tgtEl>
                                          <p:spTgt spid="89093"/>
                                        </p:tgtEl>
                                        <p:attrNameLst>
                                          <p:attrName>ppt_y</p:attrName>
                                        </p:attrNameLst>
                                      </p:cBhvr>
                                      <p:tavLst>
                                        <p:tav tm="0" fmla="#ppt_y+(sin(-2*pi*(1-$))*-#ppt_x+cos(-2*pi*(1-$))*(1-#ppt_y))*(1-$)">
                                          <p:val>
                                            <p:fltVal val="0.000000"/>
                                          </p:val>
                                        </p:tav>
                                        <p:tav tm="100000">
                                          <p:val>
                                            <p:fltVal val="1.000000"/>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89094"/>
                                        </p:tgtEl>
                                        <p:attrNameLst>
                                          <p:attrName>style.visibility</p:attrName>
                                        </p:attrNameLst>
                                      </p:cBhvr>
                                      <p:to>
                                        <p:strVal val="visible"/>
                                      </p:to>
                                    </p:set>
                                    <p:anim calcmode="lin" valueType="num">
                                      <p:cBhvr additive="base">
                                        <p:cTn id="31" dur="500" fill="hold"/>
                                        <p:tgtEl>
                                          <p:spTgt spid="89094"/>
                                        </p:tgtEl>
                                        <p:attrNameLst>
                                          <p:attrName>ppt_x</p:attrName>
                                        </p:attrNameLst>
                                      </p:cBhvr>
                                      <p:tavLst>
                                        <p:tav tm="0">
                                          <p:val>
                                            <p:strVal val="0-#ppt_w/2"/>
                                          </p:val>
                                        </p:tav>
                                        <p:tav tm="100000">
                                          <p:val>
                                            <p:strVal val="#ppt_x"/>
                                          </p:val>
                                        </p:tav>
                                      </p:tavLst>
                                    </p:anim>
                                    <p:anim calcmode="lin" valueType="num">
                                      <p:cBhvr additive="base">
                                        <p:cTn id="32" dur="500" fill="hold"/>
                                        <p:tgtEl>
                                          <p:spTgt spid="890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p:bldP spid="8909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0114" name="Rectangle 2"/>
          <p:cNvSpPr>
            <a:spLocks noGrp="1"/>
          </p:cNvSpPr>
          <p:nvPr>
            <p:ph type="title"/>
          </p:nvPr>
        </p:nvSpPr>
        <p:spPr>
          <a:xfrm>
            <a:off x="250825" y="4221163"/>
            <a:ext cx="3600450" cy="1871662"/>
          </a:xfrm>
          <a:custGeom>
            <a:avLst/>
            <a:gdLst>
              <a:gd name="A1" fmla="val 0"/>
              <a:gd name="A3" fmla="val 0"/>
            </a:gdLst>
            <a:ahLst/>
            <a:cxnLst/>
            <a:pathLst/>
          </a:custGeom>
        </p:spPr>
        <p:txBody>
          <a:bodyPr lIns="92075" tIns="46037" rIns="92075" bIns="46037" anchor="ctr"/>
          <a:p>
            <a:pPr algn="l" eaLnBrk="1" hangingPunct="1"/>
            <a:r>
              <a:rPr lang="zh-CN" altLang="en-US" sz="3600" b="1" dirty="0">
                <a:solidFill>
                  <a:srgbClr val="0000FF"/>
                </a:solidFill>
                <a:effectLst>
                  <a:outerShdw blurRad="38100" dist="38100" dir="2700000">
                    <a:srgbClr val="000000"/>
                  </a:outerShdw>
                </a:effectLst>
                <a:ea typeface="楷体_GB2312" pitchFamily="49" charset="-122"/>
              </a:rPr>
              <a:t>曹雪芹举家食粥而写出了不朽的</a:t>
            </a:r>
            <a:r>
              <a:rPr lang="en-US" altLang="zh-CN" sz="3600" b="1">
                <a:solidFill>
                  <a:srgbClr val="0000FF"/>
                </a:solidFill>
                <a:effectLst>
                  <a:outerShdw blurRad="38100" dist="38100" dir="2700000">
                    <a:srgbClr val="000000"/>
                  </a:outerShdw>
                </a:effectLst>
                <a:ea typeface="楷体_GB2312" pitchFamily="49" charset="-122"/>
              </a:rPr>
              <a:t>《</a:t>
            </a:r>
            <a:r>
              <a:rPr lang="zh-CN" altLang="en-US" sz="3600" b="1" dirty="0">
                <a:solidFill>
                  <a:srgbClr val="0000FF"/>
                </a:solidFill>
                <a:effectLst>
                  <a:outerShdw blurRad="38100" dist="38100" dir="2700000">
                    <a:srgbClr val="000000"/>
                  </a:outerShdw>
                </a:effectLst>
                <a:ea typeface="楷体_GB2312" pitchFamily="49" charset="-122"/>
              </a:rPr>
              <a:t>红楼梦</a:t>
            </a:r>
            <a:r>
              <a:rPr lang="en-US" altLang="zh-CN" sz="3600" b="1">
                <a:solidFill>
                  <a:srgbClr val="0000FF"/>
                </a:solidFill>
                <a:effectLst>
                  <a:outerShdw blurRad="38100" dist="38100" dir="2700000">
                    <a:srgbClr val="000000"/>
                  </a:outerShdw>
                </a:effectLst>
                <a:ea typeface="楷体_GB2312" pitchFamily="49" charset="-122"/>
              </a:rPr>
              <a:t>》</a:t>
            </a:r>
            <a:r>
              <a:rPr lang="zh-CN" altLang="en-US" sz="3600" b="1" dirty="0">
                <a:solidFill>
                  <a:srgbClr val="0000FF"/>
                </a:solidFill>
                <a:effectLst>
                  <a:outerShdw blurRad="38100" dist="38100" dir="2700000">
                    <a:srgbClr val="000000"/>
                  </a:outerShdw>
                </a:effectLst>
                <a:ea typeface="楷体_GB2312" pitchFamily="49" charset="-122"/>
              </a:rPr>
              <a:t>。</a:t>
            </a:r>
            <a:r>
              <a:rPr lang="zh-CN" altLang="en-US" b="1" dirty="0">
                <a:solidFill>
                  <a:srgbClr val="0000FF"/>
                </a:solidFill>
                <a:effectLst>
                  <a:outerShdw blurRad="38100" dist="38100" dir="2700000">
                    <a:srgbClr val="000000"/>
                  </a:outerShdw>
                </a:effectLst>
              </a:rPr>
              <a:t> </a:t>
            </a:r>
            <a:endParaRPr lang="zh-CN" altLang="en-US" b="1" dirty="0">
              <a:solidFill>
                <a:srgbClr val="0000FF"/>
              </a:solidFill>
              <a:effectLst>
                <a:outerShdw blurRad="38100" dist="38100" dir="2700000">
                  <a:srgbClr val="000000"/>
                </a:outerShdw>
              </a:effectLst>
            </a:endParaRPr>
          </a:p>
        </p:txBody>
      </p:sp>
      <p:pic>
        <p:nvPicPr>
          <p:cNvPr id="90115" name="Picture 3" descr="曹雪芹"/>
          <p:cNvPicPr>
            <a:picLocks noChangeAspect="1"/>
          </p:cNvPicPr>
          <p:nvPr/>
        </p:nvPicPr>
        <p:blipFill>
          <a:blip r:embed="rId1"/>
          <a:stretch>
            <a:fillRect/>
          </a:stretch>
        </p:blipFill>
        <p:spPr>
          <a:xfrm>
            <a:off x="250825" y="188913"/>
            <a:ext cx="3035300" cy="3849687"/>
          </a:xfrm>
          <a:prstGeom prst="rect">
            <a:avLst/>
          </a:prstGeom>
          <a:noFill/>
          <a:ln w="9525">
            <a:noFill/>
          </a:ln>
        </p:spPr>
      </p:pic>
      <p:sp>
        <p:nvSpPr>
          <p:cNvPr id="90116" name="Rectangle 4"/>
          <p:cNvSpPr/>
          <p:nvPr/>
        </p:nvSpPr>
        <p:spPr>
          <a:xfrm>
            <a:off x="3276600" y="188913"/>
            <a:ext cx="5472113" cy="3046412"/>
          </a:xfrm>
          <a:prstGeom prst="rect">
            <a:avLst/>
          </a:prstGeom>
          <a:noFill/>
          <a:ln w="9525">
            <a:noFill/>
          </a:ln>
        </p:spPr>
        <p:txBody>
          <a:bodyPr>
            <a:spAutoFit/>
          </a:bodyPr>
          <a:p>
            <a:pPr fontAlgn="b"/>
            <a:r>
              <a:rPr lang="zh-CN" altLang="en-US" sz="3200" dirty="0">
                <a:latin typeface="Times New Roman" panose="02020603050405020304" pitchFamily="18" charset="0"/>
              </a:rPr>
              <a:t>       </a:t>
            </a:r>
            <a:r>
              <a:rPr lang="zh-CN" altLang="en-US" sz="3200" b="1" dirty="0">
                <a:effectLst>
                  <a:outerShdw blurRad="38100" dist="38100" dir="2700000">
                    <a:srgbClr val="FFFFFF"/>
                  </a:outerShdw>
                </a:effectLst>
                <a:latin typeface="Times New Roman" panose="02020603050405020304" pitchFamily="18" charset="0"/>
                <a:ea typeface="楷体_GB2312" pitchFamily="49" charset="-122"/>
              </a:rPr>
              <a:t>爱迪生小时候一边卖报一边作化学试验。有一次，不慎在火车上引起了火，被车长打聋了一只耳朵。由于他的刻苦努力，终于成为举世闻名的发明家。</a:t>
            </a:r>
            <a:endParaRPr lang="zh-CN" altLang="en-US" sz="3200" b="1" dirty="0">
              <a:effectLst>
                <a:outerShdw blurRad="38100" dist="38100" dir="2700000">
                  <a:srgbClr val="FFFFFF"/>
                </a:outerShdw>
              </a:effectLst>
              <a:latin typeface="Times New Roman" panose="02020603050405020304" pitchFamily="18" charset="0"/>
              <a:ea typeface="楷体_GB2312" pitchFamily="49" charset="-122"/>
            </a:endParaRPr>
          </a:p>
        </p:txBody>
      </p:sp>
      <p:pic>
        <p:nvPicPr>
          <p:cNvPr id="90117" name="Picture 5" descr="未标题-61"/>
          <p:cNvPicPr>
            <a:picLocks noChangeAspect="1"/>
          </p:cNvPicPr>
          <p:nvPr/>
        </p:nvPicPr>
        <p:blipFill>
          <a:blip r:embed="rId2"/>
          <a:stretch>
            <a:fillRect/>
          </a:stretch>
        </p:blipFill>
        <p:spPr>
          <a:xfrm>
            <a:off x="3873500" y="3357563"/>
            <a:ext cx="4946650" cy="30956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90115"/>
                                        </p:tgtEl>
                                        <p:attrNameLst>
                                          <p:attrName>style.visibility</p:attrName>
                                        </p:attrNameLst>
                                      </p:cBhvr>
                                      <p:to>
                                        <p:strVal val="visible"/>
                                      </p:to>
                                    </p:set>
                                    <p:anim calcmode="lin" valueType="num">
                                      <p:cBhvr additive="base">
                                        <p:cTn id="7" dur="500" fill="hold"/>
                                        <p:tgtEl>
                                          <p:spTgt spid="90115"/>
                                        </p:tgtEl>
                                        <p:attrNameLst>
                                          <p:attrName>ppt_x</p:attrName>
                                        </p:attrNameLst>
                                      </p:cBhvr>
                                      <p:tavLst>
                                        <p:tav tm="0">
                                          <p:val>
                                            <p:strVal val="0-#ppt_w/2"/>
                                          </p:val>
                                        </p:tav>
                                        <p:tav tm="100000">
                                          <p:val>
                                            <p:strVal val="#ppt_x"/>
                                          </p:val>
                                        </p:tav>
                                      </p:tavLst>
                                    </p:anim>
                                    <p:anim calcmode="lin" valueType="num">
                                      <p:cBhvr additive="base">
                                        <p:cTn id="8" dur="500" fill="hold"/>
                                        <p:tgtEl>
                                          <p:spTgt spid="90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90117"/>
                                        </p:tgtEl>
                                        <p:attrNameLst>
                                          <p:attrName>style.visibility</p:attrName>
                                        </p:attrNameLst>
                                      </p:cBhvr>
                                      <p:to>
                                        <p:strVal val="visible"/>
                                      </p:to>
                                    </p:set>
                                    <p:anim calcmode="lin" valueType="num">
                                      <p:cBhvr additive="base">
                                        <p:cTn id="12" dur="500" fill="hold"/>
                                        <p:tgtEl>
                                          <p:spTgt spid="90117"/>
                                        </p:tgtEl>
                                        <p:attrNameLst>
                                          <p:attrName>ppt_x</p:attrName>
                                        </p:attrNameLst>
                                      </p:cBhvr>
                                      <p:tavLst>
                                        <p:tav tm="0">
                                          <p:val>
                                            <p:strVal val="1+#ppt_w/2"/>
                                          </p:val>
                                        </p:tav>
                                        <p:tav tm="100000">
                                          <p:val>
                                            <p:strVal val="#ppt_x"/>
                                          </p:val>
                                        </p:tav>
                                      </p:tavLst>
                                    </p:anim>
                                    <p:anim calcmode="lin" valueType="num">
                                      <p:cBhvr additive="base">
                                        <p:cTn id="13" dur="500" fill="hold"/>
                                        <p:tgtEl>
                                          <p:spTgt spid="90117"/>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90116"/>
                                        </p:tgtEl>
                                        <p:attrNameLst>
                                          <p:attrName>style.visibility</p:attrName>
                                        </p:attrNameLst>
                                      </p:cBhvr>
                                      <p:to>
                                        <p:strVal val="visible"/>
                                      </p:to>
                                    </p:set>
                                    <p:anim calcmode="lin" valueType="num">
                                      <p:cBhvr additive="base">
                                        <p:cTn id="18" dur="500" fill="hold"/>
                                        <p:tgtEl>
                                          <p:spTgt spid="90116"/>
                                        </p:tgtEl>
                                        <p:attrNameLst>
                                          <p:attrName>ppt_x</p:attrName>
                                        </p:attrNameLst>
                                      </p:cBhvr>
                                      <p:tavLst>
                                        <p:tav tm="0">
                                          <p:val>
                                            <p:strVal val="1+#ppt_w/2"/>
                                          </p:val>
                                        </p:tav>
                                        <p:tav tm="100000">
                                          <p:val>
                                            <p:strVal val="#ppt_x"/>
                                          </p:val>
                                        </p:tav>
                                      </p:tavLst>
                                    </p:anim>
                                    <p:anim calcmode="lin" valueType="num">
                                      <p:cBhvr additive="base">
                                        <p:cTn id="19" dur="500" fill="hold"/>
                                        <p:tgtEl>
                                          <p:spTgt spid="901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7890" name="Text Box 2"/>
          <p:cNvSpPr txBox="1"/>
          <p:nvPr/>
        </p:nvSpPr>
        <p:spPr>
          <a:xfrm>
            <a:off x="468313" y="476250"/>
            <a:ext cx="8447087" cy="1066800"/>
          </a:xfrm>
          <a:prstGeom prst="rect">
            <a:avLst/>
          </a:prstGeom>
          <a:noFill/>
          <a:ln w="12700">
            <a:noFill/>
          </a:ln>
        </p:spPr>
        <p:txBody>
          <a:bodyPr>
            <a:spAutoFit/>
          </a:bodyPr>
          <a:p>
            <a:r>
              <a:rPr lang="zh-CN" altLang="en-US" sz="3200" b="1" dirty="0">
                <a:solidFill>
                  <a:srgbClr val="FF0000"/>
                </a:solidFill>
                <a:latin typeface="Times New Roman" panose="02020603050405020304" pitchFamily="18" charset="0"/>
              </a:rPr>
              <a:t>        “生于忧患，死于安乐”，你知道有哪些名句与此句意思相同？请说出两句。</a:t>
            </a:r>
            <a:endParaRPr lang="zh-CN" altLang="en-US" sz="3200" b="1" dirty="0">
              <a:solidFill>
                <a:srgbClr val="FF0000"/>
              </a:solidFill>
              <a:latin typeface="Times New Roman" panose="02020603050405020304" pitchFamily="18" charset="0"/>
            </a:endParaRPr>
          </a:p>
        </p:txBody>
      </p:sp>
      <p:sp>
        <p:nvSpPr>
          <p:cNvPr id="37891" name="Text Box 3"/>
          <p:cNvSpPr txBox="1"/>
          <p:nvPr/>
        </p:nvSpPr>
        <p:spPr>
          <a:xfrm>
            <a:off x="395288" y="1600200"/>
            <a:ext cx="8532812" cy="3503613"/>
          </a:xfrm>
          <a:prstGeom prst="rect">
            <a:avLst/>
          </a:prstGeom>
          <a:noFill/>
          <a:ln w="12700">
            <a:noFill/>
          </a:ln>
        </p:spPr>
        <p:txBody>
          <a:bodyPr>
            <a:spAutoFit/>
          </a:bodyPr>
          <a:p>
            <a:pPr>
              <a:lnSpc>
                <a:spcPct val="130000"/>
              </a:lnSpc>
            </a:pPr>
            <a:r>
              <a:rPr lang="zh-CN" altLang="en-US" sz="3200" b="1" dirty="0">
                <a:solidFill>
                  <a:srgbClr val="FF3300"/>
                </a:solidFill>
                <a:latin typeface="Times New Roman" panose="02020603050405020304" pitchFamily="18" charset="0"/>
              </a:rPr>
              <a:t>相关名句：</a:t>
            </a:r>
            <a:endParaRPr lang="zh-CN" altLang="en-US" sz="3200" b="1" dirty="0">
              <a:solidFill>
                <a:srgbClr val="FF3300"/>
              </a:solidFill>
              <a:latin typeface="Times New Roman" panose="02020603050405020304" pitchFamily="18" charset="0"/>
            </a:endParaRPr>
          </a:p>
          <a:p>
            <a:pPr>
              <a:lnSpc>
                <a:spcPct val="130000"/>
              </a:lnSpc>
            </a:pPr>
            <a:r>
              <a:rPr lang="zh-CN" altLang="en-US" sz="2800" b="1" dirty="0">
                <a:latin typeface="Times New Roman" panose="02020603050405020304" pitchFamily="18" charset="0"/>
              </a:rPr>
              <a:t>自古英雄多磨难，从来纨绔少伟男。</a:t>
            </a:r>
            <a:endParaRPr lang="zh-CN" altLang="en-US" sz="2800" b="1" dirty="0">
              <a:latin typeface="Times New Roman" panose="02020603050405020304" pitchFamily="18" charset="0"/>
            </a:endParaRPr>
          </a:p>
          <a:p>
            <a:pPr>
              <a:lnSpc>
                <a:spcPct val="130000"/>
              </a:lnSpc>
            </a:pPr>
            <a:r>
              <a:rPr lang="zh-CN" altLang="en-US" sz="2800" b="1" dirty="0">
                <a:latin typeface="Times New Roman" panose="02020603050405020304" pitchFamily="18" charset="0"/>
              </a:rPr>
              <a:t>思所以危则安矣，思所以乱则治矣，思所以亡则存矣。</a:t>
            </a:r>
            <a:endParaRPr lang="zh-CN" altLang="en-US" sz="2800" b="1" dirty="0">
              <a:latin typeface="Times New Roman" panose="02020603050405020304" pitchFamily="18" charset="0"/>
            </a:endParaRPr>
          </a:p>
          <a:p>
            <a:pPr>
              <a:lnSpc>
                <a:spcPct val="130000"/>
              </a:lnSpc>
            </a:pPr>
            <a:r>
              <a:rPr lang="zh-CN" altLang="en-US" sz="2800" b="1" dirty="0">
                <a:latin typeface="Times New Roman" panose="02020603050405020304" pitchFamily="18" charset="0"/>
              </a:rPr>
              <a:t>忧劳可以兴国，逸豫可以亡身。</a:t>
            </a:r>
            <a:endParaRPr lang="zh-CN" altLang="en-US" sz="2800" b="1" dirty="0">
              <a:latin typeface="Times New Roman" panose="02020603050405020304" pitchFamily="18" charset="0"/>
            </a:endParaRPr>
          </a:p>
          <a:p>
            <a:pPr>
              <a:lnSpc>
                <a:spcPct val="130000"/>
              </a:lnSpc>
            </a:pPr>
            <a:r>
              <a:rPr lang="zh-CN" altLang="en-US" sz="2800" b="1" dirty="0">
                <a:latin typeface="Times New Roman" panose="02020603050405020304" pitchFamily="18" charset="0"/>
              </a:rPr>
              <a:t>天行健，君子以自强不息。</a:t>
            </a:r>
            <a:endParaRPr lang="zh-CN" altLang="en-US" sz="2800" b="1" dirty="0">
              <a:latin typeface="Times New Roman" panose="02020603050405020304" pitchFamily="18" charset="0"/>
            </a:endParaRPr>
          </a:p>
          <a:p>
            <a:pPr>
              <a:lnSpc>
                <a:spcPct val="130000"/>
              </a:lnSpc>
            </a:pPr>
            <a:r>
              <a:rPr lang="zh-CN" altLang="en-US" sz="2800" b="1" dirty="0">
                <a:latin typeface="Times New Roman" panose="02020603050405020304" pitchFamily="18" charset="0"/>
              </a:rPr>
              <a:t>自强为天下之健，志刚为大君之道。</a:t>
            </a:r>
            <a:endParaRPr lang="zh-CN" altLang="en-US" sz="28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7891">
                                            <p:txEl>
                                              <p:charRg st="0" end="6"/>
                                            </p:txEl>
                                          </p:spTgt>
                                        </p:tgtEl>
                                        <p:attrNameLst>
                                          <p:attrName>style.visibility</p:attrName>
                                        </p:attrNameLst>
                                      </p:cBhvr>
                                      <p:to>
                                        <p:strVal val="visible"/>
                                      </p:to>
                                    </p:set>
                                    <p:animEffect transition="in" filter="checkerboard(across)">
                                      <p:cBhvr>
                                        <p:cTn id="7" dur="500"/>
                                        <p:tgtEl>
                                          <p:spTgt spid="37891">
                                            <p:txEl>
                                              <p:charRg st="0"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7891">
                                            <p:txEl>
                                              <p:charRg st="6" end="23"/>
                                            </p:txEl>
                                          </p:spTgt>
                                        </p:tgtEl>
                                        <p:attrNameLst>
                                          <p:attrName>style.visibility</p:attrName>
                                        </p:attrNameLst>
                                      </p:cBhvr>
                                      <p:to>
                                        <p:strVal val="visible"/>
                                      </p:to>
                                    </p:set>
                                    <p:animEffect transition="in" filter="checkerboard(across)">
                                      <p:cBhvr>
                                        <p:cTn id="12" dur="500"/>
                                        <p:tgtEl>
                                          <p:spTgt spid="37891">
                                            <p:txEl>
                                              <p:charRg st="6" end="2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7891">
                                            <p:txEl>
                                              <p:charRg st="23" end="48"/>
                                            </p:txEl>
                                          </p:spTgt>
                                        </p:tgtEl>
                                        <p:attrNameLst>
                                          <p:attrName>style.visibility</p:attrName>
                                        </p:attrNameLst>
                                      </p:cBhvr>
                                      <p:to>
                                        <p:strVal val="visible"/>
                                      </p:to>
                                    </p:set>
                                    <p:animEffect transition="in" filter="checkerboard(across)">
                                      <p:cBhvr>
                                        <p:cTn id="17" dur="500"/>
                                        <p:tgtEl>
                                          <p:spTgt spid="37891">
                                            <p:txEl>
                                              <p:charRg st="23" end="4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7891">
                                            <p:txEl>
                                              <p:charRg st="48" end="63"/>
                                            </p:txEl>
                                          </p:spTgt>
                                        </p:tgtEl>
                                        <p:attrNameLst>
                                          <p:attrName>style.visibility</p:attrName>
                                        </p:attrNameLst>
                                      </p:cBhvr>
                                      <p:to>
                                        <p:strVal val="visible"/>
                                      </p:to>
                                    </p:set>
                                    <p:animEffect transition="in" filter="checkerboard(across)">
                                      <p:cBhvr>
                                        <p:cTn id="22" dur="500"/>
                                        <p:tgtEl>
                                          <p:spTgt spid="37891">
                                            <p:txEl>
                                              <p:charRg st="48" end="6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7891">
                                            <p:txEl>
                                              <p:charRg st="63" end="76"/>
                                            </p:txEl>
                                          </p:spTgt>
                                        </p:tgtEl>
                                        <p:attrNameLst>
                                          <p:attrName>style.visibility</p:attrName>
                                        </p:attrNameLst>
                                      </p:cBhvr>
                                      <p:to>
                                        <p:strVal val="visible"/>
                                      </p:to>
                                    </p:set>
                                    <p:animEffect transition="in" filter="checkerboard(across)">
                                      <p:cBhvr>
                                        <p:cTn id="27" dur="500"/>
                                        <p:tgtEl>
                                          <p:spTgt spid="37891">
                                            <p:txEl>
                                              <p:charRg st="63" end="7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7891">
                                            <p:txEl>
                                              <p:charRg st="76" end="93"/>
                                            </p:txEl>
                                          </p:spTgt>
                                        </p:tgtEl>
                                        <p:attrNameLst>
                                          <p:attrName>style.visibility</p:attrName>
                                        </p:attrNameLst>
                                      </p:cBhvr>
                                      <p:to>
                                        <p:strVal val="visible"/>
                                      </p:to>
                                    </p:set>
                                    <p:animEffect transition="in" filter="checkerboard(across)">
                                      <p:cBhvr>
                                        <p:cTn id="32" dur="500"/>
                                        <p:tgtEl>
                                          <p:spTgt spid="37891">
                                            <p:txEl>
                                              <p:charRg st="76" end="9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build="p"/>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44033"/>
          <p:cNvSpPr txBox="1"/>
          <p:nvPr/>
        </p:nvSpPr>
        <p:spPr>
          <a:xfrm>
            <a:off x="827088" y="849313"/>
            <a:ext cx="8066087" cy="1066800"/>
          </a:xfrm>
          <a:prstGeom prst="rect">
            <a:avLst/>
          </a:prstGeom>
          <a:noFill/>
          <a:ln w="9525">
            <a:noFill/>
          </a:ln>
        </p:spPr>
        <p:txBody>
          <a:bodyPr>
            <a:spAutoFit/>
          </a:bodyPr>
          <a:p>
            <a:pPr>
              <a:spcBef>
                <a:spcPct val="50000"/>
              </a:spcBef>
              <a:buClr>
                <a:schemeClr val="bg1"/>
              </a:buClr>
            </a:pPr>
            <a:r>
              <a:rPr lang="zh-CN" altLang="en-US" sz="3200" b="1" dirty="0">
                <a:solidFill>
                  <a:srgbClr val="FF0000"/>
                </a:solidFill>
                <a:effectLst>
                  <a:outerShdw blurRad="38100" dist="38100" dir="2700000">
                    <a:srgbClr val="C0C0C0"/>
                  </a:outerShdw>
                </a:effectLst>
                <a:latin typeface="Times New Roman" panose="02020603050405020304" pitchFamily="18" charset="0"/>
              </a:rPr>
              <a:t>       在本文中，孟子提出了怎样的人才观？</a:t>
            </a:r>
            <a:r>
              <a:rPr lang="zh-CN" altLang="en-US" sz="3200" b="1" dirty="0">
                <a:solidFill>
                  <a:srgbClr val="FF0000"/>
                </a:solidFill>
                <a:effectLst>
                  <a:outerShdw blurRad="38100" dist="38100" dir="2700000">
                    <a:srgbClr val="C0C0C0"/>
                  </a:outerShdw>
                </a:effectLst>
                <a:latin typeface="Arial" panose="020B0604020202020204" pitchFamily="34" charset="0"/>
              </a:rPr>
              <a:t>怎么理解</a:t>
            </a:r>
            <a:r>
              <a:rPr lang="zh-CN" altLang="en-US" sz="3200" b="1" dirty="0">
                <a:solidFill>
                  <a:srgbClr val="FF0000"/>
                </a:solidFill>
                <a:effectLst>
                  <a:outerShdw blurRad="38100" dist="38100" dir="2700000">
                    <a:srgbClr val="C0C0C0"/>
                  </a:outerShdw>
                </a:effectLst>
                <a:latin typeface="Times New Roman" panose="02020603050405020304" pitchFamily="18" charset="0"/>
              </a:rPr>
              <a:t>这一人才观</a:t>
            </a:r>
            <a:r>
              <a:rPr lang="en-US" altLang="zh-CN" sz="3200" b="1">
                <a:solidFill>
                  <a:srgbClr val="FF0000"/>
                </a:solidFill>
                <a:effectLst>
                  <a:outerShdw blurRad="38100" dist="38100" dir="2700000">
                    <a:srgbClr val="C0C0C0"/>
                  </a:outerShdw>
                </a:effectLst>
                <a:latin typeface="Times New Roman" panose="02020603050405020304" pitchFamily="18" charset="0"/>
              </a:rPr>
              <a:t>?</a:t>
            </a:r>
            <a:r>
              <a:rPr lang="zh-CN" altLang="en-US" sz="3200" b="1" dirty="0">
                <a:solidFill>
                  <a:srgbClr val="FF0000"/>
                </a:solidFill>
                <a:effectLst>
                  <a:outerShdw blurRad="38100" dist="38100" dir="2700000">
                    <a:srgbClr val="C0C0C0"/>
                  </a:outerShdw>
                </a:effectLst>
                <a:latin typeface="Times New Roman" panose="02020603050405020304" pitchFamily="18" charset="0"/>
              </a:rPr>
              <a:t>你的人才观怎么？</a:t>
            </a:r>
            <a:endParaRPr lang="zh-CN" altLang="en-US" sz="3200" b="1">
              <a:solidFill>
                <a:srgbClr val="FF0000"/>
              </a:solidFill>
              <a:effectLst>
                <a:outerShdw blurRad="38100" dist="38100" dir="2700000">
                  <a:srgbClr val="C0C0C0"/>
                </a:outerShdw>
              </a:effectLst>
              <a:latin typeface="Times New Roman" panose="02020603050405020304" pitchFamily="18" charset="0"/>
            </a:endParaRPr>
          </a:p>
        </p:txBody>
      </p:sp>
      <p:pic>
        <p:nvPicPr>
          <p:cNvPr id="44035" name="图片 44034" descr="WW_036"/>
          <p:cNvPicPr>
            <a:picLocks noChangeAspect="1"/>
          </p:cNvPicPr>
          <p:nvPr/>
        </p:nvPicPr>
        <p:blipFill>
          <a:blip r:embed="rId1"/>
          <a:stretch>
            <a:fillRect/>
          </a:stretch>
        </p:blipFill>
        <p:spPr>
          <a:xfrm>
            <a:off x="0" y="333375"/>
            <a:ext cx="1524000" cy="1143000"/>
          </a:xfrm>
          <a:prstGeom prst="rect">
            <a:avLst/>
          </a:prstGeom>
          <a:noFill/>
          <a:ln w="9525">
            <a:noFill/>
          </a:ln>
        </p:spPr>
      </p:pic>
      <p:pic>
        <p:nvPicPr>
          <p:cNvPr id="44036" name="图片 44035" descr="Q_005"/>
          <p:cNvPicPr>
            <a:picLocks noChangeAspect="1"/>
          </p:cNvPicPr>
          <p:nvPr/>
        </p:nvPicPr>
        <p:blipFill>
          <a:blip r:embed="rId2"/>
          <a:stretch>
            <a:fillRect/>
          </a:stretch>
        </p:blipFill>
        <p:spPr>
          <a:xfrm>
            <a:off x="7924800" y="304800"/>
            <a:ext cx="1219200" cy="1981200"/>
          </a:xfrm>
          <a:prstGeom prst="rect">
            <a:avLst/>
          </a:prstGeom>
          <a:noFill/>
          <a:ln w="9525">
            <a:noFill/>
          </a:ln>
        </p:spPr>
      </p:pic>
      <p:sp>
        <p:nvSpPr>
          <p:cNvPr id="44037" name="文本框 44036"/>
          <p:cNvSpPr txBox="1"/>
          <p:nvPr/>
        </p:nvSpPr>
        <p:spPr>
          <a:xfrm>
            <a:off x="685800" y="2057400"/>
            <a:ext cx="8001000" cy="579438"/>
          </a:xfrm>
          <a:prstGeom prst="rect">
            <a:avLst/>
          </a:prstGeom>
          <a:noFill/>
          <a:ln w="9525">
            <a:noFill/>
          </a:ln>
        </p:spPr>
        <p:txBody>
          <a:bodyPr>
            <a:spAutoFit/>
          </a:bodyPr>
          <a:p>
            <a:pPr>
              <a:spcBef>
                <a:spcPct val="50000"/>
              </a:spcBef>
              <a:buClr>
                <a:schemeClr val="bg1"/>
              </a:buClr>
            </a:pPr>
            <a:r>
              <a:rPr lang="zh-CN" altLang="en-US" sz="3200" b="1" dirty="0">
                <a:solidFill>
                  <a:srgbClr val="009900"/>
                </a:solidFill>
                <a:latin typeface="华文新魏" pitchFamily="2" charset="-122"/>
                <a:ea typeface="华文新魏" pitchFamily="2" charset="-122"/>
              </a:rPr>
              <a:t>       他认为人才要在困境中磨练造就。                   </a:t>
            </a:r>
            <a:endParaRPr lang="zh-CN" altLang="en-US" sz="3200" b="1">
              <a:solidFill>
                <a:srgbClr val="009900"/>
              </a:solidFill>
              <a:latin typeface="华文新魏" pitchFamily="2" charset="-122"/>
              <a:ea typeface="华文新魏" pitchFamily="2" charset="-122"/>
            </a:endParaRPr>
          </a:p>
        </p:txBody>
      </p:sp>
      <p:sp>
        <p:nvSpPr>
          <p:cNvPr id="44038" name="文本框 44037"/>
          <p:cNvSpPr txBox="1"/>
          <p:nvPr/>
        </p:nvSpPr>
        <p:spPr>
          <a:xfrm>
            <a:off x="685800" y="2565400"/>
            <a:ext cx="8077200" cy="3016250"/>
          </a:xfrm>
          <a:prstGeom prst="rect">
            <a:avLst/>
          </a:prstGeom>
          <a:noFill/>
          <a:ln w="9525">
            <a:noFill/>
          </a:ln>
        </p:spPr>
        <p:txBody>
          <a:bodyPr>
            <a:spAutoFit/>
          </a:bodyPr>
          <a:p>
            <a:pPr>
              <a:spcBef>
                <a:spcPct val="50000"/>
              </a:spcBef>
              <a:buClr>
                <a:schemeClr val="bg1"/>
              </a:buClr>
            </a:pPr>
            <a:r>
              <a:rPr lang="zh-CN" altLang="en-US" sz="3200" b="1" dirty="0">
                <a:solidFill>
                  <a:srgbClr val="660066"/>
                </a:solidFill>
                <a:latin typeface="华文新魏" pitchFamily="2" charset="-122"/>
                <a:ea typeface="华文新魏" pitchFamily="2" charset="-122"/>
              </a:rPr>
              <a:t>       优越的条件容易消磨人的意志，腐蚀人的健康肌体，使人丧失成功的上进心；而艰苦的环境，坎坷的道路，却能磨练人的意志，增长人的上进心。美国剧作家帕特里克说的“痛苦使人思索，思索使人明智，智慧使人生命持久”，足以说明逆境的优越性。</a:t>
            </a:r>
            <a:endParaRPr lang="zh-CN" altLang="en-US" sz="3200" b="1">
              <a:solidFill>
                <a:srgbClr val="660066"/>
              </a:solidFill>
              <a:latin typeface="华文新魏" pitchFamily="2" charset="-122"/>
              <a:ea typeface="华文新魏" pitchFamily="2" charset="-122"/>
            </a:endParaRPr>
          </a:p>
        </p:txBody>
      </p:sp>
      <p:pic>
        <p:nvPicPr>
          <p:cNvPr id="44039" name="图片 44038" descr="gif437"/>
          <p:cNvPicPr>
            <a:picLocks noChangeAspect="1"/>
          </p:cNvPicPr>
          <p:nvPr/>
        </p:nvPicPr>
        <p:blipFill>
          <a:blip r:embed="rId3"/>
          <a:stretch>
            <a:fillRect/>
          </a:stretch>
        </p:blipFill>
        <p:spPr>
          <a:xfrm>
            <a:off x="900113" y="6021388"/>
            <a:ext cx="7416800" cy="3460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4"/>
                                        </p:tgtEl>
                                        <p:attrNameLst>
                                          <p:attrName>style.visibility</p:attrName>
                                        </p:attrNameLst>
                                      </p:cBhvr>
                                      <p:to>
                                        <p:strVal val="visible"/>
                                      </p:to>
                                    </p:set>
                                    <p:animEffect transition="in" filter="blinds(horizontal)">
                                      <p:cBhvr>
                                        <p:cTn id="7" dur="500"/>
                                        <p:tgtEl>
                                          <p:spTgt spid="4403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4037"/>
                                        </p:tgtEl>
                                        <p:attrNameLst>
                                          <p:attrName>style.visibility</p:attrName>
                                        </p:attrNameLst>
                                      </p:cBhvr>
                                      <p:to>
                                        <p:strVal val="visible"/>
                                      </p:to>
                                    </p:set>
                                    <p:animEffect transition="in" filter="dissolve">
                                      <p:cBhvr>
                                        <p:cTn id="12" dur="500"/>
                                        <p:tgtEl>
                                          <p:spTgt spid="4403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4038"/>
                                        </p:tgtEl>
                                        <p:attrNameLst>
                                          <p:attrName>style.visibility</p:attrName>
                                        </p:attrNameLst>
                                      </p:cBhvr>
                                      <p:to>
                                        <p:strVal val="visible"/>
                                      </p:to>
                                    </p:set>
                                    <p:animEffect transition="in" filter="dissolve">
                                      <p:cBhvr>
                                        <p:cTn id="17" dur="500"/>
                                        <p:tgtEl>
                                          <p:spTgt spid="440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4" grpId="0"/>
      <p:bldP spid="44037" grpId="0"/>
      <p:bldP spid="4403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标题 45057"/>
          <p:cNvSpPr>
            <a:spLocks noGrp="1"/>
          </p:cNvSpPr>
          <p:nvPr>
            <p:ph type="title"/>
          </p:nvPr>
        </p:nvSpPr>
        <p:spPr/>
        <p:txBody>
          <a:bodyPr anchor="ctr"/>
          <a:p>
            <a:r>
              <a:rPr lang="zh-CN" altLang="en-US" sz="4000" b="1" dirty="0">
                <a:solidFill>
                  <a:schemeClr val="hlink"/>
                </a:solidFill>
              </a:rPr>
              <a:t>结合课文分析</a:t>
            </a:r>
            <a:r>
              <a:rPr lang="zh-CN" altLang="en-US" sz="4000" dirty="0">
                <a:solidFill>
                  <a:schemeClr val="hlink"/>
                </a:solidFill>
              </a:rPr>
              <a:t>：</a:t>
            </a:r>
            <a:r>
              <a:rPr lang="zh-CN" altLang="en-US" sz="4000" dirty="0">
                <a:solidFill>
                  <a:srgbClr val="FF0000"/>
                </a:solidFill>
              </a:rPr>
              <a:t>多难为何能兴邦？</a:t>
            </a:r>
            <a:endParaRPr lang="zh-CN" altLang="en-US" sz="4000" dirty="0">
              <a:solidFill>
                <a:srgbClr val="FF0000"/>
              </a:solidFill>
            </a:endParaRPr>
          </a:p>
        </p:txBody>
      </p:sp>
      <p:sp>
        <p:nvSpPr>
          <p:cNvPr id="45059" name="文本占位符 45058"/>
          <p:cNvSpPr>
            <a:spLocks noGrp="1"/>
          </p:cNvSpPr>
          <p:nvPr>
            <p:ph type="body" idx="1"/>
          </p:nvPr>
        </p:nvSpPr>
        <p:spPr>
          <a:xfrm>
            <a:off x="-252412" y="1341438"/>
            <a:ext cx="9648825" cy="5516562"/>
          </a:xfrm>
        </p:spPr>
        <p:txBody>
          <a:bodyPr/>
          <a:p>
            <a:r>
              <a:rPr lang="zh-CN" altLang="en-US" sz="3600" dirty="0"/>
              <a:t>答：每一个时代，每一个民族，都不可避免地要经受一些考验。当我们遭受灾难之日，也是对国家、民族“苦其心态，劳其筋骨”的磨砺之时。挫折可以使我们团结一心，风雨同舟；灾难能使我们民族的斗志受到激发，凝聚力大大增强，那种战无不胜的民族精神和力量也会在这一特定的历史时刻强有力地凸显出来。这样就能使我们的国家战胜任何困难，更好地走向兴旺和繁荣。所以说“多难兴邦”。</a:t>
            </a:r>
            <a:endParaRPr lang="zh-CN" altLang="en-US" sz="3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标题 49153"/>
          <p:cNvSpPr>
            <a:spLocks noGrp="1"/>
          </p:cNvSpPr>
          <p:nvPr>
            <p:ph type="title"/>
          </p:nvPr>
        </p:nvSpPr>
        <p:spPr/>
        <p:txBody>
          <a:bodyPr anchor="ctr"/>
          <a:p>
            <a:r>
              <a:rPr lang="zh-CN" altLang="en-US" sz="4000" dirty="0">
                <a:solidFill>
                  <a:srgbClr val="FF0000"/>
                </a:solidFill>
                <a:ea typeface="华文新魏" pitchFamily="2" charset="-122"/>
              </a:rPr>
              <a:t>联系实际谈谈“生于忧患，死于安乐”的现实意义</a:t>
            </a:r>
            <a:endParaRPr lang="zh-CN" altLang="en-US" sz="4000" dirty="0">
              <a:solidFill>
                <a:srgbClr val="FF0000"/>
              </a:solidFill>
              <a:ea typeface="华文新魏" pitchFamily="2" charset="-122"/>
            </a:endParaRPr>
          </a:p>
        </p:txBody>
      </p:sp>
      <p:sp>
        <p:nvSpPr>
          <p:cNvPr id="49155" name="文本占位符 49154"/>
          <p:cNvSpPr>
            <a:spLocks noGrp="1"/>
          </p:cNvSpPr>
          <p:nvPr>
            <p:ph type="body" idx="1"/>
          </p:nvPr>
        </p:nvSpPr>
        <p:spPr/>
        <p:txBody>
          <a:bodyPr/>
          <a:p>
            <a:r>
              <a:rPr lang="zh-CN" altLang="en-US" sz="3600" b="1" dirty="0"/>
              <a:t>首先它提醒我们不要贪图享乐，要居安思危。其次，它激励着我们发愤图强，争取更大的发展。无论当今社会发展到什么程度我们都要有竞争意识、忧患意识。对于个人来说，不思进取、贪图享乐意味着在竞争中处于失败之地；对于国家而言，落后就要挨打。</a:t>
            </a:r>
            <a:endParaRPr lang="zh-CN" altLang="en-US" sz="3600" b="1"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8914" name="Text Box 2"/>
          <p:cNvSpPr txBox="1"/>
          <p:nvPr/>
        </p:nvSpPr>
        <p:spPr>
          <a:xfrm>
            <a:off x="1295400" y="1143000"/>
            <a:ext cx="7543800" cy="1311275"/>
          </a:xfrm>
          <a:prstGeom prst="rect">
            <a:avLst/>
          </a:prstGeom>
          <a:noFill/>
          <a:ln w="12700">
            <a:noFill/>
          </a:ln>
        </p:spPr>
        <p:txBody>
          <a:bodyPr>
            <a:spAutoFit/>
          </a:bodyPr>
          <a:p>
            <a:r>
              <a:rPr lang="zh-CN" altLang="en-US" sz="4000" b="1" dirty="0">
                <a:solidFill>
                  <a:srgbClr val="FF3300"/>
                </a:solidFill>
                <a:latin typeface="Times New Roman" panose="02020603050405020304" pitchFamily="18" charset="0"/>
              </a:rPr>
              <a:t>        学习了</a:t>
            </a:r>
            <a:r>
              <a:rPr lang="en-US" altLang="zh-CN" sz="4000" b="1">
                <a:solidFill>
                  <a:srgbClr val="FF3300"/>
                </a:solidFill>
                <a:latin typeface="Times New Roman" panose="02020603050405020304" pitchFamily="18" charset="0"/>
              </a:rPr>
              <a:t>《</a:t>
            </a:r>
            <a:r>
              <a:rPr lang="zh-CN" altLang="en-US" sz="4000" b="1" dirty="0">
                <a:solidFill>
                  <a:srgbClr val="FF3300"/>
                </a:solidFill>
                <a:latin typeface="Times New Roman" panose="02020603050405020304" pitchFamily="18" charset="0"/>
              </a:rPr>
              <a:t>生于忧患，死于安乐</a:t>
            </a:r>
            <a:r>
              <a:rPr lang="en-US" altLang="zh-CN" sz="4000" b="1">
                <a:solidFill>
                  <a:srgbClr val="FF3300"/>
                </a:solidFill>
                <a:latin typeface="Times New Roman" panose="02020603050405020304" pitchFamily="18" charset="0"/>
              </a:rPr>
              <a:t>》</a:t>
            </a:r>
            <a:r>
              <a:rPr lang="zh-CN" altLang="en-US" sz="4000" b="1" dirty="0">
                <a:solidFill>
                  <a:srgbClr val="FF3300"/>
                </a:solidFill>
                <a:latin typeface="Times New Roman" panose="02020603050405020304" pitchFamily="18" charset="0"/>
              </a:rPr>
              <a:t>，你有哪些启示？</a:t>
            </a:r>
            <a:endParaRPr lang="zh-CN" altLang="en-US" sz="4000" b="1" dirty="0">
              <a:solidFill>
                <a:srgbClr val="FF3300"/>
              </a:solidFill>
              <a:latin typeface="Times New Roman" panose="02020603050405020304" pitchFamily="18" charset="0"/>
            </a:endParaRPr>
          </a:p>
        </p:txBody>
      </p:sp>
      <p:pic>
        <p:nvPicPr>
          <p:cNvPr id="38915" name="Picture 3" descr="PE03254_"/>
          <p:cNvPicPr>
            <a:picLocks noChangeAspect="1"/>
          </p:cNvPicPr>
          <p:nvPr/>
        </p:nvPicPr>
        <p:blipFill>
          <a:blip r:embed="rId1"/>
          <a:stretch>
            <a:fillRect/>
          </a:stretch>
        </p:blipFill>
        <p:spPr>
          <a:xfrm>
            <a:off x="6553200" y="3200400"/>
            <a:ext cx="2227263" cy="2008188"/>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4930" name="矩形 124929"/>
          <p:cNvSpPr/>
          <p:nvPr/>
        </p:nvSpPr>
        <p:spPr>
          <a:xfrm>
            <a:off x="1066800" y="365125"/>
            <a:ext cx="7162800" cy="6188075"/>
          </a:xfrm>
          <a:prstGeom prst="rect">
            <a:avLst/>
          </a:prstGeom>
          <a:noFill/>
          <a:ln w="9525">
            <a:noFill/>
          </a:ln>
        </p:spPr>
        <p:txBody>
          <a:bodyPr>
            <a:spAutoFit/>
          </a:bodyPr>
          <a:p>
            <a:pPr>
              <a:buClr>
                <a:schemeClr val="bg1"/>
              </a:buClr>
            </a:pPr>
            <a:r>
              <a:rPr lang="zh-CN" altLang="en-US" sz="4000" dirty="0">
                <a:solidFill>
                  <a:srgbClr val="000099"/>
                </a:solidFill>
                <a:latin typeface="Times New Roman" panose="02020603050405020304" pitchFamily="18" charset="0"/>
                <a:ea typeface="华文行楷" pitchFamily="2" charset="-122"/>
              </a:rPr>
              <a:t>总结：      </a:t>
            </a:r>
            <a:endParaRPr lang="zh-CN" altLang="en-US" sz="4000" dirty="0">
              <a:solidFill>
                <a:srgbClr val="000099"/>
              </a:solidFill>
              <a:latin typeface="Times New Roman" panose="02020603050405020304" pitchFamily="18" charset="0"/>
              <a:ea typeface="华文行楷" pitchFamily="2" charset="-122"/>
            </a:endParaRPr>
          </a:p>
          <a:p>
            <a:pPr>
              <a:buClr>
                <a:schemeClr val="bg1"/>
              </a:buClr>
            </a:pPr>
            <a:r>
              <a:rPr lang="zh-CN" altLang="en-US" sz="4000" dirty="0">
                <a:solidFill>
                  <a:srgbClr val="CC3300"/>
                </a:solidFill>
                <a:latin typeface="Times New Roman" panose="02020603050405020304" pitchFamily="18" charset="0"/>
                <a:ea typeface="华文行楷" pitchFamily="2" charset="-122"/>
              </a:rPr>
              <a:t>       优越的条件容易消磨人的意志，腐蚀人的健康肌体，使人丧失成功的上进心；而艰苦的环境，坎坷的道路，却能磨练人的意志，增长人的上进心。美国剧作家帕特里克说的“痛苦使人思索，思索使人明智，智慧使人生命持久”，足以说明</a:t>
            </a:r>
            <a:r>
              <a:rPr lang="zh-CN" altLang="en-US" sz="4000" b="1" dirty="0">
                <a:solidFill>
                  <a:srgbClr val="CC3300"/>
                </a:solidFill>
                <a:latin typeface="Times New Roman" panose="02020603050405020304" pitchFamily="18" charset="0"/>
                <a:ea typeface="华文行楷" pitchFamily="2" charset="-122"/>
              </a:rPr>
              <a:t>逆境</a:t>
            </a:r>
            <a:r>
              <a:rPr lang="zh-CN" altLang="en-US" sz="4000" dirty="0">
                <a:solidFill>
                  <a:srgbClr val="CC3300"/>
                </a:solidFill>
                <a:latin typeface="Times New Roman" panose="02020603050405020304" pitchFamily="18" charset="0"/>
                <a:ea typeface="华文行楷" pitchFamily="2" charset="-122"/>
              </a:rPr>
              <a:t>的优越性。</a:t>
            </a:r>
            <a:endParaRPr lang="zh-CN" altLang="en-US" sz="4000" dirty="0">
              <a:solidFill>
                <a:srgbClr val="CC3300"/>
              </a:solidFill>
              <a:latin typeface="Times New Roman" panose="02020603050405020304" pitchFamily="18" charset="0"/>
              <a:ea typeface="华文行楷"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338" name="Text Box 2"/>
          <p:cNvSpPr txBox="1"/>
          <p:nvPr/>
        </p:nvSpPr>
        <p:spPr>
          <a:xfrm>
            <a:off x="539750" y="476250"/>
            <a:ext cx="2514600" cy="641350"/>
          </a:xfrm>
          <a:prstGeom prst="rect">
            <a:avLst/>
          </a:prstGeom>
          <a:noFill/>
          <a:ln w="12700">
            <a:noFill/>
          </a:ln>
        </p:spPr>
        <p:txBody>
          <a:bodyPr>
            <a:spAutoFit/>
          </a:bodyPr>
          <a:p>
            <a:r>
              <a:rPr lang="zh-CN" altLang="en-US" sz="3600" b="1" dirty="0">
                <a:solidFill>
                  <a:srgbClr val="FF0000"/>
                </a:solidFill>
                <a:latin typeface="Times New Roman" panose="02020603050405020304" pitchFamily="18" charset="0"/>
              </a:rPr>
              <a:t>作者简介：</a:t>
            </a:r>
            <a:endParaRPr lang="zh-CN" altLang="en-US" sz="3600" b="1" dirty="0">
              <a:solidFill>
                <a:srgbClr val="FF0000"/>
              </a:solidFill>
              <a:latin typeface="Times New Roman" panose="02020603050405020304" pitchFamily="18" charset="0"/>
            </a:endParaRPr>
          </a:p>
        </p:txBody>
      </p:sp>
      <p:sp>
        <p:nvSpPr>
          <p:cNvPr id="14339" name="Text Box 4"/>
          <p:cNvSpPr txBox="1"/>
          <p:nvPr/>
        </p:nvSpPr>
        <p:spPr>
          <a:xfrm>
            <a:off x="3054350" y="1046163"/>
            <a:ext cx="5472113" cy="5262562"/>
          </a:xfrm>
          <a:prstGeom prst="rect">
            <a:avLst/>
          </a:prstGeom>
          <a:noFill/>
          <a:ln w="12700">
            <a:noFill/>
          </a:ln>
        </p:spPr>
        <p:txBody>
          <a:bodyPr>
            <a:spAutoFit/>
          </a:bodyPr>
          <a:p>
            <a:r>
              <a:rPr lang="zh-CN" altLang="en-US" sz="2800" b="1" dirty="0">
                <a:latin typeface="楷体" panose="02010609060101010101" pitchFamily="49" charset="-122"/>
                <a:ea typeface="楷体" panose="02010609060101010101" pitchFamily="49" charset="-122"/>
              </a:rPr>
              <a:t>    </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孟子</a:t>
            </a:r>
            <a:r>
              <a:rPr lang="zh-CN" altLang="en-US" sz="2800" b="1" dirty="0">
                <a:latin typeface="楷体" panose="02010609060101010101" pitchFamily="49" charset="-122"/>
                <a:ea typeface="楷体" panose="02010609060101010101" pitchFamily="49" charset="-122"/>
              </a:rPr>
              <a:t>（约前</a:t>
            </a:r>
            <a:r>
              <a:rPr lang="en-US" altLang="zh-CN" sz="2800" b="1">
                <a:latin typeface="楷体" panose="02010609060101010101" pitchFamily="49" charset="-122"/>
                <a:ea typeface="楷体" panose="02010609060101010101" pitchFamily="49" charset="-122"/>
              </a:rPr>
              <a:t>372-</a:t>
            </a:r>
            <a:r>
              <a:rPr lang="zh-CN" altLang="en-US" sz="2800" b="1" dirty="0">
                <a:latin typeface="楷体" panose="02010609060101010101" pitchFamily="49" charset="-122"/>
                <a:ea typeface="楷体" panose="02010609060101010101" pitchFamily="49" charset="-122"/>
              </a:rPr>
              <a:t>前</a:t>
            </a:r>
            <a:r>
              <a:rPr lang="en-US" altLang="zh-CN" sz="2800" b="1">
                <a:latin typeface="楷体" panose="02010609060101010101" pitchFamily="49" charset="-122"/>
                <a:ea typeface="楷体" panose="02010609060101010101" pitchFamily="49" charset="-122"/>
              </a:rPr>
              <a:t>289</a:t>
            </a:r>
            <a:r>
              <a:rPr lang="zh-CN" altLang="en-US" sz="2800" b="1" dirty="0">
                <a:latin typeface="楷体" panose="02010609060101010101" pitchFamily="49" charset="-122"/>
                <a:ea typeface="楷体" panose="02010609060101010101" pitchFamily="49" charset="-122"/>
              </a:rPr>
              <a:t>），名</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轲</a:t>
            </a:r>
            <a:r>
              <a:rPr lang="zh-CN" altLang="en-US" sz="2800" b="1" dirty="0">
                <a:latin typeface="楷体" panose="02010609060101010101" pitchFamily="49" charset="-122"/>
                <a:ea typeface="楷体" panose="02010609060101010101" pitchFamily="49" charset="-122"/>
              </a:rPr>
              <a:t>，字</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子舆</a:t>
            </a:r>
            <a:r>
              <a:rPr lang="zh-CN" altLang="en-US" sz="2800" b="1" dirty="0">
                <a:latin typeface="楷体" panose="02010609060101010101" pitchFamily="49" charset="-122"/>
                <a:ea typeface="楷体" panose="02010609060101010101" pitchFamily="49" charset="-122"/>
              </a:rPr>
              <a:t>，战国中期邹国（今山东邹县东南人），离孔子的故乡曲阜不远。是著名的</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思想家</a:t>
            </a:r>
            <a:r>
              <a:rPr lang="zh-CN" altLang="en-US" sz="2800" b="1" dirty="0">
                <a:latin typeface="楷体" panose="02010609060101010101" pitchFamily="49" charset="-122"/>
                <a:ea typeface="楷体" panose="02010609060101010101" pitchFamily="49" charset="-122"/>
              </a:rPr>
              <a:t>、</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政治家、教育家</a:t>
            </a:r>
            <a:r>
              <a:rPr lang="zh-CN" altLang="en-US" sz="2800" b="1" dirty="0">
                <a:latin typeface="楷体" panose="02010609060101010101" pitchFamily="49" charset="-122"/>
                <a:ea typeface="楷体" panose="02010609060101010101" pitchFamily="49" charset="-122"/>
              </a:rPr>
              <a:t>，孔子学说的继承者，</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儒家的重要代表人物</a:t>
            </a:r>
            <a:r>
              <a:rPr lang="zh-CN" altLang="en-US" sz="2800" b="1" dirty="0">
                <a:latin typeface="楷体" panose="02010609060101010101" pitchFamily="49" charset="-122"/>
                <a:ea typeface="楷体" panose="02010609060101010101" pitchFamily="49" charset="-122"/>
              </a:rPr>
              <a:t>。 </a:t>
            </a:r>
            <a:br>
              <a:rPr lang="zh-CN" altLang="en-US" sz="2800" b="1" dirty="0">
                <a:latin typeface="楷体" panose="02010609060101010101" pitchFamily="49" charset="-122"/>
                <a:ea typeface="楷体" panose="02010609060101010101" pitchFamily="49" charset="-122"/>
              </a:rPr>
            </a:br>
            <a:r>
              <a:rPr lang="zh-CN" altLang="en-US" sz="2800" b="1" dirty="0">
                <a:latin typeface="楷体" panose="02010609060101010101" pitchFamily="49" charset="-122"/>
                <a:ea typeface="楷体" panose="02010609060101010101" pitchFamily="49" charset="-122"/>
              </a:rPr>
              <a:t>    孟子继承和发展了孔子的德治思想，发展为</a:t>
            </a:r>
            <a:r>
              <a:rPr lang="zh-CN" altLang="en-US" sz="2800" b="1" u="sng" dirty="0">
                <a:solidFill>
                  <a:srgbClr val="FF0000"/>
                </a:solidFill>
                <a:effectLst>
                  <a:outerShdw blurRad="38100" dist="38100" dir="2700000">
                    <a:srgbClr val="000000"/>
                  </a:outerShdw>
                </a:effectLst>
                <a:latin typeface="楷体" panose="02010609060101010101" pitchFamily="49" charset="-122"/>
                <a:ea typeface="楷体" panose="02010609060101010101" pitchFamily="49" charset="-122"/>
              </a:rPr>
              <a:t>仁政学说</a:t>
            </a:r>
            <a:r>
              <a:rPr lang="zh-CN" altLang="en-US" sz="2800" b="1" dirty="0">
                <a:latin typeface="楷体" panose="02010609060101010101" pitchFamily="49" charset="-122"/>
                <a:ea typeface="楷体" panose="02010609060101010101" pitchFamily="49" charset="-122"/>
              </a:rPr>
              <a:t>，成为其政治思想的核心。</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孟子把伦理和政治紧密结合起来，强调道德修养是搞好政治的根本。</a:t>
            </a:r>
            <a:endParaRPr lang="zh-CN" altLang="en-US" sz="2800" b="1" dirty="0">
              <a:latin typeface="楷体" panose="02010609060101010101" pitchFamily="49" charset="-122"/>
              <a:ea typeface="楷体" panose="02010609060101010101" pitchFamily="49" charset="-122"/>
            </a:endParaRPr>
          </a:p>
        </p:txBody>
      </p:sp>
      <p:pic>
        <p:nvPicPr>
          <p:cNvPr id="4102" name="Picture 6" descr="0019"/>
          <p:cNvPicPr>
            <a:picLocks noChangeAspect="1" noChangeArrowheads="1"/>
          </p:cNvPicPr>
          <p:nvPr/>
        </p:nvPicPr>
        <p:blipFill>
          <a:blip r:embed="rId1" cstate="print"/>
          <a:srcRect/>
          <a:stretch>
            <a:fillRect/>
          </a:stretch>
        </p:blipFill>
        <p:spPr bwMode="auto">
          <a:xfrm>
            <a:off x="539750" y="1260475"/>
            <a:ext cx="2302510" cy="457136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Effect transition="in" filter="blinds(horizontal)">
                                      <p:cBhvr>
                                        <p:cTn id="7"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2" name="Text Box 2"/>
          <p:cNvSpPr txBox="1"/>
          <p:nvPr/>
        </p:nvSpPr>
        <p:spPr>
          <a:xfrm>
            <a:off x="755650" y="620713"/>
            <a:ext cx="2222500" cy="701675"/>
          </a:xfrm>
          <a:prstGeom prst="rect">
            <a:avLst/>
          </a:prstGeom>
          <a:noFill/>
          <a:ln w="12700">
            <a:noFill/>
          </a:ln>
        </p:spPr>
        <p:txBody>
          <a:bodyPr wrap="none">
            <a:spAutoFit/>
          </a:bodyPr>
          <a:p>
            <a:r>
              <a:rPr lang="zh-CN" altLang="en-US" sz="4000" b="1" dirty="0">
                <a:solidFill>
                  <a:srgbClr val="FF0000"/>
                </a:solidFill>
                <a:latin typeface="Times New Roman" panose="02020603050405020304" pitchFamily="18" charset="0"/>
              </a:rPr>
              <a:t>作品简介</a:t>
            </a:r>
            <a:endParaRPr lang="zh-CN" altLang="en-US" sz="4000" b="1" dirty="0">
              <a:solidFill>
                <a:srgbClr val="FF0000"/>
              </a:solidFill>
              <a:latin typeface="Times New Roman" panose="02020603050405020304" pitchFamily="18" charset="0"/>
            </a:endParaRPr>
          </a:p>
        </p:txBody>
      </p:sp>
      <p:pic>
        <p:nvPicPr>
          <p:cNvPr id="15363" name="Picture 4" descr="孟子寿"/>
          <p:cNvPicPr>
            <a:picLocks noChangeAspect="1"/>
          </p:cNvPicPr>
          <p:nvPr/>
        </p:nvPicPr>
        <p:blipFill>
          <a:blip r:embed="rId1"/>
          <a:stretch>
            <a:fillRect/>
          </a:stretch>
        </p:blipFill>
        <p:spPr>
          <a:xfrm>
            <a:off x="323850" y="1557338"/>
            <a:ext cx="2808288" cy="4032250"/>
          </a:xfrm>
          <a:prstGeom prst="rect">
            <a:avLst/>
          </a:prstGeom>
          <a:noFill/>
          <a:ln w="9525">
            <a:noFill/>
          </a:ln>
        </p:spPr>
      </p:pic>
      <p:sp>
        <p:nvSpPr>
          <p:cNvPr id="15364" name="Text Box 5"/>
          <p:cNvSpPr txBox="1"/>
          <p:nvPr/>
        </p:nvSpPr>
        <p:spPr>
          <a:xfrm>
            <a:off x="3059113" y="620713"/>
            <a:ext cx="5545137" cy="4478337"/>
          </a:xfrm>
          <a:prstGeom prst="rect">
            <a:avLst/>
          </a:prstGeom>
          <a:noFill/>
          <a:ln w="12700">
            <a:noFill/>
          </a:ln>
        </p:spPr>
        <p:txBody>
          <a:bodyPr>
            <a:spAutoFit/>
          </a:bodyPr>
          <a:p>
            <a:r>
              <a:rPr lang="zh-CN" altLang="en-US" sz="3200" b="1" dirty="0">
                <a:latin typeface="Times New Roman" panose="02020603050405020304" pitchFamily="18" charset="0"/>
              </a:rPr>
              <a:t>      </a:t>
            </a:r>
            <a:r>
              <a:rPr lang="en-US" altLang="zh-CN" sz="3200" b="1">
                <a:latin typeface="Times New Roman" panose="02020603050405020304" pitchFamily="18" charset="0"/>
              </a:rPr>
              <a:t>《</a:t>
            </a:r>
            <a:r>
              <a:rPr lang="zh-CN" altLang="en-US" sz="3200" b="1" dirty="0">
                <a:latin typeface="Times New Roman" panose="02020603050405020304" pitchFamily="18" charset="0"/>
              </a:rPr>
              <a:t>孟子</a:t>
            </a:r>
            <a:r>
              <a:rPr lang="en-US" altLang="zh-CN" sz="3200" b="1">
                <a:latin typeface="Times New Roman" panose="02020603050405020304" pitchFamily="18" charset="0"/>
              </a:rPr>
              <a:t>》</a:t>
            </a:r>
            <a:r>
              <a:rPr lang="zh-CN" altLang="en-US" sz="3200" b="1" dirty="0">
                <a:latin typeface="Times New Roman" panose="02020603050405020304" pitchFamily="18" charset="0"/>
              </a:rPr>
              <a:t>是记载孟子及其学生言行的一部书，也是儒家重要经典之一。</a:t>
            </a:r>
            <a:endParaRPr lang="zh-CN" altLang="en-US" sz="3200" b="1" dirty="0">
              <a:latin typeface="Times New Roman" panose="02020603050405020304" pitchFamily="18" charset="0"/>
            </a:endParaRPr>
          </a:p>
          <a:p>
            <a:endParaRPr lang="zh-CN" altLang="en-US" sz="3200" b="1" dirty="0">
              <a:latin typeface="Times New Roman" panose="02020603050405020304" pitchFamily="18" charset="0"/>
            </a:endParaRPr>
          </a:p>
          <a:p>
            <a:r>
              <a:rPr lang="zh-CN" altLang="en-US" sz="3200" b="1" dirty="0">
                <a:latin typeface="Times New Roman" panose="02020603050405020304" pitchFamily="18" charset="0"/>
              </a:rPr>
              <a:t>      </a:t>
            </a:r>
            <a:r>
              <a:rPr lang="en-US" altLang="zh-CN" sz="3200" b="1">
                <a:latin typeface="Times New Roman" panose="02020603050405020304" pitchFamily="18" charset="0"/>
              </a:rPr>
              <a:t>《</a:t>
            </a:r>
            <a:r>
              <a:rPr lang="zh-CN" altLang="en-US" sz="3200" b="1" dirty="0">
                <a:latin typeface="Times New Roman" panose="02020603050405020304" pitchFamily="18" charset="0"/>
              </a:rPr>
              <a:t>孟子</a:t>
            </a:r>
            <a:r>
              <a:rPr lang="en-US" altLang="zh-CN" sz="3200" b="1">
                <a:latin typeface="Times New Roman" panose="02020603050405020304" pitchFamily="18" charset="0"/>
              </a:rPr>
              <a:t>》</a:t>
            </a:r>
            <a:r>
              <a:rPr lang="zh-CN" altLang="en-US" sz="3200" b="1" dirty="0">
                <a:latin typeface="Times New Roman" panose="02020603050405020304" pitchFamily="18" charset="0"/>
              </a:rPr>
              <a:t>是以</a:t>
            </a:r>
            <a:r>
              <a:rPr lang="zh-CN" altLang="en-US" sz="3200" b="1" u="sng" dirty="0">
                <a:solidFill>
                  <a:srgbClr val="FF0000"/>
                </a:solidFill>
                <a:latin typeface="Times New Roman" panose="02020603050405020304" pitchFamily="18" charset="0"/>
              </a:rPr>
              <a:t>记言</a:t>
            </a:r>
            <a:r>
              <a:rPr lang="zh-CN" altLang="en-US" sz="3200" b="1" dirty="0">
                <a:latin typeface="Times New Roman" panose="02020603050405020304" pitchFamily="18" charset="0"/>
              </a:rPr>
              <a:t>为主的</a:t>
            </a:r>
            <a:r>
              <a:rPr lang="zh-CN" altLang="en-US" sz="3200" b="1" dirty="0">
                <a:solidFill>
                  <a:srgbClr val="FF0000"/>
                </a:solidFill>
                <a:effectLst>
                  <a:outerShdw blurRad="38100" dist="38100" dir="2700000">
                    <a:srgbClr val="000000"/>
                  </a:outerShdw>
                </a:effectLst>
                <a:latin typeface="Times New Roman" panose="02020603050405020304" pitchFamily="18" charset="0"/>
              </a:rPr>
              <a:t>语录体散文</a:t>
            </a:r>
            <a:r>
              <a:rPr lang="zh-CN" altLang="en-US" sz="3200" b="1" dirty="0">
                <a:latin typeface="Times New Roman" panose="02020603050405020304" pitchFamily="18" charset="0"/>
              </a:rPr>
              <a:t>，其中有许多长篇大论，气势磅礴，议论尖锐、机智而雄辩，对后世的散文写作产生了深刻的影响。 </a:t>
            </a:r>
            <a:endParaRPr lang="zh-CN" altLang="en-US" sz="3200" b="1" dirty="0">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blinds(horizontal)">
                                      <p:cBhvr>
                                        <p:cTn id="7" dur="500"/>
                                        <p:tgtEl>
                                          <p:spTgt spid="1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6386" name="Text Box 2"/>
          <p:cNvSpPr txBox="1"/>
          <p:nvPr/>
        </p:nvSpPr>
        <p:spPr>
          <a:xfrm>
            <a:off x="827088" y="2205038"/>
            <a:ext cx="7559675" cy="1014730"/>
          </a:xfrm>
          <a:prstGeom prst="rect">
            <a:avLst/>
          </a:prstGeom>
          <a:noFill/>
          <a:ln w="12700">
            <a:noFill/>
          </a:ln>
        </p:spPr>
        <p:txBody>
          <a:bodyPr>
            <a:spAutoFit/>
          </a:bodyPr>
          <a:p>
            <a:pPr algn="ctr"/>
            <a:r>
              <a:rPr lang="zh-CN" altLang="en-US" sz="6000" b="1" dirty="0">
                <a:solidFill>
                  <a:srgbClr val="FF0000"/>
                </a:solidFill>
                <a:latin typeface="Times New Roman" panose="02020603050405020304" pitchFamily="18" charset="0"/>
              </a:rPr>
              <a:t>富贵不能淫</a:t>
            </a:r>
            <a:endParaRPr lang="zh-CN" altLang="en-US" sz="6000" b="1" dirty="0">
              <a:solidFill>
                <a:srgbClr val="FF0000"/>
              </a:solidFill>
              <a:latin typeface="Times New Roman" panose="02020603050405020304"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00355" y="1875155"/>
            <a:ext cx="8724265" cy="3107690"/>
          </a:xfrm>
          <a:prstGeom prst="rect">
            <a:avLst/>
          </a:prstGeom>
          <a:noFill/>
        </p:spPr>
        <p:txBody>
          <a:bodyPr wrap="square" rtlCol="0">
            <a:spAutoFit/>
          </a:bodyPr>
          <a:p>
            <a:pPr algn="l"/>
            <a:r>
              <a:rPr lang="zh-CN" altLang="en-US" sz="2800" b="1"/>
              <a:t>学习目标：</a:t>
            </a:r>
            <a:endParaRPr lang="zh-CN" altLang="en-US" sz="2800" b="1"/>
          </a:p>
          <a:p>
            <a:pPr algn="l"/>
            <a:r>
              <a:rPr lang="zh-CN" altLang="en-US" sz="2800"/>
              <a:t>1、熟读并背诵文本。</a:t>
            </a:r>
            <a:endParaRPr lang="zh-CN" altLang="en-US" sz="2800"/>
          </a:p>
          <a:p>
            <a:pPr algn="l"/>
            <a:r>
              <a:rPr lang="zh-CN" altLang="en-US" sz="2800"/>
              <a:t>2、小组互助学习，理解本文意思，感受大丈夫的英雄气度。</a:t>
            </a:r>
            <a:endParaRPr lang="zh-CN" altLang="en-US" sz="2800"/>
          </a:p>
          <a:p>
            <a:pPr algn="l"/>
            <a:r>
              <a:rPr lang="zh-CN" altLang="en-US" sz="2800"/>
              <a:t>3、以客观的眼光看待经典，取其精华去其糟粕。</a:t>
            </a:r>
            <a:endParaRPr lang="zh-CN" altLang="en-US" sz="2800"/>
          </a:p>
          <a:p>
            <a:pPr algn="l"/>
            <a:r>
              <a:rPr lang="zh-CN" altLang="en-US" sz="2800"/>
              <a:t>学习重点：目标1、目标2</a:t>
            </a:r>
            <a:endParaRPr lang="zh-CN" altLang="en-US" sz="2800"/>
          </a:p>
          <a:p>
            <a:pPr algn="l"/>
            <a:r>
              <a:rPr lang="zh-CN" altLang="en-US" sz="2800"/>
              <a:t>学习难点：目标2</a:t>
            </a:r>
            <a:endParaRPr lang="zh-CN" altLang="en-US" sz="2800"/>
          </a:p>
        </p:txBody>
      </p:sp>
    </p:spTree>
  </p:cSld>
  <p:clrMapOvr>
    <a:masterClrMapping/>
  </p:clrMapOvr>
</p:sld>
</file>

<file path=ppt/theme/theme1.xml><?xml version="1.0" encoding="utf-8"?>
<a:theme xmlns:a="http://schemas.openxmlformats.org/drawingml/2006/main" name="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9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0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1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2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Strategic">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EAEAEA"/>
        </a:dk1>
        <a:lt1>
          <a:srgbClr val="819E81"/>
        </a:lt1>
        <a:dk2>
          <a:srgbClr val="FFCC66"/>
        </a:dk2>
        <a:lt2>
          <a:srgbClr val="000000"/>
        </a:lt2>
        <a:accent1>
          <a:srgbClr val="727DE0"/>
        </a:accent1>
        <a:accent2>
          <a:srgbClr val="D54F41"/>
        </a:accent2>
        <a:accent3>
          <a:srgbClr val="C1CCC1"/>
        </a:accent3>
        <a:accent4>
          <a:srgbClr val="CACACA"/>
        </a:accent4>
        <a:accent5>
          <a:srgbClr val="BCC0ED"/>
        </a:accent5>
        <a:accent6>
          <a:srgbClr val="BF463A"/>
        </a:accent6>
        <a:hlink>
          <a:srgbClr val="003300"/>
        </a:hlink>
        <a:folHlink>
          <a:srgbClr val="663300"/>
        </a:folHlink>
      </a:clrScheme>
      <a:clrMap bg1="lt1" tx1="dk1" bg2="lt2" tx2="dk2" accent1="accent1" accent2="accent2" accent3="accent3" accent4="accent4" accent5="accent5" accent6="accent6" hlink="hlink" folHlink="folHlink"/>
    </a:extraClrScheme>
    <a:extraClrScheme>
      <a:clrScheme name="">
        <a:dk1>
          <a:srgbClr val="000000"/>
        </a:dk1>
        <a:lt1>
          <a:srgbClr val="E9E2B6"/>
        </a:lt1>
        <a:dk2>
          <a:srgbClr val="996600"/>
        </a:dk2>
        <a:lt2>
          <a:srgbClr val="786950"/>
        </a:lt2>
        <a:accent1>
          <a:srgbClr val="727DE0"/>
        </a:accent1>
        <a:accent2>
          <a:srgbClr val="D54F41"/>
        </a:accent2>
        <a:accent3>
          <a:srgbClr val="F2EED7"/>
        </a:accent3>
        <a:accent4>
          <a:srgbClr val="000000"/>
        </a:accent4>
        <a:accent5>
          <a:srgbClr val="BCC0ED"/>
        </a:accent5>
        <a:accent6>
          <a:srgbClr val="BF463A"/>
        </a:accent6>
        <a:hlink>
          <a:srgbClr val="003300"/>
        </a:hlink>
        <a:folHlink>
          <a:srgbClr val="339933"/>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5F5F5F"/>
        </a:lt2>
        <a:accent1>
          <a:srgbClr val="CBCBCB"/>
        </a:accent1>
        <a:accent2>
          <a:srgbClr val="808080"/>
        </a:accent2>
        <a:accent3>
          <a:srgbClr val="FFFFFF"/>
        </a:accent3>
        <a:accent4>
          <a:srgbClr val="000000"/>
        </a:accent4>
        <a:accent5>
          <a:srgbClr val="E1E1E1"/>
        </a:accent5>
        <a:accent6>
          <a:srgbClr val="727272"/>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
        <a:dk1>
          <a:srgbClr val="EAEAEA"/>
        </a:dk1>
        <a:lt1>
          <a:srgbClr val="BC6262"/>
        </a:lt1>
        <a:dk2>
          <a:srgbClr val="FFCC66"/>
        </a:dk2>
        <a:lt2>
          <a:srgbClr val="000000"/>
        </a:lt2>
        <a:accent1>
          <a:srgbClr val="727DE0"/>
        </a:accent1>
        <a:accent2>
          <a:srgbClr val="D54F41"/>
        </a:accent2>
        <a:accent3>
          <a:srgbClr val="DAB8B8"/>
        </a:accent3>
        <a:accent4>
          <a:srgbClr val="CACACA"/>
        </a:accent4>
        <a:accent5>
          <a:srgbClr val="BCC0ED"/>
        </a:accent5>
        <a:accent6>
          <a:srgbClr val="BF463A"/>
        </a:accent6>
        <a:hlink>
          <a:srgbClr val="000066"/>
        </a:hlink>
        <a:folHlink>
          <a:srgbClr val="FFFF99"/>
        </a:folHlink>
      </a:clrScheme>
      <a:clrMap bg1="lt1" tx1="dk1" bg2="lt2" tx2="dk2" accent1="accent1" accent2="accent2" accent3="accent3" accent4="accent4" accent5="accent5" accent6="accent6" hlink="hlink" folHlink="folHlink"/>
    </a:extraClrScheme>
    <a:extraClrScheme>
      <a:clrScheme name="">
        <a:dk1>
          <a:srgbClr val="EAEAEA"/>
        </a:dk1>
        <a:lt1>
          <a:srgbClr val="5C74A4"/>
        </a:lt1>
        <a:dk2>
          <a:srgbClr val="FFCC99"/>
        </a:dk2>
        <a:lt2>
          <a:srgbClr val="000000"/>
        </a:lt2>
        <a:accent1>
          <a:srgbClr val="727DE0"/>
        </a:accent1>
        <a:accent2>
          <a:srgbClr val="D54F41"/>
        </a:accent2>
        <a:accent3>
          <a:srgbClr val="B6BDCF"/>
        </a:accent3>
        <a:accent4>
          <a:srgbClr val="CACACA"/>
        </a:accent4>
        <a:accent5>
          <a:srgbClr val="BCC0ED"/>
        </a:accent5>
        <a:accent6>
          <a:srgbClr val="BF463A"/>
        </a:accent6>
        <a:hlink>
          <a:srgbClr val="FFFFCC"/>
        </a:hlink>
        <a:folHlink>
          <a:srgbClr val="CC9900"/>
        </a:folHlink>
      </a:clrScheme>
      <a:clrMap bg1="lt1" tx1="dk1" bg2="lt2" tx2="dk2" accent1="accent1" accent2="accent2" accent3="accent3" accent4="accent4" accent5="accent5" accent6="accent6" hlink="hlink" folHlink="folHlink"/>
    </a:extraClrScheme>
    <a:extraClrScheme>
      <a:clrScheme name="">
        <a:dk1>
          <a:srgbClr val="EAEAEA"/>
        </a:dk1>
        <a:lt1>
          <a:srgbClr val="996600"/>
        </a:lt1>
        <a:dk2>
          <a:srgbClr val="FFCC99"/>
        </a:dk2>
        <a:lt2>
          <a:srgbClr val="000000"/>
        </a:lt2>
        <a:accent1>
          <a:srgbClr val="727DE0"/>
        </a:accent1>
        <a:accent2>
          <a:srgbClr val="D54F41"/>
        </a:accent2>
        <a:accent3>
          <a:srgbClr val="CAB9AA"/>
        </a:accent3>
        <a:accent4>
          <a:srgbClr val="CACACA"/>
        </a:accent4>
        <a:accent5>
          <a:srgbClr val="BCC0ED"/>
        </a:accent5>
        <a:accent6>
          <a:srgbClr val="BF463A"/>
        </a:accent6>
        <a:hlink>
          <a:srgbClr val="99CCFF"/>
        </a:hlink>
        <a:folHlink>
          <a:srgbClr val="FFFF9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Designs\Strategic.pot</Template>
  <TotalTime>0</TotalTime>
  <Words>6535</Words>
  <Application>WPS 演示</Application>
  <PresentationFormat>在屏幕上显示</PresentationFormat>
  <Paragraphs>581</Paragraphs>
  <Slides>58</Slides>
  <Notes>7</Notes>
  <HiddenSlides>0</HiddenSlides>
  <MMClips>0</MMClips>
  <ScaleCrop>false</ScaleCrop>
  <HeadingPairs>
    <vt:vector size="8" baseType="variant">
      <vt:variant>
        <vt:lpstr>已用的字体</vt:lpstr>
      </vt:variant>
      <vt:variant>
        <vt:i4>23</vt:i4>
      </vt:variant>
      <vt:variant>
        <vt:lpstr>主题</vt:lpstr>
      </vt:variant>
      <vt:variant>
        <vt:i4>13</vt:i4>
      </vt:variant>
      <vt:variant>
        <vt:lpstr>嵌入 OLE 服务器</vt:lpstr>
      </vt:variant>
      <vt:variant>
        <vt:i4>5</vt:i4>
      </vt:variant>
      <vt:variant>
        <vt:lpstr>幻灯片标题</vt:lpstr>
      </vt:variant>
      <vt:variant>
        <vt:i4>58</vt:i4>
      </vt:variant>
    </vt:vector>
  </HeadingPairs>
  <TitlesOfParts>
    <vt:vector size="99" baseType="lpstr">
      <vt:lpstr>Arial</vt:lpstr>
      <vt:lpstr>宋体</vt:lpstr>
      <vt:lpstr>Wingdings</vt:lpstr>
      <vt:lpstr>Times New Roman</vt:lpstr>
      <vt:lpstr>隶书</vt:lpstr>
      <vt:lpstr>黑体</vt:lpstr>
      <vt:lpstr>楷体</vt:lpstr>
      <vt:lpstr>微软雅黑</vt:lpstr>
      <vt:lpstr>Arial Unicode MS</vt:lpstr>
      <vt:lpstr>Calibri</vt:lpstr>
      <vt:lpstr>华文行楷</vt:lpstr>
      <vt:lpstr>幼圆</vt:lpstr>
      <vt:lpstr>华文彩云</vt:lpstr>
      <vt:lpstr>华文隶书</vt:lpstr>
      <vt:lpstr>华文行楷</vt:lpstr>
      <vt:lpstr>隶书</vt:lpstr>
      <vt:lpstr>华文新魏</vt:lpstr>
      <vt:lpstr>Tahoma</vt:lpstr>
      <vt:lpstr>楷体_GB2312</vt:lpstr>
      <vt:lpstr>新宋体</vt:lpstr>
      <vt:lpstr>Comic Sans MS</vt:lpstr>
      <vt:lpstr>Courier New</vt:lpstr>
      <vt:lpstr>华文中宋</vt:lpstr>
      <vt:lpstr>Strategic</vt:lpstr>
      <vt:lpstr>1_Strategic</vt:lpstr>
      <vt:lpstr>2_Strategic</vt:lpstr>
      <vt:lpstr>3_Strategic</vt:lpstr>
      <vt:lpstr>4_Strategic</vt:lpstr>
      <vt:lpstr>5_Strategic</vt:lpstr>
      <vt:lpstr>6_Strategic</vt:lpstr>
      <vt:lpstr>7_Strategic</vt:lpstr>
      <vt:lpstr>8_Strategic</vt:lpstr>
      <vt:lpstr>9_Strategic</vt:lpstr>
      <vt:lpstr>10_Strategic</vt:lpstr>
      <vt:lpstr>11_Strategic</vt:lpstr>
      <vt:lpstr>12_Strategic</vt:lpstr>
      <vt:lpstr>Photoshop.Image.7</vt:lpstr>
      <vt:lpstr>Photoshop.Image.7</vt:lpstr>
      <vt:lpstr>Paint.Picture</vt:lpstr>
      <vt:lpstr>Paint.Picture</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（一）你读我读，疏通文意</vt:lpstr>
      <vt:lpstr>PowerPoint 演示文稿</vt:lpstr>
      <vt:lpstr>PowerPoint 演示文稿</vt:lpstr>
      <vt:lpstr>PowerPoint 演示文稿</vt:lpstr>
      <vt:lpstr>（二）、你思我想，理解精髓</vt:lpstr>
      <vt:lpstr>孟子对大丈夫的阐述精髓是什么？</vt:lpstr>
      <vt:lpstr>怎样才能做到有大丈夫之道呢？</vt:lpstr>
      <vt:lpstr>思考：每个人的心目中都有自己大丈夫的标准，肯定珍藏着许多大丈夫的名字，谈谈你所了解的大丈夫形象？请举例说明。</vt:lpstr>
      <vt:lpstr>PowerPoint 演示文稿</vt:lpstr>
      <vt:lpstr>仁义礼智</vt:lpstr>
      <vt:lpstr>糟粕之处：</vt:lpstr>
      <vt:lpstr>PowerPoint 演示文稿</vt:lpstr>
      <vt:lpstr>课堂练习</vt:lpstr>
      <vt:lpstr>课堂练习</vt:lpstr>
      <vt:lpstr>（六）你评我评，总结提升</vt:lpstr>
      <vt:lpstr>PowerPoint 演示文稿</vt:lpstr>
      <vt:lpstr>PowerPoint 演示文稿</vt:lpstr>
      <vt:lpstr>PowerPoint 演示文稿</vt:lpstr>
      <vt:lpstr>PowerPoint 演示文稿</vt:lpstr>
      <vt:lpstr>  读准下列加点词的字音。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字词总结</vt:lpstr>
      <vt:lpstr>（1）形容词、动词使动用法</vt:lpstr>
      <vt:lpstr>PowerPoint 演示文稿</vt:lpstr>
      <vt:lpstr>PowerPoint 演示文稿</vt:lpstr>
      <vt:lpstr>PowerPoint 演示文稿</vt:lpstr>
      <vt:lpstr>PowerPoint 演示文稿</vt:lpstr>
      <vt:lpstr>PowerPoint 演示文稿</vt:lpstr>
      <vt:lpstr>文章思路</vt:lpstr>
      <vt:lpstr>     《生于忧患，死于安乐》中提出担当大任的人必须经过艰苦生活的磨练。请查找相关资料，补充一些例子。</vt:lpstr>
      <vt:lpstr>仲尼厄而作《春秋》</vt:lpstr>
      <vt:lpstr>曹雪芹举家食粥而写出了不朽的《红楼梦》。 </vt:lpstr>
      <vt:lpstr>PowerPoint 演示文稿</vt:lpstr>
      <vt:lpstr>PowerPoint 演示文稿</vt:lpstr>
      <vt:lpstr>结合课文分析：多难为何能兴邦？</vt:lpstr>
      <vt:lpstr>联系实际谈谈“生于忧患，死于安乐”的现实意义</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teacher</dc:creator>
  <cp:lastModifiedBy>Administrator</cp:lastModifiedBy>
  <cp:revision>173</cp:revision>
  <dcterms:created xsi:type="dcterms:W3CDTF">2004-12-22T05:54:00Z</dcterms:created>
  <dcterms:modified xsi:type="dcterms:W3CDTF">2017-09-20T11:59:15Z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