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63" r:id="rId3"/>
    <p:sldId id="317" r:id="rId4"/>
    <p:sldId id="364" r:id="rId5"/>
    <p:sldId id="365" r:id="rId6"/>
    <p:sldId id="366" r:id="rId7"/>
    <p:sldId id="367" r:id="rId8"/>
    <p:sldId id="368" r:id="rId9"/>
    <p:sldId id="369" r:id="rId10"/>
    <p:sldId id="370" r:id="rId11"/>
    <p:sldId id="371" r:id="rId12"/>
    <p:sldId id="372" r:id="rId13"/>
    <p:sldId id="373" r:id="rId14"/>
    <p:sldId id="374" r:id="rId15"/>
    <p:sldId id="375" r:id="rId16"/>
    <p:sldId id="376" r:id="rId17"/>
    <p:sldId id="377" r:id="rId18"/>
    <p:sldId id="379" r:id="rId19"/>
    <p:sldId id="380" r:id="rId20"/>
    <p:sldId id="381" r:id="rId21"/>
    <p:sldId id="382" r:id="rId22"/>
    <p:sldId id="383" r:id="rId23"/>
    <p:sldId id="384" r:id="rId24"/>
    <p:sldId id="385" r:id="rId25"/>
    <p:sldId id="386" r:id="rId26"/>
    <p:sldId id="387" r:id="rId27"/>
    <p:sldId id="388" r:id="rId28"/>
    <p:sldId id="395" r:id="rId29"/>
    <p:sldId id="389" r:id="rId30"/>
    <p:sldId id="397" r:id="rId31"/>
    <p:sldId id="391" r:id="rId32"/>
    <p:sldId id="396" r:id="rId33"/>
    <p:sldId id="400" r:id="rId34"/>
    <p:sldId id="399" r:id="rId35"/>
    <p:sldId id="392" r:id="rId36"/>
    <p:sldId id="393" r:id="rId37"/>
    <p:sldId id="401" r:id="rId38"/>
    <p:sldId id="394" r:id="rId39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506" y="96"/>
      </p:cViewPr>
      <p:guideLst>
        <p:guide orient="horz" pos="216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tags" Target="tags/tag2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631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Group 6"/>
          <p:cNvGrpSpPr/>
          <p:nvPr/>
        </p:nvGrpSpPr>
        <p:grpSpPr>
          <a:xfrm>
            <a:off x="0" y="-7937"/>
            <a:ext cx="9144000" cy="6865937"/>
            <a:chOff x="0" y="-8467"/>
            <a:chExt cx="12192000" cy="6866467"/>
          </a:xfrm>
        </p:grpSpPr>
        <p:cxnSp>
          <p:nvCxnSpPr>
            <p:cNvPr id="19" name="Straight Connector 31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2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3" name="Isosceles Triangle 26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4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5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6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7" name="Isosceles Triangle 30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8" name="Isosceles Triangle 18"/>
            <p:cNvSpPr/>
            <p:nvPr/>
          </p:nvSpPr>
          <p:spPr>
            <a:xfrm rot="10800000">
              <a:off x="0" y="-528"/>
              <a:ext cx="84296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30300" y="4050833"/>
            <a:ext cx="5825202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单击以编辑母版副标题样式</a:t>
            </a:r>
            <a:endParaRPr lang="en-US" strike="noStrike" noProof="1"/>
          </a:p>
        </p:txBody>
      </p:sp>
      <p:sp>
        <p:nvSpPr>
          <p:cNvPr id="39" name="Date Placeholder 3"/>
          <p:cNvSpPr>
            <a:spLocks noGrp="1"/>
          </p:cNvSpPr>
          <p:nvPr>
            <p:ph type="dt" sz="half" idx="2"/>
          </p:nvPr>
        </p:nvSpPr>
        <p:spPr>
          <a:xfrm>
            <a:off x="5404247" y="6042025"/>
            <a:ext cx="6834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397" y="6042025"/>
            <a:ext cx="4723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472" y="6042025"/>
            <a:ext cx="5131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rebuchet MS" panose="020b0603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带描述的引言"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TextBox 19"/>
          <p:cNvSpPr txBox="1"/>
          <p:nvPr/>
        </p:nvSpPr>
        <p:spPr>
          <a:xfrm>
            <a:off x="406004" y="790575"/>
            <a:ext cx="457200" cy="58420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9" name="TextBox 21"/>
          <p:cNvSpPr txBox="1"/>
          <p:nvPr/>
        </p:nvSpPr>
        <p:spPr>
          <a:xfrm>
            <a:off x="6669881" y="2886075"/>
            <a:ext cx="457200" cy="5857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1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5404247" y="6042025"/>
            <a:ext cx="6834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397" y="6042025"/>
            <a:ext cx="4723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472" y="6042025"/>
            <a:ext cx="5131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rebuchet MS" panose="020b0603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08001" y="4527448"/>
            <a:ext cx="6447501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引言名片"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TextBox 23"/>
          <p:cNvSpPr txBox="1"/>
          <p:nvPr/>
        </p:nvSpPr>
        <p:spPr>
          <a:xfrm>
            <a:off x="406004" y="790575"/>
            <a:ext cx="457200" cy="58420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6669881" y="2886075"/>
            <a:ext cx="457200" cy="5857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1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08001" y="4527448"/>
            <a:ext cx="6447501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5404247" y="6042025"/>
            <a:ext cx="6834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397" y="6042025"/>
            <a:ext cx="4723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472" y="6042025"/>
            <a:ext cx="5131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rebuchet MS" panose="020b0603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49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08001" y="4527448"/>
            <a:ext cx="6447501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599"/>
            <a:ext cx="978557" cy="5251451"/>
          </a:xfrm>
        </p:spPr>
        <p:txBody>
          <a:bodyPr vert="eaVert" anchor="ctr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AndTx" preserve="1">
  <p:cSld name="标题，两项内容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7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08001" y="4527448"/>
            <a:ext cx="6447501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817478" y="2160589"/>
            <a:ext cx="3138026" cy="388077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06809" y="2737245"/>
            <a:ext cx="3139217" cy="3304117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816288" y="2737245"/>
            <a:ext cx="3139213" cy="3304117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0346" y="514924"/>
            <a:ext cx="3385156" cy="5526437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1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1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image" Target="../media/image1.jpeg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9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Group 6"/>
          <p:cNvGrpSpPr/>
          <p:nvPr/>
        </p:nvGrpSpPr>
        <p:grpSpPr>
          <a:xfrm>
            <a:off x="0" y="-7937"/>
            <a:ext cx="9144000" cy="686593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3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4" name="Isosceles Triangle 23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Isosceles Triangle 27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926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1037" name="Title Placeholder 1"/>
          <p:cNvSpPr>
            <a:spLocks noGrp="1"/>
          </p:cNvSpPr>
          <p:nvPr>
            <p:ph type="title"/>
          </p:nvPr>
        </p:nvSpPr>
        <p:spPr>
          <a:xfrm>
            <a:off x="508397" y="609600"/>
            <a:ext cx="6447234" cy="1320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单击此处编辑母版标题样式</a:t>
            </a:r>
            <a:endParaRPr lang="en-US" altLang="x-none"/>
          </a:p>
        </p:txBody>
      </p:sp>
      <p:sp>
        <p:nvSpPr>
          <p:cNvPr id="1038" name="Text Placeholder 2"/>
          <p:cNvSpPr>
            <a:spLocks noGrp="1"/>
          </p:cNvSpPr>
          <p:nvPr>
            <p:ph type="body" idx="5"/>
          </p:nvPr>
        </p:nvSpPr>
        <p:spPr>
          <a:xfrm>
            <a:off x="508397" y="2160588"/>
            <a:ext cx="6447234" cy="38814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  <a:endParaRPr lang="en-US" altLang="x-non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4247" y="6042025"/>
            <a:ext cx="6834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397" y="6042025"/>
            <a:ext cx="4723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472" y="6042025"/>
            <a:ext cx="5131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  <a:latin typeface="Trebuchet MS" panose="020b0603020202020204" pitchFamily="34" charset="0"/>
                <a:ea typeface="华文新魏" panose="0201080004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Trebuchet MS" panose="020b0603020202020204" pitchFamily="34" charset="0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  <a:ea typeface="方正姚体" panose="02010601030101010101" pitchFamily="2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  <a:ea typeface="方正姚体" panose="02010601030101010101" pitchFamily="2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  <a:ea typeface="方正姚体" panose="02010601030101010101" pitchFamily="2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  <a:ea typeface="方正姚体" panose="02010601030101010101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5.gif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5.gi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5.gif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gif" /><Relationship Id="rId3" Type="http://schemas.openxmlformats.org/officeDocument/2006/relationships/image" Target="../media/image7.gif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1.gif" /><Relationship Id="rId4" Type="http://schemas.openxmlformats.org/officeDocument/2006/relationships/audio" Target="../media/audio11.wav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4.png" /><Relationship Id="rId4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gif" /><Relationship Id="rId3" Type="http://schemas.openxmlformats.org/officeDocument/2006/relationships/hyperlink" Target="file:///C:\Documents%20and%20Settings\Administrator\&#26700;&#38754;\&#30701;&#29255;&#12289;&#27468;&#26354;\&#22797;&#20214;%20&#30456;&#20449;.avi" TargetMode="External" /><Relationship Id="rId4" Type="http://schemas.openxmlformats.org/officeDocument/2006/relationships/audio" Target="../media/audio11.wav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3.gif" /><Relationship Id="rId3" Type="http://schemas.openxmlformats.org/officeDocument/2006/relationships/image" Target="../media/image11.gif" /><Relationship Id="rId4" Type="http://schemas.openxmlformats.org/officeDocument/2006/relationships/image" Target="../media/image14.gif" /><Relationship Id="rId5" Type="http://schemas.openxmlformats.org/officeDocument/2006/relationships/image" Target="../media/image15.jpeg" /><Relationship Id="rId6" Type="http://schemas.openxmlformats.org/officeDocument/2006/relationships/image" Target="../media/image16.jpeg" /><Relationship Id="rId7" Type="http://schemas.openxmlformats.org/officeDocument/2006/relationships/audio" Target="../media/audio11.wav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image" Target="../media/image17.png" /><Relationship Id="rId3" Type="http://schemas.openxmlformats.org/officeDocument/2006/relationships/image" Target="../media/image18.jpeg" /><Relationship Id="rId4" Type="http://schemas.openxmlformats.org/officeDocument/2006/relationships/image" Target="../media/image19.jpeg" /><Relationship Id="rId5" Type="http://schemas.openxmlformats.org/officeDocument/2006/relationships/image" Target="../media/image20.png" /><Relationship Id="rId6" Type="http://schemas.openxmlformats.org/officeDocument/2006/relationships/image" Target="../media/image21.png" /><Relationship Id="rId7" Type="http://schemas.openxmlformats.org/officeDocument/2006/relationships/audio" Target="../media/audio11.wav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08" name="图片 4107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45910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Text Box 3"/>
          <p:cNvSpPr txBox="1"/>
          <p:nvPr/>
        </p:nvSpPr>
        <p:spPr>
          <a:xfrm>
            <a:off x="661829" y="1555354"/>
            <a:ext cx="6488906" cy="1050290"/>
          </a:xfrm>
          <a:prstGeom prst="rect">
            <a:avLst/>
          </a:prstGeom>
          <a:noFill/>
          <a:ln w="31750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有位哲人说过：“世上最快乐的事，莫过于为理想奋斗。”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4" name="矩形 3"/>
          <p:cNvSpPr/>
          <p:nvPr/>
        </p:nvSpPr>
        <p:spPr>
          <a:xfrm>
            <a:off x="993696" y="2739866"/>
            <a:ext cx="6156722" cy="2611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en-US" altLang="zh-CN" sz="1800" b="1">
                <a:solidFill>
                  <a:srgbClr val="8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1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小时候，大人们告诉我：黄连最苦。现在，我告诉你们：出去旅游最乐。同学们，你们也来说说——什么最苦</a:t>
            </a:r>
            <a:r>
              <a:rPr lang="zh-CN" altLang="en-US" sz="21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1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什么最乐</a:t>
            </a:r>
            <a:r>
              <a:rPr lang="zh-CN" altLang="en-US" sz="21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  <a:p>
            <a:pPr defTabSz="457200">
              <a:lnSpc>
                <a:spcPct val="130000"/>
              </a:lnSpc>
            </a:pPr>
            <a:r>
              <a:rPr lang="zh-CN" altLang="en-US" sz="21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今天，我们就来学习梁启超的文章</a:t>
            </a:r>
            <a:r>
              <a:rPr lang="en-US" altLang="zh-CN" sz="21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1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最苦与最乐</a:t>
            </a:r>
            <a:r>
              <a:rPr lang="en-US" altLang="zh-CN" sz="21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，听听他认为什么是“最苦”，什么是“最乐”。</a:t>
            </a:r>
          </a:p>
        </p:txBody>
      </p:sp>
      <p:grpSp>
        <p:nvGrpSpPr>
          <p:cNvPr id="4105" name="组合 3"/>
          <p:cNvGrpSpPr/>
          <p:nvPr/>
        </p:nvGrpSpPr>
        <p:grpSpPr>
          <a:xfrm>
            <a:off x="587296" y="690721"/>
            <a:ext cx="2102644" cy="545306"/>
            <a:chOff x="1438698" y="982657"/>
            <a:chExt cx="2498303" cy="616461"/>
          </a:xfrm>
        </p:grpSpPr>
        <p:pic>
          <p:nvPicPr>
            <p:cNvPr id="4106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26" name="图片 9225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" y="43307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Text Box 6"/>
          <p:cNvSpPr txBox="1"/>
          <p:nvPr/>
        </p:nvSpPr>
        <p:spPr>
          <a:xfrm>
            <a:off x="454978" y="2045811"/>
            <a:ext cx="6351985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7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用最精练的语言概括中心论点。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未尽责任是人生最大的痛苦，尽责任是人生最大的快乐。</a:t>
            </a:r>
          </a:p>
        </p:txBody>
      </p:sp>
      <p:grpSp>
        <p:nvGrpSpPr>
          <p:cNvPr id="9227" name="组合 3"/>
          <p:cNvGrpSpPr/>
          <p:nvPr/>
        </p:nvGrpSpPr>
        <p:grpSpPr>
          <a:xfrm>
            <a:off x="574596" y="829151"/>
            <a:ext cx="2102644" cy="545306"/>
            <a:chOff x="1438698" y="982657"/>
            <a:chExt cx="2498303" cy="616461"/>
          </a:xfrm>
        </p:grpSpPr>
        <p:pic>
          <p:nvPicPr>
            <p:cNvPr id="9228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9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整体感知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9154" name="图片 49153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56324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Text Box 6"/>
          <p:cNvSpPr txBox="1"/>
          <p:nvPr/>
        </p:nvSpPr>
        <p:spPr>
          <a:xfrm>
            <a:off x="759778" y="1633300"/>
            <a:ext cx="6351985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7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</a:rPr>
              <a:t>文章可以分为几部分？请分别概括其主要内容。</a:t>
            </a:r>
            <a:endParaRPr lang="zh-CN" altLang="en-US" sz="3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第一部分（</a:t>
            </a:r>
            <a:r>
              <a:rPr lang="en-US" altLang="zh-CN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1-3</a:t>
            </a:r>
            <a: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）：论述“负责任是人生最大的痛苦”。</a:t>
            </a:r>
            <a:b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</a:t>
            </a:r>
            <a:r>
              <a:rPr lang="en-US" altLang="zh-CN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）：论述“尽责任是人生最大的快乐”。</a:t>
            </a:r>
            <a:b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</a:t>
            </a:r>
            <a:r>
              <a:rPr lang="en-US" altLang="zh-CN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5-6</a:t>
            </a:r>
            <a: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）：论述“人生当勇于负责，而不能逃避责任”。</a:t>
            </a:r>
          </a:p>
        </p:txBody>
      </p:sp>
      <p:grpSp>
        <p:nvGrpSpPr>
          <p:cNvPr id="49156" name="组合 3"/>
          <p:cNvGrpSpPr/>
          <p:nvPr/>
        </p:nvGrpSpPr>
        <p:grpSpPr>
          <a:xfrm>
            <a:off x="494586" y="815816"/>
            <a:ext cx="2102644" cy="545306"/>
            <a:chOff x="1438698" y="982657"/>
            <a:chExt cx="2498303" cy="616461"/>
          </a:xfrm>
        </p:grpSpPr>
        <p:pic>
          <p:nvPicPr>
            <p:cNvPr id="49157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58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整体感知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0178" name="图片 50177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Text Box 6"/>
          <p:cNvSpPr txBox="1"/>
          <p:nvPr/>
        </p:nvSpPr>
        <p:spPr>
          <a:xfrm>
            <a:off x="1385888" y="1646635"/>
            <a:ext cx="5670947" cy="2572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作者通过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设问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“人生什么事最苦呢”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提到了哪些事？它们是最苦的吗？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FF3300"/>
                </a:solidFill>
                <a:latin typeface="黑体" panose="02010609060101010101" pitchFamily="49" charset="-122"/>
                <a:ea typeface="楷体" panose="02010609060101010101" pitchFamily="49" charset="-122"/>
              </a:rPr>
              <a:t>贫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FF3300"/>
                </a:solidFill>
                <a:latin typeface="黑体" panose="02010609060101010101" pitchFamily="49" charset="-122"/>
                <a:ea typeface="楷体" panose="02010609060101010101" pitchFamily="49" charset="-122"/>
              </a:rPr>
              <a:t>失意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FF3300"/>
                </a:solidFill>
                <a:latin typeface="黑体" panose="02010609060101010101" pitchFamily="49" charset="-122"/>
                <a:ea typeface="楷体" panose="02010609060101010101" pitchFamily="49" charset="-122"/>
              </a:rPr>
              <a:t>老病死</a:t>
            </a:r>
            <a:endParaRPr lang="zh-CN" altLang="en-US" sz="27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180" name="组合 3"/>
          <p:cNvGrpSpPr/>
          <p:nvPr/>
        </p:nvGrpSpPr>
        <p:grpSpPr>
          <a:xfrm>
            <a:off x="1277541" y="1107281"/>
            <a:ext cx="2102644" cy="545306"/>
            <a:chOff x="1438698" y="982657"/>
            <a:chExt cx="2498303" cy="616461"/>
          </a:xfrm>
        </p:grpSpPr>
        <p:pic>
          <p:nvPicPr>
            <p:cNvPr id="50181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2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文本解读</a:t>
              </a:r>
            </a:p>
          </p:txBody>
        </p:sp>
      </p:grpSp>
      <p:sp>
        <p:nvSpPr>
          <p:cNvPr id="50183" name="文本框 50182"/>
          <p:cNvSpPr txBox="1"/>
          <p:nvPr/>
        </p:nvSpPr>
        <p:spPr>
          <a:xfrm>
            <a:off x="4572000" y="1107281"/>
            <a:ext cx="2430066" cy="553085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</a:t>
            </a:r>
          </a:p>
        </p:txBody>
      </p:sp>
      <p:sp>
        <p:nvSpPr>
          <p:cNvPr id="50184" name="直接连接符 50183"/>
          <p:cNvSpPr/>
          <p:nvPr/>
        </p:nvSpPr>
        <p:spPr>
          <a:xfrm>
            <a:off x="2519363" y="2943225"/>
            <a:ext cx="864394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0185" name="直接连接符 50184"/>
          <p:cNvSpPr/>
          <p:nvPr/>
        </p:nvSpPr>
        <p:spPr>
          <a:xfrm>
            <a:off x="2519363" y="3429000"/>
            <a:ext cx="864394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0186" name="直接连接符 50185"/>
          <p:cNvSpPr/>
          <p:nvPr/>
        </p:nvSpPr>
        <p:spPr>
          <a:xfrm>
            <a:off x="2519363" y="3969544"/>
            <a:ext cx="864394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0187" name="文本框 50186"/>
          <p:cNvSpPr txBox="1"/>
          <p:nvPr/>
        </p:nvSpPr>
        <p:spPr>
          <a:xfrm>
            <a:off x="3437335" y="2564606"/>
            <a:ext cx="1188244" cy="1649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知足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安分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达观</a:t>
            </a:r>
          </a:p>
        </p:txBody>
      </p:sp>
      <p:sp>
        <p:nvSpPr>
          <p:cNvPr id="50188" name="右大括号 50187"/>
          <p:cNvSpPr/>
          <p:nvPr/>
        </p:nvSpPr>
        <p:spPr>
          <a:xfrm>
            <a:off x="4356497" y="2781300"/>
            <a:ext cx="161925" cy="1188244"/>
          </a:xfrm>
          <a:prstGeom prst="rightBrace">
            <a:avLst>
              <a:gd name="adj1" fmla="val 61151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0189" name="文本框 50188"/>
          <p:cNvSpPr txBox="1"/>
          <p:nvPr/>
        </p:nvSpPr>
        <p:spPr>
          <a:xfrm>
            <a:off x="4572000" y="2781300"/>
            <a:ext cx="3240881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作者认为它们可以从心态上、观念上去排解。</a:t>
            </a:r>
          </a:p>
        </p:txBody>
      </p:sp>
      <p:sp>
        <p:nvSpPr>
          <p:cNvPr id="50190" name="文本框 50189"/>
          <p:cNvSpPr txBox="1"/>
          <p:nvPr/>
        </p:nvSpPr>
        <p:spPr>
          <a:xfrm>
            <a:off x="1331119" y="4293394"/>
            <a:ext cx="648176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作者先用设问提出关于人生最大痛苦的许多观点，并一一否定，然后再提出自己的观点。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引起读者兴趣，给人新奇之感，显得自然贴切，水到渠成。</a:t>
            </a:r>
            <a:endParaRPr lang="zh-CN" altLang="en-US" sz="27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191" name="组合 5"/>
          <p:cNvGrpSpPr/>
          <p:nvPr/>
        </p:nvGrpSpPr>
        <p:grpSpPr>
          <a:xfrm>
            <a:off x="7171452" y="998935"/>
            <a:ext cx="734298" cy="1740694"/>
            <a:chOff x="136611" y="75122"/>
            <a:chExt cx="979402" cy="1740581"/>
          </a:xfrm>
        </p:grpSpPr>
        <p:pic>
          <p:nvPicPr>
            <p:cNvPr id="50192" name="Picture 2" descr="F:\课件用\图库\各种框\124917071tx72qqfhfwn72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710" y="75122"/>
              <a:ext cx="916303" cy="17405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93" name="TextBox 7"/>
            <p:cNvSpPr txBox="1"/>
            <p:nvPr/>
          </p:nvSpPr>
          <p:spPr>
            <a:xfrm>
              <a:off x="136611" y="501338"/>
              <a:ext cx="920644" cy="93339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lstStyle/>
            <a:p>
              <a:r>
                <a:rPr lang="zh-CN" altLang="en-US" sz="33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谈苦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0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0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226" name="图片 52225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95" y="63182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2228" name="组合 3"/>
          <p:cNvGrpSpPr/>
          <p:nvPr/>
        </p:nvGrpSpPr>
        <p:grpSpPr>
          <a:xfrm>
            <a:off x="972741" y="1107281"/>
            <a:ext cx="2102644" cy="545306"/>
            <a:chOff x="1438698" y="982657"/>
            <a:chExt cx="2498303" cy="616461"/>
          </a:xfrm>
        </p:grpSpPr>
        <p:pic>
          <p:nvPicPr>
            <p:cNvPr id="52229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30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文本解读</a:t>
              </a:r>
            </a:p>
          </p:txBody>
        </p:sp>
      </p:grpSp>
      <p:sp>
        <p:nvSpPr>
          <p:cNvPr id="52231" name="文本框 52230"/>
          <p:cNvSpPr txBox="1"/>
          <p:nvPr/>
        </p:nvSpPr>
        <p:spPr>
          <a:xfrm>
            <a:off x="4266565" y="1107281"/>
            <a:ext cx="2430066" cy="553085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</a:t>
            </a:r>
          </a:p>
        </p:txBody>
      </p:sp>
      <p:sp>
        <p:nvSpPr>
          <p:cNvPr id="52238" name="文本框 52237"/>
          <p:cNvSpPr txBox="1"/>
          <p:nvPr/>
        </p:nvSpPr>
        <p:spPr>
          <a:xfrm>
            <a:off x="694214" y="2025253"/>
            <a:ext cx="6481763" cy="159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作者认为人生什么事最苦呢？用原文回答。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人生最苦的事，莫苦于身上背着一种未来的责任。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22" name="图片 13321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5"/>
          <p:cNvSpPr txBox="1"/>
          <p:nvPr/>
        </p:nvSpPr>
        <p:spPr>
          <a:xfrm>
            <a:off x="1331119" y="1107281"/>
            <a:ext cx="6481763" cy="24174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为什么“身上背着一种未来的责任”最苦呢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找出论说的句子：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正：</a:t>
            </a:r>
            <a:endParaRPr lang="zh-CN" altLang="en-US" sz="2400" b="1" u="sng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反：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54029" y="3861197"/>
            <a:ext cx="2790825" cy="1907381"/>
            <a:chOff x="993914" y="1949009"/>
            <a:chExt cx="3562184" cy="1907374"/>
          </a:xfrm>
        </p:grpSpPr>
        <p:sp>
          <p:nvSpPr>
            <p:cNvPr id="68614" name="Text Box 6"/>
            <p:cNvSpPr txBox="1">
              <a:spLocks noChangeArrowheads="1"/>
            </p:cNvSpPr>
            <p:nvPr/>
          </p:nvSpPr>
          <p:spPr bwMode="auto">
            <a:xfrm>
              <a:off x="1405754" y="2109743"/>
              <a:ext cx="2913270" cy="1087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5000"/>
                </a:lnSpc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因为受良心责备，无处逃躲。</a:t>
              </a:r>
              <a:r>
                <a:rPr lang="zh-CN" altLang="en-US" sz="2400" b="1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</a:p>
          </p:txBody>
        </p:sp>
        <p:sp>
          <p:nvSpPr>
            <p:cNvPr id="2" name="云形标注 1"/>
            <p:cNvSpPr/>
            <p:nvPr/>
          </p:nvSpPr>
          <p:spPr>
            <a:xfrm>
              <a:off x="993914" y="1949009"/>
              <a:ext cx="3562184" cy="1907374"/>
            </a:xfrm>
            <a:prstGeom prst="cloudCallout">
              <a:avLst>
                <a:gd name="adj1" fmla="val 92004"/>
                <a:gd name="adj2" fmla="val 21822"/>
              </a:avLst>
            </a:prstGeom>
            <a:noFill/>
            <a:ln w="285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323" name="文本框 13322"/>
          <p:cNvSpPr txBox="1"/>
          <p:nvPr/>
        </p:nvSpPr>
        <p:spPr>
          <a:xfrm>
            <a:off x="1871663" y="2349103"/>
            <a:ext cx="5941219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凡人在世间一天，便有一天应该做的事。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该做的事没有做完，便像是有几千斤重担压在肩头。</a:t>
            </a:r>
          </a:p>
        </p:txBody>
      </p:sp>
      <p:sp>
        <p:nvSpPr>
          <p:cNvPr id="13324" name="任意多边形 13323"/>
          <p:cNvSpPr/>
          <p:nvPr/>
        </p:nvSpPr>
        <p:spPr>
          <a:xfrm>
            <a:off x="1494235" y="4670822"/>
            <a:ext cx="1835944" cy="161925"/>
          </a:xfrm>
          <a:custGeom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3325" name="文本框 13324"/>
          <p:cNvSpPr txBox="1"/>
          <p:nvPr/>
        </p:nvSpPr>
        <p:spPr>
          <a:xfrm>
            <a:off x="1656160" y="4293394"/>
            <a:ext cx="1566863" cy="899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推论出</a:t>
            </a:r>
          </a:p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最苦的原因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56" name="图片 14355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Text Box 5"/>
          <p:cNvSpPr txBox="1"/>
          <p:nvPr/>
        </p:nvSpPr>
        <p:spPr>
          <a:xfrm>
            <a:off x="1331119" y="1269206"/>
            <a:ext cx="64817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作者举了哪些例子来证明自己的观点呢？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357438" y="1754981"/>
            <a:ext cx="1584722" cy="1033463"/>
            <a:chOff x="1327868" y="1815702"/>
            <a:chExt cx="2112947" cy="1032227"/>
          </a:xfrm>
        </p:grpSpPr>
        <p:sp>
          <p:nvSpPr>
            <p:cNvPr id="2" name="流程图: 资料带 1"/>
            <p:cNvSpPr/>
            <p:nvPr/>
          </p:nvSpPr>
          <p:spPr>
            <a:xfrm>
              <a:off x="1327868" y="1815702"/>
              <a:ext cx="2112947" cy="1032227"/>
            </a:xfrm>
            <a:prstGeom prst="flowChartPunchedTape">
              <a:avLst/>
            </a:prstGeom>
            <a:gradFill>
              <a:gsLst>
                <a:gs pos="99500">
                  <a:srgbClr val="CFEEDE"/>
                </a:gs>
                <a:gs pos="99000">
                  <a:srgbClr val="BDF4C7"/>
                </a:gs>
                <a:gs pos="98000">
                  <a:srgbClr val="99FF99"/>
                </a:gs>
                <a:gs pos="32000">
                  <a:srgbClr val="CCFF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4" name="TextBox 2"/>
            <p:cNvSpPr txBox="1"/>
            <p:nvPr/>
          </p:nvSpPr>
          <p:spPr>
            <a:xfrm>
              <a:off x="1467567" y="2039272"/>
              <a:ext cx="1876199" cy="459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CC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承诺未完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357438" y="2672954"/>
            <a:ext cx="1534716" cy="1032272"/>
            <a:chOff x="1327868" y="1815702"/>
            <a:chExt cx="2047759" cy="1032227"/>
          </a:xfrm>
        </p:grpSpPr>
        <p:sp>
          <p:nvSpPr>
            <p:cNvPr id="13" name="流程图: 资料带 12"/>
            <p:cNvSpPr/>
            <p:nvPr/>
          </p:nvSpPr>
          <p:spPr>
            <a:xfrm>
              <a:off x="1327868" y="1815702"/>
              <a:ext cx="2047759" cy="1032227"/>
            </a:xfrm>
            <a:prstGeom prst="flowChartPunchedTape">
              <a:avLst/>
            </a:prstGeom>
            <a:gradFill>
              <a:gsLst>
                <a:gs pos="99500">
                  <a:srgbClr val="CFEEDE"/>
                </a:gs>
                <a:gs pos="99000">
                  <a:srgbClr val="BDF4C7"/>
                </a:gs>
                <a:gs pos="98000">
                  <a:srgbClr val="99FF99"/>
                </a:gs>
                <a:gs pos="32000">
                  <a:srgbClr val="CCFF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7" name="TextBox 13"/>
            <p:cNvSpPr txBox="1"/>
            <p:nvPr/>
          </p:nvSpPr>
          <p:spPr>
            <a:xfrm>
              <a:off x="1435896" y="2039530"/>
              <a:ext cx="1877562" cy="4603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CC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欠钱未还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50281" y="3644504"/>
            <a:ext cx="2346722" cy="1031081"/>
            <a:chOff x="1237476" y="1815702"/>
            <a:chExt cx="3127847" cy="1032227"/>
          </a:xfrm>
        </p:grpSpPr>
        <p:sp>
          <p:nvSpPr>
            <p:cNvPr id="16" name="流程图: 资料带 15"/>
            <p:cNvSpPr/>
            <p:nvPr/>
          </p:nvSpPr>
          <p:spPr>
            <a:xfrm>
              <a:off x="1327931" y="1815702"/>
              <a:ext cx="3037392" cy="1032227"/>
            </a:xfrm>
            <a:prstGeom prst="flowChartPunchedTape">
              <a:avLst/>
            </a:prstGeom>
            <a:gradFill>
              <a:gsLst>
                <a:gs pos="99500">
                  <a:srgbClr val="CFEEDE"/>
                </a:gs>
                <a:gs pos="99000">
                  <a:srgbClr val="BDF4C7"/>
                </a:gs>
                <a:gs pos="98000">
                  <a:srgbClr val="99FF99"/>
                </a:gs>
                <a:gs pos="32000">
                  <a:srgbClr val="CCFF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50" name="TextBox 16"/>
            <p:cNvSpPr txBox="1"/>
            <p:nvPr/>
          </p:nvSpPr>
          <p:spPr>
            <a:xfrm>
              <a:off x="1237476" y="2058859"/>
              <a:ext cx="3099387" cy="46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CC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受人恩惠不回报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03860" y="4563666"/>
            <a:ext cx="2019300" cy="1031081"/>
            <a:chOff x="1327868" y="1815702"/>
            <a:chExt cx="2693017" cy="1032227"/>
          </a:xfrm>
        </p:grpSpPr>
        <p:sp>
          <p:nvSpPr>
            <p:cNvPr id="19" name="流程图: 资料带 18"/>
            <p:cNvSpPr/>
            <p:nvPr/>
          </p:nvSpPr>
          <p:spPr>
            <a:xfrm>
              <a:off x="1327868" y="1815702"/>
              <a:ext cx="2656496" cy="1032227"/>
            </a:xfrm>
            <a:prstGeom prst="flowChartPunchedTape">
              <a:avLst/>
            </a:prstGeom>
            <a:gradFill>
              <a:gsLst>
                <a:gs pos="99500">
                  <a:srgbClr val="CFEEDE"/>
                </a:gs>
                <a:gs pos="99000">
                  <a:srgbClr val="BDF4C7"/>
                </a:gs>
                <a:gs pos="98000">
                  <a:srgbClr val="99FF99"/>
                </a:gs>
                <a:gs pos="32000">
                  <a:srgbClr val="CCFF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53" name="TextBox 19"/>
            <p:cNvSpPr txBox="1"/>
            <p:nvPr/>
          </p:nvSpPr>
          <p:spPr>
            <a:xfrm>
              <a:off x="1327868" y="2039788"/>
              <a:ext cx="2693017" cy="46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CC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得罪人不赔礼</a:t>
              </a:r>
            </a:p>
          </p:txBody>
        </p:sp>
      </p:grpSp>
      <p:sp>
        <p:nvSpPr>
          <p:cNvPr id="14354" name="右大括号 4"/>
          <p:cNvSpPr/>
          <p:nvPr/>
        </p:nvSpPr>
        <p:spPr>
          <a:xfrm>
            <a:off x="5432822" y="2465785"/>
            <a:ext cx="346472" cy="2934890"/>
          </a:xfrm>
          <a:prstGeom prst="rightBrace">
            <a:avLst>
              <a:gd name="adj1" fmla="val 11098"/>
              <a:gd name="adj2" fmla="val 50000"/>
            </a:avLst>
          </a:prstGeom>
          <a:noFill/>
          <a:ln w="41275">
            <a:noFill/>
          </a:ln>
        </p:spPr>
        <p:txBody>
          <a:bodyPr anchor="ctr"/>
          <a:lstStyle/>
          <a:p>
            <a:pPr algn="ctr"/>
            <a:endParaRPr sz="10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27397" y="1999769"/>
            <a:ext cx="633928" cy="212280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300" b="1" i="0" u="none" strike="noStrike" kern="1200" cap="none" spc="0" normalizeH="0" baseline="0" noProof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责任未了</a:t>
            </a:r>
          </a:p>
        </p:txBody>
      </p:sp>
      <p:grpSp>
        <p:nvGrpSpPr>
          <p:cNvPr id="14359" name="组合 14358"/>
          <p:cNvGrpSpPr/>
          <p:nvPr/>
        </p:nvGrpSpPr>
        <p:grpSpPr>
          <a:xfrm>
            <a:off x="1553766" y="1863329"/>
            <a:ext cx="750094" cy="3563540"/>
            <a:chOff x="345" y="845"/>
            <a:chExt cx="630" cy="2993"/>
          </a:xfrm>
        </p:grpSpPr>
        <p:sp>
          <p:nvSpPr>
            <p:cNvPr id="14357" name="文本框 14356"/>
            <p:cNvSpPr txBox="1"/>
            <p:nvPr/>
          </p:nvSpPr>
          <p:spPr>
            <a:xfrm>
              <a:off x="345" y="845"/>
              <a:ext cx="502" cy="2993"/>
            </a:xfrm>
            <a:prstGeom prst="rect">
              <a:avLst/>
            </a:prstGeom>
            <a:solidFill>
              <a:srgbClr val="66FFFF"/>
            </a:solidFill>
            <a:ln w="9525">
              <a:noFill/>
            </a:ln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700" b="1">
                  <a:solidFill>
                    <a:srgbClr val="FF330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个人对他人的责任</a:t>
              </a:r>
            </a:p>
          </p:txBody>
        </p:sp>
        <p:sp>
          <p:nvSpPr>
            <p:cNvPr id="14358" name="左大括号 14357"/>
            <p:cNvSpPr/>
            <p:nvPr/>
          </p:nvSpPr>
          <p:spPr>
            <a:xfrm>
              <a:off x="793" y="845"/>
              <a:ext cx="182" cy="2903"/>
            </a:xfrm>
            <a:prstGeom prst="leftBrace">
              <a:avLst>
                <a:gd name="adj1" fmla="val 132921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14361" name="文本框 14360"/>
          <p:cNvSpPr txBox="1"/>
          <p:nvPr/>
        </p:nvSpPr>
        <p:spPr>
          <a:xfrm>
            <a:off x="5868591" y="2349103"/>
            <a:ext cx="2025253" cy="2376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latin typeface="Arial" panose="020b0604020202020204" pitchFamily="34" charset="0"/>
                <a:ea typeface="黑体" panose="02010609060101010101" pitchFamily="49" charset="-122"/>
              </a:rPr>
              <a:t>对家庭、</a:t>
            </a:r>
          </a:p>
          <a:p>
            <a:pPr>
              <a:spcBef>
                <a:spcPct val="50000"/>
              </a:spcBef>
            </a:pPr>
            <a:r>
              <a:rPr lang="zh-CN" altLang="en-US" sz="2700" b="1">
                <a:latin typeface="Arial" panose="020b0604020202020204" pitchFamily="34" charset="0"/>
                <a:ea typeface="黑体" panose="02010609060101010101" pitchFamily="49" charset="-122"/>
              </a:rPr>
              <a:t>对社会、</a:t>
            </a:r>
          </a:p>
          <a:p>
            <a:pPr>
              <a:spcBef>
                <a:spcPct val="50000"/>
              </a:spcBef>
            </a:pPr>
            <a:r>
              <a:rPr lang="zh-CN" altLang="en-US" sz="2700" b="1">
                <a:latin typeface="Arial" panose="020b0604020202020204" pitchFamily="34" charset="0"/>
                <a:ea typeface="黑体" panose="02010609060101010101" pitchFamily="49" charset="-122"/>
              </a:rPr>
              <a:t>对国家、</a:t>
            </a:r>
          </a:p>
          <a:p>
            <a:pPr>
              <a:spcBef>
                <a:spcPct val="50000"/>
              </a:spcBef>
            </a:pPr>
            <a:r>
              <a:rPr lang="zh-CN" altLang="en-US" sz="2700" b="1">
                <a:latin typeface="Arial" panose="020b0604020202020204" pitchFamily="34" charset="0"/>
                <a:ea typeface="黑体" panose="02010609060101010101" pitchFamily="49" charset="-122"/>
              </a:rPr>
              <a:t>乃至对自己</a:t>
            </a:r>
          </a:p>
        </p:txBody>
      </p:sp>
      <p:sp>
        <p:nvSpPr>
          <p:cNvPr id="14362" name="燕尾形箭头 14361"/>
          <p:cNvSpPr/>
          <p:nvPr/>
        </p:nvSpPr>
        <p:spPr>
          <a:xfrm>
            <a:off x="4787504" y="2996804"/>
            <a:ext cx="1134665" cy="972740"/>
          </a:xfrm>
          <a:prstGeom prst="notchedRightArrow">
            <a:avLst>
              <a:gd name="adj1" fmla="val 50000"/>
              <a:gd name="adj2" fmla="val 2916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1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延伸</a:t>
            </a:r>
          </a:p>
        </p:txBody>
      </p:sp>
      <p:sp>
        <p:nvSpPr>
          <p:cNvPr id="14363" name="文本框 14362"/>
          <p:cNvSpPr txBox="1"/>
          <p:nvPr/>
        </p:nvSpPr>
        <p:spPr>
          <a:xfrm>
            <a:off x="3006328" y="5373291"/>
            <a:ext cx="4104084" cy="506730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论证方法：举例论证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54" grpId="0"/>
      <p:bldP spid="14361" grpId="0"/>
      <p:bldP spid="14362" grpId="0"/>
      <p:bldP spid="143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70" name="图片 15369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40" y="55245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Text Box 5"/>
          <p:cNvSpPr txBox="1"/>
          <p:nvPr/>
        </p:nvSpPr>
        <p:spPr>
          <a:xfrm>
            <a:off x="402114" y="962105"/>
            <a:ext cx="6481763" cy="1050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作者认为责任有种种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用了什么来概括？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作者用两个“凡属”，概括了所有的责任：</a:t>
            </a: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1063784" y="2234010"/>
            <a:ext cx="2526506" cy="5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对事的责任：</a:t>
            </a:r>
          </a:p>
        </p:txBody>
      </p:sp>
      <p:sp>
        <p:nvSpPr>
          <p:cNvPr id="15371" name="Text Box 6"/>
          <p:cNvSpPr txBox="1"/>
          <p:nvPr/>
        </p:nvSpPr>
        <p:spPr>
          <a:xfrm>
            <a:off x="1039654" y="3762772"/>
            <a:ext cx="313253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对自己的责任： </a:t>
            </a:r>
          </a:p>
        </p:txBody>
      </p:sp>
      <p:sp>
        <p:nvSpPr>
          <p:cNvPr id="15372" name="矩形 15371"/>
          <p:cNvSpPr/>
          <p:nvPr/>
        </p:nvSpPr>
        <p:spPr>
          <a:xfrm>
            <a:off x="1039178" y="2740898"/>
            <a:ext cx="6101954" cy="899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凡属我应该做的事，而且力量能够做得到的，我对于这件事便有了责任。</a:t>
            </a:r>
          </a:p>
        </p:txBody>
      </p:sp>
      <p:sp>
        <p:nvSpPr>
          <p:cNvPr id="15373" name="矩形 15372"/>
          <p:cNvSpPr/>
          <p:nvPr/>
        </p:nvSpPr>
        <p:spPr>
          <a:xfrm>
            <a:off x="1063308" y="4269899"/>
            <a:ext cx="6048375" cy="1303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凡属我自己打主意要做一件事，便是现在的自己和将来的自己立了一种契约，便是自己对于自己加一层责任。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0" grpId="0"/>
      <p:bldP spid="15371" grpId="0"/>
      <p:bldP spid="15372" grpId="0"/>
      <p:bldP spid="153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4274" name="图片 54273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4275" name="组合 3"/>
          <p:cNvGrpSpPr/>
          <p:nvPr/>
        </p:nvGrpSpPr>
        <p:grpSpPr>
          <a:xfrm>
            <a:off x="1277541" y="1107281"/>
            <a:ext cx="2102644" cy="545306"/>
            <a:chOff x="1438698" y="982657"/>
            <a:chExt cx="2498303" cy="616461"/>
          </a:xfrm>
        </p:grpSpPr>
        <p:pic>
          <p:nvPicPr>
            <p:cNvPr id="54276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77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文本解读</a:t>
              </a:r>
            </a:p>
          </p:txBody>
        </p:sp>
      </p:grpSp>
      <p:sp>
        <p:nvSpPr>
          <p:cNvPr id="54278" name="文本框 54277"/>
          <p:cNvSpPr txBox="1"/>
          <p:nvPr/>
        </p:nvSpPr>
        <p:spPr>
          <a:xfrm>
            <a:off x="4572000" y="1107281"/>
            <a:ext cx="2430066" cy="553085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第二部分</a:t>
            </a:r>
          </a:p>
        </p:txBody>
      </p:sp>
      <p:sp>
        <p:nvSpPr>
          <p:cNvPr id="54279" name="文本框 54278"/>
          <p:cNvSpPr txBox="1"/>
          <p:nvPr/>
        </p:nvSpPr>
        <p:spPr>
          <a:xfrm>
            <a:off x="1331119" y="1863328"/>
            <a:ext cx="6481763" cy="1880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人生什么事最快乐呢？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责任完了，算是人生第一乐事。</a:t>
            </a:r>
          </a:p>
          <a:p>
            <a:pPr>
              <a:lnSpc>
                <a:spcPct val="125000"/>
              </a:lnSpc>
            </a:pPr>
            <a:r>
              <a:rPr lang="en-US" altLang="zh-CN" sz="21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</a:rPr>
              <a:t>作者引用了哪些古语、俗语来形容尽责任之后的乐呢？请找出来，并说说它们的作用。 </a:t>
            </a: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4280" name="组合 5"/>
          <p:cNvGrpSpPr/>
          <p:nvPr/>
        </p:nvGrpSpPr>
        <p:grpSpPr>
          <a:xfrm>
            <a:off x="7171452" y="998935"/>
            <a:ext cx="734298" cy="1740694"/>
            <a:chOff x="136611" y="75122"/>
            <a:chExt cx="979402" cy="1740581"/>
          </a:xfrm>
        </p:grpSpPr>
        <p:pic>
          <p:nvPicPr>
            <p:cNvPr id="54281" name="Picture 2" descr="F:\课件用\图库\各种框\124917071tx72qqfhfwn72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710" y="75122"/>
              <a:ext cx="916303" cy="17405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82" name="TextBox 7"/>
            <p:cNvSpPr txBox="1"/>
            <p:nvPr/>
          </p:nvSpPr>
          <p:spPr>
            <a:xfrm>
              <a:off x="136611" y="501338"/>
              <a:ext cx="920644" cy="93339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lstStyle/>
            <a:p>
              <a:r>
                <a:rPr lang="zh-CN" altLang="en-US" sz="33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论乐</a:t>
              </a:r>
            </a:p>
          </p:txBody>
        </p:sp>
      </p:grpSp>
      <p:sp>
        <p:nvSpPr>
          <p:cNvPr id="14353" name="Text Box 1041"/>
          <p:cNvSpPr txBox="1">
            <a:spLocks noChangeArrowheads="1"/>
          </p:cNvSpPr>
          <p:nvPr/>
        </p:nvSpPr>
        <p:spPr bwMode="auto">
          <a:xfrm>
            <a:off x="1601391" y="3861197"/>
            <a:ext cx="410408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古语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——“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如释重负。”</a:t>
            </a:r>
          </a:p>
        </p:txBody>
      </p:sp>
      <p:sp>
        <p:nvSpPr>
          <p:cNvPr id="14344" name="Rectangle 1032"/>
          <p:cNvSpPr>
            <a:spLocks noChangeArrowheads="1"/>
          </p:cNvSpPr>
          <p:nvPr/>
        </p:nvSpPr>
        <p:spPr bwMode="auto">
          <a:xfrm>
            <a:off x="1547813" y="4400550"/>
            <a:ext cx="596741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俗语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——“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心上一块石头落了地。”</a:t>
            </a:r>
          </a:p>
        </p:txBody>
      </p:sp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1547813" y="4994672"/>
            <a:ext cx="4806554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孔子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——“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无入而不自得。”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3" grpId="0"/>
      <p:bldP spid="14344" grpId="0"/>
      <p:bldP spid="727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8" name="图片 20487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60579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1092359" y="1401921"/>
            <a:ext cx="6117431" cy="1170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作用：</a:t>
            </a: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形象生动地论证了尽责任之后的轻松愉快的心情和快乐自由的境界。</a:t>
            </a:r>
          </a:p>
        </p:txBody>
      </p:sp>
      <p:sp>
        <p:nvSpPr>
          <p:cNvPr id="20489" name="文本框 20488"/>
          <p:cNvSpPr txBox="1"/>
          <p:nvPr/>
        </p:nvSpPr>
        <p:spPr>
          <a:xfrm>
            <a:off x="2303860" y="3482578"/>
            <a:ext cx="4104084" cy="506730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论证方法：引用论证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12" name="图片 21511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55181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Text Box 4"/>
          <p:cNvSpPr txBox="1"/>
          <p:nvPr/>
        </p:nvSpPr>
        <p:spPr>
          <a:xfrm>
            <a:off x="776129" y="946468"/>
            <a:ext cx="6481763" cy="4748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作者认为这种乐的决定权在谁呢？结合文中语言谈谈你的理解。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快乐之权操之在己。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大抵天下事，从苦中得来的乐，才算真乐。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人生须知道有负责任的苦处，才能知道有尽责任的乐处。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苦中有乐，苦乐循环。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处处尽责任，便处处快乐；时时尽责任，便时时快乐。</a:t>
            </a:r>
            <a:endParaRPr lang="zh-CN" altLang="en-US" sz="2400" b="1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3" name="文本框 21512"/>
          <p:cNvSpPr txBox="1"/>
          <p:nvPr/>
        </p:nvSpPr>
        <p:spPr>
          <a:xfrm>
            <a:off x="1537811" y="5828189"/>
            <a:ext cx="5507831" cy="506730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论证方法：道理论证、对比论证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950675" y="1677591"/>
            <a:ext cx="5829300" cy="1102519"/>
          </a:xfrm>
        </p:spPr>
        <p:txBody>
          <a:bodyPr anchor="ctr"/>
          <a:lstStyle/>
          <a:p>
            <a:pPr algn="ctr" defTabSz="914400">
              <a:buSzTx/>
            </a:pPr>
            <a:r>
              <a:rPr lang="en-US" altLang="zh-CN" b="1" kern="1200" baseline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仿宋" panose="02010609060101010101" pitchFamily="49" charset="-122"/>
              </a:rPr>
              <a:t>15.</a:t>
            </a:r>
            <a:r>
              <a:rPr lang="zh-CN" altLang="en-US" b="1" kern="1200" baseline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仿宋" panose="02010609060101010101" pitchFamily="49" charset="-122"/>
              </a:rPr>
              <a:t>最</a:t>
            </a:r>
            <a:r>
              <a:rPr lang="zh-CN" altLang="en-US" b="1" kern="1200" baseline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仿宋" panose="02010609060101010101" pitchFamily="49" charset="-122"/>
              </a:rPr>
              <a:t>苦与最乐</a:t>
            </a:r>
          </a:p>
        </p:txBody>
      </p:sp>
      <p:sp>
        <p:nvSpPr>
          <p:cNvPr id="2052" name="文本框 2051"/>
          <p:cNvSpPr txBox="1"/>
          <p:nvPr/>
        </p:nvSpPr>
        <p:spPr>
          <a:xfrm>
            <a:off x="5329000" y="3522107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0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梁启超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29521" y="293529"/>
            <a:ext cx="2693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/>
              <a:t>统编版七下第四单元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6322" name="图片 56321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30" y="64897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Text Box 4"/>
          <p:cNvSpPr txBox="1"/>
          <p:nvPr/>
        </p:nvSpPr>
        <p:spPr>
          <a:xfrm>
            <a:off x="985679" y="1058863"/>
            <a:ext cx="6481763" cy="4739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快乐之权操之在己。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请从第六段找出与“快乐之权，操之在己”内涵相符的一句。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尽得大的责任，就得大快乐；尽得小的责任，就得小快乐。</a:t>
            </a:r>
            <a:r>
              <a:rPr lang="zh-CN" altLang="en-US" sz="2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大抵天下事，从苦中得来的乐，才算真乐。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给这一句补充一个名人事例。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示例：司马迁正是因为要完成父亲的遗志，忍住了腐刑的苦痛，完成了</a:t>
            </a:r>
            <a:r>
              <a:rPr lang="en-US" altLang="zh-CN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史记</a:t>
            </a:r>
            <a:r>
              <a:rPr lang="en-US" altLang="zh-CN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8" name="图片 55297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80" y="65468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5299" name="组合 3"/>
          <p:cNvGrpSpPr/>
          <p:nvPr/>
        </p:nvGrpSpPr>
        <p:grpSpPr>
          <a:xfrm>
            <a:off x="646351" y="879316"/>
            <a:ext cx="2102644" cy="545306"/>
            <a:chOff x="1438698" y="982657"/>
            <a:chExt cx="2498303" cy="616461"/>
          </a:xfrm>
        </p:grpSpPr>
        <p:pic>
          <p:nvPicPr>
            <p:cNvPr id="55300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301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文本解读</a:t>
              </a:r>
            </a:p>
          </p:txBody>
        </p:sp>
      </p:grpSp>
      <p:sp>
        <p:nvSpPr>
          <p:cNvPr id="55302" name="文本框 55301"/>
          <p:cNvSpPr txBox="1"/>
          <p:nvPr/>
        </p:nvSpPr>
        <p:spPr>
          <a:xfrm>
            <a:off x="4055110" y="832961"/>
            <a:ext cx="2430066" cy="553085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第三部分</a:t>
            </a:r>
          </a:p>
        </p:txBody>
      </p:sp>
      <p:sp>
        <p:nvSpPr>
          <p:cNvPr id="55303" name="文本框 55302"/>
          <p:cNvSpPr txBox="1"/>
          <p:nvPr/>
        </p:nvSpPr>
        <p:spPr>
          <a:xfrm>
            <a:off x="646430" y="1825625"/>
            <a:ext cx="59886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找出作者引用的名言，说说引用的作用。</a:t>
            </a: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5304" name="组合 5"/>
          <p:cNvGrpSpPr/>
          <p:nvPr/>
        </p:nvGrpSpPr>
        <p:grpSpPr>
          <a:xfrm>
            <a:off x="6485017" y="1078310"/>
            <a:ext cx="734298" cy="1780698"/>
            <a:chOff x="136611" y="75122"/>
            <a:chExt cx="979402" cy="1780583"/>
          </a:xfrm>
        </p:grpSpPr>
        <p:pic>
          <p:nvPicPr>
            <p:cNvPr id="55305" name="Picture 2" descr="F:\课件用\图库\各种框\124917071tx72qqfhfwn72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710" y="75122"/>
              <a:ext cx="916303" cy="17405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306" name="TextBox 7"/>
            <p:cNvSpPr txBox="1"/>
            <p:nvPr/>
          </p:nvSpPr>
          <p:spPr>
            <a:xfrm>
              <a:off x="136611" y="501338"/>
              <a:ext cx="920644" cy="135436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lstStyle/>
            <a:p>
              <a:r>
                <a:rPr lang="zh-CN" altLang="en-US" sz="33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担责任</a:t>
              </a:r>
            </a:p>
          </p:txBody>
        </p:sp>
      </p:grpSp>
      <p:sp>
        <p:nvSpPr>
          <p:cNvPr id="55308" name="Text Box 1045"/>
          <p:cNvSpPr txBox="1"/>
          <p:nvPr/>
        </p:nvSpPr>
        <p:spPr>
          <a:xfrm>
            <a:off x="962740" y="2535555"/>
            <a:ext cx="56721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2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君子有终身之忧。</a:t>
            </a:r>
          </a:p>
        </p:txBody>
      </p:sp>
      <p:sp>
        <p:nvSpPr>
          <p:cNvPr id="55309" name="Text Box 5"/>
          <p:cNvSpPr txBox="1"/>
          <p:nvPr/>
        </p:nvSpPr>
        <p:spPr>
          <a:xfrm>
            <a:off x="899875" y="2996168"/>
            <a:ext cx="631864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曾子</a:t>
            </a: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任重而道远，死而后已，不亦远乎？　</a:t>
            </a:r>
          </a:p>
        </p:txBody>
      </p:sp>
      <p:sp>
        <p:nvSpPr>
          <p:cNvPr id="55310" name="矩形 55309"/>
          <p:cNvSpPr/>
          <p:nvPr/>
        </p:nvSpPr>
        <p:spPr>
          <a:xfrm>
            <a:off x="1008301" y="3629422"/>
            <a:ext cx="6210300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引用名言的作用：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证明天下事从苦中得来的乐才是真乐，从而得出了“人生当勇于承担负责”的结论。</a:t>
            </a:r>
          </a:p>
        </p:txBody>
      </p:sp>
      <p:sp>
        <p:nvSpPr>
          <p:cNvPr id="55311" name="文本框 55310"/>
          <p:cNvSpPr txBox="1"/>
          <p:nvPr/>
        </p:nvSpPr>
        <p:spPr>
          <a:xfrm>
            <a:off x="2061290" y="5891054"/>
            <a:ext cx="4104084" cy="506730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论证方法：引用论证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8" grpId="0"/>
      <p:bldP spid="55309" grpId="0"/>
      <p:bldP spid="553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5" name="图片 27654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35" y="71120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Text Box 4"/>
          <p:cNvSpPr txBox="1"/>
          <p:nvPr/>
        </p:nvSpPr>
        <p:spPr>
          <a:xfrm>
            <a:off x="603568" y="1080611"/>
            <a:ext cx="6426994" cy="9772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作者为什么说“仁人志士的忧国忧民”、“诸圣诸佛的悲天悯人”是乐而不是苦呢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775018" y="2506186"/>
            <a:ext cx="6084094" cy="2084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因为“尽得大的责任，就得大快乐”，“日日在那里尽责任，便日日在那里得苦中真乐。”所以苦中真乐，是乐，不是苦。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532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81" name="图片 28680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80" y="67119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Text Box 1040"/>
          <p:cNvSpPr txBox="1"/>
          <p:nvPr/>
        </p:nvSpPr>
        <p:spPr>
          <a:xfrm>
            <a:off x="736759" y="959803"/>
            <a:ext cx="6481763" cy="9772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最后一段证明了什么内容呢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? “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卸却责任”和“解除责任”有什么不同？</a:t>
            </a:r>
          </a:p>
        </p:txBody>
      </p:sp>
      <p:sp>
        <p:nvSpPr>
          <p:cNvPr id="28678" name="Text Box 1041"/>
          <p:cNvSpPr txBox="1"/>
          <p:nvPr/>
        </p:nvSpPr>
        <p:spPr>
          <a:xfrm>
            <a:off x="845106" y="2585561"/>
            <a:ext cx="6373415" cy="2687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卸却责任”指未尽责任，丢开不管；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“解除责任”指尽了责任，再无负担。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责任是要解除了才没有，并不是卸了就没有。想躲责任，只是自投苦海，痛苦永远不能解除。</a:t>
            </a:r>
          </a:p>
        </p:txBody>
      </p:sp>
      <p:sp>
        <p:nvSpPr>
          <p:cNvPr id="28679" name="Text Box 1045"/>
          <p:cNvSpPr txBox="1"/>
          <p:nvPr/>
        </p:nvSpPr>
        <p:spPr>
          <a:xfrm>
            <a:off x="1107996" y="2079070"/>
            <a:ext cx="631864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证明了“人生不应当逃避责任”。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9" grpId="0"/>
      <p:bldP spid="2867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709" name="图片 29708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" y="57912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64039" y="1803876"/>
            <a:ext cx="6481763" cy="9772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文章的题目叫做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最苦与最乐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，最后一段中哪些句子分别呼应了“最苦”和“最乐”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29700" name="AutoShape 2" descr="http://www.nuohanwei.com/UpFiles/Article/201304/20134893445779.jpg"/>
          <p:cNvSpPr>
            <a:spLocks noChangeAspect="1"/>
          </p:cNvSpPr>
          <p:nvPr/>
        </p:nvSpPr>
        <p:spPr>
          <a:xfrm>
            <a:off x="1190625" y="720329"/>
            <a:ext cx="2286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sz="100">
              <a:latin typeface="Arial" panose="020b0604020202020204" pitchFamily="34" charset="0"/>
            </a:endParaRPr>
          </a:p>
        </p:txBody>
      </p:sp>
      <p:grpSp>
        <p:nvGrpSpPr>
          <p:cNvPr id="29702" name="组合 3"/>
          <p:cNvGrpSpPr/>
          <p:nvPr/>
        </p:nvGrpSpPr>
        <p:grpSpPr>
          <a:xfrm>
            <a:off x="714931" y="861536"/>
            <a:ext cx="2102644" cy="545306"/>
            <a:chOff x="1438698" y="982657"/>
            <a:chExt cx="2498303" cy="616461"/>
          </a:xfrm>
        </p:grpSpPr>
        <p:pic>
          <p:nvPicPr>
            <p:cNvPr id="29703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4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合作探究</a:t>
              </a:r>
            </a:p>
          </p:txBody>
        </p:sp>
      </p:grp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943928" y="2897505"/>
            <a:ext cx="2106216" cy="5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ctr"/>
            <a:r>
              <a:rPr lang="zh-CN" altLang="en-US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最乐</a:t>
            </a:r>
            <a:r>
              <a:rPr lang="en-US" altLang="zh-CN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</a:p>
        </p:txBody>
      </p:sp>
      <p:sp>
        <p:nvSpPr>
          <p:cNvPr id="29706" name="矩形 29705"/>
          <p:cNvSpPr/>
          <p:nvPr/>
        </p:nvSpPr>
        <p:spPr>
          <a:xfrm>
            <a:off x="944166" y="3404473"/>
            <a:ext cx="6101953" cy="106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ctr"/>
            <a:r>
              <a:rPr lang="zh-CN" altLang="en-US" sz="21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责任是要解除了才没有，并不是卸了就没有。</a:t>
            </a:r>
          </a:p>
          <a:p>
            <a:pPr fontAlgn="ctr"/>
            <a:r>
              <a:rPr lang="zh-CN" altLang="en-US" sz="21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尽得大的责任，就得大快乐；尽得小的责任，就得小快乐。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190546" y="4464447"/>
            <a:ext cx="2106216" cy="5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ctr"/>
            <a:r>
              <a:rPr lang="zh-CN" altLang="en-US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最苦</a:t>
            </a:r>
            <a:r>
              <a:rPr lang="en-US" altLang="zh-CN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</a:p>
        </p:txBody>
      </p:sp>
      <p:sp>
        <p:nvSpPr>
          <p:cNvPr id="29708" name="矩形 29707"/>
          <p:cNvSpPr/>
          <p:nvPr/>
        </p:nvSpPr>
        <p:spPr>
          <a:xfrm>
            <a:off x="899875" y="5092700"/>
            <a:ext cx="581025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ctr"/>
            <a:r>
              <a:rPr lang="zh-CN" altLang="en-US" sz="21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想躲责任，只是自投苦海，痛苦永远不能解除。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2970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9" name="图片 31748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" y="63182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Text Box 4"/>
          <p:cNvSpPr txBox="1"/>
          <p:nvPr/>
        </p:nvSpPr>
        <p:spPr>
          <a:xfrm>
            <a:off x="417513" y="856933"/>
            <a:ext cx="6426994" cy="730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文中运用了哪些论证方法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31748" name="Text Box 9"/>
          <p:cNvSpPr txBox="1"/>
          <p:nvPr/>
        </p:nvSpPr>
        <p:spPr>
          <a:xfrm>
            <a:off x="417910" y="2328625"/>
            <a:ext cx="6265069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论证方法：引用论证、举例论证、道理论证、对比论证等。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7" name="图片 33796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05" y="64516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94005" y="1356360"/>
            <a:ext cx="685736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本文还用了哪些修辞手法，有什么作用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33795" name="Text Box 12"/>
          <p:cNvSpPr txBox="1"/>
          <p:nvPr/>
        </p:nvSpPr>
        <p:spPr>
          <a:xfrm>
            <a:off x="665480" y="3137535"/>
            <a:ext cx="666559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好处：大量的排比，使文章流畅，气势磅礴；设问可以引起读者的注意和思考；反问使语气更强烈，增强语言的说服力。</a:t>
            </a:r>
          </a:p>
        </p:txBody>
      </p:sp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844630" y="2299415"/>
            <a:ext cx="63074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修辞手法：排比、设问、反问等。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795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5" name="图片 128001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1560" y="4800600"/>
            <a:ext cx="19812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图片 128002" descr="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4" name="文本框 128003"/>
          <p:cNvSpPr txBox="1"/>
          <p:nvPr/>
        </p:nvSpPr>
        <p:spPr>
          <a:xfrm>
            <a:off x="0" y="2438400"/>
            <a:ext cx="2378075" cy="1800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负责任是人生最大的痛苦，尽责任是人生最大的快乐。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05" name="左大括号 128004"/>
          <p:cNvSpPr/>
          <p:nvPr/>
        </p:nvSpPr>
        <p:spPr>
          <a:xfrm>
            <a:off x="2286000" y="990600"/>
            <a:ext cx="304800" cy="4572000"/>
          </a:xfrm>
          <a:prstGeom prst="leftBrace">
            <a:avLst>
              <a:gd name="adj1" fmla="val 18173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06" name="文本框 128005"/>
          <p:cNvSpPr txBox="1"/>
          <p:nvPr/>
        </p:nvSpPr>
        <p:spPr>
          <a:xfrm>
            <a:off x="2438400" y="533400"/>
            <a:ext cx="2416175" cy="13731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负责任是人生</a:t>
            </a:r>
          </a:p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最大的痛苦（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分论点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07" name="文本框 128006"/>
          <p:cNvSpPr txBox="1"/>
          <p:nvPr/>
        </p:nvSpPr>
        <p:spPr>
          <a:xfrm>
            <a:off x="2438400" y="2667000"/>
            <a:ext cx="2362200" cy="1800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尽责任是人生最大的快乐（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分论点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  <a:p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08" name="文本框 128007"/>
          <p:cNvSpPr txBox="1"/>
          <p:nvPr/>
        </p:nvSpPr>
        <p:spPr>
          <a:xfrm>
            <a:off x="2362200" y="4572000"/>
            <a:ext cx="3756025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人生当勇于负责，而</a:t>
            </a:r>
          </a:p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不能逃避责任（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结论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09" name="左大括号 128008"/>
          <p:cNvSpPr/>
          <p:nvPr/>
        </p:nvSpPr>
        <p:spPr>
          <a:xfrm>
            <a:off x="4724400" y="381000"/>
            <a:ext cx="228600" cy="1828800"/>
          </a:xfrm>
          <a:prstGeom prst="leftBrace">
            <a:avLst>
              <a:gd name="adj1" fmla="val 6662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10" name="文本框 128009"/>
          <p:cNvSpPr txBox="1"/>
          <p:nvPr/>
        </p:nvSpPr>
        <p:spPr>
          <a:xfrm>
            <a:off x="4852988" y="228600"/>
            <a:ext cx="42910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、贫老失意死不是最苦。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11" name="文本框 128010"/>
          <p:cNvSpPr txBox="1"/>
          <p:nvPr/>
        </p:nvSpPr>
        <p:spPr>
          <a:xfrm>
            <a:off x="4724400" y="685800"/>
            <a:ext cx="420687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2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、最大的痛苦是负了未 了的责任。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12" name="文本框 128011"/>
          <p:cNvSpPr txBox="1"/>
          <p:nvPr/>
        </p:nvSpPr>
        <p:spPr>
          <a:xfrm>
            <a:off x="4572000" y="1676400"/>
            <a:ext cx="4914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3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、负责任情况及痛苦状态。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13" name="左大括号 128012"/>
          <p:cNvSpPr/>
          <p:nvPr/>
        </p:nvSpPr>
        <p:spPr>
          <a:xfrm>
            <a:off x="4648200" y="2667000"/>
            <a:ext cx="304800" cy="1905000"/>
          </a:xfrm>
          <a:prstGeom prst="leftBrace">
            <a:avLst>
              <a:gd name="adj1" fmla="val 5205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14" name="文本框 128013"/>
          <p:cNvSpPr txBox="1"/>
          <p:nvPr/>
        </p:nvSpPr>
        <p:spPr>
          <a:xfrm>
            <a:off x="4953000" y="2438400"/>
            <a:ext cx="41910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引证法：古语、俗语、名言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15" name="文本框 128014"/>
          <p:cNvSpPr txBox="1"/>
          <p:nvPr/>
        </p:nvSpPr>
        <p:spPr>
          <a:xfrm>
            <a:off x="4953000" y="3352800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道理论证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16" name="文本框 128015"/>
          <p:cNvSpPr txBox="1"/>
          <p:nvPr/>
        </p:nvSpPr>
        <p:spPr>
          <a:xfrm>
            <a:off x="5029200" y="40386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对比论证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17" name="左大括号 128016"/>
          <p:cNvSpPr/>
          <p:nvPr/>
        </p:nvSpPr>
        <p:spPr>
          <a:xfrm>
            <a:off x="5867400" y="4572000"/>
            <a:ext cx="76200" cy="1828800"/>
          </a:xfrm>
          <a:prstGeom prst="leftBrace">
            <a:avLst>
              <a:gd name="adj1" fmla="val 20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18" name="文本框 128017"/>
          <p:cNvSpPr txBox="1"/>
          <p:nvPr/>
        </p:nvSpPr>
        <p:spPr>
          <a:xfrm>
            <a:off x="6019800" y="4800600"/>
            <a:ext cx="23272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当勇于负责。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19" name="文本框 128018"/>
          <p:cNvSpPr txBox="1"/>
          <p:nvPr/>
        </p:nvSpPr>
        <p:spPr>
          <a:xfrm>
            <a:off x="6019800" y="57912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不能逃避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20" name="文本框 128019"/>
          <p:cNvSpPr txBox="1"/>
          <p:nvPr/>
        </p:nvSpPr>
        <p:spPr>
          <a:xfrm>
            <a:off x="381000" y="44196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中心论点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4" grpId="0"/>
      <p:bldP spid="128005" grpId="0"/>
      <p:bldP spid="128006" grpId="0"/>
      <p:bldP spid="128007" grpId="0"/>
      <p:bldP spid="128008" grpId="0"/>
      <p:bldP spid="128009" grpId="0"/>
      <p:bldP spid="128010" grpId="0"/>
      <p:bldP spid="128011" grpId="0"/>
      <p:bldP spid="128012" grpId="0"/>
      <p:bldP spid="128014" grpId="0"/>
      <p:bldP spid="128015" grpId="0"/>
      <p:bldP spid="128016" grpId="0"/>
      <p:bldP spid="128018" grpId="0"/>
      <p:bldP spid="128019" grpId="0"/>
      <p:bldP spid="1280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3490" name="图片 63489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80365"/>
            <a:ext cx="758698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2" name="Text Box 12"/>
          <p:cNvSpPr txBox="1"/>
          <p:nvPr/>
        </p:nvSpPr>
        <p:spPr>
          <a:xfrm>
            <a:off x="760889" y="2079705"/>
            <a:ext cx="6373416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本文论述了人在面对责任时是逃避还是承担的问题，告诉我们背负应尽而未尽的责任是人生最大的痛苦，尽责任是人生最大的快乐。</a:t>
            </a:r>
          </a:p>
        </p:txBody>
      </p:sp>
      <p:pic>
        <p:nvPicPr>
          <p:cNvPr id="63494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6034" y="1015683"/>
            <a:ext cx="3077765" cy="717947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</p:pic>
      <p:pic>
        <p:nvPicPr>
          <p:cNvPr id="6349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153900" y="11201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762" name="矩形 117761"/>
          <p:cNvSpPr/>
          <p:nvPr/>
        </p:nvSpPr>
        <p:spPr>
          <a:xfrm>
            <a:off x="205423" y="1901825"/>
            <a:ext cx="8208962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1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请说出日常生活中与“苦、乐”相关的成语、俗语、谚语等。</a:t>
            </a:r>
          </a:p>
        </p:txBody>
      </p:sp>
      <p:pic>
        <p:nvPicPr>
          <p:cNvPr id="18434" name="图片 117762" descr="0408191255058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89588"/>
            <a:ext cx="9144000" cy="1268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17763" descr="图片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0" y="0"/>
            <a:ext cx="857250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矩形 117764"/>
          <p:cNvSpPr/>
          <p:nvPr/>
        </p:nvSpPr>
        <p:spPr>
          <a:xfrm>
            <a:off x="1334453" y="244475"/>
            <a:ext cx="4629150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拓展升华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09650" y="3370580"/>
            <a:ext cx="7124065" cy="2061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知足常乐、苦尽甘来、</a:t>
            </a:r>
            <a:endParaRPr lang="zh-CN" altLang="en-US" sz="3200" b="1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苦中作乐、先苦后甜</a:t>
            </a:r>
            <a:r>
              <a:rPr lang="en-US" altLang="zh-CN" sz="32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endParaRPr lang="en-US" altLang="zh-CN" sz="3200" b="1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书山有路勤为径，学海无涯苦作舟</a:t>
            </a:r>
            <a:r>
              <a:rPr lang="en-US" altLang="zh-CN" sz="32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8" name="图片 5127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1" descr="C:\Users\Administrator\Desktop\人七语大课堂\ST9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7488" y="2187179"/>
            <a:ext cx="1433513" cy="26050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5" name="组合 3"/>
          <p:cNvGrpSpPr/>
          <p:nvPr/>
        </p:nvGrpSpPr>
        <p:grpSpPr>
          <a:xfrm>
            <a:off x="1277541" y="1107281"/>
            <a:ext cx="2102644" cy="545306"/>
            <a:chOff x="1438698" y="982657"/>
            <a:chExt cx="2498303" cy="616461"/>
          </a:xfrm>
        </p:grpSpPr>
        <p:pic>
          <p:nvPicPr>
            <p:cNvPr id="5126" name="图片 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作者介绍</a:t>
              </a:r>
            </a:p>
          </p:txBody>
        </p:sp>
      </p:grpSp>
      <p:sp>
        <p:nvSpPr>
          <p:cNvPr id="5122" name="TextBox 1"/>
          <p:cNvSpPr txBox="1"/>
          <p:nvPr/>
        </p:nvSpPr>
        <p:spPr>
          <a:xfrm>
            <a:off x="1385888" y="1754981"/>
            <a:ext cx="5022056" cy="3726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7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梁启超</a:t>
            </a: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700" b="1">
                <a:latin typeface="黑体" panose="02010609060101010101" pitchFamily="49" charset="-122"/>
                <a:ea typeface="黑体" panose="02010609060101010101" pitchFamily="49" charset="-122"/>
              </a:rPr>
              <a:t>1873—1929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字卓如，号任公，别号饮冰室主人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。广东新会人。</a:t>
            </a:r>
            <a: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</a:t>
            </a: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近代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（资产阶级改良主义）</a:t>
            </a: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思想家</a:t>
            </a:r>
            <a:r>
              <a:rPr lang="zh-CN" altLang="en-US" sz="27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、教育家、</a:t>
            </a: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学者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1895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年随康有为发起“公车上书”。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1898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年参加戊戌变法。著有</a:t>
            </a:r>
            <a:r>
              <a:rPr lang="en-US" altLang="zh-CN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饮冰室合集</a:t>
            </a:r>
            <a:r>
              <a:rPr lang="en-US" altLang="zh-CN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0418" name="图片 60417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10" y="43688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Text Box 4"/>
          <p:cNvSpPr txBox="1"/>
          <p:nvPr/>
        </p:nvSpPr>
        <p:spPr>
          <a:xfrm>
            <a:off x="469900" y="1109980"/>
            <a:ext cx="633158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.读完全文后，你对“责任”是怎样看待的？</a:t>
            </a:r>
            <a:endParaRPr lang="en-US" altLang="zh-CN" sz="28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0" name="矩形 60419"/>
          <p:cNvSpPr/>
          <p:nvPr/>
        </p:nvSpPr>
        <p:spPr>
          <a:xfrm>
            <a:off x="660083" y="2278143"/>
            <a:ext cx="6301979" cy="30460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Arial" panose="020b0604020202020204" pitchFamily="34" charset="0"/>
                <a:ea typeface="楷体" panose="02010609060101010101" pitchFamily="49" charset="-122"/>
              </a:rPr>
              <a:t>①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每一个人都有责任；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Arial" panose="020b0604020202020204" pitchFamily="34" charset="0"/>
                <a:ea typeface="楷体" panose="02010609060101010101" pitchFamily="49" charset="-122"/>
              </a:rPr>
              <a:t>②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尽责任是我们生活的全部内容；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Arial" panose="020b0604020202020204" pitchFamily="34" charset="0"/>
                <a:ea typeface="楷体" panose="02010609060101010101" pitchFamily="49" charset="-122"/>
              </a:rPr>
              <a:t>③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尽责任，就会快乐，否则，就会陷入痛苦。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09" name="内容占位符 121857" descr="图片6">
            <a:hlinkClick r:id="rId3" action="ppaction://hlinkfile"/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300788" y="4392613"/>
            <a:ext cx="2843212" cy="2465387"/>
          </a:xfrm>
        </p:spPr>
      </p:pic>
      <p:sp>
        <p:nvSpPr>
          <p:cNvPr id="17410" name="Document"/>
          <p:cNvSpPr>
            <a:spLocks noEditPoints="1"/>
          </p:cNvSpPr>
          <p:nvPr/>
        </p:nvSpPr>
        <p:spPr>
          <a:xfrm rot="-6824120">
            <a:off x="7181850" y="171450"/>
            <a:ext cx="1373188" cy="1550988"/>
          </a:xfrm>
          <a:custGeom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cxnLst>
              <a:cxn ang="0">
                <a:pos x="10757" y="21632"/>
              </a:cxn>
              <a:cxn ang="0">
                <a:pos x="85" y="10849"/>
              </a:cxn>
              <a:cxn ang="0">
                <a:pos x="10757" y="81"/>
              </a:cxn>
              <a:cxn ang="0">
                <a:pos x="21706" y="10652"/>
              </a:cxn>
              <a:cxn ang="0">
                <a:pos x="10757" y="21632"/>
              </a:cxn>
              <a:cxn ang="0">
                <a:pos x="0" y="0"/>
              </a:cxn>
              <a:cxn ang="0">
                <a:pos x="21600" y="0"/>
              </a:cxn>
              <a:cxn ang="0">
                <a:pos x="21600" y="21600"/>
              </a:cxn>
            </a:cxnLst>
            <a:rect l="txL" t="txT" r="txR" b="txB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 vert="eaVert" anchor="t"/>
          <a:lstStyle/>
          <a:p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心灵收获</a:t>
            </a:r>
          </a:p>
        </p:txBody>
      </p:sp>
      <p:sp>
        <p:nvSpPr>
          <p:cNvPr id="17411" name="矩形 121859"/>
          <p:cNvSpPr/>
          <p:nvPr/>
        </p:nvSpPr>
        <p:spPr>
          <a:xfrm>
            <a:off x="611188" y="2133600"/>
            <a:ext cx="89296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作为中学生我们应负有怎样的责任？</a:t>
            </a:r>
          </a:p>
        </p:txBody>
      </p:sp>
      <p:sp>
        <p:nvSpPr>
          <p:cNvPr id="121861" name="文本框 121860"/>
          <p:cNvSpPr txBox="1"/>
          <p:nvPr/>
        </p:nvSpPr>
        <p:spPr>
          <a:xfrm>
            <a:off x="611188" y="3141663"/>
            <a:ext cx="3889375" cy="314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作为学生：</a:t>
            </a:r>
          </a:p>
          <a:p>
            <a:endParaRPr lang="zh-CN" altLang="en-US" sz="4000" b="1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作为子女：</a:t>
            </a:r>
          </a:p>
          <a:p>
            <a:endParaRPr lang="zh-CN" altLang="en-US" sz="4000" b="1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作为公民：</a:t>
            </a:r>
          </a:p>
        </p:txBody>
      </p:sp>
      <p:sp>
        <p:nvSpPr>
          <p:cNvPr id="17413" name="矩形 121861"/>
          <p:cNvSpPr/>
          <p:nvPr/>
        </p:nvSpPr>
        <p:spPr>
          <a:xfrm>
            <a:off x="755650" y="188913"/>
            <a:ext cx="5086350" cy="18859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normAutofit/>
          </a:bodyPr>
          <a:lstStyle/>
          <a:p>
            <a:pPr algn="ctr"/>
            <a:r>
              <a:rPr lang="zh-CN" altLang="en-US" sz="6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五、实话实说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0596" name="文本框 110595"/>
          <p:cNvSpPr txBox="1"/>
          <p:nvPr/>
        </p:nvSpPr>
        <p:spPr>
          <a:xfrm>
            <a:off x="4427538" y="1628775"/>
            <a:ext cx="4103687" cy="4537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/>
            <a:endParaRPr lang="en-US" altLang="zh-CN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我们要有爱心和正义感，主动承担起对他人、对社会的责任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从小培养责任意识和奉献精神。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/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2530" name="组合 110596"/>
          <p:cNvGrpSpPr/>
          <p:nvPr/>
        </p:nvGrpSpPr>
        <p:grpSpPr>
          <a:xfrm>
            <a:off x="179388" y="6316663"/>
            <a:ext cx="8964612" cy="541337"/>
            <a:chOff x="113" y="3838"/>
            <a:chExt cx="5647" cy="341"/>
          </a:xfrm>
        </p:grpSpPr>
        <p:pic>
          <p:nvPicPr>
            <p:cNvPr id="22531" name="图片 110597" descr="gif0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2" name="图片 110598" descr="gif0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110599" descr="gif0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6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4" name="图片 110600" descr="gif0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90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5" name="图片 110601" descr="gif0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07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6" name="图片 110602" descr="gif0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78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7" name="图片 110603" descr="gif0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94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8" name="图片 110604" descr="gif0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6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2539" name="图片 110605" descr="图片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0" y="0"/>
            <a:ext cx="857250" cy="270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0" name="WordArt 3"/>
          <p:cNvSpPr>
            <a:spLocks noTextEdit="1"/>
          </p:cNvSpPr>
          <p:nvPr/>
        </p:nvSpPr>
        <p:spPr>
          <a:xfrm>
            <a:off x="4932363" y="333375"/>
            <a:ext cx="2890837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爱心行动</a:t>
            </a:r>
          </a:p>
        </p:txBody>
      </p:sp>
      <p:pic>
        <p:nvPicPr>
          <p:cNvPr id="22541" name="Picture 5" descr="0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725" y="0"/>
            <a:ext cx="1620838" cy="194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2" name="图片 110613" descr="c4cf2717d784aa1ac83d6d7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825" y="476250"/>
            <a:ext cx="4033838" cy="2881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3" name="图片 110615" descr="xin_22305051411207341483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825" y="3644900"/>
            <a:ext cx="4033838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内容占位符 120833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932363" y="4221163"/>
            <a:ext cx="3311525" cy="2160587"/>
          </a:xfrm>
        </p:spPr>
      </p:pic>
      <p:pic>
        <p:nvPicPr>
          <p:cNvPr id="21506" name="内容占位符 120834" descr="033F09EE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684213" y="4149725"/>
            <a:ext cx="3671887" cy="2374900"/>
          </a:xfrm>
        </p:spPr>
      </p:pic>
      <p:pic>
        <p:nvPicPr>
          <p:cNvPr id="21507" name="内容占位符 120835" descr="727b3951d8b8991f046096f70750de53"/>
          <p:cNvPicPr>
            <a:picLocks noGrp="1" noChangeAspect="1"/>
          </p:cNvPicPr>
          <p:nvPr>
            <p:ph sz="quarter" idx="3"/>
          </p:nvPr>
        </p:nvPicPr>
        <p:blipFill>
          <a:blip r:embed="rId4"/>
          <a:stretch>
            <a:fillRect/>
          </a:stretch>
        </p:blipFill>
        <p:spPr>
          <a:xfrm>
            <a:off x="4911725" y="1844675"/>
            <a:ext cx="3263900" cy="2151063"/>
          </a:xfrm>
        </p:spPr>
      </p:pic>
      <p:sp>
        <p:nvSpPr>
          <p:cNvPr id="120837" name="圆角矩形 120836"/>
          <p:cNvSpPr/>
          <p:nvPr/>
        </p:nvSpPr>
        <p:spPr>
          <a:xfrm>
            <a:off x="539750" y="404813"/>
            <a:ext cx="6119813" cy="1006475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96BB8F"/>
              </a:gs>
            </a:gsLst>
            <a:lin ang="5400000" scaled="1"/>
          </a:gradFill>
          <a:ln w="254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万众一心   众志成城抗震救灾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1509" name="图片 1208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7050" y="0"/>
            <a:ext cx="2266950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1208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213" y="1773238"/>
            <a:ext cx="3600450" cy="2227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9394" name="图片 59393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30" y="85725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Text Box 4"/>
          <p:cNvSpPr txBox="1"/>
          <p:nvPr/>
        </p:nvSpPr>
        <p:spPr>
          <a:xfrm>
            <a:off x="442754" y="4143455"/>
            <a:ext cx="6426994" cy="1337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肩负责任，担当未来</a:t>
            </a:r>
            <a:endParaRPr lang="zh-CN" altLang="en-US" sz="54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285" y="1693545"/>
            <a:ext cx="6815455" cy="2061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     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人是社会的人，社会是人的社会，</a:t>
            </a:r>
          </a:p>
          <a:p>
            <a:pPr algn="l"/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人离不开社会，社会、家庭都需要</a:t>
            </a:r>
          </a:p>
          <a:p>
            <a:pPr algn="l"/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人能负责任，同时对别人负责任就是</a:t>
            </a:r>
          </a:p>
          <a:p>
            <a:pPr algn="l"/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对自己负责任。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42" name="图片 61441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66738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3" name="Text Box 4"/>
          <p:cNvSpPr txBox="1"/>
          <p:nvPr/>
        </p:nvSpPr>
        <p:spPr>
          <a:xfrm>
            <a:off x="1065689" y="1808560"/>
            <a:ext cx="6426994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少年智则国智，少年富则国富，少年强则国强</a:t>
            </a: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少年独立则国独立，少年自由则国自由，少年进步则国进步，少年胜于欧洲，则国胜于欧洲</a:t>
            </a: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少年雄于地球，则国雄于地球。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梁启超</a:t>
            </a: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少年中国说</a:t>
            </a: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grpSp>
        <p:nvGrpSpPr>
          <p:cNvPr id="61444" name="组合 3"/>
          <p:cNvGrpSpPr/>
          <p:nvPr/>
        </p:nvGrpSpPr>
        <p:grpSpPr>
          <a:xfrm>
            <a:off x="720646" y="987901"/>
            <a:ext cx="2102644" cy="545306"/>
            <a:chOff x="1438698" y="982657"/>
            <a:chExt cx="2498303" cy="616461"/>
          </a:xfrm>
        </p:grpSpPr>
        <p:pic>
          <p:nvPicPr>
            <p:cNvPr id="61445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46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拓展延伸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6738" name="矩形 116737"/>
          <p:cNvSpPr/>
          <p:nvPr/>
        </p:nvSpPr>
        <p:spPr>
          <a:xfrm>
            <a:off x="572453" y="1106805"/>
            <a:ext cx="6697662" cy="34461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课后作业：</a:t>
            </a:r>
          </a:p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b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               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结合课堂所学知识，以“责任”为话题写一篇小短文。</a:t>
            </a:r>
          </a:p>
          <a:p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6600"/>
              <a:t>感谢倾听！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5058" name="图片 45057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78676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TextBox 1"/>
          <p:cNvSpPr txBox="1"/>
          <p:nvPr/>
        </p:nvSpPr>
        <p:spPr>
          <a:xfrm>
            <a:off x="919480" y="1825625"/>
            <a:ext cx="6535420" cy="3207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议论文的三要素：</a:t>
            </a:r>
          </a:p>
          <a:p>
            <a:pPr>
              <a:lnSpc>
                <a:spcPct val="150000"/>
              </a:lnSpc>
            </a:pPr>
            <a:r>
              <a:rPr lang="zh-CN" altLang="en-US" sz="2700" b="1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论点：</a:t>
            </a: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作者对事物或问题所持的见解、主张。</a:t>
            </a:r>
          </a:p>
          <a:p>
            <a:pPr>
              <a:lnSpc>
                <a:spcPct val="150000"/>
              </a:lnSpc>
            </a:pPr>
            <a:r>
              <a:rPr lang="zh-CN" altLang="en-US" sz="2700" b="1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论据：</a:t>
            </a: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证明论点的理由根据。</a:t>
            </a:r>
          </a:p>
          <a:p>
            <a:pPr>
              <a:lnSpc>
                <a:spcPct val="150000"/>
              </a:lnSpc>
            </a:pPr>
            <a:r>
              <a:rPr lang="zh-CN" altLang="en-US" sz="2700" b="1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论证：</a:t>
            </a: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运用论据证明论点的过程和方法。</a:t>
            </a:r>
          </a:p>
        </p:txBody>
      </p:sp>
      <p:grpSp>
        <p:nvGrpSpPr>
          <p:cNvPr id="45061" name="组合 3"/>
          <p:cNvGrpSpPr/>
          <p:nvPr/>
        </p:nvGrpSpPr>
        <p:grpSpPr>
          <a:xfrm>
            <a:off x="667306" y="1107281"/>
            <a:ext cx="2102644" cy="545306"/>
            <a:chOff x="1438698" y="982657"/>
            <a:chExt cx="2498303" cy="616461"/>
          </a:xfrm>
        </p:grpSpPr>
        <p:pic>
          <p:nvPicPr>
            <p:cNvPr id="4506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3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文体知识</a:t>
              </a:r>
            </a:p>
          </p:txBody>
        </p:sp>
      </p:grpSp>
      <p:sp>
        <p:nvSpPr>
          <p:cNvPr id="45064" name="文本框 45063"/>
          <p:cNvSpPr txBox="1"/>
          <p:nvPr/>
        </p:nvSpPr>
        <p:spPr>
          <a:xfrm>
            <a:off x="3924300" y="1107281"/>
            <a:ext cx="1565672" cy="553085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议论文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130" name="图片 48129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55" y="75120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TextBox 1"/>
          <p:cNvSpPr txBox="1"/>
          <p:nvPr/>
        </p:nvSpPr>
        <p:spPr>
          <a:xfrm>
            <a:off x="870903" y="2060416"/>
            <a:ext cx="6426994" cy="1960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论据分为事实论据和道理论据两类。</a:t>
            </a:r>
          </a:p>
          <a:p>
            <a:pPr>
              <a:lnSpc>
                <a:spcPct val="150000"/>
              </a:lnSpc>
            </a:pPr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常见的论证方法有：举例论证、道理论证（引用论证）、比喻论证和对比论证。</a:t>
            </a:r>
          </a:p>
        </p:txBody>
      </p:sp>
      <p:grpSp>
        <p:nvGrpSpPr>
          <p:cNvPr id="48132" name="组合 3"/>
          <p:cNvGrpSpPr/>
          <p:nvPr/>
        </p:nvGrpSpPr>
        <p:grpSpPr>
          <a:xfrm>
            <a:off x="747316" y="1107281"/>
            <a:ext cx="2102644" cy="545306"/>
            <a:chOff x="1438698" y="982657"/>
            <a:chExt cx="2498303" cy="616461"/>
          </a:xfrm>
        </p:grpSpPr>
        <p:pic>
          <p:nvPicPr>
            <p:cNvPr id="48133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34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文体知识</a:t>
              </a:r>
            </a:p>
          </p:txBody>
        </p:sp>
      </p:grpSp>
      <p:sp>
        <p:nvSpPr>
          <p:cNvPr id="48135" name="文本框 48134"/>
          <p:cNvSpPr txBox="1"/>
          <p:nvPr/>
        </p:nvSpPr>
        <p:spPr>
          <a:xfrm>
            <a:off x="3672205" y="1107281"/>
            <a:ext cx="1565672" cy="553085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议论文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010" name="图片 43009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878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4" name="文本框 43013"/>
          <p:cNvSpPr txBox="1"/>
          <p:nvPr/>
        </p:nvSpPr>
        <p:spPr>
          <a:xfrm>
            <a:off x="4787504" y="2943225"/>
            <a:ext cx="378619" cy="414020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100">
              <a:latin typeface="Arial" panose="020b0604020202020204" pitchFamily="34" charset="0"/>
            </a:endParaRPr>
          </a:p>
        </p:txBody>
      </p:sp>
      <p:sp>
        <p:nvSpPr>
          <p:cNvPr id="43015" name="文本框 43014"/>
          <p:cNvSpPr txBox="1"/>
          <p:nvPr/>
        </p:nvSpPr>
        <p:spPr>
          <a:xfrm>
            <a:off x="1494235" y="1808560"/>
            <a:ext cx="1188244" cy="362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lang="zh-CN" altLang="en-US" sz="2700" b="1">
                <a:solidFill>
                  <a:srgbClr val="0033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揽</a:t>
            </a:r>
          </a:p>
          <a:p>
            <a:pPr>
              <a:spcBef>
                <a:spcPct val="25000"/>
              </a:spcBef>
            </a:pP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失意</a:t>
            </a:r>
          </a:p>
          <a:p>
            <a:pPr>
              <a:spcBef>
                <a:spcPct val="25000"/>
              </a:spcBef>
            </a:pP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达观</a:t>
            </a:r>
          </a:p>
          <a:p>
            <a:pPr>
              <a:spcBef>
                <a:spcPct val="25000"/>
              </a:spcBef>
            </a:pPr>
            <a:r>
              <a:rPr lang="zh-CN" altLang="en-US" sz="2700" b="1">
                <a:solidFill>
                  <a:srgbClr val="0033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契</a:t>
            </a: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约</a:t>
            </a:r>
          </a:p>
          <a:p>
            <a:pPr>
              <a:spcBef>
                <a:spcPct val="25000"/>
              </a:spcBef>
            </a:pP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监</a:t>
            </a:r>
            <a:r>
              <a:rPr lang="zh-CN" altLang="en-US" sz="2700" b="1">
                <a:solidFill>
                  <a:srgbClr val="0033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督</a:t>
            </a:r>
          </a:p>
          <a:p>
            <a:pPr>
              <a:spcBef>
                <a:spcPct val="25000"/>
              </a:spcBef>
            </a:pP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排解</a:t>
            </a:r>
          </a:p>
          <a:p>
            <a:pPr>
              <a:spcBef>
                <a:spcPct val="25000"/>
              </a:spcBef>
            </a:pPr>
            <a:r>
              <a:rPr lang="zh-CN" altLang="en-US" sz="2700" b="1">
                <a:solidFill>
                  <a:srgbClr val="0033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循</a:t>
            </a: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环</a:t>
            </a:r>
          </a:p>
        </p:txBody>
      </p:sp>
      <p:sp>
        <p:nvSpPr>
          <p:cNvPr id="43016" name="文本框 43015"/>
          <p:cNvSpPr txBox="1"/>
          <p:nvPr/>
        </p:nvSpPr>
        <p:spPr>
          <a:xfrm>
            <a:off x="2357438" y="1808560"/>
            <a:ext cx="1620441" cy="362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lǎn</a:t>
            </a:r>
          </a:p>
          <a:p>
            <a:pPr>
              <a:spcBef>
                <a:spcPct val="25000"/>
              </a:spcBef>
            </a:pPr>
            <a:endParaRPr lang="en-US" altLang="zh-CN" sz="27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5000"/>
              </a:spcBef>
            </a:pPr>
            <a:endParaRPr lang="en-US" altLang="zh-CN" sz="27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en-US" altLang="zh-CN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qì</a:t>
            </a:r>
          </a:p>
          <a:p>
            <a:pPr>
              <a:spcBef>
                <a:spcPct val="25000"/>
              </a:spcBef>
            </a:pPr>
            <a:r>
              <a:rPr lang="en-US" altLang="zh-CN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dū</a:t>
            </a:r>
          </a:p>
          <a:p>
            <a:pPr>
              <a:spcBef>
                <a:spcPct val="25000"/>
              </a:spcBef>
            </a:pPr>
            <a:endParaRPr lang="en-US" altLang="zh-CN" sz="27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en-US" altLang="zh-CN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xún</a:t>
            </a:r>
          </a:p>
        </p:txBody>
      </p:sp>
      <p:sp>
        <p:nvSpPr>
          <p:cNvPr id="43017" name="文本框 43016"/>
          <p:cNvSpPr txBox="1"/>
          <p:nvPr/>
        </p:nvSpPr>
        <p:spPr>
          <a:xfrm>
            <a:off x="5375831" y="857965"/>
            <a:ext cx="1296590" cy="414020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en-US" altLang="zh-CN" sz="21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94</a:t>
            </a:r>
            <a:r>
              <a:rPr lang="zh-CN" altLang="en-US" sz="21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</a:p>
        </p:txBody>
      </p:sp>
      <p:grpSp>
        <p:nvGrpSpPr>
          <p:cNvPr id="43018" name="组合 3"/>
          <p:cNvGrpSpPr/>
          <p:nvPr/>
        </p:nvGrpSpPr>
        <p:grpSpPr>
          <a:xfrm>
            <a:off x="362506" y="788511"/>
            <a:ext cx="2102644" cy="545306"/>
            <a:chOff x="1438698" y="982657"/>
            <a:chExt cx="2498303" cy="616461"/>
          </a:xfrm>
        </p:grpSpPr>
        <p:pic>
          <p:nvPicPr>
            <p:cNvPr id="43019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020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读读写写</a:t>
              </a:r>
            </a:p>
          </p:txBody>
        </p:sp>
      </p:grpSp>
      <p:sp>
        <p:nvSpPr>
          <p:cNvPr id="43021" name="文本框 43020"/>
          <p:cNvSpPr txBox="1"/>
          <p:nvPr/>
        </p:nvSpPr>
        <p:spPr>
          <a:xfrm>
            <a:off x="4031456" y="1863328"/>
            <a:ext cx="1782366" cy="154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如</a:t>
            </a:r>
            <a:r>
              <a:rPr lang="zh-CN" altLang="en-US" sz="2700" b="1">
                <a:solidFill>
                  <a:srgbClr val="0033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释</a:t>
            </a: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重负</a:t>
            </a:r>
          </a:p>
          <a:p>
            <a:pPr>
              <a:spcBef>
                <a:spcPct val="25000"/>
              </a:spcBef>
            </a:pP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海阔天空</a:t>
            </a:r>
          </a:p>
          <a:p>
            <a:pPr>
              <a:spcBef>
                <a:spcPct val="25000"/>
              </a:spcBef>
            </a:pP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悲天</a:t>
            </a:r>
            <a:r>
              <a:rPr lang="zh-CN" altLang="en-US" sz="2700" b="1">
                <a:solidFill>
                  <a:srgbClr val="0033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悯</a:t>
            </a: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人</a:t>
            </a:r>
          </a:p>
        </p:txBody>
      </p:sp>
      <p:sp>
        <p:nvSpPr>
          <p:cNvPr id="43022" name="文本框 43021"/>
          <p:cNvSpPr txBox="1"/>
          <p:nvPr/>
        </p:nvSpPr>
        <p:spPr>
          <a:xfrm>
            <a:off x="5598319" y="1808560"/>
            <a:ext cx="1620441" cy="154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shì</a:t>
            </a:r>
          </a:p>
          <a:p>
            <a:pPr>
              <a:spcBef>
                <a:spcPct val="25000"/>
              </a:spcBef>
            </a:pPr>
            <a:endParaRPr lang="en-US" altLang="zh-CN" sz="27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en-US" altLang="zh-CN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mǐn</a:t>
            </a:r>
          </a:p>
        </p:txBody>
      </p:sp>
      <p:sp>
        <p:nvSpPr>
          <p:cNvPr id="43023" name="文本框 43022"/>
          <p:cNvSpPr txBox="1"/>
          <p:nvPr/>
        </p:nvSpPr>
        <p:spPr>
          <a:xfrm>
            <a:off x="4031456" y="3429000"/>
            <a:ext cx="1782366" cy="154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恩</a:t>
            </a:r>
            <a:r>
              <a:rPr lang="zh-CN" altLang="en-US" sz="2700" b="1">
                <a:solidFill>
                  <a:srgbClr val="0033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惠</a:t>
            </a:r>
          </a:p>
          <a:p>
            <a:pPr>
              <a:spcBef>
                <a:spcPct val="25000"/>
              </a:spcBef>
            </a:pPr>
            <a:r>
              <a:rPr lang="zh-CN" altLang="en-US" sz="2700" b="1">
                <a:solidFill>
                  <a:srgbClr val="0033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卸</a:t>
            </a: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却</a:t>
            </a:r>
          </a:p>
          <a:p>
            <a:pPr>
              <a:spcBef>
                <a:spcPct val="25000"/>
              </a:spcBef>
            </a:pPr>
            <a:r>
              <a:rPr lang="zh-CN" altLang="en-US" sz="2700" b="1">
                <a:latin typeface="Arial" panose="020b0604020202020204" pitchFamily="34" charset="0"/>
                <a:ea typeface="楷体" panose="02010609060101010101" pitchFamily="49" charset="-122"/>
              </a:rPr>
              <a:t>任重道远</a:t>
            </a:r>
          </a:p>
        </p:txBody>
      </p:sp>
      <p:sp>
        <p:nvSpPr>
          <p:cNvPr id="43024" name="文本框 43023"/>
          <p:cNvSpPr txBox="1"/>
          <p:nvPr/>
        </p:nvSpPr>
        <p:spPr>
          <a:xfrm>
            <a:off x="4895850" y="3375422"/>
            <a:ext cx="1620441" cy="1026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huì</a:t>
            </a:r>
          </a:p>
          <a:p>
            <a:pPr>
              <a:spcBef>
                <a:spcPct val="25000"/>
              </a:spcBef>
            </a:pPr>
            <a:r>
              <a:rPr lang="en-US" altLang="zh-CN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xiè</a:t>
            </a:r>
          </a:p>
        </p:txBody>
      </p:sp>
      <p:sp>
        <p:nvSpPr>
          <p:cNvPr id="43025" name="文本框 43024"/>
          <p:cNvSpPr txBox="1"/>
          <p:nvPr/>
        </p:nvSpPr>
        <p:spPr>
          <a:xfrm>
            <a:off x="3868976" y="857965"/>
            <a:ext cx="1296590" cy="414020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  <p:bldP spid="43016" grpId="0"/>
      <p:bldP spid="43022" grpId="0"/>
      <p:bldP spid="43023" grpId="0"/>
      <p:bldP spid="43024" grpId="1"/>
      <p:bldP spid="430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6" name="图片 7175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68453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Box 6"/>
          <p:cNvSpPr txBox="1"/>
          <p:nvPr/>
        </p:nvSpPr>
        <p:spPr>
          <a:xfrm>
            <a:off x="986314" y="1739345"/>
            <a:ext cx="6481763" cy="3726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达观：</a:t>
            </a:r>
            <a:r>
              <a:rPr lang="zh-CN" altLang="en-US" sz="27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对不如意的事情看得开。 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失意：</a:t>
            </a:r>
            <a:r>
              <a:rPr lang="zh-CN" altLang="en-US" sz="27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不得志。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如释重负：</a:t>
            </a:r>
            <a:r>
              <a:rPr lang="zh-CN" altLang="en-US" sz="27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好像放下了沉重的负担。形容心情紧张后的轻松愉快。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心安理得：</a:t>
            </a:r>
            <a:r>
              <a:rPr lang="zh-CN" altLang="en-US" sz="27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自信事情做得合理，心里很坦然。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任重道远：</a:t>
            </a:r>
            <a:r>
              <a:rPr lang="zh-CN" altLang="en-US" sz="27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比喻责任重大。</a:t>
            </a:r>
          </a:p>
        </p:txBody>
      </p:sp>
      <p:grpSp>
        <p:nvGrpSpPr>
          <p:cNvPr id="7177" name="组合 3"/>
          <p:cNvGrpSpPr/>
          <p:nvPr/>
        </p:nvGrpSpPr>
        <p:grpSpPr>
          <a:xfrm>
            <a:off x="733346" y="987901"/>
            <a:ext cx="2102644" cy="545306"/>
            <a:chOff x="1438698" y="982657"/>
            <a:chExt cx="2498303" cy="616461"/>
          </a:xfrm>
        </p:grpSpPr>
        <p:pic>
          <p:nvPicPr>
            <p:cNvPr id="7178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</a:p>
          </p:txBody>
        </p:sp>
      </p:grp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4" name="图片 44033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67881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TextBox 6"/>
          <p:cNvSpPr txBox="1"/>
          <p:nvPr/>
        </p:nvSpPr>
        <p:spPr>
          <a:xfrm>
            <a:off x="729139" y="1646635"/>
            <a:ext cx="6481763" cy="3207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海阔天空：</a:t>
            </a:r>
            <a:r>
              <a:rPr lang="zh-CN" altLang="en-US" sz="27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形容大自然的广阔。也比喻想象或说话毫无拘束，漫无边际。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悲天悯人：</a:t>
            </a:r>
            <a:r>
              <a:rPr lang="zh-CN" altLang="en-US" sz="27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对社会的腐败和人民的疾苦感到悲愤和不平。</a:t>
            </a:r>
          </a:p>
          <a:p>
            <a:pPr>
              <a:lnSpc>
                <a:spcPct val="125000"/>
              </a:lnSpc>
            </a:pPr>
            <a:r>
              <a:rPr lang="zh-CN" altLang="en-US" sz="27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仁人志士：</a:t>
            </a:r>
            <a:r>
              <a:rPr lang="zh-CN" altLang="en-US" sz="27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有仁爱之心的人，品德高尚有志向有抱负的人。</a:t>
            </a:r>
          </a:p>
        </p:txBody>
      </p:sp>
      <p:grpSp>
        <p:nvGrpSpPr>
          <p:cNvPr id="44036" name="组合 3"/>
          <p:cNvGrpSpPr/>
          <p:nvPr/>
        </p:nvGrpSpPr>
        <p:grpSpPr>
          <a:xfrm>
            <a:off x="654606" y="855186"/>
            <a:ext cx="2102644" cy="545306"/>
            <a:chOff x="1438698" y="982657"/>
            <a:chExt cx="2498303" cy="616461"/>
          </a:xfrm>
        </p:grpSpPr>
        <p:pic>
          <p:nvPicPr>
            <p:cNvPr id="44037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8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</a:p>
          </p:txBody>
        </p:sp>
      </p:grp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202" name="图片 8201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35" y="671195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8"/>
          <p:cNvSpPr txBox="1"/>
          <p:nvPr/>
        </p:nvSpPr>
        <p:spPr>
          <a:xfrm>
            <a:off x="760889" y="1787366"/>
            <a:ext cx="6481763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</a:rPr>
              <a:t>用最喜欢的方式自由朗读课文并填空。</a:t>
            </a:r>
          </a:p>
        </p:txBody>
      </p:sp>
      <p:sp>
        <p:nvSpPr>
          <p:cNvPr id="8196" name="Text Box 10"/>
          <p:cNvSpPr txBox="1"/>
          <p:nvPr/>
        </p:nvSpPr>
        <p:spPr>
          <a:xfrm>
            <a:off x="1001078" y="2294335"/>
            <a:ext cx="648057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</a:rPr>
              <a:t>_________</a:t>
            </a:r>
            <a:r>
              <a:rPr lang="zh-CN" altLang="en-US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是人生最大的痛苦。</a:t>
            </a:r>
          </a:p>
        </p:txBody>
      </p:sp>
      <p:sp>
        <p:nvSpPr>
          <p:cNvPr id="8197" name="Text Box 11"/>
          <p:cNvSpPr txBox="1"/>
          <p:nvPr/>
        </p:nvSpPr>
        <p:spPr>
          <a:xfrm>
            <a:off x="1142921" y="3416300"/>
            <a:ext cx="610314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</a:rPr>
              <a:t>_________</a:t>
            </a:r>
            <a:r>
              <a:rPr lang="zh-CN" altLang="en-US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是人生最大的快乐。</a:t>
            </a:r>
          </a:p>
        </p:txBody>
      </p:sp>
      <p:sp>
        <p:nvSpPr>
          <p:cNvPr id="8198" name="Text Box 12"/>
          <p:cNvSpPr txBox="1"/>
          <p:nvPr/>
        </p:nvSpPr>
        <p:spPr>
          <a:xfrm>
            <a:off x="835025" y="2198846"/>
            <a:ext cx="253841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0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负责任</a:t>
            </a:r>
          </a:p>
          <a:p>
            <a:r>
              <a:rPr lang="zh-CN" altLang="en-US" sz="30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（未尽责任）</a:t>
            </a:r>
          </a:p>
        </p:txBody>
      </p:sp>
      <p:sp>
        <p:nvSpPr>
          <p:cNvPr id="8199" name="Text Box 13"/>
          <p:cNvSpPr txBox="1"/>
          <p:nvPr/>
        </p:nvSpPr>
        <p:spPr>
          <a:xfrm>
            <a:off x="1375728" y="3314462"/>
            <a:ext cx="1997869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尽责任</a:t>
            </a:r>
          </a:p>
        </p:txBody>
      </p:sp>
      <p:grpSp>
        <p:nvGrpSpPr>
          <p:cNvPr id="8203" name="组合 3"/>
          <p:cNvGrpSpPr/>
          <p:nvPr/>
        </p:nvGrpSpPr>
        <p:grpSpPr>
          <a:xfrm>
            <a:off x="760651" y="961231"/>
            <a:ext cx="2102644" cy="545306"/>
            <a:chOff x="1438698" y="982657"/>
            <a:chExt cx="2498303" cy="616461"/>
          </a:xfrm>
        </p:grpSpPr>
        <p:pic>
          <p:nvPicPr>
            <p:cNvPr id="8204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5" name="文本框 2"/>
            <p:cNvSpPr txBox="1"/>
            <p:nvPr/>
          </p:nvSpPr>
          <p:spPr>
            <a:xfrm>
              <a:off x="1438698" y="982657"/>
              <a:ext cx="2077644" cy="572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7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整体感知</a:t>
              </a:r>
            </a:p>
          </p:txBody>
        </p:sp>
      </p:grpSp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1494235" y="3969544"/>
            <a:ext cx="5130404" cy="170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人生当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</a:rPr>
              <a:t>____________</a:t>
            </a:r>
            <a:r>
              <a:rPr lang="zh-CN" altLang="en-US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而不能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</a:rPr>
              <a:t>____________</a:t>
            </a:r>
            <a:r>
              <a:rPr lang="zh-CN" altLang="en-US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8207" name="Text Box 4"/>
          <p:cNvSpPr txBox="1"/>
          <p:nvPr/>
        </p:nvSpPr>
        <p:spPr>
          <a:xfrm>
            <a:off x="3026093" y="4104005"/>
            <a:ext cx="2917031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勇于负责任</a:t>
            </a:r>
          </a:p>
        </p:txBody>
      </p:sp>
      <p:sp>
        <p:nvSpPr>
          <p:cNvPr id="99333" name="Text Box 5"/>
          <p:cNvSpPr txBox="1"/>
          <p:nvPr/>
        </p:nvSpPr>
        <p:spPr>
          <a:xfrm>
            <a:off x="3107770" y="4941094"/>
            <a:ext cx="226814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逃避责任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8" grpId="0"/>
      <p:bldP spid="8199" grpId="0"/>
      <p:bldP spid="8207" grpId="0"/>
      <p:bldP spid="99333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/>
        <a:ea typeface="Arial"/>
        <a:cs typeface="Arial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Arial"/>
        <a:cs typeface="Arial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212</Paragraphs>
  <Slides>37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52">
      <vt:lpstr>Arial</vt:lpstr>
      <vt:lpstr>Trebuchet MS</vt:lpstr>
      <vt:lpstr>华文新魏</vt:lpstr>
      <vt:lpstr>方正姚体</vt:lpstr>
      <vt:lpstr>Wingdings 3</vt:lpstr>
      <vt:lpstr>Times New Roman</vt:lpstr>
      <vt:lpstr>宋体</vt:lpstr>
      <vt:lpstr>Calibri Light</vt:lpstr>
      <vt:lpstr>Calibri</vt:lpstr>
      <vt:lpstr>黑体</vt:lpstr>
      <vt:lpstr>楷体</vt:lpstr>
      <vt:lpstr>仿宋</vt:lpstr>
      <vt:lpstr>楷体_GB2312</vt:lpstr>
      <vt:lpstr>华文行楷</vt:lpstr>
      <vt:lpstr>平面</vt:lpstr>
      <vt:lpstr>PowerPoint Presentation</vt:lpstr>
      <vt:lpstr>15.最苦与最乐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感谢倾听！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2021-04-11T19:37:20.490</cp:lastPrinted>
  <dcterms:created xsi:type="dcterms:W3CDTF">2021-04-11T19:37:20Z</dcterms:created>
  <dcterms:modified xsi:type="dcterms:W3CDTF">2021-04-11T11:37:26Z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