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1E9A-AFC1-4327-AE26-E976608FF622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482B9-AF55-42EA-AD08-7440022233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550540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586235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399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416717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7884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98036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24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05935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208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文本占位符 1208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12448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6EE5-F237-40CA-9AD2-9D1A9D6E6B78}" type="datetimeFigureOut">
              <a:rPr lang="zh-CN" altLang="en-US" smtClean="0"/>
              <a:pPr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CA39-6EBB-4762-8C0E-76B033448C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815" y="1614170"/>
            <a:ext cx="780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dirty="0">
                <a:solidFill>
                  <a:srgbClr val="FF3300"/>
                </a:solidFill>
                <a:ea typeface="华文行楷" pitchFamily="2" charset="-122"/>
                <a:sym typeface="+mn-ea"/>
              </a:rPr>
              <a:t>高中议论文写作起始课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14810" y="5072074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十中语文组             林文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570" y="890270"/>
            <a:ext cx="5935345" cy="5333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0980" y="168910"/>
            <a:ext cx="2486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【思路剖析】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2225"/>
          <p:cNvSpPr/>
          <p:nvPr/>
        </p:nvSpPr>
        <p:spPr>
          <a:xfrm>
            <a:off x="858520" y="2138045"/>
            <a:ext cx="7632700" cy="1322070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二、走近议论文</a:t>
            </a:r>
            <a:endParaRPr lang="en-US" altLang="zh-CN" sz="800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19811" name="文本框 119810"/>
          <p:cNvSpPr txBox="1"/>
          <p:nvPr/>
        </p:nvSpPr>
        <p:spPr>
          <a:xfrm>
            <a:off x="1841818" y="3926840"/>
            <a:ext cx="568452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7200" b="1" dirty="0">
                <a:latin typeface="Arial" panose="020B0604020202020204" pitchFamily="34" charset="0"/>
              </a:rPr>
              <a:t>——</a:t>
            </a:r>
            <a:r>
              <a:rPr lang="zh-CN" altLang="en-US" sz="7200" b="1" dirty="0">
                <a:latin typeface="Arial" panose="020B0604020202020204" pitchFamily="34" charset="0"/>
              </a:rPr>
              <a:t>学习常识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3" name="图片 153602" descr="u=688196770,2270096474&amp;fm=1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4292600"/>
            <a:ext cx="2124075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04" name="矩形 153603"/>
          <p:cNvSpPr/>
          <p:nvPr/>
        </p:nvSpPr>
        <p:spPr>
          <a:xfrm>
            <a:off x="0" y="404813"/>
            <a:ext cx="878205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小莉的困惑：每天忙于温习功课和写作业，课外阅读时间越来越少，还要不要坚持课外阅读了呢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153605" name="矩形 153604"/>
          <p:cNvSpPr/>
          <p:nvPr/>
        </p:nvSpPr>
        <p:spPr>
          <a:xfrm>
            <a:off x="468630" y="3792855"/>
            <a:ext cx="5288280" cy="946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说点理由：谈谈阅读的好处</a:t>
            </a:r>
          </a:p>
        </p:txBody>
      </p:sp>
      <p:sp>
        <p:nvSpPr>
          <p:cNvPr id="153607" name="矩形 153606"/>
          <p:cNvSpPr/>
          <p:nvPr/>
        </p:nvSpPr>
        <p:spPr>
          <a:xfrm>
            <a:off x="539750" y="5013325"/>
            <a:ext cx="35290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读书名言</a:t>
            </a:r>
          </a:p>
        </p:txBody>
      </p:sp>
      <p:sp>
        <p:nvSpPr>
          <p:cNvPr id="153610" name="矩形 153609"/>
          <p:cNvSpPr/>
          <p:nvPr/>
        </p:nvSpPr>
        <p:spPr>
          <a:xfrm>
            <a:off x="611188" y="5849938"/>
            <a:ext cx="3384550" cy="10080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名人事例</a:t>
            </a:r>
          </a:p>
        </p:txBody>
      </p:sp>
      <p:sp>
        <p:nvSpPr>
          <p:cNvPr id="153611" name="文本框 153610"/>
          <p:cNvSpPr txBox="1"/>
          <p:nvPr/>
        </p:nvSpPr>
        <p:spPr>
          <a:xfrm>
            <a:off x="5867400" y="4005263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讲道理</a:t>
            </a:r>
          </a:p>
        </p:txBody>
      </p:sp>
      <p:sp>
        <p:nvSpPr>
          <p:cNvPr id="153612" name="文本框 153611"/>
          <p:cNvSpPr txBox="1"/>
          <p:nvPr/>
        </p:nvSpPr>
        <p:spPr>
          <a:xfrm>
            <a:off x="4427538" y="5516563"/>
            <a:ext cx="1943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摆事实</a:t>
            </a:r>
          </a:p>
        </p:txBody>
      </p:sp>
      <p:sp>
        <p:nvSpPr>
          <p:cNvPr id="153615" name="矩形 153614"/>
          <p:cNvSpPr/>
          <p:nvPr/>
        </p:nvSpPr>
        <p:spPr>
          <a:xfrm>
            <a:off x="729615" y="2637155"/>
            <a:ext cx="5931535" cy="7594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solidFill>
                  <a:schemeClr val="tx1"/>
                </a:solidFill>
                <a:effectLst>
                  <a:outerShdw dist="45791" dir="3378595" algn="ctr" rotWithShape="0">
                    <a:srgbClr val="4D4D4D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观点：应该坚持课外阅读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1" grpId="0"/>
      <p:bldP spid="1536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矩形 69635"/>
          <p:cNvSpPr/>
          <p:nvPr/>
        </p:nvSpPr>
        <p:spPr>
          <a:xfrm>
            <a:off x="390843" y="3201670"/>
            <a:ext cx="784860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FF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是以议论为主要表达方式，通过摆事实、讲道理来阐明观点，发表看法的文章。</a:t>
            </a:r>
          </a:p>
        </p:txBody>
      </p:sp>
      <p:sp>
        <p:nvSpPr>
          <p:cNvPr id="69637" name="文本框 69636"/>
          <p:cNvSpPr txBox="1"/>
          <p:nvPr/>
        </p:nvSpPr>
        <p:spPr>
          <a:xfrm>
            <a:off x="1438275" y="1910715"/>
            <a:ext cx="479107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800" b="1" dirty="0"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2" charset="-122"/>
              </a:rPr>
              <a:t>什么是议论文？</a:t>
            </a:r>
            <a:endParaRPr lang="zh-CN" altLang="en-US" sz="4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9638" name="矩形 69637"/>
          <p:cNvSpPr/>
          <p:nvPr/>
        </p:nvSpPr>
        <p:spPr>
          <a:xfrm>
            <a:off x="179388" y="260350"/>
            <a:ext cx="846296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8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了解议论文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4" name="文本框 168963"/>
          <p:cNvSpPr txBox="1"/>
          <p:nvPr/>
        </p:nvSpPr>
        <p:spPr>
          <a:xfrm>
            <a:off x="519113" y="122238"/>
            <a:ext cx="42672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</a:rPr>
              <a:t>与其它文体的区别</a:t>
            </a:r>
          </a:p>
        </p:txBody>
      </p:sp>
      <p:graphicFrame>
        <p:nvGraphicFramePr>
          <p:cNvPr id="168995" name="表格 168994"/>
          <p:cNvGraphicFramePr/>
          <p:nvPr/>
        </p:nvGraphicFramePr>
        <p:xfrm>
          <a:off x="611188" y="1628775"/>
          <a:ext cx="7920038" cy="4897120"/>
        </p:xfrm>
        <a:graphic>
          <a:graphicData uri="http://schemas.openxmlformats.org/drawingml/2006/table">
            <a:tbl>
              <a:tblPr/>
              <a:tblGrid>
                <a:gridCol w="2640330"/>
                <a:gridCol w="2639695"/>
                <a:gridCol w="2640013"/>
              </a:tblGrid>
              <a:tr h="14319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3300"/>
                          </a:solidFill>
                        </a:rPr>
                        <a:t>记叙文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3300"/>
                          </a:solidFill>
                        </a:rPr>
                        <a:t>说明文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4000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3300"/>
                          </a:solidFill>
                        </a:rPr>
                        <a:t>议论文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议论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以知授人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9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形象性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40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40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8992" name="矩形 168991"/>
          <p:cNvSpPr/>
          <p:nvPr/>
        </p:nvSpPr>
        <p:spPr>
          <a:xfrm>
            <a:off x="611188" y="4221163"/>
            <a:ext cx="25923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以情感人</a:t>
            </a:r>
          </a:p>
        </p:txBody>
      </p:sp>
      <p:sp>
        <p:nvSpPr>
          <p:cNvPr id="168993" name="文本框 168992"/>
          <p:cNvSpPr txBox="1"/>
          <p:nvPr/>
        </p:nvSpPr>
        <p:spPr>
          <a:xfrm>
            <a:off x="3348038" y="3357563"/>
            <a:ext cx="26654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40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8996" name="矩形 168995"/>
          <p:cNvSpPr/>
          <p:nvPr/>
        </p:nvSpPr>
        <p:spPr>
          <a:xfrm>
            <a:off x="3419475" y="5229225"/>
            <a:ext cx="252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知识性</a:t>
            </a:r>
          </a:p>
        </p:txBody>
      </p:sp>
      <p:sp>
        <p:nvSpPr>
          <p:cNvPr id="168997" name="文本框 168996"/>
          <p:cNvSpPr txBox="1"/>
          <p:nvPr/>
        </p:nvSpPr>
        <p:spPr>
          <a:xfrm>
            <a:off x="6011863" y="4292600"/>
            <a:ext cx="26654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以理服人</a:t>
            </a:r>
          </a:p>
        </p:txBody>
      </p:sp>
      <p:sp>
        <p:nvSpPr>
          <p:cNvPr id="168998" name="矩形 168997"/>
          <p:cNvSpPr/>
          <p:nvPr/>
        </p:nvSpPr>
        <p:spPr>
          <a:xfrm>
            <a:off x="6084888" y="5373688"/>
            <a:ext cx="252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哲理性</a:t>
            </a:r>
          </a:p>
        </p:txBody>
      </p:sp>
      <p:sp>
        <p:nvSpPr>
          <p:cNvPr id="168999" name="矩形 168998"/>
          <p:cNvSpPr/>
          <p:nvPr/>
        </p:nvSpPr>
        <p:spPr>
          <a:xfrm>
            <a:off x="1476375" y="32131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记叙</a:t>
            </a:r>
          </a:p>
        </p:txBody>
      </p:sp>
      <p:sp>
        <p:nvSpPr>
          <p:cNvPr id="169000" name="矩形 168999"/>
          <p:cNvSpPr/>
          <p:nvPr/>
        </p:nvSpPr>
        <p:spPr>
          <a:xfrm>
            <a:off x="4067175" y="31416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8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8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8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8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8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8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92" grpId="0"/>
      <p:bldP spid="168996" grpId="0"/>
      <p:bldP spid="168997" grpId="0"/>
      <p:bldP spid="168998" grpId="0"/>
      <p:bldP spid="168999" grpId="0"/>
      <p:bldP spid="1690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矩形 7172"/>
          <p:cNvSpPr/>
          <p:nvPr/>
        </p:nvSpPr>
        <p:spPr>
          <a:xfrm>
            <a:off x="179388" y="333375"/>
            <a:ext cx="6705600" cy="2195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6000" b="1" dirty="0">
                <a:latin typeface="华文细黑" pitchFamily="2" charset="-122"/>
                <a:ea typeface="华文细黑" pitchFamily="2" charset="-122"/>
              </a:rPr>
              <a:t>议论文三要素：</a:t>
            </a:r>
          </a:p>
          <a:p>
            <a:pPr>
              <a:spcBef>
                <a:spcPct val="30000"/>
              </a:spcBef>
            </a:pPr>
            <a:endParaRPr lang="zh-CN" altLang="en-US" sz="60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3132138" y="1628775"/>
            <a:ext cx="34972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FFCC"/>
                </a:solidFill>
                <a:latin typeface="Arial" panose="020B0604020202020204" pitchFamily="34" charset="0"/>
                <a:ea typeface="幼圆" pitchFamily="49" charset="-122"/>
              </a:rPr>
              <a:t>  </a:t>
            </a:r>
          </a:p>
        </p:txBody>
      </p:sp>
      <p:sp>
        <p:nvSpPr>
          <p:cNvPr id="7177" name="矩形 7176"/>
          <p:cNvSpPr/>
          <p:nvPr/>
        </p:nvSpPr>
        <p:spPr>
          <a:xfrm>
            <a:off x="3132138" y="3860800"/>
            <a:ext cx="36496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800" b="1" dirty="0">
                <a:solidFill>
                  <a:srgbClr val="FFFFCC"/>
                </a:solidFill>
                <a:latin typeface="Arial" panose="020B0604020202020204" pitchFamily="34" charset="0"/>
                <a:ea typeface="幼圆" pitchFamily="49" charset="-122"/>
              </a:rPr>
              <a:t>  </a:t>
            </a:r>
          </a:p>
        </p:txBody>
      </p:sp>
      <p:sp>
        <p:nvSpPr>
          <p:cNvPr id="7180" name="矩形 7179"/>
          <p:cNvSpPr/>
          <p:nvPr/>
        </p:nvSpPr>
        <p:spPr>
          <a:xfrm>
            <a:off x="8229600" y="61563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81" name="矩形 7180"/>
          <p:cNvSpPr/>
          <p:nvPr/>
        </p:nvSpPr>
        <p:spPr>
          <a:xfrm>
            <a:off x="971550" y="1773238"/>
            <a:ext cx="63055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dirty="0">
                <a:latin typeface="Arial" panose="020B0604020202020204" pitchFamily="34" charset="0"/>
                <a:ea typeface="黑体" panose="02010609060101010101" pitchFamily="2" charset="-122"/>
              </a:rPr>
              <a:t>论点、论据、论证</a:t>
            </a:r>
          </a:p>
        </p:txBody>
      </p:sp>
      <p:sp>
        <p:nvSpPr>
          <p:cNvPr id="7182" name="矩形 7181"/>
          <p:cNvSpPr/>
          <p:nvPr/>
        </p:nvSpPr>
        <p:spPr>
          <a:xfrm>
            <a:off x="323850" y="3213100"/>
            <a:ext cx="25209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是作者对所论述问题的见解和主张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7183" name="矩形 7182"/>
          <p:cNvSpPr/>
          <p:nvPr/>
        </p:nvSpPr>
        <p:spPr>
          <a:xfrm>
            <a:off x="3276600" y="3141663"/>
            <a:ext cx="2160588" cy="315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用来证明论点的材料。包括事实论据或道理论据 。</a:t>
            </a:r>
          </a:p>
        </p:txBody>
      </p:sp>
      <p:sp>
        <p:nvSpPr>
          <p:cNvPr id="7184" name="矩形 7183"/>
          <p:cNvSpPr/>
          <p:nvPr/>
        </p:nvSpPr>
        <p:spPr>
          <a:xfrm>
            <a:off x="6011863" y="3357563"/>
            <a:ext cx="273685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是运用论据来证明论点的过程和方法，是论点和论据间的逻辑纽带。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183" grpId="0"/>
      <p:bldP spid="71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文本框 121857"/>
          <p:cNvSpPr txBox="1"/>
          <p:nvPr/>
        </p:nvSpPr>
        <p:spPr>
          <a:xfrm>
            <a:off x="-1189037" y="2565400"/>
            <a:ext cx="6337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三要素：</a:t>
            </a:r>
          </a:p>
        </p:txBody>
      </p:sp>
      <p:sp>
        <p:nvSpPr>
          <p:cNvPr id="121859" name="左大括号 121858"/>
          <p:cNvSpPr/>
          <p:nvPr/>
        </p:nvSpPr>
        <p:spPr>
          <a:xfrm>
            <a:off x="4787900" y="1412875"/>
            <a:ext cx="685800" cy="3048000"/>
          </a:xfrm>
          <a:prstGeom prst="leftBrace">
            <a:avLst>
              <a:gd name="adj1" fmla="val 3703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1860" name="文本框 121859">
            <a:hlinkClick r:id="" action="ppaction://noaction"/>
          </p:cNvPr>
          <p:cNvSpPr txBox="1"/>
          <p:nvPr/>
        </p:nvSpPr>
        <p:spPr>
          <a:xfrm>
            <a:off x="5486400" y="12192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论点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1861" name="文本框 121860">
            <a:hlinkClick r:id="" action="ppaction://noaction"/>
          </p:cNvPr>
          <p:cNvSpPr txBox="1"/>
          <p:nvPr/>
        </p:nvSpPr>
        <p:spPr>
          <a:xfrm>
            <a:off x="5562600" y="403860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论据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1862" name="文本框 121861">
            <a:hlinkClick r:id="" action="ppaction://noaction"/>
          </p:cNvPr>
          <p:cNvSpPr txBox="1"/>
          <p:nvPr/>
        </p:nvSpPr>
        <p:spPr>
          <a:xfrm>
            <a:off x="6781800" y="1981200"/>
            <a:ext cx="76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论证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1866" name="圆角矩形标注 121865"/>
          <p:cNvSpPr/>
          <p:nvPr/>
        </p:nvSpPr>
        <p:spPr>
          <a:xfrm>
            <a:off x="2484438" y="188913"/>
            <a:ext cx="3429000" cy="1066800"/>
          </a:xfrm>
          <a:prstGeom prst="wedgeRoundRectCallout">
            <a:avLst>
              <a:gd name="adj1" fmla="val 70463"/>
              <a:gd name="adj2" fmla="val 5208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作者对所议论问题的见解和主张</a:t>
            </a:r>
          </a:p>
        </p:txBody>
      </p:sp>
      <p:sp>
        <p:nvSpPr>
          <p:cNvPr id="121867" name="圆角矩形标注 121866"/>
          <p:cNvSpPr/>
          <p:nvPr/>
        </p:nvSpPr>
        <p:spPr>
          <a:xfrm>
            <a:off x="2438400" y="4648200"/>
            <a:ext cx="3048000" cy="914400"/>
          </a:xfrm>
          <a:prstGeom prst="wedgeRoundRectCallout">
            <a:avLst>
              <a:gd name="adj1" fmla="val 78333"/>
              <a:gd name="adj2" fmla="val -5833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</a:rPr>
              <a:t>证明论点的材料（事实或道理）</a:t>
            </a:r>
          </a:p>
        </p:txBody>
      </p:sp>
      <p:sp>
        <p:nvSpPr>
          <p:cNvPr id="121868" name="圆角矩形标注 121867"/>
          <p:cNvSpPr/>
          <p:nvPr/>
        </p:nvSpPr>
        <p:spPr>
          <a:xfrm>
            <a:off x="8534400" y="692150"/>
            <a:ext cx="609600" cy="5767388"/>
          </a:xfrm>
          <a:prstGeom prst="wedgeRoundRectCallout">
            <a:avLst>
              <a:gd name="adj1" fmla="val -226565"/>
              <a:gd name="adj2" fmla="val -5352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用论据证明论点的</a:t>
            </a:r>
          </a:p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过程和方法</a:t>
            </a:r>
          </a:p>
        </p:txBody>
      </p:sp>
      <p:sp>
        <p:nvSpPr>
          <p:cNvPr id="121869" name="文本框 121868"/>
          <p:cNvSpPr txBox="1"/>
          <p:nvPr/>
        </p:nvSpPr>
        <p:spPr>
          <a:xfrm>
            <a:off x="179388" y="1484313"/>
            <a:ext cx="3536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议论文的构成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  <p:bldP spid="121861" grpId="0"/>
      <p:bldP spid="121862" grpId="0"/>
      <p:bldP spid="121866" grpId="0" animBg="1"/>
      <p:bldP spid="121867" grpId="0" animBg="1"/>
      <p:bldP spid="1218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8" name="矩形 154627"/>
          <p:cNvSpPr/>
          <p:nvPr/>
        </p:nvSpPr>
        <p:spPr>
          <a:xfrm>
            <a:off x="313373" y="1988820"/>
            <a:ext cx="842645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(       )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解决“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证明什么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”的问题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54629" name="矩形 154628"/>
          <p:cNvSpPr/>
          <p:nvPr/>
        </p:nvSpPr>
        <p:spPr>
          <a:xfrm>
            <a:off x="-90170" y="3216275"/>
            <a:ext cx="9324975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   )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解决“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用什么来证明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”的问题。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54630" name="矩形 154629"/>
          <p:cNvSpPr/>
          <p:nvPr/>
        </p:nvSpPr>
        <p:spPr>
          <a:xfrm>
            <a:off x="179388" y="5001578"/>
            <a:ext cx="8900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    )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解决“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怎样证明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”的问题。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54632" name="文本框 154631"/>
          <p:cNvSpPr txBox="1"/>
          <p:nvPr/>
        </p:nvSpPr>
        <p:spPr>
          <a:xfrm>
            <a:off x="519113" y="1994535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论点</a:t>
            </a:r>
          </a:p>
        </p:txBody>
      </p:sp>
      <p:sp>
        <p:nvSpPr>
          <p:cNvPr id="154633" name="文本框 154632"/>
          <p:cNvSpPr txBox="1"/>
          <p:nvPr/>
        </p:nvSpPr>
        <p:spPr>
          <a:xfrm>
            <a:off x="179705" y="3326765"/>
            <a:ext cx="2211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论据</a:t>
            </a:r>
          </a:p>
        </p:txBody>
      </p:sp>
      <p:sp>
        <p:nvSpPr>
          <p:cNvPr id="154634" name="文本框 154633"/>
          <p:cNvSpPr txBox="1"/>
          <p:nvPr/>
        </p:nvSpPr>
        <p:spPr>
          <a:xfrm>
            <a:off x="519113" y="5063173"/>
            <a:ext cx="28654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论证</a:t>
            </a:r>
          </a:p>
        </p:txBody>
      </p:sp>
      <p:sp>
        <p:nvSpPr>
          <p:cNvPr id="154635" name="文本框 154634"/>
          <p:cNvSpPr txBox="1"/>
          <p:nvPr/>
        </p:nvSpPr>
        <p:spPr>
          <a:xfrm>
            <a:off x="519113" y="450850"/>
            <a:ext cx="68897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请用议论文三要素来填空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2" grpId="0"/>
      <p:bldP spid="154633" grpId="0"/>
      <p:bldP spid="1546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xfrm>
            <a:off x="92710" y="2520315"/>
            <a:ext cx="8631555" cy="1413510"/>
          </a:xfrm>
        </p:spPr>
        <p:txBody>
          <a:bodyPr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黑体" panose="02010609060101010101" pitchFamily="2" charset="-122"/>
              </a:rPr>
              <a:t>（一）明确论题和论点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77825"/>
          <p:cNvSpPr/>
          <p:nvPr/>
        </p:nvSpPr>
        <p:spPr>
          <a:xfrm>
            <a:off x="533400" y="609600"/>
            <a:ext cx="7848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论题与论点的区别：</a:t>
            </a:r>
          </a:p>
        </p:txBody>
      </p:sp>
      <p:sp>
        <p:nvSpPr>
          <p:cNvPr id="77827" name="矩形 77826"/>
          <p:cNvSpPr/>
          <p:nvPr/>
        </p:nvSpPr>
        <p:spPr>
          <a:xfrm>
            <a:off x="533400" y="1600200"/>
            <a:ext cx="784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800" b="1" dirty="0">
                <a:solidFill>
                  <a:srgbClr val="FFFF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  </a:t>
            </a:r>
            <a:r>
              <a:rPr lang="en-US" altLang="zh-CN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论题就是指议论的话题。</a:t>
            </a:r>
          </a:p>
        </p:txBody>
      </p:sp>
      <p:sp>
        <p:nvSpPr>
          <p:cNvPr id="77829" name="矩形 77828"/>
          <p:cNvSpPr/>
          <p:nvPr/>
        </p:nvSpPr>
        <p:spPr>
          <a:xfrm>
            <a:off x="3132138" y="3860800"/>
            <a:ext cx="36496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800" b="1" dirty="0">
                <a:solidFill>
                  <a:srgbClr val="FFFFCC"/>
                </a:solidFill>
                <a:latin typeface="Arial" panose="020B0604020202020204" pitchFamily="34" charset="0"/>
                <a:ea typeface="幼圆" pitchFamily="49" charset="-122"/>
              </a:rPr>
              <a:t>  </a:t>
            </a:r>
          </a:p>
        </p:txBody>
      </p:sp>
      <p:sp>
        <p:nvSpPr>
          <p:cNvPr id="77830" name="矩形 77829"/>
          <p:cNvSpPr/>
          <p:nvPr/>
        </p:nvSpPr>
        <p:spPr>
          <a:xfrm>
            <a:off x="8229600" y="61563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7832" name="矩形 77831"/>
          <p:cNvSpPr/>
          <p:nvPr/>
        </p:nvSpPr>
        <p:spPr>
          <a:xfrm>
            <a:off x="685800" y="3276600"/>
            <a:ext cx="7467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800" b="1" dirty="0">
                <a:solidFill>
                  <a:srgbClr val="FFFF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 </a:t>
            </a:r>
            <a:r>
              <a:rPr lang="en-US" altLang="zh-CN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论点是作者对论述的问题所持的见解与主张。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2030" y="2260600"/>
            <a:ext cx="6357620" cy="313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/>
              <a:t>一、满分议论文长什么样</a:t>
            </a:r>
          </a:p>
          <a:p>
            <a:pPr>
              <a:lnSpc>
                <a:spcPct val="150000"/>
              </a:lnSpc>
            </a:pPr>
            <a:r>
              <a:rPr lang="zh-CN" altLang="en-US" sz="4400" b="1"/>
              <a:t>二、走近议论文</a:t>
            </a:r>
          </a:p>
          <a:p>
            <a:pPr>
              <a:lnSpc>
                <a:spcPct val="150000"/>
              </a:lnSpc>
            </a:pPr>
            <a:r>
              <a:rPr lang="zh-CN" altLang="en-US" sz="4400" b="1"/>
              <a:t>三、走进议论文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9150" y="972185"/>
            <a:ext cx="780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dirty="0">
                <a:solidFill>
                  <a:srgbClr val="0000CC"/>
                </a:solidFill>
                <a:ea typeface="华文行楷" pitchFamily="2" charset="-122"/>
                <a:sym typeface="+mn-ea"/>
              </a:rPr>
              <a:t>高中议论文写作起始课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5170" name="内容占位符 13516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⑴</a:t>
            </a:r>
            <a:r>
              <a:rPr lang="zh-CN" altLang="en-US" sz="3600" dirty="0">
                <a:ea typeface="黑体" panose="02010609060101010101" pitchFamily="2" charset="-122"/>
              </a:rPr>
              <a:t>谈骨气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⑵</a:t>
            </a:r>
            <a:r>
              <a:rPr lang="zh-CN" altLang="en-US" sz="3600" dirty="0">
                <a:ea typeface="黑体" panose="02010609060101010101" pitchFamily="2" charset="-122"/>
              </a:rPr>
              <a:t>宽容是美德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⑶</a:t>
            </a:r>
            <a:r>
              <a:rPr lang="zh-CN" altLang="en-US" sz="3600" dirty="0">
                <a:ea typeface="黑体" panose="02010609060101010101" pitchFamily="2" charset="-122"/>
              </a:rPr>
              <a:t>小议“慎独”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⑷</a:t>
            </a:r>
            <a:r>
              <a:rPr lang="zh-CN" altLang="en-US" sz="3600" dirty="0">
                <a:ea typeface="黑体" panose="02010609060101010101" pitchFamily="2" charset="-122"/>
              </a:rPr>
              <a:t>从积累说起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⑸</a:t>
            </a:r>
            <a:r>
              <a:rPr lang="zh-CN" altLang="en-US" sz="3600" dirty="0">
                <a:ea typeface="黑体" panose="02010609060101010101" pitchFamily="2" charset="-122"/>
              </a:rPr>
              <a:t>最苦与最乐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⑹</a:t>
            </a:r>
            <a:r>
              <a:rPr lang="zh-CN" altLang="en-US" sz="3600" dirty="0">
                <a:ea typeface="黑体" panose="02010609060101010101" pitchFamily="2" charset="-122"/>
              </a:rPr>
              <a:t>学习语文不能要求速成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⑺</a:t>
            </a:r>
            <a:r>
              <a:rPr lang="zh-CN" altLang="en-US" sz="3600" dirty="0">
                <a:ea typeface="黑体" panose="02010609060101010101" pitchFamily="2" charset="-122"/>
              </a:rPr>
              <a:t>我们为什么活着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⑻</a:t>
            </a:r>
            <a:r>
              <a:rPr lang="zh-CN" altLang="en-US" sz="3600" dirty="0">
                <a:ea typeface="黑体" panose="02010609060101010101" pitchFamily="2" charset="-122"/>
              </a:rPr>
              <a:t>年轻人要善于反省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⑼</a:t>
            </a:r>
            <a:r>
              <a:rPr lang="zh-CN" altLang="en-US" sz="3600" dirty="0">
                <a:ea typeface="黑体" panose="02010609060101010101" pitchFamily="2" charset="-122"/>
              </a:rPr>
              <a:t>习惯的力量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⑽</a:t>
            </a:r>
            <a:r>
              <a:rPr lang="zh-CN" altLang="en-US" sz="3600" dirty="0">
                <a:ea typeface="黑体" panose="02010609060101010101" pitchFamily="2" charset="-122"/>
              </a:rPr>
              <a:t>勤能补拙</a:t>
            </a:r>
          </a:p>
          <a:p>
            <a:pPr>
              <a:lnSpc>
                <a:spcPct val="90000"/>
              </a:lnSpc>
            </a:pPr>
            <a:endParaRPr lang="zh-CN" altLang="en-US" sz="3600" dirty="0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600" dirty="0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600" dirty="0">
              <a:ea typeface="黑体" panose="02010609060101010101" pitchFamily="2" charset="-122"/>
            </a:endParaRPr>
          </a:p>
        </p:txBody>
      </p:sp>
      <p:sp>
        <p:nvSpPr>
          <p:cNvPr id="135171" name="矩形 135170"/>
          <p:cNvSpPr/>
          <p:nvPr/>
        </p:nvSpPr>
        <p:spPr>
          <a:xfrm>
            <a:off x="539750" y="23320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2" name="文本框 135171"/>
          <p:cNvSpPr txBox="1"/>
          <p:nvPr/>
        </p:nvSpPr>
        <p:spPr>
          <a:xfrm>
            <a:off x="376238" y="-20637"/>
            <a:ext cx="831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下列标题哪些是论点？哪些是论题？</a:t>
            </a:r>
          </a:p>
        </p:txBody>
      </p:sp>
      <p:sp>
        <p:nvSpPr>
          <p:cNvPr id="135173" name="文本框 135172"/>
          <p:cNvSpPr txBox="1"/>
          <p:nvPr/>
        </p:nvSpPr>
        <p:spPr>
          <a:xfrm>
            <a:off x="3348038" y="1196975"/>
            <a:ext cx="863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√</a:t>
            </a:r>
          </a:p>
        </p:txBody>
      </p:sp>
      <p:sp>
        <p:nvSpPr>
          <p:cNvPr id="135174" name="矩形 135173"/>
          <p:cNvSpPr/>
          <p:nvPr/>
        </p:nvSpPr>
        <p:spPr>
          <a:xfrm>
            <a:off x="2700338" y="620713"/>
            <a:ext cx="9350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35175" name="矩形 135174"/>
          <p:cNvSpPr/>
          <p:nvPr/>
        </p:nvSpPr>
        <p:spPr>
          <a:xfrm>
            <a:off x="3419475" y="1916113"/>
            <a:ext cx="9350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35176" name="矩形 135175"/>
          <p:cNvSpPr/>
          <p:nvPr/>
        </p:nvSpPr>
        <p:spPr>
          <a:xfrm>
            <a:off x="3635375" y="2492375"/>
            <a:ext cx="9350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35177" name="矩形 135176"/>
          <p:cNvSpPr/>
          <p:nvPr/>
        </p:nvSpPr>
        <p:spPr>
          <a:xfrm>
            <a:off x="3708400" y="3141663"/>
            <a:ext cx="93503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35178" name="文本框 135177"/>
          <p:cNvSpPr txBox="1"/>
          <p:nvPr/>
        </p:nvSpPr>
        <p:spPr>
          <a:xfrm>
            <a:off x="5940425" y="3716338"/>
            <a:ext cx="863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√</a:t>
            </a:r>
          </a:p>
        </p:txBody>
      </p:sp>
      <p:sp>
        <p:nvSpPr>
          <p:cNvPr id="135179" name="文本框 135178"/>
          <p:cNvSpPr txBox="1"/>
          <p:nvPr/>
        </p:nvSpPr>
        <p:spPr>
          <a:xfrm>
            <a:off x="4643438" y="5013325"/>
            <a:ext cx="863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√</a:t>
            </a:r>
          </a:p>
        </p:txBody>
      </p:sp>
      <p:sp>
        <p:nvSpPr>
          <p:cNvPr id="135180" name="文本框 135179"/>
          <p:cNvSpPr txBox="1"/>
          <p:nvPr/>
        </p:nvSpPr>
        <p:spPr>
          <a:xfrm>
            <a:off x="3132138" y="6237288"/>
            <a:ext cx="863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√</a:t>
            </a:r>
          </a:p>
        </p:txBody>
      </p:sp>
      <p:sp>
        <p:nvSpPr>
          <p:cNvPr id="135181" name="矩形 135180"/>
          <p:cNvSpPr/>
          <p:nvPr/>
        </p:nvSpPr>
        <p:spPr>
          <a:xfrm>
            <a:off x="3635375" y="5589588"/>
            <a:ext cx="9350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35182" name="矩形 135181"/>
          <p:cNvSpPr/>
          <p:nvPr/>
        </p:nvSpPr>
        <p:spPr>
          <a:xfrm>
            <a:off x="4643438" y="4437063"/>
            <a:ext cx="9350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4" grpId="0"/>
      <p:bldP spid="135175" grpId="0"/>
      <p:bldP spid="135176" grpId="0"/>
      <p:bldP spid="135177" grpId="0"/>
      <p:bldP spid="135178" grpId="0"/>
      <p:bldP spid="135179" grpId="0"/>
      <p:bldP spid="135180" grpId="0"/>
      <p:bldP spid="135181" grpId="0"/>
      <p:bldP spid="1351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8" name="矩形 169987"/>
          <p:cNvSpPr/>
          <p:nvPr/>
        </p:nvSpPr>
        <p:spPr>
          <a:xfrm>
            <a:off x="611188" y="1412875"/>
            <a:ext cx="5772150" cy="4111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</a:rPr>
              <a:t>宽容是美德</a:t>
            </a:r>
          </a:p>
          <a:p>
            <a:r>
              <a:rPr lang="zh-CN" altLang="en-US" sz="4400" dirty="0">
                <a:latin typeface="Arial" panose="020B0604020202020204" pitchFamily="34" charset="0"/>
              </a:rPr>
              <a:t>学习语文不能要求速成</a:t>
            </a:r>
          </a:p>
          <a:p>
            <a:r>
              <a:rPr lang="zh-CN" altLang="en-US" sz="4400" dirty="0">
                <a:latin typeface="Arial" panose="020B0604020202020204" pitchFamily="34" charset="0"/>
              </a:rPr>
              <a:t>年轻人要善于反省</a:t>
            </a:r>
          </a:p>
          <a:p>
            <a:r>
              <a:rPr lang="zh-CN" altLang="en-US" sz="4400" dirty="0">
                <a:latin typeface="Arial" panose="020B0604020202020204" pitchFamily="34" charset="0"/>
              </a:rPr>
              <a:t>勤能补拙</a:t>
            </a:r>
          </a:p>
          <a:p>
            <a:endParaRPr lang="zh-CN" altLang="en-US" sz="4400" dirty="0">
              <a:latin typeface="Arial" panose="020B0604020202020204" pitchFamily="34" charset="0"/>
            </a:endParaRPr>
          </a:p>
          <a:p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69989" name="文本框 169988"/>
          <p:cNvSpPr txBox="1"/>
          <p:nvPr/>
        </p:nvSpPr>
        <p:spPr>
          <a:xfrm>
            <a:off x="808038" y="215900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latin typeface="Arial" panose="020B0604020202020204" pitchFamily="34" charset="0"/>
              </a:rPr>
              <a:t>论点的表述</a:t>
            </a:r>
          </a:p>
        </p:txBody>
      </p:sp>
      <p:sp>
        <p:nvSpPr>
          <p:cNvPr id="169990" name="Cloud"/>
          <p:cNvSpPr>
            <a:spLocks noChangeAspect="1" noEditPoints="1"/>
          </p:cNvSpPr>
          <p:nvPr/>
        </p:nvSpPr>
        <p:spPr>
          <a:xfrm>
            <a:off x="5724525" y="1196975"/>
            <a:ext cx="2952750" cy="1316038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幼圆" pitchFamily="49" charset="-122"/>
              </a:rPr>
              <a:t>明确的判断</a:t>
            </a:r>
          </a:p>
        </p:txBody>
      </p:sp>
      <p:sp>
        <p:nvSpPr>
          <p:cNvPr id="169991" name="Cloud"/>
          <p:cNvSpPr>
            <a:spLocks noChangeAspect="1" noEditPoints="1"/>
          </p:cNvSpPr>
          <p:nvPr/>
        </p:nvSpPr>
        <p:spPr>
          <a:xfrm>
            <a:off x="5076825" y="4652963"/>
            <a:ext cx="3455988" cy="1747837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幼圆" pitchFamily="49" charset="-122"/>
              </a:rPr>
              <a:t>完整的陈述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0" grpId="0" animBg="1"/>
      <p:bldP spid="16999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标题 134145"/>
          <p:cNvSpPr>
            <a:spLocks noGrp="1"/>
          </p:cNvSpPr>
          <p:nvPr>
            <p:ph type="title"/>
          </p:nvPr>
        </p:nvSpPr>
        <p:spPr>
          <a:xfrm>
            <a:off x="97155" y="2030730"/>
            <a:ext cx="8549640" cy="2068830"/>
          </a:xfrm>
        </p:spPr>
        <p:txBody>
          <a:bodyPr anchor="ctr"/>
          <a:lstStyle/>
          <a:p>
            <a:r>
              <a:rPr lang="zh-CN" altLang="en-US" sz="4800" b="1" dirty="0">
                <a:solidFill>
                  <a:srgbClr val="FF0000"/>
                </a:solidFill>
                <a:ea typeface="黑体" panose="02010609060101010101" pitchFamily="2" charset="-122"/>
              </a:rPr>
              <a:t>（二）明确中心论点和分论点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矩形 133123"/>
          <p:cNvSpPr/>
          <p:nvPr/>
        </p:nvSpPr>
        <p:spPr>
          <a:xfrm>
            <a:off x="179388" y="1268413"/>
            <a:ext cx="8964612" cy="54530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         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议论文的论点有中心论点和分论点之分。中心论点是文章的主观点，是统帅、灵魂；分论点则是围绕中心论点从几个方面展开论述的分述点。中心论点是一篇议论文的纲，分论点则是纲下面的目，对中心论点起补充、支撑作用。</a:t>
            </a:r>
            <a:r>
              <a:rPr lang="zh-CN" altLang="en-US" sz="3200" dirty="0">
                <a:latin typeface="Arial" panose="020B0604020202020204" pitchFamily="34" charset="0"/>
              </a:rPr>
              <a:t>如</a:t>
            </a:r>
            <a:r>
              <a:rPr lang="en-US" altLang="zh-CN" sz="3200" dirty="0">
                <a:latin typeface="Arial" panose="020B0604020202020204" pitchFamily="34" charset="0"/>
              </a:rPr>
              <a:t>《</a:t>
            </a:r>
            <a:r>
              <a:rPr lang="zh-CN" altLang="en-US" sz="3200" dirty="0">
                <a:latin typeface="Arial" panose="020B0604020202020204" pitchFamily="34" charset="0"/>
              </a:rPr>
              <a:t>纪念白求恩</a:t>
            </a:r>
            <a:r>
              <a:rPr lang="en-US" altLang="zh-CN" sz="3200" dirty="0">
                <a:latin typeface="Arial" panose="020B0604020202020204" pitchFamily="34" charset="0"/>
              </a:rPr>
              <a:t>》</a:t>
            </a:r>
            <a:r>
              <a:rPr lang="zh-CN" altLang="en-US" sz="3200" dirty="0">
                <a:latin typeface="Arial" panose="020B0604020202020204" pitchFamily="34" charset="0"/>
              </a:rPr>
              <a:t>一文有三个分论点：白求恩的国际主义精神，白求恩的毫不利已专门利人的精神，白求恩的对技术精益求精的精神。这三个分论点补充和支撑中心论点：“每一个中国共产党员都要学习白求恩的共产主义精神。”</a:t>
            </a:r>
            <a:br>
              <a:rPr lang="zh-CN" altLang="en-US" sz="3200" dirty="0">
                <a:latin typeface="Arial" panose="020B0604020202020204" pitchFamily="34" charset="0"/>
              </a:rPr>
            </a:b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125" name="矩形 133124"/>
          <p:cNvSpPr/>
          <p:nvPr/>
        </p:nvSpPr>
        <p:spPr>
          <a:xfrm>
            <a:off x="611188" y="260350"/>
            <a:ext cx="7848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中心论点与分论点的区别：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矩形 44035"/>
          <p:cNvSpPr/>
          <p:nvPr/>
        </p:nvSpPr>
        <p:spPr>
          <a:xfrm>
            <a:off x="3581400" y="1447800"/>
            <a:ext cx="7643813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提出问题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（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引论</a:t>
            </a:r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）</a:t>
            </a:r>
            <a:r>
              <a:rPr lang="zh-CN" altLang="en-US" sz="5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   </a:t>
            </a:r>
          </a:p>
          <a:p>
            <a:r>
              <a:rPr lang="zh-CN" altLang="en-US" sz="5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分析问题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（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本论</a:t>
            </a:r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）</a:t>
            </a:r>
          </a:p>
          <a:p>
            <a:r>
              <a:rPr lang="zh-CN" altLang="en-US" sz="5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解决问题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（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结论</a:t>
            </a:r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）</a:t>
            </a:r>
          </a:p>
        </p:txBody>
      </p:sp>
      <p:sp>
        <p:nvSpPr>
          <p:cNvPr id="44044" name="矩形 44043"/>
          <p:cNvSpPr/>
          <p:nvPr/>
        </p:nvSpPr>
        <p:spPr>
          <a:xfrm>
            <a:off x="3505200" y="4489450"/>
            <a:ext cx="67818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</a:rPr>
              <a:t>纵式（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</a:rPr>
              <a:t>层层深入式</a:t>
            </a:r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</a:rPr>
              <a:t>）</a:t>
            </a:r>
          </a:p>
          <a:p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</a:rPr>
              <a:t>横式（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</a:rPr>
              <a:t>总分式</a:t>
            </a:r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</a:rPr>
              <a:t>）</a:t>
            </a:r>
            <a:endParaRPr lang="zh-CN" altLang="en-US" sz="4800" b="1">
              <a:solidFill>
                <a:srgbClr val="FFFF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4045" name="矩形 44044"/>
          <p:cNvSpPr/>
          <p:nvPr/>
        </p:nvSpPr>
        <p:spPr>
          <a:xfrm>
            <a:off x="1734185" y="49530"/>
            <a:ext cx="4953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议论文结构</a:t>
            </a:r>
          </a:p>
        </p:txBody>
      </p:sp>
      <p:sp>
        <p:nvSpPr>
          <p:cNvPr id="44046" name="矩形 44045"/>
          <p:cNvSpPr/>
          <p:nvPr/>
        </p:nvSpPr>
        <p:spPr>
          <a:xfrm>
            <a:off x="304800" y="1447800"/>
            <a:ext cx="4572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基本结构：</a:t>
            </a:r>
          </a:p>
        </p:txBody>
      </p:sp>
      <p:sp>
        <p:nvSpPr>
          <p:cNvPr id="44047" name="矩形 44046"/>
          <p:cNvSpPr/>
          <p:nvPr/>
        </p:nvSpPr>
        <p:spPr>
          <a:xfrm>
            <a:off x="228600" y="4419600"/>
            <a:ext cx="36290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常见形式：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44" grpId="0"/>
      <p:bldP spid="44046" grpId="0"/>
      <p:bldP spid="440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矩形 119809"/>
          <p:cNvSpPr/>
          <p:nvPr/>
        </p:nvSpPr>
        <p:spPr>
          <a:xfrm>
            <a:off x="1371600" y="1524000"/>
            <a:ext cx="8462963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9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走进议论文</a:t>
            </a:r>
          </a:p>
        </p:txBody>
      </p:sp>
      <p:sp>
        <p:nvSpPr>
          <p:cNvPr id="119811" name="文本框 119810"/>
          <p:cNvSpPr txBox="1"/>
          <p:nvPr/>
        </p:nvSpPr>
        <p:spPr>
          <a:xfrm>
            <a:off x="1867218" y="3823970"/>
            <a:ext cx="568452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7200" b="1" dirty="0">
                <a:latin typeface="Arial" panose="020B0604020202020204" pitchFamily="34" charset="0"/>
              </a:rPr>
              <a:t>——</a:t>
            </a:r>
            <a:r>
              <a:rPr lang="zh-CN" altLang="en-US" sz="7200" b="1" dirty="0">
                <a:latin typeface="Arial" panose="020B0604020202020204" pitchFamily="34" charset="0"/>
              </a:rPr>
              <a:t>课堂演练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矩形 149505"/>
          <p:cNvSpPr/>
          <p:nvPr/>
        </p:nvSpPr>
        <p:spPr>
          <a:xfrm>
            <a:off x="147955" y="701675"/>
            <a:ext cx="884809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en-US" altLang="zh-CN" sz="3000" b="1" dirty="0">
                <a:latin typeface="Arial" panose="020B0604020202020204" pitchFamily="34" charset="0"/>
              </a:rPr>
              <a:t>⑴</a:t>
            </a:r>
            <a:r>
              <a:rPr lang="zh-CN" altLang="en-US" sz="3000" b="1" dirty="0">
                <a:latin typeface="Arial" panose="020B0604020202020204" pitchFamily="34" charset="0"/>
              </a:rPr>
              <a:t>古语云：“不积跬步，无以至千里；不积小流，无以成江海。” </a:t>
            </a:r>
            <a:r>
              <a:rPr lang="en-US" altLang="zh-CN" sz="3000" b="1" dirty="0">
                <a:latin typeface="Arial" panose="020B0604020202020204" pitchFamily="34" charset="0"/>
              </a:rPr>
              <a:t>⑵</a:t>
            </a:r>
            <a:r>
              <a:rPr lang="zh-CN" altLang="en-US" sz="3000" b="1" dirty="0">
                <a:latin typeface="Arial" panose="020B0604020202020204" pitchFamily="34" charset="0"/>
              </a:rPr>
              <a:t>凡立功名于世者，无不是从小事做起，注意点点滴滴的积累，有意识地培养自己的品德才能，不断自我完善的。</a:t>
            </a:r>
            <a:r>
              <a:rPr lang="en-US" altLang="zh-CN" sz="3000" b="1" dirty="0">
                <a:latin typeface="Arial" panose="020B0604020202020204" pitchFamily="34" charset="0"/>
              </a:rPr>
              <a:t>⑶</a:t>
            </a:r>
            <a:r>
              <a:rPr lang="zh-CN" altLang="en-US" sz="3000" b="1" dirty="0">
                <a:latin typeface="Arial" panose="020B0604020202020204" pitchFamily="34" charset="0"/>
              </a:rPr>
              <a:t>若无每日闻鸡起舞坚持不懈的毅力，那么祖逖又怎能北伐中原而名垂千古！</a:t>
            </a:r>
            <a:r>
              <a:rPr lang="en-US" altLang="zh-CN" sz="3000" b="1" dirty="0">
                <a:latin typeface="Arial" panose="020B0604020202020204" pitchFamily="34" charset="0"/>
              </a:rPr>
              <a:t>⑷</a:t>
            </a:r>
            <a:r>
              <a:rPr lang="zh-CN" altLang="en-US" sz="3000" b="1" dirty="0">
                <a:latin typeface="Arial" panose="020B0604020202020204" pitchFamily="34" charset="0"/>
              </a:rPr>
              <a:t>若无长年笔走龙蛇、墨染池水的功夫，那么王羲之又怎能挥毫盖世，被尊为“书圣”呢？</a:t>
            </a:r>
            <a:r>
              <a:rPr lang="en-US" altLang="zh-CN" sz="3000" b="1" dirty="0">
                <a:latin typeface="Arial" panose="020B0604020202020204" pitchFamily="34" charset="0"/>
              </a:rPr>
              <a:t>⑸</a:t>
            </a:r>
            <a:r>
              <a:rPr lang="zh-CN" altLang="en-US" sz="3000" b="1" dirty="0">
                <a:latin typeface="Arial" panose="020B0604020202020204" pitchFamily="34" charset="0"/>
              </a:rPr>
              <a:t>若无半生钻研演算、草稿盈筐的血汗，那么陈景润又怎能摘取明珠、享誉世界呢？</a:t>
            </a:r>
          </a:p>
        </p:txBody>
      </p:sp>
      <p:sp>
        <p:nvSpPr>
          <p:cNvPr id="149508" name="文本框 149507"/>
          <p:cNvSpPr txBox="1"/>
          <p:nvPr/>
        </p:nvSpPr>
        <p:spPr>
          <a:xfrm>
            <a:off x="395288" y="0"/>
            <a:ext cx="46815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例题讲析</a:t>
            </a:r>
          </a:p>
        </p:txBody>
      </p:sp>
      <p:sp>
        <p:nvSpPr>
          <p:cNvPr id="149509" name="文本框 149508"/>
          <p:cNvSpPr txBox="1"/>
          <p:nvPr/>
        </p:nvSpPr>
        <p:spPr>
          <a:xfrm>
            <a:off x="180975" y="4978400"/>
            <a:ext cx="87826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语段中心论点是哪句话？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做为事实论据出现的是哪句话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做为道理论据出现的是哪句话？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请概括语段中事实论据。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标题 166913"/>
          <p:cNvSpPr>
            <a:spLocks noGrp="1"/>
          </p:cNvSpPr>
          <p:nvPr>
            <p:ph type="title"/>
          </p:nvPr>
        </p:nvSpPr>
        <p:spPr>
          <a:xfrm>
            <a:off x="137160" y="117475"/>
            <a:ext cx="8631555" cy="1083945"/>
          </a:xfrm>
        </p:spPr>
        <p:txBody>
          <a:bodyPr anchor="ctr"/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</a:rPr>
              <a:t>下面材料中不符合“自信”论据的是哪一项</a:t>
            </a:r>
          </a:p>
        </p:txBody>
      </p:sp>
      <p:sp>
        <p:nvSpPr>
          <p:cNvPr id="166915" name="内容占位符 166914"/>
          <p:cNvSpPr>
            <a:spLocks noGrp="1"/>
          </p:cNvSpPr>
          <p:nvPr>
            <p:ph idx="1"/>
          </p:nvPr>
        </p:nvSpPr>
        <p:spPr>
          <a:xfrm>
            <a:off x="137160" y="1123950"/>
            <a:ext cx="8811895" cy="546481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天生我材必有用。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李白 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深窥自己的心，而后发觉一切的奇迹在你自己。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培根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人要勇于在国家危难之时挺身而出，文天祥凭借一颗丹心，在零丁洋里声声叹息。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爱因斯坦的“相对论”发表以后，有人曾创造了一本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百人驳相对论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网罗了一批所谓名流对这一理论进行声势浩大的反驳。可是爱因斯坦自信自己的理论必然会取得胜利，对反驳不屑一顾，他说：“如果我的理论是错的，一个反驳就够了，一百个零加起来还是零。”他坚定了必胜的信念，坚持研究，终于使“相对论”成为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世纪的伟大理论，举世瞩目。</a:t>
            </a:r>
            <a:r>
              <a:rPr lang="zh-CN" altLang="en-US" sz="2800" dirty="0"/>
              <a:t> </a:t>
            </a:r>
          </a:p>
        </p:txBody>
      </p:sp>
      <p:sp>
        <p:nvSpPr>
          <p:cNvPr id="166918" name="文本框 166917"/>
          <p:cNvSpPr txBox="1"/>
          <p:nvPr/>
        </p:nvSpPr>
        <p:spPr>
          <a:xfrm>
            <a:off x="8172450" y="339090"/>
            <a:ext cx="7762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文本框 150529"/>
          <p:cNvSpPr txBox="1"/>
          <p:nvPr/>
        </p:nvSpPr>
        <p:spPr>
          <a:xfrm>
            <a:off x="533400" y="30480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50531" name="文本框 150530"/>
          <p:cNvSpPr txBox="1"/>
          <p:nvPr/>
        </p:nvSpPr>
        <p:spPr>
          <a:xfrm>
            <a:off x="368300" y="55245"/>
            <a:ext cx="6313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思考：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读文章回答问题。</a:t>
            </a:r>
          </a:p>
        </p:txBody>
      </p:sp>
      <p:sp>
        <p:nvSpPr>
          <p:cNvPr id="150532" name="文本框 150531"/>
          <p:cNvSpPr txBox="1"/>
          <p:nvPr/>
        </p:nvSpPr>
        <p:spPr>
          <a:xfrm>
            <a:off x="0" y="685800"/>
            <a:ext cx="8763000" cy="55810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  <a:buClr>
                <a:schemeClr val="bg1"/>
              </a:buClr>
            </a:pPr>
            <a:endParaRPr lang="zh-CN" altLang="en-US" sz="2800" b="1" dirty="0">
              <a:solidFill>
                <a:srgbClr val="FF66FF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1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0099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记得伟大的革命导师马克思的座右铭是“思考一切”。这句话告诉我们，生活中需要思索。</a:t>
            </a: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</a:rPr>
              <a:t> </a:t>
            </a:r>
          </a:p>
          <a:p>
            <a:pPr algn="just">
              <a:spcBef>
                <a:spcPct val="10000"/>
              </a:spcBef>
              <a:buClr>
                <a:schemeClr val="bg1"/>
              </a:buClr>
            </a:pP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翻开中外历史画卷，不难发现．大凡有过卓越成就的人，都与“思索”结下不解之缘。科学巨匠爱因斯坦，在牛顿提出了天体运动方面的定律之后，经过自己反复思索和实验，终于创立了震惊世界科坛的“狭义相对论”。爱迪生在试制电灯的过程中，经受了上千次的失败，终于，他成功了。他的成功就是思索的结晶。很难想象，他在每一次失败之后，停止了思索，而最终还能发明电灯来造福人类。</a:t>
            </a: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</a:rPr>
              <a:t>  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论语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说：“学而不思则罔，思而不学则殆。”可见，思索是何等的重要。</a:t>
            </a: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</a:rPr>
              <a:t> </a:t>
            </a: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文章论证的论点是什么？</a:t>
            </a: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文章运用了哪些论证方法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矩形 158721"/>
          <p:cNvSpPr/>
          <p:nvPr/>
        </p:nvSpPr>
        <p:spPr>
          <a:xfrm>
            <a:off x="0" y="318770"/>
            <a:ext cx="901573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勤能补拙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zh-CN" altLang="en-US" sz="2800" dirty="0"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 明代的张溥小时候很“笨”，别人读一会儿就能背下来的东西，他往往要读几十遍才能背下来。但是，他并没有灰心，每拿到一篇文章，先认真抄一遍，校正好，再大声朗读一遍，然后烧掉，接着再抄。这样，一篇文章往往要抄六七遍。后来，他逐渐变得文思敏捷，出口成章。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26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岁写下了名扬天下的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五人墓碑记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。相反，仲永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岁就能赋诗，可谓天赋出众。凭着聪明，他父亲带他四处作诗炫耀。仲永再也不思进取，长大以后，他变得庸庸碌碌，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"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泯然众人矣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"!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由此可见，尽管先天智力因素的差异不可否认，但后天的勤奋则能弥补先天智力上的不足。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58723" name="文本框 158722"/>
          <p:cNvSpPr txBox="1"/>
          <p:nvPr/>
        </p:nvSpPr>
        <p:spPr>
          <a:xfrm>
            <a:off x="0" y="5797550"/>
            <a:ext cx="8013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语段的论点是什么？语段采用了什么论证方法？</a:t>
            </a:r>
          </a:p>
        </p:txBody>
      </p:sp>
      <p:sp>
        <p:nvSpPr>
          <p:cNvPr id="158724" name="文本框 158723"/>
          <p:cNvSpPr txBox="1"/>
          <p:nvPr/>
        </p:nvSpPr>
        <p:spPr>
          <a:xfrm>
            <a:off x="381000" y="102235"/>
            <a:ext cx="2590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思考：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2225"/>
          <p:cNvSpPr/>
          <p:nvPr/>
        </p:nvSpPr>
        <p:spPr>
          <a:xfrm>
            <a:off x="331470" y="1614170"/>
            <a:ext cx="8481060" cy="1337945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</a:t>
            </a:r>
            <a:r>
              <a:rPr lang="zh-CN" altLang="en-US" sz="54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满分议论文长什么样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矩形 152579"/>
          <p:cNvSpPr/>
          <p:nvPr/>
        </p:nvSpPr>
        <p:spPr>
          <a:xfrm>
            <a:off x="381635" y="846138"/>
            <a:ext cx="836739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         </a:t>
            </a:r>
            <a:r>
              <a:rPr lang="en-US" altLang="zh-CN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</a:rPr>
              <a:t>气候变了，衣服必须跟着要变。春夏之交，夏秋之交和秋冬之交，各要换一次衣服。不会变换衣服，就会闹出一些毛病来。时代变化了，社会前进了，我们的思想与行为，也要像随季节变换衣服那样，跟着改一改，变一变。否则，老是因循守旧、墨守成规，死守老套套，硬搬老框框，就会被时代所淘汰，为历史所抛弃。 </a:t>
            </a:r>
          </a:p>
        </p:txBody>
      </p:sp>
      <p:sp>
        <p:nvSpPr>
          <p:cNvPr id="152581" name="矩形 152580"/>
          <p:cNvSpPr/>
          <p:nvPr/>
        </p:nvSpPr>
        <p:spPr>
          <a:xfrm>
            <a:off x="665480" y="4209098"/>
            <a:ext cx="8245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语段运用了什么论证方法？有什么作用？</a:t>
            </a:r>
          </a:p>
        </p:txBody>
      </p:sp>
      <p:sp>
        <p:nvSpPr>
          <p:cNvPr id="152583" name="文本框 152582"/>
          <p:cNvSpPr txBox="1"/>
          <p:nvPr/>
        </p:nvSpPr>
        <p:spPr>
          <a:xfrm>
            <a:off x="252095" y="5229225"/>
            <a:ext cx="88912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比喻论证；把思想行为的改变比作换衣服，生动形象的论证了凡事都要与时俱进，不可墨守成规。</a:t>
            </a:r>
            <a:r>
              <a:rPr lang="zh-CN" altLang="en-US" sz="3200" b="1" dirty="0">
                <a:solidFill>
                  <a:srgbClr val="FFCC66"/>
                </a:solidFill>
                <a:latin typeface="Arial" panose="020B0604020202020204" pitchFamily="34" charset="0"/>
              </a:rPr>
              <a:t> </a:t>
            </a:r>
          </a:p>
          <a:p>
            <a:endParaRPr lang="zh-CN" altLang="en-US" sz="3200" b="1" dirty="0">
              <a:solidFill>
                <a:srgbClr val="FFCC66"/>
              </a:solidFill>
              <a:latin typeface="Arial" panose="020B0604020202020204" pitchFamily="34" charset="0"/>
            </a:endParaRPr>
          </a:p>
        </p:txBody>
      </p:sp>
      <p:sp>
        <p:nvSpPr>
          <p:cNvPr id="152584" name="文本框 152583"/>
          <p:cNvSpPr txBox="1"/>
          <p:nvPr/>
        </p:nvSpPr>
        <p:spPr>
          <a:xfrm>
            <a:off x="381000" y="0"/>
            <a:ext cx="2590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289878" y="130175"/>
            <a:ext cx="8075612" cy="720725"/>
          </a:xfrm>
        </p:spPr>
        <p:txBody>
          <a:bodyPr anchor="ctr">
            <a:normAutofit fontScale="90000"/>
          </a:bodyPr>
          <a:lstStyle/>
          <a:p>
            <a:r>
              <a:rPr lang="zh-CN" altLang="en-US" b="1" dirty="0">
                <a:ea typeface="楷体" panose="02010609060101010101" charset="-122"/>
                <a:sym typeface="+mn-ea"/>
              </a:rPr>
              <a:t>阅读课文《鸿门宴》提出自己的观点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290830" y="1108710"/>
            <a:ext cx="8529320" cy="510349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zh-CN" altLang="en-US" sz="2400" b="1" dirty="0"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ea typeface="楷体" panose="02010609060101010101" charset="-122"/>
              </a:rPr>
              <a:t>刘邦集团：在鸿门宴中君臣将士上下一心，各尽其职，各施其能，共同对抗项羽集团，最终取得鸿门宴的胜利。</a:t>
            </a:r>
          </a:p>
          <a:p>
            <a:pPr>
              <a:lnSpc>
                <a:spcPct val="90000"/>
              </a:lnSpc>
            </a:pPr>
            <a:endParaRPr lang="zh-CN" altLang="en-US" sz="2400" b="1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项羽集团：范增主张灭刘，项伯主张保刘，项羽犹豫不定，整个集团内部没有统一的方向一致的意见，一盘散沙，最终覆亡是可想而知的。</a:t>
            </a: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项伯为报私恩,泄露军情,敌我不分,酿成大祸。</a:t>
            </a:r>
            <a:endParaRPr lang="zh-CN" altLang="en-US" sz="2400" b="1" dirty="0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751840" y="2557780"/>
            <a:ext cx="57531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【论点】人心齐，泰山移,团结就是力量。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828675" y="5294313"/>
            <a:ext cx="522922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【论点2】公私须分明，立场须坚定。</a:t>
            </a:r>
          </a:p>
        </p:txBody>
      </p:sp>
      <p:sp>
        <p:nvSpPr>
          <p:cNvPr id="19462" name="文本框 19461"/>
          <p:cNvSpPr txBox="1"/>
          <p:nvPr/>
        </p:nvSpPr>
        <p:spPr>
          <a:xfrm>
            <a:off x="828675" y="4718050"/>
            <a:ext cx="8361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【论点1】祸起萧墙,伟大集团的灭亡往往从内部的腐败开始。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71120" y="1068070"/>
            <a:ext cx="9013190" cy="506603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项羽：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(一)拥有大军四十万，实力强大，士气正旺，颇为自负,以为刘邦在自己的掌控之中，鸿门宴上坦然接受刘邦恭卑的谢罪，放走了刘邦, 其傲慢轻敌的思想最终为自己的悲剧埋下了祸根。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可适用论证的观点：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①轻敌思想要不得，在任何时刻都不要忽略了对手的存在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②不能过于傲慢自负 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③机遇不等人,成功要把握机遇</a:t>
            </a:r>
          </a:p>
          <a:p>
            <a:pPr>
              <a:lnSpc>
                <a:spcPct val="90000"/>
              </a:lnSpc>
            </a:pP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107950" y="901065"/>
            <a:ext cx="8950325" cy="533463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(二)在项伯的劝说下，项羽放弃了原先攻打刘邦的计划；鸿门宴上，范增几次暗示项羽要杀死刘邦，项羽默然不应。项羽对此没有自己的主见，也没能正确对待两人的不同建议。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可适用论证的观点：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①做事不能优柔寡断，患得患失；果决才是做事应有的态度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②要善于用人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③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要善于采纳别人的建议，择其善者而从之   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④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自己要有主见，不能人云亦云</a:t>
            </a:r>
          </a:p>
          <a:p>
            <a:pPr>
              <a:lnSpc>
                <a:spcPct val="90000"/>
              </a:lnSpc>
            </a:pP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标题 1658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论挫折</a:t>
            </a:r>
          </a:p>
        </p:txBody>
      </p:sp>
      <p:sp>
        <p:nvSpPr>
          <p:cNvPr id="165891" name="内容占位符 16589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en-US" dirty="0"/>
              <a:t>挫折是一种磨练，是一所最好的大学。面对耳聋，贝多芬顽强拼搏，发出“我要扼住命运的咽喉”的呐喊，终成一代“乐圣”；</a:t>
            </a:r>
            <a:r>
              <a:rPr lang="zh-CN" altLang="en-US" u="sng" dirty="0">
                <a:sym typeface="+mn-ea"/>
              </a:rPr>
              <a:t>           </a:t>
            </a:r>
            <a:endParaRPr lang="zh-CN" altLang="en-US" u="sng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u="sng" dirty="0"/>
              <a:t>                    ，                   ，                            ；</a:t>
            </a:r>
            <a:r>
              <a:rPr lang="zh-CN" altLang="en-US" dirty="0"/>
              <a:t> </a:t>
            </a:r>
            <a:r>
              <a:rPr lang="zh-CN" altLang="en-US" u="sng" dirty="0"/>
              <a:t>                              ，                ，                  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是挫折，使他们平静的理想之湖激荡起壮美的浪花；是挫折，使他们和缓的心灵之曲奏鸣出雄壮的旋律！</a:t>
            </a:r>
          </a:p>
        </p:txBody>
      </p:sp>
      <p:sp>
        <p:nvSpPr>
          <p:cNvPr id="165892" name="文本框 165891"/>
          <p:cNvSpPr txBox="1"/>
          <p:nvPr/>
        </p:nvSpPr>
        <p:spPr>
          <a:xfrm>
            <a:off x="716915" y="196850"/>
            <a:ext cx="66103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请为下面语段补充两个事实论据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>
                <a:solidFill>
                  <a:srgbClr val="FF3300"/>
                </a:solidFill>
              </a:rPr>
              <a:t>写作示例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890" y="982980"/>
            <a:ext cx="8973820" cy="523303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挫折是一种磨练，是一所最好的大学。面对耳聋，贝多芬顽强拼搏，发出“我要扼住命运的咽喉”的呐喊，终成一代“乐圣”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；面对失败，勾践坚持不懈，发出“卧薪尝胆三千越甲可吞吴”的乐观心声，终于大败夫差；面对仕途苦闷，苏东坡壮心不已，发出“大江东去，浪淘尽，千古风流人物”的昂扬曲调，在挫折中逐步走向成熟……是挫折，使他们平静的理想之湖激荡起壮美的浪花；是挫折，使他们和缓的心灵之曲奏鸣出雄壮的旋律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6900" y="278130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满分议论文长什么样</a:t>
            </a:r>
            <a:endParaRPr lang="zh-CN" altLang="en-US" sz="3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695" y="564515"/>
            <a:ext cx="894524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辞让之心，礼之端也</a:t>
            </a:r>
          </a:p>
          <a:p>
            <a:pPr algn="l"/>
            <a:endParaRPr lang="zh-CN" altLang="en-US" sz="36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 b="1">
                <a:latin typeface="楷体_GB2312" charset="0"/>
                <a:cs typeface="楷体_GB2312" charset="0"/>
              </a:rPr>
              <a:t>    这样的一组镜头你也许并陌生：在食堂排队打饭，总有不少人蜂拥插队；在公共汽车站台候车，虽然车上有足够的座位，人们却推搡着涌向车门；两辆车在狭窄的路上迎面相逢，司机互不相让，结果造成交通堵塞</a:t>
            </a:r>
            <a:r>
              <a:rPr lang="en-US" altLang="zh-CN" sz="2800" b="1">
                <a:latin typeface="楷体_GB2312" charset="0"/>
                <a:cs typeface="楷体_GB2312" charset="0"/>
              </a:rPr>
              <a:t>……</a:t>
            </a:r>
          </a:p>
          <a:p>
            <a:pPr algn="l"/>
            <a:r>
              <a:rPr lang="zh-CN" altLang="en-US" sz="2800" b="1">
                <a:latin typeface="楷体_GB2312" charset="0"/>
                <a:cs typeface="楷体_GB2312" charset="0"/>
              </a:rPr>
              <a:t>    太多的争抢场面，让我看到了人们辞让之心的缺失。</a:t>
            </a:r>
            <a:endParaRPr lang="en-US" altLang="zh-CN" sz="2800" b="1">
              <a:latin typeface="楷体_GB2312" charset="0"/>
              <a:cs typeface="楷体_GB2312" charset="0"/>
            </a:endParaRPr>
          </a:p>
          <a:p>
            <a:pPr algn="l"/>
            <a:r>
              <a:rPr lang="zh-CN" altLang="en-US" sz="2800" b="1">
                <a:latin typeface="楷体_GB2312" charset="0"/>
                <a:cs typeface="楷体_GB2312" charset="0"/>
              </a:rPr>
              <a:t>孟子曰：“辞让之心，礼之端也。”孔融让梨的故事，早已妇孺皆知。年幼的孔融将大梨辞让兄长，自己却拿那只最小的，辞让的美德成为千古美谈。</a:t>
            </a:r>
            <a:endParaRPr lang="zh-CN" altLang="en-US" sz="2800" b="1" u="sng">
              <a:latin typeface="楷体_GB2312" charset="0"/>
              <a:cs typeface="楷体_GB2312" charset="0"/>
            </a:endParaRPr>
          </a:p>
          <a:p>
            <a:r>
              <a:rPr lang="zh-CN" altLang="en-US" sz="2800" b="1" u="sng">
                <a:latin typeface="楷体_GB2312" charset="0"/>
                <a:cs typeface="楷体_GB2312" charset="0"/>
              </a:rPr>
              <a:t>    这只是小让</a:t>
            </a:r>
            <a:r>
              <a:rPr lang="zh-CN" altLang="en-US" sz="2800" b="1">
                <a:latin typeface="楷体_GB2312" charset="0"/>
                <a:cs typeface="楷体_GB2312" charset="0"/>
              </a:rPr>
              <a:t>，我相信只要能控制自我意识到，人人都应该能做到。</a:t>
            </a:r>
            <a:endParaRPr lang="en-US" altLang="zh-CN" sz="2800" b="1">
              <a:latin typeface="楷体_GB2312" charset="0"/>
              <a:cs typeface="楷体_GB2312" charset="0"/>
            </a:endParaRPr>
          </a:p>
          <a:p>
            <a:endParaRPr lang="zh-CN" altLang="en-US" sz="28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00" y="884555"/>
            <a:ext cx="90620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_GB2312" charset="0"/>
                <a:cs typeface="楷体_GB2312" charset="0"/>
                <a:sym typeface="+mn-ea"/>
              </a:rPr>
              <a:t>    </a:t>
            </a:r>
            <a:r>
              <a:rPr lang="zh-CN" altLang="en-US" sz="2800" b="1">
                <a:latin typeface="楷体_GB2312" charset="0"/>
                <a:cs typeface="楷体_GB2312" charset="0"/>
                <a:sym typeface="+mn-ea"/>
              </a:rPr>
              <a:t>再说那春秋时的鲍叔牙，齐桓公欲任用他为相，但他坚决辞让，说自己的才能不及管仲，并举荐管仲为相。他的辞让，不仅让管仲免去了牢狱之灾，更让齐桓公得到良才辅佐，得以逐鹿中原，成就霸业。</a:t>
            </a:r>
          </a:p>
          <a:p>
            <a:r>
              <a:rPr lang="zh-CN" altLang="en-US" sz="2800" b="1"/>
              <a:t>       这是大让，鲍叔牙把万人争夺的职位拱手相让，胸怀是何等宽广！</a:t>
            </a:r>
          </a:p>
          <a:p>
            <a:r>
              <a:rPr lang="zh-CN" altLang="en-US" sz="2800" b="1"/>
              <a:t>       在“9·11”恐怖袭击事件发生后，世贸中心大楼里的人们尽管在慌张逃命，却仍然保持着谦让风度，谦让变得有秩序，这为他们的撤离赢得了时间。让人最感动的是有一位盲人，牵着一只导盲犬，居然在人们的谦让和关照下一路畅通，顺利逃生，人们就像“泰坦尼克号”下沉时一样有绅士风度，纷纷让这位盲人先走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010" y="938530"/>
            <a:ext cx="895794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59715"/>
            <a:r>
              <a:rPr lang="en-US" altLang="zh-CN" sz="2800" b="1" u="sng">
                <a:latin typeface="楷体_GB2312" charset="0"/>
                <a:cs typeface="楷体_GB2312" charset="0"/>
              </a:rPr>
              <a:t>  </a:t>
            </a:r>
            <a:r>
              <a:rPr lang="zh-CN" altLang="en-US" sz="2800" b="1" u="sng">
                <a:latin typeface="楷体_GB2312" charset="0"/>
                <a:cs typeface="楷体_GB2312" charset="0"/>
              </a:rPr>
              <a:t>这是生死攸关的辞让</a:t>
            </a:r>
            <a:r>
              <a:rPr lang="zh-CN" altLang="en-US" sz="2800" b="1">
                <a:latin typeface="楷体_GB2312" charset="0"/>
                <a:cs typeface="楷体_GB2312" charset="0"/>
              </a:rPr>
              <a:t>，人们把生的希望让给弱者，把死的危险留给了自己。</a:t>
            </a:r>
            <a:endParaRPr lang="en-US" altLang="zh-CN" sz="2800" b="1">
              <a:latin typeface="楷体_GB2312" charset="0"/>
              <a:cs typeface="楷体_GB2312" charset="0"/>
            </a:endParaRPr>
          </a:p>
          <a:p>
            <a:pPr indent="259715"/>
            <a:r>
              <a:rPr lang="zh-CN" altLang="en-US" sz="2800" b="1">
                <a:latin typeface="楷体_GB2312" charset="0"/>
                <a:cs typeface="楷体_GB2312" charset="0"/>
              </a:rPr>
              <a:t>    辞让，是人类最伟大、高尚、美好的品德，犹如一颗闪亮的钻石，镶嵌在人类精神这条璀璨的项链上。</a:t>
            </a:r>
            <a:endParaRPr lang="en-US" altLang="zh-CN" sz="2800" b="1" u="sng">
              <a:latin typeface="楷体_GB2312" charset="0"/>
              <a:cs typeface="楷体_GB2312" charset="0"/>
            </a:endParaRPr>
          </a:p>
          <a:p>
            <a:pPr indent="259715"/>
            <a:r>
              <a:rPr lang="zh-CN" altLang="en-US" sz="2800" b="1" u="sng">
                <a:latin typeface="楷体_GB2312" charset="0"/>
                <a:cs typeface="楷体_GB2312" charset="0"/>
              </a:rPr>
              <a:t>然而，辞让并非一味地无原则退让</a:t>
            </a:r>
            <a:r>
              <a:rPr lang="zh-CN" altLang="en-US" sz="2800" b="1">
                <a:latin typeface="楷体_GB2312" charset="0"/>
                <a:cs typeface="楷体_GB2312" charset="0"/>
              </a:rPr>
              <a:t>。腐败的清政府为了苟安，签订了一系列丧权辱国的条约，这不是辞让，而是懦弱无能；汪精卫面对日本帝国主义的威迫利诱，卑躬屈膝，建立傀儡政权，这也不是辞让，而是贪婪背叛。</a:t>
            </a:r>
            <a:endParaRPr lang="en-US" altLang="zh-CN" sz="2800" b="1">
              <a:latin typeface="楷体_GB2312" charset="0"/>
              <a:cs typeface="楷体_GB2312" charset="0"/>
            </a:endParaRPr>
          </a:p>
          <a:p>
            <a:pPr indent="259715"/>
            <a:r>
              <a:rPr lang="zh-CN" altLang="en-US" sz="2800" b="1">
                <a:latin typeface="楷体_GB2312" charset="0"/>
                <a:cs typeface="楷体_GB2312" charset="0"/>
              </a:rPr>
              <a:t>    辞让，是生活中对他人的关爱。宽度只容一人行走的石墩桥上，我将与一位行人迎面相遇。此时，我应站在另一头等候对方先过，这才是辞让。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310" y="913130"/>
            <a:ext cx="90227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59715"/>
            <a:r>
              <a:rPr lang="en-US" altLang="zh-CN" sz="2800" b="1">
                <a:latin typeface="宋体" panose="02010600030101010101" pitchFamily="2" charset="-122"/>
                <a:cs typeface="楷体_GB2312" charset="0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cs typeface="楷体_GB2312" charset="0"/>
              </a:rPr>
              <a:t>辞让，是生活中对他人的尊重。看到一位腿脚不便的人到购物窗口去购物，你应该放慢脚步，让对方先行，并且认为他理所当然先购物，这才是辞让。</a:t>
            </a:r>
          </a:p>
          <a:p>
            <a:r>
              <a:rPr lang="zh-CN" altLang="en-US" sz="2800" b="1">
                <a:latin typeface="宋体" panose="02010600030101010101" pitchFamily="2" charset="-122"/>
                <a:cs typeface="楷体_GB2312" charset="0"/>
              </a:rPr>
              <a:t>    辞让，是生活中对自我的洗礼。在饭堂打饭别人不小心弄脏你的衣服时，在公共汽车上人多拥挤脚被踩踏时，在寝室同学冒冒失失打碎你的热水瓶时，学会辞让，得理而让人，就如同你为自己在春风里种下一朵鲜花，会让你的心灵芬芳；学会礼让，得理而饶人，就如同黑暗里为自己点亮了一盏明灯，将照亮你灵魂前行的路，成为一个高尚的人。</a:t>
            </a:r>
            <a:endParaRPr lang="en-US" altLang="zh-CN" sz="2800" b="1">
              <a:latin typeface="宋体" panose="02010600030101010101" pitchFamily="2" charset="-122"/>
              <a:cs typeface="楷体_GB2312" charset="0"/>
            </a:endParaRPr>
          </a:p>
          <a:p>
            <a:pPr indent="259715"/>
            <a:r>
              <a:rPr lang="zh-CN" altLang="en-US" sz="2800" b="1">
                <a:latin typeface="宋体" panose="02010600030101010101" pitchFamily="2" charset="-122"/>
                <a:cs typeface="楷体_GB2312" charset="0"/>
              </a:rPr>
              <a:t>    辞让，礼之端也。</a:t>
            </a:r>
          </a:p>
          <a:p>
            <a:pPr indent="259715"/>
            <a:r>
              <a:rPr lang="zh-CN" altLang="en-US" sz="2800" b="1">
                <a:latin typeface="宋体" panose="02010600030101010101" pitchFamily="2" charset="-122"/>
              </a:rPr>
              <a:t>      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5080" y="5715000"/>
            <a:ext cx="74834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59715"/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（本文选自重庆出版社《高考作文抢分通关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66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篇》）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2710" y="998220"/>
            <a:ext cx="899731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【亮点透析】</a:t>
            </a:r>
            <a:endParaRPr lang="zh-CN" altLang="en-US" sz="3200" b="1">
              <a:latin typeface="楷体_GB2312" charset="0"/>
              <a:cs typeface="楷体_GB2312" charset="0"/>
            </a:endParaRPr>
          </a:p>
          <a:p>
            <a:r>
              <a:rPr lang="zh-CN" altLang="en-US" sz="3200" b="1">
                <a:latin typeface="楷体_GB2312" charset="0"/>
                <a:cs typeface="楷体_GB2312" charset="0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本文最大的优点是化大为小，选取话题“礼”内涵中的一个点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辞让”来行文。文章题目便旗帜鲜明地提出论点，语言简洁，掷地有声。开篇从现实生活中存在的现象落墨，引出辞让之心缺失的问题。接着从正反两方面摆事实，讲道理，事例安排也特别讲究，由小到大，由近及远，极有说服力。文章破立结合，加之逻辑严密、气势磅礴的排比段落和富有诗意的语句，使文章严密论证中不失具体生动。（曾良策点评）</a:t>
            </a:r>
            <a:endParaRPr lang="zh-CN" altLang="en-US" sz="32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2773</Words>
  <Application>Microsoft Office PowerPoint</Application>
  <PresentationFormat>全屏显示(4:3)</PresentationFormat>
  <Paragraphs>184</Paragraphs>
  <Slides>35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（一）明确论题和论点</vt:lpstr>
      <vt:lpstr>幻灯片 19</vt:lpstr>
      <vt:lpstr>幻灯片 20</vt:lpstr>
      <vt:lpstr>幻灯片 21</vt:lpstr>
      <vt:lpstr>（二）明确中心论点和分论点</vt:lpstr>
      <vt:lpstr>幻灯片 23</vt:lpstr>
      <vt:lpstr>幻灯片 24</vt:lpstr>
      <vt:lpstr>幻灯片 25</vt:lpstr>
      <vt:lpstr>幻灯片 26</vt:lpstr>
      <vt:lpstr>下面材料中不符合“自信”论据的是哪一项</vt:lpstr>
      <vt:lpstr>幻灯片 28</vt:lpstr>
      <vt:lpstr>幻灯片 29</vt:lpstr>
      <vt:lpstr>幻灯片 30</vt:lpstr>
      <vt:lpstr>阅读课文《鸿门宴》提出自己的观点</vt:lpstr>
      <vt:lpstr>幻灯片 32</vt:lpstr>
      <vt:lpstr>幻灯片 33</vt:lpstr>
      <vt:lpstr>论挫折</vt:lpstr>
      <vt:lpstr>写作示例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ProBook</cp:lastModifiedBy>
  <cp:revision>2</cp:revision>
  <dcterms:created xsi:type="dcterms:W3CDTF">2018-10-24T11:57:25Z</dcterms:created>
  <dcterms:modified xsi:type="dcterms:W3CDTF">2019-03-21T12:41:00Z</dcterms:modified>
</cp:coreProperties>
</file>