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537" r:id="rId2"/>
    <p:sldId id="539" r:id="rId3"/>
    <p:sldId id="262" r:id="rId4"/>
    <p:sldId id="273" r:id="rId5"/>
    <p:sldId id="392" r:id="rId6"/>
    <p:sldId id="542" r:id="rId7"/>
    <p:sldId id="540" r:id="rId8"/>
    <p:sldId id="543" r:id="rId9"/>
    <p:sldId id="534" r:id="rId10"/>
    <p:sldId id="452" r:id="rId11"/>
    <p:sldId id="536"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352659-B163-4789-8529-98ADEA7AB323}" type="datetimeFigureOut">
              <a:rPr lang="zh-CN" altLang="en-US" smtClean="0"/>
              <a:t>2018/5/13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094784-326E-4A4A-A53F-12398F84DA05}" type="slidenum">
              <a:rPr lang="zh-CN" altLang="en-US" smtClean="0"/>
              <a:t>‹#›</a:t>
            </a:fld>
            <a:endParaRPr lang="zh-CN" altLang="en-US"/>
          </a:p>
        </p:txBody>
      </p:sp>
    </p:spTree>
    <p:extLst>
      <p:ext uri="{BB962C8B-B14F-4D97-AF65-F5344CB8AC3E}">
        <p14:creationId xmlns:p14="http://schemas.microsoft.com/office/powerpoint/2010/main" val="182388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a:extLst>
              <a:ext uri="{FF2B5EF4-FFF2-40B4-BE49-F238E27FC236}">
                <a16:creationId xmlns:a16="http://schemas.microsoft.com/office/drawing/2014/main" id="{E651FEC0-A963-4D9A-820B-1638A30301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备注占位符 2">
            <a:extLst>
              <a:ext uri="{FF2B5EF4-FFF2-40B4-BE49-F238E27FC236}">
                <a16:creationId xmlns:a16="http://schemas.microsoft.com/office/drawing/2014/main" id="{D754B26C-0D56-4011-8F07-1744F3157C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5124" name="灯片编号占位符 3">
            <a:extLst>
              <a:ext uri="{FF2B5EF4-FFF2-40B4-BE49-F238E27FC236}">
                <a16:creationId xmlns:a16="http://schemas.microsoft.com/office/drawing/2014/main" id="{25DE298D-4074-4291-9CEF-675EF24BED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1DE6600-02C8-423E-BF8E-F410086EC46B}" type="slidenum">
              <a:rPr lang="zh-CN" altLang="en-US" smtClean="0"/>
              <a:pPr fontAlgn="base">
                <a:spcBef>
                  <a:spcPct val="0"/>
                </a:spcBef>
                <a:spcAft>
                  <a:spcPct val="0"/>
                </a:spcAft>
              </a:pPr>
              <a:t>1</a:t>
            </a:fld>
            <a:endParaRPr lang="zh-CN" altLang="en-US"/>
          </a:p>
        </p:txBody>
      </p:sp>
    </p:spTree>
    <p:extLst>
      <p:ext uri="{BB962C8B-B14F-4D97-AF65-F5344CB8AC3E}">
        <p14:creationId xmlns:p14="http://schemas.microsoft.com/office/powerpoint/2010/main" val="3237133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68130E-3967-421B-BEE8-F3E3377907B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3DBB8BE-0AA8-4928-996E-14970F9584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9B8FB1A-FB36-419A-99CA-8E78F30CAC63}"/>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30683BCA-F594-4E71-9F97-5982F0B947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C0ECE3E-8E59-44CB-B14F-1F258ECE92C4}"/>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3201648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95C623-1101-4602-B18A-7C64279D096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E984A55-310B-456F-8C0F-B413BC772F7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5EA5567-3CAC-4160-A590-B424B691D40A}"/>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2F735052-1043-4D8B-8B25-4E36EAB780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0AF0E1-1991-4751-8992-A67976689BA3}"/>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1373599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867AC01-2ED6-436E-9607-60199AD90A1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8FF5443-D362-4FB9-AF5A-7586177C8D0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A7CA478-5F06-4336-9CF7-91E70E2A0E5C}"/>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80C79382-AA7D-40D3-8B6E-AF859740BA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8ED48BA-2D42-4CBE-8EDE-736D8D639A64}"/>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2089807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0A86D8-1CB7-4EA5-A3E4-DDD140AE5E6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30C763A-1B6E-4A78-8E23-2D185532B2A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78F7E57-1321-48E5-AC5F-F49442188322}"/>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7E73BCDC-82AA-4AFF-A33F-9228F198D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164491-B36B-46B0-9995-A382AC1F6E34}"/>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2704346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964609-52A0-44AD-8ED1-9C388A3BECF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A460BC6-733F-46E5-BAF8-9DE9488502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367871B-C7D7-415F-8CAC-DF97E91F14B5}"/>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662AF6A8-9FF6-46EC-948B-68B1FA557E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BA3052-FFD5-48E0-B4FA-2A1607F2FABB}"/>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3132018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9D4A33-7403-4F82-B297-5CCCA910FB7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A14E39E-9C4E-4432-9FFE-E45429DE8F9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E941B13-C2C7-4761-869F-E8F1F67AAC9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91C833E-A66B-453D-93D0-50383E86ECE5}"/>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6" name="页脚占位符 5">
            <a:extLst>
              <a:ext uri="{FF2B5EF4-FFF2-40B4-BE49-F238E27FC236}">
                <a16:creationId xmlns:a16="http://schemas.microsoft.com/office/drawing/2014/main" id="{3F0B5771-0EB6-467C-B51A-A7B0ED6537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46E08D3-38F0-4552-A159-05E25E4C5FA8}"/>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2832225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75AD2B-22CF-4213-8169-0CB93A79B7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4115072-EABE-4ACF-8A0F-9CFD276FFC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238D225-0930-435D-96EE-F2459D58664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78A8818-C581-436A-B230-CFD5177409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6F37CA2-3317-44E3-83A0-0C9D50BAB0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04A0980-813E-4C15-ADD0-2A4A31712D61}"/>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8" name="页脚占位符 7">
            <a:extLst>
              <a:ext uri="{FF2B5EF4-FFF2-40B4-BE49-F238E27FC236}">
                <a16:creationId xmlns:a16="http://schemas.microsoft.com/office/drawing/2014/main" id="{B2F23D61-6874-497B-844A-CBE11C019A6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5C7FF69-54CE-4D8C-ACA4-49DEC71AF432}"/>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3575101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FCD6C2-2AFB-4A89-B241-25B3E08EF85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5E2E2C5-BEBE-47B5-8790-62D8CFF70E4E}"/>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4" name="页脚占位符 3">
            <a:extLst>
              <a:ext uri="{FF2B5EF4-FFF2-40B4-BE49-F238E27FC236}">
                <a16:creationId xmlns:a16="http://schemas.microsoft.com/office/drawing/2014/main" id="{B2ED2F56-5AFA-45BB-9919-68402F95817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A5A9C2-B1B7-44D4-93E3-97AF5C105B48}"/>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1673277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4998635-6254-42A7-8B43-74169A81A019}"/>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3" name="页脚占位符 2">
            <a:extLst>
              <a:ext uri="{FF2B5EF4-FFF2-40B4-BE49-F238E27FC236}">
                <a16:creationId xmlns:a16="http://schemas.microsoft.com/office/drawing/2014/main" id="{D4C56908-A996-4D4D-9F1C-EEA898EC12A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BA3960C-BCA6-4C4B-AFD8-D943B2E870FC}"/>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1086494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321BFE-1D91-462E-95B9-3E1C05E9419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0B56DDD-F145-4514-905F-48D4481367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D5504EC-A8F3-4A9E-A710-99A320CD43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A7D34E2-D5C2-4D48-B6A5-EC6970B3007B}"/>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6" name="页脚占位符 5">
            <a:extLst>
              <a:ext uri="{FF2B5EF4-FFF2-40B4-BE49-F238E27FC236}">
                <a16:creationId xmlns:a16="http://schemas.microsoft.com/office/drawing/2014/main" id="{3F3ABDDC-FA0C-4FE6-B1AD-391F263C3CE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43D9A72-1317-4063-88D1-5176C8AFED6D}"/>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936654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16CA57-6469-441D-A9FF-1435EFAF92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9ABBB10-606C-49B7-84C0-A27D3F503F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2FBFADE-792F-48F2-9ADE-1E814C70AB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8E4C3B-D9DE-456C-9BAE-2C36109F56CA}"/>
              </a:ext>
            </a:extLst>
          </p:cNvPr>
          <p:cNvSpPr>
            <a:spLocks noGrp="1"/>
          </p:cNvSpPr>
          <p:nvPr>
            <p:ph type="dt" sz="half" idx="10"/>
          </p:nvPr>
        </p:nvSpPr>
        <p:spPr/>
        <p:txBody>
          <a:bodyPr/>
          <a:lstStyle/>
          <a:p>
            <a:fld id="{8712ADD4-C265-48B1-9DF7-B680247D2F14}" type="datetimeFigureOut">
              <a:rPr lang="zh-CN" altLang="en-US" smtClean="0"/>
              <a:t>2018/5/13</a:t>
            </a:fld>
            <a:endParaRPr lang="zh-CN" altLang="en-US"/>
          </a:p>
        </p:txBody>
      </p:sp>
      <p:sp>
        <p:nvSpPr>
          <p:cNvPr id="6" name="页脚占位符 5">
            <a:extLst>
              <a:ext uri="{FF2B5EF4-FFF2-40B4-BE49-F238E27FC236}">
                <a16:creationId xmlns:a16="http://schemas.microsoft.com/office/drawing/2014/main" id="{E1D436FA-A5FD-4F30-8D52-F6907976252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7521ACE-D183-42D4-8171-78DB26509FB1}"/>
              </a:ext>
            </a:extLst>
          </p:cNvPr>
          <p:cNvSpPr>
            <a:spLocks noGrp="1"/>
          </p:cNvSpPr>
          <p:nvPr>
            <p:ph type="sldNum" sz="quarter" idx="12"/>
          </p:nvPr>
        </p:nvSpPr>
        <p:spPr/>
        <p:txBody>
          <a:body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2397394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B7985F2-0FAC-47F5-9329-525CD0F8E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4CE2221-7FB8-4931-90D5-626279CB01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7A91FF5-AA85-4203-909F-ABD38357C2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2ADD4-C265-48B1-9DF7-B680247D2F14}" type="datetimeFigureOut">
              <a:rPr lang="zh-CN" altLang="en-US" smtClean="0"/>
              <a:t>2018/5/13</a:t>
            </a:fld>
            <a:endParaRPr lang="zh-CN" altLang="en-US"/>
          </a:p>
        </p:txBody>
      </p:sp>
      <p:sp>
        <p:nvSpPr>
          <p:cNvPr id="5" name="页脚占位符 4">
            <a:extLst>
              <a:ext uri="{FF2B5EF4-FFF2-40B4-BE49-F238E27FC236}">
                <a16:creationId xmlns:a16="http://schemas.microsoft.com/office/drawing/2014/main" id="{604B5CB4-1B72-4F8F-B7A4-5CF9D06BB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63F05A0-87CE-4115-89B5-905178E328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928EE-C4B7-4F9D-B5E2-EE6496769C6A}" type="slidenum">
              <a:rPr lang="zh-CN" altLang="en-US" smtClean="0"/>
              <a:t>‹#›</a:t>
            </a:fld>
            <a:endParaRPr lang="zh-CN" altLang="en-US"/>
          </a:p>
        </p:txBody>
      </p:sp>
    </p:spTree>
    <p:extLst>
      <p:ext uri="{BB962C8B-B14F-4D97-AF65-F5344CB8AC3E}">
        <p14:creationId xmlns:p14="http://schemas.microsoft.com/office/powerpoint/2010/main" val="3371603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file:///E:\Thunder%20Download\&#22909;&#30007;&#20799;&#24180;&#24230;&#20027;&#39064;&#26354;%20&#24180;&#36731;&#30340;&#25112;&#22330;.mp3" TargetMode="Externa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descr="图片1">
            <a:extLst>
              <a:ext uri="{FF2B5EF4-FFF2-40B4-BE49-F238E27FC236}">
                <a16:creationId xmlns:a16="http://schemas.microsoft.com/office/drawing/2014/main" id="{58FE1057-E553-4985-8BCB-CD01634BC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432EC236-3DF6-4594-82B3-545686F6CB6A}"/>
              </a:ext>
            </a:extLst>
          </p:cNvPr>
          <p:cNvSpPr/>
          <p:nvPr/>
        </p:nvSpPr>
        <p:spPr>
          <a:xfrm flipH="1">
            <a:off x="3846513" y="2052638"/>
            <a:ext cx="1489075" cy="923925"/>
          </a:xfrm>
          <a:prstGeom prst="rect">
            <a:avLst/>
          </a:prstGeom>
          <a:noFill/>
        </p:spPr>
        <p:txBody>
          <a:bodyPr>
            <a:spAutoFit/>
          </a:bodyPr>
          <a:lstStyle/>
          <a:p>
            <a:pPr algn="ctr" eaLnBrk="1" fontAlgn="auto" hangingPunct="1">
              <a:spcBef>
                <a:spcPts val="0"/>
              </a:spcBef>
              <a:spcAft>
                <a:spcPts val="0"/>
              </a:spcAft>
              <a:defRPr/>
            </a:pPr>
            <a:endParaRPr lang="zh-CN" altLang="en-US"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lt"/>
            </a:endParaRPr>
          </a:p>
        </p:txBody>
      </p:sp>
      <p:sp>
        <p:nvSpPr>
          <p:cNvPr id="12" name="矩形 11">
            <a:extLst>
              <a:ext uri="{FF2B5EF4-FFF2-40B4-BE49-F238E27FC236}">
                <a16:creationId xmlns:a16="http://schemas.microsoft.com/office/drawing/2014/main" id="{EFB13243-EA51-4306-96AB-CC22199E4BC7}"/>
              </a:ext>
            </a:extLst>
          </p:cNvPr>
          <p:cNvSpPr/>
          <p:nvPr/>
        </p:nvSpPr>
        <p:spPr>
          <a:xfrm>
            <a:off x="6003925" y="2967038"/>
            <a:ext cx="184150" cy="923925"/>
          </a:xfrm>
          <a:prstGeom prst="rect">
            <a:avLst/>
          </a:prstGeom>
          <a:noFill/>
        </p:spPr>
        <p:txBody>
          <a:bodyPr wrap="none">
            <a:spAutoFit/>
          </a:bodyPr>
          <a:lstStyle/>
          <a:p>
            <a:pPr algn="ctr" eaLnBrk="1" fontAlgn="auto" hangingPunct="1">
              <a:spcBef>
                <a:spcPts val="0"/>
              </a:spcBef>
              <a:spcAft>
                <a:spcPts val="0"/>
              </a:spcAft>
              <a:defRPr/>
            </a:pPr>
            <a:endParaRPr lang="zh-CN" altLang="en-US" sz="5400" dirty="0">
              <a:ln w="0"/>
              <a:solidFill>
                <a:schemeClr val="accent1"/>
              </a:solidFill>
              <a:effectLst>
                <a:outerShdw blurRad="38100" dist="25400" dir="5400000" algn="ctr" rotWithShape="0">
                  <a:srgbClr val="6E747A">
                    <a:alpha val="43000"/>
                  </a:srgbClr>
                </a:outerShdw>
              </a:effectLst>
              <a:latin typeface="+mn-lt"/>
            </a:endParaRPr>
          </a:p>
        </p:txBody>
      </p:sp>
      <p:sp>
        <p:nvSpPr>
          <p:cNvPr id="4100" name="文本框 12">
            <a:extLst>
              <a:ext uri="{FF2B5EF4-FFF2-40B4-BE49-F238E27FC236}">
                <a16:creationId xmlns:a16="http://schemas.microsoft.com/office/drawing/2014/main" id="{2DC40A86-167F-4FBA-AEDC-B3D324E24A8E}"/>
              </a:ext>
            </a:extLst>
          </p:cNvPr>
          <p:cNvSpPr txBox="1">
            <a:spLocks noChangeArrowheads="1"/>
          </p:cNvSpPr>
          <p:nvPr/>
        </p:nvSpPr>
        <p:spPr bwMode="auto">
          <a:xfrm>
            <a:off x="9267825" y="1797050"/>
            <a:ext cx="461963"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1800">
              <a:solidFill>
                <a:srgbClr val="7030A0"/>
              </a:solidFill>
            </a:endParaRPr>
          </a:p>
        </p:txBody>
      </p:sp>
      <p:sp>
        <p:nvSpPr>
          <p:cNvPr id="5" name="矩形 4">
            <a:extLst>
              <a:ext uri="{FF2B5EF4-FFF2-40B4-BE49-F238E27FC236}">
                <a16:creationId xmlns:a16="http://schemas.microsoft.com/office/drawing/2014/main" id="{968CDB12-CD6C-4068-88A8-6A0C70887609}"/>
              </a:ext>
            </a:extLst>
          </p:cNvPr>
          <p:cNvSpPr/>
          <p:nvPr/>
        </p:nvSpPr>
        <p:spPr>
          <a:xfrm>
            <a:off x="1062761" y="1079906"/>
            <a:ext cx="8160422" cy="923330"/>
          </a:xfrm>
          <a:prstGeom prst="rect">
            <a:avLst/>
          </a:prstGeom>
          <a:noFill/>
          <a:ln>
            <a:noFill/>
          </a:ln>
          <a:effectLst>
            <a:reflection stA="90000" endPos="69000" dir="5400000" sy="-100000" algn="bl" rotWithShape="0"/>
          </a:effectLst>
        </p:spPr>
        <p:txBody>
          <a:bodyPr>
            <a:spAutoFit/>
          </a:bodyPr>
          <a:lstStyle/>
          <a:p>
            <a:pPr algn="ctr" eaLnBrk="1" fontAlgn="auto" hangingPunct="1">
              <a:spcBef>
                <a:spcPts val="0"/>
              </a:spcBef>
              <a:spcAft>
                <a:spcPts val="0"/>
              </a:spcAft>
              <a:defRPr/>
            </a:pPr>
            <a:r>
              <a:rPr lang="zh-CN" altLang="en-US" sz="5400" b="1" dirty="0">
                <a:ln w="22225">
                  <a:noFill/>
                  <a:prstDash val="solid"/>
                </a:ln>
                <a:solidFill>
                  <a:srgbClr val="FF0000"/>
                </a:solidFill>
                <a:latin typeface="华文琥珀" panose="02010800040101010101" pitchFamily="2" charset="-122"/>
                <a:ea typeface="华文琥珀" panose="02010800040101010101" pitchFamily="2" charset="-122"/>
              </a:rPr>
              <a:t>幸福都是奋斗出来的！</a:t>
            </a:r>
            <a:r>
              <a:rPr lang="en-US" altLang="zh-CN" sz="4400" b="1" dirty="0">
                <a:ln w="22225">
                  <a:noFill/>
                  <a:prstDash val="solid"/>
                </a:ln>
                <a:solidFill>
                  <a:srgbClr val="33CC33"/>
                </a:solidFill>
                <a:latin typeface="华文琥珀" panose="02010800040101010101" pitchFamily="2" charset="-122"/>
                <a:ea typeface="华文琥珀" panose="02010800040101010101" pitchFamily="2" charset="-122"/>
              </a:rPr>
              <a:t>                    </a:t>
            </a:r>
          </a:p>
        </p:txBody>
      </p:sp>
      <p:sp>
        <p:nvSpPr>
          <p:cNvPr id="4103" name="矩形 8">
            <a:extLst>
              <a:ext uri="{FF2B5EF4-FFF2-40B4-BE49-F238E27FC236}">
                <a16:creationId xmlns:a16="http://schemas.microsoft.com/office/drawing/2014/main" id="{F40A8D9C-0553-4BD5-B128-E39AF269EEE8}"/>
              </a:ext>
            </a:extLst>
          </p:cNvPr>
          <p:cNvSpPr>
            <a:spLocks noChangeArrowheads="1"/>
          </p:cNvSpPr>
          <p:nvPr/>
        </p:nvSpPr>
        <p:spPr bwMode="auto">
          <a:xfrm>
            <a:off x="2730138" y="3320153"/>
            <a:ext cx="8476434"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zh-CN" sz="1800" b="1" dirty="0">
                <a:solidFill>
                  <a:srgbClr val="FFFF00"/>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 </a:t>
            </a:r>
            <a:r>
              <a:rPr lang="en-US" altLang="zh-CN" sz="6600" b="1" dirty="0">
                <a:solidFill>
                  <a:srgbClr val="FFFF00"/>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a:t>
            </a:r>
            <a:r>
              <a:rPr lang="zh-CN" altLang="en-US" sz="6600" b="1" dirty="0">
                <a:solidFill>
                  <a:srgbClr val="FFFF00"/>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高一</a:t>
            </a:r>
            <a:r>
              <a:rPr lang="en-US" altLang="zh-CN" sz="6600" b="1" dirty="0">
                <a:solidFill>
                  <a:srgbClr val="FFFF00"/>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7</a:t>
            </a:r>
            <a:r>
              <a:rPr lang="zh-CN" altLang="en-US" sz="6600" b="1" dirty="0">
                <a:solidFill>
                  <a:srgbClr val="FFFF00"/>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班家长会</a:t>
            </a:r>
          </a:p>
          <a:p>
            <a:pPr eaLnBrk="1" hangingPunct="1">
              <a:spcBef>
                <a:spcPct val="0"/>
              </a:spcBef>
              <a:buFontTx/>
              <a:buNone/>
            </a:pPr>
            <a:endParaRPr lang="zh-CN" altLang="en-US" sz="4800" dirty="0"/>
          </a:p>
        </p:txBody>
      </p:sp>
      <p:sp>
        <p:nvSpPr>
          <p:cNvPr id="8" name="标题 1">
            <a:extLst>
              <a:ext uri="{FF2B5EF4-FFF2-40B4-BE49-F238E27FC236}">
                <a16:creationId xmlns:a16="http://schemas.microsoft.com/office/drawing/2014/main" id="{A9AB6409-9C7A-4705-B17B-A92FC68AAAEC}"/>
              </a:ext>
            </a:extLst>
          </p:cNvPr>
          <p:cNvSpPr txBox="1">
            <a:spLocks/>
          </p:cNvSpPr>
          <p:nvPr/>
        </p:nvSpPr>
        <p:spPr>
          <a:xfrm>
            <a:off x="5335588" y="3699064"/>
            <a:ext cx="9144000" cy="2387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b="1" dirty="0">
              <a:solidFill>
                <a:srgbClr val="FF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658189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a:extLst>
              <a:ext uri="{FF2B5EF4-FFF2-40B4-BE49-F238E27FC236}">
                <a16:creationId xmlns:a16="http://schemas.microsoft.com/office/drawing/2014/main" id="{585C4AA9-169E-4F7F-AD4B-297A7425288A}"/>
              </a:ext>
            </a:extLst>
          </p:cNvPr>
          <p:cNvSpPr>
            <a:spLocks noGrp="1"/>
          </p:cNvSpPr>
          <p:nvPr>
            <p:ph type="dt" sz="half" idx="10"/>
          </p:nvPr>
        </p:nvSpPr>
        <p:spPr/>
        <p:txBody>
          <a:bodyPr/>
          <a:lstStyle/>
          <a:p>
            <a:fld id="{A9A9C379-BEB0-4243-B6BA-8F825015E3A1}" type="datetime1">
              <a:rPr lang="zh-CN" altLang="en-US"/>
              <a:pPr/>
              <a:t>2018/5/13</a:t>
            </a:fld>
            <a:endParaRPr lang="en-US" altLang="zh-CN"/>
          </a:p>
        </p:txBody>
      </p:sp>
      <p:sp>
        <p:nvSpPr>
          <p:cNvPr id="6" name="页脚占位符 2">
            <a:extLst>
              <a:ext uri="{FF2B5EF4-FFF2-40B4-BE49-F238E27FC236}">
                <a16:creationId xmlns:a16="http://schemas.microsoft.com/office/drawing/2014/main" id="{D007718F-9801-49AA-9B93-C8F13F970642}"/>
              </a:ext>
            </a:extLst>
          </p:cNvPr>
          <p:cNvSpPr>
            <a:spLocks noGrp="1"/>
          </p:cNvSpPr>
          <p:nvPr>
            <p:ph type="ftr" sz="quarter" idx="11"/>
          </p:nvPr>
        </p:nvSpPr>
        <p:spPr/>
        <p:txBody>
          <a:bodyPr/>
          <a:lstStyle/>
          <a:p>
            <a:r>
              <a:rPr lang="zh-CN" altLang="en-US"/>
              <a:t>高一期中考试家长会</a:t>
            </a:r>
            <a:endParaRPr lang="en-US" altLang="zh-CN"/>
          </a:p>
        </p:txBody>
      </p:sp>
      <p:sp>
        <p:nvSpPr>
          <p:cNvPr id="7" name="灯片编号占位符 3">
            <a:extLst>
              <a:ext uri="{FF2B5EF4-FFF2-40B4-BE49-F238E27FC236}">
                <a16:creationId xmlns:a16="http://schemas.microsoft.com/office/drawing/2014/main" id="{968BF29F-DFB1-4AB9-B885-4926CCACF114}"/>
              </a:ext>
            </a:extLst>
          </p:cNvPr>
          <p:cNvSpPr>
            <a:spLocks noGrp="1"/>
          </p:cNvSpPr>
          <p:nvPr>
            <p:ph type="sldNum" sz="quarter" idx="12"/>
          </p:nvPr>
        </p:nvSpPr>
        <p:spPr/>
        <p:txBody>
          <a:bodyPr/>
          <a:lstStyle/>
          <a:p>
            <a:fld id="{1DDAFC07-9922-4B4C-80CB-837FB24CB89D}" type="slidenum">
              <a:rPr lang="zh-CN" altLang="en-US"/>
              <a:pPr/>
              <a:t>10</a:t>
            </a:fld>
            <a:endParaRPr lang="en-US" altLang="zh-CN"/>
          </a:p>
        </p:txBody>
      </p:sp>
      <p:pic>
        <p:nvPicPr>
          <p:cNvPr id="46082" name="Picture 2" descr="CANDLES">
            <a:extLst>
              <a:ext uri="{FF2B5EF4-FFF2-40B4-BE49-F238E27FC236}">
                <a16:creationId xmlns:a16="http://schemas.microsoft.com/office/drawing/2014/main" id="{3A6AF265-EDA2-4D21-B19E-72B124750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438400"/>
            <a:ext cx="9144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3">
            <a:extLst>
              <a:ext uri="{FF2B5EF4-FFF2-40B4-BE49-F238E27FC236}">
                <a16:creationId xmlns:a16="http://schemas.microsoft.com/office/drawing/2014/main" id="{3A7EA8FF-34AC-4CDC-860E-A572C0616523}"/>
              </a:ext>
            </a:extLst>
          </p:cNvPr>
          <p:cNvSpPr txBox="1">
            <a:spLocks noChangeArrowheads="1"/>
          </p:cNvSpPr>
          <p:nvPr/>
        </p:nvSpPr>
        <p:spPr bwMode="auto">
          <a:xfrm>
            <a:off x="2423319" y="515918"/>
            <a:ext cx="734536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eaLnBrk="0" hangingPunct="0"/>
            <a:r>
              <a:rPr lang="en-US" altLang="zh-CN" sz="2800" dirty="0">
                <a:latin typeface="Times New Roman" panose="02020603050405020304" pitchFamily="18" charset="0"/>
                <a:ea typeface="隶书" panose="02010509060101010101" pitchFamily="49" charset="-122"/>
              </a:rPr>
              <a:t>——</a:t>
            </a:r>
            <a:r>
              <a:rPr lang="zh-CN" altLang="en-US" sz="2800" dirty="0">
                <a:latin typeface="Times New Roman" panose="02020603050405020304" pitchFamily="18" charset="0"/>
                <a:ea typeface="隶书" panose="02010509060101010101" pitchFamily="49" charset="-122"/>
              </a:rPr>
              <a:t>孩子的健康成长，有赖您精心的呵护、正确的教导。</a:t>
            </a:r>
          </a:p>
        </p:txBody>
      </p:sp>
      <p:sp>
        <p:nvSpPr>
          <p:cNvPr id="46084" name="Rectangle 4">
            <a:hlinkClick r:id="rId3" action="ppaction://hlinkfile"/>
            <a:extLst>
              <a:ext uri="{FF2B5EF4-FFF2-40B4-BE49-F238E27FC236}">
                <a16:creationId xmlns:a16="http://schemas.microsoft.com/office/drawing/2014/main" id="{9BBB40C9-F730-4374-80EF-C43E61DECF26}"/>
              </a:ext>
            </a:extLst>
          </p:cNvPr>
          <p:cNvSpPr>
            <a:spLocks noChangeArrowheads="1"/>
          </p:cNvSpPr>
          <p:nvPr/>
        </p:nvSpPr>
        <p:spPr bwMode="auto">
          <a:xfrm>
            <a:off x="3432175" y="3429000"/>
            <a:ext cx="5672138"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4400">
                <a:solidFill>
                  <a:srgbClr val="00CC00"/>
                </a:solidFill>
                <a:latin typeface="Times New Roman" panose="02020603050405020304" pitchFamily="18" charset="0"/>
                <a:ea typeface="黑体" panose="02010609060101010101" pitchFamily="49" charset="-122"/>
              </a:rPr>
              <a:t>请家长在孩子的反思中写下您的寄语。</a:t>
            </a:r>
          </a:p>
        </p:txBody>
      </p:sp>
    </p:spTree>
    <p:extLst>
      <p:ext uri="{BB962C8B-B14F-4D97-AF65-F5344CB8AC3E}">
        <p14:creationId xmlns:p14="http://schemas.microsoft.com/office/powerpoint/2010/main" val="36840039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up)">
                                      <p:cBhvr>
                                        <p:cTn id="7" dur="3000"/>
                                        <p:tgtEl>
                                          <p:spTgt spid="46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84"/>
                                        </p:tgtEl>
                                        <p:attrNameLst>
                                          <p:attrName>style.visibility</p:attrName>
                                        </p:attrNameLst>
                                      </p:cBhvr>
                                      <p:to>
                                        <p:strVal val="visible"/>
                                      </p:to>
                                    </p:set>
                                    <p:animEffect transition="in" filter="blinds(horizontal)">
                                      <p:cBhvr>
                                        <p:cTn id="12"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utoUpdateAnimBg="0"/>
      <p:bldP spid="4608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图片1">
            <a:extLst>
              <a:ext uri="{FF2B5EF4-FFF2-40B4-BE49-F238E27FC236}">
                <a16:creationId xmlns:a16="http://schemas.microsoft.com/office/drawing/2014/main" id="{A0445D09-E10B-4168-B4E0-EA60C35F22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6081124D-D607-43E2-836E-207CA03F4B4B}"/>
              </a:ext>
            </a:extLst>
          </p:cNvPr>
          <p:cNvSpPr/>
          <p:nvPr/>
        </p:nvSpPr>
        <p:spPr>
          <a:xfrm>
            <a:off x="1127759" y="966651"/>
            <a:ext cx="9596845" cy="4401205"/>
          </a:xfrm>
          <a:prstGeom prst="rect">
            <a:avLst/>
          </a:prstGeom>
        </p:spPr>
        <p:txBody>
          <a:bodyPr wrap="square">
            <a:spAutoFit/>
          </a:bodyPr>
          <a:lstStyle/>
          <a:p>
            <a:pPr algn="ctr">
              <a:spcAft>
                <a:spcPts val="0"/>
              </a:spcAft>
            </a:pPr>
            <a:r>
              <a:rPr lang="zh-CN" altLang="zh-CN" sz="4400" b="1" kern="100" dirty="0">
                <a:solidFill>
                  <a:srgbClr val="CC0099"/>
                </a:solidFill>
                <a:latin typeface="黑体" panose="02010609060101010101" pitchFamily="49" charset="-122"/>
                <a:ea typeface="黑体" panose="02010609060101010101" pitchFamily="49" charset="-122"/>
                <a:cs typeface="Times New Roman" panose="02020603050405020304" pitchFamily="18" charset="0"/>
              </a:rPr>
              <a:t>班主任寄语：</a:t>
            </a:r>
          </a:p>
          <a:p>
            <a:pPr indent="266700" algn="just">
              <a:spcAft>
                <a:spcPts val="0"/>
              </a:spcAft>
            </a:pPr>
            <a:r>
              <a:rPr lang="en-US" altLang="zh-CN" sz="2400" b="1" kern="1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从做班主任开始，我一直希望我们班的所有同学能够做一个学会感恩那些为你付出之人，做一个团结班级，班级因你而感到幸福之人，做一个克服浮躁，静心学习、专注学习之人，做一个脚踏实地、一</a:t>
            </a:r>
            <a:r>
              <a:rPr lang="zh-CN" altLang="en-US" sz="2400" b="1" kern="100" dirty="0">
                <a:latin typeface="Times New Roman" panose="02020603050405020304" pitchFamily="18" charset="0"/>
                <a:ea typeface="宋体" panose="02010600030101010101" pitchFamily="2" charset="-122"/>
                <a:cs typeface="Times New Roman" panose="02020603050405020304" pitchFamily="18" charset="0"/>
              </a:rPr>
              <a:t>步一个</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脚印做事之人。成功的背后，永远是艰辛努力。成功靠的不是怨天尤人，而是一点一滴知识和能力的积累。</a:t>
            </a:r>
            <a:r>
              <a:rPr lang="zh-CN" altLang="en-US" sz="2400" b="1" kern="100" dirty="0">
                <a:latin typeface="Times New Roman" panose="02020603050405020304" pitchFamily="18" charset="0"/>
                <a:ea typeface="宋体" panose="02010600030101010101" pitchFamily="2" charset="-122"/>
                <a:cs typeface="Times New Roman" panose="02020603050405020304" pitchFamily="18" charset="0"/>
              </a:rPr>
              <a:t>面对成绩，我们倍感压力，但是学习、生活总将继续，</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让我们热爱生活，拥抱阳光，抓住机遇，为了心中的梦想和不灭的希冀，挺起胸膛奋力前行、斗志昂扬，永远走在追求幸福、努力奋斗的修行之路上。</a:t>
            </a:r>
            <a:endParaRPr lang="zh-CN" altLang="zh-CN" sz="2400" b="1" kern="100" dirty="0">
              <a:latin typeface="等线" panose="02010600030101010101" pitchFamily="2" charset="-122"/>
              <a:cs typeface="Times New Roman" panose="02020603050405020304" pitchFamily="18" charset="0"/>
            </a:endParaRPr>
          </a:p>
          <a:p>
            <a:pPr algn="just">
              <a:spcAft>
                <a:spcPts val="0"/>
              </a:spcAft>
            </a:pPr>
            <a:r>
              <a:rPr lang="en-US" altLang="zh-CN" sz="4400" b="1" kern="100" dirty="0">
                <a:solidFill>
                  <a:srgbClr val="CC0099"/>
                </a:solidFill>
                <a:latin typeface="华文楷体" panose="02010600040101010101" pitchFamily="2" charset="-122"/>
                <a:cs typeface="Times New Roman" panose="02020603050405020304" pitchFamily="18" charset="0"/>
              </a:rPr>
              <a:t> </a:t>
            </a:r>
            <a:endParaRPr lang="zh-CN" altLang="zh-CN" sz="4400" b="1" kern="100" dirty="0">
              <a:solidFill>
                <a:srgbClr val="CC0099"/>
              </a:solidFill>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4097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图片1">
            <a:extLst>
              <a:ext uri="{FF2B5EF4-FFF2-40B4-BE49-F238E27FC236}">
                <a16:creationId xmlns:a16="http://schemas.microsoft.com/office/drawing/2014/main" id="{DF58F4C6-1EA1-4C03-A62B-B702CF43A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83270671-319F-407B-8A44-C1A005DD0E2C}"/>
              </a:ext>
            </a:extLst>
          </p:cNvPr>
          <p:cNvSpPr>
            <a:spLocks noChangeArrowheads="1"/>
          </p:cNvSpPr>
          <p:nvPr/>
        </p:nvSpPr>
        <p:spPr bwMode="auto">
          <a:xfrm>
            <a:off x="1319349" y="1452109"/>
            <a:ext cx="8386354" cy="2185214"/>
          </a:xfrm>
          <a:prstGeom prst="rect">
            <a:avLst/>
          </a:prstGeom>
          <a:noFill/>
          <a:ln w="9525" algn="ctr">
            <a:noFill/>
            <a:miter lim="800000"/>
            <a:headEnd/>
            <a:tailEnd/>
          </a:ln>
          <a:effec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、学习习惯  </a:t>
            </a:r>
            <a:r>
              <a:rPr kumimoji="1" lang="zh-CN" altLang="en-US" sz="3400" dirty="0">
                <a:effectLst>
                  <a:outerShdw blurRad="38100" dist="38100" dir="2700000" algn="tl">
                    <a:srgbClr val="C0C0C0"/>
                  </a:outerShdw>
                </a:effectLst>
                <a:latin typeface="黑体" panose="02010609060101010101" pitchFamily="49" charset="-122"/>
                <a:ea typeface="黑体" panose="02010609060101010101" pitchFamily="49" charset="-122"/>
              </a:rPr>
              <a:t>自主学习  晚自习利用问题</a:t>
            </a:r>
            <a:endParaRPr kumimoji="1" lang="en-US" altLang="zh-CN" sz="3400"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r>
              <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2</a:t>
            </a:r>
            <a:r>
              <a:rPr kumimoji="1" lang="zh-CN" altLang="en-US"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、生活习惯</a:t>
            </a:r>
          </a:p>
          <a:p>
            <a:pPr eaLnBrk="1" hangingPunct="1"/>
            <a:r>
              <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3</a:t>
            </a:r>
            <a:r>
              <a:rPr kumimoji="1" lang="zh-CN" altLang="en-US"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、交友问题</a:t>
            </a:r>
            <a:endPar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r>
              <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4</a:t>
            </a:r>
            <a:r>
              <a:rPr kumimoji="1" lang="zh-CN" altLang="en-US"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、家校配合</a:t>
            </a:r>
            <a:endParaRPr kumimoji="1" lang="en-US" altLang="zh-CN" sz="34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B1102672-CA41-4AED-87D8-F25159760C89}"/>
              </a:ext>
            </a:extLst>
          </p:cNvPr>
          <p:cNvSpPr>
            <a:spLocks noChangeArrowheads="1"/>
          </p:cNvSpPr>
          <p:nvPr/>
        </p:nvSpPr>
        <p:spPr bwMode="auto">
          <a:xfrm>
            <a:off x="802821" y="294541"/>
            <a:ext cx="8135938" cy="830997"/>
          </a:xfrm>
          <a:prstGeom prst="rect">
            <a:avLst/>
          </a:prstGeom>
          <a:noFill/>
          <a:ln w="9525" algn="ctr">
            <a:noFill/>
            <a:miter lim="800000"/>
            <a:headEnd/>
            <a:tailEnd/>
          </a:ln>
          <a:effec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800" dirty="0">
                <a:solidFill>
                  <a:srgbClr val="FF0000"/>
                </a:solidFill>
                <a:effectLst>
                  <a:outerShdw blurRad="38100" dist="38100" dir="2700000" algn="tl">
                    <a:srgbClr val="C0C0C0"/>
                  </a:outerShdw>
                </a:effectLst>
                <a:latin typeface="宋体" panose="02010600030101010101" pitchFamily="2" charset="-122"/>
              </a:rPr>
              <a:t>目前班级存在问题：</a:t>
            </a:r>
          </a:p>
        </p:txBody>
      </p:sp>
    </p:spTree>
    <p:extLst>
      <p:ext uri="{BB962C8B-B14F-4D97-AF65-F5344CB8AC3E}">
        <p14:creationId xmlns:p14="http://schemas.microsoft.com/office/powerpoint/2010/main" val="420457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图片1">
            <a:extLst>
              <a:ext uri="{FF2B5EF4-FFF2-40B4-BE49-F238E27FC236}">
                <a16:creationId xmlns:a16="http://schemas.microsoft.com/office/drawing/2014/main" id="{F3FDA8D7-7DD2-4D6E-82B4-DCA1869B2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25DB5986-A2E6-42E2-B74D-C562773B356E}"/>
              </a:ext>
            </a:extLst>
          </p:cNvPr>
          <p:cNvSpPr>
            <a:spLocks noChangeArrowheads="1"/>
          </p:cNvSpPr>
          <p:nvPr/>
        </p:nvSpPr>
        <p:spPr bwMode="auto">
          <a:xfrm>
            <a:off x="580753" y="1253084"/>
            <a:ext cx="10156916" cy="5324535"/>
          </a:xfrm>
          <a:prstGeom prst="rect">
            <a:avLst/>
          </a:prstGeom>
          <a:noFill/>
          <a:ln w="9525" algn="ctr">
            <a:noFill/>
            <a:miter lim="800000"/>
            <a:headEnd/>
            <a:tailEnd/>
          </a:ln>
          <a:effec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400" dirty="0">
                <a:effectLst>
                  <a:outerShdw blurRad="38100" dist="38100" dir="2700000" algn="tl">
                    <a:srgbClr val="C0C0C0"/>
                  </a:outerShdw>
                </a:effectLst>
                <a:latin typeface="宋体" panose="02010600030101010101" pitchFamily="2" charset="-122"/>
              </a:rPr>
              <a:t>1</a:t>
            </a:r>
            <a:r>
              <a:rPr kumimoji="1" lang="zh-CN" altLang="en-US" sz="3400" dirty="0">
                <a:effectLst>
                  <a:outerShdw blurRad="38100" dist="38100" dir="2700000" algn="tl">
                    <a:srgbClr val="C0C0C0"/>
                  </a:outerShdw>
                </a:effectLst>
                <a:latin typeface="宋体" panose="02010600030101010101" pitchFamily="2" charset="-122"/>
              </a:rPr>
              <a:t>、很多同学存在懒惰、散漫心理，没有找到努力的方向和动力</a:t>
            </a:r>
          </a:p>
          <a:p>
            <a:pPr eaLnBrk="1" hangingPunct="1"/>
            <a:r>
              <a:rPr kumimoji="1" lang="en-US" altLang="zh-CN" sz="3400" dirty="0">
                <a:effectLst>
                  <a:outerShdw blurRad="38100" dist="38100" dir="2700000" algn="tl">
                    <a:srgbClr val="C0C0C0"/>
                  </a:outerShdw>
                </a:effectLst>
                <a:latin typeface="宋体" panose="02010600030101010101" pitchFamily="2" charset="-122"/>
              </a:rPr>
              <a:t>2</a:t>
            </a:r>
            <a:r>
              <a:rPr kumimoji="1" lang="zh-CN" altLang="en-US" sz="3400" dirty="0">
                <a:effectLst>
                  <a:outerShdw blurRad="38100" dist="38100" dir="2700000" algn="tl">
                    <a:srgbClr val="C0C0C0"/>
                  </a:outerShdw>
                </a:effectLst>
                <a:latin typeface="宋体" panose="02010600030101010101" pitchFamily="2" charset="-122"/>
              </a:rPr>
              <a:t>、很多同学性格浮躁，不够沉稳</a:t>
            </a:r>
          </a:p>
          <a:p>
            <a:pPr eaLnBrk="1" hangingPunct="1"/>
            <a:r>
              <a:rPr kumimoji="1" lang="en-US" altLang="zh-CN" sz="3400" dirty="0">
                <a:effectLst>
                  <a:outerShdw blurRad="38100" dist="38100" dir="2700000" algn="tl">
                    <a:srgbClr val="C0C0C0"/>
                  </a:outerShdw>
                </a:effectLst>
                <a:latin typeface="宋体" panose="02010600030101010101" pitchFamily="2" charset="-122"/>
              </a:rPr>
              <a:t>3</a:t>
            </a:r>
            <a:r>
              <a:rPr kumimoji="1" lang="zh-CN" altLang="en-US" sz="3400" dirty="0">
                <a:effectLst>
                  <a:outerShdw blurRad="38100" dist="38100" dir="2700000" algn="tl">
                    <a:srgbClr val="C0C0C0"/>
                  </a:outerShdw>
                </a:effectLst>
                <a:latin typeface="宋体" panose="02010600030101010101" pitchFamily="2" charset="-122"/>
              </a:rPr>
              <a:t>、不能统筹安排好各门功课时间（语数外</a:t>
            </a:r>
            <a:r>
              <a:rPr kumimoji="1" lang="en-US" altLang="zh-CN" sz="3400" dirty="0">
                <a:effectLst>
                  <a:outerShdw blurRad="38100" dist="38100" dir="2700000" algn="tl">
                    <a:srgbClr val="C0C0C0"/>
                  </a:outerShdw>
                </a:effectLst>
                <a:latin typeface="宋体" panose="02010600030101010101" pitchFamily="2" charset="-122"/>
              </a:rPr>
              <a:t>+</a:t>
            </a:r>
            <a:r>
              <a:rPr kumimoji="1" lang="zh-CN" altLang="en-US" sz="3400" dirty="0">
                <a:effectLst>
                  <a:outerShdw blurRad="38100" dist="38100" dir="2700000" algn="tl">
                    <a:srgbClr val="C0C0C0"/>
                  </a:outerShdw>
                </a:effectLst>
                <a:latin typeface="宋体" panose="02010600030101010101" pitchFamily="2" charset="-122"/>
              </a:rPr>
              <a:t>美术专业</a:t>
            </a:r>
            <a:r>
              <a:rPr kumimoji="1" lang="en-US" altLang="zh-CN" sz="3400" dirty="0">
                <a:effectLst>
                  <a:outerShdw blurRad="38100" dist="38100" dir="2700000" algn="tl">
                    <a:srgbClr val="C0C0C0"/>
                  </a:outerShdw>
                </a:effectLst>
                <a:latin typeface="宋体" panose="02010600030101010101" pitchFamily="2" charset="-122"/>
              </a:rPr>
              <a:t>+</a:t>
            </a:r>
            <a:r>
              <a:rPr kumimoji="1" lang="zh-CN" altLang="en-US" sz="3400" dirty="0">
                <a:effectLst>
                  <a:outerShdw blurRad="38100" dist="38100" dir="2700000" algn="tl">
                    <a:srgbClr val="C0C0C0"/>
                  </a:outerShdw>
                </a:effectLst>
                <a:latin typeface="宋体" panose="02010600030101010101" pitchFamily="2" charset="-122"/>
              </a:rPr>
              <a:t>六门学业水平科目时间），学习方法比较笨拙，作业完不成，预习、复习不到位，效率低下</a:t>
            </a:r>
          </a:p>
          <a:p>
            <a:pPr eaLnBrk="1" hangingPunct="1"/>
            <a:r>
              <a:rPr kumimoji="1" lang="en-US" altLang="zh-CN" sz="3400" dirty="0">
                <a:effectLst>
                  <a:outerShdw blurRad="38100" dist="38100" dir="2700000" algn="tl">
                    <a:srgbClr val="C0C0C0"/>
                  </a:outerShdw>
                </a:effectLst>
                <a:latin typeface="宋体" panose="02010600030101010101" pitchFamily="2" charset="-122"/>
              </a:rPr>
              <a:t>4</a:t>
            </a:r>
            <a:r>
              <a:rPr kumimoji="1" lang="zh-CN" altLang="en-US" sz="3400" dirty="0">
                <a:effectLst>
                  <a:outerShdw blurRad="38100" dist="38100" dir="2700000" algn="tl">
                    <a:srgbClr val="C0C0C0"/>
                  </a:outerShdw>
                </a:effectLst>
                <a:latin typeface="宋体" panose="02010600030101010101" pitchFamily="2" charset="-122"/>
              </a:rPr>
              <a:t>、不重视弱势科目，依赖笔记，不去请教老师或同学弄清作业问题。</a:t>
            </a:r>
            <a:endParaRPr kumimoji="1" lang="en-US" altLang="zh-CN" sz="3400" dirty="0">
              <a:effectLst>
                <a:outerShdw blurRad="38100" dist="38100" dir="2700000" algn="tl">
                  <a:srgbClr val="C0C0C0"/>
                </a:outerShdw>
              </a:effectLst>
              <a:latin typeface="宋体" panose="02010600030101010101" pitchFamily="2" charset="-122"/>
            </a:endParaRPr>
          </a:p>
          <a:p>
            <a:pPr eaLnBrk="1" hangingPunct="1"/>
            <a:r>
              <a:rPr kumimoji="1" lang="en-US" altLang="zh-CN" sz="3400" dirty="0">
                <a:effectLst>
                  <a:outerShdw blurRad="38100" dist="38100" dir="2700000" algn="tl">
                    <a:srgbClr val="C0C0C0"/>
                  </a:outerShdw>
                </a:effectLst>
                <a:latin typeface="宋体" panose="02010600030101010101" pitchFamily="2" charset="-122"/>
              </a:rPr>
              <a:t>5</a:t>
            </a:r>
            <a:r>
              <a:rPr kumimoji="1" lang="zh-CN" altLang="en-US" sz="3400" dirty="0">
                <a:effectLst>
                  <a:outerShdw blurRad="38100" dist="38100" dir="2700000" algn="tl">
                    <a:srgbClr val="C0C0C0"/>
                  </a:outerShdw>
                </a:effectLst>
                <a:latin typeface="宋体" panose="02010600030101010101" pitchFamily="2" charset="-122"/>
              </a:rPr>
              <a:t>、作业速度慢  </a:t>
            </a:r>
            <a:endParaRPr kumimoji="1" lang="en-US" altLang="zh-CN" sz="3400" dirty="0">
              <a:effectLst>
                <a:outerShdw blurRad="38100" dist="38100" dir="2700000" algn="tl">
                  <a:srgbClr val="C0C0C0"/>
                </a:outerShdw>
              </a:effectLst>
              <a:latin typeface="宋体" panose="02010600030101010101" pitchFamily="2" charset="-122"/>
            </a:endParaRPr>
          </a:p>
          <a:p>
            <a:pPr eaLnBrk="1" hangingPunct="1"/>
            <a:r>
              <a:rPr kumimoji="1" lang="zh-CN" altLang="en-US" sz="3400" dirty="0">
                <a:solidFill>
                  <a:srgbClr val="FF0000"/>
                </a:solidFill>
                <a:effectLst>
                  <a:outerShdw blurRad="38100" dist="38100" dir="2700000" algn="tl">
                    <a:srgbClr val="C0C0C0"/>
                  </a:outerShdw>
                </a:effectLst>
                <a:latin typeface="宋体" panose="02010600030101010101" pitchFamily="2" charset="-122"/>
              </a:rPr>
              <a:t>小六门考试：补考？ 高考：是否可以复读？</a:t>
            </a:r>
          </a:p>
        </p:txBody>
      </p:sp>
      <p:sp>
        <p:nvSpPr>
          <p:cNvPr id="8198" name="Rectangle 6">
            <a:extLst>
              <a:ext uri="{FF2B5EF4-FFF2-40B4-BE49-F238E27FC236}">
                <a16:creationId xmlns:a16="http://schemas.microsoft.com/office/drawing/2014/main" id="{C306235B-6372-4E37-B56D-BC8931418E93}"/>
              </a:ext>
            </a:extLst>
          </p:cNvPr>
          <p:cNvSpPr>
            <a:spLocks noChangeArrowheads="1"/>
          </p:cNvSpPr>
          <p:nvPr/>
        </p:nvSpPr>
        <p:spPr bwMode="auto">
          <a:xfrm>
            <a:off x="3363096" y="424741"/>
            <a:ext cx="42608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000" b="1" dirty="0">
                <a:solidFill>
                  <a:srgbClr val="FF0000"/>
                </a:solidFill>
                <a:effectLst>
                  <a:outerShdw blurRad="38100" dist="38100" dir="2700000" algn="tl">
                    <a:srgbClr val="C0C0C0"/>
                  </a:outerShdw>
                </a:effectLst>
              </a:rPr>
              <a:t>不容乐观的现状：</a:t>
            </a:r>
          </a:p>
        </p:txBody>
      </p:sp>
    </p:spTree>
    <p:extLst>
      <p:ext uri="{BB962C8B-B14F-4D97-AF65-F5344CB8AC3E}">
        <p14:creationId xmlns:p14="http://schemas.microsoft.com/office/powerpoint/2010/main" val="279001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图片1">
            <a:extLst>
              <a:ext uri="{FF2B5EF4-FFF2-40B4-BE49-F238E27FC236}">
                <a16:creationId xmlns:a16="http://schemas.microsoft.com/office/drawing/2014/main" id="{048DC3B5-525B-4388-B48F-D840D89C2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Picture 2" descr="多色花">
            <a:extLst>
              <a:ext uri="{FF2B5EF4-FFF2-40B4-BE49-F238E27FC236}">
                <a16:creationId xmlns:a16="http://schemas.microsoft.com/office/drawing/2014/main" id="{51103CC5-D53A-4B17-B646-18C9A669A6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5913" y="4581526"/>
            <a:ext cx="40386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a:extLst>
              <a:ext uri="{FF2B5EF4-FFF2-40B4-BE49-F238E27FC236}">
                <a16:creationId xmlns:a16="http://schemas.microsoft.com/office/drawing/2014/main" id="{7E33D14F-A24C-4922-9EC1-FA16C634220E}"/>
              </a:ext>
            </a:extLst>
          </p:cNvPr>
          <p:cNvSpPr>
            <a:spLocks noChangeArrowheads="1"/>
          </p:cNvSpPr>
          <p:nvPr/>
        </p:nvSpPr>
        <p:spPr bwMode="auto">
          <a:xfrm>
            <a:off x="1774825" y="274638"/>
            <a:ext cx="52578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zh-CN" altLang="en-US" sz="4600">
                <a:solidFill>
                  <a:srgbClr val="FF0000"/>
                </a:solidFill>
                <a:latin typeface="Tahoma" panose="020B0604030504040204" pitchFamily="34" charset="0"/>
              </a:rPr>
              <a:t>问题背后的原因：</a:t>
            </a:r>
          </a:p>
        </p:txBody>
      </p:sp>
      <p:sp>
        <p:nvSpPr>
          <p:cNvPr id="19460" name="Rectangle 4">
            <a:extLst>
              <a:ext uri="{FF2B5EF4-FFF2-40B4-BE49-F238E27FC236}">
                <a16:creationId xmlns:a16="http://schemas.microsoft.com/office/drawing/2014/main" id="{09BFCA24-E4C9-4D5B-AD8E-661670078CA1}"/>
              </a:ext>
            </a:extLst>
          </p:cNvPr>
          <p:cNvSpPr>
            <a:spLocks noChangeArrowheads="1"/>
          </p:cNvSpPr>
          <p:nvPr/>
        </p:nvSpPr>
        <p:spPr bwMode="auto">
          <a:xfrm>
            <a:off x="1693863" y="2205039"/>
            <a:ext cx="901065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lnSpc>
                <a:spcPct val="80000"/>
              </a:lnSpc>
              <a:spcBef>
                <a:spcPct val="20000"/>
              </a:spcBef>
              <a:buClr>
                <a:schemeClr val="folHlink"/>
              </a:buClr>
              <a:buSzPct val="60000"/>
              <a:buFont typeface="Wingdings" panose="05000000000000000000" pitchFamily="2" charset="2"/>
              <a:buNone/>
            </a:pPr>
            <a:r>
              <a:rPr lang="en-US" altLang="zh-CN" sz="2400">
                <a:latin typeface="楷体_GB2312" pitchFamily="49" charset="-122"/>
                <a:ea typeface="楷体_GB2312" pitchFamily="49" charset="-122"/>
              </a:rPr>
              <a:t>2.</a:t>
            </a:r>
            <a:r>
              <a:rPr lang="zh-CN" altLang="en-US" sz="2400">
                <a:latin typeface="楷体_GB2312" pitchFamily="49" charset="-122"/>
                <a:ea typeface="楷体_GB2312" pitchFamily="49" charset="-122"/>
              </a:rPr>
              <a:t>学习方法的不合理或没有，学习没有计划，比较盲目，得过且过，浪费大量时间。</a:t>
            </a:r>
          </a:p>
        </p:txBody>
      </p:sp>
      <p:sp>
        <p:nvSpPr>
          <p:cNvPr id="19461" name="Rectangle 5">
            <a:extLst>
              <a:ext uri="{FF2B5EF4-FFF2-40B4-BE49-F238E27FC236}">
                <a16:creationId xmlns:a16="http://schemas.microsoft.com/office/drawing/2014/main" id="{1B166BCE-157A-4276-AAB2-778CF6AFD1A0}"/>
              </a:ext>
            </a:extLst>
          </p:cNvPr>
          <p:cNvSpPr>
            <a:spLocks noChangeArrowheads="1"/>
          </p:cNvSpPr>
          <p:nvPr/>
        </p:nvSpPr>
        <p:spPr bwMode="auto">
          <a:xfrm>
            <a:off x="1703388" y="1196976"/>
            <a:ext cx="89646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楷体_GB2312" pitchFamily="49" charset="-122"/>
                <a:ea typeface="楷体_GB2312" pitchFamily="49" charset="-122"/>
              </a:rPr>
              <a:t>1.</a:t>
            </a:r>
            <a:r>
              <a:rPr lang="zh-CN" altLang="en-US" sz="2400">
                <a:latin typeface="楷体_GB2312" pitchFamily="49" charset="-122"/>
                <a:ea typeface="楷体_GB2312" pitchFamily="49" charset="-122"/>
              </a:rPr>
              <a:t>作息习惯不好，没有保证足够睡眠时间，导致课堂效率低下，课后做作业反应不过来、速度慢，在一科上就消耗很多时间。</a:t>
            </a:r>
          </a:p>
        </p:txBody>
      </p:sp>
      <p:sp>
        <p:nvSpPr>
          <p:cNvPr id="19462" name="Rectangle 6">
            <a:extLst>
              <a:ext uri="{FF2B5EF4-FFF2-40B4-BE49-F238E27FC236}">
                <a16:creationId xmlns:a16="http://schemas.microsoft.com/office/drawing/2014/main" id="{38D70CAA-73C1-4CB2-844C-0074BC01E6F4}"/>
              </a:ext>
            </a:extLst>
          </p:cNvPr>
          <p:cNvSpPr>
            <a:spLocks noChangeArrowheads="1"/>
          </p:cNvSpPr>
          <p:nvPr/>
        </p:nvSpPr>
        <p:spPr bwMode="auto">
          <a:xfrm>
            <a:off x="1739900" y="3716339"/>
            <a:ext cx="8604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dirty="0">
                <a:latin typeface="楷体_GB2312" pitchFamily="49" charset="-122"/>
                <a:ea typeface="楷体_GB2312" pitchFamily="49" charset="-122"/>
              </a:rPr>
              <a:t>4. </a:t>
            </a:r>
            <a:r>
              <a:rPr kumimoji="1" lang="zh-CN" altLang="en-US" sz="2400" dirty="0">
                <a:latin typeface="楷体_GB2312" pitchFamily="49" charset="-122"/>
                <a:ea typeface="楷体_GB2312" pitchFamily="49" charset="-122"/>
              </a:rPr>
              <a:t>部分同学作业马虎，难题不深入钻研，知识巩固不牢；错题少订正，导致一错再错，考试缺分。</a:t>
            </a:r>
          </a:p>
        </p:txBody>
      </p:sp>
      <p:sp>
        <p:nvSpPr>
          <p:cNvPr id="19463" name="Rectangle 7">
            <a:extLst>
              <a:ext uri="{FF2B5EF4-FFF2-40B4-BE49-F238E27FC236}">
                <a16:creationId xmlns:a16="http://schemas.microsoft.com/office/drawing/2014/main" id="{41418F6D-48A0-43A0-9332-793C9DCF2998}"/>
              </a:ext>
            </a:extLst>
          </p:cNvPr>
          <p:cNvSpPr>
            <a:spLocks noChangeArrowheads="1"/>
          </p:cNvSpPr>
          <p:nvPr/>
        </p:nvSpPr>
        <p:spPr bwMode="auto">
          <a:xfrm>
            <a:off x="1703388" y="2968625"/>
            <a:ext cx="8424862"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lnSpc>
                <a:spcPct val="80000"/>
              </a:lnSpc>
              <a:buSzPct val="60000"/>
            </a:pPr>
            <a:r>
              <a:rPr lang="en-US" altLang="zh-CN" sz="2400">
                <a:latin typeface="楷体_GB2312" pitchFamily="49" charset="-122"/>
                <a:ea typeface="楷体_GB2312" pitchFamily="49" charset="-122"/>
              </a:rPr>
              <a:t>3. </a:t>
            </a:r>
            <a:r>
              <a:rPr lang="zh-CN" altLang="en-US" sz="2400">
                <a:latin typeface="楷体_GB2312" pitchFamily="49" charset="-122"/>
                <a:ea typeface="楷体_GB2312" pitchFamily="49" charset="-122"/>
              </a:rPr>
              <a:t>学习习惯不好，遇到问题不经过自己思考就问老师或同学，没有自己的思考与消化。</a:t>
            </a:r>
          </a:p>
        </p:txBody>
      </p:sp>
      <p:sp>
        <p:nvSpPr>
          <p:cNvPr id="19464" name="Rectangle 8">
            <a:extLst>
              <a:ext uri="{FF2B5EF4-FFF2-40B4-BE49-F238E27FC236}">
                <a16:creationId xmlns:a16="http://schemas.microsoft.com/office/drawing/2014/main" id="{F2CDC8D5-7B88-44D3-986A-17578C11D676}"/>
              </a:ext>
            </a:extLst>
          </p:cNvPr>
          <p:cNvSpPr>
            <a:spLocks noChangeArrowheads="1"/>
          </p:cNvSpPr>
          <p:nvPr/>
        </p:nvSpPr>
        <p:spPr bwMode="auto">
          <a:xfrm>
            <a:off x="1668463" y="4581526"/>
            <a:ext cx="89646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楷体_GB2312" pitchFamily="49" charset="-122"/>
                <a:ea typeface="楷体_GB2312" pitchFamily="49" charset="-122"/>
              </a:rPr>
              <a:t>5.</a:t>
            </a:r>
            <a:r>
              <a:rPr lang="zh-CN" altLang="en-US" sz="2400" dirty="0">
                <a:latin typeface="楷体_GB2312" pitchFamily="49" charset="-122"/>
                <a:ea typeface="楷体_GB2312" pitchFamily="49" charset="-122"/>
              </a:rPr>
              <a:t>学习时间的分配不科学，导致时间利用率低，只喜欢做文科作业，对理科作业存在畏难情绪。</a:t>
            </a:r>
          </a:p>
        </p:txBody>
      </p:sp>
    </p:spTree>
    <p:custDataLst>
      <p:tags r:id="rId1"/>
    </p:custDataLst>
    <p:extLst>
      <p:ext uri="{BB962C8B-B14F-4D97-AF65-F5344CB8AC3E}">
        <p14:creationId xmlns:p14="http://schemas.microsoft.com/office/powerpoint/2010/main" val="3786510399"/>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 fill="hold"/>
                                        <p:tgtEl>
                                          <p:spTgt spid="19461"/>
                                        </p:tgtEl>
                                        <p:attrNameLst>
                                          <p:attrName>ppt_w</p:attrName>
                                        </p:attrNameLst>
                                      </p:cBhvr>
                                      <p:tavLst>
                                        <p:tav tm="0">
                                          <p:val>
                                            <p:fltVal val="0"/>
                                          </p:val>
                                        </p:tav>
                                        <p:tav tm="100000">
                                          <p:val>
                                            <p:strVal val="#ppt_w"/>
                                          </p:val>
                                        </p:tav>
                                      </p:tavLst>
                                    </p:anim>
                                    <p:anim calcmode="lin" valueType="num">
                                      <p:cBhvr>
                                        <p:cTn id="8" dur="500" fill="hold"/>
                                        <p:tgtEl>
                                          <p:spTgt spid="1946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p:cTn id="13" dur="500" fill="hold"/>
                                        <p:tgtEl>
                                          <p:spTgt spid="19460"/>
                                        </p:tgtEl>
                                        <p:attrNameLst>
                                          <p:attrName>ppt_w</p:attrName>
                                        </p:attrNameLst>
                                      </p:cBhvr>
                                      <p:tavLst>
                                        <p:tav tm="0">
                                          <p:val>
                                            <p:fltVal val="0"/>
                                          </p:val>
                                        </p:tav>
                                        <p:tav tm="100000">
                                          <p:val>
                                            <p:strVal val="#ppt_w"/>
                                          </p:val>
                                        </p:tav>
                                      </p:tavLst>
                                    </p:anim>
                                    <p:anim calcmode="lin" valueType="num">
                                      <p:cBhvr>
                                        <p:cTn id="14" dur="500" fill="hold"/>
                                        <p:tgtEl>
                                          <p:spTgt spid="19460"/>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9463"/>
                                        </p:tgtEl>
                                        <p:attrNameLst>
                                          <p:attrName>style.visibility</p:attrName>
                                        </p:attrNameLst>
                                      </p:cBhvr>
                                      <p:to>
                                        <p:strVal val="visible"/>
                                      </p:to>
                                    </p:set>
                                    <p:anim calcmode="lin" valueType="num">
                                      <p:cBhvr>
                                        <p:cTn id="19" dur="500" fill="hold"/>
                                        <p:tgtEl>
                                          <p:spTgt spid="19463"/>
                                        </p:tgtEl>
                                        <p:attrNameLst>
                                          <p:attrName>ppt_w</p:attrName>
                                        </p:attrNameLst>
                                      </p:cBhvr>
                                      <p:tavLst>
                                        <p:tav tm="0">
                                          <p:val>
                                            <p:fltVal val="0"/>
                                          </p:val>
                                        </p:tav>
                                        <p:tav tm="100000">
                                          <p:val>
                                            <p:strVal val="#ppt_w"/>
                                          </p:val>
                                        </p:tav>
                                      </p:tavLst>
                                    </p:anim>
                                    <p:anim calcmode="lin" valueType="num">
                                      <p:cBhvr>
                                        <p:cTn id="20" dur="500" fill="hold"/>
                                        <p:tgtEl>
                                          <p:spTgt spid="19463"/>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9462"/>
                                        </p:tgtEl>
                                        <p:attrNameLst>
                                          <p:attrName>style.visibility</p:attrName>
                                        </p:attrNameLst>
                                      </p:cBhvr>
                                      <p:to>
                                        <p:strVal val="visible"/>
                                      </p:to>
                                    </p:set>
                                    <p:anim calcmode="lin" valueType="num">
                                      <p:cBhvr>
                                        <p:cTn id="25" dur="500" fill="hold"/>
                                        <p:tgtEl>
                                          <p:spTgt spid="19462"/>
                                        </p:tgtEl>
                                        <p:attrNameLst>
                                          <p:attrName>ppt_w</p:attrName>
                                        </p:attrNameLst>
                                      </p:cBhvr>
                                      <p:tavLst>
                                        <p:tav tm="0">
                                          <p:val>
                                            <p:fltVal val="0"/>
                                          </p:val>
                                        </p:tav>
                                        <p:tav tm="100000">
                                          <p:val>
                                            <p:strVal val="#ppt_w"/>
                                          </p:val>
                                        </p:tav>
                                      </p:tavLst>
                                    </p:anim>
                                    <p:anim calcmode="lin" valueType="num">
                                      <p:cBhvr>
                                        <p:cTn id="26" dur="500" fill="hold"/>
                                        <p:tgtEl>
                                          <p:spTgt spid="19462"/>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9464"/>
                                        </p:tgtEl>
                                        <p:attrNameLst>
                                          <p:attrName>style.visibility</p:attrName>
                                        </p:attrNameLst>
                                      </p:cBhvr>
                                      <p:to>
                                        <p:strVal val="visible"/>
                                      </p:to>
                                    </p:set>
                                    <p:anim calcmode="lin" valueType="num">
                                      <p:cBhvr>
                                        <p:cTn id="31" dur="500" fill="hold"/>
                                        <p:tgtEl>
                                          <p:spTgt spid="19464"/>
                                        </p:tgtEl>
                                        <p:attrNameLst>
                                          <p:attrName>ppt_w</p:attrName>
                                        </p:attrNameLst>
                                      </p:cBhvr>
                                      <p:tavLst>
                                        <p:tav tm="0">
                                          <p:val>
                                            <p:fltVal val="0"/>
                                          </p:val>
                                        </p:tav>
                                        <p:tav tm="100000">
                                          <p:val>
                                            <p:strVal val="#ppt_w"/>
                                          </p:val>
                                        </p:tav>
                                      </p:tavLst>
                                    </p:anim>
                                    <p:anim calcmode="lin" valueType="num">
                                      <p:cBhvr>
                                        <p:cTn id="32" dur="500" fill="hold"/>
                                        <p:tgtEl>
                                          <p:spTgt spid="194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P spid="194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图片1">
            <a:extLst>
              <a:ext uri="{FF2B5EF4-FFF2-40B4-BE49-F238E27FC236}">
                <a16:creationId xmlns:a16="http://schemas.microsoft.com/office/drawing/2014/main" id="{DFDC273C-CCAE-4DC2-A363-E3F07B9FB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4" name="Rectangle 2">
            <a:extLst>
              <a:ext uri="{FF2B5EF4-FFF2-40B4-BE49-F238E27FC236}">
                <a16:creationId xmlns:a16="http://schemas.microsoft.com/office/drawing/2014/main" id="{BA9B4D16-5DB0-4A49-A53D-DC29D251BEEC}"/>
              </a:ext>
            </a:extLst>
          </p:cNvPr>
          <p:cNvSpPr>
            <a:spLocks noGrp="1" noChangeArrowheads="1"/>
          </p:cNvSpPr>
          <p:nvPr>
            <p:ph type="title"/>
          </p:nvPr>
        </p:nvSpPr>
        <p:spPr>
          <a:xfrm>
            <a:off x="2170295" y="744582"/>
            <a:ext cx="8229600" cy="830997"/>
          </a:xfrm>
        </p:spPr>
        <p:txBody>
          <a:bodyPr>
            <a:normAutofit fontScale="90000"/>
          </a:bodyPr>
          <a:lstStyle/>
          <a:p>
            <a:br>
              <a:rPr lang="en-US" altLang="zh-CN" sz="3200" dirty="0">
                <a:latin typeface="黑体" panose="02010609060101010101" pitchFamily="49" charset="-122"/>
                <a:ea typeface="黑体" panose="02010609060101010101" pitchFamily="49" charset="-122"/>
              </a:rPr>
            </a:br>
            <a:r>
              <a:rPr lang="zh-CN" altLang="en-US" sz="3200" dirty="0">
                <a:latin typeface="黑体" panose="02010609060101010101" pitchFamily="49" charset="-122"/>
                <a:ea typeface="黑体" panose="02010609060101010101" pitchFamily="49" charset="-122"/>
              </a:rPr>
              <a:t>高中阶段：</a:t>
            </a:r>
            <a:r>
              <a:rPr lang="zh-CN" altLang="en-US" sz="3200" b="1" dirty="0">
                <a:solidFill>
                  <a:srgbClr val="FF0000"/>
                </a:solidFill>
                <a:latin typeface="黑体" panose="02010609060101010101" pitchFamily="49" charset="-122"/>
                <a:ea typeface="黑体" panose="02010609060101010101" pitchFamily="49" charset="-122"/>
              </a:rPr>
              <a:t>自主学习能力的提高</a:t>
            </a:r>
          </a:p>
        </p:txBody>
      </p:sp>
      <p:sp>
        <p:nvSpPr>
          <p:cNvPr id="156675" name="Rectangle 3">
            <a:extLst>
              <a:ext uri="{FF2B5EF4-FFF2-40B4-BE49-F238E27FC236}">
                <a16:creationId xmlns:a16="http://schemas.microsoft.com/office/drawing/2014/main" id="{3C75FBD7-48EE-40BA-95C3-BEE646FD20AD}"/>
              </a:ext>
            </a:extLst>
          </p:cNvPr>
          <p:cNvSpPr>
            <a:spLocks noGrp="1" noChangeArrowheads="1"/>
          </p:cNvSpPr>
          <p:nvPr>
            <p:ph type="body" idx="1"/>
          </p:nvPr>
        </p:nvSpPr>
        <p:spPr>
          <a:xfrm>
            <a:off x="485820" y="1575579"/>
            <a:ext cx="10473918" cy="4376802"/>
          </a:xfrm>
        </p:spPr>
        <p:txBody>
          <a:bodyPr>
            <a:noAutofit/>
          </a:bodyPr>
          <a:lstStyle/>
          <a:p>
            <a:pPr>
              <a:lnSpc>
                <a:spcPct val="80000"/>
              </a:lnSpc>
            </a:pPr>
            <a:r>
              <a:rPr lang="zh-CN" altLang="en-US" sz="2400" dirty="0">
                <a:latin typeface="楷体" panose="02010609060101010101" pitchFamily="49" charset="-122"/>
                <a:ea typeface="楷体" panose="02010609060101010101" pitchFamily="49" charset="-122"/>
              </a:rPr>
              <a:t>自主学习要专注。</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b="1" dirty="0">
                <a:solidFill>
                  <a:srgbClr val="CC0099"/>
                </a:solidFill>
                <a:latin typeface="楷体" panose="02010609060101010101" pitchFamily="49" charset="-122"/>
                <a:ea typeface="楷体" panose="02010609060101010101" pitchFamily="49" charset="-122"/>
              </a:rPr>
              <a:t>课堂</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学生学习质量最为关键的主阵地。</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b="1" dirty="0">
                <a:solidFill>
                  <a:srgbClr val="CC0099"/>
                </a:solidFill>
                <a:latin typeface="楷体" panose="02010609060101010101" pitchFamily="49" charset="-122"/>
                <a:ea typeface="楷体" panose="02010609060101010101" pitchFamily="49" charset="-122"/>
              </a:rPr>
              <a:t>问题：</a:t>
            </a:r>
            <a:r>
              <a:rPr lang="zh-CN" altLang="en-US" sz="2400" dirty="0">
                <a:latin typeface="楷体" panose="02010609060101010101" pitchFamily="49" charset="-122"/>
                <a:ea typeface="楷体" panose="02010609060101010101" pitchFamily="49" charset="-122"/>
              </a:rPr>
              <a:t>发呆，发困，走神，低头，讲闲话，做各种小动作，玩玩小刀，折纸，剪指甲，画画小人</a:t>
            </a:r>
            <a:r>
              <a:rPr lang="en-US" altLang="zh-CN" sz="2400" dirty="0">
                <a:latin typeface="楷体" panose="02010609060101010101" pitchFamily="49" charset="-122"/>
                <a:ea typeface="楷体" panose="02010609060101010101" pitchFamily="49" charset="-122"/>
              </a:rPr>
              <a:t>······</a:t>
            </a:r>
          </a:p>
          <a:p>
            <a:pPr>
              <a:lnSpc>
                <a:spcPct val="80000"/>
              </a:lnSpc>
            </a:pPr>
            <a:r>
              <a:rPr lang="zh-CN" altLang="en-US" sz="2400" dirty="0">
                <a:latin typeface="楷体" panose="02010609060101010101" pitchFamily="49" charset="-122"/>
                <a:ea typeface="楷体" panose="02010609060101010101" pitchFamily="49" charset="-122"/>
              </a:rPr>
              <a:t>要求：课堂上专注听讲，配合老师互动，一起思考一起回答。</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b="1" dirty="0">
                <a:solidFill>
                  <a:srgbClr val="CC0099"/>
                </a:solidFill>
                <a:latin typeface="楷体" panose="02010609060101010101" pitchFamily="49" charset="-122"/>
                <a:ea typeface="楷体" panose="02010609060101010101" pitchFamily="49" charset="-122"/>
              </a:rPr>
              <a:t>自主学习时间</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利用率和专注程度决定了学习质量的高低。</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dirty="0">
                <a:latin typeface="楷体" panose="02010609060101010101" pitchFamily="49" charset="-122"/>
                <a:ea typeface="楷体" panose="02010609060101010101" pitchFamily="49" charset="-122"/>
              </a:rPr>
              <a:t>    学生每天支配的时间是早早读、早读、午练习、课间、自习课、晚读、晚自习、还有周六周日的自习等。</a:t>
            </a:r>
            <a:endParaRPr lang="en-US" altLang="zh-CN" sz="2400" dirty="0">
              <a:latin typeface="楷体" panose="02010609060101010101" pitchFamily="49" charset="-122"/>
              <a:ea typeface="楷体" panose="02010609060101010101" pitchFamily="49" charset="-122"/>
            </a:endParaRPr>
          </a:p>
          <a:p>
            <a:pPr marL="0" indent="0">
              <a:lnSpc>
                <a:spcPct val="80000"/>
              </a:lnSpc>
              <a:buNone/>
            </a:pPr>
            <a:r>
              <a:rPr lang="en-US" altLang="zh-CN" sz="2400" dirty="0">
                <a:latin typeface="楷体" panose="02010609060101010101" pitchFamily="49" charset="-122"/>
                <a:ea typeface="楷体" panose="02010609060101010101" pitchFamily="49" charset="-122"/>
              </a:rPr>
              <a:t>  </a:t>
            </a:r>
            <a:r>
              <a:rPr lang="zh-CN" altLang="en-US" sz="2400" b="1" dirty="0">
                <a:solidFill>
                  <a:srgbClr val="CC0099"/>
                </a:solidFill>
                <a:latin typeface="楷体" panose="02010609060101010101" pitchFamily="49" charset="-122"/>
                <a:ea typeface="楷体" panose="02010609060101010101" pitchFamily="49" charset="-122"/>
              </a:rPr>
              <a:t>问题：</a:t>
            </a:r>
            <a:r>
              <a:rPr lang="zh-CN" altLang="en-US" sz="2400" dirty="0">
                <a:latin typeface="楷体" panose="02010609060101010101" pitchFamily="49" charset="-122"/>
                <a:ea typeface="楷体" panose="02010609060101010101" pitchFamily="49" charset="-122"/>
              </a:rPr>
              <a:t>讲话，下位置，偷吃东西，</a:t>
            </a:r>
            <a:r>
              <a:rPr lang="zh-CN" altLang="en-US" sz="2400">
                <a:latin typeface="楷体" panose="02010609060101010101" pitchFamily="49" charset="-122"/>
                <a:ea typeface="楷体" panose="02010609060101010101" pitchFamily="49" charset="-122"/>
              </a:rPr>
              <a:t>抄作业</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b="1" dirty="0">
                <a:solidFill>
                  <a:srgbClr val="CC0099"/>
                </a:solidFill>
                <a:latin typeface="楷体" panose="02010609060101010101" pitchFamily="49" charset="-122"/>
                <a:ea typeface="楷体" panose="02010609060101010101" pitchFamily="49" charset="-122"/>
              </a:rPr>
              <a:t>要求：</a:t>
            </a:r>
            <a:r>
              <a:rPr lang="zh-CN" altLang="en-US" sz="2400" dirty="0">
                <a:latin typeface="楷体" panose="02010609060101010101" pitchFamily="49" charset="-122"/>
                <a:ea typeface="楷体" panose="02010609060101010101" pitchFamily="49" charset="-122"/>
              </a:rPr>
              <a:t>培养主动获取知识、巩固知识的能力，制定学习计划，养成自主学习的好习惯。良好的学习习惯包括持之以恒的习惯、思维的习惯、阅读的习惯、质疑求教的习惯、总结归纳的习惯、合理安排时间的习惯，自习课上还要告别“三闲”：闲话、闲事、闲思，做到静、专、思。</a:t>
            </a:r>
            <a:endParaRPr lang="en-US" altLang="zh-CN" sz="2400" dirty="0">
              <a:latin typeface="楷体" panose="02010609060101010101" pitchFamily="49" charset="-122"/>
              <a:ea typeface="楷体" panose="02010609060101010101" pitchFamily="49" charset="-122"/>
            </a:endParaRPr>
          </a:p>
          <a:p>
            <a:pPr>
              <a:lnSpc>
                <a:spcPct val="80000"/>
              </a:lnSpc>
            </a:pPr>
            <a:r>
              <a:rPr lang="zh-CN" altLang="en-US" sz="2400" b="1" dirty="0">
                <a:solidFill>
                  <a:srgbClr val="CC0099"/>
                </a:solidFill>
                <a:latin typeface="楷体" panose="02010609060101010101" pitchFamily="49" charset="-122"/>
                <a:ea typeface="楷体" panose="02010609060101010101" pitchFamily="49" charset="-122"/>
              </a:rPr>
              <a:t>假期作业完成  ：拖拉、拖欠不了了之</a:t>
            </a:r>
          </a:p>
          <a:p>
            <a:pPr>
              <a:lnSpc>
                <a:spcPct val="80000"/>
              </a:lnSpc>
            </a:pPr>
            <a:endParaRPr lang="zh-CN" altLang="en-US" sz="2400" dirty="0">
              <a:latin typeface="楷体" panose="02010609060101010101" pitchFamily="49" charset="-122"/>
              <a:ea typeface="楷体" panose="02010609060101010101" pitchFamily="49" charset="-122"/>
            </a:endParaRPr>
          </a:p>
        </p:txBody>
      </p:sp>
      <p:sp>
        <p:nvSpPr>
          <p:cNvPr id="4" name="矩形 3">
            <a:extLst>
              <a:ext uri="{FF2B5EF4-FFF2-40B4-BE49-F238E27FC236}">
                <a16:creationId xmlns:a16="http://schemas.microsoft.com/office/drawing/2014/main" id="{01EC1705-33C6-4ED1-AB87-346B4BBA88AF}"/>
              </a:ext>
            </a:extLst>
          </p:cNvPr>
          <p:cNvSpPr/>
          <p:nvPr/>
        </p:nvSpPr>
        <p:spPr>
          <a:xfrm>
            <a:off x="378191" y="187905"/>
            <a:ext cx="11813809" cy="830997"/>
          </a:xfrm>
          <a:prstGeom prst="rect">
            <a:avLst/>
          </a:prstGeom>
        </p:spPr>
        <p:txBody>
          <a:bodyPr wrap="square">
            <a:spAutoFit/>
          </a:bodyPr>
          <a:lstStyle/>
          <a:p>
            <a:r>
              <a:rPr kumimoji="1" lang="en-US" altLang="zh-CN"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、学习习惯    </a:t>
            </a:r>
            <a:r>
              <a:rPr kumimoji="1" lang="zh-CN" altLang="en-US" sz="4800" dirty="0">
                <a:effectLst>
                  <a:outerShdw blurRad="38100" dist="38100" dir="2700000" algn="tl">
                    <a:srgbClr val="C0C0C0"/>
                  </a:outerShdw>
                </a:effectLst>
                <a:latin typeface="黑体" panose="02010609060101010101" pitchFamily="49" charset="-122"/>
                <a:ea typeface="黑体" panose="02010609060101010101" pitchFamily="49" charset="-122"/>
              </a:rPr>
              <a:t>自习、晚自习利用问题</a:t>
            </a:r>
            <a:endParaRPr kumimoji="1" lang="en-US" altLang="zh-CN" sz="4800"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73619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图片1">
            <a:extLst>
              <a:ext uri="{FF2B5EF4-FFF2-40B4-BE49-F238E27FC236}">
                <a16:creationId xmlns:a16="http://schemas.microsoft.com/office/drawing/2014/main" id="{FE3273B0-F7F1-40D4-9E22-507C73EC96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FEA1A8B4-6561-49C5-A119-999367513F5B}"/>
              </a:ext>
            </a:extLst>
          </p:cNvPr>
          <p:cNvSpPr/>
          <p:nvPr/>
        </p:nvSpPr>
        <p:spPr>
          <a:xfrm>
            <a:off x="1358581" y="749329"/>
            <a:ext cx="4185761" cy="830997"/>
          </a:xfrm>
          <a:prstGeom prst="rect">
            <a:avLst/>
          </a:prstGeom>
        </p:spPr>
        <p:txBody>
          <a:bodyPr wrap="none">
            <a:spAutoFit/>
          </a:bodyPr>
          <a:lstStyle/>
          <a:p>
            <a:r>
              <a:rPr kumimoji="1" lang="en-US" altLang="zh-CN"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2</a:t>
            </a:r>
            <a:r>
              <a:rPr kumimoji="1" lang="zh-CN" altLang="en-US"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、生活习惯：</a:t>
            </a:r>
          </a:p>
        </p:txBody>
      </p:sp>
      <p:sp>
        <p:nvSpPr>
          <p:cNvPr id="4" name="文本框 3">
            <a:extLst>
              <a:ext uri="{FF2B5EF4-FFF2-40B4-BE49-F238E27FC236}">
                <a16:creationId xmlns:a16="http://schemas.microsoft.com/office/drawing/2014/main" id="{F9B9146B-FC6A-4CB3-B6DD-F0B6CC32D633}"/>
              </a:ext>
            </a:extLst>
          </p:cNvPr>
          <p:cNvSpPr txBox="1"/>
          <p:nvPr/>
        </p:nvSpPr>
        <p:spPr>
          <a:xfrm>
            <a:off x="1711234" y="1815737"/>
            <a:ext cx="9627326" cy="3600986"/>
          </a:xfrm>
          <a:prstGeom prst="rect">
            <a:avLst/>
          </a:prstGeom>
          <a:noFill/>
        </p:spPr>
        <p:txBody>
          <a:bodyPr wrap="square" rtlCol="0">
            <a:spAutoFit/>
          </a:bodyPr>
          <a:lstStyle/>
          <a:p>
            <a:r>
              <a:rPr lang="zh-CN" altLang="en-US" sz="3200" b="1" dirty="0">
                <a:solidFill>
                  <a:srgbClr val="FF0000"/>
                </a:solidFill>
              </a:rPr>
              <a:t>收拾整理习惯：宿舍床铺等物品整理</a:t>
            </a:r>
            <a:endParaRPr lang="en-US" altLang="zh-CN" sz="3200" b="1" dirty="0">
              <a:solidFill>
                <a:srgbClr val="FF0000"/>
              </a:solidFill>
            </a:endParaRPr>
          </a:p>
          <a:p>
            <a:r>
              <a:rPr lang="zh-CN" altLang="en-US" sz="3200" b="1" dirty="0">
                <a:solidFill>
                  <a:srgbClr val="FF0000"/>
                </a:solidFill>
              </a:rPr>
              <a:t>校服着装形象：校服乱涂乱画、女生披发、指甲</a:t>
            </a:r>
            <a:r>
              <a:rPr lang="en-US" altLang="zh-CN" sz="3200" b="1" dirty="0">
                <a:solidFill>
                  <a:srgbClr val="FF0000"/>
                </a:solidFill>
              </a:rPr>
              <a:t>······</a:t>
            </a:r>
          </a:p>
          <a:p>
            <a:r>
              <a:rPr lang="zh-CN" altLang="en-US" sz="3200" b="1" dirty="0">
                <a:solidFill>
                  <a:srgbClr val="FF0000"/>
                </a:solidFill>
              </a:rPr>
              <a:t>时间作息习惯：早睡早起（手机、宿舍讲话）</a:t>
            </a:r>
            <a:endParaRPr lang="en-US" altLang="zh-CN" sz="3200" b="1" dirty="0">
              <a:solidFill>
                <a:srgbClr val="FF0000"/>
              </a:solidFill>
            </a:endParaRPr>
          </a:p>
          <a:p>
            <a:r>
              <a:rPr lang="zh-CN" altLang="en-US" sz="3200" b="1" dirty="0">
                <a:solidFill>
                  <a:srgbClr val="FF0000"/>
                </a:solidFill>
              </a:rPr>
              <a:t>一日三餐习惯：</a:t>
            </a:r>
            <a:endParaRPr lang="en-US" altLang="zh-CN" sz="3200" b="1" dirty="0">
              <a:solidFill>
                <a:srgbClr val="FF0000"/>
              </a:solidFill>
            </a:endParaRPr>
          </a:p>
          <a:p>
            <a:r>
              <a:rPr lang="zh-CN" altLang="en-US" sz="3200" b="1" dirty="0">
                <a:solidFill>
                  <a:srgbClr val="FF0000"/>
                </a:solidFill>
              </a:rPr>
              <a:t>零食控制习惯：</a:t>
            </a:r>
            <a:endParaRPr lang="en-US" altLang="zh-CN" sz="3200" b="1" dirty="0">
              <a:solidFill>
                <a:srgbClr val="FF0000"/>
              </a:solidFill>
            </a:endParaRPr>
          </a:p>
          <a:p>
            <a:endParaRPr lang="en-US" altLang="zh-CN" sz="3200" b="1" dirty="0">
              <a:solidFill>
                <a:srgbClr val="FF0000"/>
              </a:solidFill>
            </a:endParaRPr>
          </a:p>
          <a:p>
            <a:r>
              <a:rPr lang="en-US" altLang="zh-CN" sz="3600" dirty="0">
                <a:solidFill>
                  <a:srgbClr val="FF0000"/>
                </a:solidFill>
              </a:rPr>
              <a:t>······</a:t>
            </a:r>
            <a:endParaRPr lang="zh-CN" altLang="en-US" sz="3600" dirty="0">
              <a:solidFill>
                <a:srgbClr val="FF0000"/>
              </a:solidFill>
            </a:endParaRPr>
          </a:p>
        </p:txBody>
      </p:sp>
    </p:spTree>
    <p:extLst>
      <p:ext uri="{BB962C8B-B14F-4D97-AF65-F5344CB8AC3E}">
        <p14:creationId xmlns:p14="http://schemas.microsoft.com/office/powerpoint/2010/main" val="1779865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图片1">
            <a:extLst>
              <a:ext uri="{FF2B5EF4-FFF2-40B4-BE49-F238E27FC236}">
                <a16:creationId xmlns:a16="http://schemas.microsoft.com/office/drawing/2014/main" id="{3BAC0420-7DE4-4CC1-A281-82DDF7DBBD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265EC8EC-794F-4DA2-A114-4BAFA0EF6BD1}"/>
              </a:ext>
            </a:extLst>
          </p:cNvPr>
          <p:cNvSpPr txBox="1"/>
          <p:nvPr/>
        </p:nvSpPr>
        <p:spPr>
          <a:xfrm>
            <a:off x="1456507" y="663528"/>
            <a:ext cx="4219425" cy="1569660"/>
          </a:xfrm>
          <a:prstGeom prst="rect">
            <a:avLst/>
          </a:prstGeom>
          <a:noFill/>
        </p:spPr>
        <p:txBody>
          <a:bodyPr wrap="none" rtlCol="0">
            <a:spAutoFit/>
          </a:bodyPr>
          <a:lstStyle/>
          <a:p>
            <a:r>
              <a:rPr lang="en-US" altLang="zh-CN" sz="4800" b="1" dirty="0">
                <a:solidFill>
                  <a:srgbClr val="CC0099"/>
                </a:solidFill>
              </a:rPr>
              <a:t>3</a:t>
            </a:r>
            <a:r>
              <a:rPr lang="zh-CN" altLang="en-US" sz="4800" b="1" dirty="0">
                <a:solidFill>
                  <a:srgbClr val="CC0099"/>
                </a:solidFill>
              </a:rPr>
              <a:t>、交友问题：</a:t>
            </a:r>
            <a:endParaRPr lang="en-US" altLang="zh-CN" sz="4800" b="1" dirty="0">
              <a:solidFill>
                <a:srgbClr val="CC0099"/>
              </a:solidFill>
            </a:endParaRPr>
          </a:p>
          <a:p>
            <a:endParaRPr lang="zh-CN" altLang="en-US" sz="4800" b="1" dirty="0">
              <a:solidFill>
                <a:srgbClr val="CC0099"/>
              </a:solidFill>
            </a:endParaRPr>
          </a:p>
        </p:txBody>
      </p:sp>
      <p:sp>
        <p:nvSpPr>
          <p:cNvPr id="5" name="矩形 4">
            <a:extLst>
              <a:ext uri="{FF2B5EF4-FFF2-40B4-BE49-F238E27FC236}">
                <a16:creationId xmlns:a16="http://schemas.microsoft.com/office/drawing/2014/main" id="{18FEA97D-EEA2-4B41-A872-507D937F44D2}"/>
              </a:ext>
            </a:extLst>
          </p:cNvPr>
          <p:cNvSpPr/>
          <p:nvPr/>
        </p:nvSpPr>
        <p:spPr>
          <a:xfrm>
            <a:off x="1292648" y="1736136"/>
            <a:ext cx="9309464" cy="2092881"/>
          </a:xfrm>
          <a:prstGeom prst="rect">
            <a:avLst/>
          </a:prstGeom>
        </p:spPr>
        <p:txBody>
          <a:bodyPr wrap="square">
            <a:spAutoFit/>
          </a:bodyPr>
          <a:lstStyle/>
          <a:p>
            <a:r>
              <a:rPr lang="zh-CN" altLang="en-US" sz="2800" b="1" dirty="0"/>
              <a:t>       现实生活中，您和谁在一起的确很重要，甚至能改变您的成长轨迹，决定您的人生成败。和什么样的人在一起</a:t>
            </a:r>
            <a:r>
              <a:rPr lang="en-US" altLang="zh-CN" sz="2800" b="1" dirty="0"/>
              <a:t>,</a:t>
            </a:r>
            <a:r>
              <a:rPr lang="zh-CN" altLang="en-US" sz="2800" b="1" dirty="0"/>
              <a:t>就会有什么样的人生。和勤奋的人在一起，您不会懒惰。和积极的人在一起，您不会消沉。</a:t>
            </a:r>
            <a:br>
              <a:rPr lang="zh-CN" altLang="en-US" dirty="0"/>
            </a:br>
            <a:endParaRPr lang="zh-CN" altLang="en-US" dirty="0"/>
          </a:p>
        </p:txBody>
      </p:sp>
      <p:sp>
        <p:nvSpPr>
          <p:cNvPr id="6" name="矩形 5">
            <a:extLst>
              <a:ext uri="{FF2B5EF4-FFF2-40B4-BE49-F238E27FC236}">
                <a16:creationId xmlns:a16="http://schemas.microsoft.com/office/drawing/2014/main" id="{C26FDACC-94F3-4210-B045-E626A82C7281}"/>
              </a:ext>
            </a:extLst>
          </p:cNvPr>
          <p:cNvSpPr/>
          <p:nvPr/>
        </p:nvSpPr>
        <p:spPr>
          <a:xfrm>
            <a:off x="1292649" y="3553825"/>
            <a:ext cx="9309463" cy="1815882"/>
          </a:xfrm>
          <a:prstGeom prst="rect">
            <a:avLst/>
          </a:prstGeom>
        </p:spPr>
        <p:txBody>
          <a:bodyPr wrap="square">
            <a:spAutoFit/>
          </a:bodyPr>
          <a:lstStyle/>
          <a:p>
            <a:r>
              <a:rPr lang="zh-CN" altLang="en-US" sz="2800" b="1" dirty="0"/>
              <a:t>      与智者同行，你会不同凡响。与高人为伍，您能登上巅峰。生活中最不幸的是：由于您身边缺乏积极进取的人</a:t>
            </a:r>
            <a:r>
              <a:rPr lang="en-US" altLang="zh-CN" sz="2800" b="1" dirty="0"/>
              <a:t>,</a:t>
            </a:r>
            <a:r>
              <a:rPr lang="zh-CN" altLang="en-US" sz="2800" b="1" dirty="0"/>
              <a:t>缺少远见卓识的人，使您的人生变得平平庸庸，黯然失色。</a:t>
            </a:r>
            <a:br>
              <a:rPr lang="zh-CN" altLang="en-US" sz="2800" b="1" dirty="0"/>
            </a:br>
            <a:endParaRPr lang="zh-CN" altLang="en-US" sz="2800" b="1" dirty="0"/>
          </a:p>
        </p:txBody>
      </p:sp>
      <p:sp>
        <p:nvSpPr>
          <p:cNvPr id="7" name="文本框 6">
            <a:extLst>
              <a:ext uri="{FF2B5EF4-FFF2-40B4-BE49-F238E27FC236}">
                <a16:creationId xmlns:a16="http://schemas.microsoft.com/office/drawing/2014/main" id="{E67AB93C-5A43-4297-BA19-7C91B4C08688}"/>
              </a:ext>
            </a:extLst>
          </p:cNvPr>
          <p:cNvSpPr txBox="1"/>
          <p:nvPr/>
        </p:nvSpPr>
        <p:spPr>
          <a:xfrm>
            <a:off x="1292648" y="4876391"/>
            <a:ext cx="10050842" cy="1138773"/>
          </a:xfrm>
          <a:prstGeom prst="rect">
            <a:avLst/>
          </a:prstGeom>
          <a:noFill/>
        </p:spPr>
        <p:txBody>
          <a:bodyPr wrap="square" rtlCol="0">
            <a:spAutoFit/>
          </a:bodyPr>
          <a:lstStyle/>
          <a:p>
            <a:r>
              <a:rPr lang="zh-CN" altLang="en-US" sz="2800" b="1" dirty="0">
                <a:solidFill>
                  <a:srgbClr val="CC0099"/>
                </a:solidFill>
              </a:rPr>
              <a:t>出现问题：</a:t>
            </a:r>
            <a:r>
              <a:rPr lang="zh-CN" altLang="en-US" sz="2000" b="1" dirty="0">
                <a:solidFill>
                  <a:srgbClr val="FF0000"/>
                </a:solidFill>
              </a:rPr>
              <a:t>与班级一部分同学形成小团体，与年级无心学习的同学（初中或高中介绍认识）形成小团体，一起掐点或晚点进入学习状态，影响班级营造学习氛围。谈恋爱学生</a:t>
            </a:r>
            <a:endParaRPr lang="en-US" altLang="zh-CN" sz="2000" b="1" dirty="0">
              <a:solidFill>
                <a:srgbClr val="FF0000"/>
              </a:solidFill>
            </a:endParaRPr>
          </a:p>
        </p:txBody>
      </p:sp>
      <p:sp>
        <p:nvSpPr>
          <p:cNvPr id="8" name="文本框 7">
            <a:extLst>
              <a:ext uri="{FF2B5EF4-FFF2-40B4-BE49-F238E27FC236}">
                <a16:creationId xmlns:a16="http://schemas.microsoft.com/office/drawing/2014/main" id="{CA577FC0-CC76-49F2-A6D8-C6D78C8F132C}"/>
              </a:ext>
            </a:extLst>
          </p:cNvPr>
          <p:cNvSpPr txBox="1"/>
          <p:nvPr/>
        </p:nvSpPr>
        <p:spPr>
          <a:xfrm>
            <a:off x="337359" y="6009806"/>
            <a:ext cx="11726287" cy="369332"/>
          </a:xfrm>
          <a:prstGeom prst="rect">
            <a:avLst/>
          </a:prstGeom>
          <a:noFill/>
        </p:spPr>
        <p:txBody>
          <a:bodyPr wrap="none" rtlCol="0">
            <a:spAutoFit/>
          </a:bodyPr>
          <a:lstStyle/>
          <a:p>
            <a:r>
              <a:rPr lang="zh-CN" altLang="en-US" b="1" dirty="0">
                <a:solidFill>
                  <a:srgbClr val="CC0099"/>
                </a:solidFill>
              </a:rPr>
              <a:t>解决方法：</a:t>
            </a:r>
            <a:r>
              <a:rPr lang="zh-CN" altLang="en-US" dirty="0"/>
              <a:t>引导孩子明辨是非，有主见，正确处理好同学关系，利用同学间的友谊互帮互助，在学习上不断努力。</a:t>
            </a:r>
          </a:p>
        </p:txBody>
      </p:sp>
    </p:spTree>
    <p:extLst>
      <p:ext uri="{BB962C8B-B14F-4D97-AF65-F5344CB8AC3E}">
        <p14:creationId xmlns:p14="http://schemas.microsoft.com/office/powerpoint/2010/main" val="185040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图片1">
            <a:extLst>
              <a:ext uri="{FF2B5EF4-FFF2-40B4-BE49-F238E27FC236}">
                <a16:creationId xmlns:a16="http://schemas.microsoft.com/office/drawing/2014/main" id="{C10A11D2-B803-49FC-8535-CD81894B59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6732AC75-BAE4-43BF-8D3C-0EDEB4A0B162}"/>
              </a:ext>
            </a:extLst>
          </p:cNvPr>
          <p:cNvSpPr/>
          <p:nvPr/>
        </p:nvSpPr>
        <p:spPr>
          <a:xfrm>
            <a:off x="1241015" y="723203"/>
            <a:ext cx="3570208" cy="830997"/>
          </a:xfrm>
          <a:prstGeom prst="rect">
            <a:avLst/>
          </a:prstGeom>
        </p:spPr>
        <p:txBody>
          <a:bodyPr wrap="none">
            <a:spAutoFit/>
          </a:bodyPr>
          <a:lstStyle/>
          <a:p>
            <a:r>
              <a:rPr kumimoji="1" lang="en-US" altLang="zh-CN"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4</a:t>
            </a:r>
            <a:r>
              <a:rPr kumimoji="1" lang="zh-CN" altLang="en-US"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rPr>
              <a:t>、家校配合</a:t>
            </a:r>
            <a:endParaRPr kumimoji="1" lang="en-US" altLang="zh-CN" sz="4800" dirty="0">
              <a:solidFill>
                <a:srgbClr val="CC0099"/>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3" name="文本框 2">
            <a:extLst>
              <a:ext uri="{FF2B5EF4-FFF2-40B4-BE49-F238E27FC236}">
                <a16:creationId xmlns:a16="http://schemas.microsoft.com/office/drawing/2014/main" id="{7652018C-E837-496C-8AA3-C4376336E8BA}"/>
              </a:ext>
            </a:extLst>
          </p:cNvPr>
          <p:cNvSpPr txBox="1"/>
          <p:nvPr/>
        </p:nvSpPr>
        <p:spPr>
          <a:xfrm>
            <a:off x="466203" y="2556063"/>
            <a:ext cx="12085360" cy="3539430"/>
          </a:xfrm>
          <a:prstGeom prst="rect">
            <a:avLst/>
          </a:prstGeom>
          <a:noFill/>
        </p:spPr>
        <p:txBody>
          <a:bodyPr wrap="none" rtlCol="0">
            <a:spAutoFit/>
          </a:bodyPr>
          <a:lstStyle/>
          <a:p>
            <a:r>
              <a:rPr lang="en-US" altLang="zh-CN" sz="3200" dirty="0">
                <a:solidFill>
                  <a:srgbClr val="FF0000"/>
                </a:solidFill>
                <a:latin typeface="黑体" panose="02010609060101010101" pitchFamily="49" charset="-122"/>
                <a:ea typeface="黑体" panose="02010609060101010101" pitchFamily="49" charset="-122"/>
              </a:rPr>
              <a:t>1.</a:t>
            </a:r>
            <a:r>
              <a:rPr lang="zh-CN" altLang="en-US" sz="3200" dirty="0">
                <a:solidFill>
                  <a:srgbClr val="FF0000"/>
                </a:solidFill>
                <a:latin typeface="黑体" panose="02010609060101010101" pitchFamily="49" charset="-122"/>
                <a:ea typeface="黑体" panose="02010609060101010101" pitchFamily="49" charset="-122"/>
              </a:rPr>
              <a:t>希望你了解孩子最近状态（身体、</a:t>
            </a:r>
            <a:r>
              <a:rPr lang="zh-CN" altLang="en-US" sz="3200" dirty="0">
                <a:solidFill>
                  <a:srgbClr val="0070C0"/>
                </a:solidFill>
                <a:latin typeface="黑体" panose="02010609060101010101" pitchFamily="49" charset="-122"/>
                <a:ea typeface="黑体" panose="02010609060101010101" pitchFamily="49" charset="-122"/>
              </a:rPr>
              <a:t>手机</a:t>
            </a:r>
            <a:r>
              <a:rPr lang="zh-CN" altLang="en-US" sz="3200" dirty="0">
                <a:solidFill>
                  <a:srgbClr val="FF0000"/>
                </a:solidFill>
                <a:latin typeface="黑体" panose="02010609060101010101" pitchFamily="49" charset="-122"/>
                <a:ea typeface="黑体" panose="02010609060101010101" pitchFamily="49" charset="-122"/>
              </a:rPr>
              <a:t>、心理、交友、作业等）</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2.</a:t>
            </a:r>
            <a:r>
              <a:rPr lang="zh-CN" altLang="en-US" sz="3200" dirty="0">
                <a:solidFill>
                  <a:srgbClr val="FF0000"/>
                </a:solidFill>
                <a:latin typeface="黑体" panose="02010609060101010101" pitchFamily="49" charset="-122"/>
                <a:ea typeface="黑体" panose="02010609060101010101" pitchFamily="49" charset="-122"/>
              </a:rPr>
              <a:t>希望你能多关注老师发来的作业没交短信</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3.</a:t>
            </a:r>
            <a:r>
              <a:rPr lang="zh-CN" altLang="en-US" sz="3200" dirty="0">
                <a:solidFill>
                  <a:srgbClr val="FF0000"/>
                </a:solidFill>
                <a:latin typeface="黑体" panose="02010609060101010101" pitchFamily="49" charset="-122"/>
                <a:ea typeface="黑体" panose="02010609060101010101" pitchFamily="49" charset="-122"/>
              </a:rPr>
              <a:t>希望你能多读懂孩子的青春叛逆期</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4.</a:t>
            </a:r>
            <a:r>
              <a:rPr lang="zh-CN" altLang="en-US" sz="3200" dirty="0">
                <a:solidFill>
                  <a:srgbClr val="FF0000"/>
                </a:solidFill>
                <a:latin typeface="黑体" panose="02010609060101010101" pitchFamily="49" charset="-122"/>
                <a:ea typeface="黑体" panose="02010609060101010101" pitchFamily="49" charset="-122"/>
              </a:rPr>
              <a:t>希望你能多帮助观察孩子学习上的困难（作业速度慢）</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5.</a:t>
            </a:r>
            <a:r>
              <a:rPr lang="zh-CN" altLang="en-US" sz="3200" dirty="0">
                <a:solidFill>
                  <a:srgbClr val="FF0000"/>
                </a:solidFill>
                <a:latin typeface="黑体" panose="02010609060101010101" pitchFamily="49" charset="-122"/>
                <a:ea typeface="黑体" panose="02010609060101010101" pitchFamily="49" charset="-122"/>
              </a:rPr>
              <a:t>希望你能珍惜孩子出现的问题，学会从另一角度来解决。</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6.</a:t>
            </a:r>
            <a:r>
              <a:rPr lang="zh-CN" altLang="en-US" sz="3200" dirty="0">
                <a:solidFill>
                  <a:srgbClr val="FF0000"/>
                </a:solidFill>
                <a:latin typeface="黑体" panose="02010609060101010101" pitchFamily="49" charset="-122"/>
                <a:ea typeface="黑体" panose="02010609060101010101" pitchFamily="49" charset="-122"/>
              </a:rPr>
              <a:t>希望你能理解座位的分布</a:t>
            </a:r>
            <a:endParaRPr lang="en-US" altLang="zh-CN" sz="3200" dirty="0">
              <a:solidFill>
                <a:srgbClr val="FF0000"/>
              </a:solidFill>
              <a:latin typeface="黑体" panose="02010609060101010101" pitchFamily="49" charset="-122"/>
              <a:ea typeface="黑体" panose="02010609060101010101" pitchFamily="49" charset="-122"/>
            </a:endParaRPr>
          </a:p>
          <a:p>
            <a:r>
              <a:rPr lang="en-US" altLang="zh-CN" sz="3200" dirty="0">
                <a:solidFill>
                  <a:srgbClr val="FF0000"/>
                </a:solidFill>
                <a:latin typeface="黑体" panose="02010609060101010101" pitchFamily="49" charset="-122"/>
                <a:ea typeface="黑体" panose="02010609060101010101" pitchFamily="49" charset="-122"/>
              </a:rPr>
              <a:t>7.</a:t>
            </a:r>
            <a:r>
              <a:rPr lang="zh-CN" altLang="en-US" sz="3200" dirty="0">
                <a:solidFill>
                  <a:srgbClr val="FF0000"/>
                </a:solidFill>
                <a:latin typeface="黑体" panose="02010609060101010101" pitchFamily="49" charset="-122"/>
                <a:ea typeface="黑体" panose="02010609060101010101" pitchFamily="49" charset="-122"/>
              </a:rPr>
              <a:t>课外活动利用问题：</a:t>
            </a:r>
            <a:endParaRPr lang="en-US" altLang="zh-CN" sz="3200" dirty="0">
              <a:solidFill>
                <a:srgbClr val="FF0000"/>
              </a:solidFill>
              <a:latin typeface="黑体" panose="02010609060101010101" pitchFamily="49" charset="-122"/>
              <a:ea typeface="黑体" panose="02010609060101010101" pitchFamily="49" charset="-122"/>
            </a:endParaRPr>
          </a:p>
        </p:txBody>
      </p:sp>
      <p:sp>
        <p:nvSpPr>
          <p:cNvPr id="4" name="文本框 3">
            <a:extLst>
              <a:ext uri="{FF2B5EF4-FFF2-40B4-BE49-F238E27FC236}">
                <a16:creationId xmlns:a16="http://schemas.microsoft.com/office/drawing/2014/main" id="{F41608BE-E51A-4FF9-BAEF-C9E47EDA450F}"/>
              </a:ext>
            </a:extLst>
          </p:cNvPr>
          <p:cNvSpPr txBox="1"/>
          <p:nvPr/>
        </p:nvSpPr>
        <p:spPr>
          <a:xfrm>
            <a:off x="130629" y="1738794"/>
            <a:ext cx="11072262" cy="1077218"/>
          </a:xfrm>
          <a:prstGeom prst="rect">
            <a:avLst/>
          </a:prstGeom>
          <a:noFill/>
        </p:spPr>
        <p:txBody>
          <a:bodyPr wrap="none" rtlCol="0">
            <a:spAutoFit/>
          </a:bodyPr>
          <a:lstStyle/>
          <a:p>
            <a:r>
              <a:rPr lang="zh-CN" altLang="en-US" sz="3200" dirty="0">
                <a:solidFill>
                  <a:srgbClr val="7030A0"/>
                </a:solidFill>
              </a:rPr>
              <a:t>往往你会说，我的孩子从小到大都很好，为什么到了高中</a:t>
            </a:r>
            <a:r>
              <a:rPr lang="en-US" altLang="zh-CN" sz="3200" dirty="0">
                <a:solidFill>
                  <a:srgbClr val="7030A0"/>
                </a:solidFill>
              </a:rPr>
              <a:t>·······</a:t>
            </a:r>
          </a:p>
          <a:p>
            <a:endParaRPr lang="zh-CN" altLang="en-US" sz="3200" dirty="0">
              <a:solidFill>
                <a:srgbClr val="7030A0"/>
              </a:solidFill>
            </a:endParaRPr>
          </a:p>
        </p:txBody>
      </p:sp>
    </p:spTree>
    <p:extLst>
      <p:ext uri="{BB962C8B-B14F-4D97-AF65-F5344CB8AC3E}">
        <p14:creationId xmlns:p14="http://schemas.microsoft.com/office/powerpoint/2010/main" val="265010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a:extLst>
              <a:ext uri="{FF2B5EF4-FFF2-40B4-BE49-F238E27FC236}">
                <a16:creationId xmlns:a16="http://schemas.microsoft.com/office/drawing/2014/main" id="{BE65FBD6-559A-4BE3-994D-9A9BAC5C1ECE}"/>
              </a:ext>
            </a:extLst>
          </p:cNvPr>
          <p:cNvSpPr>
            <a:spLocks noGrp="1"/>
          </p:cNvSpPr>
          <p:nvPr>
            <p:ph type="sldNum" sz="quarter" idx="12"/>
          </p:nvPr>
        </p:nvSpPr>
        <p:spPr/>
        <p:txBody>
          <a:bodyPr/>
          <a:lstStyle/>
          <a:p>
            <a:fld id="{CC096A44-A278-4C6C-BC77-C3FECF6656CF}" type="slidenum">
              <a:rPr lang="zh-CN" altLang="en-US"/>
              <a:pPr/>
              <a:t>9</a:t>
            </a:fld>
            <a:endParaRPr lang="en-US" altLang="zh-CN"/>
          </a:p>
        </p:txBody>
      </p:sp>
      <p:sp>
        <p:nvSpPr>
          <p:cNvPr id="45060" name="Text Box 4">
            <a:extLst>
              <a:ext uri="{FF2B5EF4-FFF2-40B4-BE49-F238E27FC236}">
                <a16:creationId xmlns:a16="http://schemas.microsoft.com/office/drawing/2014/main" id="{2DAC06E5-4903-48B7-BC2F-B33A5A0ED72D}"/>
              </a:ext>
            </a:extLst>
          </p:cNvPr>
          <p:cNvSpPr txBox="1">
            <a:spLocks noChangeArrowheads="1"/>
          </p:cNvSpPr>
          <p:nvPr/>
        </p:nvSpPr>
        <p:spPr bwMode="auto">
          <a:xfrm>
            <a:off x="525168" y="692923"/>
            <a:ext cx="11141663" cy="4893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0"/>
              </a:spcBef>
            </a:pPr>
            <a:r>
              <a:rPr lang="zh-CN" altLang="en-US" sz="3200" dirty="0">
                <a:solidFill>
                  <a:srgbClr val="FF0000"/>
                </a:solidFill>
                <a:latin typeface="黑体" panose="02010609060101010101" pitchFamily="49" charset="-122"/>
                <a:ea typeface="黑体" panose="02010609060101010101" pitchFamily="49" charset="-122"/>
              </a:rPr>
              <a:t>给家长的几点提示：                        </a:t>
            </a:r>
            <a:endParaRPr lang="en-US" altLang="zh-CN" sz="3200" dirty="0">
              <a:solidFill>
                <a:srgbClr val="FF0000"/>
              </a:solidFill>
              <a:latin typeface="黑体" panose="02010609060101010101" pitchFamily="49" charset="-122"/>
              <a:ea typeface="黑体" panose="02010609060101010101" pitchFamily="49" charset="-122"/>
            </a:endParaRPr>
          </a:p>
          <a:p>
            <a:pPr eaLnBrk="0" hangingPunct="0">
              <a:spcBef>
                <a:spcPct val="0"/>
              </a:spcBef>
            </a:pPr>
            <a:r>
              <a:rPr lang="zh-CN" altLang="en-US" sz="2800" dirty="0">
                <a:solidFill>
                  <a:srgbClr val="FF0000"/>
                </a:solidFill>
                <a:latin typeface="黑体" panose="02010609060101010101" pitchFamily="49" charset="-122"/>
                <a:ea typeface="黑体" panose="02010609060101010101" pitchFamily="49" charset="-122"/>
              </a:rPr>
              <a:t>1.要时刻关注孩子</a:t>
            </a:r>
            <a:r>
              <a:rPr lang="en-US" altLang="zh-CN" sz="2800" dirty="0">
                <a:solidFill>
                  <a:srgbClr val="FF0000"/>
                </a:solidFill>
                <a:latin typeface="黑体" panose="02010609060101010101" pitchFamily="49" charset="-122"/>
                <a:ea typeface="黑体" panose="02010609060101010101" pitchFamily="49" charset="-122"/>
              </a:rPr>
              <a:t>的</a:t>
            </a:r>
            <a:r>
              <a:rPr lang="zh-CN" altLang="en-US" sz="2800" dirty="0">
                <a:solidFill>
                  <a:srgbClr val="FF0000"/>
                </a:solidFill>
                <a:latin typeface="黑体" panose="02010609060101010101" pitchFamily="49" charset="-122"/>
                <a:ea typeface="黑体" panose="02010609060101010101" pitchFamily="49" charset="-122"/>
              </a:rPr>
              <a:t>情况，鼓励孩子要有理想与目标；                                   2.要多和孩子有效沟通，提高孩子吃气、吃苦、吃亏、吃骂的品质；                     </a:t>
            </a:r>
          </a:p>
          <a:p>
            <a:pPr eaLnBrk="0" hangingPunct="0">
              <a:spcBef>
                <a:spcPct val="0"/>
              </a:spcBef>
            </a:pPr>
            <a:r>
              <a:rPr lang="en-US" altLang="zh-CN" sz="2800" dirty="0">
                <a:solidFill>
                  <a:srgbClr val="FF0000"/>
                </a:solidFill>
                <a:latin typeface="黑体" panose="02010609060101010101" pitchFamily="49" charset="-122"/>
                <a:ea typeface="黑体" panose="02010609060101010101" pitchFamily="49" charset="-122"/>
              </a:rPr>
              <a:t>3</a:t>
            </a:r>
            <a:r>
              <a:rPr lang="zh-CN" altLang="en-US" sz="2800" dirty="0">
                <a:solidFill>
                  <a:srgbClr val="FF0000"/>
                </a:solidFill>
                <a:latin typeface="黑体" panose="02010609060101010101" pitchFamily="49" charset="-122"/>
                <a:ea typeface="黑体" panose="02010609060101010101" pitchFamily="49" charset="-122"/>
              </a:rPr>
              <a:t>.要教育孩子养成良好的</a:t>
            </a:r>
            <a:r>
              <a:rPr lang="zh-CN" altLang="zh-CN" sz="2800" dirty="0">
                <a:solidFill>
                  <a:srgbClr val="FF0000"/>
                </a:solidFill>
                <a:latin typeface="黑体" panose="02010609060101010101" pitchFamily="49" charset="-122"/>
                <a:ea typeface="黑体" panose="02010609060101010101" pitchFamily="49" charset="-122"/>
              </a:rPr>
              <a:t>文明</a:t>
            </a:r>
            <a:r>
              <a:rPr lang="zh-CN" altLang="en-US" sz="2800" dirty="0">
                <a:solidFill>
                  <a:srgbClr val="FF0000"/>
                </a:solidFill>
                <a:latin typeface="黑体" panose="02010609060101010101" pitchFamily="49" charset="-122"/>
                <a:ea typeface="黑体" panose="02010609060101010101" pitchFamily="49" charset="-122"/>
              </a:rPr>
              <a:t>、卫生等</a:t>
            </a:r>
            <a:r>
              <a:rPr lang="zh-CN" altLang="zh-CN" sz="2800" dirty="0">
                <a:solidFill>
                  <a:srgbClr val="FF0000"/>
                </a:solidFill>
                <a:latin typeface="黑体" panose="02010609060101010101" pitchFamily="49" charset="-122"/>
                <a:ea typeface="黑体" panose="02010609060101010101" pitchFamily="49" charset="-122"/>
              </a:rPr>
              <a:t>行为习惯</a:t>
            </a:r>
            <a:r>
              <a:rPr lang="zh-CN" altLang="en-US" sz="2800" dirty="0">
                <a:solidFill>
                  <a:srgbClr val="FF0000"/>
                </a:solidFill>
                <a:latin typeface="黑体" panose="02010609060101010101" pitchFamily="49" charset="-122"/>
                <a:ea typeface="黑体" panose="02010609060101010101" pitchFamily="49" charset="-122"/>
              </a:rPr>
              <a:t>；</a:t>
            </a:r>
          </a:p>
          <a:p>
            <a:pPr eaLnBrk="0" hangingPunct="0">
              <a:spcBef>
                <a:spcPct val="0"/>
              </a:spcBef>
            </a:pPr>
            <a:r>
              <a:rPr lang="en-US" altLang="zh-CN" sz="2800" dirty="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.走读生家长要注意不能让孩子熬夜，早上督促孩子早起，叮嘱其注意安全（尤其是不逆向行驶、不闯红灯、结伴回家）；自主习惯差的建议住宿。</a:t>
            </a:r>
          </a:p>
          <a:p>
            <a:pPr eaLnBrk="0" hangingPunct="0">
              <a:spcBef>
                <a:spcPct val="0"/>
              </a:spcBef>
            </a:pPr>
            <a:r>
              <a:rPr lang="en-US" altLang="zh-CN" sz="2800" dirty="0">
                <a:solidFill>
                  <a:srgbClr val="FF0000"/>
                </a:solidFill>
                <a:latin typeface="黑体" panose="02010609060101010101" pitchFamily="49" charset="-122"/>
                <a:ea typeface="黑体" panose="02010609060101010101" pitchFamily="49" charset="-122"/>
              </a:rPr>
              <a:t>5</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不要</a:t>
            </a:r>
            <a:r>
              <a:rPr lang="zh-CN" altLang="en-US" sz="2800" dirty="0">
                <a:solidFill>
                  <a:srgbClr val="FF0000"/>
                </a:solidFill>
                <a:latin typeface="黑体" panose="02010609060101010101" pitchFamily="49" charset="-122"/>
                <a:ea typeface="黑体" panose="02010609060101010101" pitchFamily="49" charset="-122"/>
              </a:rPr>
              <a:t>让孩子太</a:t>
            </a:r>
            <a:r>
              <a:rPr lang="zh-CN" altLang="zh-CN" sz="2800" dirty="0">
                <a:solidFill>
                  <a:srgbClr val="FF0000"/>
                </a:solidFill>
                <a:latin typeface="黑体" panose="02010609060101010101" pitchFamily="49" charset="-122"/>
                <a:ea typeface="黑体" panose="02010609060101010101" pitchFamily="49" charset="-122"/>
              </a:rPr>
              <a:t>过</a:t>
            </a:r>
            <a:r>
              <a:rPr lang="zh-CN" altLang="en-US" sz="2800" dirty="0">
                <a:solidFill>
                  <a:srgbClr val="FF0000"/>
                </a:solidFill>
                <a:latin typeface="黑体" panose="02010609060101010101" pitchFamily="49" charset="-122"/>
                <a:ea typeface="黑体" panose="02010609060101010101" pitchFamily="49" charset="-122"/>
              </a:rPr>
              <a:t>容易得到</a:t>
            </a:r>
            <a:r>
              <a:rPr lang="en-US" altLang="zh-CN" sz="2800" dirty="0">
                <a:solidFill>
                  <a:srgbClr val="FF0000"/>
                </a:solidFill>
                <a:latin typeface="黑体" panose="02010609060101010101" pitchFamily="49" charset="-122"/>
                <a:ea typeface="黑体" panose="02010609060101010101" pitchFamily="49" charset="-122"/>
              </a:rPr>
              <a:t>钱</a:t>
            </a:r>
            <a:r>
              <a:rPr lang="zh-CN" altLang="en-US" sz="2800" dirty="0">
                <a:solidFill>
                  <a:srgbClr val="FF0000"/>
                </a:solidFill>
                <a:latin typeface="黑体" panose="02010609060101010101" pitchFamily="49" charset="-122"/>
                <a:ea typeface="黑体" panose="02010609060101010101" pitchFamily="49" charset="-122"/>
              </a:rPr>
              <a:t>与物质，不要过分娇惯孩子，这些看似小事，无形中给班级中的孩子带来攀比或亏欠心理；</a:t>
            </a:r>
          </a:p>
          <a:p>
            <a:pPr eaLnBrk="0" hangingPunct="0">
              <a:spcBef>
                <a:spcPct val="0"/>
              </a:spcBef>
            </a:pPr>
            <a:r>
              <a:rPr lang="en-US" altLang="zh-CN" sz="2800" dirty="0">
                <a:solidFill>
                  <a:srgbClr val="FF0000"/>
                </a:solidFill>
                <a:latin typeface="黑体" panose="02010609060101010101" pitchFamily="49" charset="-122"/>
                <a:ea typeface="黑体" panose="02010609060101010101" pitchFamily="49" charset="-122"/>
              </a:rPr>
              <a:t>6</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家长要及时与教师交流</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也需提醒孩子主动与教师交流（培养孩子自己解决问题的能力），尤其是班主任。</a:t>
            </a:r>
          </a:p>
        </p:txBody>
      </p:sp>
    </p:spTree>
    <p:extLst>
      <p:ext uri="{BB962C8B-B14F-4D97-AF65-F5344CB8AC3E}">
        <p14:creationId xmlns:p14="http://schemas.microsoft.com/office/powerpoint/2010/main" val="1830571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7|0.9|0.9|0.8|0.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1222</Words>
  <Application>Microsoft Office PowerPoint</Application>
  <PresentationFormat>宽屏</PresentationFormat>
  <Paragraphs>69</Paragraphs>
  <Slides>11</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vt:i4>
      </vt:variant>
    </vt:vector>
  </HeadingPairs>
  <TitlesOfParts>
    <vt:vector size="26" baseType="lpstr">
      <vt:lpstr>等线</vt:lpstr>
      <vt:lpstr>等线 Light</vt:lpstr>
      <vt:lpstr>黑体</vt:lpstr>
      <vt:lpstr>华文琥珀</vt:lpstr>
      <vt:lpstr>华文楷体</vt:lpstr>
      <vt:lpstr>楷体</vt:lpstr>
      <vt:lpstr>楷体_GB2312</vt:lpstr>
      <vt:lpstr>隶书</vt:lpstr>
      <vt:lpstr>宋体</vt:lpstr>
      <vt:lpstr>Arial</vt:lpstr>
      <vt:lpstr>Calibri</vt:lpstr>
      <vt:lpstr>Tahoma</vt:lpstr>
      <vt:lpstr>Times New Roman</vt:lpstr>
      <vt:lpstr>Wingdings</vt:lpstr>
      <vt:lpstr>Office 主题​​</vt:lpstr>
      <vt:lpstr>PowerPoint 演示文稿</vt:lpstr>
      <vt:lpstr>PowerPoint 演示文稿</vt:lpstr>
      <vt:lpstr>PowerPoint 演示文稿</vt:lpstr>
      <vt:lpstr>PowerPoint 演示文稿</vt:lpstr>
      <vt:lpstr> 高中阶段：自主学习能力的提高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53</cp:revision>
  <dcterms:created xsi:type="dcterms:W3CDTF">2018-05-13T04:15:45Z</dcterms:created>
  <dcterms:modified xsi:type="dcterms:W3CDTF">2018-05-13T11:39:05Z</dcterms:modified>
</cp:coreProperties>
</file>