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1" r:id="rId3"/>
    <p:sldId id="260" r:id="rId4"/>
    <p:sldId id="258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71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0" y="1844824"/>
            <a:ext cx="3935288" cy="1143000"/>
          </a:xfrm>
        </p:spPr>
        <p:txBody>
          <a:bodyPr>
            <a:noAutofit/>
          </a:bodyPr>
          <a:lstStyle/>
          <a:p>
            <a:r>
              <a:rPr lang="zh-CN" altLang="en-US" sz="6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狱中杂记</a:t>
            </a:r>
            <a:endParaRPr lang="zh-CN" altLang="en-US" sz="6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0" y="3717032"/>
            <a:ext cx="2448272" cy="896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800" b="1" dirty="0" smtClean="0"/>
              <a:t>方   苞</a:t>
            </a:r>
            <a:endParaRPr lang="zh-CN" altLang="en-US" sz="4800" b="1" dirty="0"/>
          </a:p>
        </p:txBody>
      </p:sp>
      <p:pic>
        <p:nvPicPr>
          <p:cNvPr id="18434" name="Picture 2" descr="http://img1.imgtn.bdimg.com/it/u=3651177088,224829372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3456384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2890664" cy="1143000"/>
          </a:xfrm>
        </p:spPr>
        <p:txBody>
          <a:bodyPr>
            <a:normAutofit/>
          </a:bodyPr>
          <a:lstStyle/>
          <a:p>
            <a:r>
              <a:rPr lang="zh-CN" altLang="zh-CN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文如其人</a:t>
            </a:r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424936" cy="4686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400" dirty="0" smtClean="0"/>
              <a:t> </a:t>
            </a:r>
            <a:r>
              <a:rPr lang="en-US" altLang="zh-CN" sz="4400" dirty="0" smtClean="0"/>
              <a:t>1.</a:t>
            </a:r>
            <a:r>
              <a:rPr lang="zh-CN" altLang="zh-CN" sz="4400" dirty="0" smtClean="0"/>
              <a:t> 你如何看待</a:t>
            </a:r>
            <a:r>
              <a:rPr lang="zh-CN" altLang="en-US" sz="4400" dirty="0" smtClean="0"/>
              <a:t>文本</a:t>
            </a:r>
            <a:r>
              <a:rPr lang="zh-CN" altLang="zh-CN" sz="4400" dirty="0" smtClean="0"/>
              <a:t>注释①</a:t>
            </a:r>
            <a:r>
              <a:rPr lang="zh-CN" altLang="en-US" sz="4400" dirty="0" smtClean="0"/>
              <a:t>的</a:t>
            </a:r>
            <a:r>
              <a:rPr lang="zh-CN" altLang="zh-CN" sz="4400" dirty="0" smtClean="0"/>
              <a:t>评价？</a:t>
            </a:r>
          </a:p>
          <a:p>
            <a:pPr>
              <a:buNone/>
            </a:pP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3600" dirty="0" smtClean="0">
                <a:latin typeface="楷体" pitchFamily="49" charset="-122"/>
                <a:ea typeface="楷体" pitchFamily="49" charset="-122"/>
              </a:rPr>
              <a:t>点拨：分组讨论，结合本文所学谈谈自己的体会，言之成理即可。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35896" y="5373216"/>
            <a:ext cx="48205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为文质朴真实</a:t>
            </a:r>
            <a:endParaRPr lang="zh-CN" altLang="en-US" sz="6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3235" y="4509119"/>
            <a:ext cx="40324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b="1" dirty="0" smtClean="0">
                <a:latin typeface="黑体" pitchFamily="2" charset="-122"/>
                <a:ea typeface="黑体" pitchFamily="2" charset="-122"/>
              </a:rPr>
              <a:t>术不可以不慎</a:t>
            </a:r>
            <a:endParaRPr lang="zh-CN" altLang="en-US" sz="44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5328592"/>
          </a:xfrm>
        </p:spPr>
        <p:txBody>
          <a:bodyPr>
            <a:noAutofit/>
          </a:bodyPr>
          <a:lstStyle/>
          <a:p>
            <a:pPr algn="l"/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为了加强思想统治，巩固封建专制政权，清朝统治者曾多次大兴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文字狱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            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《南山集》案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作者戴名世引用桂王抗清的史料，后有人告发其中有攻击清廷的话，戴名世被杀，方苞受牵连，被逮捕下刑部狱，初定绞刑，后经大学士李光地多方营救，又因他当时已有文名，才被释放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600" b="1" dirty="0" smtClean="0">
                <a:latin typeface="黑体" pitchFamily="49" charset="-122"/>
                <a:ea typeface="黑体" pitchFamily="49" charset="-122"/>
              </a:rPr>
            </a:b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方苞出狱后，追述他在刑部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狱中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见闻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感想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90664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文如其人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12527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4000" b="1" dirty="0" smtClean="0">
                <a:latin typeface="+mn-ea"/>
              </a:rPr>
              <a:t>    2.</a:t>
            </a:r>
            <a:r>
              <a:rPr lang="zh-CN" altLang="zh-CN" sz="4000" b="1" dirty="0" smtClean="0">
                <a:latin typeface="+mn-ea"/>
              </a:rPr>
              <a:t>方苞经历入狱之痛，却依然要揭示狱中黑暗，你</a:t>
            </a:r>
            <a:r>
              <a:rPr lang="zh-CN" altLang="en-US" sz="4000" b="1" dirty="0" smtClean="0">
                <a:latin typeface="+mn-ea"/>
              </a:rPr>
              <a:t>从中看出</a:t>
            </a:r>
            <a:r>
              <a:rPr lang="zh-CN" altLang="zh-CN" sz="4000" b="1" dirty="0" smtClean="0">
                <a:latin typeface="+mn-ea"/>
              </a:rPr>
              <a:t>他是一个怎样的人？</a:t>
            </a:r>
            <a:endParaRPr lang="zh-CN" altLang="zh-CN" sz="4000" b="1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0" y="3645024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余伏见圣上好生之德，同于往圣。每质狱词，必于死中求其生，而无辜者乃至此。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44008" y="5373216"/>
            <a:ext cx="38972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为人</a:t>
            </a:r>
            <a:r>
              <a:rPr lang="zh-CN" altLang="en-US" sz="4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简朴纯正</a:t>
            </a:r>
            <a:endParaRPr lang="zh-CN" altLang="en-US" sz="4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686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先生每叹恨人心，抗弊典狱者，虽悉其聪明，致其忠爱，尤不能使民无冤痛也。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               ——</a:t>
            </a:r>
            <a:r>
              <a:rPr lang="zh-CN" altLang="en-US" sz="4000" dirty="0" smtClean="0"/>
              <a:t>清</a:t>
            </a:r>
            <a:r>
              <a:rPr lang="en-US" altLang="zh-CN" sz="4000" dirty="0" smtClean="0"/>
              <a:t>·</a:t>
            </a:r>
            <a:r>
              <a:rPr lang="zh-CN" altLang="en-US" sz="4000" dirty="0" smtClean="0"/>
              <a:t>刘大櫆</a:t>
            </a:r>
          </a:p>
          <a:p>
            <a:pPr>
              <a:buNone/>
            </a:pP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2880320" cy="1143000"/>
          </a:xfrm>
        </p:spPr>
        <p:txBody>
          <a:bodyPr/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布置作业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4000" dirty="0" smtClean="0"/>
              <a:t>      </a:t>
            </a:r>
            <a:r>
              <a:rPr lang="zh-CN" altLang="zh-CN" sz="4000" dirty="0" smtClean="0"/>
              <a:t>推荐阅读方苞的《结感录</a:t>
            </a:r>
            <a:r>
              <a:rPr lang="en-US" altLang="zh-CN" sz="4000" dirty="0" smtClean="0"/>
              <a:t>》</a:t>
            </a:r>
            <a:r>
              <a:rPr lang="zh-CN" altLang="en-US" sz="4000" dirty="0" smtClean="0"/>
              <a:t>，</a:t>
            </a:r>
            <a:r>
              <a:rPr lang="zh-CN" altLang="zh-CN" sz="4000" dirty="0" smtClean="0"/>
              <a:t>任选角度，写一篇读书笔记。</a:t>
            </a:r>
            <a:endParaRPr lang="zh-CN" altLang="zh-CN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9752" y="2132856"/>
            <a:ext cx="5040560" cy="15841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6600" dirty="0" smtClean="0"/>
              <a:t>谢 谢 指 导</a:t>
            </a:r>
            <a:endParaRPr lang="zh-CN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74640" cy="11430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言之有物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4000" dirty="0" smtClean="0"/>
              <a:t>        </a:t>
            </a:r>
            <a:r>
              <a:rPr lang="zh-CN" altLang="zh-CN" sz="4000" dirty="0" smtClean="0"/>
              <a:t>学生活动一：狱中的环境、囚犯的命运和狱吏的言行分别从哪些例句体现</a:t>
            </a:r>
            <a:r>
              <a:rPr lang="en-US" altLang="zh-CN" sz="4000" dirty="0" smtClean="0"/>
              <a:t>?</a:t>
            </a:r>
          </a:p>
          <a:p>
            <a:pPr>
              <a:buNone/>
            </a:pP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（点拨</a:t>
            </a: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结合预习，诵读感知，小组交流，以学案形式梳理文本。）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4800" b="1" dirty="0" smtClean="0">
                <a:latin typeface="+mn-ea"/>
                <a:ea typeface="+mn-ea"/>
              </a:rPr>
              <a:t>1.</a:t>
            </a:r>
            <a:r>
              <a:rPr lang="zh-CN" altLang="zh-CN" sz="4800" b="1" dirty="0" smtClean="0">
                <a:latin typeface="+mn-ea"/>
                <a:ea typeface="+mn-ea"/>
              </a:rPr>
              <a:t>狱中的环境恶劣</a:t>
            </a:r>
            <a:endParaRPr lang="zh-CN" altLang="zh-CN" sz="48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988840"/>
            <a:ext cx="8208912" cy="27649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见死而由窦出者，日三四人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4000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生人与死者并踵顶而卧，无可旋避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4000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4000" dirty="0" smtClean="0">
                <a:latin typeface="楷体" pitchFamily="49" charset="-122"/>
                <a:ea typeface="楷体" pitchFamily="49" charset="-122"/>
              </a:rPr>
              <a:t>旁四室则无之，而系囚常二百余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4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zh-CN" b="1" dirty="0" smtClean="0">
                <a:solidFill>
                  <a:schemeClr val="tx1"/>
                </a:solidFill>
                <a:latin typeface="+mn-ea"/>
                <a:ea typeface="+mn-ea"/>
              </a:rPr>
              <a:t>囚犯的命运各异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或同系，情罪重者，反出在外，而轻者、无罪者罹其毒。积忧愤，寝食违节，及病，又无医药，故往往至死。</a:t>
            </a:r>
          </a:p>
          <a:p>
            <a:pPr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</a:p>
          <a:p>
            <a:pPr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今贫者转系老监，而大盗有居板屋者。</a:t>
            </a:r>
          </a:p>
          <a:p>
            <a:pPr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</a:p>
          <a:p>
            <a:pPr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将出，日与其徒置酒酣歌达曙。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4800" b="1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zh-CN" sz="4800" b="1" dirty="0" smtClean="0">
                <a:solidFill>
                  <a:schemeClr val="tx1"/>
                </a:solidFill>
                <a:latin typeface="+mn-ea"/>
                <a:ea typeface="+mn-ea"/>
              </a:rPr>
              <a:t>狱吏的言行卑劣</a:t>
            </a:r>
            <a:endParaRPr lang="zh-CN" altLang="zh-CN" sz="4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276872"/>
            <a:ext cx="8229600" cy="28414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顺我，即先刺心；否则，四肢解尽，心犹不死。</a:t>
            </a:r>
          </a:p>
          <a:p>
            <a:pPr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别具本章，取案末独身无亲戚者二人易汝名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有郭四者，凡四杀人，复以矜疑减等，随遇赦。</a:t>
            </a:r>
          </a:p>
          <a:p>
            <a:pPr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主者口呿舌挢，终不敢诘。</a:t>
            </a:r>
          </a:p>
          <a:p>
            <a:pPr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奸民久于狱，与胥卒表里，颇有奇羡。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3131840" cy="1143000"/>
          </a:xfrm>
        </p:spPr>
        <p:txBody>
          <a:bodyPr/>
          <a:lstStyle/>
          <a:p>
            <a:r>
              <a:rPr lang="zh-CN" altLang="en-US" b="1" dirty="0" smtClean="0">
                <a:latin typeface="+mn-ea"/>
                <a:ea typeface="+mn-ea"/>
              </a:rPr>
              <a:t>言之有物</a:t>
            </a:r>
            <a:endParaRPr lang="zh-CN" altLang="en-US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892480" cy="2088232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altLang="zh-CN" sz="3600" b="1" dirty="0" smtClean="0"/>
              <a:t>      </a:t>
            </a:r>
            <a:r>
              <a:rPr lang="zh-CN" altLang="zh-CN" sz="3600" b="1" dirty="0" smtClean="0"/>
              <a:t>学生活动二</a:t>
            </a:r>
            <a:r>
              <a:rPr lang="en-US" altLang="zh-CN" sz="3600" b="1" dirty="0" smtClean="0"/>
              <a:t>:</a:t>
            </a:r>
            <a:r>
              <a:rPr lang="zh-CN" altLang="zh-CN" sz="3600" b="1" dirty="0" smtClean="0"/>
              <a:t>作者对狱中的环境、囚犯和狱吏分别表达怎样的情感？</a:t>
            </a:r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endParaRPr lang="zh-CN" altLang="en-US" sz="10000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3645024"/>
            <a:ext cx="842493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（点拨：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研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读第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段和第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段，抓住直抒胸臆或描写人物的语句，探讨情感。）</a:t>
            </a:r>
            <a:endParaRPr lang="zh-CN" altLang="zh-CN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799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572000"/>
                <a:gridCol w="4572000"/>
              </a:tblGrid>
              <a:tr h="1695362"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r>
                        <a:rPr lang="zh-CN" altLang="en-US" sz="4000" dirty="0" smtClean="0"/>
                        <a:t>材料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r>
                        <a:rPr lang="zh-CN" altLang="en-US" sz="4000" dirty="0" smtClean="0"/>
                        <a:t>情感</a:t>
                      </a:r>
                      <a:endParaRPr lang="zh-CN" altLang="en-US" sz="4000" dirty="0"/>
                    </a:p>
                  </a:txBody>
                  <a:tcPr/>
                </a:tc>
              </a:tr>
              <a:tr h="1695362">
                <a:tc>
                  <a:txBody>
                    <a:bodyPr/>
                    <a:lstStyle/>
                    <a:p>
                      <a:pPr algn="ctr"/>
                      <a:endParaRPr lang="en-US" altLang="zh-CN" sz="1800" b="1" dirty="0" smtClean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zh-CN" sz="4000" b="1" dirty="0" smtClean="0">
                          <a:latin typeface="+mn-ea"/>
                          <a:ea typeface="+mn-ea"/>
                        </a:rPr>
                        <a:t>狱中的环境恶劣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r>
                        <a:rPr lang="zh-CN" altLang="en-US" sz="4000" b="1" dirty="0" smtClean="0">
                          <a:solidFill>
                            <a:srgbClr val="FF0000"/>
                          </a:solidFill>
                        </a:rPr>
                        <a:t>震惊</a:t>
                      </a:r>
                      <a:endParaRPr lang="zh-CN" altLang="en-US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771913">
                <a:tc>
                  <a:txBody>
                    <a:bodyPr/>
                    <a:lstStyle/>
                    <a:p>
                      <a:pPr algn="ctr"/>
                      <a:endParaRPr lang="en-US" altLang="zh-CN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zh-CN" sz="4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囚犯的命运各异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r>
                        <a:rPr lang="zh-CN" altLang="en-US" sz="3600" b="1" dirty="0" smtClean="0">
                          <a:solidFill>
                            <a:srgbClr val="FF0000"/>
                          </a:solidFill>
                        </a:rPr>
                        <a:t>鄙视</a:t>
                      </a:r>
                      <a:r>
                        <a:rPr lang="zh-CN" altLang="en-US" sz="3600" b="1" dirty="0" smtClean="0"/>
                        <a:t>杀人重囚</a:t>
                      </a:r>
                      <a:endParaRPr lang="en-US" altLang="zh-CN" sz="3600" b="1" dirty="0" smtClean="0"/>
                    </a:p>
                    <a:p>
                      <a:pPr algn="ctr"/>
                      <a:r>
                        <a:rPr lang="zh-CN" altLang="en-US" sz="3600" b="1" dirty="0" smtClean="0">
                          <a:solidFill>
                            <a:srgbClr val="FF0000"/>
                          </a:solidFill>
                        </a:rPr>
                        <a:t>同情</a:t>
                      </a:r>
                      <a:r>
                        <a:rPr lang="zh-CN" altLang="en-US" sz="3600" b="1" dirty="0" smtClean="0"/>
                        <a:t>含冤轻囚</a:t>
                      </a:r>
                      <a:endParaRPr lang="zh-CN" altLang="en-US" sz="3600" b="1" dirty="0"/>
                    </a:p>
                  </a:txBody>
                  <a:tcPr/>
                </a:tc>
              </a:tr>
              <a:tr h="1695362">
                <a:tc>
                  <a:txBody>
                    <a:bodyPr/>
                    <a:lstStyle/>
                    <a:p>
                      <a:pPr algn="ctr"/>
                      <a:endParaRPr lang="en-US" altLang="zh-CN" sz="1800" b="1" dirty="0" smtClean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zh-CN" sz="4000" b="1" dirty="0" smtClean="0">
                          <a:latin typeface="+mn-ea"/>
                          <a:ea typeface="+mn-ea"/>
                        </a:rPr>
                        <a:t>狱吏的言行卑劣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r>
                        <a:rPr lang="zh-CN" altLang="en-US" sz="4000" b="1" dirty="0" smtClean="0">
                          <a:solidFill>
                            <a:srgbClr val="FF0000"/>
                          </a:solidFill>
                        </a:rPr>
                        <a:t>痛恨</a:t>
                      </a:r>
                      <a:endParaRPr lang="zh-CN" altLang="en-US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2952328" cy="1143000"/>
          </a:xfrm>
        </p:spPr>
        <p:txBody>
          <a:bodyPr>
            <a:normAutofit/>
          </a:bodyPr>
          <a:lstStyle/>
          <a:p>
            <a:pPr algn="l"/>
            <a:r>
              <a:rPr lang="zh-CN" altLang="zh-CN" b="1" dirty="0" smtClean="0">
                <a:solidFill>
                  <a:schemeClr val="tx1"/>
                </a:solidFill>
                <a:latin typeface="+mn-ea"/>
                <a:ea typeface="+mn-ea"/>
              </a:rPr>
              <a:t>言之有序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556792"/>
            <a:ext cx="8208912" cy="4297680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altLang="zh-CN" sz="4400" dirty="0" smtClean="0"/>
              <a:t>      </a:t>
            </a:r>
            <a:r>
              <a:rPr lang="zh-CN" altLang="zh-CN" sz="4400" dirty="0" smtClean="0"/>
              <a:t>方苞是如何将这些繁多的材料和复杂的情感结合起来的呢</a:t>
            </a:r>
            <a:r>
              <a:rPr lang="en-US" altLang="zh-CN" sz="4400" dirty="0" smtClean="0"/>
              <a:t>?</a:t>
            </a:r>
            <a:endParaRPr lang="zh-CN" altLang="zh-CN" sz="4400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  (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点拨：结合文本内容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学生分组讨论。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2204864"/>
            <a:ext cx="82809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4400" b="1" dirty="0" smtClean="0">
                <a:latin typeface="黑体" pitchFamily="49" charset="-122"/>
                <a:ea typeface="黑体" pitchFamily="49" charset="-122"/>
              </a:rPr>
              <a:t>、以“利”为中心，一线串珠</a:t>
            </a:r>
            <a:r>
              <a:rPr lang="en-US" altLang="zh-CN" sz="4400" b="1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zh-CN" sz="4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79512" y="3356992"/>
            <a:ext cx="51125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、由现象到本质</a:t>
            </a:r>
            <a:endParaRPr kumimoji="0" lang="zh-CN" altLang="en-US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51520" y="4622359"/>
            <a:ext cx="360547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3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、点面结合</a:t>
            </a:r>
            <a:endParaRPr kumimoji="0" lang="zh-CN" altLang="en-US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476672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 smtClean="0">
                <a:latin typeface="+mn-ea"/>
              </a:rPr>
              <a:t>言之有序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251</TotalTime>
  <Words>645</Words>
  <Application>Microsoft Office PowerPoint</Application>
  <PresentationFormat>全屏显示(4:3)</PresentationFormat>
  <Paragraphs>64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暗香扑面</vt:lpstr>
      <vt:lpstr>凤舞九天</vt:lpstr>
      <vt:lpstr>狱中杂记</vt:lpstr>
      <vt:lpstr>言之有物</vt:lpstr>
      <vt:lpstr>1.狱中的环境恶劣</vt:lpstr>
      <vt:lpstr>2.囚犯的命运各异</vt:lpstr>
      <vt:lpstr>3.狱吏的言行卑劣</vt:lpstr>
      <vt:lpstr>言之有物</vt:lpstr>
      <vt:lpstr>PowerPoint 演示文稿</vt:lpstr>
      <vt:lpstr>言之有序</vt:lpstr>
      <vt:lpstr>PowerPoint 演示文稿</vt:lpstr>
      <vt:lpstr>文如其人</vt:lpstr>
      <vt:lpstr>    为了加强思想统治，巩固封建专制政权，清朝统治者曾多次大兴文字狱。                   《南山集》案：作者戴名世引用桂王抗清的史料，后有人告发其中有攻击清廷的话，戴名世被杀，方苞受牵连，被逮捕下刑部狱，初定绞刑，后经大学士李光地多方营救，又因他当时已有文名，才被释放。   方苞出狱后，追述他在刑部大狱中的见闻和感想。</vt:lpstr>
      <vt:lpstr>文如其人</vt:lpstr>
      <vt:lpstr>PowerPoint 演示文稿</vt:lpstr>
      <vt:lpstr>布置作业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16</cp:revision>
  <dcterms:created xsi:type="dcterms:W3CDTF">2016-05-04T06:32:15Z</dcterms:created>
  <dcterms:modified xsi:type="dcterms:W3CDTF">2016-05-05T02:01:27Z</dcterms:modified>
</cp:coreProperties>
</file>