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8"/>
  </p:notesMasterIdLst>
  <p:sldIdLst>
    <p:sldId id="313" r:id="rId2"/>
    <p:sldId id="281" r:id="rId3"/>
    <p:sldId id="258" r:id="rId4"/>
    <p:sldId id="286" r:id="rId5"/>
    <p:sldId id="282" r:id="rId6"/>
    <p:sldId id="283" r:id="rId7"/>
    <p:sldId id="284" r:id="rId8"/>
    <p:sldId id="285" r:id="rId9"/>
    <p:sldId id="308" r:id="rId10"/>
    <p:sldId id="257" r:id="rId11"/>
    <p:sldId id="306" r:id="rId12"/>
    <p:sldId id="305" r:id="rId13"/>
    <p:sldId id="314" r:id="rId14"/>
    <p:sldId id="315" r:id="rId15"/>
    <p:sldId id="316" r:id="rId16"/>
    <p:sldId id="317" r:id="rId17"/>
    <p:sldId id="307" r:id="rId18"/>
    <p:sldId id="288" r:id="rId19"/>
    <p:sldId id="319" r:id="rId20"/>
    <p:sldId id="312" r:id="rId21"/>
    <p:sldId id="289" r:id="rId22"/>
    <p:sldId id="294" r:id="rId23"/>
    <p:sldId id="320" r:id="rId24"/>
    <p:sldId id="295" r:id="rId25"/>
    <p:sldId id="322" r:id="rId26"/>
    <p:sldId id="323" r:id="rId27"/>
    <p:sldId id="309" r:id="rId28"/>
    <p:sldId id="290" r:id="rId29"/>
    <p:sldId id="291" r:id="rId30"/>
    <p:sldId id="292" r:id="rId31"/>
    <p:sldId id="293" r:id="rId32"/>
    <p:sldId id="311" r:id="rId33"/>
    <p:sldId id="296" r:id="rId34"/>
    <p:sldId id="297" r:id="rId35"/>
    <p:sldId id="298" r:id="rId36"/>
    <p:sldId id="28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96762D4-1208-40BD-9F6F-89907E02A741}">
          <p14:sldIdLst>
            <p14:sldId id="313"/>
            <p14:sldId id="281"/>
            <p14:sldId id="258"/>
            <p14:sldId id="286"/>
            <p14:sldId id="282"/>
            <p14:sldId id="283"/>
            <p14:sldId id="284"/>
            <p14:sldId id="285"/>
            <p14:sldId id="308"/>
            <p14:sldId id="257"/>
            <p14:sldId id="306"/>
            <p14:sldId id="305"/>
            <p14:sldId id="314"/>
            <p14:sldId id="315"/>
            <p14:sldId id="316"/>
            <p14:sldId id="317"/>
            <p14:sldId id="307"/>
            <p14:sldId id="288"/>
            <p14:sldId id="319"/>
          </p14:sldIdLst>
        </p14:section>
        <p14:section name="无标题节" id="{596762D4-1208-40BD-9F6F-89907E02A742}">
          <p14:sldIdLst>
            <p14:sldId id="312"/>
            <p14:sldId id="289"/>
            <p14:sldId id="294"/>
            <p14:sldId id="320"/>
            <p14:sldId id="295"/>
            <p14:sldId id="322"/>
            <p14:sldId id="323"/>
            <p14:sldId id="309"/>
            <p14:sldId id="290"/>
            <p14:sldId id="291"/>
            <p14:sldId id="292"/>
            <p14:sldId id="293"/>
            <p14:sldId id="311"/>
            <p14:sldId id="296"/>
            <p14:sldId id="297"/>
            <p14:sldId id="298"/>
            <p14:sldId id="280"/>
          </p14:sldIdLst>
        </p14:section>
      </p14:sectionLst>
    </p:ext>
    <p:ext uri="{EFAFB233-063F-42B5-8137-9DF3F51BA10A}">
      <p15:sldGuideLst xmlns:p15="http://schemas.microsoft.com/office/powerpoint/2012/main" xmlns="">
        <p15:guide id="0" orient="horz" pos="2159" userDrawn="1">
          <p15:clr>
            <a:srgbClr val="A4A3A4"/>
          </p15:clr>
        </p15:guide>
        <p15:guide id="1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8D6E"/>
    <a:srgbClr val="F9E7C6"/>
    <a:srgbClr val="544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132" y="-540"/>
      </p:cViewPr>
      <p:guideLst>
        <p:guide orient="horz" pos="2159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F9C37-37E8-4E87-8E52-1BA05B9ADFAB}" type="datetimeFigureOut">
              <a:rPr lang="zh-CN" altLang="en-US" smtClean="0"/>
              <a:pPr/>
              <a:t>2021-11-24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72CA4-A9CF-4EB4-ACAA-2FA9224486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77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9272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444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6742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32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343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联机图片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lIns="0" tIns="0" rIns="0" bIns="0" anchor="t">
            <a:noAutofit/>
          </a:bodyPr>
          <a:lstStyle/>
          <a:p>
            <a:pPr marL="0" indent="0" algn="just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/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algn="r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b="0" cap="none" dirty="0" smtClean="0">
                <a:solidFill>
                  <a:srgbClr val="000000"/>
                </a:solidFill>
                <a:latin typeface="等线" charset="0"/>
                <a:ea typeface="等线" charset="0"/>
              </a:rPr>
              <a:t>20</a:t>
            </a:fld>
            <a:endParaRPr lang="en-US" altLang="ko-KR" sz="1200" b="0" cap="none" dirty="0" smtClean="0">
              <a:solidFill>
                <a:srgbClr val="000000"/>
              </a:solidFill>
              <a:latin typeface="等线" charset="0"/>
              <a:ea typeface="等线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6587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8789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3907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6539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864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9628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893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517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2938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286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2005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2069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9336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4597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1258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27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783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32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55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733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382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271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49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B97831B-7F3D-4B5E-A6E4-B1C6D5D527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02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EF8567-EDB8-44AB-BA3A-E5230B6CE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F576E1F-3B7E-42F8-8064-7FC453B1B5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ABA5A55-0892-4EE4-B0E2-358779474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2021-11-24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190178-A59D-48E9-AC8F-E34552373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308DF8A-1268-474B-A7F3-B378C0384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57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9B3A1D7-09C6-49FC-8532-15860E5794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78DC43-A2E4-459B-BC89-B2F74873D7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4A9894-CBF4-4E6F-B8BD-DE747AD16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2021-11-24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C8AAF5-7348-49A2-A9F6-99E73BC97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849491B-9BF2-4DAE-BEAD-5F3A051A5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99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7AA47D4-43D4-4D29-B9C2-8312ADD26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A75EA-6FC5-435C-909A-672DBC02BF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7AA47D4-43D4-4D29-B9C2-8312ADD26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05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951FBDD-369F-4398-A93E-6714C2667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F5D5542-F899-4D40-BCBB-04AEFBFDFF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3987BA9-3C4E-460B-8F25-524EE78A6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7C10F9F-25EB-4E5D-A78B-76DD11B58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2021-11-24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95A392C-6A51-47B1-9199-78107546B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3C769B9-AA10-451C-9618-C755ED825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3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B25E16-ED91-482E-9A87-D857F00D3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D7E56CB-056F-4977-9894-0967F04F4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EC61865-1689-4E7A-B8B5-922BBF1B4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BA61109-B98E-48BA-B59E-23B666CA6C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2691CA6-2795-4147-B984-7E5BD438B5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A4888DD-9C34-4A1A-B3DC-67FF6CB56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2021-11-24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A94A35E-62A1-40EC-9FB9-DBA5F2A13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7215359-9CAD-4E3B-8686-7F196CF5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07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FD920F-5678-4B1D-BD74-282CA034C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B81BBD4-ACC4-47FB-A4C8-B5B35A35E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2021-11-24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9A6ABCE-15FE-4605-A9A2-E15087715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F891A98-0CB3-4218-BE5C-97992F229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34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940AE0C-54C2-4F0A-A205-5AD2925D7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2021-11-24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628DDC0-F8BF-473F-AD84-A2DC5BC58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16A27C0-742E-4418-AF19-09FA1F880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67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ADEB80-C274-4E50-B2C6-8FC2294C1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617CC97-F094-460D-84D3-53B766DAE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530CC79-2C74-4E04-996E-23590A5A4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356050E-0ADE-4726-816A-97270A682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2021-11-24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B1D67F3-176C-4124-9499-91445A295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5188C0B-211A-4102-B01E-A5415364B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0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80C7A3-B375-4453-A52A-59B98BB8F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6E025A9-DA2F-49E3-84B0-6D89F36733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F0852F0-72C3-46F0-9D62-4BB7957B8A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7270169-ACD4-4E17-AC1C-0AAA361AE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2021-11-24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D38694A-F68B-4167-A275-EA950E4E0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9229D77-EE94-48C5-8A28-45E83CE20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61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9C59C8F-117F-42FF-9757-6BB01A6D5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0CE253B-4B18-4D8C-801F-CD10BBC010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1AC983-41D3-4C17-803D-710E21DEBE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FE092-F89F-40F2-A16D-7A021A241450}" type="datetimeFigureOut">
              <a:rPr lang="zh-CN" altLang="en-US" smtClean="0"/>
              <a:pPr/>
              <a:t>2021-11-24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18FF543-3978-4474-8716-814E94E0F7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7659F3C-8748-4CCC-82A0-0F8642A794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06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2.jpeg"/><Relationship Id="rId7" Type="http://schemas.openxmlformats.org/officeDocument/2006/relationships/image" Target="../media/image19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8.png"/><Relationship Id="rId9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.jpeg"/><Relationship Id="rId10" Type="http://schemas.openxmlformats.org/officeDocument/2006/relationships/image" Target="../media/image24.jpeg"/><Relationship Id="rId4" Type="http://schemas.openxmlformats.org/officeDocument/2006/relationships/image" Target="../media/image4.png"/><Relationship Id="rId9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.jpe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3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3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jpg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3.png"/><Relationship Id="rId9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png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64FB9FC-B344-412F-970E-2CC2AE9AD5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965" y="132080"/>
            <a:ext cx="5648325" cy="3733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93C68D6-579C-4265-A493-4E0EED5B77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3529965" y="978535"/>
            <a:ext cx="4830445" cy="4830445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13DDBE1-C79D-43C3-8A0A-80B8831A82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190" y="2482850"/>
            <a:ext cx="2266950" cy="238125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8087EA7-80D6-4B21-B4F4-ED0B420A52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028">
            <a:off x="3113405" y="2840990"/>
            <a:ext cx="2133600" cy="275272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DD594F8-5C1A-44E7-9F44-49D1897012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741">
            <a:off x="6224270" y="1621790"/>
            <a:ext cx="1184275" cy="14808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190F259-96A3-4A5E-83EE-3A54FFBDC32C}"/>
              </a:ext>
            </a:extLst>
          </p:cNvPr>
          <p:cNvSpPr txBox="1"/>
          <p:nvPr/>
        </p:nvSpPr>
        <p:spPr>
          <a:xfrm>
            <a:off x="5412700" y="1542415"/>
            <a:ext cx="923330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solidFill>
                  <a:srgbClr val="54402C"/>
                </a:solidFill>
              </a:rPr>
              <a:t>人无信不立</a:t>
            </a:r>
          </a:p>
        </p:txBody>
      </p:sp>
    </p:spTree>
    <p:extLst>
      <p:ext uri="{BB962C8B-B14F-4D97-AF65-F5344CB8AC3E}">
        <p14:creationId xmlns:p14="http://schemas.microsoft.com/office/powerpoint/2010/main" val="155791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F436051-667D-4CD3-93FD-5EC41258F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7611" flipH="1">
            <a:off x="-267970" y="1301115"/>
            <a:ext cx="5648325" cy="37338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DA84953-41C8-45C4-BC71-9B5443D5E9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7" b="33836"/>
          <a:stretch/>
        </p:blipFill>
        <p:spPr>
          <a:xfrm rot="5400000" flipV="1">
            <a:off x="-1167765" y="2404745"/>
            <a:ext cx="5967095" cy="11576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BC5371D-C582-4223-9C19-9F8C5444F564}"/>
              </a:ext>
            </a:extLst>
          </p:cNvPr>
          <p:cNvSpPr txBox="1"/>
          <p:nvPr/>
        </p:nvSpPr>
        <p:spPr>
          <a:xfrm>
            <a:off x="1294765" y="768985"/>
            <a:ext cx="1157605" cy="38735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6600" dirty="0" smtClean="0">
                <a:solidFill>
                  <a:srgbClr val="F9E7C6"/>
                </a:solidFill>
              </a:rPr>
              <a:t>诚信</a:t>
            </a:r>
            <a:endParaRPr lang="zh-CN" altLang="en-US" sz="6600" dirty="0">
              <a:solidFill>
                <a:srgbClr val="F9E7C6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4CE0386-D82A-42D3-A196-C0FDD25A8057}"/>
              </a:ext>
            </a:extLst>
          </p:cNvPr>
          <p:cNvGrpSpPr/>
          <p:nvPr/>
        </p:nvGrpSpPr>
        <p:grpSpPr>
          <a:xfrm>
            <a:off x="5048250" y="0"/>
            <a:ext cx="954405" cy="1146810"/>
            <a:chOff x="5048250" y="0"/>
            <a:chExt cx="954405" cy="114681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096D2D11-343F-4815-B433-D337D08338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4950460" y="123190"/>
              <a:ext cx="1146810" cy="8997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7D7F1919-BF8B-4775-9D33-766257C706C8}"/>
                </a:ext>
              </a:extLst>
            </p:cNvPr>
            <p:cNvSpPr txBox="1"/>
            <p:nvPr/>
          </p:nvSpPr>
          <p:spPr>
            <a:xfrm>
              <a:off x="5048250" y="50800"/>
              <a:ext cx="954405" cy="10153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壹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E09C328-44BB-4705-8C20-14F369585A8B}"/>
              </a:ext>
            </a:extLst>
          </p:cNvPr>
          <p:cNvGrpSpPr/>
          <p:nvPr/>
        </p:nvGrpSpPr>
        <p:grpSpPr>
          <a:xfrm>
            <a:off x="6791325" y="0"/>
            <a:ext cx="954405" cy="1146810"/>
            <a:chOff x="6791325" y="0"/>
            <a:chExt cx="954405" cy="1146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B9C16CDD-EE8F-43E2-93BD-EBB0932EE8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6670675" y="123190"/>
              <a:ext cx="1146810" cy="8997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77BC4359-82EE-4F84-9429-45FB1D70E400}"/>
                </a:ext>
              </a:extLst>
            </p:cNvPr>
            <p:cNvSpPr txBox="1"/>
            <p:nvPr/>
          </p:nvSpPr>
          <p:spPr>
            <a:xfrm>
              <a:off x="6791325" y="50800"/>
              <a:ext cx="954405" cy="10153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贰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F5D770E-8304-4EF7-90B7-BFD65BC28B86}"/>
              </a:ext>
            </a:extLst>
          </p:cNvPr>
          <p:cNvGrpSpPr/>
          <p:nvPr/>
        </p:nvGrpSpPr>
        <p:grpSpPr>
          <a:xfrm>
            <a:off x="8480425" y="-14605"/>
            <a:ext cx="954405" cy="1146810"/>
            <a:chOff x="8480425" y="-14605"/>
            <a:chExt cx="954405" cy="114681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3F2AF9E4-7398-4196-90AD-6FED025C90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8387715" y="108585"/>
              <a:ext cx="1146810" cy="8997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68DFF77-D20B-41D3-ABAE-63D0151D194A}"/>
                </a:ext>
              </a:extLst>
            </p:cNvPr>
            <p:cNvSpPr txBox="1"/>
            <p:nvPr/>
          </p:nvSpPr>
          <p:spPr>
            <a:xfrm>
              <a:off x="8480425" y="65405"/>
              <a:ext cx="954405" cy="10153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叁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15AD443-920F-4B79-9DD5-3AF6BDABD651}"/>
              </a:ext>
            </a:extLst>
          </p:cNvPr>
          <p:cNvSpPr txBox="1"/>
          <p:nvPr/>
        </p:nvSpPr>
        <p:spPr>
          <a:xfrm>
            <a:off x="4785360" y="1515745"/>
            <a:ext cx="1046480" cy="28816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晏殊立信      演讲</a:t>
            </a:r>
            <a:endParaRPr lang="en-US" altLang="zh-CN" sz="2800" dirty="0" smtClean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B53FE7E-2B88-4B7C-AB18-EE09BCB19F9B}"/>
              </a:ext>
            </a:extLst>
          </p:cNvPr>
          <p:cNvSpPr txBox="1"/>
          <p:nvPr/>
        </p:nvSpPr>
        <p:spPr>
          <a:xfrm>
            <a:off x="6098540" y="1515745"/>
            <a:ext cx="1477645" cy="30289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商鞅立木    情景剧</a:t>
            </a:r>
            <a:endParaRPr lang="en-US" altLang="zh-CN" sz="2800" dirty="0" smtClean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3B33EEC-1809-45C7-8E91-41040ABB50BC}"/>
              </a:ext>
            </a:extLst>
          </p:cNvPr>
          <p:cNvSpPr txBox="1"/>
          <p:nvPr/>
        </p:nvSpPr>
        <p:spPr>
          <a:xfrm>
            <a:off x="7788275" y="1515745"/>
            <a:ext cx="1477645" cy="27146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皇甫绩守信求责 </a:t>
            </a:r>
            <a:endParaRPr lang="en-US" altLang="zh-CN" sz="2800" dirty="0" smtClean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2800" dirty="0" smtClean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评书</a:t>
            </a:r>
            <a:endParaRPr lang="en-US" altLang="zh-CN" sz="2800" dirty="0" smtClean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B846E4C1-5684-41E5-AFF7-9CF9620442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4348480" y="5650865"/>
            <a:ext cx="2289810" cy="1250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A5182CA-CF3D-4AAB-8E08-D3687AA64F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6123305" y="5650865"/>
            <a:ext cx="2289810" cy="1250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DC2E701-300F-41DE-8C17-A3FC109137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7813040" y="5650865"/>
            <a:ext cx="2289810" cy="1250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241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15B3591-290F-4E2F-BFBC-D133F02AAE7F}"/>
              </a:ext>
            </a:extLst>
          </p:cNvPr>
          <p:cNvGrpSpPr/>
          <p:nvPr/>
        </p:nvGrpSpPr>
        <p:grpSpPr>
          <a:xfrm>
            <a:off x="137795" y="245745"/>
            <a:ext cx="5565140" cy="2879725"/>
            <a:chOff x="137795" y="245745"/>
            <a:chExt cx="5565140" cy="287972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22B144-5005-4B7A-A4A4-4EDBE0853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94199" flipH="1">
              <a:off x="137795" y="245745"/>
              <a:ext cx="4102735" cy="2712085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42154647-689A-43FA-896D-8BCEAD246B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10800000" flipV="1">
              <a:off x="584200" y="1772920"/>
              <a:ext cx="4724400" cy="7702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F84C784C-32E2-42B2-BC87-4F16FDED2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2595" y="1601470"/>
              <a:ext cx="1450340" cy="1523365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5C703556-1062-4AF9-A963-E3E3C8E96C41}"/>
                </a:ext>
              </a:extLst>
            </p:cNvPr>
            <p:cNvSpPr/>
            <p:nvPr/>
          </p:nvSpPr>
          <p:spPr>
            <a:xfrm>
              <a:off x="941070" y="1927225"/>
              <a:ext cx="3197225" cy="461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晏殊立信</a:t>
              </a:r>
              <a:endParaRPr lang="zh-CN" altLang="en-US" sz="2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410" y="3134360"/>
            <a:ext cx="370586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380" y="676275"/>
            <a:ext cx="4958715" cy="3719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7542530" y="2906395"/>
            <a:ext cx="2045970" cy="277304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725" y="4404360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1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A5029DA-7702-478F-B812-D401B62A4CCD}"/>
              </a:ext>
            </a:extLst>
          </p:cNvPr>
          <p:cNvGrpSpPr/>
          <p:nvPr/>
        </p:nvGrpSpPr>
        <p:grpSpPr>
          <a:xfrm>
            <a:off x="4927600" y="653415"/>
            <a:ext cx="2471420" cy="6204585"/>
            <a:chOff x="4927600" y="653415"/>
            <a:chExt cx="2471420" cy="620458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AA62231A-2EE9-4DAB-864E-9AD7BB31F8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3543300" y="3365500"/>
              <a:ext cx="4876800" cy="21082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22A6BBF6-1C55-4E2D-B33E-A3B2E862EE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5126990" y="597535"/>
              <a:ext cx="2216150" cy="2327910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E7B93FB-2E2F-4F34-90D7-1BBA79AC474F}"/>
                </a:ext>
              </a:extLst>
            </p:cNvPr>
            <p:cNvSpPr/>
            <p:nvPr/>
          </p:nvSpPr>
          <p:spPr>
            <a:xfrm>
              <a:off x="5380990" y="2604135"/>
              <a:ext cx="1708150" cy="393446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600" dirty="0">
                  <a:solidFill>
                    <a:srgbClr val="F9E7C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商鞅立木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3DDEDA5-164D-4902-B123-6167D113E4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95020" y="406400"/>
            <a:ext cx="2183130" cy="17411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BF4C5F4-A0CF-4AF3-B824-091980A6AC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46481">
            <a:off x="9023985" y="3698875"/>
            <a:ext cx="2409825" cy="310896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4D6D318-A0EB-4536-B008-C5FE8032455D}"/>
              </a:ext>
            </a:extLst>
          </p:cNvPr>
          <p:cNvSpPr/>
          <p:nvPr/>
        </p:nvSpPr>
        <p:spPr>
          <a:xfrm>
            <a:off x="8956040" y="273050"/>
            <a:ext cx="1477645" cy="393446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545" y="669290"/>
            <a:ext cx="4635500" cy="33978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55" y="2612390"/>
            <a:ext cx="28479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87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C703556-1062-4AF9-A963-E3E3C8E96C41}"/>
              </a:ext>
            </a:extLst>
          </p:cNvPr>
          <p:cNvSpPr/>
          <p:nvPr/>
        </p:nvSpPr>
        <p:spPr>
          <a:xfrm>
            <a:off x="357053" y="2965342"/>
            <a:ext cx="31971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15B3591-290F-4E2F-BFBC-D133F02AAE7F}"/>
              </a:ext>
            </a:extLst>
          </p:cNvPr>
          <p:cNvGrpSpPr/>
          <p:nvPr/>
        </p:nvGrpSpPr>
        <p:grpSpPr>
          <a:xfrm>
            <a:off x="2780419" y="316543"/>
            <a:ext cx="5565205" cy="2879631"/>
            <a:chOff x="-446258" y="1283661"/>
            <a:chExt cx="5565205" cy="2879631"/>
          </a:xfrm>
        </p:grpSpPr>
        <p:pic>
          <p:nvPicPr>
            <p:cNvPr id="13" name="图片 12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0622B144-5005-4B7A-A4A4-4EDBE0853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94199" flipH="1">
              <a:off x="-446258" y="1283661"/>
              <a:ext cx="4102682" cy="2712060"/>
            </a:xfrm>
            <a:prstGeom prst="rect">
              <a:avLst/>
            </a:prstGeom>
          </p:spPr>
        </p:pic>
        <p:pic>
          <p:nvPicPr>
            <p:cNvPr id="14" name="图片 13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42154647-689A-43FA-896D-8BCEAD246B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10800000" flipV="1">
              <a:off x="0" y="2810949"/>
              <a:ext cx="4724400" cy="7704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F84C784C-32E2-42B2-BC87-4F16FDED2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8479" y="2639691"/>
              <a:ext cx="1450468" cy="1523601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5C703556-1062-4AF9-A963-E3E3C8E96C41}"/>
                </a:ext>
              </a:extLst>
            </p:cNvPr>
            <p:cNvSpPr/>
            <p:nvPr/>
          </p:nvSpPr>
          <p:spPr>
            <a:xfrm>
              <a:off x="466582" y="2842232"/>
              <a:ext cx="31971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第一幕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239515" y="3677813"/>
            <a:ext cx="469872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zh-CN" sz="8800" dirty="0">
                <a:latin typeface="华文行楷" panose="02010800040101010101" pitchFamily="2" charset="-122"/>
                <a:ea typeface="华文行楷" panose="02010800040101010101" pitchFamily="2" charset="-122"/>
              </a:rPr>
              <a:t>舌战群儒</a:t>
            </a:r>
            <a:endParaRPr lang="zh-CN" altLang="en-US" sz="8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65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15B3591-290F-4E2F-BFBC-D133F02AAE7F}"/>
              </a:ext>
            </a:extLst>
          </p:cNvPr>
          <p:cNvGrpSpPr/>
          <p:nvPr/>
        </p:nvGrpSpPr>
        <p:grpSpPr>
          <a:xfrm>
            <a:off x="2780419" y="316543"/>
            <a:ext cx="5565205" cy="2879631"/>
            <a:chOff x="-446258" y="1283661"/>
            <a:chExt cx="5565205" cy="2879631"/>
          </a:xfrm>
        </p:grpSpPr>
        <p:pic>
          <p:nvPicPr>
            <p:cNvPr id="3" name="图片 2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0622B144-5005-4B7A-A4A4-4EDBE0853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94199" flipH="1">
              <a:off x="-446258" y="1283661"/>
              <a:ext cx="4102682" cy="2712060"/>
            </a:xfrm>
            <a:prstGeom prst="rect">
              <a:avLst/>
            </a:prstGeom>
          </p:spPr>
        </p:pic>
        <p:pic>
          <p:nvPicPr>
            <p:cNvPr id="4" name="图片 3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42154647-689A-43FA-896D-8BCEAD246B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10800000" flipV="1">
              <a:off x="0" y="2810949"/>
              <a:ext cx="4724400" cy="7704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F84C784C-32E2-42B2-BC87-4F16FDED2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8479" y="2639691"/>
              <a:ext cx="1450468" cy="1523601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5C703556-1062-4AF9-A963-E3E3C8E96C41}"/>
                </a:ext>
              </a:extLst>
            </p:cNvPr>
            <p:cNvSpPr/>
            <p:nvPr/>
          </p:nvSpPr>
          <p:spPr>
            <a:xfrm>
              <a:off x="466582" y="2842232"/>
              <a:ext cx="31971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第二幕</a:t>
              </a:r>
              <a:endParaRPr lang="zh-CN" altLang="en-US" sz="40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239515" y="3677813"/>
            <a:ext cx="469872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南门立木</a:t>
            </a:r>
            <a:endParaRPr lang="zh-CN" altLang="en-US" sz="8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218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A5029DA-7702-478F-B812-D401B62A4CCD}"/>
              </a:ext>
            </a:extLst>
          </p:cNvPr>
          <p:cNvGrpSpPr/>
          <p:nvPr/>
        </p:nvGrpSpPr>
        <p:grpSpPr>
          <a:xfrm>
            <a:off x="4927605" y="414227"/>
            <a:ext cx="2471528" cy="6204287"/>
            <a:chOff x="4927605" y="653713"/>
            <a:chExt cx="2471528" cy="6204287"/>
          </a:xfrm>
        </p:grpSpPr>
        <p:pic>
          <p:nvPicPr>
            <p:cNvPr id="3" name="图片 2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AA62231A-2EE9-4DAB-864E-9AD7BB31F8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3543304" y="3365501"/>
              <a:ext cx="48768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22A6BBF6-1C55-4E2D-B33E-A3B2E862EE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5127138" y="597844"/>
              <a:ext cx="2216126" cy="2327864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E7B93FB-2E2F-4F34-90D7-1BBA79AC474F}"/>
                </a:ext>
              </a:extLst>
            </p:cNvPr>
            <p:cNvSpPr/>
            <p:nvPr/>
          </p:nvSpPr>
          <p:spPr>
            <a:xfrm>
              <a:off x="4973365" y="2593183"/>
              <a:ext cx="226215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立</a:t>
              </a:r>
              <a:r>
                <a:rPr lang="zh-CN" altLang="en-US" sz="30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三丈之木于国都市南门，募民有能徙之北门者，予十金。</a:t>
              </a:r>
              <a:endParaRPr lang="zh-CN" altLang="en-US" sz="3000" dirty="0">
                <a:solidFill>
                  <a:srgbClr val="F9E7C6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835328" y="784037"/>
            <a:ext cx="26468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告示</a:t>
            </a:r>
            <a:endParaRPr lang="zh-CN" altLang="en-US" sz="9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61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A5029DA-7702-478F-B812-D401B62A4CCD}"/>
              </a:ext>
            </a:extLst>
          </p:cNvPr>
          <p:cNvGrpSpPr/>
          <p:nvPr/>
        </p:nvGrpSpPr>
        <p:grpSpPr>
          <a:xfrm>
            <a:off x="4927605" y="414227"/>
            <a:ext cx="2471528" cy="6204287"/>
            <a:chOff x="4927605" y="653713"/>
            <a:chExt cx="2471528" cy="6204287"/>
          </a:xfrm>
        </p:grpSpPr>
        <p:pic>
          <p:nvPicPr>
            <p:cNvPr id="3" name="图片 2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AA62231A-2EE9-4DAB-864E-9AD7BB31F8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3543304" y="3365501"/>
              <a:ext cx="48768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22A6BBF6-1C55-4E2D-B33E-A3B2E862EE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5127138" y="597844"/>
              <a:ext cx="2216126" cy="2327864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E7B93FB-2E2F-4F34-90D7-1BBA79AC474F}"/>
                </a:ext>
              </a:extLst>
            </p:cNvPr>
            <p:cNvSpPr/>
            <p:nvPr/>
          </p:nvSpPr>
          <p:spPr>
            <a:xfrm>
              <a:off x="4973365" y="2593183"/>
              <a:ext cx="226215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立</a:t>
              </a:r>
              <a:r>
                <a:rPr lang="zh-CN" altLang="en-US" sz="30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三丈之木于国都市南门，募民有能徙之北门者，</a:t>
              </a:r>
              <a:r>
                <a:rPr lang="zh-CN" altLang="en-US" sz="30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予五十</a:t>
              </a:r>
              <a:r>
                <a:rPr lang="zh-CN" altLang="en-US" sz="30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金。</a:t>
              </a:r>
              <a:endParaRPr lang="zh-CN" altLang="en-US" sz="3000" dirty="0">
                <a:solidFill>
                  <a:srgbClr val="F9E7C6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835328" y="784037"/>
            <a:ext cx="26468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告示</a:t>
            </a:r>
            <a:endParaRPr lang="zh-CN" altLang="en-US" sz="9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335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A9660D9-AFD4-4B69-B1DA-6F7CA577B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9645" flipH="1">
            <a:off x="4523740" y="1308735"/>
            <a:ext cx="4102735" cy="271208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C318A66-1FB1-454E-B54D-D19014D37939}"/>
              </a:ext>
            </a:extLst>
          </p:cNvPr>
          <p:cNvGrpSpPr/>
          <p:nvPr/>
        </p:nvGrpSpPr>
        <p:grpSpPr>
          <a:xfrm>
            <a:off x="5118100" y="405765"/>
            <a:ext cx="1157605" cy="5967095"/>
            <a:chOff x="5118100" y="405765"/>
            <a:chExt cx="1157605" cy="596709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ABFE97BE-8B41-4CE2-8B36-7E1A469251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2713355" y="2810510"/>
              <a:ext cx="5967095" cy="115760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6429EE0F-0501-497D-9E21-6B214D09D7B9}"/>
                </a:ext>
              </a:extLst>
            </p:cNvPr>
            <p:cNvSpPr/>
            <p:nvPr/>
          </p:nvSpPr>
          <p:spPr>
            <a:xfrm>
              <a:off x="5416550" y="1012190"/>
              <a:ext cx="608330" cy="3539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皇甫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绩守信求责 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D4A615D-8A48-48CF-A978-953024652B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3668395" y="3406140"/>
            <a:ext cx="2379980" cy="3225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2287270"/>
            <a:ext cx="2627630" cy="36785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1428750"/>
            <a:ext cx="4029710" cy="2921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D11B0EA-2C70-474A-831F-73433A42DB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" y="793115"/>
            <a:ext cx="2464435" cy="258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45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380" y="521335"/>
            <a:ext cx="3652520" cy="24142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1825" y="1164590"/>
            <a:ext cx="3641090" cy="3641090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E62668-16C5-4F98-AED2-FD18954E1D69}"/>
              </a:ext>
            </a:extLst>
          </p:cNvPr>
          <p:cNvSpPr txBox="1"/>
          <p:nvPr/>
        </p:nvSpPr>
        <p:spPr>
          <a:xfrm>
            <a:off x="5066665" y="1747520"/>
            <a:ext cx="2441575" cy="769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B18D6E"/>
                </a:solidFill>
              </a:rPr>
              <a:t>第二环节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105" y="2363470"/>
            <a:ext cx="2045970" cy="277304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800"/>
            <a:ext cx="7086600" cy="20193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66005" y="2625725"/>
            <a:ext cx="3117850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环顾身边思诚信</a:t>
            </a:r>
            <a:endParaRPr lang="zh-CN" altLang="en-US" sz="3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329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C992E8C-9A57-4103-AFF4-EB02E8973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655" y="424815"/>
            <a:ext cx="5648325" cy="37338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B0DE196-43FD-42EF-B35B-A419D3A770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5"/>
          <a:stretch/>
        </p:blipFill>
        <p:spPr>
          <a:xfrm>
            <a:off x="160655" y="1685290"/>
            <a:ext cx="10972800" cy="36703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3CC1435-6A4D-4988-92F5-452E547B9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8673465" y="936625"/>
            <a:ext cx="3618230" cy="4902835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E245E35-12F2-4C3F-8843-A22AB3CADEBD}"/>
              </a:ext>
            </a:extLst>
          </p:cNvPr>
          <p:cNvGrpSpPr/>
          <p:nvPr/>
        </p:nvGrpSpPr>
        <p:grpSpPr>
          <a:xfrm>
            <a:off x="2399665" y="2834005"/>
            <a:ext cx="1164590" cy="1108710"/>
            <a:chOff x="2399665" y="2834005"/>
            <a:chExt cx="1164590" cy="110871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AD1C6903-6785-4BCC-B3F9-4D049C05C24D}"/>
                </a:ext>
              </a:extLst>
            </p:cNvPr>
            <p:cNvSpPr txBox="1"/>
            <p:nvPr/>
          </p:nvSpPr>
          <p:spPr>
            <a:xfrm>
              <a:off x="2440305" y="2972435"/>
              <a:ext cx="1123950" cy="831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9E7C6"/>
                  </a:solidFill>
                </a:rPr>
                <a:t>3</a:t>
              </a:r>
              <a:r>
                <a:rPr lang="zh-CN" altLang="en-US" sz="4800" dirty="0" smtClean="0">
                  <a:solidFill>
                    <a:srgbClr val="F9E7C6"/>
                  </a:solidFill>
                </a:rPr>
                <a:t>组</a:t>
              </a:r>
              <a:endParaRPr lang="zh-CN" altLang="en-US" sz="4800" dirty="0">
                <a:solidFill>
                  <a:srgbClr val="F9E7C6"/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27132D01-678A-46EC-8261-49F6C0A23DB9}"/>
                </a:ext>
              </a:extLst>
            </p:cNvPr>
            <p:cNvSpPr/>
            <p:nvPr/>
          </p:nvSpPr>
          <p:spPr>
            <a:xfrm>
              <a:off x="2399665" y="2834005"/>
              <a:ext cx="1108710" cy="1108710"/>
            </a:xfrm>
            <a:prstGeom prst="ellipse">
              <a:avLst/>
            </a:prstGeom>
            <a:noFill/>
            <a:ln>
              <a:solidFill>
                <a:srgbClr val="F9E7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02760" y="2880360"/>
            <a:ext cx="3238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/>
              <a:t>书</a:t>
            </a:r>
            <a:r>
              <a:rPr lang="zh-CN" altLang="en-US" sz="5400" dirty="0" smtClean="0"/>
              <a:t>之诚信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44521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D6F28F4-8E36-4D99-B3C7-DE0C4CDCFEDD}"/>
              </a:ext>
            </a:extLst>
          </p:cNvPr>
          <p:cNvGrpSpPr/>
          <p:nvPr/>
        </p:nvGrpSpPr>
        <p:grpSpPr>
          <a:xfrm>
            <a:off x="942340" y="831850"/>
            <a:ext cx="2336800" cy="5480050"/>
            <a:chOff x="942340" y="831850"/>
            <a:chExt cx="2336800" cy="548005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7BFCBC42-EB8C-4565-994A-CB31BF57C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675" y="831850"/>
              <a:ext cx="1689100" cy="2070100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5261C73-FB53-4A8B-98EB-FAC222444295}"/>
                </a:ext>
              </a:extLst>
            </p:cNvPr>
            <p:cNvGrpSpPr/>
            <p:nvPr/>
          </p:nvGrpSpPr>
          <p:grpSpPr>
            <a:xfrm>
              <a:off x="1928495" y="1602105"/>
              <a:ext cx="954405" cy="1146810"/>
              <a:chOff x="1928495" y="1602105"/>
              <a:chExt cx="954405" cy="1146810"/>
            </a:xfrm>
          </p:grpSpPr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xmlns="" id="{7A6F14F9-7FE1-4D3C-BD9D-9F9B268EBA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1831340" y="1725295"/>
                <a:ext cx="1146810" cy="89979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698791DB-0ED5-49C1-9A0E-31C3331D9583}"/>
                  </a:ext>
                </a:extLst>
              </p:cNvPr>
              <p:cNvSpPr txBox="1"/>
              <p:nvPr/>
            </p:nvSpPr>
            <p:spPr>
              <a:xfrm>
                <a:off x="1928495" y="1652905"/>
                <a:ext cx="954405" cy="1015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 smtClean="0">
                    <a:solidFill>
                      <a:srgbClr val="F9E7C6"/>
                    </a:solidFill>
                  </a:rPr>
                  <a:t>信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674BFE86-C177-4908-A4BE-9EE9E43EF506}"/>
                </a:ext>
              </a:extLst>
            </p:cNvPr>
            <p:cNvGrpSpPr/>
            <p:nvPr/>
          </p:nvGrpSpPr>
          <p:grpSpPr>
            <a:xfrm>
              <a:off x="942340" y="2421255"/>
              <a:ext cx="2178685" cy="3890645"/>
              <a:chOff x="942340" y="2421255"/>
              <a:chExt cx="2178685" cy="3890645"/>
            </a:xfrm>
          </p:grpSpPr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xmlns="" id="{FC0BE931-5FA7-4B5C-928F-4DD2D89A47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/>
            </p:blipFill>
            <p:spPr>
              <a:xfrm rot="5400000" flipV="1">
                <a:off x="459105" y="4335780"/>
                <a:ext cx="3890645" cy="6159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2187C9C8-DFEA-439D-B857-1B12FE389266}"/>
                  </a:ext>
                </a:extLst>
              </p:cNvPr>
              <p:cNvSpPr txBox="1"/>
              <p:nvPr/>
            </p:nvSpPr>
            <p:spPr>
              <a:xfrm>
                <a:off x="2587625" y="3134995"/>
                <a:ext cx="533400" cy="1705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字典含义</a:t>
                </a:r>
                <a:endPara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BDDA3BB4-3E53-4FE7-ADD2-FE8C46065FD8}"/>
                  </a:ext>
                </a:extLst>
              </p:cNvPr>
              <p:cNvSpPr txBox="1"/>
              <p:nvPr/>
            </p:nvSpPr>
            <p:spPr>
              <a:xfrm>
                <a:off x="942340" y="3134995"/>
                <a:ext cx="1431290" cy="28956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dirty="0"/>
                  <a:t>信，基本字义是诚实，不欺骗，不怀疑。诚信∶以真诚之心</a:t>
                </a:r>
                <a:r>
                  <a:rPr lang="en-US" altLang="zh-CN" dirty="0"/>
                  <a:t>,</a:t>
                </a:r>
                <a:r>
                  <a:rPr lang="zh-CN" altLang="zh-CN" dirty="0"/>
                  <a:t>行信义之事。</a:t>
                </a:r>
                <a:endPara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0912351-A783-408A-BCE8-AE95322F1D7C}"/>
              </a:ext>
            </a:extLst>
          </p:cNvPr>
          <p:cNvGrpSpPr/>
          <p:nvPr/>
        </p:nvGrpSpPr>
        <p:grpSpPr>
          <a:xfrm>
            <a:off x="4177665" y="930910"/>
            <a:ext cx="2501900" cy="5380990"/>
            <a:chOff x="4177665" y="930910"/>
            <a:chExt cx="2501900" cy="5380990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9A69751D-26CC-4706-9703-484E5276C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9525" y="930910"/>
              <a:ext cx="1589405" cy="1670050"/>
            </a:xfrm>
            <a:prstGeom prst="rect">
              <a:avLst/>
            </a:pr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C9CE55F7-0E12-4C2C-B1B2-67770D73593B}"/>
                </a:ext>
              </a:extLst>
            </p:cNvPr>
            <p:cNvGrpSpPr/>
            <p:nvPr/>
          </p:nvGrpSpPr>
          <p:grpSpPr>
            <a:xfrm>
              <a:off x="5412740" y="1602105"/>
              <a:ext cx="954405" cy="1146810"/>
              <a:chOff x="5412740" y="1602105"/>
              <a:chExt cx="954405" cy="1146810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7F0560AB-9FCB-4CC7-83E0-CDBF1F1FEA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5292090" y="1725295"/>
                <a:ext cx="1146810" cy="89979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9969FE0E-DB76-4ADB-9514-6C5379115E42}"/>
                  </a:ext>
                </a:extLst>
              </p:cNvPr>
              <p:cNvSpPr txBox="1"/>
              <p:nvPr/>
            </p:nvSpPr>
            <p:spPr>
              <a:xfrm>
                <a:off x="5412740" y="1652905"/>
                <a:ext cx="954405" cy="1015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 smtClean="0">
                    <a:solidFill>
                      <a:srgbClr val="F9E7C6"/>
                    </a:solidFill>
                  </a:rPr>
                  <a:t>信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78B3E312-C797-4A20-90CB-D2EB1382D1E0}"/>
                </a:ext>
              </a:extLst>
            </p:cNvPr>
            <p:cNvGrpSpPr/>
            <p:nvPr/>
          </p:nvGrpSpPr>
          <p:grpSpPr>
            <a:xfrm>
              <a:off x="4177665" y="2420620"/>
              <a:ext cx="2336165" cy="3890645"/>
              <a:chOff x="4177665" y="2420620"/>
              <a:chExt cx="2336165" cy="3890645"/>
            </a:xfrm>
          </p:grpSpPr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xmlns="" id="{18BA6F70-8A5E-464B-A98B-5E692A11E5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/>
            </p:blipFill>
            <p:spPr>
              <a:xfrm rot="5400000" flipV="1">
                <a:off x="3947795" y="4335780"/>
                <a:ext cx="3890645" cy="6159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201B1656-4A4C-4416-9A42-3C3FA1A07D66}"/>
                  </a:ext>
                </a:extLst>
              </p:cNvPr>
              <p:cNvSpPr txBox="1"/>
              <p:nvPr/>
            </p:nvSpPr>
            <p:spPr>
              <a:xfrm>
                <a:off x="5980430" y="3029585"/>
                <a:ext cx="533400" cy="1705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基本内涵</a:t>
                </a:r>
                <a:endPara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CF5CFCC3-7B64-42F7-9F69-A2F2FA818B08}"/>
                  </a:ext>
                </a:extLst>
              </p:cNvPr>
              <p:cNvSpPr txBox="1"/>
              <p:nvPr/>
            </p:nvSpPr>
            <p:spPr>
              <a:xfrm>
                <a:off x="4177665" y="3134995"/>
                <a:ext cx="1685290" cy="28956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dirty="0">
                    <a:solidFill>
                      <a:prstClr val="black"/>
                    </a:solidFill>
                    <a:ea typeface="华文宋体" panose="02010600040101010101" pitchFamily="2" charset="-122"/>
                    <a:cs typeface="华文宋体" panose="02010600040101010101" pitchFamily="2" charset="-122"/>
                  </a:rPr>
                  <a:t>《说文解字》认为</a:t>
                </a:r>
                <a:r>
                  <a:rPr lang="en-US" altLang="zh-CN" dirty="0">
                    <a:solidFill>
                      <a:prstClr val="black"/>
                    </a:solidFill>
                    <a:ea typeface="华文宋体" panose="02010600040101010101" pitchFamily="2" charset="-122"/>
                    <a:cs typeface="华文宋体" panose="02010600040101010101" pitchFamily="2" charset="-122"/>
                  </a:rPr>
                  <a:t>"</a:t>
                </a:r>
                <a:r>
                  <a:rPr lang="zh-CN" altLang="zh-CN" dirty="0">
                    <a:solidFill>
                      <a:prstClr val="black"/>
                    </a:solidFill>
                    <a:ea typeface="华文宋体" panose="02010600040101010101" pitchFamily="2" charset="-122"/>
                    <a:cs typeface="华文宋体" panose="02010600040101010101" pitchFamily="2" charset="-122"/>
                  </a:rPr>
                  <a:t>人言为信</a:t>
                </a:r>
                <a:r>
                  <a:rPr lang="en-US" altLang="zh-CN" dirty="0">
                    <a:solidFill>
                      <a:prstClr val="black"/>
                    </a:solidFill>
                    <a:ea typeface="华文宋体" panose="02010600040101010101" pitchFamily="2" charset="-122"/>
                    <a:cs typeface="华文宋体" panose="02010600040101010101" pitchFamily="2" charset="-122"/>
                  </a:rPr>
                  <a:t>"</a:t>
                </a:r>
                <a:r>
                  <a:rPr lang="zh-CN" altLang="zh-CN" dirty="0">
                    <a:solidFill>
                      <a:prstClr val="black"/>
                    </a:solidFill>
                    <a:ea typeface="华文宋体" panose="02010600040101010101" pitchFamily="2" charset="-122"/>
                    <a:cs typeface="华文宋体" panose="02010600040101010101" pitchFamily="2" charset="-122"/>
                  </a:rPr>
                  <a:t>，程颐认为</a:t>
                </a:r>
                <a:r>
                  <a:rPr lang="en-US" altLang="zh-CN" dirty="0">
                    <a:solidFill>
                      <a:prstClr val="black"/>
                    </a:solidFill>
                    <a:ea typeface="华文宋体" panose="02010600040101010101" pitchFamily="2" charset="-122"/>
                    <a:cs typeface="华文宋体" panose="02010600040101010101" pitchFamily="2" charset="-122"/>
                  </a:rPr>
                  <a:t>:"</a:t>
                </a:r>
                <a:r>
                  <a:rPr lang="zh-CN" altLang="zh-CN" dirty="0">
                    <a:solidFill>
                      <a:prstClr val="black"/>
                    </a:solidFill>
                    <a:ea typeface="华文宋体" panose="02010600040101010101" pitchFamily="2" charset="-122"/>
                    <a:cs typeface="华文宋体" panose="02010600040101010101" pitchFamily="2" charset="-122"/>
                  </a:rPr>
                  <a:t>以实之谓信。</a:t>
                </a:r>
                <a:r>
                  <a:rPr lang="zh-CN" altLang="zh-CN" sz="1100" dirty="0">
                    <a:solidFill>
                      <a:prstClr val="black"/>
                    </a:solidFill>
                    <a:ea typeface="华文宋体" panose="02010600040101010101" pitchFamily="2" charset="-122"/>
                    <a:cs typeface="华文宋体" panose="02010600040101010101" pitchFamily="2" charset="-122"/>
                  </a:rPr>
                  <a:t>。</a:t>
                </a:r>
                <a:endParaRPr lang="zh-CN" altLang="en-US" sz="1100" dirty="0">
                  <a:solidFill>
                    <a:srgbClr val="B18D6E"/>
                  </a:solidFill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1100" dirty="0">
                  <a:solidFill>
                    <a:srgbClr val="B18D6E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A4429211-E412-42DC-88FB-0EEFCA44F18A}"/>
              </a:ext>
            </a:extLst>
          </p:cNvPr>
          <p:cNvGrpSpPr/>
          <p:nvPr/>
        </p:nvGrpSpPr>
        <p:grpSpPr>
          <a:xfrm>
            <a:off x="6655435" y="735330"/>
            <a:ext cx="3328670" cy="5576570"/>
            <a:chOff x="6655435" y="735330"/>
            <a:chExt cx="3328670" cy="5576570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2EE46C2F-C996-4E31-9FDB-73296A875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8825" y="735330"/>
              <a:ext cx="1548765" cy="1998345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6B55327-E6CA-44FB-9FB9-64CF3219A15B}"/>
                </a:ext>
              </a:extLst>
            </p:cNvPr>
            <p:cNvGrpSpPr/>
            <p:nvPr/>
          </p:nvGrpSpPr>
          <p:grpSpPr>
            <a:xfrm>
              <a:off x="8848090" y="1587500"/>
              <a:ext cx="954405" cy="1146810"/>
              <a:chOff x="8848090" y="1587500"/>
              <a:chExt cx="954405" cy="1146810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xmlns="" id="{BC116DD5-0E20-4F6D-BF6D-3027B00E17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8755380" y="1710690"/>
                <a:ext cx="1146810" cy="89979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CDB33A78-E7A9-4BB1-825C-92BF48451BDC}"/>
                  </a:ext>
                </a:extLst>
              </p:cNvPr>
              <p:cNvSpPr txBox="1"/>
              <p:nvPr/>
            </p:nvSpPr>
            <p:spPr>
              <a:xfrm>
                <a:off x="8848090" y="1667510"/>
                <a:ext cx="954405" cy="1015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 smtClean="0">
                    <a:solidFill>
                      <a:srgbClr val="F9E7C6"/>
                    </a:solidFill>
                  </a:rPr>
                  <a:t>信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919B520E-64C3-4601-98B5-347E83C773DE}"/>
                </a:ext>
              </a:extLst>
            </p:cNvPr>
            <p:cNvGrpSpPr/>
            <p:nvPr/>
          </p:nvGrpSpPr>
          <p:grpSpPr>
            <a:xfrm>
              <a:off x="6655435" y="2420620"/>
              <a:ext cx="3328670" cy="3890645"/>
              <a:chOff x="6655435" y="2420620"/>
              <a:chExt cx="3328670" cy="3890645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9FDD0266-7679-4F8D-8C3E-D655E52E5E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/>
            </p:blipFill>
            <p:spPr>
              <a:xfrm rot="5400000" flipV="1">
                <a:off x="7418705" y="4335780"/>
                <a:ext cx="3890645" cy="6159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5DDBC124-0265-4C92-BC24-DC8A78661401}"/>
                  </a:ext>
                </a:extLst>
              </p:cNvPr>
              <p:cNvSpPr txBox="1"/>
              <p:nvPr/>
            </p:nvSpPr>
            <p:spPr>
              <a:xfrm>
                <a:off x="9450705" y="3029585"/>
                <a:ext cx="533400" cy="1705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现实意义</a:t>
                </a:r>
                <a:endPara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2B737F55-0838-49F4-BA94-D2D6D49AC838}"/>
                  </a:ext>
                </a:extLst>
              </p:cNvPr>
              <p:cNvSpPr txBox="1"/>
              <p:nvPr/>
            </p:nvSpPr>
            <p:spPr>
              <a:xfrm>
                <a:off x="6655435" y="3134995"/>
                <a:ext cx="2677795" cy="28956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dirty="0"/>
                  <a:t>信乃立身之本、交友之道、经商之魂、为政之要，在现代社会，诚信是公民的第二张身份证。无论古今，诚信应该成为个人必有得精神品质。</a:t>
                </a:r>
                <a:endPara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" name="矩形 4"/>
          <p:cNvSpPr/>
          <p:nvPr/>
        </p:nvSpPr>
        <p:spPr>
          <a:xfrm>
            <a:off x="9333230" y="5480685"/>
            <a:ext cx="2867025" cy="8312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信的含义</a:t>
            </a:r>
            <a:endParaRPr lang="zh-CN" altLang="en-US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197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63550" y="0"/>
            <a:ext cx="3330575" cy="4157345"/>
            <a:chOff x="463550" y="0"/>
            <a:chExt cx="3330575" cy="4157345"/>
          </a:xfrm>
        </p:grpSpPr>
        <p:pic>
          <p:nvPicPr>
            <p:cNvPr id="2" name="图片 1" descr="C:/Users/Administrator/AppData/Roaming/JisuOffice/ETemp/4004_2736736/image2.jpe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1410970" y="0"/>
              <a:ext cx="2383155" cy="410273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</p:pic>
        <p:pic>
          <p:nvPicPr>
            <p:cNvPr id="5" name="图片 4" descr="C:/Users/Administrator/AppData/Roaming/JisuOffice/ETemp/4004_2736736/image38.png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63550" y="2086610"/>
              <a:ext cx="1854835" cy="2070735"/>
            </a:xfrm>
            <a:prstGeom prst="rect">
              <a:avLst/>
            </a:prstGeom>
            <a:noFill/>
          </p:spPr>
        </p:pic>
        <p:grpSp>
          <p:nvGrpSpPr>
            <p:cNvPr id="9" name="组合 8"/>
            <p:cNvGrpSpPr/>
            <p:nvPr/>
          </p:nvGrpSpPr>
          <p:grpSpPr>
            <a:xfrm>
              <a:off x="1993265" y="215900"/>
              <a:ext cx="1217930" cy="1109345"/>
              <a:chOff x="1993265" y="215900"/>
              <a:chExt cx="1217930" cy="1109345"/>
            </a:xfrm>
          </p:grpSpPr>
          <p:sp>
            <p:nvSpPr>
              <p:cNvPr id="10" name="文本框 9"/>
              <p:cNvSpPr txBox="1">
                <a:spLocks/>
              </p:cNvSpPr>
              <p:nvPr/>
            </p:nvSpPr>
            <p:spPr>
              <a:xfrm>
                <a:off x="2078355" y="219075"/>
                <a:ext cx="1047750" cy="1016000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none" lIns="91440" tIns="45720" rIns="91440" bIns="45720" anchor="t">
                <a:spAutoFit/>
              </a:bodyPr>
              <a:lstStyle/>
              <a:p>
                <a:pPr marL="0" indent="0" algn="l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6000" b="0" cap="none" dirty="0" smtClean="0">
                    <a:solidFill>
                      <a:srgbClr val="B18D6E"/>
                    </a:solidFill>
                    <a:latin typeface="等线" charset="0"/>
                    <a:ea typeface="等线" charset="0"/>
                  </a:rPr>
                  <a:t>壹</a:t>
                </a:r>
                <a:endParaRPr lang="ko-KR" altLang="en-US" sz="6000" b="0" cap="none" dirty="0" smtClean="0">
                  <a:solidFill>
                    <a:srgbClr val="B18D6E"/>
                  </a:solidFill>
                  <a:latin typeface="等线" charset="0"/>
                  <a:ea typeface="等线" charset="0"/>
                </a:endParaRPr>
              </a:p>
            </p:txBody>
          </p:sp>
          <p:sp>
            <p:nvSpPr>
              <p:cNvPr id="11" name="椭圆 10"/>
              <p:cNvSpPr>
                <a:spLocks/>
              </p:cNvSpPr>
              <p:nvPr/>
            </p:nvSpPr>
            <p:spPr>
              <a:xfrm>
                <a:off x="1993265" y="215900"/>
                <a:ext cx="1217930" cy="1109345"/>
              </a:xfrm>
              <a:prstGeom prst="ellipse">
                <a:avLst/>
              </a:prstGeom>
              <a:noFill/>
              <a:ln w="12700" cap="flat" cmpd="sng">
                <a:solidFill>
                  <a:srgbClr val="B18D6E">
                    <a:alpha val="100000"/>
                  </a:srgb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marL="0" indent="0" algn="ctr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1800" b="0" cap="none" dirty="0" smtClean="0">
                  <a:solidFill>
                    <a:srgbClr val="B18D6E"/>
                  </a:solidFill>
                  <a:latin typeface="等线" charset="0"/>
                  <a:ea typeface="等线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946015" y="0"/>
            <a:ext cx="2383155" cy="4756785"/>
            <a:chOff x="4946015" y="0"/>
            <a:chExt cx="2383155" cy="4756785"/>
          </a:xfrm>
        </p:grpSpPr>
        <p:pic>
          <p:nvPicPr>
            <p:cNvPr id="3" name="图片 2" descr="C:/Users/Administrator/AppData/Roaming/JisuOffice/ETemp/4004_2736736/image2.jpe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4946015" y="0"/>
              <a:ext cx="2383155" cy="410273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</p:pic>
        <p:pic>
          <p:nvPicPr>
            <p:cNvPr id="6" name="图片 5" descr="C:/Users/Administrator/AppData/Roaming/JisuOffice/ETemp/4004_2736736/image4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264785" y="3086100"/>
              <a:ext cx="1745615" cy="1670685"/>
            </a:xfrm>
            <a:prstGeom prst="rect">
              <a:avLst/>
            </a:prstGeom>
            <a:noFill/>
          </p:spPr>
        </p:pic>
        <p:grpSp>
          <p:nvGrpSpPr>
            <p:cNvPr id="17" name="组合 16"/>
            <p:cNvGrpSpPr/>
            <p:nvPr/>
          </p:nvGrpSpPr>
          <p:grpSpPr>
            <a:xfrm>
              <a:off x="5549265" y="178435"/>
              <a:ext cx="1217930" cy="1109345"/>
              <a:chOff x="5549265" y="178435"/>
              <a:chExt cx="1217930" cy="1109345"/>
            </a:xfrm>
          </p:grpSpPr>
          <p:sp>
            <p:nvSpPr>
              <p:cNvPr id="18" name="文本框 17"/>
              <p:cNvSpPr txBox="1">
                <a:spLocks/>
              </p:cNvSpPr>
              <p:nvPr/>
            </p:nvSpPr>
            <p:spPr>
              <a:xfrm>
                <a:off x="5634355" y="180975"/>
                <a:ext cx="1047750" cy="1016000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none" lIns="91440" tIns="45720" rIns="91440" bIns="45720" anchor="t">
                <a:spAutoFit/>
              </a:bodyPr>
              <a:lstStyle/>
              <a:p>
                <a:pPr marL="0" indent="0" algn="l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6000" b="0" cap="none" dirty="0" smtClean="0">
                    <a:solidFill>
                      <a:srgbClr val="B18D6E"/>
                    </a:solidFill>
                    <a:latin typeface="等线" charset="0"/>
                    <a:ea typeface="等线" charset="0"/>
                  </a:rPr>
                  <a:t>贰</a:t>
                </a:r>
                <a:endParaRPr lang="ko-KR" altLang="en-US" sz="6000" b="0" cap="none" dirty="0" smtClean="0">
                  <a:solidFill>
                    <a:srgbClr val="B18D6E"/>
                  </a:solidFill>
                  <a:latin typeface="等线" charset="0"/>
                  <a:ea typeface="等线" charset="0"/>
                </a:endParaRPr>
              </a:p>
            </p:txBody>
          </p:sp>
          <p:sp>
            <p:nvSpPr>
              <p:cNvPr id="19" name="椭圆 18"/>
              <p:cNvSpPr>
                <a:spLocks/>
              </p:cNvSpPr>
              <p:nvPr/>
            </p:nvSpPr>
            <p:spPr>
              <a:xfrm>
                <a:off x="5549265" y="178435"/>
                <a:ext cx="1217930" cy="1109345"/>
              </a:xfrm>
              <a:prstGeom prst="ellipse">
                <a:avLst/>
              </a:prstGeom>
              <a:noFill/>
              <a:ln w="12700" cap="flat" cmpd="sng">
                <a:solidFill>
                  <a:srgbClr val="B18D6E">
                    <a:alpha val="100000"/>
                  </a:srgb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marL="0" indent="0" algn="ctr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1800" b="0" cap="none" dirty="0" smtClean="0">
                  <a:solidFill>
                    <a:srgbClr val="B18D6E"/>
                  </a:solidFill>
                  <a:latin typeface="等线" charset="0"/>
                  <a:ea typeface="等线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654415" y="0"/>
            <a:ext cx="3233420" cy="4121785"/>
            <a:chOff x="8654415" y="0"/>
            <a:chExt cx="3233420" cy="4121785"/>
          </a:xfrm>
        </p:grpSpPr>
        <p:pic>
          <p:nvPicPr>
            <p:cNvPr id="4" name="图片 3" descr="C:/Users/Administrator/AppData/Roaming/JisuOffice/ETemp/4004_2736736/image2.jpe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8654415" y="0"/>
              <a:ext cx="2383155" cy="410273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</p:pic>
        <p:pic>
          <p:nvPicPr>
            <p:cNvPr id="7" name="图片 6" descr="C:/Users/Administrator/AppData/Roaming/JisuOffice/ETemp/4004_2736736/image5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1800000">
              <a:off x="10186670" y="2122805"/>
              <a:ext cx="1701165" cy="1998980"/>
            </a:xfrm>
            <a:prstGeom prst="rect">
              <a:avLst/>
            </a:prstGeom>
            <a:noFill/>
          </p:spPr>
        </p:pic>
        <p:grpSp>
          <p:nvGrpSpPr>
            <p:cNvPr id="21" name="组合 20"/>
            <p:cNvGrpSpPr/>
            <p:nvPr/>
          </p:nvGrpSpPr>
          <p:grpSpPr>
            <a:xfrm>
              <a:off x="9197340" y="215900"/>
              <a:ext cx="1217930" cy="1109345"/>
              <a:chOff x="9197340" y="215900"/>
              <a:chExt cx="1217930" cy="1109345"/>
            </a:xfrm>
          </p:grpSpPr>
          <p:sp>
            <p:nvSpPr>
              <p:cNvPr id="22" name="文本框 21"/>
              <p:cNvSpPr txBox="1">
                <a:spLocks/>
              </p:cNvSpPr>
              <p:nvPr/>
            </p:nvSpPr>
            <p:spPr>
              <a:xfrm>
                <a:off x="9282430" y="219075"/>
                <a:ext cx="1047750" cy="1016000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none" lIns="91440" tIns="45720" rIns="91440" bIns="45720" anchor="t">
                <a:spAutoFit/>
              </a:bodyPr>
              <a:lstStyle/>
              <a:p>
                <a:pPr marL="0" indent="0" algn="l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6000" b="0" cap="none" dirty="0" smtClean="0">
                    <a:solidFill>
                      <a:srgbClr val="B18D6E"/>
                    </a:solidFill>
                    <a:latin typeface="等线" charset="0"/>
                    <a:ea typeface="等线" charset="0"/>
                  </a:rPr>
                  <a:t>叁</a:t>
                </a:r>
                <a:endParaRPr lang="ko-KR" altLang="en-US" sz="6000" b="0" cap="none" dirty="0" smtClean="0">
                  <a:solidFill>
                    <a:srgbClr val="B18D6E"/>
                  </a:solidFill>
                  <a:latin typeface="等线" charset="0"/>
                  <a:ea typeface="等线" charset="0"/>
                </a:endParaRPr>
              </a:p>
            </p:txBody>
          </p:sp>
          <p:sp>
            <p:nvSpPr>
              <p:cNvPr id="23" name="椭圆 22"/>
              <p:cNvSpPr>
                <a:spLocks/>
              </p:cNvSpPr>
              <p:nvPr/>
            </p:nvSpPr>
            <p:spPr>
              <a:xfrm>
                <a:off x="9197340" y="215900"/>
                <a:ext cx="1217930" cy="1109345"/>
              </a:xfrm>
              <a:prstGeom prst="ellipse">
                <a:avLst/>
              </a:prstGeom>
              <a:noFill/>
              <a:ln w="12700" cap="flat" cmpd="sng">
                <a:solidFill>
                  <a:srgbClr val="B18D6E">
                    <a:alpha val="100000"/>
                  </a:srgb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marL="0" indent="0" algn="ctr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1800" b="0" cap="none" dirty="0" smtClean="0">
                  <a:solidFill>
                    <a:srgbClr val="B18D6E"/>
                  </a:solidFill>
                  <a:latin typeface="等线" charset="0"/>
                  <a:ea typeface="等线" charset="0"/>
                </a:endParaRPr>
              </a:p>
            </p:txBody>
          </p:sp>
        </p:grpSp>
      </p:grpSp>
      <p:pic>
        <p:nvPicPr>
          <p:cNvPr id="8" name="图片 7" descr="C:/Users/Administrator/AppData/Roaming/JisuOffice/ETemp/4004_2736736/image39.gif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580" y="4302125"/>
            <a:ext cx="3230245" cy="2422525"/>
          </a:xfrm>
          <a:prstGeom prst="rect">
            <a:avLst/>
          </a:prstGeom>
          <a:noFill/>
        </p:spPr>
      </p:pic>
      <p:pic>
        <p:nvPicPr>
          <p:cNvPr id="13" name="图片 12" descr="C:/Users/Administrator/AppData/Roaming/JisuOffice/ETemp/4004_2736736/image40.jpe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94860" y="4341495"/>
            <a:ext cx="3239770" cy="2405380"/>
          </a:xfrm>
          <a:prstGeom prst="rect">
            <a:avLst/>
          </a:prstGeom>
          <a:noFill/>
        </p:spPr>
      </p:pic>
      <p:pic>
        <p:nvPicPr>
          <p:cNvPr id="14" name="图片 13" descr="C:/Users/Administrator/AppData/Roaming/JisuOffice/ETemp/4004_2736736/image41.jpe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75345" y="4374515"/>
            <a:ext cx="3503930" cy="2339340"/>
          </a:xfrm>
          <a:prstGeom prst="rect">
            <a:avLst/>
          </a:prstGeom>
          <a:noFill/>
        </p:spPr>
      </p:pic>
      <p:sp>
        <p:nvSpPr>
          <p:cNvPr id="15" name="文本框 14"/>
          <p:cNvSpPr txBox="1">
            <a:spLocks/>
          </p:cNvSpPr>
          <p:nvPr/>
        </p:nvSpPr>
        <p:spPr>
          <a:xfrm>
            <a:off x="1506855" y="1325245"/>
            <a:ext cx="2259965" cy="258572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800" b="1" cap="none" dirty="0" smtClean="0">
                <a:solidFill>
                  <a:srgbClr val="C00000"/>
                </a:solidFill>
                <a:latin typeface="仿宋" charset="0"/>
                <a:ea typeface="仿宋" charset="0"/>
              </a:rPr>
              <a:t>是一篇外国小故事，写了一名修理厂的技工无意抽中了大奖，但是抽中了大奖的彩票却是他帮同事代买的。经过思想斗争，他把大奖送还了同事。作者赞扬了这种诚实、守信的品质。</a:t>
            </a:r>
            <a:endParaRPr lang="ko-KR" altLang="en-US" sz="1800" b="1" cap="none" dirty="0" smtClean="0">
              <a:solidFill>
                <a:srgbClr val="C00000"/>
              </a:solidFill>
              <a:latin typeface="仿宋" charset="0"/>
              <a:ea typeface="仿宋" charset="0"/>
            </a:endParaRPr>
          </a:p>
        </p:txBody>
      </p:sp>
      <p:sp>
        <p:nvSpPr>
          <p:cNvPr id="27" name="文本框 26"/>
          <p:cNvSpPr txBox="1">
            <a:spLocks/>
          </p:cNvSpPr>
          <p:nvPr/>
        </p:nvSpPr>
        <p:spPr>
          <a:xfrm>
            <a:off x="5084445" y="1325245"/>
            <a:ext cx="2259965" cy="258572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800" b="1" cap="none" dirty="0" smtClean="0">
                <a:solidFill>
                  <a:srgbClr val="002060"/>
                </a:solidFill>
                <a:latin typeface="仿宋" charset="0"/>
                <a:ea typeface="仿宋" charset="0"/>
              </a:rPr>
              <a:t>父亲自己经营做糖葫芦选用最好的材料，讲究制作的工艺、手艺高超和保证产品质量；再讲父亲受雇于老板后因不满老板偷工减料、弄虚作假、欺骗顾客的行为而辞掉工作。</a:t>
            </a:r>
            <a:endParaRPr lang="ko-KR" altLang="en-US" sz="1800" b="1" cap="none" dirty="0" smtClean="0">
              <a:solidFill>
                <a:srgbClr val="002060"/>
              </a:solidFill>
              <a:latin typeface="仿宋" charset="0"/>
              <a:ea typeface="仿宋" charset="0"/>
            </a:endParaRPr>
          </a:p>
        </p:txBody>
      </p:sp>
      <p:sp>
        <p:nvSpPr>
          <p:cNvPr id="31" name="文本框 30"/>
          <p:cNvSpPr txBox="1">
            <a:spLocks/>
          </p:cNvSpPr>
          <p:nvPr/>
        </p:nvSpPr>
        <p:spPr>
          <a:xfrm>
            <a:off x="8686165" y="1335405"/>
            <a:ext cx="2259965" cy="203200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800" b="1" cap="none" dirty="0" smtClean="0">
                <a:solidFill>
                  <a:srgbClr val="7030A0"/>
                </a:solidFill>
                <a:latin typeface="仿宋" charset="0"/>
                <a:ea typeface="仿宋" charset="0"/>
              </a:rPr>
              <a:t>全文仅有103个字，叙述了一个关于守信与不守信的一场辩论完整的故事，刻画了三个有鲜明个性的人物，说明了为人处世，应该讲礼守信的道理。</a:t>
            </a:r>
            <a:endParaRPr lang="ko-KR" altLang="en-US" sz="1800" b="1" cap="none" dirty="0" smtClean="0">
              <a:solidFill>
                <a:srgbClr val="7030A0"/>
              </a:solidFill>
              <a:latin typeface="仿宋" charset="0"/>
              <a:ea typeface="仿宋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C992E8C-9A57-4103-AFF4-EB02E8973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655" y="424815"/>
            <a:ext cx="5648325" cy="37338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B0DE196-43FD-42EF-B35B-A419D3A770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5"/>
          <a:stretch/>
        </p:blipFill>
        <p:spPr>
          <a:xfrm>
            <a:off x="160655" y="1685290"/>
            <a:ext cx="10972800" cy="36703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3CC1435-6A4D-4988-92F5-452E547B9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8673465" y="936625"/>
            <a:ext cx="3618230" cy="4902835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E245E35-12F2-4C3F-8843-A22AB3CADEBD}"/>
              </a:ext>
            </a:extLst>
          </p:cNvPr>
          <p:cNvGrpSpPr/>
          <p:nvPr/>
        </p:nvGrpSpPr>
        <p:grpSpPr>
          <a:xfrm>
            <a:off x="2399665" y="2834005"/>
            <a:ext cx="1164666" cy="1108710"/>
            <a:chOff x="2399665" y="2834005"/>
            <a:chExt cx="1164666" cy="110871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AD1C6903-6785-4BCC-B3F9-4D049C05C24D}"/>
                </a:ext>
              </a:extLst>
            </p:cNvPr>
            <p:cNvSpPr txBox="1"/>
            <p:nvPr/>
          </p:nvSpPr>
          <p:spPr>
            <a:xfrm>
              <a:off x="2440305" y="2972435"/>
              <a:ext cx="112402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F9E7C6"/>
                  </a:solidFill>
                </a:rPr>
                <a:t>4</a:t>
              </a:r>
              <a:r>
                <a:rPr lang="zh-CN" altLang="en-US" sz="4800" dirty="0" smtClean="0">
                  <a:solidFill>
                    <a:srgbClr val="F9E7C6"/>
                  </a:solidFill>
                </a:rPr>
                <a:t>组</a:t>
              </a:r>
              <a:endParaRPr lang="zh-CN" altLang="en-US" sz="4800" dirty="0">
                <a:solidFill>
                  <a:srgbClr val="F9E7C6"/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27132D01-678A-46EC-8261-49F6C0A23DB9}"/>
                </a:ext>
              </a:extLst>
            </p:cNvPr>
            <p:cNvSpPr/>
            <p:nvPr/>
          </p:nvSpPr>
          <p:spPr>
            <a:xfrm>
              <a:off x="2399665" y="2834005"/>
              <a:ext cx="1108710" cy="1108710"/>
            </a:xfrm>
            <a:prstGeom prst="ellipse">
              <a:avLst/>
            </a:prstGeom>
            <a:noFill/>
            <a:ln>
              <a:solidFill>
                <a:srgbClr val="F9E7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02760" y="2880360"/>
            <a:ext cx="4765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家、校之诚信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38606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74AEF10-C890-4F4C-AD87-7AE05FCA0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32151" flipH="1">
            <a:off x="5033010" y="796290"/>
            <a:ext cx="5648325" cy="37338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0D2ABAE-E0B9-41AB-9F36-2A72075234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835" y="36830"/>
            <a:ext cx="2209165" cy="23202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A303C06-89D0-4834-A691-E6E874AD59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r="37500"/>
          <a:stretch/>
        </p:blipFill>
        <p:spPr>
          <a:xfrm>
            <a:off x="7458710" y="483870"/>
            <a:ext cx="3628390" cy="5803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7EC0364-9713-4EF5-9EFB-EEF32BEE7D1C}"/>
              </a:ext>
            </a:extLst>
          </p:cNvPr>
          <p:cNvGrpSpPr/>
          <p:nvPr/>
        </p:nvGrpSpPr>
        <p:grpSpPr>
          <a:xfrm>
            <a:off x="253365" y="38100"/>
            <a:ext cx="4065270" cy="1854835"/>
            <a:chOff x="253365" y="38100"/>
            <a:chExt cx="4065270" cy="1854835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72655D73-1358-4C88-87D3-DD37DB9A7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221615" y="69850"/>
              <a:ext cx="1645285" cy="158115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43C1343C-741B-4D73-BB54-9E73D9E09C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024255" y="370840"/>
              <a:ext cx="3294380" cy="15220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72DF3F0-7BBB-4620-A319-73CBFD908D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38700"/>
            <a:ext cx="7086600" cy="2019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99515" y="600710"/>
            <a:ext cx="2954655" cy="9232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诚信货柜</a:t>
            </a:r>
            <a:endParaRPr lang="zh-CN" altLang="en-US" sz="5400" b="0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45755" y="1173480"/>
            <a:ext cx="3018790" cy="923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诚信货柜成立于</a:t>
            </a:r>
            <a:r>
              <a:rPr lang="en-US" altLang="zh-CN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2008</a:t>
            </a:r>
            <a:r>
              <a:rPr lang="zh-CN" altLang="zh-CN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年，由邵长春校长倡导组织，现在我校开展此活动</a:t>
            </a:r>
            <a:r>
              <a:rPr lang="en-US" altLang="zh-CN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9</a:t>
            </a:r>
            <a:r>
              <a:rPr lang="zh-CN" altLang="zh-CN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年之</a:t>
            </a:r>
            <a:r>
              <a:rPr lang="zh-CN" altLang="zh-CN" dirty="0" smtClean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久</a:t>
            </a:r>
            <a:r>
              <a:rPr lang="zh-CN" altLang="en-US" dirty="0" smtClean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56880" y="2989580"/>
            <a:ext cx="3018790" cy="147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2013</a:t>
            </a:r>
            <a:r>
              <a:rPr lang="zh-CN" altLang="en-US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年</a:t>
            </a:r>
            <a:r>
              <a:rPr lang="en-US" altLang="zh-CN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6</a:t>
            </a:r>
            <a:r>
              <a:rPr lang="zh-CN" altLang="en-US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月</a:t>
            </a:r>
            <a:r>
              <a:rPr lang="en-US" altLang="zh-CN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16</a:t>
            </a:r>
            <a:r>
              <a:rPr lang="zh-CN" altLang="en-US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日生活频道的主持人周婷婷邀请我校师生代表走进直播间参加“青苹果”节目录制，介绍和宣传我校的诚信教育活动。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" y="2324100"/>
            <a:ext cx="4606290" cy="39871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15" y="2296795"/>
            <a:ext cx="4808855" cy="41922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2234565"/>
            <a:ext cx="4890770" cy="425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97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C992E8C-9A57-4103-AFF4-EB02E8973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91163"/>
            <a:ext cx="5648325" cy="37338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B0DE196-43FD-42EF-B35B-A419D3A770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5"/>
          <a:stretch/>
        </p:blipFill>
        <p:spPr>
          <a:xfrm>
            <a:off x="1974834" y="1598834"/>
            <a:ext cx="7549632" cy="46046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D11B0EA-2C70-474A-831F-73433A42DB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651" y="3824963"/>
            <a:ext cx="2464435" cy="25888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52205" y="2560320"/>
            <a:ext cx="57215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采访德育处校长视频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52428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74AEF10-C890-4F4C-AD87-7AE05FCA0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32151" flipH="1">
            <a:off x="5033010" y="796290"/>
            <a:ext cx="5648325" cy="37338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0D2ABAE-E0B9-41AB-9F36-2A72075234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835" y="36830"/>
            <a:ext cx="2209165" cy="23202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A303C06-89D0-4834-A691-E6E874AD59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r="37500"/>
          <a:stretch/>
        </p:blipFill>
        <p:spPr>
          <a:xfrm>
            <a:off x="7458710" y="483870"/>
            <a:ext cx="3628390" cy="5803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7EC0364-9713-4EF5-9EFB-EEF32BEE7D1C}"/>
              </a:ext>
            </a:extLst>
          </p:cNvPr>
          <p:cNvGrpSpPr/>
          <p:nvPr/>
        </p:nvGrpSpPr>
        <p:grpSpPr>
          <a:xfrm>
            <a:off x="253365" y="38100"/>
            <a:ext cx="4065270" cy="1854835"/>
            <a:chOff x="253365" y="38100"/>
            <a:chExt cx="4065270" cy="1854835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72655D73-1358-4C88-87D3-DD37DB9A7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221615" y="69850"/>
              <a:ext cx="1645285" cy="158115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43C1343C-741B-4D73-BB54-9E73D9E09C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024255" y="370840"/>
              <a:ext cx="3294380" cy="15220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72DF3F0-7BBB-4620-A319-73CBFD908D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38700"/>
            <a:ext cx="7086600" cy="2019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99515" y="600710"/>
            <a:ext cx="2954655" cy="9232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诚信考场</a:t>
            </a:r>
            <a:endParaRPr lang="zh-CN" altLang="en-US" sz="5400" b="0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45755" y="1954530"/>
            <a:ext cx="3018790" cy="203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诚信考试建立于</a:t>
            </a:r>
            <a:r>
              <a:rPr lang="en-US" altLang="zh-CN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2009</a:t>
            </a:r>
            <a:r>
              <a:rPr lang="zh-CN" altLang="en-US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，现在这项活动，已经开展了</a:t>
            </a:r>
            <a:r>
              <a:rPr lang="en-US" altLang="zh-CN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8</a:t>
            </a:r>
            <a:r>
              <a:rPr lang="zh-CN" altLang="en-US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年，所谓诚信考场就是在每次学校组织</a:t>
            </a:r>
            <a:r>
              <a:rPr lang="zh-CN" altLang="en-US" dirty="0" smtClean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的</a:t>
            </a:r>
            <a:r>
              <a:rPr lang="zh-CN" altLang="en-US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考试</a:t>
            </a:r>
            <a:r>
              <a:rPr lang="zh-CN" altLang="en-US" dirty="0" smtClean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中</a:t>
            </a:r>
            <a:r>
              <a:rPr lang="zh-CN" altLang="en-US" dirty="0">
                <a:solidFill>
                  <a:srgbClr val="C00000"/>
                </a:solidFill>
                <a:ea typeface="华文宋体" panose="02010600040101010101" pitchFamily="2" charset="-122"/>
                <a:cs typeface="华文宋体" panose="02010600040101010101" pitchFamily="2" charset="-122"/>
              </a:rPr>
              <a:t>，会单独设置一个考场，没有老师监考，只凭借学生的自觉性进行考试，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" y="2357120"/>
            <a:ext cx="5241290" cy="3930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937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C992E8C-9A57-4103-AFF4-EB02E8973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91163"/>
            <a:ext cx="5648325" cy="37338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B0DE196-43FD-42EF-B35B-A419D3A770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5"/>
          <a:stretch/>
        </p:blipFill>
        <p:spPr>
          <a:xfrm>
            <a:off x="1974834" y="1598834"/>
            <a:ext cx="7549632" cy="46046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D11B0EA-2C70-474A-831F-73433A42DB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014" y="3799347"/>
            <a:ext cx="2464435" cy="25888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52205" y="2560320"/>
            <a:ext cx="57215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采访教务处主任视频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76705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C992E8C-9A57-4103-AFF4-EB02E8973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1736"/>
            <a:ext cx="5648325" cy="37338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B0DE196-43FD-42EF-B35B-A419D3A770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5"/>
          <a:stretch/>
        </p:blipFill>
        <p:spPr>
          <a:xfrm>
            <a:off x="1974834" y="1598834"/>
            <a:ext cx="7549632" cy="46046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D11B0EA-2C70-474A-831F-73433A42DB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651" y="3614597"/>
            <a:ext cx="2464435" cy="25888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52205" y="2560320"/>
            <a:ext cx="57215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采访学生家长视频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53558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C992E8C-9A57-4103-AFF4-EB02E8973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655" y="424815"/>
            <a:ext cx="5648325" cy="37338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B0DE196-43FD-42EF-B35B-A419D3A770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5"/>
          <a:stretch/>
        </p:blipFill>
        <p:spPr>
          <a:xfrm>
            <a:off x="160655" y="1685290"/>
            <a:ext cx="10972800" cy="36703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3CC1435-6A4D-4988-92F5-452E547B9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8673465" y="936625"/>
            <a:ext cx="3618230" cy="490283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87756D2-39E1-4A6F-A9BF-9C564D779CB1}"/>
              </a:ext>
            </a:extLst>
          </p:cNvPr>
          <p:cNvGrpSpPr/>
          <p:nvPr/>
        </p:nvGrpSpPr>
        <p:grpSpPr>
          <a:xfrm>
            <a:off x="2477770" y="2636520"/>
            <a:ext cx="1124026" cy="1108710"/>
            <a:chOff x="2477770" y="2636520"/>
            <a:chExt cx="1124026" cy="110871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C97B5357-F21C-4858-9BC5-B29870A72D19}"/>
                </a:ext>
              </a:extLst>
            </p:cNvPr>
            <p:cNvSpPr txBox="1"/>
            <p:nvPr/>
          </p:nvSpPr>
          <p:spPr>
            <a:xfrm>
              <a:off x="2477770" y="2741930"/>
              <a:ext cx="112402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F9E7C6"/>
                  </a:solidFill>
                </a:rPr>
                <a:t>5</a:t>
              </a:r>
              <a:r>
                <a:rPr lang="zh-CN" altLang="en-US" sz="4800" dirty="0" smtClean="0">
                  <a:solidFill>
                    <a:srgbClr val="F9E7C6"/>
                  </a:solidFill>
                </a:rPr>
                <a:t>组</a:t>
              </a:r>
              <a:endParaRPr lang="zh-CN" altLang="en-US" sz="4800" dirty="0">
                <a:solidFill>
                  <a:srgbClr val="F9E7C6"/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FAFA4D5-FE9A-4C2C-90F2-6559199C0750}"/>
                </a:ext>
              </a:extLst>
            </p:cNvPr>
            <p:cNvSpPr/>
            <p:nvPr/>
          </p:nvSpPr>
          <p:spPr>
            <a:xfrm>
              <a:off x="2493010" y="2636520"/>
              <a:ext cx="1108710" cy="1108710"/>
            </a:xfrm>
            <a:prstGeom prst="ellipse">
              <a:avLst/>
            </a:prstGeom>
            <a:noFill/>
            <a:ln>
              <a:solidFill>
                <a:srgbClr val="F9E7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370070" y="2695575"/>
            <a:ext cx="3180715" cy="923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国之诚信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91669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43EDC53D-F548-41FF-B69C-E4B517633DDB}"/>
              </a:ext>
            </a:extLst>
          </p:cNvPr>
          <p:cNvGrpSpPr/>
          <p:nvPr/>
        </p:nvGrpSpPr>
        <p:grpSpPr>
          <a:xfrm>
            <a:off x="5092700" y="3260090"/>
            <a:ext cx="5179695" cy="4440555"/>
            <a:chOff x="5092700" y="3260090"/>
            <a:chExt cx="5179695" cy="4440555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31B3AB08-CFAF-4A43-8947-966BE8113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43949" flipH="1">
              <a:off x="6484620" y="3913505"/>
              <a:ext cx="4440555" cy="3133725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D0F68BF5-942D-4D12-B9F9-5D2810BC7C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5092700" y="4559300"/>
              <a:ext cx="3874135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EC40A4C-1F58-470F-AA86-6AA7AC5762DC}"/>
              </a:ext>
            </a:extLst>
          </p:cNvPr>
          <p:cNvGrpSpPr/>
          <p:nvPr/>
        </p:nvGrpSpPr>
        <p:grpSpPr>
          <a:xfrm>
            <a:off x="158750" y="105410"/>
            <a:ext cx="5140325" cy="2070100"/>
            <a:chOff x="158750" y="105410"/>
            <a:chExt cx="5140325" cy="207010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7BFCBC42-EB8C-4565-994A-CB31BF57C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750" y="105410"/>
              <a:ext cx="1689100" cy="2070100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5261C73-FB53-4A8B-98EB-FAC222444295}"/>
                </a:ext>
              </a:extLst>
            </p:cNvPr>
            <p:cNvGrpSpPr/>
            <p:nvPr/>
          </p:nvGrpSpPr>
          <p:grpSpPr>
            <a:xfrm>
              <a:off x="497205" y="875665"/>
              <a:ext cx="954405" cy="1146810"/>
              <a:chOff x="497205" y="875665"/>
              <a:chExt cx="954405" cy="1146810"/>
            </a:xfrm>
          </p:grpSpPr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xmlns="" id="{7A6F14F9-7FE1-4D3C-BD9D-9F9B268EBA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399415" y="998855"/>
                <a:ext cx="1146810" cy="89979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698791DB-0ED5-49C1-9A0E-31C3331D9583}"/>
                  </a:ext>
                </a:extLst>
              </p:cNvPr>
              <p:cNvSpPr txBox="1"/>
              <p:nvPr/>
            </p:nvSpPr>
            <p:spPr>
              <a:xfrm>
                <a:off x="497205" y="926465"/>
                <a:ext cx="954405" cy="1015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FC0BE931-5FA7-4B5C-928F-4DD2D89A47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1408430" y="1449070"/>
              <a:ext cx="3890645" cy="615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187C9C8-DFEA-439D-B857-1B12FE389266}"/>
                </a:ext>
              </a:extLst>
            </p:cNvPr>
            <p:cNvSpPr txBox="1"/>
            <p:nvPr/>
          </p:nvSpPr>
          <p:spPr>
            <a:xfrm>
              <a:off x="1687830" y="279400"/>
              <a:ext cx="3375025" cy="120015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zh-CN" sz="2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第一届中国道德模范——全国诚实守信模范</a:t>
              </a:r>
              <a:endParaRPr lang="zh-CN" altLang="en-US" sz="2400" dirty="0">
                <a:solidFill>
                  <a:srgbClr val="B18D6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477010" y="1544320"/>
            <a:ext cx="3589020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少了一条腿，让我学会了什么叫坚强。其实所有荣誉都是授予那种精神的，我只是幸运地成为了载体。</a:t>
            </a:r>
            <a:endParaRPr lang="zh-CN" altLang="en-US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845" y="251460"/>
            <a:ext cx="3347720" cy="23234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6958330" y="459105"/>
            <a:ext cx="697865" cy="19392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文</a:t>
            </a:r>
            <a:endParaRPr lang="en-US" altLang="zh-CN" sz="4000" b="1" cap="none" spc="0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花</a:t>
            </a:r>
            <a:endParaRPr lang="en-US" altLang="zh-CN" sz="40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03845" y="2969895"/>
            <a:ext cx="3522980" cy="132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1982</a:t>
            </a:r>
            <a:r>
              <a:rPr lang="zh-CN" altLang="zh-CN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年生，中共党员，湘潭大学旅游管理学院本科学生，是湘潭新天地旅行社一名青年导游。</a:t>
            </a:r>
            <a:endParaRPr lang="zh-CN" altLang="en-US" sz="2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70" y="3697605"/>
            <a:ext cx="3810000" cy="27527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文本框 11"/>
          <p:cNvSpPr txBox="1"/>
          <p:nvPr/>
        </p:nvSpPr>
        <p:spPr>
          <a:xfrm>
            <a:off x="4731385" y="4545965"/>
            <a:ext cx="4738370" cy="1384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7030A0"/>
                </a:solidFill>
              </a:rPr>
              <a:t>她是我们人品上的“导游”</a:t>
            </a:r>
            <a:r>
              <a:rPr lang="zh-CN" altLang="zh-CN" sz="2800" dirty="0" smtClean="0">
                <a:solidFill>
                  <a:srgbClr val="7030A0"/>
                </a:solidFill>
              </a:rPr>
              <a:t>，</a:t>
            </a:r>
            <a:endParaRPr lang="en-US" altLang="zh-CN" sz="2800" dirty="0" smtClean="0">
              <a:solidFill>
                <a:srgbClr val="7030A0"/>
              </a:solidFill>
            </a:endParaRPr>
          </a:p>
          <a:p>
            <a:endParaRPr lang="en-US" altLang="zh-CN" sz="2800" dirty="0">
              <a:solidFill>
                <a:srgbClr val="7030A0"/>
              </a:solidFill>
            </a:endParaRPr>
          </a:p>
          <a:p>
            <a:r>
              <a:rPr lang="zh-CN" altLang="zh-CN" sz="2800" dirty="0" smtClean="0">
                <a:solidFill>
                  <a:srgbClr val="7030A0"/>
                </a:solidFill>
              </a:rPr>
              <a:t>是</a:t>
            </a:r>
            <a:r>
              <a:rPr lang="zh-CN" altLang="zh-CN" sz="2800" dirty="0">
                <a:solidFill>
                  <a:srgbClr val="7030A0"/>
                </a:solidFill>
              </a:rPr>
              <a:t>我们职业道德的“导游”。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10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4536F600-41A4-466E-BE84-9F7AA7DD4BE6}"/>
              </a:ext>
            </a:extLst>
          </p:cNvPr>
          <p:cNvGrpSpPr/>
          <p:nvPr/>
        </p:nvGrpSpPr>
        <p:grpSpPr>
          <a:xfrm>
            <a:off x="451485" y="3227070"/>
            <a:ext cx="5352415" cy="1783080"/>
            <a:chOff x="451485" y="3227070"/>
            <a:chExt cx="5352415" cy="1783080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9A69751D-26CC-4706-9703-484E5276C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85" y="3260090"/>
              <a:ext cx="1589405" cy="1670050"/>
            </a:xfrm>
            <a:prstGeom prst="rect">
              <a:avLst/>
            </a:prstGeom>
          </p:spPr>
        </p:pic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D5E8CFB1-8B73-4372-A883-A26D09538BB0}"/>
                </a:ext>
              </a:extLst>
            </p:cNvPr>
            <p:cNvGrpSpPr/>
            <p:nvPr/>
          </p:nvGrpSpPr>
          <p:grpSpPr>
            <a:xfrm>
              <a:off x="1001395" y="3863340"/>
              <a:ext cx="954405" cy="1146810"/>
              <a:chOff x="1001395" y="3863340"/>
              <a:chExt cx="954405" cy="1146810"/>
            </a:xfrm>
          </p:grpSpPr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586D3B8A-46FA-4B2D-BD8A-DFC4C877EF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904240" y="3986530"/>
                <a:ext cx="1146810" cy="89979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ACCECCC3-E48B-4E7C-853C-5F4A6B891572}"/>
                  </a:ext>
                </a:extLst>
              </p:cNvPr>
              <p:cNvSpPr txBox="1"/>
              <p:nvPr/>
            </p:nvSpPr>
            <p:spPr>
              <a:xfrm>
                <a:off x="1001395" y="3914140"/>
                <a:ext cx="954405" cy="1015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B2B92211-5C99-4371-9A4B-C7E7E4E921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1913255" y="4436745"/>
              <a:ext cx="3890645" cy="615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E046AD9F-4B53-4658-B517-B399AEE77F79}"/>
                </a:ext>
              </a:extLst>
            </p:cNvPr>
            <p:cNvSpPr txBox="1"/>
            <p:nvPr/>
          </p:nvSpPr>
          <p:spPr>
            <a:xfrm>
              <a:off x="2155190" y="3227070"/>
              <a:ext cx="3320415" cy="120015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zh-CN" sz="2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  <a:r>
                <a:rPr lang="zh-CN" altLang="en-US" sz="2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二</a:t>
              </a:r>
              <a:r>
                <a:rPr lang="zh-CN" altLang="zh-CN" sz="2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届</a:t>
              </a:r>
              <a:r>
                <a:rPr lang="zh-CN" altLang="zh-CN" sz="2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中国道德模范——全国诚实守信模范</a:t>
              </a:r>
              <a:endParaRPr lang="zh-CN" altLang="en-US" sz="2400" dirty="0">
                <a:solidFill>
                  <a:srgbClr val="B18D6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041525" y="4516755"/>
            <a:ext cx="3434715" cy="147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中共</a:t>
            </a:r>
            <a:r>
              <a:rPr lang="zh-CN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党员，山东省威海杨正权实业有限公司总经理。他曾说“财富来自社会，也应该回馈社会，奉献社会已经成为我现在每年必做的事情。”</a:t>
            </a:r>
            <a:endParaRPr lang="zh-CN" altLang="en-US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0" y="173990"/>
            <a:ext cx="3136265" cy="231965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850" y="13970"/>
            <a:ext cx="6191250" cy="3514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21780" y="789305"/>
            <a:ext cx="4834890" cy="193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kern="1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是你们，用平凡的举动，帮助那些贫病幼弱者，让他们感受到社会大家庭的温暖</a:t>
            </a:r>
            <a:r>
              <a:rPr lang="zh-CN" altLang="zh-CN" sz="2000" kern="1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000" kern="100" dirty="0" smtClean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endParaRPr lang="en-US" altLang="zh-CN" sz="2000" kern="1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000" kern="1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2000" kern="1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你们，用包容世界的同情心，显示了人生价值的所在，让爱与付出成为了社会和谐的主旋——向你们致敬！</a:t>
            </a:r>
            <a:endParaRPr lang="zh-CN" altLang="en-US" sz="20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720" y="3674110"/>
            <a:ext cx="4613910" cy="29698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5666740" y="3460115"/>
            <a:ext cx="2045970" cy="2773045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4215130" y="450850"/>
            <a:ext cx="697865" cy="19392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杨</a:t>
            </a:r>
            <a:endParaRPr lang="en-US" altLang="zh-CN" sz="40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正</a:t>
            </a:r>
            <a:endParaRPr lang="en-US" altLang="zh-CN" sz="40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权</a:t>
            </a:r>
            <a:endParaRPr lang="zh-CN" altLang="en-US" sz="40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512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380" y="521335"/>
            <a:ext cx="3652520" cy="24142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1825" y="1164590"/>
            <a:ext cx="3641090" cy="3641090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E62668-16C5-4F98-AED2-FD18954E1D69}"/>
              </a:ext>
            </a:extLst>
          </p:cNvPr>
          <p:cNvSpPr txBox="1"/>
          <p:nvPr/>
        </p:nvSpPr>
        <p:spPr>
          <a:xfrm>
            <a:off x="5114925" y="1728470"/>
            <a:ext cx="2441575" cy="769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B18D6E"/>
                </a:solidFill>
              </a:rPr>
              <a:t>第一环节</a:t>
            </a:r>
            <a:endParaRPr lang="zh-CN" altLang="en-US" sz="4400" dirty="0">
              <a:solidFill>
                <a:srgbClr val="B18D6E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105" y="2363470"/>
            <a:ext cx="2045970" cy="277304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800"/>
            <a:ext cx="7086600" cy="2019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66005" y="2625725"/>
            <a:ext cx="3117850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引经据典话诚信</a:t>
            </a:r>
            <a:endParaRPr lang="zh-CN" altLang="en-US" sz="3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208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9FBB177C-B99F-4C40-AAA7-EB7E53FE280F}"/>
              </a:ext>
            </a:extLst>
          </p:cNvPr>
          <p:cNvGrpSpPr/>
          <p:nvPr/>
        </p:nvGrpSpPr>
        <p:grpSpPr>
          <a:xfrm>
            <a:off x="6181090" y="699135"/>
            <a:ext cx="4592320" cy="1939925"/>
            <a:chOff x="6181090" y="699135"/>
            <a:chExt cx="4592320" cy="1939925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76061C65-84B4-42F8-8398-D1C6FE1D7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19611">
              <a:off x="9029065" y="895350"/>
              <a:ext cx="1939925" cy="1547495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CDC1BF3A-AA51-43DB-B084-92ECF791E0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6247130" y="1962150"/>
              <a:ext cx="3890645" cy="615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34C8F8BD-2E58-433A-A71A-3F952956B5E5}"/>
                </a:ext>
              </a:extLst>
            </p:cNvPr>
            <p:cNvSpPr txBox="1"/>
            <p:nvPr/>
          </p:nvSpPr>
          <p:spPr>
            <a:xfrm>
              <a:off x="6181090" y="809625"/>
              <a:ext cx="3554095" cy="120015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zh-CN" sz="2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  <a:r>
                <a:rPr lang="zh-CN" altLang="en-US" sz="2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三</a:t>
              </a:r>
              <a:r>
                <a:rPr lang="zh-CN" altLang="zh-CN" sz="2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届</a:t>
              </a:r>
              <a:r>
                <a:rPr lang="zh-CN" altLang="zh-CN" sz="2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中国道德模范——全国诚实守信模范</a:t>
              </a:r>
              <a:endParaRPr lang="zh-CN" altLang="en-US" sz="2400" dirty="0">
                <a:solidFill>
                  <a:srgbClr val="B18D6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A10B2850-2EA1-40E5-9A0B-16A01CF28948}"/>
                </a:ext>
              </a:extLst>
            </p:cNvPr>
            <p:cNvGrpSpPr/>
            <p:nvPr/>
          </p:nvGrpSpPr>
          <p:grpSpPr>
            <a:xfrm>
              <a:off x="9763760" y="1411605"/>
              <a:ext cx="954405" cy="1146810"/>
              <a:chOff x="9763760" y="1411605"/>
              <a:chExt cx="954405" cy="1146810"/>
            </a:xfrm>
          </p:grpSpPr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xmlns="" id="{9C9B71D9-4D72-42E5-8226-C12045B7B93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9665970" y="1534795"/>
                <a:ext cx="1146810" cy="89979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ECB15C02-4D30-42C0-864E-7BEC31076C68}"/>
                  </a:ext>
                </a:extLst>
              </p:cNvPr>
              <p:cNvSpPr txBox="1"/>
              <p:nvPr/>
            </p:nvSpPr>
            <p:spPr>
              <a:xfrm>
                <a:off x="9763760" y="1462405"/>
                <a:ext cx="954405" cy="1015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6300470" y="2146935"/>
            <a:ext cx="3434715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1946</a:t>
            </a:r>
            <a:r>
              <a:rPr lang="zh-CN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zh-CN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月生，是湖南省新宁县丰田乡庄的一位乡村医生</a:t>
            </a:r>
            <a:r>
              <a:rPr lang="zh-CN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他曾说出了他为之坚守了一辈子的话：</a:t>
            </a: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放心，我不会丢下你们不管</a:t>
            </a: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!”</a:t>
            </a:r>
            <a:endParaRPr lang="zh-CN" altLang="en-US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0" y="3773170"/>
            <a:ext cx="3982720" cy="27184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405" y="3710940"/>
            <a:ext cx="5980430" cy="312356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6557010" y="4498975"/>
            <a:ext cx="4834890" cy="163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kern="1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你们，以诚信为本，诚心做事，诚实为人，捍卫的是这个时代的道德准则</a:t>
            </a:r>
            <a:r>
              <a:rPr lang="zh-CN" altLang="en-US" sz="2000" kern="1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000" kern="100" dirty="0" smtClean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kern="1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你们</a:t>
            </a:r>
            <a:r>
              <a:rPr lang="zh-CN" altLang="en-US" sz="2000" kern="1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有良知，讲良心。无愧天地，无愧他人！践行的是人间大道，守护的是中华民族代代传承的善良天性！</a:t>
            </a:r>
            <a:endParaRPr lang="zh-CN" altLang="en-US" sz="20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05" y="573405"/>
            <a:ext cx="3838575" cy="257429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BD4A615D-8A48-48CF-A978-953024652B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4373245" y="3519805"/>
            <a:ext cx="2379980" cy="3225165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4288155" y="946150"/>
            <a:ext cx="697865" cy="19392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唐</a:t>
            </a:r>
            <a:endParaRPr lang="en-US" altLang="zh-CN" sz="4000" b="1" cap="none" spc="0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中</a:t>
            </a:r>
            <a:endParaRPr lang="en-US" altLang="zh-CN" sz="4000" b="1" cap="none" spc="0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endParaRPr lang="zh-CN" altLang="en-US" sz="40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465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A6569503-41A4-4DAD-B81B-10EDD192472B}"/>
              </a:ext>
            </a:extLst>
          </p:cNvPr>
          <p:cNvGrpSpPr/>
          <p:nvPr/>
        </p:nvGrpSpPr>
        <p:grpSpPr>
          <a:xfrm>
            <a:off x="6247130" y="3375025"/>
            <a:ext cx="5285740" cy="1696085"/>
            <a:chOff x="6247130" y="3375025"/>
            <a:chExt cx="5285740" cy="1696085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258E7A57-1A92-4D5C-9F26-54F56F652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83725" y="3556000"/>
              <a:ext cx="2049145" cy="1354455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55CA25D4-A4B6-4F6B-BC7D-CE45E8B523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6247130" y="4475480"/>
              <a:ext cx="3890645" cy="615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96F8B2BA-7720-4B1D-B71D-21164D80049D}"/>
                </a:ext>
              </a:extLst>
            </p:cNvPr>
            <p:cNvSpPr txBox="1"/>
            <p:nvPr/>
          </p:nvSpPr>
          <p:spPr>
            <a:xfrm>
              <a:off x="6440170" y="3375025"/>
              <a:ext cx="3712210" cy="120015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zh-CN" sz="2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  <a:r>
                <a:rPr lang="zh-CN" altLang="en-US" sz="2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四</a:t>
              </a:r>
              <a:r>
                <a:rPr lang="zh-CN" altLang="zh-CN" sz="2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届</a:t>
              </a:r>
              <a:r>
                <a:rPr lang="zh-CN" altLang="zh-CN" sz="2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中国道德模范——全国诚实守信模范</a:t>
              </a:r>
              <a:endParaRPr lang="zh-CN" altLang="en-US" sz="2400" dirty="0">
                <a:solidFill>
                  <a:srgbClr val="B18D6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403435A7-3AB2-42F0-B941-AAF97E3DE87B}"/>
                </a:ext>
              </a:extLst>
            </p:cNvPr>
            <p:cNvGrpSpPr/>
            <p:nvPr/>
          </p:nvGrpSpPr>
          <p:grpSpPr>
            <a:xfrm>
              <a:off x="9763760" y="3924935"/>
              <a:ext cx="954405" cy="1146810"/>
              <a:chOff x="9763760" y="3924935"/>
              <a:chExt cx="954405" cy="1146810"/>
            </a:xfrm>
          </p:grpSpPr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xmlns="" id="{DF79A2E3-F080-4A9A-8558-E55D8E034B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9665970" y="4048125"/>
                <a:ext cx="1146810" cy="89979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xmlns="" id="{713753AE-E8C1-4FEB-B151-048E392E954C}"/>
                  </a:ext>
                </a:extLst>
              </p:cNvPr>
              <p:cNvSpPr txBox="1"/>
              <p:nvPr/>
            </p:nvSpPr>
            <p:spPr>
              <a:xfrm>
                <a:off x="9763760" y="3975735"/>
                <a:ext cx="954405" cy="1015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肆</a:t>
                </a: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6452870" y="4613910"/>
            <a:ext cx="3384550" cy="1754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1964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7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月出生，中共党员，河南省辉县市孟庄镇南李庄村党支部书记、范海涛承诺还给家乡群众碧水蓝天，承诺让南李庄的村民过上和城里人一样的生活。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" y="1494790"/>
            <a:ext cx="6389370" cy="466915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1565910" y="1784985"/>
            <a:ext cx="4645025" cy="3785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kern="1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诚实守信，人间正道。或</a:t>
            </a:r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秉持</a:t>
            </a:r>
            <a:endParaRPr lang="en-US" altLang="zh-CN" sz="2000" b="1" kern="100" dirty="0" smtClean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良知</a:t>
            </a:r>
            <a:r>
              <a:rPr lang="zh-CN" altLang="en-US" sz="2000" b="1" kern="1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，童叟无欺；或践行承诺</a:t>
            </a:r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000" b="1" kern="100" dirty="0" smtClean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终身</a:t>
            </a:r>
            <a:r>
              <a:rPr lang="zh-CN" altLang="en-US" sz="2000" b="1" kern="1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不渝；或履约守信，</a:t>
            </a:r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欠债</a:t>
            </a:r>
            <a:endParaRPr lang="en-US" altLang="zh-CN" sz="2000" b="1" kern="100" dirty="0" smtClean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还</a:t>
            </a:r>
            <a:r>
              <a:rPr lang="zh-CN" altLang="en-US" sz="2000" b="1" kern="1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钱；这老老实实的一日日</a:t>
            </a:r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000" b="1" kern="100" dirty="0" smtClean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en-US" sz="2000" b="1" kern="1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年年，是善的选择，是善</a:t>
            </a:r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z="2000" b="1" kern="100" dirty="0" smtClean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坚守</a:t>
            </a:r>
            <a:r>
              <a:rPr lang="zh-CN" altLang="en-US" sz="2000" b="1" kern="1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，无愧于心，无愧于天</a:t>
            </a:r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000" b="1" kern="100" dirty="0" smtClean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2000" b="1" kern="1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我们民族的文化底色。是</a:t>
            </a:r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中</a:t>
            </a:r>
            <a:endParaRPr lang="en-US" altLang="zh-CN" sz="2000" b="1" kern="100" dirty="0" smtClean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国人</a:t>
            </a:r>
            <a:r>
              <a:rPr lang="zh-CN" altLang="en-US" sz="2000" b="1" kern="1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深厚的精神积淀。有的</a:t>
            </a:r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这</a:t>
            </a:r>
            <a:endParaRPr lang="en-US" altLang="zh-CN" sz="2000" b="1" kern="100" dirty="0" smtClean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大</a:t>
            </a:r>
            <a:r>
              <a:rPr lang="zh-CN" altLang="en-US" sz="2000" b="1" kern="1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哉诚信，我们就有的参赞</a:t>
            </a:r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天</a:t>
            </a:r>
            <a:endParaRPr lang="en-US" altLang="zh-CN" sz="2000" b="1" kern="100" dirty="0" smtClean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en-US" sz="2000" b="1" kern="1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化育的资格，就可以迈出</a:t>
            </a:r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坚</a:t>
            </a:r>
            <a:endParaRPr lang="en-US" altLang="zh-CN" sz="2000" b="1" kern="100" dirty="0" smtClean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实</a:t>
            </a:r>
            <a:r>
              <a:rPr lang="zh-CN" altLang="en-US" sz="2000" b="1" kern="1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脚步，沿着中华圆梦的</a:t>
            </a:r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幸福</a:t>
            </a:r>
            <a:endParaRPr lang="en-US" altLang="zh-CN" sz="2000" b="1" kern="100" dirty="0" smtClean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b="1" kern="1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路</a:t>
            </a:r>
            <a:r>
              <a:rPr lang="zh-CN" altLang="en-US" sz="2000" b="1" kern="1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，奔向成功彼岸！</a:t>
            </a:r>
            <a:endParaRPr lang="zh-CN" altLang="en-US" sz="2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760" y="464820"/>
            <a:ext cx="3020695" cy="25069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4" name="矩形 53"/>
          <p:cNvSpPr/>
          <p:nvPr/>
        </p:nvSpPr>
        <p:spPr>
          <a:xfrm>
            <a:off x="9890125" y="659765"/>
            <a:ext cx="697865" cy="19392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范</a:t>
            </a:r>
            <a:endParaRPr lang="en-US" altLang="zh-CN" sz="4000" b="1" cap="none" spc="0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海</a:t>
            </a:r>
            <a:endParaRPr lang="en-US" altLang="zh-CN" sz="4000" b="1" cap="none" spc="0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涛</a:t>
            </a:r>
            <a:endParaRPr lang="zh-CN" altLang="en-US" sz="40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400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10" y="260985"/>
            <a:ext cx="4858385" cy="32423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155" y="3739276"/>
            <a:ext cx="4858385" cy="32480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5927090" y="1280160"/>
            <a:ext cx="876935" cy="34163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诚</a:t>
            </a:r>
            <a:endParaRPr lang="en-US" altLang="zh-CN" sz="5400" b="1" cap="none" spc="0" dirty="0" smtClean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zh-CN" altLang="en-US" sz="5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信</a:t>
            </a:r>
            <a:endParaRPr lang="en-US" altLang="zh-CN" sz="5400" b="1" dirty="0" smtClean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缺</a:t>
            </a:r>
            <a:endParaRPr lang="en-US" altLang="zh-CN" sz="5400" b="1" cap="none" spc="0" dirty="0" smtClean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失</a:t>
            </a:r>
            <a:endParaRPr lang="zh-CN" altLang="en-US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52" y="3648892"/>
            <a:ext cx="4840410" cy="3209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696" y="387429"/>
            <a:ext cx="5065304" cy="29894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37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380" y="521335"/>
            <a:ext cx="3652520" cy="24142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1825" y="1164590"/>
            <a:ext cx="3641090" cy="3641090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E62668-16C5-4F98-AED2-FD18954E1D69}"/>
              </a:ext>
            </a:extLst>
          </p:cNvPr>
          <p:cNvSpPr txBox="1"/>
          <p:nvPr/>
        </p:nvSpPr>
        <p:spPr>
          <a:xfrm>
            <a:off x="5072380" y="1728470"/>
            <a:ext cx="2441575" cy="769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B18D6E"/>
                </a:solidFill>
              </a:rPr>
              <a:t>第三环节</a:t>
            </a:r>
            <a:endParaRPr lang="zh-CN" altLang="en-US" sz="4400" dirty="0">
              <a:solidFill>
                <a:srgbClr val="B18D6E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105" y="2363470"/>
            <a:ext cx="2045970" cy="277304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365" y="3822700"/>
            <a:ext cx="7086600" cy="20193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65090" y="2592070"/>
            <a:ext cx="3117850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超级演说家</a:t>
            </a:r>
          </a:p>
        </p:txBody>
      </p:sp>
    </p:spTree>
    <p:extLst>
      <p:ext uri="{BB962C8B-B14F-4D97-AF65-F5344CB8AC3E}">
        <p14:creationId xmlns:p14="http://schemas.microsoft.com/office/powerpoint/2010/main" val="183623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850F4D5-8F72-496F-AD8E-C7041AF26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45075">
            <a:off x="2797810" y="2305050"/>
            <a:ext cx="2183130" cy="17411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D9DD969-E77B-4AD1-906A-4E49D450B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0474" flipH="1">
            <a:off x="273050" y="1708150"/>
            <a:ext cx="4440555" cy="293560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9D0A495-E7A1-4D30-A6DD-19628118D3DB}"/>
              </a:ext>
            </a:extLst>
          </p:cNvPr>
          <p:cNvSpPr/>
          <p:nvPr/>
        </p:nvSpPr>
        <p:spPr>
          <a:xfrm>
            <a:off x="0" y="3417570"/>
            <a:ext cx="12192000" cy="35052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6B72597E-B336-4827-A4B7-3B7C35ECF5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570" y="2961640"/>
            <a:ext cx="3015615" cy="316801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D6613004-2D7E-4B7A-A736-711091D489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5646">
            <a:off x="-834390" y="3707130"/>
            <a:ext cx="2409825" cy="3108960"/>
          </a:xfrm>
          <a:prstGeom prst="rect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DAB5BACA-3B0C-4BA0-8756-588EAE8D9022}"/>
              </a:ext>
            </a:extLst>
          </p:cNvPr>
          <p:cNvSpPr/>
          <p:nvPr/>
        </p:nvSpPr>
        <p:spPr>
          <a:xfrm>
            <a:off x="4715510" y="314325"/>
            <a:ext cx="2885440" cy="2647315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1BC83F7-4134-406D-B811-A6AD46ACC07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445" y="696595"/>
            <a:ext cx="1245870" cy="152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0360" y="760730"/>
            <a:ext cx="1569720" cy="17545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演讲</a:t>
            </a:r>
            <a:endParaRPr lang="en-US" altLang="zh-CN" sz="54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要求</a:t>
            </a:r>
            <a:endParaRPr lang="zh-CN" altLang="en-US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91715" y="3723005"/>
            <a:ext cx="73590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、</a:t>
            </a:r>
            <a:r>
              <a:rPr lang="zh-CN" altLang="zh-CN" sz="2000" b="1" dirty="0" smtClean="0">
                <a:solidFill>
                  <a:srgbClr val="002060"/>
                </a:solidFill>
              </a:rPr>
              <a:t>演讲</a:t>
            </a:r>
            <a:r>
              <a:rPr lang="zh-CN" altLang="zh-CN" sz="2000" b="1" dirty="0">
                <a:solidFill>
                  <a:srgbClr val="002060"/>
                </a:solidFill>
              </a:rPr>
              <a:t>主题</a:t>
            </a:r>
            <a:r>
              <a:rPr lang="en-US" altLang="zh-CN" sz="2000" b="1" dirty="0">
                <a:solidFill>
                  <a:srgbClr val="002060"/>
                </a:solidFill>
              </a:rPr>
              <a:t>——</a:t>
            </a:r>
            <a:r>
              <a:rPr lang="zh-CN" altLang="zh-CN" sz="2000" b="1" dirty="0" smtClean="0">
                <a:solidFill>
                  <a:srgbClr val="002060"/>
                </a:solidFill>
              </a:rPr>
              <a:t>《我思诚信》</a:t>
            </a:r>
            <a:endParaRPr lang="en-US" altLang="zh-CN" sz="2000" b="1" dirty="0" smtClean="0">
              <a:solidFill>
                <a:srgbClr val="002060"/>
              </a:solidFill>
            </a:endParaRPr>
          </a:p>
          <a:p>
            <a:r>
              <a:rPr lang="en-US" altLang="zh-CN" sz="20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、</a:t>
            </a:r>
            <a:r>
              <a:rPr lang="zh-CN" altLang="zh-CN" sz="2000" b="1" dirty="0" smtClean="0">
                <a:solidFill>
                  <a:srgbClr val="002060"/>
                </a:solidFill>
              </a:rPr>
              <a:t>演讲</a:t>
            </a:r>
            <a:r>
              <a:rPr lang="zh-CN" altLang="zh-CN" sz="2000" b="1" dirty="0">
                <a:solidFill>
                  <a:srgbClr val="002060"/>
                </a:solidFill>
              </a:rPr>
              <a:t>要求：</a:t>
            </a:r>
          </a:p>
          <a:p>
            <a:r>
              <a:rPr lang="en-US" altLang="zh-CN" sz="2000" b="1" dirty="0">
                <a:solidFill>
                  <a:srgbClr val="002060"/>
                </a:solidFill>
              </a:rPr>
              <a:t>1</a:t>
            </a:r>
            <a:r>
              <a:rPr lang="zh-CN" altLang="zh-CN" sz="2000" b="1" dirty="0">
                <a:solidFill>
                  <a:srgbClr val="002060"/>
                </a:solidFill>
              </a:rPr>
              <a:t>）思想内容能紧紧围绕的主题</a:t>
            </a:r>
          </a:p>
          <a:p>
            <a:r>
              <a:rPr lang="en-US" altLang="zh-CN" sz="2000" b="1" dirty="0">
                <a:solidFill>
                  <a:srgbClr val="002060"/>
                </a:solidFill>
              </a:rPr>
              <a:t>2</a:t>
            </a:r>
            <a:r>
              <a:rPr lang="zh-CN" altLang="zh-CN" sz="2000" b="1" dirty="0">
                <a:solidFill>
                  <a:srgbClr val="002060"/>
                </a:solidFill>
              </a:rPr>
              <a:t>）材料典型、新颖</a:t>
            </a:r>
            <a:r>
              <a:rPr lang="zh-CN" altLang="zh-CN" sz="2000" b="1" dirty="0" smtClean="0">
                <a:solidFill>
                  <a:srgbClr val="002060"/>
                </a:solidFill>
              </a:rPr>
              <a:t>，生动。</a:t>
            </a:r>
            <a:endParaRPr lang="zh-CN" altLang="zh-CN" sz="2000" b="1" dirty="0">
              <a:solidFill>
                <a:srgbClr val="002060"/>
              </a:solidFill>
            </a:endParaRPr>
          </a:p>
          <a:p>
            <a:r>
              <a:rPr lang="en-US" altLang="zh-CN" sz="2000" b="1" dirty="0">
                <a:solidFill>
                  <a:srgbClr val="002060"/>
                </a:solidFill>
              </a:rPr>
              <a:t>3</a:t>
            </a:r>
            <a:r>
              <a:rPr lang="zh-CN" altLang="zh-CN" sz="2000" b="1" dirty="0">
                <a:solidFill>
                  <a:srgbClr val="002060"/>
                </a:solidFill>
              </a:rPr>
              <a:t>）演讲者语音</a:t>
            </a:r>
            <a:r>
              <a:rPr lang="zh-CN" altLang="zh-CN" sz="2000" b="1" dirty="0" smtClean="0">
                <a:solidFill>
                  <a:srgbClr val="002060"/>
                </a:solidFill>
              </a:rPr>
              <a:t>规范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,</a:t>
            </a:r>
            <a:r>
              <a:rPr lang="zh-CN" altLang="zh-CN" sz="2000" b="1" dirty="0" smtClean="0">
                <a:solidFill>
                  <a:srgbClr val="002060"/>
                </a:solidFill>
              </a:rPr>
              <a:t>表达</a:t>
            </a:r>
            <a:r>
              <a:rPr lang="zh-CN" altLang="zh-CN" sz="2000" b="1" dirty="0">
                <a:solidFill>
                  <a:srgbClr val="002060"/>
                </a:solidFill>
              </a:rPr>
              <a:t>准确、流畅、自然。</a:t>
            </a:r>
          </a:p>
          <a:p>
            <a:r>
              <a:rPr lang="en-US" altLang="zh-CN" sz="2000" b="1" dirty="0">
                <a:solidFill>
                  <a:srgbClr val="002060"/>
                </a:solidFill>
              </a:rPr>
              <a:t>4</a:t>
            </a:r>
            <a:r>
              <a:rPr lang="zh-CN" altLang="zh-CN" sz="2000" b="1" dirty="0">
                <a:solidFill>
                  <a:srgbClr val="002060"/>
                </a:solidFill>
              </a:rPr>
              <a:t>）演讲者精神饱满，能</a:t>
            </a:r>
            <a:r>
              <a:rPr lang="zh-CN" altLang="zh-CN" sz="2000" b="1" dirty="0" smtClean="0">
                <a:solidFill>
                  <a:srgbClr val="002060"/>
                </a:solidFill>
              </a:rPr>
              <a:t>较好表达</a:t>
            </a:r>
            <a:r>
              <a:rPr lang="zh-CN" altLang="zh-CN" sz="2000" b="1" dirty="0">
                <a:solidFill>
                  <a:srgbClr val="002060"/>
                </a:solidFill>
              </a:rPr>
              <a:t>对演讲稿的理解。</a:t>
            </a:r>
          </a:p>
          <a:p>
            <a:r>
              <a:rPr lang="en-US" altLang="zh-CN" sz="2000" b="1" dirty="0">
                <a:solidFill>
                  <a:srgbClr val="002060"/>
                </a:solidFill>
              </a:rPr>
              <a:t>5</a:t>
            </a:r>
            <a:r>
              <a:rPr lang="zh-CN" altLang="zh-CN" sz="2000" b="1" dirty="0">
                <a:solidFill>
                  <a:srgbClr val="002060"/>
                </a:solidFill>
              </a:rPr>
              <a:t>）演讲具有较强的吸引力、感染力和</a:t>
            </a:r>
            <a:r>
              <a:rPr lang="zh-CN" altLang="zh-CN" sz="2000" b="1" dirty="0" smtClean="0">
                <a:solidFill>
                  <a:srgbClr val="002060"/>
                </a:solidFill>
              </a:rPr>
              <a:t>号召力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,</a:t>
            </a:r>
            <a:r>
              <a:rPr lang="zh-CN" altLang="zh-CN" sz="2000" b="1" dirty="0" smtClean="0">
                <a:solidFill>
                  <a:srgbClr val="002060"/>
                </a:solidFill>
              </a:rPr>
              <a:t>营造</a:t>
            </a:r>
            <a:r>
              <a:rPr lang="zh-CN" altLang="zh-CN" sz="2000" b="1" dirty="0">
                <a:solidFill>
                  <a:srgbClr val="002060"/>
                </a:solidFill>
              </a:rPr>
              <a:t>良好的演讲效果。</a:t>
            </a:r>
            <a:endParaRPr lang="zh-CN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25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199A1CD-F0A8-44F3-878C-FA8C86369B39}"/>
              </a:ext>
            </a:extLst>
          </p:cNvPr>
          <p:cNvGrpSpPr/>
          <p:nvPr/>
        </p:nvGrpSpPr>
        <p:grpSpPr>
          <a:xfrm>
            <a:off x="502285" y="1011555"/>
            <a:ext cx="3642360" cy="3531235"/>
            <a:chOff x="502285" y="1011555"/>
            <a:chExt cx="3642360" cy="3531235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EE4600DA-94E0-48C1-8DAB-36DB99727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132151" flipH="1">
              <a:off x="-187325" y="1700530"/>
              <a:ext cx="3531235" cy="2153285"/>
            </a:xfrm>
            <a:prstGeom prst="rect">
              <a:avLst/>
            </a:prstGeom>
          </p:spPr>
        </p:pic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DAB5BACA-3B0C-4BA0-8756-588EAE8D9022}"/>
                </a:ext>
              </a:extLst>
            </p:cNvPr>
            <p:cNvSpPr/>
            <p:nvPr/>
          </p:nvSpPr>
          <p:spPr>
            <a:xfrm>
              <a:off x="996315" y="1221740"/>
              <a:ext cx="2869565" cy="311086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51BC83F7-4134-406D-B811-A6AD46ACC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5760" y="2098675"/>
              <a:ext cx="1238885" cy="164592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954CF95-3983-4555-ACBF-FD8EA7A82BEB}"/>
              </a:ext>
            </a:extLst>
          </p:cNvPr>
          <p:cNvGrpSpPr/>
          <p:nvPr/>
        </p:nvGrpSpPr>
        <p:grpSpPr>
          <a:xfrm>
            <a:off x="4223385" y="1338580"/>
            <a:ext cx="1087120" cy="1134745"/>
            <a:chOff x="4223385" y="1338580"/>
            <a:chExt cx="1087120" cy="113474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48689F4-AA0E-4614-A297-1A2CE7B6DF4B}"/>
                </a:ext>
              </a:extLst>
            </p:cNvPr>
            <p:cNvSpPr txBox="1"/>
            <p:nvPr/>
          </p:nvSpPr>
          <p:spPr>
            <a:xfrm>
              <a:off x="4299585" y="1341755"/>
              <a:ext cx="935355" cy="103949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B18D6E"/>
                  </a:solidFill>
                </a:rPr>
                <a:t>壹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E0277D67-2F90-4369-A8FB-453FC785B1ED}"/>
                </a:ext>
              </a:extLst>
            </p:cNvPr>
            <p:cNvSpPr/>
            <p:nvPr/>
          </p:nvSpPr>
          <p:spPr>
            <a:xfrm>
              <a:off x="4223385" y="1338580"/>
              <a:ext cx="1087120" cy="1134745"/>
            </a:xfrm>
            <a:prstGeom prst="ellipse">
              <a:avLst/>
            </a:prstGeom>
            <a:noFill/>
            <a:ln>
              <a:solidFill>
                <a:srgbClr val="B18D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9A61DC4-E5E7-4DC5-98B9-A8DCA9278E94}"/>
              </a:ext>
            </a:extLst>
          </p:cNvPr>
          <p:cNvGrpSpPr/>
          <p:nvPr/>
        </p:nvGrpSpPr>
        <p:grpSpPr>
          <a:xfrm>
            <a:off x="6292396" y="1328057"/>
            <a:ext cx="1087120" cy="1134745"/>
            <a:chOff x="5796280" y="1295400"/>
            <a:chExt cx="1087120" cy="113474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0D88D90C-7F26-4CCC-BACC-B45C9D381A40}"/>
                </a:ext>
              </a:extLst>
            </p:cNvPr>
            <p:cNvSpPr txBox="1"/>
            <p:nvPr/>
          </p:nvSpPr>
          <p:spPr>
            <a:xfrm>
              <a:off x="5872480" y="1298575"/>
              <a:ext cx="935355" cy="103949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B18D6E"/>
                  </a:solidFill>
                </a:rPr>
                <a:t>贰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99335248-8089-463E-8BDF-5CABC2134271}"/>
                </a:ext>
              </a:extLst>
            </p:cNvPr>
            <p:cNvSpPr/>
            <p:nvPr/>
          </p:nvSpPr>
          <p:spPr>
            <a:xfrm>
              <a:off x="5796280" y="1295400"/>
              <a:ext cx="1087120" cy="1134745"/>
            </a:xfrm>
            <a:prstGeom prst="ellipse">
              <a:avLst/>
            </a:prstGeom>
            <a:noFill/>
            <a:ln>
              <a:solidFill>
                <a:srgbClr val="B18D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954CF95-3983-4555-ACBF-FD8EA7A82BEB}"/>
              </a:ext>
            </a:extLst>
          </p:cNvPr>
          <p:cNvGrpSpPr/>
          <p:nvPr/>
        </p:nvGrpSpPr>
        <p:grpSpPr>
          <a:xfrm>
            <a:off x="8617041" y="1371600"/>
            <a:ext cx="1087120" cy="1134745"/>
            <a:chOff x="7369810" y="1344295"/>
            <a:chExt cx="1087120" cy="113474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848689F4-AA0E-4614-A297-1A2CE7B6DF4B}"/>
                </a:ext>
              </a:extLst>
            </p:cNvPr>
            <p:cNvSpPr txBox="1"/>
            <p:nvPr/>
          </p:nvSpPr>
          <p:spPr>
            <a:xfrm>
              <a:off x="7445375" y="1347470"/>
              <a:ext cx="954405" cy="10153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B18D6E"/>
                  </a:solidFill>
                </a:rPr>
                <a:t>叁</a:t>
              </a: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E0277D67-2F90-4369-A8FB-453FC785B1ED}"/>
                </a:ext>
              </a:extLst>
            </p:cNvPr>
            <p:cNvSpPr/>
            <p:nvPr/>
          </p:nvSpPr>
          <p:spPr>
            <a:xfrm>
              <a:off x="7369810" y="1344295"/>
              <a:ext cx="1087120" cy="1134745"/>
            </a:xfrm>
            <a:prstGeom prst="ellipse">
              <a:avLst/>
            </a:prstGeom>
            <a:noFill/>
            <a:ln>
              <a:solidFill>
                <a:srgbClr val="B18D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189095" y="2804160"/>
            <a:ext cx="1487805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王靖然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265726" y="2843348"/>
            <a:ext cx="1487805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曹文慧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588647" y="2831465"/>
            <a:ext cx="1487805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李玉珊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3555" y="3911600"/>
            <a:ext cx="1046480" cy="27984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/>
              <a:t>人人讲诚信</a:t>
            </a:r>
            <a:endParaRPr lang="en-US" altLang="zh-CN" sz="2800" dirty="0" smtClean="0"/>
          </a:p>
          <a:p>
            <a:r>
              <a:rPr lang="zh-CN" altLang="en-US" sz="2800" dirty="0" smtClean="0"/>
              <a:t>世界更美好</a:t>
            </a:r>
            <a:endParaRPr lang="zh-CN" altLang="en-US" sz="2800" dirty="0"/>
          </a:p>
        </p:txBody>
      </p:sp>
      <p:sp>
        <p:nvSpPr>
          <p:cNvPr id="51" name="文本框 50"/>
          <p:cNvSpPr txBox="1"/>
          <p:nvPr/>
        </p:nvSpPr>
        <p:spPr>
          <a:xfrm>
            <a:off x="6699158" y="3921759"/>
            <a:ext cx="615315" cy="27984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/>
              <a:t>唯天下至诚</a:t>
            </a:r>
            <a:endParaRPr lang="zh-CN" altLang="en-US" sz="2800" dirty="0"/>
          </a:p>
        </p:txBody>
      </p:sp>
      <p:sp>
        <p:nvSpPr>
          <p:cNvPr id="53" name="文本框 52"/>
          <p:cNvSpPr txBox="1"/>
          <p:nvPr/>
        </p:nvSpPr>
        <p:spPr>
          <a:xfrm>
            <a:off x="9041164" y="3783965"/>
            <a:ext cx="615553" cy="27984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/>
              <a:t>诚信  学生之本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1273175" y="2315210"/>
            <a:ext cx="2261870" cy="9232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演说家</a:t>
            </a:r>
            <a:endParaRPr lang="zh-CN" altLang="en-US" sz="54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815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64FB9FC-B344-412F-970E-2CC2AE9AD5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965" y="132080"/>
            <a:ext cx="5648325" cy="3733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93C68D6-579C-4265-A493-4E0EED5B77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3529965" y="978535"/>
            <a:ext cx="4830445" cy="4830445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13DDBE1-C79D-43C3-8A0A-80B8831A82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190" y="2482850"/>
            <a:ext cx="2266950" cy="238125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8087EA7-80D6-4B21-B4F4-ED0B420A52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028">
            <a:off x="3113405" y="2840990"/>
            <a:ext cx="2133600" cy="275272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DD594F8-5C1A-44E7-9F44-49D1897012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741">
            <a:off x="6224270" y="1621790"/>
            <a:ext cx="1184275" cy="14808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190F259-96A3-4A5E-83EE-3A54FFBDC32C}"/>
              </a:ext>
            </a:extLst>
          </p:cNvPr>
          <p:cNvSpPr txBox="1"/>
          <p:nvPr/>
        </p:nvSpPr>
        <p:spPr>
          <a:xfrm>
            <a:off x="5412740" y="1542415"/>
            <a:ext cx="923290" cy="31699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54402C"/>
                </a:solidFill>
              </a:rPr>
              <a:t>人讲信则立</a:t>
            </a:r>
            <a:endParaRPr lang="zh-CN" altLang="en-US" sz="4800" dirty="0">
              <a:solidFill>
                <a:srgbClr val="54402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7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C992E8C-9A57-4103-AFF4-EB02E8973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655" y="424815"/>
            <a:ext cx="5648325" cy="37338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B0DE196-43FD-42EF-B35B-A419D3A770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5"/>
          <a:stretch/>
        </p:blipFill>
        <p:spPr>
          <a:xfrm>
            <a:off x="160655" y="1685290"/>
            <a:ext cx="10972800" cy="36703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3CC1435-6A4D-4988-92F5-452E547B9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8673465" y="936625"/>
            <a:ext cx="3618230" cy="4902835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E245E35-12F2-4C3F-8843-A22AB3CADEBD}"/>
              </a:ext>
            </a:extLst>
          </p:cNvPr>
          <p:cNvGrpSpPr/>
          <p:nvPr/>
        </p:nvGrpSpPr>
        <p:grpSpPr>
          <a:xfrm>
            <a:off x="2694305" y="2721610"/>
            <a:ext cx="1148715" cy="1108710"/>
            <a:chOff x="2694305" y="2721610"/>
            <a:chExt cx="1148715" cy="110871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AD1C6903-6785-4BCC-B3F9-4D049C05C24D}"/>
                </a:ext>
              </a:extLst>
            </p:cNvPr>
            <p:cNvSpPr txBox="1"/>
            <p:nvPr/>
          </p:nvSpPr>
          <p:spPr>
            <a:xfrm>
              <a:off x="2694305" y="2821305"/>
              <a:ext cx="1123950" cy="831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9E7C6"/>
                  </a:solidFill>
                </a:rPr>
                <a:t>1</a:t>
              </a:r>
              <a:r>
                <a:rPr lang="zh-CN" altLang="en-US" sz="4800" dirty="0" smtClean="0">
                  <a:solidFill>
                    <a:srgbClr val="F9E7C6"/>
                  </a:solidFill>
                </a:rPr>
                <a:t>组</a:t>
              </a:r>
              <a:endParaRPr lang="zh-CN" altLang="en-US" sz="4800" dirty="0">
                <a:solidFill>
                  <a:srgbClr val="F9E7C6"/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27132D01-678A-46EC-8261-49F6C0A23DB9}"/>
                </a:ext>
              </a:extLst>
            </p:cNvPr>
            <p:cNvSpPr/>
            <p:nvPr/>
          </p:nvSpPr>
          <p:spPr>
            <a:xfrm>
              <a:off x="2733675" y="2721610"/>
              <a:ext cx="1108710" cy="1108710"/>
            </a:xfrm>
            <a:prstGeom prst="ellipse">
              <a:avLst/>
            </a:prstGeom>
            <a:noFill/>
            <a:ln>
              <a:solidFill>
                <a:srgbClr val="F9E7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02785" y="2728595"/>
            <a:ext cx="4578985" cy="923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名言警句背诵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29846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B831CED-3FEE-4365-A580-BEA1F7E59DFC}"/>
              </a:ext>
            </a:extLst>
          </p:cNvPr>
          <p:cNvGrpSpPr/>
          <p:nvPr/>
        </p:nvGrpSpPr>
        <p:grpSpPr>
          <a:xfrm>
            <a:off x="624840" y="670738"/>
            <a:ext cx="9648825" cy="2229485"/>
            <a:chOff x="0" y="829310"/>
            <a:chExt cx="9648825" cy="222948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F98B330-D807-4074-A612-D253370288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0" y="1039495"/>
              <a:ext cx="9105900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EC86FEF7-32BA-4D53-ABE1-4FD2B5CE6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9725" y="829310"/>
              <a:ext cx="1689100" cy="2070100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4DEFA75-C4FB-4E9F-A1EF-709AC194FBF5}"/>
                </a:ext>
              </a:extLst>
            </p:cNvPr>
            <p:cNvGrpSpPr/>
            <p:nvPr/>
          </p:nvGrpSpPr>
          <p:grpSpPr>
            <a:xfrm>
              <a:off x="204261" y="1352232"/>
              <a:ext cx="952551" cy="1220154"/>
              <a:chOff x="204261" y="1352232"/>
              <a:chExt cx="952551" cy="1220154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91036294-1130-4631-AA4F-D15EA7C88F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133510" y="1549083"/>
                <a:ext cx="1146810" cy="89979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3D03077A-A1CF-4194-A30F-4F81802FB64C}"/>
                  </a:ext>
                </a:extLst>
              </p:cNvPr>
              <p:cNvSpPr txBox="1"/>
              <p:nvPr/>
            </p:nvSpPr>
            <p:spPr>
              <a:xfrm>
                <a:off x="204261" y="1352232"/>
                <a:ext cx="759460" cy="12001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dirty="0">
                    <a:solidFill>
                      <a:srgbClr val="F9E7C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交</a:t>
                </a:r>
                <a:endParaRPr lang="en-US" altLang="zh-CN" sz="7200" dirty="0" smtClean="0">
                  <a:solidFill>
                    <a:srgbClr val="F9E7C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7543967-022D-493A-B8A3-A380B8D2505B}"/>
              </a:ext>
            </a:extLst>
          </p:cNvPr>
          <p:cNvGrpSpPr/>
          <p:nvPr/>
        </p:nvGrpSpPr>
        <p:grpSpPr>
          <a:xfrm>
            <a:off x="2422525" y="3757294"/>
            <a:ext cx="9770110" cy="2070736"/>
            <a:chOff x="2422525" y="3757294"/>
            <a:chExt cx="9770110" cy="2070736"/>
          </a:xfrm>
        </p:grpSpPr>
        <p:pic>
          <p:nvPicPr>
            <p:cNvPr id="5" name="图片 4" descr="C:/Users/Administrator/AppData/Roaming/JisuOffice/ETemp/4004_2736736/image2.jpe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3086100" y="3808095"/>
              <a:ext cx="9106535" cy="201993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</p:pic>
        <p:pic>
          <p:nvPicPr>
            <p:cNvPr id="6" name="图片 5" descr="C:/Users/Administrator/AppData/Roaming/JisuOffice/ETemp/4004_2736736/image9.png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422525" y="3757294"/>
              <a:ext cx="1689735" cy="2070735"/>
            </a:xfrm>
            <a:prstGeom prst="rect">
              <a:avLst/>
            </a:prstGeom>
            <a:noFill/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0DD3BC87-BC40-4FB8-8BF2-D59284A96F20}"/>
                </a:ext>
              </a:extLst>
            </p:cNvPr>
            <p:cNvGrpSpPr/>
            <p:nvPr/>
          </p:nvGrpSpPr>
          <p:grpSpPr>
            <a:xfrm>
              <a:off x="10273665" y="4156075"/>
              <a:ext cx="1493137" cy="1262290"/>
              <a:chOff x="10273665" y="4156075"/>
              <a:chExt cx="1493137" cy="1262290"/>
            </a:xfrm>
          </p:grpSpPr>
          <p:pic>
            <p:nvPicPr>
              <p:cNvPr id="17" name="图片 16" descr="C:/Users/Administrator/AppData/Roaming/JisuOffice/ETemp/4004_2736736/image1.png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10742864" y="4394428"/>
                <a:ext cx="1147445" cy="900430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</p:pic>
          <p:sp>
            <p:nvSpPr>
              <p:cNvPr id="18" name="文本框 17"/>
              <p:cNvSpPr txBox="1">
                <a:spLocks/>
              </p:cNvSpPr>
              <p:nvPr/>
            </p:nvSpPr>
            <p:spPr>
              <a:xfrm>
                <a:off x="10273665" y="4156075"/>
                <a:ext cx="185420" cy="708660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numCol="1" anchor="t">
                <a:spAutoFit/>
              </a:bodyPr>
              <a:lstStyle/>
              <a:p>
                <a:pPr marL="0" indent="0" algn="l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4000" b="0" cap="none" dirty="0" smtClean="0">
                  <a:solidFill>
                    <a:srgbClr val="F9E7C6"/>
                  </a:solidFill>
                  <a:latin typeface="华文行楷" charset="0"/>
                  <a:ea typeface="华文行楷" charset="0"/>
                </a:endParaRPr>
              </a:p>
            </p:txBody>
          </p:sp>
        </p:grpSp>
      </p:grpSp>
      <p:sp>
        <p:nvSpPr>
          <p:cNvPr id="2" name="文本框 1"/>
          <p:cNvSpPr txBox="1">
            <a:spLocks/>
          </p:cNvSpPr>
          <p:nvPr/>
        </p:nvSpPr>
        <p:spPr>
          <a:xfrm>
            <a:off x="1845578" y="1056265"/>
            <a:ext cx="7895800" cy="212365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1、人无忠信，不可立于世。——程颐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2、以信接人，天下信人；不以信接人，妻子疑之。——杨泉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3、丈夫一言许人，千金不易。——《资治通鉴》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000" b="1" cap="none" dirty="0" smtClean="0">
              <a:latin typeface="华文新魏" charset="0"/>
              <a:ea typeface="华文新魏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96569" y="3967480"/>
            <a:ext cx="6459153" cy="1754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solidFill>
                  <a:srgbClr val="000000"/>
                </a:solidFill>
                <a:latin typeface="华文新魏" charset="0"/>
                <a:ea typeface="华文新魏" charset="0"/>
              </a:rPr>
              <a:t>4、与朋友交，言而有信。——孔子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5、人以实，虽疏必密；与人以虚，虽戚必疏。——汉·韩婴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400" b="1" cap="none" dirty="0" smtClean="0">
              <a:latin typeface="华文新魏" charset="0"/>
              <a:ea typeface="华文新魏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D03077A-A1CF-4194-A30F-4F81802FB64C}"/>
              </a:ext>
            </a:extLst>
          </p:cNvPr>
          <p:cNvSpPr txBox="1"/>
          <p:nvPr/>
        </p:nvSpPr>
        <p:spPr>
          <a:xfrm>
            <a:off x="10755722" y="4156075"/>
            <a:ext cx="759460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9E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友</a:t>
            </a:r>
            <a:endParaRPr lang="en-US" altLang="zh-CN" sz="7200" dirty="0" smtClean="0">
              <a:solidFill>
                <a:srgbClr val="F9E7C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491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817CB36-2DB7-4054-A209-D7CDE888B651}"/>
              </a:ext>
            </a:extLst>
          </p:cNvPr>
          <p:cNvGrpSpPr/>
          <p:nvPr/>
        </p:nvGrpSpPr>
        <p:grpSpPr>
          <a:xfrm>
            <a:off x="0" y="2385695"/>
            <a:ext cx="6058535" cy="2155825"/>
            <a:chOff x="0" y="2385695"/>
            <a:chExt cx="6058535" cy="2155825"/>
          </a:xfrm>
        </p:grpSpPr>
        <p:pic>
          <p:nvPicPr>
            <p:cNvPr id="5" name="图片 4" descr="C:/Users/Administrator/AppData/Roaming/JisuOffice/ETemp/4004_2736736/image2.jpe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0" y="2385695"/>
              <a:ext cx="6045835" cy="215646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F3A57DC1-1E47-47C7-A86D-DE2786366786}"/>
                </a:ext>
              </a:extLst>
            </p:cNvPr>
            <p:cNvGrpSpPr/>
            <p:nvPr/>
          </p:nvGrpSpPr>
          <p:grpSpPr>
            <a:xfrm>
              <a:off x="4949825" y="2874645"/>
              <a:ext cx="1108710" cy="1108710"/>
              <a:chOff x="4949825" y="2874645"/>
              <a:chExt cx="1108710" cy="1108710"/>
            </a:xfrm>
          </p:grpSpPr>
          <p:sp>
            <p:nvSpPr>
              <p:cNvPr id="10" name="文本框 9"/>
              <p:cNvSpPr txBox="1">
                <a:spLocks/>
              </p:cNvSpPr>
              <p:nvPr/>
            </p:nvSpPr>
            <p:spPr>
              <a:xfrm>
                <a:off x="5055235" y="2919730"/>
                <a:ext cx="955040" cy="1016000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none" lIns="91440" tIns="45720" rIns="91440" bIns="45720" numCol="1" anchor="t">
                <a:spAutoFit/>
              </a:bodyPr>
              <a:lstStyle/>
              <a:p>
                <a:pPr marL="0" indent="0" algn="l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6000" b="0" cap="none" dirty="0" smtClean="0">
                    <a:solidFill>
                      <a:srgbClr val="B18D6E"/>
                    </a:solidFill>
                    <a:latin typeface="等线" charset="0"/>
                    <a:ea typeface="等线" charset="0"/>
                  </a:rPr>
                  <a:t>经</a:t>
                </a:r>
                <a:endParaRPr lang="ko-KR" altLang="en-US" sz="6000" b="0" cap="none" dirty="0" smtClean="0">
                  <a:solidFill>
                    <a:srgbClr val="B18D6E"/>
                  </a:solidFill>
                  <a:latin typeface="等线" charset="0"/>
                  <a:ea typeface="等线" charset="0"/>
                </a:endParaRPr>
              </a:p>
            </p:txBody>
          </p:sp>
          <p:sp>
            <p:nvSpPr>
              <p:cNvPr id="11" name="椭圆 10"/>
              <p:cNvSpPr>
                <a:spLocks/>
              </p:cNvSpPr>
              <p:nvPr/>
            </p:nvSpPr>
            <p:spPr>
              <a:xfrm>
                <a:off x="4949825" y="2874645"/>
                <a:ext cx="1109345" cy="1109345"/>
              </a:xfrm>
              <a:prstGeom prst="ellipse">
                <a:avLst/>
              </a:prstGeom>
              <a:noFill/>
              <a:ln w="12700" cap="flat" cmpd="sng">
                <a:solidFill>
                  <a:srgbClr val="B18D6E">
                    <a:alpha val="100000"/>
                  </a:srgb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>
                <a:noAutofit/>
              </a:bodyPr>
              <a:lstStyle/>
              <a:p>
                <a:pPr marL="0" indent="0" algn="ctr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1800" b="0" cap="none" dirty="0" smtClean="0">
                  <a:solidFill>
                    <a:srgbClr val="B18D6E"/>
                  </a:solidFill>
                  <a:latin typeface="等线" charset="0"/>
                  <a:ea typeface="等线" charset="0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91D146B-EB6F-4ABA-994D-99EF3D84F184}"/>
              </a:ext>
            </a:extLst>
          </p:cNvPr>
          <p:cNvGrpSpPr/>
          <p:nvPr/>
        </p:nvGrpSpPr>
        <p:grpSpPr>
          <a:xfrm>
            <a:off x="6045200" y="2414270"/>
            <a:ext cx="6146800" cy="2155825"/>
            <a:chOff x="6045200" y="2414270"/>
            <a:chExt cx="6146800" cy="2155825"/>
          </a:xfrm>
        </p:grpSpPr>
        <p:sp>
          <p:nvSpPr>
            <p:cNvPr id="8" name="矩形 7"/>
            <p:cNvSpPr>
              <a:spLocks/>
            </p:cNvSpPr>
            <p:nvPr/>
          </p:nvSpPr>
          <p:spPr>
            <a:xfrm flipH="1">
              <a:off x="6045200" y="2414270"/>
              <a:ext cx="6147435" cy="2156460"/>
            </a:xfrm>
            <a:prstGeom prst="rect">
              <a:avLst/>
            </a:prstGeom>
            <a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tile tx="0" ty="0" sx="100000" sy="100000" flip="none" algn="tl"/>
            </a:blipFill>
            <a:ln w="0">
              <a:noFill/>
              <a:prstDash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>
              <a:noAutofit/>
            </a:bodyPr>
            <a:lstStyle/>
            <a:p>
              <a:pPr marL="0" indent="0" algn="ctr" defTabSz="9144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b="0" cap="none" dirty="0" smtClean="0">
                <a:latin typeface="等线" charset="0"/>
                <a:ea typeface="等线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D4B2C644-5397-4F01-B14C-C3A48CA69C90}"/>
                </a:ext>
              </a:extLst>
            </p:cNvPr>
            <p:cNvGrpSpPr/>
            <p:nvPr/>
          </p:nvGrpSpPr>
          <p:grpSpPr>
            <a:xfrm>
              <a:off x="6094730" y="2916555"/>
              <a:ext cx="1108710" cy="1108710"/>
              <a:chOff x="6094730" y="2916555"/>
              <a:chExt cx="1108710" cy="1108710"/>
            </a:xfrm>
          </p:grpSpPr>
          <p:sp>
            <p:nvSpPr>
              <p:cNvPr id="16" name="文本框 15"/>
              <p:cNvSpPr txBox="1">
                <a:spLocks/>
              </p:cNvSpPr>
              <p:nvPr/>
            </p:nvSpPr>
            <p:spPr>
              <a:xfrm>
                <a:off x="6186170" y="2919730"/>
                <a:ext cx="955040" cy="1016000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none" lIns="91440" tIns="45720" rIns="91440" bIns="45720" numCol="1" anchor="t">
                <a:spAutoFit/>
              </a:bodyPr>
              <a:lstStyle/>
              <a:p>
                <a:pPr marL="0" indent="0" algn="l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6000" b="0" cap="none" dirty="0" smtClean="0">
                    <a:solidFill>
                      <a:srgbClr val="F9E7C6"/>
                    </a:solidFill>
                    <a:latin typeface="等线" charset="0"/>
                    <a:ea typeface="等线" charset="0"/>
                  </a:rPr>
                  <a:t>商</a:t>
                </a:r>
                <a:endParaRPr lang="ko-KR" altLang="en-US" sz="6000" b="0" cap="none" dirty="0" smtClean="0">
                  <a:solidFill>
                    <a:srgbClr val="F9E7C6"/>
                  </a:solidFill>
                  <a:latin typeface="等线" charset="0"/>
                  <a:ea typeface="等线" charset="0"/>
                </a:endParaRPr>
              </a:p>
            </p:txBody>
          </p:sp>
          <p:sp>
            <p:nvSpPr>
              <p:cNvPr id="17" name="椭圆 16"/>
              <p:cNvSpPr>
                <a:spLocks/>
              </p:cNvSpPr>
              <p:nvPr/>
            </p:nvSpPr>
            <p:spPr>
              <a:xfrm>
                <a:off x="6094730" y="2916555"/>
                <a:ext cx="1109345" cy="1109345"/>
              </a:xfrm>
              <a:prstGeom prst="ellipse">
                <a:avLst/>
              </a:prstGeom>
              <a:noFill/>
              <a:ln w="12700" cap="flat" cmpd="sng">
                <a:solidFill>
                  <a:srgbClr val="F9E7C6">
                    <a:alpha val="100000"/>
                  </a:srgb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>
                <a:noAutofit/>
              </a:bodyPr>
              <a:lstStyle/>
              <a:p>
                <a:pPr marL="0" indent="0" algn="ctr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1800" b="0" cap="none" dirty="0" smtClean="0">
                  <a:solidFill>
                    <a:srgbClr val="F9E7C6"/>
                  </a:solidFill>
                  <a:latin typeface="等线" charset="0"/>
                  <a:ea typeface="等线" charset="0"/>
                </a:endParaRPr>
              </a:p>
            </p:txBody>
          </p:sp>
        </p:grpSp>
      </p:grpSp>
      <p:sp>
        <p:nvSpPr>
          <p:cNvPr id="4" name="文本框 3"/>
          <p:cNvSpPr txBox="1">
            <a:spLocks/>
          </p:cNvSpPr>
          <p:nvPr/>
        </p:nvSpPr>
        <p:spPr>
          <a:xfrm>
            <a:off x="106998" y="2539999"/>
            <a:ext cx="4850765" cy="246221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1、人而无信，不知其可也 ---孔子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2、言必信，行必果--子路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3、小信诚则大信立--韩非子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4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 smtClean="0">
              <a:latin typeface="等线" charset="0"/>
              <a:ea typeface="等线" charset="0"/>
            </a:endParaRPr>
          </a:p>
        </p:txBody>
      </p:sp>
      <p:sp>
        <p:nvSpPr>
          <p:cNvPr id="23" name="文本框 22"/>
          <p:cNvSpPr txBox="1">
            <a:spLocks/>
          </p:cNvSpPr>
          <p:nvPr/>
        </p:nvSpPr>
        <p:spPr>
          <a:xfrm>
            <a:off x="7353300" y="2862580"/>
            <a:ext cx="4980940" cy="206210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solidFill>
                  <a:srgbClr val="000000"/>
                </a:solidFill>
                <a:latin typeface="华文新魏" charset="0"/>
                <a:ea typeface="华文新魏" charset="0"/>
              </a:rPr>
              <a:t>4、人背信则名不达——刘向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5、不信不立，不诚不行——晁说之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4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000" b="0" cap="none" dirty="0" smtClean="0">
              <a:latin typeface="华文新魏" charset="0"/>
              <a:ea typeface="华文新魏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23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B831CED-3FEE-4365-A580-BEA1F7E59DFC}"/>
              </a:ext>
            </a:extLst>
          </p:cNvPr>
          <p:cNvGrpSpPr/>
          <p:nvPr/>
        </p:nvGrpSpPr>
        <p:grpSpPr>
          <a:xfrm>
            <a:off x="0" y="829310"/>
            <a:ext cx="9648825" cy="2229485"/>
            <a:chOff x="0" y="829310"/>
            <a:chExt cx="9648825" cy="222948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F98B330-D807-4074-A612-D253370288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0" y="1039495"/>
              <a:ext cx="9105900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EC86FEF7-32BA-4D53-ABE1-4FD2B5CE6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9725" y="829310"/>
              <a:ext cx="1689100" cy="2070100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4DEFA75-C4FB-4E9F-A1EF-709AC194FBF5}"/>
                </a:ext>
              </a:extLst>
            </p:cNvPr>
            <p:cNvGrpSpPr/>
            <p:nvPr/>
          </p:nvGrpSpPr>
          <p:grpSpPr>
            <a:xfrm>
              <a:off x="725170" y="1278255"/>
              <a:ext cx="980440" cy="1233170"/>
              <a:chOff x="725170" y="1278255"/>
              <a:chExt cx="980440" cy="1233170"/>
            </a:xfrm>
          </p:grpSpPr>
          <p:pic>
            <p:nvPicPr>
              <p:cNvPr id="13" name="图片 12" descr="C:/Users/Administrator/AppData/Roaming/JisuOffice/ETemp/4004_2736736/image1.png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681990" y="1488440"/>
                <a:ext cx="1147445" cy="900430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</p:pic>
          <p:sp>
            <p:nvSpPr>
              <p:cNvPr id="14" name="文本框 13"/>
              <p:cNvSpPr txBox="1">
                <a:spLocks/>
              </p:cNvSpPr>
              <p:nvPr/>
            </p:nvSpPr>
            <p:spPr>
              <a:xfrm>
                <a:off x="725170" y="1278255"/>
                <a:ext cx="760095" cy="120078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>
                <a:spAutoFit/>
              </a:bodyPr>
              <a:lstStyle/>
              <a:p>
                <a:pPr marL="0" indent="0" algn="l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7200" b="0" cap="none" dirty="0" smtClean="0">
                    <a:solidFill>
                      <a:srgbClr val="F9E7C6"/>
                    </a:solidFill>
                    <a:latin typeface="宋体" charset="0"/>
                    <a:ea typeface="宋体" charset="0"/>
                  </a:rPr>
                  <a:t>国</a:t>
                </a:r>
                <a:endParaRPr lang="ko-KR" altLang="en-US" sz="7200" b="0" cap="none" dirty="0" smtClean="0">
                  <a:solidFill>
                    <a:srgbClr val="F9E7C6"/>
                  </a:solidFill>
                  <a:latin typeface="宋体" charset="0"/>
                  <a:ea typeface="宋体" charset="0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7543967-022D-493A-B8A3-A380B8D2505B}"/>
              </a:ext>
            </a:extLst>
          </p:cNvPr>
          <p:cNvGrpSpPr/>
          <p:nvPr/>
        </p:nvGrpSpPr>
        <p:grpSpPr>
          <a:xfrm>
            <a:off x="2422525" y="3728719"/>
            <a:ext cx="9770110" cy="2070736"/>
            <a:chOff x="2422525" y="3728719"/>
            <a:chExt cx="9770110" cy="2070736"/>
          </a:xfrm>
        </p:grpSpPr>
        <p:pic>
          <p:nvPicPr>
            <p:cNvPr id="5" name="图片 4" descr="C:/Users/Administrator/AppData/Roaming/JisuOffice/ETemp/4004_2736736/image2.jpe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3086100" y="3779520"/>
              <a:ext cx="9106535" cy="201993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</p:pic>
        <p:pic>
          <p:nvPicPr>
            <p:cNvPr id="6" name="图片 5" descr="C:/Users/Administrator/AppData/Roaming/JisuOffice/ETemp/4004_2736736/image9.png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422525" y="3728719"/>
              <a:ext cx="1689735" cy="2070735"/>
            </a:xfrm>
            <a:prstGeom prst="rect">
              <a:avLst/>
            </a:prstGeom>
            <a:noFill/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0DD3BC87-BC40-4FB8-8BF2-D59284A96F20}"/>
                </a:ext>
              </a:extLst>
            </p:cNvPr>
            <p:cNvGrpSpPr/>
            <p:nvPr/>
          </p:nvGrpSpPr>
          <p:grpSpPr>
            <a:xfrm>
              <a:off x="10273665" y="4127500"/>
              <a:ext cx="1085851" cy="1208533"/>
              <a:chOff x="10273665" y="4127500"/>
              <a:chExt cx="1085851" cy="1208533"/>
            </a:xfrm>
          </p:grpSpPr>
          <p:pic>
            <p:nvPicPr>
              <p:cNvPr id="17" name="图片 16" descr="C:/Users/Administrator/AppData/Roaming/JisuOffice/ETemp/4004_2736736/image1.png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10335578" y="4312096"/>
                <a:ext cx="1147445" cy="900430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</p:pic>
          <p:sp>
            <p:nvSpPr>
              <p:cNvPr id="18" name="文本框 17"/>
              <p:cNvSpPr txBox="1">
                <a:spLocks/>
              </p:cNvSpPr>
              <p:nvPr/>
            </p:nvSpPr>
            <p:spPr>
              <a:xfrm>
                <a:off x="10273665" y="4127500"/>
                <a:ext cx="185420" cy="708660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numCol="1" anchor="t">
                <a:spAutoFit/>
              </a:bodyPr>
              <a:lstStyle/>
              <a:p>
                <a:pPr marL="0" indent="0" algn="l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4000" b="0" cap="none" dirty="0" smtClean="0">
                  <a:solidFill>
                    <a:srgbClr val="F9E7C6"/>
                  </a:solidFill>
                  <a:latin typeface="华文行楷" charset="0"/>
                  <a:ea typeface="华文行楷" charset="0"/>
                </a:endParaRPr>
              </a:p>
            </p:txBody>
          </p:sp>
        </p:grpSp>
      </p:grpSp>
      <p:sp>
        <p:nvSpPr>
          <p:cNvPr id="2" name="文本框 1"/>
          <p:cNvSpPr txBox="1">
            <a:spLocks/>
          </p:cNvSpPr>
          <p:nvPr/>
        </p:nvSpPr>
        <p:spPr>
          <a:xfrm>
            <a:off x="1884680" y="1172388"/>
            <a:ext cx="7221220" cy="224676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1、内不欺己，外不欺人 ---孔子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2、诚者，天下之结也——墨子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3、诚者，天之道也；思诚者，人之道也——孟子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</p:txBody>
      </p:sp>
      <p:sp>
        <p:nvSpPr>
          <p:cNvPr id="3" name="文本框 2"/>
          <p:cNvSpPr txBox="1">
            <a:spLocks/>
          </p:cNvSpPr>
          <p:nvPr/>
        </p:nvSpPr>
        <p:spPr>
          <a:xfrm>
            <a:off x="3809047" y="3914111"/>
            <a:ext cx="6650038" cy="181588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4、不宝金玉，而忠信以为宝——《礼记》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latin typeface="华文新魏" charset="0"/>
                <a:ea typeface="华文新魏" charset="0"/>
              </a:rPr>
              <a:t>5、言忠信，行笃敬，虽蛮貊之邦行矣——孔子</a:t>
            </a:r>
            <a:endParaRPr lang="ko-KR" altLang="en-US" sz="2800" b="1" cap="none" dirty="0" smtClean="0">
              <a:latin typeface="华文新魏" charset="0"/>
              <a:ea typeface="华文新魏" charset="0"/>
            </a:endParaRPr>
          </a:p>
        </p:txBody>
      </p:sp>
      <p:sp>
        <p:nvSpPr>
          <p:cNvPr id="22" name="文本框 21"/>
          <p:cNvSpPr txBox="1">
            <a:spLocks/>
          </p:cNvSpPr>
          <p:nvPr/>
        </p:nvSpPr>
        <p:spPr>
          <a:xfrm>
            <a:off x="10356018" y="4033008"/>
            <a:ext cx="760095" cy="120078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7200" b="0" cap="none" dirty="0" smtClean="0">
                <a:solidFill>
                  <a:srgbClr val="F9E7C6"/>
                </a:solidFill>
                <a:latin typeface="宋体" charset="0"/>
                <a:ea typeface="宋体" charset="0"/>
              </a:rPr>
              <a:t>家</a:t>
            </a:r>
            <a:endParaRPr lang="ko-KR" altLang="en-US" sz="7200" b="0" cap="none" dirty="0" smtClean="0">
              <a:solidFill>
                <a:srgbClr val="F9E7C6"/>
              </a:solidFill>
              <a:latin typeface="宋体" charset="0"/>
              <a:ea typeface="宋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45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817CB36-2DB7-4054-A209-D7CDE888B651}"/>
              </a:ext>
            </a:extLst>
          </p:cNvPr>
          <p:cNvGrpSpPr/>
          <p:nvPr/>
        </p:nvGrpSpPr>
        <p:grpSpPr>
          <a:xfrm>
            <a:off x="0" y="2385695"/>
            <a:ext cx="6045200" cy="2155825"/>
            <a:chOff x="0" y="2385695"/>
            <a:chExt cx="6045200" cy="215582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0A0DCC67-CB21-4C8D-93F7-60B33FF34B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0" y="2385695"/>
              <a:ext cx="6045200" cy="21558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F3A57DC1-1E47-47C7-A86D-DE2786366786}"/>
                </a:ext>
              </a:extLst>
            </p:cNvPr>
            <p:cNvGrpSpPr/>
            <p:nvPr/>
          </p:nvGrpSpPr>
          <p:grpSpPr>
            <a:xfrm>
              <a:off x="4906645" y="2860675"/>
              <a:ext cx="1108710" cy="1108710"/>
              <a:chOff x="4906645" y="2860675"/>
              <a:chExt cx="1108710" cy="1108710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38FCA349-B235-41A6-B117-4B373261479B}"/>
                  </a:ext>
                </a:extLst>
              </p:cNvPr>
              <p:cNvSpPr txBox="1"/>
              <p:nvPr/>
            </p:nvSpPr>
            <p:spPr>
              <a:xfrm>
                <a:off x="4984115" y="2863850"/>
                <a:ext cx="954405" cy="10153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 smtClean="0">
                    <a:solidFill>
                      <a:srgbClr val="B18D6E"/>
                    </a:solidFill>
                  </a:rPr>
                  <a:t>国</a:t>
                </a:r>
                <a:endParaRPr lang="zh-CN" altLang="en-US" sz="6000" dirty="0">
                  <a:solidFill>
                    <a:srgbClr val="B18D6E"/>
                  </a:solidFill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4733E7-57A6-4155-BA4A-3D78D4BC77C3}"/>
                  </a:ext>
                </a:extLst>
              </p:cNvPr>
              <p:cNvSpPr/>
              <p:nvPr/>
            </p:nvSpPr>
            <p:spPr>
              <a:xfrm>
                <a:off x="4906645" y="2860675"/>
                <a:ext cx="1108710" cy="1108710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91D146B-EB6F-4ABA-994D-99EF3D84F184}"/>
              </a:ext>
            </a:extLst>
          </p:cNvPr>
          <p:cNvGrpSpPr/>
          <p:nvPr/>
        </p:nvGrpSpPr>
        <p:grpSpPr>
          <a:xfrm>
            <a:off x="6045200" y="2385695"/>
            <a:ext cx="6146800" cy="2155825"/>
            <a:chOff x="6045200" y="2385695"/>
            <a:chExt cx="6146800" cy="21558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8E66343-FF1B-4917-ABF1-8233162CF08D}"/>
                </a:ext>
              </a:extLst>
            </p:cNvPr>
            <p:cNvSpPr/>
            <p:nvPr/>
          </p:nvSpPr>
          <p:spPr>
            <a:xfrm flipH="1">
              <a:off x="6045200" y="2385695"/>
              <a:ext cx="6146800" cy="215582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D4B2C644-5397-4F01-B14C-C3A48CA69C90}"/>
                </a:ext>
              </a:extLst>
            </p:cNvPr>
            <p:cNvGrpSpPr/>
            <p:nvPr/>
          </p:nvGrpSpPr>
          <p:grpSpPr>
            <a:xfrm>
              <a:off x="6076315" y="2833370"/>
              <a:ext cx="1108710" cy="1108710"/>
              <a:chOff x="6076315" y="2833370"/>
              <a:chExt cx="1108710" cy="1108710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FDF604E1-96E6-45BE-8145-51B01EE49A8B}"/>
                  </a:ext>
                </a:extLst>
              </p:cNvPr>
              <p:cNvSpPr txBox="1"/>
              <p:nvPr/>
            </p:nvSpPr>
            <p:spPr>
              <a:xfrm>
                <a:off x="6153785" y="2835910"/>
                <a:ext cx="954405" cy="10153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 smtClean="0">
                    <a:solidFill>
                      <a:srgbClr val="F9E7C6"/>
                    </a:solidFill>
                  </a:rPr>
                  <a:t>外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5F6E3063-8DDD-4DDE-B77A-B9053922CFB3}"/>
                  </a:ext>
                </a:extLst>
              </p:cNvPr>
              <p:cNvSpPr/>
              <p:nvPr/>
            </p:nvSpPr>
            <p:spPr>
              <a:xfrm>
                <a:off x="6076315" y="2833370"/>
                <a:ext cx="1108710" cy="1108710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9E7C6"/>
                  </a:solidFill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37902" y="2302092"/>
            <a:ext cx="4962525" cy="286232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cap="none" dirty="0" smtClean="0">
                <a:latin typeface="华文新魏" charset="0"/>
                <a:ea typeface="华文新魏" charset="0"/>
              </a:rPr>
              <a:t>1、诚实是人生永远最美好的品格。 ---高尔基</a:t>
            </a:r>
            <a:endParaRPr lang="ko-KR" altLang="en-US" sz="24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cap="none" dirty="0" smtClean="0">
                <a:latin typeface="华文新魏" charset="0"/>
                <a:ea typeface="华文新魏" charset="0"/>
              </a:rPr>
              <a:t>2、遵守诺言就象保卫你的荣誉一样。——（法）巴尔扎克</a:t>
            </a:r>
            <a:endParaRPr lang="ko-KR" altLang="en-US" sz="24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cap="none" dirty="0" smtClean="0">
                <a:latin typeface="华文新魏" charset="0"/>
                <a:ea typeface="华文新魏" charset="0"/>
              </a:rPr>
              <a:t>3、当信用消失的时候，肉体就没有生命。——大仲马</a:t>
            </a:r>
            <a:endParaRPr lang="ko-KR" altLang="en-US" sz="24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 smtClean="0">
              <a:latin typeface="等线" charset="0"/>
              <a:ea typeface="等线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83120" y="2601595"/>
            <a:ext cx="4975860" cy="230832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cap="none" dirty="0" smtClean="0">
                <a:solidFill>
                  <a:srgbClr val="000000"/>
                </a:solidFill>
                <a:latin typeface="华文新魏" charset="0"/>
                <a:ea typeface="华文新魏" charset="0"/>
              </a:rPr>
              <a:t>4、一个人严守诺言，比守卫他的财产更重要。——（法）莫里哀</a:t>
            </a:r>
            <a:endParaRPr lang="ko-KR" altLang="en-US" sz="24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4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cap="none" dirty="0" smtClean="0">
                <a:latin typeface="华文新魏" charset="0"/>
                <a:ea typeface="华文新魏" charset="0"/>
              </a:rPr>
              <a:t>5、守信用胜过有名气。——（美）罗斯福</a:t>
            </a:r>
            <a:endParaRPr lang="ko-KR" altLang="en-US" sz="2400" b="1" cap="none" dirty="0" smtClean="0">
              <a:latin typeface="华文新魏" charset="0"/>
              <a:ea typeface="华文新魏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400" b="0" cap="none" dirty="0" smtClean="0">
              <a:latin typeface="华文新魏" charset="0"/>
              <a:ea typeface="华文新魏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95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C992E8C-9A57-4103-AFF4-EB02E8973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655" y="424815"/>
            <a:ext cx="5648325" cy="37338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B0DE196-43FD-42EF-B35B-A419D3A770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5"/>
          <a:stretch/>
        </p:blipFill>
        <p:spPr>
          <a:xfrm>
            <a:off x="160655" y="1685290"/>
            <a:ext cx="10972800" cy="36703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3CC1435-6A4D-4988-92F5-452E547B9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8673465" y="936625"/>
            <a:ext cx="3618230" cy="490283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87756D2-39E1-4A6F-A9BF-9C564D779CB1}"/>
              </a:ext>
            </a:extLst>
          </p:cNvPr>
          <p:cNvGrpSpPr/>
          <p:nvPr/>
        </p:nvGrpSpPr>
        <p:grpSpPr>
          <a:xfrm>
            <a:off x="2581275" y="2726690"/>
            <a:ext cx="1171575" cy="1108710"/>
            <a:chOff x="2581275" y="2726690"/>
            <a:chExt cx="1171575" cy="110871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C97B5357-F21C-4858-9BC5-B29870A72D19}"/>
                </a:ext>
              </a:extLst>
            </p:cNvPr>
            <p:cNvSpPr txBox="1"/>
            <p:nvPr/>
          </p:nvSpPr>
          <p:spPr>
            <a:xfrm>
              <a:off x="2628900" y="2810510"/>
              <a:ext cx="1123950" cy="831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9E7C6"/>
                  </a:solidFill>
                </a:rPr>
                <a:t>2</a:t>
              </a:r>
              <a:r>
                <a:rPr lang="zh-CN" altLang="en-US" sz="4800" dirty="0" smtClean="0">
                  <a:solidFill>
                    <a:srgbClr val="F9E7C6"/>
                  </a:solidFill>
                </a:rPr>
                <a:t>组</a:t>
              </a:r>
              <a:endParaRPr lang="zh-CN" altLang="en-US" sz="4800" dirty="0">
                <a:solidFill>
                  <a:srgbClr val="F9E7C6"/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FAFA4D5-FE9A-4C2C-90F2-6559199C0750}"/>
                </a:ext>
              </a:extLst>
            </p:cNvPr>
            <p:cNvSpPr/>
            <p:nvPr/>
          </p:nvSpPr>
          <p:spPr>
            <a:xfrm>
              <a:off x="2581275" y="2726690"/>
              <a:ext cx="1108710" cy="1108710"/>
            </a:xfrm>
            <a:prstGeom prst="ellipse">
              <a:avLst/>
            </a:prstGeom>
            <a:noFill/>
            <a:ln>
              <a:solidFill>
                <a:srgbClr val="F9E7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200525" y="2819400"/>
            <a:ext cx="5062220" cy="923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诚信故事讲述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69246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Pages>33</Pages>
  <Words>1202</Words>
  <Characters>0</Characters>
  <Application>Microsoft Office PowerPoint</Application>
  <DocSecurity>0</DocSecurity>
  <PresentationFormat>自定义</PresentationFormat>
  <Lines>0</Lines>
  <Paragraphs>191</Paragraphs>
  <Slides>36</Slides>
  <Notes>29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hj</cp:lastModifiedBy>
  <cp:revision>15</cp:revision>
  <dcterms:modified xsi:type="dcterms:W3CDTF">2021-11-24T01:26:30Z</dcterms:modified>
</cp:coreProperties>
</file>