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402" r:id="rId4"/>
    <p:sldId id="358" r:id="rId5"/>
    <p:sldId id="342" r:id="rId6"/>
    <p:sldId id="370" r:id="rId7"/>
    <p:sldId id="424" r:id="rId8"/>
    <p:sldId id="433" r:id="rId9"/>
    <p:sldId id="260" r:id="rId10"/>
    <p:sldId id="425" r:id="rId11"/>
    <p:sldId id="426" r:id="rId12"/>
    <p:sldId id="427" r:id="rId13"/>
    <p:sldId id="428" r:id="rId14"/>
    <p:sldId id="450" r:id="rId15"/>
    <p:sldId id="429" r:id="rId16"/>
    <p:sldId id="263" r:id="rId17"/>
    <p:sldId id="343" r:id="rId18"/>
    <p:sldId id="381" r:id="rId19"/>
    <p:sldId id="435" r:id="rId20"/>
    <p:sldId id="436" r:id="rId21"/>
    <p:sldId id="438" r:id="rId22"/>
    <p:sldId id="439" r:id="rId23"/>
    <p:sldId id="295" r:id="rId24"/>
    <p:sldId id="341" r:id="rId25"/>
    <p:sldId id="372" r:id="rId2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8000"/>
    <a:srgbClr val="003300"/>
    <a:srgbClr val="800080"/>
    <a:srgbClr val="660066"/>
    <a:srgbClr val="990000"/>
    <a:srgbClr val="FF0000"/>
    <a:srgbClr val="DBC2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2897"/>
  </p:normalViewPr>
  <p:slideViewPr>
    <p:cSldViewPr showGuides="1">
      <p:cViewPr varScale="1">
        <p:scale>
          <a:sx n="68" d="100"/>
          <a:sy n="68" d="100"/>
        </p:scale>
        <p:origin x="-912"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7458" name="图片 147457" descr="q93426"/>
          <p:cNvPicPr>
            <a:picLocks noChangeAspect="1"/>
          </p:cNvPicPr>
          <p:nvPr/>
        </p:nvPicPr>
        <p:blipFill>
          <a:blip r:embed="rId1"/>
          <a:stretch>
            <a:fillRect/>
          </a:stretch>
        </p:blipFill>
        <p:spPr>
          <a:xfrm>
            <a:off x="0" y="0"/>
            <a:ext cx="9372600" cy="7029450"/>
          </a:xfrm>
          <a:prstGeom prst="rect">
            <a:avLst/>
          </a:prstGeom>
          <a:noFill/>
          <a:ln w="9525">
            <a:noFill/>
          </a:ln>
        </p:spPr>
      </p:pic>
      <p:sp>
        <p:nvSpPr>
          <p:cNvPr id="147459" name="矩形 147458" descr="白色大理石"/>
          <p:cNvSpPr/>
          <p:nvPr/>
        </p:nvSpPr>
        <p:spPr>
          <a:xfrm>
            <a:off x="2124075" y="144463"/>
            <a:ext cx="5414963" cy="2636837"/>
          </a:xfrm>
          <a:prstGeom prst="rect">
            <a:avLst/>
          </a:prstGeom>
        </p:spPr>
        <p:txBody>
          <a:bodyPr wrap="none" fromWordArt="1">
            <a:prstTxWarp prst="textPlain">
              <a:avLst>
                <a:gd name="adj" fmla="val 50000"/>
              </a:avLst>
            </a:prstTxWarp>
            <a:normAutofit/>
            <a:scene3d>
              <a:camera prst="legacyObliqueRight">
                <a:rot lat="0" lon="0" rev="0"/>
              </a:camera>
              <a:lightRig rig="legacyHarsh3" dir="t"/>
            </a:scene3d>
            <a:sp3d extrusionH="100000" prstMaterial="legacyMatte">
              <a:extrusionClr>
                <a:srgbClr val="663300"/>
              </a:extrusionClr>
            </a:sp3d>
          </a:bodyPr>
          <a:p>
            <a:pPr algn="ctr"/>
            <a:r>
              <a:rPr lang="zh-CN" altLang="en-US" sz="9600">
                <a:blipFill rotWithShape="0">
                  <a:blip r:embed="rId2"/>
                </a:blipFill>
                <a:latin typeface="宋体" panose="02010600030101010101" pitchFamily="2" charset="-122"/>
                <a:ea typeface="宋体" panose="02010600030101010101" pitchFamily="2" charset="-122"/>
              </a:rPr>
              <a:t>边城</a:t>
            </a:r>
            <a:endParaRPr lang="zh-CN" altLang="en-US" sz="9600">
              <a:blipFill rotWithShape="0">
                <a:blip r:embed="rId2"/>
              </a:blipFill>
              <a:latin typeface="宋体" panose="02010600030101010101" pitchFamily="2" charset="-122"/>
              <a:ea typeface="宋体" panose="02010600030101010101" pitchFamily="2" charset="-122"/>
            </a:endParaRPr>
          </a:p>
        </p:txBody>
      </p:sp>
      <p:sp>
        <p:nvSpPr>
          <p:cNvPr id="147460" name="文本框 147459"/>
          <p:cNvSpPr txBox="1"/>
          <p:nvPr/>
        </p:nvSpPr>
        <p:spPr>
          <a:xfrm>
            <a:off x="7802563" y="2919413"/>
            <a:ext cx="1954212" cy="3749675"/>
          </a:xfrm>
          <a:prstGeom prst="rect">
            <a:avLst/>
          </a:prstGeom>
          <a:noFill/>
          <a:ln w="9525">
            <a:noFill/>
          </a:ln>
        </p:spPr>
        <p:txBody>
          <a:bodyPr>
            <a:spAutoFit/>
          </a:bodyPr>
          <a:p>
            <a:pPr>
              <a:spcBef>
                <a:spcPct val="50000"/>
              </a:spcBef>
            </a:pPr>
            <a:r>
              <a:rPr lang="zh-CN" altLang="en-US" sz="8000" b="1">
                <a:solidFill>
                  <a:srgbClr val="663300"/>
                </a:solidFill>
                <a:effectLst>
                  <a:outerShdw blurRad="38100" dist="38100" dir="2700000">
                    <a:srgbClr val="C0C0C0"/>
                  </a:outerShdw>
                </a:effectLst>
                <a:latin typeface="Verdana" panose="020B0604030504040204" pitchFamily="34" charset="0"/>
                <a:ea typeface="方正舒体" pitchFamily="2" charset="-122"/>
              </a:rPr>
              <a:t>沈从文</a:t>
            </a:r>
            <a:endParaRPr lang="zh-CN" altLang="en-US" sz="8000" b="1">
              <a:solidFill>
                <a:srgbClr val="663300"/>
              </a:solidFill>
              <a:effectLst>
                <a:outerShdw blurRad="38100" dist="38100" dir="2700000">
                  <a:srgbClr val="C0C0C0"/>
                </a:outerShdw>
              </a:effectLst>
              <a:latin typeface="Verdana" panose="020B0604030504040204" pitchFamily="34" charset="0"/>
              <a:ea typeface="方正舒体" pitchFamily="2" charset="-122"/>
            </a:endParaRPr>
          </a:p>
        </p:txBody>
      </p:sp>
      <p:pic>
        <p:nvPicPr>
          <p:cNvPr id="147461" name="图片 147460" descr="边城"/>
          <p:cNvPicPr>
            <a:picLocks noChangeAspect="1"/>
          </p:cNvPicPr>
          <p:nvPr/>
        </p:nvPicPr>
        <p:blipFill>
          <a:blip r:embed="rId3"/>
          <a:stretch>
            <a:fillRect/>
          </a:stretch>
        </p:blipFill>
        <p:spPr>
          <a:xfrm>
            <a:off x="0" y="0"/>
            <a:ext cx="9144000" cy="68580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8" name="文本框 139267"/>
          <p:cNvSpPr txBox="1"/>
          <p:nvPr/>
        </p:nvSpPr>
        <p:spPr>
          <a:xfrm>
            <a:off x="12700" y="-51435"/>
            <a:ext cx="9067165" cy="6369685"/>
          </a:xfrm>
          <a:prstGeom prst="rect">
            <a:avLst/>
          </a:prstGeom>
          <a:noFill/>
          <a:ln w="9525">
            <a:noFill/>
          </a:ln>
        </p:spPr>
        <p:txBody>
          <a:bodyPr wrap="square">
            <a:spAutoFit/>
          </a:bodyPr>
          <a:p>
            <a:pPr>
              <a:spcBef>
                <a:spcPct val="50000"/>
              </a:spcBef>
            </a:pPr>
            <a:r>
              <a:rPr lang="en-US" altLang="zh-CN" sz="2400" dirty="0">
                <a:latin typeface="Arial" panose="020B0604020202020204" pitchFamily="34" charset="0"/>
              </a:rPr>
              <a:t>      </a:t>
            </a:r>
            <a:r>
              <a:rPr lang="zh-CN" altLang="en-US" sz="2400" b="1" dirty="0">
                <a:latin typeface="Arial" panose="020B0604020202020204" pitchFamily="34" charset="0"/>
              </a:rPr>
              <a:t>风俗美：</a:t>
            </a:r>
            <a:endParaRPr lang="zh-CN" altLang="en-US" sz="2400" b="1" dirty="0">
              <a:latin typeface="Arial" panose="020B0604020202020204" pitchFamily="34" charset="0"/>
            </a:endParaRPr>
          </a:p>
          <a:p>
            <a:pPr>
              <a:spcBef>
                <a:spcPct val="50000"/>
              </a:spcBef>
            </a:pPr>
            <a:r>
              <a:rPr lang="zh-CN" altLang="en-US" sz="2400" b="1" dirty="0">
                <a:latin typeface="Arial" panose="020B0604020202020204" pitchFamily="34" charset="0"/>
              </a:rPr>
              <a:t>        边城明净的风光，教化着朴实的人们。在小说中，每个人都热情诚实，人人均有古君子遗风。“一切莫不极有秩序，人民也莫不安分乐生。”小说让我们看到了湘西边地的一幅幅风俗画，所谓一方水土养育一方人，湘西的子民大多保留了原有的世俗民情：“在春水涨进街头后河街上的人家，便会用长长的梯子，各搭在屋檐口和城墙上，人人皆骂着嚷着，带了包袱、铺盖、米缸，从梯子上进城里去，水退时方又从城门口出城。” “将茶峒出产的上等草烟，一扎一扎挂在自己腰带边，过渡的谁需要这东西必慷慨奉赠。</a:t>
            </a:r>
            <a:r>
              <a:rPr lang="en-US" altLang="zh-CN" sz="2400" b="1">
                <a:latin typeface="Arial" panose="020B0604020202020204" pitchFamily="34" charset="0"/>
              </a:rPr>
              <a:t>……</a:t>
            </a:r>
            <a:r>
              <a:rPr lang="zh-CN" altLang="en-US" sz="2400" b="1" dirty="0">
                <a:latin typeface="Arial" panose="020B0604020202020204" pitchFamily="34" charset="0"/>
              </a:rPr>
              <a:t>茶叶则在六月里放进大缸里去，用开水泡好，给过路人解渴。”“边地风俗淳朴，即便是妓女，也做得很义气，相熟了有钱无钱都无所谓，如果遇见相爱的，便会全身心地投入。” 作者通过春水上涨时进出城搭梯、方便过渡人吸烟和喝茶、妓女生活等场景，描述出茶峒人悠然自得的生活形式，体现了当地人的风俗纯朴。</a:t>
            </a:r>
            <a:endParaRPr lang="zh-CN" altLang="en-US" sz="2400" b="1" dirty="0">
              <a:latin typeface="Arial" panose="020B0604020202020204" pitchFamily="34" charset="0"/>
            </a:endParaRPr>
          </a:p>
          <a:p>
            <a:pPr>
              <a:spcBef>
                <a:spcPct val="50000"/>
              </a:spcBef>
            </a:pPr>
            <a:r>
              <a:rPr lang="zh-CN" altLang="en-US" sz="2400" b="1" dirty="0">
                <a:latin typeface="Arial" panose="020B0604020202020204" pitchFamily="34" charset="0"/>
              </a:rPr>
              <a:t>       边城：没有战争，没有土匪，和谐安定，安分乐生。端午风俗，比如额角上雄黄蘸酒画王字、赛龙舟、捉鸭子（课文节选第三节）</a:t>
            </a:r>
            <a:endParaRPr lang="zh-CN" altLang="en-US" sz="2400" b="1" dirty="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4" name="矩形 143363"/>
          <p:cNvSpPr/>
          <p:nvPr/>
        </p:nvSpPr>
        <p:spPr>
          <a:xfrm>
            <a:off x="250825" y="636588"/>
            <a:ext cx="8893175" cy="5631180"/>
          </a:xfrm>
          <a:prstGeom prst="rect">
            <a:avLst/>
          </a:prstGeom>
          <a:noFill/>
          <a:ln w="9525">
            <a:noFill/>
          </a:ln>
        </p:spPr>
        <p:txBody>
          <a:bodyPr>
            <a:spAutoFit/>
          </a:bodyPr>
          <a:p>
            <a:r>
              <a:rPr lang="en-US" altLang="zh-CN" sz="2400" dirty="0">
                <a:latin typeface="Arial" panose="020B0604020202020204" pitchFamily="34" charset="0"/>
              </a:rPr>
              <a:t>     </a:t>
            </a:r>
            <a:r>
              <a:rPr lang="en-US" altLang="zh-CN" sz="2400" dirty="0">
                <a:solidFill>
                  <a:srgbClr val="FF0000"/>
                </a:solidFill>
                <a:latin typeface="Arial" panose="020B0604020202020204" pitchFamily="34" charset="0"/>
              </a:rPr>
              <a:t> </a:t>
            </a:r>
            <a:r>
              <a:rPr lang="zh-CN" altLang="en-US" sz="2400" dirty="0">
                <a:solidFill>
                  <a:srgbClr val="FF0000"/>
                </a:solidFill>
                <a:latin typeface="Arial" panose="020B0604020202020204" pitchFamily="34" charset="0"/>
              </a:rPr>
              <a:t>人性美</a:t>
            </a:r>
            <a:r>
              <a:rPr lang="zh-CN" altLang="en-US" sz="2400" b="1" dirty="0">
                <a:solidFill>
                  <a:srgbClr val="FF0000"/>
                </a:solidFill>
                <a:latin typeface="Arial" panose="020B0604020202020204" pitchFamily="34" charset="0"/>
              </a:rPr>
              <a:t>：</a:t>
            </a:r>
            <a:r>
              <a:rPr lang="en-US" altLang="zh-CN" sz="2400" dirty="0">
                <a:solidFill>
                  <a:srgbClr val="FF0000"/>
                </a:solidFill>
                <a:latin typeface="Arial" panose="020B0604020202020204" pitchFamily="34" charset="0"/>
              </a:rPr>
              <a:t>   </a:t>
            </a:r>
            <a:r>
              <a:rPr lang="zh-CN" altLang="en-US" sz="2400" dirty="0">
                <a:solidFill>
                  <a:srgbClr val="FF0000"/>
                </a:solidFill>
                <a:latin typeface="Arial" panose="020B0604020202020204" pitchFamily="34" charset="0"/>
              </a:rPr>
              <a:t>　</a:t>
            </a:r>
            <a:endParaRPr lang="zh-CN" altLang="en-US" sz="2400" dirty="0">
              <a:latin typeface="Arial" panose="020B0604020202020204" pitchFamily="34" charset="0"/>
            </a:endParaRPr>
          </a:p>
          <a:p>
            <a:r>
              <a:rPr lang="zh-CN" altLang="en-US" sz="2400" dirty="0">
                <a:latin typeface="Arial" panose="020B0604020202020204" pitchFamily="34" charset="0"/>
              </a:rPr>
              <a:t>       </a:t>
            </a:r>
            <a:r>
              <a:rPr lang="zh-CN" altLang="en-US" sz="2400" b="1" dirty="0">
                <a:latin typeface="Arial" panose="020B0604020202020204" pitchFamily="34" charset="0"/>
              </a:rPr>
              <a:t>这种处处洋溢着自然、纯洁、真挚的人性美，同样体现在边城人民的身上。边城的人是“一群未被近代文明污染”的善良人，她们保持着昔日宁静和谐的生活方式和淳朴勤俭的古朴民风。率真、美丽、虔诚</a:t>
            </a:r>
            <a:r>
              <a:rPr lang="en-US" altLang="zh-CN" sz="2400" b="1">
                <a:latin typeface="Arial" panose="020B0604020202020204" pitchFamily="34" charset="0"/>
              </a:rPr>
              <a:t>——</a:t>
            </a:r>
            <a:r>
              <a:rPr lang="zh-CN" altLang="en-US" sz="2400" b="1" dirty="0">
                <a:latin typeface="Arial" panose="020B0604020202020204" pitchFamily="34" charset="0"/>
              </a:rPr>
              <a:t>边城人民就是人性美的代表。</a:t>
            </a:r>
            <a:endParaRPr lang="zh-CN" altLang="en-US" sz="2400" b="1" dirty="0">
              <a:latin typeface="Arial" panose="020B0604020202020204" pitchFamily="34" charset="0"/>
            </a:endParaRPr>
          </a:p>
          <a:p>
            <a:r>
              <a:rPr lang="zh-CN" altLang="en-US" sz="2400" b="1" dirty="0">
                <a:latin typeface="Arial" panose="020B0604020202020204" pitchFamily="34" charset="0"/>
              </a:rPr>
              <a:t>     船总顺顺是个正直而热心肠的人，他“明白出门人的甘苦，理解失意人的心情，故凡因船失事破产的船家，过路的退伍兵士，游学文人，凡到了这个地方，闻名求助的莫不尽力相助。”知道自己的大儿子之死与爷爷有关系之后，仍不计前嫌照顾可怜的翠翠，展现出宽阔的胸襟。</a:t>
            </a:r>
            <a:endParaRPr lang="zh-CN" altLang="en-US" sz="2400" b="1" dirty="0">
              <a:latin typeface="Arial" panose="020B0604020202020204" pitchFamily="34" charset="0"/>
            </a:endParaRPr>
          </a:p>
          <a:p>
            <a:r>
              <a:rPr lang="zh-CN" altLang="en-US" sz="2400" b="1" dirty="0">
                <a:latin typeface="Arial" panose="020B0604020202020204" pitchFamily="34" charset="0"/>
              </a:rPr>
              <a:t>       老马兵虽和翠翠父亲同时深爱翠翠母亲，但并没有因为翠翠母亲的选择心生怨恨，在老船夫逝世后，主动照顾翠翠。这无不体现了茶峒人邻里之间互帮互助之情，充分体现了茶峒人的心灵之美和纯朴民情，在这块土地上世代沿袭和传承，这就是我们所追求的人性美。</a:t>
            </a:r>
            <a:endParaRPr lang="zh-CN" altLang="en-US" sz="2400" b="1" dirty="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288856" y="464984"/>
            <a:ext cx="8515672" cy="418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kumimoji="1" lang="en-US" altLang="zh-CN" sz="2800" b="1" dirty="0">
                <a:latin typeface="+mn-ea"/>
                <a:ea typeface="+mn-ea"/>
              </a:rPr>
              <a:t>    </a:t>
            </a:r>
            <a:r>
              <a:rPr kumimoji="1" lang="zh-CN" altLang="en-US" sz="2800" b="1" dirty="0">
                <a:latin typeface="+mn-ea"/>
                <a:ea typeface="+mn-ea"/>
              </a:rPr>
              <a:t>边城的语言是沈从文盛年的语言，最好的语言。既不似初期那样的放笔横扫，不加节制；也不似后期那样过事雕琢，流于晦涩。这时期的语言，每一句都“鼓立”饱满，充满水分，酸甜合度，象一篮新摘的烟台玛瑙樱桃。</a:t>
            </a:r>
            <a:endParaRPr kumimoji="1" lang="zh-CN" altLang="en-US" sz="2800" b="1" dirty="0">
              <a:latin typeface="+mn-ea"/>
              <a:ea typeface="+mn-ea"/>
            </a:endParaRPr>
          </a:p>
          <a:p>
            <a:pPr eaLnBrk="1" hangingPunct="1">
              <a:lnSpc>
                <a:spcPct val="150000"/>
              </a:lnSpc>
              <a:spcBef>
                <a:spcPct val="50000"/>
              </a:spcBef>
            </a:pPr>
            <a:r>
              <a:rPr kumimoji="1" lang="zh-CN" altLang="en-US" sz="2800" b="1" dirty="0">
                <a:latin typeface="+mn-ea"/>
                <a:ea typeface="+mn-ea"/>
              </a:rPr>
              <a:t>                                    </a:t>
            </a:r>
            <a:r>
              <a:rPr kumimoji="1" lang="en-US" altLang="zh-CN" sz="2800" b="1" dirty="0">
                <a:latin typeface="+mn-ea"/>
                <a:ea typeface="+mn-ea"/>
              </a:rPr>
              <a:t>——</a:t>
            </a:r>
            <a:r>
              <a:rPr kumimoji="1" lang="zh-CN" altLang="en-US" sz="2800" b="1" dirty="0">
                <a:latin typeface="+mn-ea"/>
                <a:ea typeface="+mn-ea"/>
              </a:rPr>
              <a:t>汪曾祺</a:t>
            </a:r>
            <a:endParaRPr kumimoji="1" lang="zh-CN" altLang="en-US" sz="2800" b="1" dirty="0">
              <a:latin typeface="+mn-ea"/>
              <a:ea typeface="+mn-ea"/>
            </a:endParaRPr>
          </a:p>
        </p:txBody>
      </p:sp>
      <p:sp>
        <p:nvSpPr>
          <p:cNvPr id="36867" name="Text Box 3"/>
          <p:cNvSpPr txBox="1">
            <a:spLocks noChangeArrowheads="1"/>
          </p:cNvSpPr>
          <p:nvPr/>
        </p:nvSpPr>
        <p:spPr bwMode="auto">
          <a:xfrm>
            <a:off x="289238" y="4649589"/>
            <a:ext cx="8568952"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kumimoji="1" lang="zh-CN" altLang="en-US" sz="2800" b="1" dirty="0" smtClean="0">
                <a:latin typeface="Times New Roman" panose="02020603050405020304" pitchFamily="18" charset="0"/>
              </a:rPr>
              <a:t>         特点</a:t>
            </a:r>
            <a:r>
              <a:rPr kumimoji="1" lang="zh-CN" altLang="en-US" sz="2800" b="1" dirty="0">
                <a:latin typeface="Times New Roman" panose="02020603050405020304" pitchFamily="18" charset="0"/>
              </a:rPr>
              <a:t>：自然流畅，明白如话。写景优美舒展</a:t>
            </a:r>
            <a:r>
              <a:rPr kumimoji="1" lang="zh-CN" altLang="en-US" sz="2800" b="1" dirty="0" smtClean="0">
                <a:latin typeface="Times New Roman" panose="02020603050405020304" pitchFamily="18" charset="0"/>
              </a:rPr>
              <a:t>，写</a:t>
            </a:r>
            <a:r>
              <a:rPr kumimoji="1" lang="zh-CN" altLang="en-US" sz="2800" b="1" dirty="0">
                <a:latin typeface="Times New Roman" panose="02020603050405020304" pitchFamily="18" charset="0"/>
              </a:rPr>
              <a:t>人亲切真挚，叙事更是如歌如诵</a:t>
            </a:r>
            <a:r>
              <a:rPr kumimoji="1" lang="zh-CN" altLang="en-US" sz="2800" b="1" dirty="0" smtClean="0">
                <a:latin typeface="Times New Roman" panose="02020603050405020304" pitchFamily="18" charset="0"/>
              </a:rPr>
              <a:t>，和</a:t>
            </a:r>
            <a:r>
              <a:rPr kumimoji="1" lang="zh-CN" altLang="en-US" sz="2800" b="1" dirty="0">
                <a:latin typeface="Times New Roman" panose="02020603050405020304" pitchFamily="18" charset="0"/>
              </a:rPr>
              <a:t>如诗如画的景物配合的非常和谐。</a:t>
            </a:r>
            <a:endParaRPr kumimoji="1" lang="zh-CN" altLang="en-US" sz="2800" b="1" dirty="0">
              <a:latin typeface="Times New Roman" panose="02020603050405020304" pitchFamily="18" charset="0"/>
            </a:endParaRPr>
          </a:p>
        </p:txBody>
      </p:sp>
      <p:sp>
        <p:nvSpPr>
          <p:cNvPr id="2" name="矩形 1"/>
          <p:cNvSpPr/>
          <p:nvPr/>
        </p:nvSpPr>
        <p:spPr>
          <a:xfrm>
            <a:off x="-630555" y="-106045"/>
            <a:ext cx="4254500" cy="737235"/>
          </a:xfrm>
          <a:prstGeom prst="rect">
            <a:avLst/>
          </a:prstGeom>
        </p:spPr>
        <p:txBody>
          <a:bodyPr wrap="square">
            <a:spAutoFit/>
          </a:bodyPr>
          <a:lstStyle/>
          <a:p>
            <a:pPr eaLnBrk="1" hangingPunct="1">
              <a:lnSpc>
                <a:spcPct val="150000"/>
              </a:lnSpc>
              <a:spcBef>
                <a:spcPct val="50000"/>
              </a:spcBef>
            </a:pPr>
            <a:r>
              <a:rPr lang="en-US" altLang="zh-CN" sz="2800" b="1" dirty="0" smtClean="0">
                <a:solidFill>
                  <a:srgbClr val="C00000"/>
                </a:solidFill>
                <a:latin typeface="+mn-ea"/>
                <a:ea typeface="+mn-ea"/>
              </a:rPr>
              <a:t>    </a:t>
            </a:r>
            <a:r>
              <a:rPr lang="zh-CN" altLang="en-US" sz="2800" b="1" dirty="0" smtClean="0">
                <a:solidFill>
                  <a:srgbClr val="C00000"/>
                </a:solidFill>
                <a:latin typeface="+mn-ea"/>
                <a:ea typeface="+mn-ea"/>
              </a:rPr>
              <a:t>语言美</a:t>
            </a:r>
            <a:endParaRPr lang="en-US" altLang="zh-CN" sz="2800" b="1" dirty="0">
              <a:solidFill>
                <a:srgbClr val="C00000"/>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6" name="文本框 144385"/>
          <p:cNvSpPr txBox="1"/>
          <p:nvPr/>
        </p:nvSpPr>
        <p:spPr>
          <a:xfrm>
            <a:off x="323850" y="836613"/>
            <a:ext cx="8569325" cy="3378200"/>
          </a:xfrm>
          <a:prstGeom prst="rect">
            <a:avLst/>
          </a:prstGeom>
          <a:noFill/>
          <a:ln w="9525">
            <a:noFill/>
          </a:ln>
        </p:spPr>
        <p:txBody>
          <a:bodyPr>
            <a:spAutoFit/>
          </a:bodyPr>
          <a:p>
            <a:r>
              <a:rPr lang="en-US" altLang="zh-CN" dirty="0">
                <a:latin typeface="Arial" panose="020B0604020202020204" pitchFamily="34" charset="0"/>
              </a:rPr>
              <a:t>       </a:t>
            </a:r>
            <a:r>
              <a:rPr lang="en-US" altLang="zh-CN">
                <a:latin typeface="Arial" panose="020B0604020202020204" pitchFamily="34" charset="0"/>
              </a:rPr>
              <a:t>1. </a:t>
            </a:r>
            <a:r>
              <a:rPr lang="zh-CN" altLang="en-US" sz="2400" b="1" dirty="0">
                <a:latin typeface="Arial" panose="020B0604020202020204" pitchFamily="34" charset="0"/>
              </a:rPr>
              <a:t>雨后放晴的天气，日头炙到人肩上背上已有了点儿力量。溪边芦苇水杨柳，菜园中菜蔬，莫不繁荣滋茂，带着一分有野性的生气。草丛里绿色蚱蜢各处飞着，翅膀搏动空气时窸窸作声。枝头新蝉声音已渐渐洪大。两山深翠逼人竹篁中，有黄鸟与竹雀杜鹃鸣叫。翠翠感觉着，望着，听着，同时也思索着：</a:t>
            </a:r>
            <a:endParaRPr lang="zh-CN" altLang="en-US" sz="2400" b="1" dirty="0">
              <a:latin typeface="Arial" panose="020B0604020202020204" pitchFamily="34" charset="0"/>
            </a:endParaRPr>
          </a:p>
          <a:p>
            <a:r>
              <a:rPr lang="zh-CN" altLang="en-US" sz="2400" b="1" dirty="0">
                <a:latin typeface="Arial" panose="020B0604020202020204" pitchFamily="34" charset="0"/>
              </a:rPr>
              <a:t>　　</a:t>
            </a:r>
            <a:r>
              <a:rPr lang="en-US" altLang="zh-CN" sz="2400" b="1" dirty="0">
                <a:latin typeface="Arial" panose="020B0604020202020204" pitchFamily="34" charset="0"/>
              </a:rPr>
              <a:t>"</a:t>
            </a:r>
            <a:r>
              <a:rPr lang="zh-CN" altLang="en-US" sz="2400" b="1" dirty="0">
                <a:latin typeface="Arial" panose="020B0604020202020204" pitchFamily="34" charset="0"/>
              </a:rPr>
              <a:t>爷爷今年七十岁</a:t>
            </a:r>
            <a:r>
              <a:rPr lang="en-US" altLang="zh-CN" sz="2400" b="1">
                <a:latin typeface="Arial" panose="020B0604020202020204" pitchFamily="34" charset="0"/>
              </a:rPr>
              <a:t>……</a:t>
            </a:r>
            <a:r>
              <a:rPr lang="zh-CN" altLang="en-US" sz="2400" b="1" dirty="0">
                <a:latin typeface="Arial" panose="020B0604020202020204" pitchFamily="34" charset="0"/>
              </a:rPr>
              <a:t>三年六个月的歌</a:t>
            </a:r>
            <a:r>
              <a:rPr lang="en-US" altLang="zh-CN" sz="2400" b="1">
                <a:latin typeface="Arial" panose="020B0604020202020204" pitchFamily="34" charset="0"/>
              </a:rPr>
              <a:t>——</a:t>
            </a:r>
            <a:r>
              <a:rPr lang="zh-CN" altLang="en-US" sz="2400" b="1" dirty="0">
                <a:latin typeface="Arial" panose="020B0604020202020204" pitchFamily="34" charset="0"/>
              </a:rPr>
              <a:t>谁送那只白鸭子呢？</a:t>
            </a:r>
            <a:r>
              <a:rPr lang="en-US" altLang="zh-CN" sz="2400" b="1">
                <a:latin typeface="Arial" panose="020B0604020202020204" pitchFamily="34" charset="0"/>
              </a:rPr>
              <a:t>……</a:t>
            </a:r>
            <a:r>
              <a:rPr lang="zh-CN" altLang="en-US" sz="2400" b="1" dirty="0">
                <a:latin typeface="Arial" panose="020B0604020202020204" pitchFamily="34" charset="0"/>
              </a:rPr>
              <a:t>得碾子的好运运气，碾子得谁更是好运气？</a:t>
            </a:r>
            <a:r>
              <a:rPr lang="en-US" altLang="zh-CN" sz="2400" b="1">
                <a:latin typeface="Arial" panose="020B0604020202020204" pitchFamily="34" charset="0"/>
              </a:rPr>
              <a:t>……"</a:t>
            </a:r>
            <a:endParaRPr lang="en-US" altLang="zh-CN" sz="2400" b="1">
              <a:latin typeface="Arial" panose="020B0604020202020204" pitchFamily="34" charset="0"/>
            </a:endParaRPr>
          </a:p>
          <a:p>
            <a:r>
              <a:rPr lang="zh-CN" altLang="en-US" sz="2400" b="1" dirty="0">
                <a:latin typeface="Arial" panose="020B0604020202020204" pitchFamily="34" charset="0"/>
              </a:rPr>
              <a:t>　　痴着，忽地站运气，半簸箕豌豆便倾倒到水中去了。伸手把那簸箕从水中捞运气时，隔溪有人喊过渡。</a:t>
            </a:r>
            <a:endParaRPr lang="zh-CN" altLang="en-US" sz="2400" b="1" dirty="0">
              <a:latin typeface="Arial" panose="020B0604020202020204" pitchFamily="34" charset="0"/>
            </a:endParaRPr>
          </a:p>
        </p:txBody>
      </p:sp>
      <p:sp>
        <p:nvSpPr>
          <p:cNvPr id="144387" name="文本框 144386"/>
          <p:cNvSpPr txBox="1"/>
          <p:nvPr/>
        </p:nvSpPr>
        <p:spPr>
          <a:xfrm>
            <a:off x="179388" y="0"/>
            <a:ext cx="3600450" cy="823913"/>
          </a:xfrm>
          <a:prstGeom prst="rect">
            <a:avLst/>
          </a:prstGeom>
          <a:noFill/>
          <a:ln w="9525">
            <a:noFill/>
          </a:ln>
        </p:spPr>
        <p:txBody>
          <a:bodyPr>
            <a:spAutoFit/>
          </a:bodyPr>
          <a:p>
            <a:pPr>
              <a:spcBef>
                <a:spcPct val="50000"/>
              </a:spcBef>
            </a:pPr>
            <a:r>
              <a:rPr lang="zh-CN" altLang="en-US" sz="4800" dirty="0">
                <a:latin typeface="Arial" panose="020B0604020202020204" pitchFamily="34" charset="0"/>
              </a:rPr>
              <a:t>诗意盎然</a:t>
            </a:r>
            <a:endParaRPr lang="zh-CN" altLang="en-US" sz="4800" dirty="0">
              <a:latin typeface="Arial" panose="020B0604020202020204" pitchFamily="34" charset="0"/>
            </a:endParaRPr>
          </a:p>
        </p:txBody>
      </p:sp>
      <p:sp>
        <p:nvSpPr>
          <p:cNvPr id="144388" name="文本框 144387"/>
          <p:cNvSpPr txBox="1"/>
          <p:nvPr/>
        </p:nvSpPr>
        <p:spPr>
          <a:xfrm>
            <a:off x="468313" y="4292600"/>
            <a:ext cx="8496300" cy="2282825"/>
          </a:xfrm>
          <a:prstGeom prst="rect">
            <a:avLst/>
          </a:prstGeom>
          <a:noFill/>
          <a:ln w="9525">
            <a:noFill/>
          </a:ln>
        </p:spPr>
        <p:txBody>
          <a:bodyPr>
            <a:spAutoFit/>
          </a:bodyPr>
          <a:p>
            <a:pPr>
              <a:spcBef>
                <a:spcPct val="50000"/>
              </a:spcBef>
            </a:pPr>
            <a:r>
              <a:rPr lang="en-US" altLang="zh-CN" sz="2400" dirty="0">
                <a:latin typeface="Arial" panose="020B0604020202020204" pitchFamily="34" charset="0"/>
              </a:rPr>
              <a:t>     </a:t>
            </a:r>
            <a:r>
              <a:rPr lang="en-US" altLang="zh-CN" sz="2400">
                <a:latin typeface="Arial" panose="020B0604020202020204" pitchFamily="34" charset="0"/>
              </a:rPr>
              <a:t>2.</a:t>
            </a:r>
            <a:r>
              <a:rPr lang="zh-CN" altLang="en-US" sz="2400" b="1" dirty="0">
                <a:latin typeface="Arial" panose="020B0604020202020204" pitchFamily="34" charset="0"/>
              </a:rPr>
              <a:t>老船夫做事累了睡了，翠翠哭倦了也睡了。翠翠不能忘记祖父所说的事情，梦中灵魂为一种美妙歌声浮起来了，仿佛轻轻的各处飘着，上了白塔，下了菜园，到了船上，又复飞窜过悬崖半腰</a:t>
            </a:r>
            <a:r>
              <a:rPr lang="en-US" altLang="zh-CN" sz="2400" b="1">
                <a:latin typeface="Arial" panose="020B0604020202020204" pitchFamily="34" charset="0"/>
              </a:rPr>
              <a:t>——</a:t>
            </a:r>
            <a:r>
              <a:rPr lang="zh-CN" altLang="en-US" sz="2400" b="1" dirty="0">
                <a:latin typeface="Arial" panose="020B0604020202020204" pitchFamily="34" charset="0"/>
              </a:rPr>
              <a:t>去作什么呢？摘虎耳草！白日里拉船时，她仰头望着崖上那些肥大虎耳草已极熟习。崖壁三五丈高，平时攀折不到手，这时节却可以选顶大的叶子作伞。 </a:t>
            </a:r>
            <a:endParaRPr lang="zh-CN" altLang="en-US" sz="2400" b="1" dirty="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文本框 10241"/>
          <p:cNvSpPr txBox="1"/>
          <p:nvPr/>
        </p:nvSpPr>
        <p:spPr>
          <a:xfrm>
            <a:off x="2721928" y="-43180"/>
            <a:ext cx="2819400" cy="583565"/>
          </a:xfrm>
          <a:prstGeom prst="rect">
            <a:avLst/>
          </a:prstGeom>
          <a:noFill/>
          <a:ln w="9525">
            <a:noFill/>
          </a:ln>
        </p:spPr>
        <p:txBody>
          <a:bodyPr>
            <a:spAutoFit/>
          </a:bodyPr>
          <a:p>
            <a:pPr>
              <a:spcBef>
                <a:spcPct val="50000"/>
              </a:spcBef>
            </a:pPr>
            <a:r>
              <a:rPr lang="zh-CN" altLang="en-US" sz="3200" b="1" u="sng" dirty="0">
                <a:latin typeface="Verdana" panose="020B0604030504040204" pitchFamily="34" charset="0"/>
                <a:ea typeface="隶书" pitchFamily="49" charset="-122"/>
              </a:rPr>
              <a:t>故事情节</a:t>
            </a:r>
            <a:endParaRPr lang="zh-CN" altLang="en-US" sz="3200" b="1" u="sng">
              <a:latin typeface="Verdana" panose="020B0604030504040204" pitchFamily="34" charset="0"/>
              <a:ea typeface="隶书" pitchFamily="49" charset="-122"/>
            </a:endParaRPr>
          </a:p>
        </p:txBody>
      </p:sp>
      <p:sp>
        <p:nvSpPr>
          <p:cNvPr id="10243" name="文本框 10242"/>
          <p:cNvSpPr txBox="1"/>
          <p:nvPr/>
        </p:nvSpPr>
        <p:spPr>
          <a:xfrm>
            <a:off x="0" y="540385"/>
            <a:ext cx="9144000" cy="4399915"/>
          </a:xfrm>
          <a:prstGeom prst="rect">
            <a:avLst/>
          </a:prstGeom>
          <a:noFill/>
          <a:ln w="9525">
            <a:noFill/>
          </a:ln>
        </p:spPr>
        <p:txBody>
          <a:bodyPr>
            <a:spAutoFit/>
          </a:bodyPr>
          <a:p>
            <a:pPr>
              <a:spcBef>
                <a:spcPct val="50000"/>
              </a:spcBef>
            </a:pPr>
            <a:r>
              <a:rPr lang="en-US" altLang="zh-CN" sz="2800" b="1" dirty="0">
                <a:solidFill>
                  <a:srgbClr val="0000FF"/>
                </a:solidFill>
                <a:latin typeface="Verdana" panose="020B0604030504040204" pitchFamily="34" charset="0"/>
              </a:rPr>
              <a:t>      </a:t>
            </a:r>
            <a:r>
              <a:rPr lang="zh-CN" altLang="en-US" sz="2400" b="1" dirty="0">
                <a:solidFill>
                  <a:srgbClr val="0000FF"/>
                </a:solidFill>
                <a:latin typeface="Verdana" panose="020B0604030504040204" pitchFamily="34" charset="0"/>
                <a:ea typeface="宋体" panose="02010600030101010101" pitchFamily="2" charset="-122"/>
              </a:rPr>
              <a:t>在湘西风光秀丽、人情质朴的边远小城，生活着靠摆渡为生的祖孙二人。外公年逾七十，仍很健壮，</a:t>
            </a:r>
            <a:r>
              <a:rPr lang="zh-CN" altLang="en-US" sz="2400" b="1" dirty="0">
                <a:solidFill>
                  <a:srgbClr val="FF3300"/>
                </a:solidFill>
                <a:latin typeface="Verdana" panose="020B0604030504040204" pitchFamily="34" charset="0"/>
                <a:ea typeface="宋体" panose="02010600030101010101" pitchFamily="2" charset="-122"/>
              </a:rPr>
              <a:t>孙女翠翠十五岁，情窦初开。他们热情助人，纯朴善良。</a:t>
            </a:r>
            <a:endParaRPr lang="zh-CN" altLang="en-US" sz="2400" b="1" dirty="0">
              <a:solidFill>
                <a:srgbClr val="FF3300"/>
              </a:solidFill>
              <a:latin typeface="Verdana" panose="020B0604030504040204" pitchFamily="34" charset="0"/>
              <a:ea typeface="宋体" panose="02010600030101010101" pitchFamily="2" charset="-122"/>
            </a:endParaRPr>
          </a:p>
          <a:p>
            <a:pPr>
              <a:spcBef>
                <a:spcPct val="50000"/>
              </a:spcBef>
            </a:pPr>
            <a:r>
              <a:rPr lang="zh-CN" altLang="en-US" sz="2400" b="1" dirty="0">
                <a:solidFill>
                  <a:srgbClr val="0000FF"/>
                </a:solidFill>
                <a:latin typeface="Verdana" panose="020B0604030504040204" pitchFamily="34" charset="0"/>
                <a:ea typeface="宋体" panose="02010600030101010101" pitchFamily="2" charset="-122"/>
              </a:rPr>
              <a:t>    两年前在端午节赛龙舟的盛会上，</a:t>
            </a:r>
            <a:r>
              <a:rPr lang="zh-CN" altLang="en-US" sz="2400" b="1" dirty="0">
                <a:solidFill>
                  <a:srgbClr val="FF3300"/>
                </a:solidFill>
                <a:latin typeface="Verdana" panose="020B0604030504040204" pitchFamily="34" charset="0"/>
                <a:ea typeface="宋体" panose="02010600030101010101" pitchFamily="2" charset="-122"/>
              </a:rPr>
              <a:t>翠翠邂逅当地船总的二少爷傩送，从此种下情苗。</a:t>
            </a:r>
            <a:r>
              <a:rPr lang="zh-CN" altLang="en-US" sz="2400" b="1" dirty="0">
                <a:solidFill>
                  <a:srgbClr val="0000FF"/>
                </a:solidFill>
                <a:latin typeface="Verdana" panose="020B0604030504040204" pitchFamily="34" charset="0"/>
                <a:ea typeface="宋体" panose="02010600030101010101" pitchFamily="2" charset="-122"/>
              </a:rPr>
              <a:t>傩送的哥哥</a:t>
            </a:r>
            <a:r>
              <a:rPr lang="zh-CN" altLang="en-US" sz="2400" b="1" dirty="0">
                <a:solidFill>
                  <a:srgbClr val="FF3300"/>
                </a:solidFill>
                <a:latin typeface="Verdana" panose="020B0604030504040204" pitchFamily="34" charset="0"/>
                <a:ea typeface="宋体" panose="02010600030101010101" pitchFamily="2" charset="-122"/>
              </a:rPr>
              <a:t>天保</a:t>
            </a:r>
            <a:r>
              <a:rPr lang="zh-CN" altLang="en-US" sz="2400" b="1" dirty="0">
                <a:solidFill>
                  <a:srgbClr val="0000FF"/>
                </a:solidFill>
                <a:latin typeface="Verdana" panose="020B0604030504040204" pitchFamily="34" charset="0"/>
                <a:ea typeface="宋体" panose="02010600030101010101" pitchFamily="2" charset="-122"/>
              </a:rPr>
              <a:t>喜欢美丽清纯的翠翠，托人求亲，而地方上的王团总也看上傩送，情愿以碾坊做陪嫁把女儿嫁给傩送。</a:t>
            </a:r>
            <a:r>
              <a:rPr lang="zh-CN" altLang="en-US" sz="2400" b="1" dirty="0">
                <a:solidFill>
                  <a:srgbClr val="FF3300"/>
                </a:solidFill>
                <a:latin typeface="Verdana" panose="020B0604030504040204" pitchFamily="34" charset="0"/>
                <a:ea typeface="宋体" panose="02010600030101010101" pitchFamily="2" charset="-122"/>
              </a:rPr>
              <a:t>傩送</a:t>
            </a:r>
            <a:r>
              <a:rPr lang="zh-CN" altLang="en-US" sz="2400" b="1" dirty="0">
                <a:solidFill>
                  <a:srgbClr val="0000FF"/>
                </a:solidFill>
                <a:latin typeface="Verdana" panose="020B0604030504040204" pitchFamily="34" charset="0"/>
                <a:ea typeface="宋体" panose="02010600030101010101" pitchFamily="2" charset="-122"/>
              </a:rPr>
              <a:t>不要，想娶翠翠为妻，宁愿作个摆渡人。于是兄弟俩相约唱歌求婚，让翠翠选择。</a:t>
            </a:r>
            <a:r>
              <a:rPr lang="zh-CN" altLang="en-US" sz="2400" b="1" dirty="0">
                <a:solidFill>
                  <a:srgbClr val="FF3300"/>
                </a:solidFill>
                <a:latin typeface="Verdana" panose="020B0604030504040204" pitchFamily="34" charset="0"/>
                <a:ea typeface="宋体" panose="02010600030101010101" pitchFamily="2" charset="-122"/>
              </a:rPr>
              <a:t>天保</a:t>
            </a:r>
            <a:r>
              <a:rPr lang="zh-CN" altLang="en-US" sz="2400" b="1" dirty="0">
                <a:solidFill>
                  <a:srgbClr val="0000FF"/>
                </a:solidFill>
                <a:latin typeface="Verdana" panose="020B0604030504040204" pitchFamily="34" charset="0"/>
                <a:ea typeface="宋体" panose="02010600030101010101" pitchFamily="2" charset="-122"/>
              </a:rPr>
              <a:t>知道翠翠喜欢傩送，为了成全弟弟，外出闯滩，遇意外而死。</a:t>
            </a:r>
            <a:r>
              <a:rPr lang="zh-CN" altLang="en-US" sz="2400" b="1" dirty="0">
                <a:solidFill>
                  <a:srgbClr val="FF3300"/>
                </a:solidFill>
                <a:latin typeface="Verdana" panose="020B0604030504040204" pitchFamily="34" charset="0"/>
                <a:ea typeface="宋体" panose="02010600030101010101" pitchFamily="2" charset="-122"/>
              </a:rPr>
              <a:t>傩送</a:t>
            </a:r>
            <a:r>
              <a:rPr lang="zh-CN" altLang="en-US" sz="2400" b="1" dirty="0">
                <a:solidFill>
                  <a:srgbClr val="0000FF"/>
                </a:solidFill>
                <a:latin typeface="Verdana" panose="020B0604030504040204" pitchFamily="34" charset="0"/>
                <a:ea typeface="宋体" panose="02010600030101010101" pitchFamily="2" charset="-122"/>
              </a:rPr>
              <a:t>觉得对哥哥的死有责任，抛下翠翠出走他乡。外公因翠翠的婚事操心担忧，在风雨之夜去世。留下翠翠孤独地守着渡船，痴心等着傩送归来</a:t>
            </a:r>
            <a:r>
              <a:rPr lang="zh-CN" altLang="en-US" sz="2400" b="1" dirty="0">
                <a:solidFill>
                  <a:srgbClr val="FF3300"/>
                </a:solidFill>
                <a:latin typeface="Verdana" panose="020B0604030504040204" pitchFamily="34" charset="0"/>
              </a:rPr>
              <a:t>。</a:t>
            </a:r>
            <a:endParaRPr lang="zh-CN" altLang="en-US" sz="2400" b="1">
              <a:solidFill>
                <a:srgbClr val="FF3300"/>
              </a:solidFill>
              <a:latin typeface="Verdana" panose="020B0604030504040204" pitchFamily="34" charset="0"/>
              <a:ea typeface="宋体" panose="02010600030101010101" pitchFamily="2" charset="-122"/>
            </a:endParaRPr>
          </a:p>
        </p:txBody>
      </p:sp>
      <p:sp>
        <p:nvSpPr>
          <p:cNvPr id="10244" name="文本框 10243"/>
          <p:cNvSpPr txBox="1"/>
          <p:nvPr/>
        </p:nvSpPr>
        <p:spPr>
          <a:xfrm>
            <a:off x="609600" y="6477000"/>
            <a:ext cx="8534400" cy="1066800"/>
          </a:xfrm>
          <a:prstGeom prst="rect">
            <a:avLst/>
          </a:prstGeom>
          <a:noFill/>
          <a:ln w="9525">
            <a:noFill/>
          </a:ln>
        </p:spPr>
        <p:txBody>
          <a:bodyPr>
            <a:spAutoFit/>
          </a:bodyPr>
          <a:p>
            <a:pPr>
              <a:spcBef>
                <a:spcPct val="50000"/>
              </a:spcBef>
            </a:pPr>
            <a:endParaRPr lang="en-US" altLang="zh-CN" sz="2800" b="1">
              <a:solidFill>
                <a:srgbClr val="FF3300"/>
              </a:solidFill>
              <a:latin typeface="Verdana" panose="020B0604030504040204" pitchFamily="34" charset="0"/>
              <a:ea typeface="宋体" panose="02010600030101010101" pitchFamily="2" charset="-122"/>
            </a:endParaRPr>
          </a:p>
          <a:p>
            <a:pPr>
              <a:spcBef>
                <a:spcPct val="50000"/>
              </a:spcBef>
            </a:pPr>
            <a:endParaRPr lang="en-US" altLang="zh-CN" sz="2400">
              <a:latin typeface="Verdana" panose="020B0604030504040204" pitchFamily="34" charset="0"/>
            </a:endParaRPr>
          </a:p>
        </p:txBody>
      </p:sp>
      <p:sp>
        <p:nvSpPr>
          <p:cNvPr id="10245" name="文本框 10244"/>
          <p:cNvSpPr txBox="1"/>
          <p:nvPr/>
        </p:nvSpPr>
        <p:spPr>
          <a:xfrm>
            <a:off x="415290" y="5232400"/>
            <a:ext cx="8728710" cy="953135"/>
          </a:xfrm>
          <a:prstGeom prst="rect">
            <a:avLst/>
          </a:prstGeom>
          <a:noFill/>
          <a:ln w="9525">
            <a:noFill/>
          </a:ln>
        </p:spPr>
        <p:txBody>
          <a:bodyPr wrap="square">
            <a:spAutoFit/>
          </a:bodyPr>
          <a:p>
            <a:pPr>
              <a:spcBef>
                <a:spcPct val="50000"/>
              </a:spcBef>
            </a:pPr>
            <a:r>
              <a:rPr lang="en-US" altLang="zh-CN" sz="2800" b="1" dirty="0">
                <a:solidFill>
                  <a:srgbClr val="FF0000"/>
                </a:solidFill>
                <a:latin typeface="Verdana" panose="020B0604030504040204" pitchFamily="34" charset="0"/>
                <a:ea typeface="宋体" panose="02010600030101010101" pitchFamily="2" charset="-122"/>
              </a:rPr>
              <a:t>      </a:t>
            </a:r>
            <a:r>
              <a:rPr lang="zh-CN" altLang="en-US" sz="2800" b="1" dirty="0">
                <a:solidFill>
                  <a:srgbClr val="FF0000"/>
                </a:solidFill>
                <a:latin typeface="Verdana" panose="020B0604030504040204" pitchFamily="34" charset="0"/>
                <a:ea typeface="宋体" panose="02010600030101010101" pitchFamily="2" charset="-122"/>
              </a:rPr>
              <a:t>小说结尾：“</a:t>
            </a:r>
            <a:r>
              <a:rPr lang="zh-CN" altLang="en-US" sz="2800" b="1" dirty="0">
                <a:solidFill>
                  <a:srgbClr val="FF0000"/>
                </a:solidFill>
                <a:latin typeface="Verdana" panose="020B0604030504040204" pitchFamily="34" charset="0"/>
              </a:rPr>
              <a:t>这个人也许永远不回来了，也许明天回来。</a:t>
            </a:r>
            <a:r>
              <a:rPr lang="zh-CN" altLang="en-US" sz="2800" b="1" dirty="0">
                <a:solidFill>
                  <a:srgbClr val="FF0000"/>
                </a:solidFill>
                <a:latin typeface="Verdana" panose="020B0604030504040204" pitchFamily="34" charset="0"/>
                <a:ea typeface="宋体" panose="02010600030101010101" pitchFamily="2" charset="-122"/>
              </a:rPr>
              <a:t>”</a:t>
            </a:r>
            <a:endParaRPr lang="zh-CN" altLang="en-US" sz="2800" b="1" dirty="0">
              <a:solidFill>
                <a:srgbClr val="FF0000"/>
              </a:solidFill>
              <a:latin typeface="Verdana" panose="020B0604030504040204" pitchFamily="34" charset="0"/>
              <a:ea typeface="宋体" panose="02010600030101010101" pitchFamily="2" charset="-122"/>
            </a:endParaRP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0-#ppt_w/2"/>
                                          </p:val>
                                        </p:tav>
                                        <p:tav tm="100000">
                                          <p:val>
                                            <p:strVal val="#ppt_x"/>
                                          </p:val>
                                        </p:tav>
                                      </p:tavLst>
                                    </p:anim>
                                    <p:anim calcmode="lin" valueType="num">
                                      <p:cBhvr additive="base">
                                        <p:cTn id="8" dur="500" fill="hold"/>
                                        <p:tgtEl>
                                          <p:spTgt spid="1024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3"/>
                                        </p:tgtEl>
                                        <p:attrNameLst>
                                          <p:attrName>style.visibility</p:attrName>
                                        </p:attrNameLst>
                                      </p:cBhvr>
                                      <p:to>
                                        <p:strVal val="visible"/>
                                      </p:to>
                                    </p:set>
                                    <p:anim calcmode="lin" valueType="num">
                                      <p:cBhvr additive="base">
                                        <p:cTn id="13" dur="500" fill="hold"/>
                                        <p:tgtEl>
                                          <p:spTgt spid="10243"/>
                                        </p:tgtEl>
                                        <p:attrNameLst>
                                          <p:attrName>ppt_x</p:attrName>
                                        </p:attrNameLst>
                                      </p:cBhvr>
                                      <p:tavLst>
                                        <p:tav tm="0">
                                          <p:val>
                                            <p:strVal val="0-#ppt_w/2"/>
                                          </p:val>
                                        </p:tav>
                                        <p:tav tm="100000">
                                          <p:val>
                                            <p:strVal val="#ppt_x"/>
                                          </p:val>
                                        </p:tav>
                                      </p:tavLst>
                                    </p:anim>
                                    <p:anim calcmode="lin" valueType="num">
                                      <p:cBhvr additive="base">
                                        <p:cTn id="14" dur="500" fill="hold"/>
                                        <p:tgtEl>
                                          <p:spTgt spid="1024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nodePh="1">
                                  <p:stCondLst>
                                    <p:cond delay="0"/>
                                  </p:stCondLst>
                                  <p:endCondLst>
                                    <p:cond evt="begin" delay="0">
                                      <p:tn val="17"/>
                                    </p:cond>
                                  </p:endCondLst>
                                  <p:childTnLst>
                                    <p:set>
                                      <p:cBhvr>
                                        <p:cTn id="18" dur="1" fill="hold">
                                          <p:stCondLst>
                                            <p:cond delay="0"/>
                                          </p:stCondLst>
                                        </p:cTn>
                                        <p:tgtEl>
                                          <p:spTgt spid="10244"/>
                                        </p:tgtEl>
                                        <p:attrNameLst>
                                          <p:attrName>style.visibility</p:attrName>
                                        </p:attrNameLst>
                                      </p:cBhvr>
                                      <p:to>
                                        <p:strVal val="visible"/>
                                      </p:to>
                                    </p:set>
                                    <p:anim calcmode="lin" valueType="num">
                                      <p:cBhvr additive="base">
                                        <p:cTn id="19" dur="500" fill="hold"/>
                                        <p:tgtEl>
                                          <p:spTgt spid="10244"/>
                                        </p:tgtEl>
                                        <p:attrNameLst>
                                          <p:attrName>ppt_x</p:attrName>
                                        </p:attrNameLst>
                                      </p:cBhvr>
                                      <p:tavLst>
                                        <p:tav tm="0">
                                          <p:val>
                                            <p:strVal val="0-#ppt_w/2"/>
                                          </p:val>
                                        </p:tav>
                                        <p:tav tm="100000">
                                          <p:val>
                                            <p:strVal val="#ppt_x"/>
                                          </p:val>
                                        </p:tav>
                                      </p:tavLst>
                                    </p:anim>
                                    <p:anim calcmode="lin" valueType="num">
                                      <p:cBhvr additive="base">
                                        <p:cTn id="20" dur="500" fill="hold"/>
                                        <p:tgtEl>
                                          <p:spTgt spid="1024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245"/>
                                        </p:tgtEl>
                                        <p:attrNameLst>
                                          <p:attrName>style.visibility</p:attrName>
                                        </p:attrNameLst>
                                      </p:cBhvr>
                                      <p:to>
                                        <p:strVal val="visible"/>
                                      </p:to>
                                    </p:set>
                                    <p:anim calcmode="lin" valueType="num">
                                      <p:cBhvr additive="base">
                                        <p:cTn id="25" dur="500" fill="hold"/>
                                        <p:tgtEl>
                                          <p:spTgt spid="10245"/>
                                        </p:tgtEl>
                                        <p:attrNameLst>
                                          <p:attrName>ppt_x</p:attrName>
                                        </p:attrNameLst>
                                      </p:cBhvr>
                                      <p:tavLst>
                                        <p:tav tm="0">
                                          <p:val>
                                            <p:strVal val="0-#ppt_w/2"/>
                                          </p:val>
                                        </p:tav>
                                        <p:tav tm="100000">
                                          <p:val>
                                            <p:strVal val="#ppt_x"/>
                                          </p:val>
                                        </p:tav>
                                      </p:tavLst>
                                    </p:anim>
                                    <p:anim calcmode="lin" valueType="num">
                                      <p:cBhvr additive="base">
                                        <p:cTn id="26" dur="500" fill="hold"/>
                                        <p:tgtEl>
                                          <p:spTgt spid="102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p:bldP spid="10244" grpId="0"/>
      <p:bldP spid="102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矩形 99329"/>
          <p:cNvSpPr/>
          <p:nvPr/>
        </p:nvSpPr>
        <p:spPr>
          <a:xfrm>
            <a:off x="160338" y="765175"/>
            <a:ext cx="8983662" cy="1311275"/>
          </a:xfrm>
          <a:prstGeom prst="rect">
            <a:avLst/>
          </a:prstGeom>
          <a:noFill/>
          <a:ln w="9525">
            <a:noFill/>
          </a:ln>
        </p:spPr>
        <p:txBody>
          <a:bodyPr anchor="ctr">
            <a:spAutoFit/>
          </a:bodyPr>
          <a:p>
            <a:pPr>
              <a:spcBef>
                <a:spcPct val="50000"/>
              </a:spcBef>
            </a:pPr>
            <a:r>
              <a:rPr lang="en-US" altLang="zh-CN" sz="3200" b="1" dirty="0">
                <a:effectLst>
                  <a:outerShdw blurRad="38100" dist="38100" dir="2700000">
                    <a:srgbClr val="C0C0C0"/>
                  </a:outerShdw>
                </a:effectLst>
                <a:latin typeface="楷体_GB2312" pitchFamily="49" charset="-122"/>
                <a:ea typeface="楷体_GB2312" pitchFamily="49" charset="-122"/>
              </a:rPr>
              <a:t>    《</a:t>
            </a:r>
            <a:r>
              <a:rPr lang="zh-CN" altLang="en-US" sz="3200" b="1" dirty="0">
                <a:effectLst>
                  <a:outerShdw blurRad="38100" dist="38100" dir="2700000">
                    <a:srgbClr val="C0C0C0"/>
                  </a:outerShdw>
                </a:effectLst>
                <a:latin typeface="楷体_GB2312" pitchFamily="49" charset="-122"/>
                <a:ea typeface="楷体_GB2312" pitchFamily="49" charset="-122"/>
              </a:rPr>
              <a:t>边城</a:t>
            </a:r>
            <a:r>
              <a:rPr lang="en-US" altLang="zh-CN" sz="3200" b="1" dirty="0">
                <a:effectLst>
                  <a:outerShdw blurRad="38100" dist="38100" dir="2700000">
                    <a:srgbClr val="C0C0C0"/>
                  </a:outerShdw>
                </a:effectLst>
                <a:latin typeface="楷体_GB2312" pitchFamily="49" charset="-122"/>
                <a:ea typeface="楷体_GB2312" pitchFamily="49" charset="-122"/>
              </a:rPr>
              <a:t>》</a:t>
            </a:r>
            <a:r>
              <a:rPr lang="zh-CN" altLang="en-US" sz="3200" b="1" dirty="0">
                <a:effectLst>
                  <a:outerShdw blurRad="38100" dist="38100" dir="2700000">
                    <a:srgbClr val="C0C0C0"/>
                  </a:outerShdw>
                </a:effectLst>
                <a:latin typeface="楷体_GB2312" pitchFamily="49" charset="-122"/>
                <a:ea typeface="楷体_GB2312" pitchFamily="49" charset="-122"/>
              </a:rPr>
              <a:t>整部小说共有二十一章，课文节选</a:t>
            </a:r>
            <a:endParaRPr lang="zh-CN" altLang="en-US" sz="3200" b="1" dirty="0">
              <a:effectLst>
                <a:outerShdw blurRad="38100" dist="38100" dir="2700000">
                  <a:srgbClr val="C0C0C0"/>
                </a:outerShdw>
              </a:effectLst>
              <a:latin typeface="楷体_GB2312" pitchFamily="49" charset="-122"/>
              <a:ea typeface="楷体_GB2312" pitchFamily="49" charset="-122"/>
            </a:endParaRPr>
          </a:p>
          <a:p>
            <a:pPr>
              <a:spcBef>
                <a:spcPct val="50000"/>
              </a:spcBef>
            </a:pPr>
            <a:r>
              <a:rPr lang="zh-CN" altLang="en-US" sz="3200" b="1" dirty="0">
                <a:effectLst>
                  <a:outerShdw blurRad="38100" dist="38100" dir="2700000">
                    <a:srgbClr val="C0C0C0"/>
                  </a:outerShdw>
                </a:effectLst>
                <a:latin typeface="楷体_GB2312" pitchFamily="49" charset="-122"/>
                <a:ea typeface="楷体_GB2312" pitchFamily="49" charset="-122"/>
              </a:rPr>
              <a:t>自原文的第三至第六章</a:t>
            </a:r>
            <a:r>
              <a:rPr lang="en-US" altLang="zh-CN" sz="3200" b="1">
                <a:effectLst>
                  <a:outerShdw blurRad="38100" dist="38100" dir="2700000">
                    <a:srgbClr val="C0C0C0"/>
                  </a:outerShdw>
                </a:effectLst>
                <a:latin typeface="楷体_GB2312" pitchFamily="49" charset="-122"/>
                <a:ea typeface="楷体_GB2312" pitchFamily="49" charset="-122"/>
              </a:rPr>
              <a:t>:</a:t>
            </a:r>
            <a:endParaRPr lang="en-US" altLang="zh-CN" sz="3200">
              <a:effectLst>
                <a:outerShdw blurRad="38100" dist="38100" dir="2700000">
                  <a:srgbClr val="C0C0C0"/>
                </a:outerShdw>
              </a:effectLst>
              <a:latin typeface="楷体_GB2312" pitchFamily="49" charset="-122"/>
              <a:ea typeface="楷体_GB2312" pitchFamily="49" charset="-122"/>
            </a:endParaRPr>
          </a:p>
        </p:txBody>
      </p:sp>
      <p:sp>
        <p:nvSpPr>
          <p:cNvPr id="99331" name="矩形 99330"/>
          <p:cNvSpPr/>
          <p:nvPr/>
        </p:nvSpPr>
        <p:spPr>
          <a:xfrm>
            <a:off x="76200" y="2438400"/>
            <a:ext cx="2362200" cy="3503613"/>
          </a:xfrm>
          <a:prstGeom prst="rect">
            <a:avLst/>
          </a:prstGeom>
          <a:noFill/>
          <a:ln w="9525">
            <a:noFill/>
          </a:ln>
        </p:spPr>
        <p:txBody>
          <a:bodyPr>
            <a:spAutoFit/>
          </a:bodyPr>
          <a:p>
            <a:pPr>
              <a:spcBef>
                <a:spcPct val="100000"/>
              </a:spcBef>
            </a:pPr>
            <a:r>
              <a:rPr lang="zh-CN" altLang="en-US" sz="3200" b="1" dirty="0">
                <a:effectLst>
                  <a:outerShdw blurRad="38100" dist="38100" dir="2700000">
                    <a:srgbClr val="C0C0C0"/>
                  </a:outerShdw>
                </a:effectLst>
                <a:latin typeface="黑体" panose="02010609060101010101" pitchFamily="49" charset="-122"/>
                <a:ea typeface="黑体" panose="02010609060101010101" pitchFamily="49" charset="-122"/>
              </a:rPr>
              <a:t>第三章：</a:t>
            </a:r>
            <a:endParaRPr lang="zh-CN" altLang="en-US" sz="3200" b="1" dirty="0">
              <a:effectLst>
                <a:outerShdw blurRad="38100" dist="38100" dir="2700000">
                  <a:srgbClr val="C0C0C0"/>
                </a:outerShdw>
              </a:effectLst>
              <a:latin typeface="黑体" panose="02010609060101010101" pitchFamily="49" charset="-122"/>
              <a:ea typeface="黑体" panose="02010609060101010101" pitchFamily="49" charset="-122"/>
            </a:endParaRPr>
          </a:p>
          <a:p>
            <a:pPr>
              <a:spcBef>
                <a:spcPct val="100000"/>
              </a:spcBef>
            </a:pPr>
            <a:r>
              <a:rPr lang="zh-CN" altLang="en-US" sz="3200" b="1" dirty="0">
                <a:effectLst>
                  <a:outerShdw blurRad="38100" dist="38100" dir="2700000">
                    <a:srgbClr val="C0C0C0"/>
                  </a:outerShdw>
                </a:effectLst>
                <a:latin typeface="黑体" panose="02010609060101010101" pitchFamily="49" charset="-122"/>
                <a:ea typeface="黑体" panose="02010609060101010101" pitchFamily="49" charset="-122"/>
              </a:rPr>
              <a:t>第四章：</a:t>
            </a:r>
            <a:endParaRPr lang="zh-CN" altLang="en-US" sz="3200" b="1" dirty="0">
              <a:effectLst>
                <a:outerShdw blurRad="38100" dist="38100" dir="2700000">
                  <a:srgbClr val="C0C0C0"/>
                </a:outerShdw>
              </a:effectLst>
              <a:latin typeface="黑体" panose="02010609060101010101" pitchFamily="49" charset="-122"/>
              <a:ea typeface="黑体" panose="02010609060101010101" pitchFamily="49" charset="-122"/>
            </a:endParaRPr>
          </a:p>
          <a:p>
            <a:pPr>
              <a:spcBef>
                <a:spcPct val="100000"/>
              </a:spcBef>
            </a:pPr>
            <a:r>
              <a:rPr lang="zh-CN" altLang="en-US" sz="3200" b="1" dirty="0">
                <a:effectLst>
                  <a:outerShdw blurRad="38100" dist="38100" dir="2700000">
                    <a:srgbClr val="C0C0C0"/>
                  </a:outerShdw>
                </a:effectLst>
                <a:latin typeface="黑体" panose="02010609060101010101" pitchFamily="49" charset="-122"/>
                <a:ea typeface="黑体" panose="02010609060101010101" pitchFamily="49" charset="-122"/>
              </a:rPr>
              <a:t>第五章：</a:t>
            </a:r>
            <a:endParaRPr lang="zh-CN" altLang="en-US" sz="3200" b="1" dirty="0">
              <a:effectLst>
                <a:outerShdw blurRad="38100" dist="38100" dir="2700000">
                  <a:srgbClr val="C0C0C0"/>
                </a:outerShdw>
              </a:effectLst>
              <a:latin typeface="黑体" panose="02010609060101010101" pitchFamily="49" charset="-122"/>
              <a:ea typeface="黑体" panose="02010609060101010101" pitchFamily="49" charset="-122"/>
            </a:endParaRPr>
          </a:p>
          <a:p>
            <a:pPr>
              <a:spcBef>
                <a:spcPct val="100000"/>
              </a:spcBef>
            </a:pPr>
            <a:r>
              <a:rPr lang="zh-CN" altLang="en-US" sz="3200" b="1" dirty="0">
                <a:effectLst>
                  <a:outerShdw blurRad="38100" dist="38100" dir="2700000">
                    <a:srgbClr val="C0C0C0"/>
                  </a:outerShdw>
                </a:effectLst>
                <a:latin typeface="黑体" panose="02010609060101010101" pitchFamily="49" charset="-122"/>
                <a:ea typeface="黑体" panose="02010609060101010101" pitchFamily="49" charset="-122"/>
              </a:rPr>
              <a:t>第六章：</a:t>
            </a:r>
            <a:endParaRPr lang="zh-CN" altLang="en-US" sz="3200" b="1" dirty="0">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99332" name="矩形 99331"/>
          <p:cNvSpPr/>
          <p:nvPr/>
        </p:nvSpPr>
        <p:spPr>
          <a:xfrm>
            <a:off x="1676400" y="2468563"/>
            <a:ext cx="4648200" cy="579437"/>
          </a:xfrm>
          <a:prstGeom prst="rect">
            <a:avLst/>
          </a:prstGeom>
          <a:noFill/>
          <a:ln w="9525">
            <a:noFill/>
          </a:ln>
        </p:spPr>
        <p:txBody>
          <a:bodyPr>
            <a:spAutoFit/>
          </a:bodyPr>
          <a:p>
            <a:pPr>
              <a:spcBef>
                <a:spcPct val="50000"/>
              </a:spcBef>
            </a:pPr>
            <a:r>
              <a:rPr lang="zh-CN" altLang="en-US" sz="3200" b="1" dirty="0">
                <a:solidFill>
                  <a:srgbClr val="A50021"/>
                </a:solidFill>
                <a:effectLst>
                  <a:outerShdw blurRad="38100" dist="38100" dir="2700000">
                    <a:srgbClr val="C0C0C0"/>
                  </a:outerShdw>
                </a:effectLst>
                <a:latin typeface="黑体" panose="02010609060101010101" pitchFamily="49" charset="-122"/>
                <a:ea typeface="黑体" panose="02010609060101010101" pitchFamily="49" charset="-122"/>
              </a:rPr>
              <a:t>端午风俗。</a:t>
            </a:r>
            <a:endParaRPr lang="zh-CN" altLang="en-US" sz="3200" b="1" dirty="0">
              <a:solidFill>
                <a:srgbClr val="A50021"/>
              </a:solidFill>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99333" name="矩形 99332"/>
          <p:cNvSpPr/>
          <p:nvPr/>
        </p:nvSpPr>
        <p:spPr>
          <a:xfrm>
            <a:off x="1752600" y="3429000"/>
            <a:ext cx="7086600" cy="579438"/>
          </a:xfrm>
          <a:prstGeom prst="rect">
            <a:avLst/>
          </a:prstGeom>
          <a:noFill/>
          <a:ln w="9525">
            <a:noFill/>
          </a:ln>
        </p:spPr>
        <p:txBody>
          <a:bodyPr>
            <a:spAutoFit/>
          </a:bodyPr>
          <a:p>
            <a:pPr>
              <a:spcBef>
                <a:spcPct val="50000"/>
              </a:spcBef>
            </a:pPr>
            <a:r>
              <a:rPr lang="zh-CN" altLang="en-US" sz="3200" b="1" dirty="0">
                <a:solidFill>
                  <a:srgbClr val="A50021"/>
                </a:solidFill>
                <a:effectLst>
                  <a:outerShdw blurRad="38100" dist="38100" dir="2700000">
                    <a:srgbClr val="C0C0C0"/>
                  </a:outerShdw>
                </a:effectLst>
                <a:latin typeface="黑体" panose="02010609060101010101" pitchFamily="49" charset="-122"/>
                <a:ea typeface="黑体" panose="02010609060101010101" pitchFamily="49" charset="-122"/>
              </a:rPr>
              <a:t>两年前的端午节，翠翠和二老邂逅。</a:t>
            </a:r>
            <a:endParaRPr lang="zh-CN" altLang="en-US" sz="3200" b="1" dirty="0">
              <a:solidFill>
                <a:srgbClr val="A50021"/>
              </a:solidFill>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99334" name="矩形 99333"/>
          <p:cNvSpPr/>
          <p:nvPr/>
        </p:nvSpPr>
        <p:spPr>
          <a:xfrm>
            <a:off x="1752600" y="4419600"/>
            <a:ext cx="7239000" cy="579438"/>
          </a:xfrm>
          <a:prstGeom prst="rect">
            <a:avLst/>
          </a:prstGeom>
          <a:noFill/>
          <a:ln w="9525">
            <a:noFill/>
          </a:ln>
        </p:spPr>
        <p:txBody>
          <a:bodyPr>
            <a:spAutoFit/>
          </a:bodyPr>
          <a:p>
            <a:pPr>
              <a:spcBef>
                <a:spcPct val="50000"/>
              </a:spcBef>
            </a:pPr>
            <a:r>
              <a:rPr lang="zh-CN" altLang="en-US" sz="3200" b="1" dirty="0">
                <a:solidFill>
                  <a:srgbClr val="A50021"/>
                </a:solidFill>
                <a:effectLst>
                  <a:outerShdw blurRad="38100" dist="38100" dir="2700000">
                    <a:srgbClr val="C0C0C0"/>
                  </a:outerShdw>
                </a:effectLst>
                <a:latin typeface="黑体" panose="02010609060101010101" pitchFamily="49" charset="-122"/>
                <a:ea typeface="黑体" panose="02010609060101010101" pitchFamily="49" charset="-122"/>
              </a:rPr>
              <a:t>一年前的端午节，翠翠和大老相遇。</a:t>
            </a:r>
            <a:endParaRPr lang="zh-CN" altLang="en-US" sz="3200" dirty="0">
              <a:solidFill>
                <a:srgbClr val="A50021"/>
              </a:solidFill>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99335" name="矩形 99334"/>
          <p:cNvSpPr/>
          <p:nvPr/>
        </p:nvSpPr>
        <p:spPr>
          <a:xfrm>
            <a:off x="1752600" y="5364163"/>
            <a:ext cx="2590800" cy="579437"/>
          </a:xfrm>
          <a:prstGeom prst="rect">
            <a:avLst/>
          </a:prstGeom>
          <a:noFill/>
          <a:ln w="9525">
            <a:noFill/>
          </a:ln>
        </p:spPr>
        <p:txBody>
          <a:bodyPr>
            <a:spAutoFit/>
          </a:bodyPr>
          <a:p>
            <a:pPr>
              <a:spcBef>
                <a:spcPct val="50000"/>
              </a:spcBef>
            </a:pPr>
            <a:r>
              <a:rPr lang="zh-CN" altLang="en-US" sz="3200" b="1" dirty="0">
                <a:solidFill>
                  <a:srgbClr val="A50021"/>
                </a:solidFill>
                <a:effectLst>
                  <a:outerShdw blurRad="38100" dist="38100" dir="2700000">
                    <a:srgbClr val="C0C0C0"/>
                  </a:outerShdw>
                </a:effectLst>
                <a:latin typeface="黑体" panose="02010609060101010101" pitchFamily="49" charset="-122"/>
                <a:ea typeface="黑体" panose="02010609060101010101" pitchFamily="49" charset="-122"/>
              </a:rPr>
              <a:t>看迎亲。</a:t>
            </a:r>
            <a:endParaRPr lang="zh-CN" altLang="en-US" sz="3200" b="1" dirty="0">
              <a:solidFill>
                <a:srgbClr val="A50021"/>
              </a:solidFill>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99336" name="矩形 99335"/>
          <p:cNvSpPr/>
          <p:nvPr/>
        </p:nvSpPr>
        <p:spPr>
          <a:xfrm>
            <a:off x="0" y="2349500"/>
            <a:ext cx="8763000" cy="838200"/>
          </a:xfrm>
          <a:prstGeom prst="rect">
            <a:avLst/>
          </a:prstGeom>
          <a:noFill/>
          <a:ln w="9525" cap="flat" cmpd="sng">
            <a:solidFill>
              <a:srgbClr val="A50021"/>
            </a:solidFill>
            <a:prstDash val="solid"/>
            <a:miter/>
            <a:headEnd type="none" w="med" len="med"/>
            <a:tailEnd type="none" w="med" len="med"/>
          </a:ln>
        </p:spPr>
        <p:txBody>
          <a:bodyPr/>
          <a:p>
            <a:endParaRPr lang="zh-CN" altLang="en-US"/>
          </a:p>
        </p:txBody>
      </p:sp>
      <p:sp>
        <p:nvSpPr>
          <p:cNvPr id="99337" name="矩形 99336"/>
          <p:cNvSpPr/>
          <p:nvPr/>
        </p:nvSpPr>
        <p:spPr>
          <a:xfrm>
            <a:off x="76200" y="3352800"/>
            <a:ext cx="8763000" cy="838200"/>
          </a:xfrm>
          <a:prstGeom prst="rect">
            <a:avLst/>
          </a:prstGeom>
          <a:noFill/>
          <a:ln w="9525" cap="flat" cmpd="sng">
            <a:solidFill>
              <a:srgbClr val="A50021"/>
            </a:solidFill>
            <a:prstDash val="solid"/>
            <a:miter/>
            <a:headEnd type="none" w="med" len="med"/>
            <a:tailEnd type="none" w="med" len="med"/>
          </a:ln>
        </p:spPr>
        <p:txBody>
          <a:bodyPr/>
          <a:p>
            <a:endParaRPr lang="zh-CN" altLang="en-US"/>
          </a:p>
        </p:txBody>
      </p:sp>
      <p:sp>
        <p:nvSpPr>
          <p:cNvPr id="99338" name="矩形 99337"/>
          <p:cNvSpPr/>
          <p:nvPr/>
        </p:nvSpPr>
        <p:spPr>
          <a:xfrm>
            <a:off x="76200" y="4343400"/>
            <a:ext cx="8763000" cy="838200"/>
          </a:xfrm>
          <a:prstGeom prst="rect">
            <a:avLst/>
          </a:prstGeom>
          <a:noFill/>
          <a:ln w="9525" cap="flat" cmpd="sng">
            <a:solidFill>
              <a:srgbClr val="A50021"/>
            </a:solidFill>
            <a:prstDash val="solid"/>
            <a:miter/>
            <a:headEnd type="none" w="med" len="med"/>
            <a:tailEnd type="none" w="med" len="med"/>
          </a:ln>
        </p:spPr>
        <p:txBody>
          <a:bodyPr/>
          <a:p>
            <a:endParaRPr lang="zh-CN" altLang="en-US"/>
          </a:p>
        </p:txBody>
      </p:sp>
      <p:sp>
        <p:nvSpPr>
          <p:cNvPr id="99339" name="矩形 99338"/>
          <p:cNvSpPr/>
          <p:nvPr/>
        </p:nvSpPr>
        <p:spPr>
          <a:xfrm>
            <a:off x="76200" y="5334000"/>
            <a:ext cx="8763000" cy="838200"/>
          </a:xfrm>
          <a:prstGeom prst="rect">
            <a:avLst/>
          </a:prstGeom>
          <a:noFill/>
          <a:ln w="9525" cap="flat" cmpd="sng">
            <a:solidFill>
              <a:srgbClr val="A50021"/>
            </a:solidFill>
            <a:prstDash val="solid"/>
            <a:miter/>
            <a:headEnd type="none" w="med" len="med"/>
            <a:tailEnd type="none" w="med" len="med"/>
          </a:ln>
        </p:spPr>
        <p:txBody>
          <a:bodyPr/>
          <a:p>
            <a:endParaRPr lang="zh-CN" altLang="en-US"/>
          </a:p>
        </p:txBody>
      </p:sp>
      <p:sp>
        <p:nvSpPr>
          <p:cNvPr id="99340" name="文本框 99339"/>
          <p:cNvSpPr txBox="1"/>
          <p:nvPr/>
        </p:nvSpPr>
        <p:spPr>
          <a:xfrm>
            <a:off x="1258888" y="0"/>
            <a:ext cx="6553200" cy="762000"/>
          </a:xfrm>
          <a:prstGeom prst="rect">
            <a:avLst/>
          </a:prstGeom>
          <a:noFill/>
          <a:ln w="9525">
            <a:noFill/>
          </a:ln>
        </p:spPr>
        <p:txBody>
          <a:bodyPr>
            <a:spAutoFit/>
          </a:bodyPr>
          <a:p>
            <a:pPr>
              <a:spcBef>
                <a:spcPct val="50000"/>
              </a:spcBef>
            </a:pPr>
            <a:r>
              <a:rPr lang="en-US" altLang="zh-CN" sz="4400" b="1">
                <a:solidFill>
                  <a:srgbClr val="FF0000"/>
                </a:solidFill>
                <a:latin typeface="Times New Roman" panose="02020603050405020304" pitchFamily="18" charset="0"/>
                <a:cs typeface="Times New Roman" panose="02020603050405020304" pitchFamily="18" charset="0"/>
              </a:rPr>
              <a:t>☻</a:t>
            </a:r>
            <a:r>
              <a:rPr lang="zh-CN" altLang="en-US" sz="4400" b="1" dirty="0">
                <a:solidFill>
                  <a:srgbClr val="FF0000"/>
                </a:solidFill>
                <a:latin typeface="Times New Roman" panose="02020603050405020304" pitchFamily="18" charset="0"/>
              </a:rPr>
              <a:t>整理全文的情节结构</a:t>
            </a:r>
            <a:endParaRPr lang="zh-CN" altLang="en-US" sz="4400" b="1">
              <a:solidFill>
                <a:srgbClr val="FF0000"/>
              </a:solidFill>
              <a:latin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2" name="矩形 140291"/>
          <p:cNvSpPr/>
          <p:nvPr/>
        </p:nvSpPr>
        <p:spPr>
          <a:xfrm>
            <a:off x="0" y="815817"/>
            <a:ext cx="9144000" cy="4831080"/>
          </a:xfrm>
          <a:prstGeom prst="rect">
            <a:avLst/>
          </a:prstGeom>
          <a:noFill/>
          <a:ln w="9525">
            <a:noFill/>
          </a:ln>
        </p:spPr>
        <p:txBody>
          <a:bodyPr anchor="ctr">
            <a:spAutoFit/>
          </a:bodyPr>
          <a:p>
            <a:r>
              <a:rPr lang="en-US" altLang="zh-CN" dirty="0">
                <a:latin typeface="Arial" panose="020B0604020202020204" pitchFamily="34" charset="0"/>
              </a:rPr>
              <a:t>           </a:t>
            </a:r>
            <a:r>
              <a:rPr lang="en-US" altLang="zh-CN" b="1" dirty="0">
                <a:latin typeface="Arial" panose="020B0604020202020204" pitchFamily="34" charset="0"/>
              </a:rPr>
              <a:t> </a:t>
            </a:r>
            <a:r>
              <a:rPr lang="zh-CN" altLang="en-US" sz="2800" b="1" dirty="0">
                <a:latin typeface="Arial" panose="020B0604020202020204" pitchFamily="34" charset="0"/>
              </a:rPr>
              <a:t>端午赛龙舟、捉鸭子活动是</a:t>
            </a:r>
            <a:r>
              <a:rPr lang="en-US" altLang="zh-CN" sz="2800" b="1" dirty="0">
                <a:latin typeface="Arial" panose="020B0604020202020204" pitchFamily="34" charset="0"/>
              </a:rPr>
              <a:t>《</a:t>
            </a:r>
            <a:r>
              <a:rPr lang="zh-CN" altLang="en-US" sz="2800" b="1" dirty="0">
                <a:latin typeface="Arial" panose="020B0604020202020204" pitchFamily="34" charset="0"/>
              </a:rPr>
              <a:t>边城</a:t>
            </a:r>
            <a:r>
              <a:rPr lang="en-US" altLang="zh-CN" sz="2800" b="1" dirty="0">
                <a:latin typeface="Arial" panose="020B0604020202020204" pitchFamily="34" charset="0"/>
              </a:rPr>
              <a:t>》</a:t>
            </a:r>
            <a:r>
              <a:rPr lang="zh-CN" altLang="en-US" sz="2800" b="1" dirty="0">
                <a:latin typeface="Arial" panose="020B0604020202020204" pitchFamily="34" charset="0"/>
              </a:rPr>
              <a:t>最壮观的民俗风情画。边城人传承了唱歌求婚走马路的风俗，把男女对歌、自由谈情的活动与中秋祭月、赏月的古风融合起来，形成了独特的中秋节传统。当二老傩送摊送给翠翠唱情歌时，歌词内容：“天上起云云起花，包谷林里种豆荚。豆荚缠坏包谷树，娇妹缠坏后生家。”</a:t>
            </a:r>
            <a:endParaRPr lang="zh-CN" altLang="en-US" sz="2800" b="1" dirty="0">
              <a:latin typeface="Arial" panose="020B0604020202020204" pitchFamily="34" charset="0"/>
            </a:endParaRPr>
          </a:p>
          <a:p>
            <a:r>
              <a:rPr lang="zh-CN" altLang="en-US" sz="2800" b="1" dirty="0">
                <a:latin typeface="Arial" panose="020B0604020202020204" pitchFamily="34" charset="0"/>
              </a:rPr>
              <a:t>       歌词是那么的情意绵绵，内容是那么的直白，又加之是夜晚的朦胧，更体现出了爱情的浪漫，表现出的青年男女自由恋爱是震撼人心的，这种最古老而传统的追逐爱情方式，既让我们羡慕，又让我们感动，茶峒人的爱情依然是那么的神圣和美好，这是世上最美的爱情。</a:t>
            </a:r>
            <a:endParaRPr lang="zh-CN" altLang="en-US" sz="2800" b="1" dirty="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787" y="519792"/>
            <a:ext cx="4419600"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513833" y="-55473"/>
            <a:ext cx="4419901" cy="3599815"/>
          </a:xfrm>
          <a:prstGeom prst="rect">
            <a:avLst/>
          </a:prstGeom>
        </p:spPr>
        <p:txBody>
          <a:bodyPr wrap="square">
            <a:spAutoFit/>
          </a:bodyPr>
          <a:lstStyle/>
          <a:p>
            <a:pPr>
              <a:spcBef>
                <a:spcPct val="50000"/>
              </a:spcBef>
            </a:pPr>
            <a:r>
              <a:rPr kumimoji="1" lang="zh-CN" altLang="en-US" sz="2400" b="1" dirty="0" smtClean="0">
                <a:solidFill>
                  <a:srgbClr val="FF0000"/>
                </a:solidFill>
                <a:latin typeface="+mn-ea"/>
              </a:rPr>
              <a:t>    </a:t>
            </a:r>
            <a:endParaRPr kumimoji="1" lang="zh-CN" altLang="en-US" sz="2400" b="1" dirty="0" smtClean="0">
              <a:solidFill>
                <a:srgbClr val="FF0000"/>
              </a:solidFill>
              <a:latin typeface="+mn-ea"/>
            </a:endParaRPr>
          </a:p>
          <a:p>
            <a:pPr>
              <a:spcBef>
                <a:spcPct val="50000"/>
              </a:spcBef>
            </a:pPr>
            <a:r>
              <a:rPr kumimoji="1" lang="zh-CN" altLang="en-US" sz="2400" b="1" dirty="0" smtClean="0">
                <a:solidFill>
                  <a:srgbClr val="FF0000"/>
                </a:solidFill>
                <a:latin typeface="+mn-ea"/>
              </a:rPr>
              <a:t>   翠</a:t>
            </a:r>
            <a:r>
              <a:rPr kumimoji="1" lang="zh-CN" altLang="en-US" sz="2400" b="1" dirty="0">
                <a:solidFill>
                  <a:srgbClr val="FF0000"/>
                </a:solidFill>
                <a:latin typeface="+mn-ea"/>
              </a:rPr>
              <a:t>翠在风日里长养着</a:t>
            </a:r>
            <a:r>
              <a:rPr kumimoji="1" lang="en-US" altLang="zh-CN" sz="2400" b="1" dirty="0">
                <a:solidFill>
                  <a:srgbClr val="FF0000"/>
                </a:solidFill>
                <a:latin typeface="+mn-ea"/>
              </a:rPr>
              <a:t>,</a:t>
            </a:r>
            <a:r>
              <a:rPr kumimoji="1" lang="zh-CN" altLang="en-US" sz="2400" b="1" dirty="0">
                <a:solidFill>
                  <a:srgbClr val="FF0000"/>
                </a:solidFill>
                <a:latin typeface="+mn-ea"/>
              </a:rPr>
              <a:t>把皮肤变得黑黑的</a:t>
            </a:r>
            <a:r>
              <a:rPr kumimoji="1" lang="en-US" altLang="zh-CN" sz="2400" b="1" dirty="0">
                <a:solidFill>
                  <a:srgbClr val="FF0000"/>
                </a:solidFill>
                <a:latin typeface="+mn-ea"/>
              </a:rPr>
              <a:t>,</a:t>
            </a:r>
            <a:r>
              <a:rPr kumimoji="1" lang="zh-CN" altLang="en-US" sz="2400" b="1" dirty="0">
                <a:solidFill>
                  <a:srgbClr val="FF0000"/>
                </a:solidFill>
                <a:latin typeface="+mn-ea"/>
              </a:rPr>
              <a:t>触目为青山绿水</a:t>
            </a:r>
            <a:r>
              <a:rPr kumimoji="1" lang="en-US" altLang="zh-CN" sz="2400" b="1" dirty="0">
                <a:solidFill>
                  <a:srgbClr val="FF0000"/>
                </a:solidFill>
                <a:latin typeface="+mn-ea"/>
              </a:rPr>
              <a:t>,</a:t>
            </a:r>
            <a:r>
              <a:rPr kumimoji="1" lang="zh-CN" altLang="en-US" sz="2400" b="1" dirty="0">
                <a:solidFill>
                  <a:srgbClr val="FF0000"/>
                </a:solidFill>
                <a:latin typeface="+mn-ea"/>
              </a:rPr>
              <a:t>一对眸子清明如水晶</a:t>
            </a:r>
            <a:r>
              <a:rPr kumimoji="1" lang="en-US" altLang="zh-CN" sz="2400" b="1" dirty="0">
                <a:solidFill>
                  <a:srgbClr val="FF0000"/>
                </a:solidFill>
                <a:latin typeface="+mn-ea"/>
              </a:rPr>
              <a:t>, </a:t>
            </a:r>
            <a:r>
              <a:rPr kumimoji="1" lang="zh-CN" altLang="en-US" sz="2400" b="1" dirty="0">
                <a:solidFill>
                  <a:srgbClr val="FF0000"/>
                </a:solidFill>
                <a:latin typeface="+mn-ea"/>
              </a:rPr>
              <a:t>自然既长养她且教育她，为人天真活泼，处处俨然如一只小兽物。人又那么乖，如山头黄麂一样，从不想到残忍事情，从不发愁，从不动气</a:t>
            </a:r>
            <a:r>
              <a:rPr kumimoji="1" lang="en-US" altLang="zh-CN" sz="2400" b="1" dirty="0">
                <a:solidFill>
                  <a:srgbClr val="FF0000"/>
                </a:solidFill>
                <a:latin typeface="+mn-ea"/>
              </a:rPr>
              <a:t>……</a:t>
            </a:r>
            <a:endParaRPr kumimoji="1" lang="en-US" altLang="zh-CN" sz="2400" b="1" dirty="0">
              <a:solidFill>
                <a:srgbClr val="FF0000"/>
              </a:solidFill>
              <a:latin typeface="+mn-ea"/>
            </a:endParaRPr>
          </a:p>
        </p:txBody>
      </p:sp>
      <p:sp>
        <p:nvSpPr>
          <p:cNvPr id="6" name="Text Box 4"/>
          <p:cNvSpPr txBox="1">
            <a:spLocks noChangeArrowheads="1"/>
          </p:cNvSpPr>
          <p:nvPr/>
        </p:nvSpPr>
        <p:spPr bwMode="auto">
          <a:xfrm>
            <a:off x="360864" y="4051960"/>
            <a:ext cx="8208912"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2800" dirty="0">
                <a:ea typeface="华文行楷" pitchFamily="2" charset="-122"/>
              </a:rPr>
              <a:t>   </a:t>
            </a:r>
            <a:r>
              <a:rPr lang="zh-CN" altLang="en-US" sz="2800" dirty="0">
                <a:ea typeface="华文行楷" pitchFamily="2" charset="-122"/>
              </a:rPr>
              <a:t>结合课文节选部分，</a:t>
            </a:r>
            <a:r>
              <a:rPr lang="zh-CN" altLang="en-US" sz="2800" dirty="0">
                <a:ea typeface="华文行楷" pitchFamily="2" charset="-122"/>
              </a:rPr>
              <a:t>分析翠翠的人物形象</a:t>
            </a:r>
            <a:endParaRPr lang="zh-CN" altLang="en-US" sz="2800" dirty="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213" y="1916832"/>
            <a:ext cx="4419600"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Box 3"/>
          <p:cNvSpPr txBox="1">
            <a:spLocks noChangeArrowheads="1"/>
          </p:cNvSpPr>
          <p:nvPr/>
        </p:nvSpPr>
        <p:spPr bwMode="auto">
          <a:xfrm>
            <a:off x="4559333" y="2348880"/>
            <a:ext cx="4693187" cy="2245360"/>
          </a:xfrm>
          <a:prstGeom prst="rect">
            <a:avLst/>
          </a:prstGeom>
          <a:noFill/>
          <a:ln>
            <a:noFill/>
          </a:ln>
          <a:effectLst/>
        </p:spPr>
        <p:txBody>
          <a:bodyPr wrap="square">
            <a:spAutoFit/>
          </a:bodyPr>
          <a:lstStyle/>
          <a:p>
            <a:pPr>
              <a:spcBef>
                <a:spcPct val="50000"/>
              </a:spcBef>
            </a:pPr>
            <a:r>
              <a:rPr kumimoji="1" lang="zh-CN" altLang="en-US" sz="2800" b="1" dirty="0" smtClean="0">
                <a:solidFill>
                  <a:srgbClr val="FF0000"/>
                </a:solidFill>
                <a:latin typeface="Times New Roman" panose="02020603050405020304" pitchFamily="18" charset="0"/>
              </a:rPr>
              <a:t>        天真</a:t>
            </a:r>
            <a:r>
              <a:rPr kumimoji="1" lang="zh-CN" altLang="en-US" sz="2800" b="1" dirty="0">
                <a:solidFill>
                  <a:srgbClr val="FF0000"/>
                </a:solidFill>
                <a:latin typeface="Times New Roman" panose="02020603050405020304" pitchFamily="18" charset="0"/>
              </a:rPr>
              <a:t>善良，温柔清纯。和外公相依为命，对其关怀备至。对傩送的爱情纯洁真挚，矢志不渝。是一个理想化、纯美化的形象。</a:t>
            </a:r>
            <a:endParaRPr kumimoji="1" lang="zh-CN" altLang="en-US" sz="2800" b="1"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55" y="-7620"/>
            <a:ext cx="9032240" cy="6369685"/>
          </a:xfrm>
          <a:prstGeom prst="rect">
            <a:avLst/>
          </a:prstGeom>
          <a:noFill/>
        </p:spPr>
        <p:txBody>
          <a:bodyPr wrap="square" rtlCol="0">
            <a:spAutoFit/>
          </a:bodyPr>
          <a:p>
            <a:r>
              <a:rPr lang="en-US" altLang="zh-CN"/>
              <a:t>    </a:t>
            </a:r>
            <a:r>
              <a:rPr lang="en-US" altLang="zh-CN" sz="2400"/>
              <a:t>        </a:t>
            </a:r>
            <a:r>
              <a:rPr lang="zh-CN" altLang="en-US" sz="2400"/>
              <a:t>翠翠的美</a:t>
            </a:r>
            <a:endParaRPr lang="zh-CN" altLang="en-US" sz="2400"/>
          </a:p>
          <a:p>
            <a:r>
              <a:rPr lang="zh-CN" altLang="en-US" sz="2400"/>
              <a:t>     </a:t>
            </a:r>
            <a:r>
              <a:rPr lang="zh-CN" altLang="en-US" sz="2400" b="1"/>
              <a:t>《边城》中外貌描写是刻画人物形象的主手法之一，作者通过外貌描写，深刻地展示出主人公翠翠的形象特色，很好地把翠翠美的一面展示出来。翠翠是作者“希腊神庙中最美丽的女神”，是作者倾注“爱”与“美”的理想的艺术形象。</a:t>
            </a:r>
            <a:endParaRPr lang="zh-CN" altLang="en-US" sz="2400" b="1"/>
          </a:p>
          <a:p>
            <a:r>
              <a:rPr lang="zh-CN" altLang="en-US" sz="2400" b="1"/>
              <a:t>       翠翠是湘西的代表，是湘西山水孕育出来的精灵，出身于山野田间，既是大自然的女儿又是爱情的女儿。大自然衬托出翠翠的纯净与美丽，是一种脱俗的美。翠翠的美不仅仅体现在自然生长的外届美，而且具有一种顽强的生命力。翠翠是一个十六七岁的山村美少女，具有苗族姑娘的美丽外貌与气质，具有聪明机智的头脑，具有清纯而清晰的美。虽然翠翠在风日里长养着，把皮肤变得黑黑的，触目为青山绿水，一对眸子清明如水晶。这也掩盖不了翠翠的秀丽。沈从文写到翠翠：“眉毛长，眼睛大，皮肤红红的，也乖得使人怜爱。”形容翠翠是美好而又充满生气的动物，包括他对爷爷爱娇的依恋，对二老傩送朦胧的爱意，都突出了翠翠的外貌美与内在美。</a:t>
            </a:r>
            <a:endParaRPr lang="zh-CN" altLang="en-US" sz="2400" b="1"/>
          </a:p>
          <a:p>
            <a:endParaRPr lang="zh-CN" altLang="en-US" sz="24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文本框 115713"/>
          <p:cNvSpPr txBox="1"/>
          <p:nvPr/>
        </p:nvSpPr>
        <p:spPr>
          <a:xfrm>
            <a:off x="0" y="0"/>
            <a:ext cx="9144000" cy="914400"/>
          </a:xfrm>
          <a:prstGeom prst="rect">
            <a:avLst/>
          </a:prstGeom>
          <a:noFill/>
          <a:ln w="9525">
            <a:noFill/>
          </a:ln>
        </p:spPr>
        <p:txBody>
          <a:bodyPr>
            <a:spAutoFit/>
          </a:bodyPr>
          <a:p>
            <a:pPr>
              <a:spcBef>
                <a:spcPct val="50000"/>
              </a:spcBef>
            </a:pPr>
            <a:r>
              <a:rPr lang="zh-CN" altLang="en-US" sz="5400" b="1" dirty="0">
                <a:solidFill>
                  <a:srgbClr val="FF0000"/>
                </a:solidFill>
                <a:latin typeface="Verdana" panose="020B0604030504040204" pitchFamily="34" charset="0"/>
                <a:ea typeface="方正姚体" pitchFamily="2" charset="-122"/>
              </a:rPr>
              <a:t>一、作家介绍</a:t>
            </a:r>
            <a:endParaRPr lang="zh-CN" altLang="en-US" sz="5400" b="1" dirty="0">
              <a:solidFill>
                <a:srgbClr val="FF0000"/>
              </a:solidFill>
              <a:latin typeface="Verdana" panose="020B0604030504040204" pitchFamily="34" charset="0"/>
              <a:ea typeface="方正姚体" pitchFamily="2" charset="-122"/>
            </a:endParaRPr>
          </a:p>
        </p:txBody>
      </p:sp>
      <p:pic>
        <p:nvPicPr>
          <p:cNvPr id="115715" name="图片 115714" descr="ccw"/>
          <p:cNvPicPr>
            <a:picLocks noChangeAspect="1"/>
          </p:cNvPicPr>
          <p:nvPr/>
        </p:nvPicPr>
        <p:blipFill>
          <a:blip r:embed="rId1"/>
          <a:stretch>
            <a:fillRect/>
          </a:stretch>
        </p:blipFill>
        <p:spPr>
          <a:xfrm>
            <a:off x="0" y="1196975"/>
            <a:ext cx="2555875" cy="3598863"/>
          </a:xfrm>
          <a:prstGeom prst="rect">
            <a:avLst/>
          </a:prstGeom>
          <a:noFill/>
          <a:ln w="9525">
            <a:noFill/>
          </a:ln>
        </p:spPr>
      </p:pic>
      <p:sp>
        <p:nvSpPr>
          <p:cNvPr id="115716" name="文本框 115715"/>
          <p:cNvSpPr txBox="1"/>
          <p:nvPr/>
        </p:nvSpPr>
        <p:spPr>
          <a:xfrm>
            <a:off x="2484438" y="908050"/>
            <a:ext cx="6983412" cy="4052888"/>
          </a:xfrm>
          <a:prstGeom prst="rect">
            <a:avLst/>
          </a:prstGeom>
          <a:noFill/>
          <a:ln w="9525">
            <a:noFill/>
          </a:ln>
        </p:spPr>
        <p:txBody>
          <a:bodyPr>
            <a:spAutoFit/>
          </a:bodyPr>
          <a:p>
            <a:pPr>
              <a:spcBef>
                <a:spcPct val="50000"/>
              </a:spcBef>
            </a:pPr>
            <a:r>
              <a:rPr lang="zh-CN" altLang="en-US" sz="3600" b="1" i="1" dirty="0">
                <a:solidFill>
                  <a:srgbClr val="990099"/>
                </a:solidFill>
                <a:effectLst>
                  <a:outerShdw blurRad="38100" dist="38100" dir="2700000">
                    <a:srgbClr val="C0C0C0"/>
                  </a:outerShdw>
                </a:effectLst>
                <a:latin typeface="Times New Roman" panose="02020603050405020304" pitchFamily="18" charset="0"/>
              </a:rPr>
              <a:t>沈从文</a:t>
            </a:r>
            <a:r>
              <a:rPr lang="zh-CN" altLang="en-US" sz="3200" b="1" dirty="0">
                <a:solidFill>
                  <a:srgbClr val="0000CC"/>
                </a:solidFill>
                <a:effectLst>
                  <a:outerShdw blurRad="38100" dist="38100" dir="2700000">
                    <a:srgbClr val="C0C0C0"/>
                  </a:outerShdw>
                </a:effectLst>
                <a:latin typeface="Times New Roman" panose="02020603050405020304" pitchFamily="18" charset="0"/>
              </a:rPr>
              <a:t>（</a:t>
            </a:r>
            <a:r>
              <a:rPr lang="en-US" altLang="zh-CN" sz="3200" b="1" dirty="0">
                <a:solidFill>
                  <a:srgbClr val="0000CC"/>
                </a:solidFill>
                <a:effectLst>
                  <a:outerShdw blurRad="38100" dist="38100" dir="2700000">
                    <a:srgbClr val="C0C0C0"/>
                  </a:outerShdw>
                </a:effectLst>
                <a:latin typeface="Times New Roman" panose="02020603050405020304" pitchFamily="18" charset="0"/>
              </a:rPr>
              <a:t>1902--1988</a:t>
            </a:r>
            <a:r>
              <a:rPr lang="zh-CN" altLang="en-US" sz="3200" b="1" dirty="0">
                <a:solidFill>
                  <a:srgbClr val="0000CC"/>
                </a:solidFill>
                <a:effectLst>
                  <a:outerShdw blurRad="38100" dist="38100" dir="2700000">
                    <a:srgbClr val="C0C0C0"/>
                  </a:outerShdw>
                </a:effectLst>
                <a:latin typeface="Times New Roman" panose="02020603050405020304" pitchFamily="18" charset="0"/>
              </a:rPr>
              <a:t>），湖南凤凰人，现代作家。</a:t>
            </a:r>
            <a:r>
              <a:rPr lang="en-US" altLang="zh-CN" sz="3200" b="1" dirty="0">
                <a:solidFill>
                  <a:srgbClr val="0000CC"/>
                </a:solidFill>
                <a:effectLst>
                  <a:outerShdw blurRad="38100" dist="38100" dir="2700000">
                    <a:srgbClr val="C0C0C0"/>
                  </a:outerShdw>
                </a:effectLst>
                <a:latin typeface="Times New Roman" panose="02020603050405020304" pitchFamily="18" charset="0"/>
              </a:rPr>
              <a:t>1927</a:t>
            </a:r>
            <a:r>
              <a:rPr lang="zh-CN" altLang="en-US" sz="3200" b="1" dirty="0">
                <a:solidFill>
                  <a:srgbClr val="0000CC"/>
                </a:solidFill>
                <a:effectLst>
                  <a:outerShdw blurRad="38100" dist="38100" dir="2700000">
                    <a:srgbClr val="C0C0C0"/>
                  </a:outerShdw>
                </a:effectLst>
                <a:latin typeface="Times New Roman" panose="02020603050405020304" pitchFamily="18" charset="0"/>
              </a:rPr>
              <a:t>年参加“新月社”，曾任西南联大、北京大学教授。大部分作品以湘西生活为背景，着力描绘不受“近代文明”玷污的原始古朴的人性，在古老的生活节奏与情调中塑造一系列不带社会阶级烙印的自然化的人，讴歌一种自在自得的人生。</a:t>
            </a:r>
            <a:endParaRPr lang="zh-CN" altLang="en-US" sz="3200" b="1">
              <a:solidFill>
                <a:srgbClr val="0000CC"/>
              </a:solidFill>
              <a:effectLst>
                <a:outerShdw blurRad="38100" dist="38100" dir="2700000">
                  <a:srgbClr val="C0C0C0"/>
                </a:outerShdw>
              </a:effectLst>
              <a:latin typeface="Verdana" panose="020B0604030504040204" pitchFamily="34" charset="0"/>
            </a:endParaRPr>
          </a:p>
        </p:txBody>
      </p:sp>
      <p:sp>
        <p:nvSpPr>
          <p:cNvPr id="115717" name="文本框 115716"/>
          <p:cNvSpPr txBox="1"/>
          <p:nvPr/>
        </p:nvSpPr>
        <p:spPr>
          <a:xfrm>
            <a:off x="0" y="4816475"/>
            <a:ext cx="9144000" cy="1554163"/>
          </a:xfrm>
          <a:prstGeom prst="rect">
            <a:avLst/>
          </a:prstGeom>
          <a:noFill/>
          <a:ln w="9525">
            <a:noFill/>
          </a:ln>
        </p:spPr>
        <p:txBody>
          <a:bodyPr>
            <a:spAutoFit/>
          </a:bodyPr>
          <a:p>
            <a:pPr>
              <a:spcBef>
                <a:spcPct val="50000"/>
              </a:spcBef>
            </a:pPr>
            <a:r>
              <a:rPr lang="en-US" altLang="zh-CN" sz="3200" b="1" dirty="0">
                <a:solidFill>
                  <a:srgbClr val="808000"/>
                </a:solidFill>
                <a:effectLst>
                  <a:outerShdw blurRad="38100" dist="38100" dir="2700000">
                    <a:srgbClr val="C0C0C0"/>
                  </a:outerShdw>
                </a:effectLst>
                <a:latin typeface="Times New Roman" panose="02020603050405020304" pitchFamily="18" charset="0"/>
              </a:rPr>
              <a:t>       </a:t>
            </a:r>
            <a:r>
              <a:rPr lang="zh-CN" altLang="en-US" sz="3200" b="1" dirty="0">
                <a:solidFill>
                  <a:srgbClr val="0000CC"/>
                </a:solidFill>
                <a:effectLst>
                  <a:outerShdw blurRad="38100" dist="38100" dir="2700000">
                    <a:srgbClr val="C0C0C0"/>
                  </a:outerShdw>
                </a:effectLst>
                <a:latin typeface="Times New Roman" panose="02020603050405020304" pitchFamily="18" charset="0"/>
              </a:rPr>
              <a:t>其中最引人注目的，是他的一系列以湘西为背    景的小说，短篇小说</a:t>
            </a:r>
            <a:r>
              <a:rPr lang="en-US" altLang="zh-CN" sz="3200" b="1" dirty="0">
                <a:solidFill>
                  <a:srgbClr val="0000CC"/>
                </a:solidFill>
                <a:effectLst>
                  <a:outerShdw blurRad="38100" dist="38100" dir="2700000">
                    <a:srgbClr val="C0C0C0"/>
                  </a:outerShdw>
                </a:effectLst>
                <a:latin typeface="Times New Roman" panose="02020603050405020304" pitchFamily="18" charset="0"/>
              </a:rPr>
              <a:t>《</a:t>
            </a:r>
            <a:r>
              <a:rPr lang="zh-CN" altLang="en-US" sz="3200" b="1" dirty="0">
                <a:solidFill>
                  <a:srgbClr val="0000CC"/>
                </a:solidFill>
                <a:effectLst>
                  <a:outerShdw blurRad="38100" dist="38100" dir="2700000">
                    <a:srgbClr val="C0C0C0"/>
                  </a:outerShdw>
                </a:effectLst>
                <a:latin typeface="Times New Roman" panose="02020603050405020304" pitchFamily="18" charset="0"/>
              </a:rPr>
              <a:t>丈夫</a:t>
            </a:r>
            <a:r>
              <a:rPr lang="en-US" altLang="zh-CN" sz="3200" b="1" dirty="0">
                <a:solidFill>
                  <a:srgbClr val="0000CC"/>
                </a:solidFill>
                <a:effectLst>
                  <a:outerShdw blurRad="38100" dist="38100" dir="2700000">
                    <a:srgbClr val="C0C0C0"/>
                  </a:outerShdw>
                </a:effectLst>
                <a:latin typeface="Times New Roman" panose="02020603050405020304" pitchFamily="18" charset="0"/>
              </a:rPr>
              <a:t>》《</a:t>
            </a:r>
            <a:r>
              <a:rPr lang="zh-CN" altLang="en-US" sz="3200" b="1" dirty="0">
                <a:solidFill>
                  <a:srgbClr val="0000CC"/>
                </a:solidFill>
                <a:effectLst>
                  <a:outerShdw blurRad="38100" dist="38100" dir="2700000">
                    <a:srgbClr val="C0C0C0"/>
                  </a:outerShdw>
                </a:effectLst>
                <a:latin typeface="Times New Roman" panose="02020603050405020304" pitchFamily="18" charset="0"/>
              </a:rPr>
              <a:t>贵生</a:t>
            </a:r>
            <a:r>
              <a:rPr lang="en-US" altLang="zh-CN" sz="3200" b="1" dirty="0">
                <a:solidFill>
                  <a:srgbClr val="0000CC"/>
                </a:solidFill>
                <a:effectLst>
                  <a:outerShdw blurRad="38100" dist="38100" dir="2700000">
                    <a:srgbClr val="C0C0C0"/>
                  </a:outerShdw>
                </a:effectLst>
                <a:latin typeface="Times New Roman" panose="02020603050405020304" pitchFamily="18" charset="0"/>
              </a:rPr>
              <a:t>》《</a:t>
            </a:r>
            <a:r>
              <a:rPr lang="zh-CN" altLang="en-US" sz="3200" b="1" dirty="0">
                <a:solidFill>
                  <a:srgbClr val="0000CC"/>
                </a:solidFill>
                <a:effectLst>
                  <a:outerShdw blurRad="38100" dist="38100" dir="2700000">
                    <a:srgbClr val="C0C0C0"/>
                  </a:outerShdw>
                </a:effectLst>
                <a:latin typeface="Times New Roman" panose="02020603050405020304" pitchFamily="18" charset="0"/>
              </a:rPr>
              <a:t>三三</a:t>
            </a:r>
            <a:r>
              <a:rPr lang="en-US" altLang="zh-CN" sz="3200" b="1" dirty="0">
                <a:solidFill>
                  <a:srgbClr val="0000CC"/>
                </a:solidFill>
                <a:effectLst>
                  <a:outerShdw blurRad="38100" dist="38100" dir="2700000">
                    <a:srgbClr val="C0C0C0"/>
                  </a:outerShdw>
                </a:effectLst>
                <a:latin typeface="Times New Roman" panose="02020603050405020304" pitchFamily="18" charset="0"/>
              </a:rPr>
              <a:t>》;</a:t>
            </a:r>
            <a:r>
              <a:rPr lang="zh-CN" altLang="en-US" sz="3200" b="1" dirty="0">
                <a:solidFill>
                  <a:srgbClr val="0000CC"/>
                </a:solidFill>
                <a:effectLst>
                  <a:outerShdw blurRad="38100" dist="38100" dir="2700000">
                    <a:srgbClr val="C0C0C0"/>
                  </a:outerShdw>
                </a:effectLst>
                <a:latin typeface="Times New Roman" panose="02020603050405020304" pitchFamily="18" charset="0"/>
              </a:rPr>
              <a:t>长篇小说</a:t>
            </a:r>
            <a:r>
              <a:rPr lang="en-US" altLang="zh-CN" sz="3200" b="1" dirty="0">
                <a:solidFill>
                  <a:srgbClr val="FF0066"/>
                </a:solidFill>
                <a:effectLst>
                  <a:outerShdw blurRad="38100" dist="38100" dir="2700000">
                    <a:srgbClr val="C0C0C0"/>
                  </a:outerShdw>
                </a:effectLst>
                <a:latin typeface="Times New Roman" panose="02020603050405020304" pitchFamily="18" charset="0"/>
              </a:rPr>
              <a:t>《</a:t>
            </a:r>
            <a:r>
              <a:rPr lang="zh-CN" altLang="en-US" sz="3200" b="1" dirty="0">
                <a:solidFill>
                  <a:srgbClr val="FF0066"/>
                </a:solidFill>
                <a:effectLst>
                  <a:outerShdw blurRad="38100" dist="38100" dir="2700000">
                    <a:srgbClr val="C0C0C0"/>
                  </a:outerShdw>
                </a:effectLst>
                <a:latin typeface="Times New Roman" panose="02020603050405020304" pitchFamily="18" charset="0"/>
              </a:rPr>
              <a:t>边城</a:t>
            </a:r>
            <a:r>
              <a:rPr lang="en-US" altLang="zh-CN" sz="3200" b="1" dirty="0">
                <a:solidFill>
                  <a:srgbClr val="FF0066"/>
                </a:solidFill>
                <a:effectLst>
                  <a:outerShdw blurRad="38100" dist="38100" dir="2700000">
                    <a:srgbClr val="C0C0C0"/>
                  </a:outerShdw>
                </a:effectLst>
                <a:latin typeface="Times New Roman" panose="02020603050405020304" pitchFamily="18" charset="0"/>
              </a:rPr>
              <a:t>》《</a:t>
            </a:r>
            <a:r>
              <a:rPr lang="zh-CN" altLang="en-US" sz="3200" b="1" dirty="0">
                <a:solidFill>
                  <a:srgbClr val="FF0066"/>
                </a:solidFill>
                <a:effectLst>
                  <a:outerShdw blurRad="38100" dist="38100" dir="2700000">
                    <a:srgbClr val="C0C0C0"/>
                  </a:outerShdw>
                </a:effectLst>
                <a:latin typeface="Times New Roman" panose="02020603050405020304" pitchFamily="18" charset="0"/>
              </a:rPr>
              <a:t>长河</a:t>
            </a:r>
            <a:r>
              <a:rPr lang="en-US" altLang="zh-CN" sz="3200" b="1">
                <a:solidFill>
                  <a:srgbClr val="FF0066"/>
                </a:solidFill>
                <a:effectLst>
                  <a:outerShdw blurRad="38100" dist="38100" dir="2700000">
                    <a:srgbClr val="C0C0C0"/>
                  </a:outerShdw>
                </a:effectLst>
                <a:latin typeface="Times New Roman" panose="02020603050405020304" pitchFamily="18" charset="0"/>
              </a:rPr>
              <a:t>》</a:t>
            </a:r>
            <a:r>
              <a:rPr lang="zh-CN" altLang="en-US" sz="3200" b="1" dirty="0">
                <a:solidFill>
                  <a:srgbClr val="0000CC"/>
                </a:solidFill>
                <a:effectLst>
                  <a:outerShdw blurRad="38100" dist="38100" dir="2700000">
                    <a:srgbClr val="C0C0C0"/>
                  </a:outerShdw>
                </a:effectLst>
                <a:latin typeface="Times New Roman" panose="02020603050405020304" pitchFamily="18" charset="0"/>
              </a:rPr>
              <a:t>是其中的代表作。</a:t>
            </a:r>
            <a:endParaRPr lang="zh-CN" altLang="en-US" sz="3200" b="1">
              <a:solidFill>
                <a:srgbClr val="0000CC"/>
              </a:solidFill>
              <a:effectLst>
                <a:outerShdw blurRad="38100" dist="38100" dir="2700000">
                  <a:srgbClr val="C0C0C0"/>
                </a:outerShdw>
              </a:effectLst>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115715"/>
                                        </p:tgtEl>
                                        <p:attrNameLst>
                                          <p:attrName>style.visibility</p:attrName>
                                        </p:attrNameLst>
                                      </p:cBhvr>
                                      <p:to>
                                        <p:strVal val="visible"/>
                                      </p:to>
                                    </p:set>
                                    <p:animEffect transition="in" filter="slide(fromRight)">
                                      <p:cBhvr>
                                        <p:cTn id="7" dur="500"/>
                                        <p:tgtEl>
                                          <p:spTgt spid="1157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5714">
                                            <p:txEl>
                                              <p:charRg st="0" end="7"/>
                                            </p:txEl>
                                          </p:spTgt>
                                        </p:tgtEl>
                                        <p:attrNameLst>
                                          <p:attrName>style.visibility</p:attrName>
                                        </p:attrNameLst>
                                      </p:cBhvr>
                                      <p:to>
                                        <p:strVal val="visible"/>
                                      </p:to>
                                    </p:set>
                                    <p:anim calcmode="lin" valueType="num">
                                      <p:cBhvr additive="base">
                                        <p:cTn id="12" dur="500" fill="hold"/>
                                        <p:tgtEl>
                                          <p:spTgt spid="115714">
                                            <p:txEl>
                                              <p:charRg st="0" end="7"/>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5714">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115716"/>
                                        </p:tgtEl>
                                        <p:attrNameLst>
                                          <p:attrName>style.visibility</p:attrName>
                                        </p:attrNameLst>
                                      </p:cBhvr>
                                      <p:to>
                                        <p:strVal val="visible"/>
                                      </p:to>
                                    </p:set>
                                    <p:animEffect transition="in" filter="slide(fromTop)">
                                      <p:cBhvr>
                                        <p:cTn id="18" dur="500"/>
                                        <p:tgtEl>
                                          <p:spTgt spid="115716"/>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15717"/>
                                        </p:tgtEl>
                                        <p:attrNameLst>
                                          <p:attrName>style.visibility</p:attrName>
                                        </p:attrNameLst>
                                      </p:cBhvr>
                                      <p:to>
                                        <p:strVal val="visible"/>
                                      </p:to>
                                    </p:set>
                                    <p:animEffect transition="in" filter="slide(fromBottom)">
                                      <p:cBhvr>
                                        <p:cTn id="23" dur="500"/>
                                        <p:tgtEl>
                                          <p:spTgt spid="115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p:bldP spid="1157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93345" y="0"/>
            <a:ext cx="8925560" cy="6369685"/>
          </a:xfrm>
          <a:prstGeom prst="rect">
            <a:avLst/>
          </a:prstGeom>
          <a:noFill/>
        </p:spPr>
        <p:txBody>
          <a:bodyPr wrap="square" rtlCol="0">
            <a:spAutoFit/>
          </a:bodyPr>
          <a:p>
            <a:r>
              <a:rPr lang="en-US" altLang="zh-CN" b="1">
                <a:sym typeface="+mn-ea"/>
              </a:rPr>
              <a:t>   </a:t>
            </a:r>
            <a:r>
              <a:rPr lang="en-US" altLang="zh-CN" sz="2400" b="1">
                <a:sym typeface="+mn-ea"/>
              </a:rPr>
              <a:t>     </a:t>
            </a:r>
            <a:r>
              <a:rPr lang="zh-CN" altLang="en-US" sz="2400" b="1">
                <a:sym typeface="+mn-ea"/>
              </a:rPr>
              <a:t>翠翠的美，美得脱俗，不仅仅是外貌上的美，更多的是湘西少女的优秀品质，包括了勤劳、善良、精明、纯洁的乡村少女的劳作美，包括孝顺爷爷的品质美，与邻居友好相处的素质美。翠翠与爷爷相依为命，她会帮助爷爷渡船以及做些家务活，减轻爷爷的工作负担，是孝顺，是乖巧。生活在善良朴素的湘西人群中，不能识文断句，没有经受过“文明”的熏陶，而是自由自在地徜徉于湘西的青山绿水中，保存了天性中最纯良天真的一部分。</a:t>
            </a:r>
            <a:endParaRPr lang="zh-CN" altLang="en-US" sz="2400" b="1">
              <a:sym typeface="+mn-ea"/>
            </a:endParaRPr>
          </a:p>
          <a:p>
            <a:r>
              <a:rPr lang="zh-CN" altLang="en-US" sz="2400" b="1">
                <a:sym typeface="+mn-ea"/>
              </a:rPr>
              <a:t>        翠翠的美是独特的意识无法替代的，是另一种文明的骄傲。对于作者来说，翠翠的美正是古老湘西文化的代表和骄傲，那种美，美到心底，美到足以令人回味，美到世人为之感叹，因为翠翠本身就寄寓很大的精神和文化财富，所表现出来的更多的是湘西小城与外界不同的文化气息。翠翠的成长是自然教化，作者对翠翠进行刻画是没有按照一般的作者进行描述和修饰，没有很刻意地描写翠翠的貌美，反而将翠翠与湘西小茶峒镇的山水美、自然美很好地融合在一起，从而使翠翠的形象和大自然的美丽风光融合为一体，使翠翠的形象更加深化，让读者感受到的是翠翠的自然美。</a:t>
            </a:r>
            <a:endParaRPr lang="zh-CN" altLang="en-US" sz="2400" b="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2" name="图片 46081" descr="fh9"/>
          <p:cNvPicPr>
            <a:picLocks noChangeAspect="1"/>
          </p:cNvPicPr>
          <p:nvPr/>
        </p:nvPicPr>
        <p:blipFill>
          <a:blip r:embed="rId1"/>
          <a:stretch>
            <a:fillRect/>
          </a:stretch>
        </p:blipFill>
        <p:spPr>
          <a:xfrm>
            <a:off x="4932363" y="692150"/>
            <a:ext cx="3671887" cy="5256213"/>
          </a:xfrm>
          <a:prstGeom prst="rect">
            <a:avLst/>
          </a:prstGeom>
          <a:noFill/>
          <a:ln w="9525">
            <a:noFill/>
          </a:ln>
        </p:spPr>
      </p:pic>
      <p:sp>
        <p:nvSpPr>
          <p:cNvPr id="46083" name="文本框 46082"/>
          <p:cNvSpPr txBox="1"/>
          <p:nvPr/>
        </p:nvSpPr>
        <p:spPr>
          <a:xfrm>
            <a:off x="468313" y="1125538"/>
            <a:ext cx="6035675" cy="3892550"/>
          </a:xfrm>
          <a:prstGeom prst="rect">
            <a:avLst/>
          </a:prstGeom>
          <a:noFill/>
          <a:ln w="9525">
            <a:noFill/>
          </a:ln>
        </p:spPr>
        <p:txBody>
          <a:bodyPr>
            <a:spAutoFit/>
          </a:bodyPr>
          <a:p>
            <a:pPr>
              <a:lnSpc>
                <a:spcPct val="130000"/>
              </a:lnSpc>
            </a:pPr>
            <a:r>
              <a:rPr lang="zh-CN" altLang="en-US" sz="3200" b="1" dirty="0">
                <a:latin typeface="Times New Roman" panose="02020603050405020304" pitchFamily="18" charset="0"/>
                <a:ea typeface="楷体_GB2312" pitchFamily="49" charset="-122"/>
              </a:rPr>
              <a:t>边城</a:t>
            </a:r>
            <a:r>
              <a:rPr lang="en-US" altLang="zh-CN" sz="3200" b="1">
                <a:latin typeface="Times New Roman" panose="02020603050405020304" pitchFamily="18" charset="0"/>
                <a:ea typeface="楷体_GB2312" pitchFamily="49" charset="-122"/>
              </a:rPr>
              <a:t>——</a:t>
            </a:r>
            <a:endParaRPr lang="en-US" altLang="zh-CN" sz="3200" b="1">
              <a:latin typeface="Times New Roman" panose="02020603050405020304" pitchFamily="18" charset="0"/>
              <a:ea typeface="楷体_GB2312" pitchFamily="49" charset="-122"/>
            </a:endParaRPr>
          </a:p>
          <a:p>
            <a:pPr>
              <a:lnSpc>
                <a:spcPct val="130000"/>
              </a:lnSpc>
            </a:pPr>
            <a:r>
              <a:rPr lang="zh-CN" altLang="en-US" sz="3200" b="1" dirty="0">
                <a:latin typeface="Times New Roman" panose="02020603050405020304" pitchFamily="18" charset="0"/>
                <a:ea typeface="楷体_GB2312" pitchFamily="49" charset="-122"/>
              </a:rPr>
              <a:t>一幅原始自然的风俗画；</a:t>
            </a:r>
            <a:endParaRPr lang="zh-CN" altLang="en-US" sz="3200" b="1" dirty="0">
              <a:latin typeface="Times New Roman" panose="02020603050405020304" pitchFamily="18" charset="0"/>
              <a:ea typeface="楷体_GB2312" pitchFamily="49" charset="-122"/>
            </a:endParaRPr>
          </a:p>
          <a:p>
            <a:pPr>
              <a:lnSpc>
                <a:spcPct val="130000"/>
              </a:lnSpc>
            </a:pPr>
            <a:r>
              <a:rPr lang="zh-CN" altLang="en-US" sz="3200" b="1" dirty="0">
                <a:latin typeface="Times New Roman" panose="02020603050405020304" pitchFamily="18" charset="0"/>
                <a:ea typeface="楷体_GB2312" pitchFamily="49" charset="-122"/>
              </a:rPr>
              <a:t>一个飘渺美丽的桃源；</a:t>
            </a:r>
            <a:endParaRPr lang="zh-CN" altLang="en-US" sz="3200" b="1" dirty="0">
              <a:latin typeface="Times New Roman" panose="02020603050405020304" pitchFamily="18" charset="0"/>
              <a:ea typeface="楷体_GB2312" pitchFamily="49" charset="-122"/>
            </a:endParaRPr>
          </a:p>
          <a:p>
            <a:pPr>
              <a:lnSpc>
                <a:spcPct val="130000"/>
              </a:lnSpc>
            </a:pPr>
            <a:r>
              <a:rPr lang="zh-CN" altLang="en-US" sz="3200" b="1" dirty="0">
                <a:latin typeface="Times New Roman" panose="02020603050405020304" pitchFamily="18" charset="0"/>
                <a:ea typeface="楷体_GB2312" pitchFamily="49" charset="-122"/>
              </a:rPr>
              <a:t>一个梦中的世界；</a:t>
            </a:r>
            <a:endParaRPr lang="zh-CN" altLang="en-US" sz="3200" b="1" dirty="0">
              <a:latin typeface="Times New Roman" panose="02020603050405020304" pitchFamily="18" charset="0"/>
              <a:ea typeface="楷体_GB2312" pitchFamily="49" charset="-122"/>
            </a:endParaRPr>
          </a:p>
          <a:p>
            <a:pPr>
              <a:lnSpc>
                <a:spcPct val="130000"/>
              </a:lnSpc>
            </a:pPr>
            <a:r>
              <a:rPr lang="zh-CN" altLang="en-US" sz="3200" b="1" dirty="0">
                <a:latin typeface="Times New Roman" panose="02020603050405020304" pitchFamily="18" charset="0"/>
                <a:ea typeface="楷体_GB2312" pitchFamily="49" charset="-122"/>
              </a:rPr>
              <a:t>一个理想的王国。</a:t>
            </a:r>
            <a:endParaRPr lang="zh-CN" altLang="en-US" sz="3200" b="1" dirty="0">
              <a:latin typeface="Times New Roman" panose="02020603050405020304" pitchFamily="18" charset="0"/>
              <a:ea typeface="楷体_GB2312" pitchFamily="49" charset="-122"/>
            </a:endParaRPr>
          </a:p>
          <a:p>
            <a:pPr>
              <a:lnSpc>
                <a:spcPct val="130000"/>
              </a:lnSpc>
            </a:pPr>
            <a:endParaRPr lang="zh-CN" altLang="en-US" sz="3200" b="1" dirty="0">
              <a:latin typeface="Times New Roman" panose="02020603050405020304" pitchFamily="18" charset="0"/>
              <a:ea typeface="楷体_GB2312"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3" name="文本框 97282"/>
          <p:cNvSpPr txBox="1"/>
          <p:nvPr/>
        </p:nvSpPr>
        <p:spPr>
          <a:xfrm>
            <a:off x="1187450" y="2565400"/>
            <a:ext cx="7488238" cy="3944938"/>
          </a:xfrm>
          <a:prstGeom prst="rect">
            <a:avLst/>
          </a:prstGeom>
          <a:noFill/>
          <a:ln w="9525" cap="flat" cmpd="sng">
            <a:solidFill>
              <a:srgbClr val="6600FF"/>
            </a:solidFill>
            <a:prstDash val="solid"/>
            <a:miter/>
            <a:headEnd type="none" w="med" len="med"/>
            <a:tailEnd type="none" w="med" len="med"/>
          </a:ln>
        </p:spPr>
        <p:txBody>
          <a:bodyPr>
            <a:spAutoFit/>
          </a:bodyPr>
          <a:p>
            <a:pPr>
              <a:spcBef>
                <a:spcPct val="50000"/>
              </a:spcBef>
            </a:pPr>
            <a:r>
              <a:rPr lang="en-US" altLang="zh-CN" dirty="0">
                <a:latin typeface="Arial" panose="020B0604020202020204" pitchFamily="34" charset="0"/>
              </a:rPr>
              <a:t>          </a:t>
            </a:r>
            <a:r>
              <a:rPr lang="zh-CN" altLang="en-US" sz="2800" b="1" dirty="0">
                <a:solidFill>
                  <a:srgbClr val="000000"/>
                </a:solidFill>
                <a:latin typeface="Arial" panose="020B0604020202020204" pitchFamily="34" charset="0"/>
              </a:rPr>
              <a:t>茶峒地区原是偏僻、蛮荒，为历史上犯人流放之地；苗族、土家族等在这里耕作，过着原始的、自由的牧歌生活。但是</a:t>
            </a:r>
            <a:r>
              <a:rPr lang="en-US" altLang="zh-CN" sz="2800" b="1" dirty="0">
                <a:solidFill>
                  <a:srgbClr val="000000"/>
                </a:solidFill>
                <a:latin typeface="Arial" panose="020B0604020202020204" pitchFamily="34" charset="0"/>
              </a:rPr>
              <a:t>20</a:t>
            </a:r>
            <a:r>
              <a:rPr lang="zh-CN" altLang="en-US" sz="2800" b="1" dirty="0">
                <a:solidFill>
                  <a:srgbClr val="000000"/>
                </a:solidFill>
                <a:latin typeface="Arial" panose="020B0604020202020204" pitchFamily="34" charset="0"/>
              </a:rPr>
              <a:t>世纪</a:t>
            </a:r>
            <a:r>
              <a:rPr lang="en-US" altLang="zh-CN" sz="2800" b="1" dirty="0">
                <a:solidFill>
                  <a:srgbClr val="000000"/>
                </a:solidFill>
                <a:latin typeface="Arial" panose="020B0604020202020204" pitchFamily="34" charset="0"/>
              </a:rPr>
              <a:t>20</a:t>
            </a:r>
            <a:r>
              <a:rPr lang="zh-CN" altLang="en-US" sz="2800" b="1" dirty="0">
                <a:solidFill>
                  <a:srgbClr val="000000"/>
                </a:solidFill>
                <a:latin typeface="Arial" panose="020B0604020202020204" pitchFamily="34" charset="0"/>
              </a:rPr>
              <a:t>年代以后，封建军阀、国民党反动派在这里实行黑暗、罪恶的统治，残酷镇压苗民起义，大肆屠杀无辜的人民。青少年时代的沈从文经常目睹发生在家乡的饥荒、暴乱与杀人越货的情景。然而受都市现代文明的影响，湘西古朴的民风正日渐消失。</a:t>
            </a:r>
            <a:endParaRPr lang="zh-CN" altLang="en-US" sz="2800" b="1">
              <a:solidFill>
                <a:srgbClr val="000000"/>
              </a:solidFill>
              <a:latin typeface="Arial" panose="020B0604020202020204" pitchFamily="34" charset="0"/>
            </a:endParaRPr>
          </a:p>
        </p:txBody>
      </p:sp>
      <p:sp>
        <p:nvSpPr>
          <p:cNvPr id="97284" name="文本框 97283"/>
          <p:cNvSpPr txBox="1"/>
          <p:nvPr/>
        </p:nvSpPr>
        <p:spPr>
          <a:xfrm>
            <a:off x="0" y="188913"/>
            <a:ext cx="9144000" cy="2014537"/>
          </a:xfrm>
          <a:prstGeom prst="rect">
            <a:avLst/>
          </a:prstGeom>
          <a:noFill/>
          <a:ln w="9525">
            <a:noFill/>
          </a:ln>
        </p:spPr>
        <p:txBody>
          <a:bodyPr>
            <a:spAutoFit/>
          </a:bodyPr>
          <a:p>
            <a:pPr>
              <a:spcBef>
                <a:spcPct val="50000"/>
              </a:spcBef>
            </a:pPr>
            <a:r>
              <a:rPr lang="en-US" altLang="zh-CN" b="1" dirty="0">
                <a:solidFill>
                  <a:srgbClr val="000000"/>
                </a:solidFill>
                <a:latin typeface="Arial" panose="020B0604020202020204" pitchFamily="34" charset="0"/>
              </a:rPr>
              <a:t>           </a:t>
            </a:r>
            <a:r>
              <a:rPr lang="zh-CN" altLang="en-US" sz="2800" b="1" dirty="0">
                <a:latin typeface="Arial" panose="020B0604020202020204" pitchFamily="34" charset="0"/>
              </a:rPr>
              <a:t>可是那个在月下唱歌，使翠翠在睡梦里为歌声把灵魂轻轻浮起的年青人，还不曾回到茶峒来</a:t>
            </a:r>
            <a:r>
              <a:rPr lang="en-US" altLang="zh-CN" sz="2800" b="1">
                <a:latin typeface="Arial" panose="020B0604020202020204" pitchFamily="34" charset="0"/>
              </a:rPr>
              <a:t>……</a:t>
            </a:r>
            <a:br>
              <a:rPr lang="en-US" altLang="zh-CN" sz="2800" b="1" dirty="0">
                <a:latin typeface="Arial" panose="020B0604020202020204" pitchFamily="34" charset="0"/>
              </a:rPr>
            </a:br>
            <a:r>
              <a:rPr lang="en-US" altLang="zh-CN" sz="2800" b="1" dirty="0">
                <a:latin typeface="Arial" panose="020B0604020202020204" pitchFamily="34" charset="0"/>
              </a:rPr>
              <a:t>       </a:t>
            </a:r>
            <a:r>
              <a:rPr lang="zh-CN" altLang="en-US" sz="2800" b="1" dirty="0">
                <a:latin typeface="Arial" panose="020B0604020202020204" pitchFamily="34" charset="0"/>
              </a:rPr>
              <a:t>这个人也许永远不回来了，也许“明天”回来！</a:t>
            </a:r>
            <a:endParaRPr lang="zh-CN" altLang="en-US" sz="2800" b="1" dirty="0">
              <a:latin typeface="Arial" panose="020B0604020202020204" pitchFamily="34" charset="0"/>
            </a:endParaRPr>
          </a:p>
          <a:p>
            <a:pPr>
              <a:spcBef>
                <a:spcPct val="50000"/>
              </a:spcBef>
            </a:pPr>
            <a:r>
              <a:rPr lang="zh-CN" altLang="en-US" sz="2800" b="1" dirty="0">
                <a:latin typeface="Arial" panose="020B0604020202020204" pitchFamily="34" charset="0"/>
              </a:rPr>
              <a:t>                                                                    </a:t>
            </a:r>
            <a:r>
              <a:rPr lang="en-US" altLang="zh-CN" sz="2800" b="1" dirty="0">
                <a:latin typeface="Arial" panose="020B0604020202020204" pitchFamily="34" charset="0"/>
              </a:rPr>
              <a:t>《</a:t>
            </a:r>
            <a:r>
              <a:rPr lang="zh-CN" altLang="en-US" sz="2800" b="1" dirty="0">
                <a:latin typeface="Arial" panose="020B0604020202020204" pitchFamily="34" charset="0"/>
              </a:rPr>
              <a:t>边城</a:t>
            </a:r>
            <a:r>
              <a:rPr lang="en-US" altLang="zh-CN" sz="2800" b="1" dirty="0">
                <a:latin typeface="Arial" panose="020B0604020202020204" pitchFamily="34" charset="0"/>
              </a:rPr>
              <a:t>》</a:t>
            </a:r>
            <a:r>
              <a:rPr lang="zh-CN" altLang="en-US" sz="2800" b="1" dirty="0">
                <a:latin typeface="Arial" panose="020B0604020202020204" pitchFamily="34" charset="0"/>
              </a:rPr>
              <a:t>结尾</a:t>
            </a:r>
            <a:endParaRPr lang="zh-CN" altLang="en-US" sz="2800" b="1" dirty="0">
              <a:latin typeface="Arial" panose="020B0604020202020204" pitchFamily="34" charset="0"/>
            </a:endParaRPr>
          </a:p>
        </p:txBody>
      </p:sp>
      <p:sp>
        <p:nvSpPr>
          <p:cNvPr id="97285" name="文本框 97284"/>
          <p:cNvSpPr txBox="1"/>
          <p:nvPr/>
        </p:nvSpPr>
        <p:spPr>
          <a:xfrm>
            <a:off x="395288" y="3716338"/>
            <a:ext cx="549275" cy="1582737"/>
          </a:xfrm>
          <a:prstGeom prst="rect">
            <a:avLst/>
          </a:prstGeom>
          <a:noFill/>
          <a:ln w="9525">
            <a:noFill/>
          </a:ln>
        </p:spPr>
        <p:txBody>
          <a:bodyPr vert="eaVert">
            <a:spAutoFit/>
          </a:bodyPr>
          <a:p>
            <a:pPr>
              <a:spcBef>
                <a:spcPct val="50000"/>
              </a:spcBef>
            </a:pPr>
            <a:r>
              <a:rPr lang="en-US" altLang="zh-CN" sz="2400" dirty="0">
                <a:solidFill>
                  <a:schemeClr val="bg1"/>
                </a:solidFill>
                <a:latin typeface="Arial" panose="020B0604020202020204" pitchFamily="34" charset="0"/>
              </a:rPr>
              <a:t> </a:t>
            </a:r>
            <a:r>
              <a:rPr lang="zh-CN" altLang="en-US" sz="2400" b="1" dirty="0">
                <a:solidFill>
                  <a:schemeClr val="accent2"/>
                </a:solidFill>
                <a:latin typeface="Arial" panose="020B0604020202020204" pitchFamily="34" charset="0"/>
              </a:rPr>
              <a:t>湘西现实</a:t>
            </a:r>
            <a:endParaRPr lang="zh-CN" altLang="en-US" sz="2400" b="1" dirty="0">
              <a:solidFill>
                <a:schemeClr val="accent2"/>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7285"/>
                                        </p:tgtEl>
                                        <p:attrNameLst>
                                          <p:attrName>style.visibility</p:attrName>
                                        </p:attrNameLst>
                                      </p:cBhvr>
                                      <p:to>
                                        <p:strVal val="visible"/>
                                      </p:to>
                                    </p:set>
                                    <p:animEffect transition="in" filter="dissolve">
                                      <p:cBhvr>
                                        <p:cTn id="7" dur="500"/>
                                        <p:tgtEl>
                                          <p:spTgt spid="97285"/>
                                        </p:tgtEl>
                                      </p:cBhvr>
                                    </p:animEffect>
                                  </p:childTnLst>
                                </p:cTn>
                              </p:par>
                            </p:childTnLst>
                          </p:cTn>
                        </p:par>
                        <p:par>
                          <p:cTn id="8" fill="hold">
                            <p:stCondLst>
                              <p:cond delay="500"/>
                            </p:stCondLst>
                            <p:childTnLst>
                              <p:par>
                                <p:cTn id="9" presetID="24" presetClass="entr" presetSubtype="0" fill="hold" grpId="0" nodeType="afterEffect">
                                  <p:stCondLst>
                                    <p:cond delay="0"/>
                                  </p:stCondLst>
                                  <p:childTnLst>
                                    <p:set>
                                      <p:cBhvr>
                                        <p:cTn id="10" dur="1" fill="hold">
                                          <p:stCondLst>
                                            <p:cond delay="0"/>
                                          </p:stCondLst>
                                        </p:cTn>
                                        <p:tgtEl>
                                          <p:spTgt spid="97283"/>
                                        </p:tgtEl>
                                        <p:attrNameLst>
                                          <p:attrName>style.visibility</p:attrName>
                                        </p:attrNameLst>
                                      </p:cBhvr>
                                      <p:to>
                                        <p:strVal val="visible"/>
                                      </p:to>
                                    </p:set>
                                    <p:anim calcmode="lin" valueType="num">
                                      <p:cBhvr>
                                        <p:cTn id="11" dur="1" fill="hold"/>
                                        <p:tgtEl>
                                          <p:spTgt spid="9728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animBg="1"/>
      <p:bldP spid="9728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1076" name="Picture 3" descr="20023811215190642"/>
          <p:cNvPicPr>
            <a:picLocks noChangeAspect="1"/>
          </p:cNvPicPr>
          <p:nvPr/>
        </p:nvPicPr>
        <p:blipFill>
          <a:blip r:embed="rId1"/>
          <a:stretch>
            <a:fillRect/>
          </a:stretch>
        </p:blipFill>
        <p:spPr>
          <a:xfrm>
            <a:off x="323850" y="188913"/>
            <a:ext cx="4608513" cy="6669087"/>
          </a:xfrm>
          <a:prstGeom prst="rect">
            <a:avLst/>
          </a:prstGeom>
          <a:noFill/>
          <a:ln w="9525">
            <a:noFill/>
          </a:ln>
        </p:spPr>
      </p:pic>
      <p:sp>
        <p:nvSpPr>
          <p:cNvPr id="131077" name="文本框 131076"/>
          <p:cNvSpPr txBox="1"/>
          <p:nvPr/>
        </p:nvSpPr>
        <p:spPr>
          <a:xfrm>
            <a:off x="5148263" y="260350"/>
            <a:ext cx="3816350" cy="6299200"/>
          </a:xfrm>
          <a:prstGeom prst="rect">
            <a:avLst/>
          </a:prstGeom>
          <a:solidFill>
            <a:srgbClr val="3333CC"/>
          </a:solidFill>
          <a:ln w="9525">
            <a:noFill/>
          </a:ln>
        </p:spPr>
        <p:txBody>
          <a:bodyPr>
            <a:spAutoFit/>
          </a:bodyPr>
          <a:p>
            <a:r>
              <a:rPr lang="en-US" altLang="zh-CN" sz="2400" b="1" dirty="0">
                <a:solidFill>
                  <a:schemeClr val="bg1"/>
                </a:solidFill>
                <a:latin typeface="Arial" panose="020B0604020202020204" pitchFamily="34" charset="0"/>
              </a:rPr>
              <a:t>       </a:t>
            </a:r>
            <a:r>
              <a:rPr lang="zh-CN" altLang="en-US" sz="2400" b="1" dirty="0">
                <a:solidFill>
                  <a:schemeClr val="bg1"/>
                </a:solidFill>
                <a:latin typeface="Arial" panose="020B0604020202020204" pitchFamily="34" charset="0"/>
              </a:rPr>
              <a:t>我知道</a:t>
            </a:r>
            <a:endParaRPr lang="zh-CN" altLang="en-US" sz="2400" b="1" dirty="0">
              <a:solidFill>
                <a:schemeClr val="bg1"/>
              </a:solidFill>
              <a:latin typeface="Arial" panose="020B0604020202020204" pitchFamily="34" charset="0"/>
            </a:endParaRPr>
          </a:p>
          <a:p>
            <a:r>
              <a:rPr lang="zh-CN" altLang="en-US" sz="2400" b="1" dirty="0">
                <a:solidFill>
                  <a:schemeClr val="bg1"/>
                </a:solidFill>
                <a:latin typeface="Arial" panose="020B0604020202020204" pitchFamily="34" charset="0"/>
              </a:rPr>
              <a:t>      许多管渡船的老人</a:t>
            </a:r>
            <a:endParaRPr lang="zh-CN" altLang="en-US" sz="2400" b="1" dirty="0">
              <a:solidFill>
                <a:schemeClr val="bg1"/>
              </a:solidFill>
              <a:latin typeface="Arial" panose="020B0604020202020204" pitchFamily="34" charset="0"/>
            </a:endParaRPr>
          </a:p>
          <a:p>
            <a:r>
              <a:rPr lang="zh-CN" altLang="en-US" sz="2400" b="1" dirty="0">
                <a:solidFill>
                  <a:schemeClr val="bg1"/>
                </a:solidFill>
                <a:latin typeface="Arial" panose="020B0604020202020204" pitchFamily="34" charset="0"/>
              </a:rPr>
              <a:t>      在迷人的渡口</a:t>
            </a:r>
            <a:endParaRPr lang="zh-CN" altLang="en-US" sz="2400" b="1" dirty="0">
              <a:solidFill>
                <a:schemeClr val="bg1"/>
              </a:solidFill>
              <a:latin typeface="Arial" panose="020B0604020202020204" pitchFamily="34" charset="0"/>
            </a:endParaRPr>
          </a:p>
          <a:p>
            <a:r>
              <a:rPr lang="zh-CN" altLang="en-US" sz="2400" b="1" dirty="0">
                <a:solidFill>
                  <a:schemeClr val="bg1"/>
                </a:solidFill>
                <a:latin typeface="Arial" panose="020B0604020202020204" pitchFamily="34" charset="0"/>
              </a:rPr>
              <a:t>      守望着河流</a:t>
            </a:r>
            <a:endParaRPr lang="zh-CN" altLang="en-US" sz="2400" b="1" dirty="0">
              <a:solidFill>
                <a:schemeClr val="bg1"/>
              </a:solidFill>
              <a:latin typeface="Arial" panose="020B0604020202020204" pitchFamily="34" charset="0"/>
            </a:endParaRPr>
          </a:p>
          <a:p>
            <a:r>
              <a:rPr lang="zh-CN" altLang="en-US" sz="2400" b="1" dirty="0">
                <a:solidFill>
                  <a:schemeClr val="bg1"/>
                </a:solidFill>
                <a:latin typeface="Arial" panose="020B0604020202020204" pitchFamily="34" charset="0"/>
              </a:rPr>
              <a:t>      但是</a:t>
            </a:r>
            <a:endParaRPr lang="zh-CN" altLang="en-US" sz="2400" b="1" dirty="0">
              <a:solidFill>
                <a:schemeClr val="bg1"/>
              </a:solidFill>
              <a:latin typeface="Arial" panose="020B0604020202020204" pitchFamily="34" charset="0"/>
            </a:endParaRPr>
          </a:p>
          <a:p>
            <a:r>
              <a:rPr lang="zh-CN" altLang="en-US" sz="2400" b="1" dirty="0">
                <a:solidFill>
                  <a:schemeClr val="bg1"/>
                </a:solidFill>
                <a:latin typeface="Arial" panose="020B0604020202020204" pitchFamily="34" charset="0"/>
              </a:rPr>
              <a:t>      我只知道一个翠翠</a:t>
            </a:r>
            <a:endParaRPr lang="zh-CN" altLang="en-US" sz="2400" b="1" dirty="0">
              <a:solidFill>
                <a:schemeClr val="bg1"/>
              </a:solidFill>
              <a:latin typeface="Arial" panose="020B0604020202020204" pitchFamily="34" charset="0"/>
            </a:endParaRPr>
          </a:p>
          <a:p>
            <a:r>
              <a:rPr lang="zh-CN" altLang="en-US" sz="2400" b="1" dirty="0">
                <a:solidFill>
                  <a:schemeClr val="bg1"/>
                </a:solidFill>
                <a:latin typeface="Arial" panose="020B0604020202020204" pitchFamily="34" charset="0"/>
              </a:rPr>
              <a:t>      我也知道</a:t>
            </a:r>
            <a:endParaRPr lang="zh-CN" altLang="en-US" sz="2400" b="1" dirty="0">
              <a:solidFill>
                <a:schemeClr val="bg1"/>
              </a:solidFill>
              <a:latin typeface="Arial" panose="020B0604020202020204" pitchFamily="34" charset="0"/>
            </a:endParaRPr>
          </a:p>
          <a:p>
            <a:r>
              <a:rPr lang="zh-CN" altLang="en-US" sz="2400" b="1" dirty="0">
                <a:solidFill>
                  <a:schemeClr val="bg1"/>
                </a:solidFill>
                <a:latin typeface="Arial" panose="020B0604020202020204" pitchFamily="34" charset="0"/>
              </a:rPr>
              <a:t>      她永远等待我</a:t>
            </a:r>
            <a:endParaRPr lang="zh-CN" altLang="en-US" sz="2400" b="1" dirty="0">
              <a:solidFill>
                <a:schemeClr val="bg1"/>
              </a:solidFill>
              <a:latin typeface="Arial" panose="020B0604020202020204" pitchFamily="34" charset="0"/>
            </a:endParaRPr>
          </a:p>
          <a:p>
            <a:r>
              <a:rPr lang="zh-CN" altLang="en-US" sz="2400" b="1" dirty="0">
                <a:solidFill>
                  <a:schemeClr val="bg1"/>
                </a:solidFill>
                <a:latin typeface="Arial" panose="020B0604020202020204" pitchFamily="34" charset="0"/>
              </a:rPr>
              <a:t>      从那丛山中奔流而下的</a:t>
            </a:r>
            <a:endParaRPr lang="zh-CN" altLang="en-US" sz="2400" b="1" dirty="0">
              <a:solidFill>
                <a:schemeClr val="bg1"/>
              </a:solidFill>
              <a:latin typeface="Arial" panose="020B0604020202020204" pitchFamily="34" charset="0"/>
            </a:endParaRPr>
          </a:p>
          <a:p>
            <a:r>
              <a:rPr lang="zh-CN" altLang="en-US" sz="2400" b="1" dirty="0">
                <a:solidFill>
                  <a:schemeClr val="bg1"/>
                </a:solidFill>
                <a:latin typeface="Arial" panose="020B0604020202020204" pitchFamily="34" charset="0"/>
              </a:rPr>
              <a:t>    小溪边上</a:t>
            </a:r>
            <a:endParaRPr lang="zh-CN" altLang="en-US" sz="2400" b="1" dirty="0">
              <a:solidFill>
                <a:schemeClr val="bg1"/>
              </a:solidFill>
              <a:latin typeface="Arial" panose="020B0604020202020204" pitchFamily="34" charset="0"/>
            </a:endParaRPr>
          </a:p>
          <a:p>
            <a:r>
              <a:rPr lang="zh-CN" altLang="en-US" sz="2400" b="1" dirty="0">
                <a:solidFill>
                  <a:schemeClr val="bg1"/>
                </a:solidFill>
                <a:latin typeface="Arial" panose="020B0604020202020204" pitchFamily="34" charset="0"/>
              </a:rPr>
              <a:t>      在一个比目游鱼出没</a:t>
            </a:r>
            <a:endParaRPr lang="zh-CN" altLang="en-US" sz="2400" b="1" dirty="0">
              <a:solidFill>
                <a:schemeClr val="bg1"/>
              </a:solidFill>
              <a:latin typeface="Arial" panose="020B0604020202020204" pitchFamily="34" charset="0"/>
            </a:endParaRPr>
          </a:p>
          <a:p>
            <a:r>
              <a:rPr lang="zh-CN" altLang="en-US" sz="2400" b="1" dirty="0">
                <a:solidFill>
                  <a:schemeClr val="bg1"/>
                </a:solidFill>
                <a:latin typeface="Arial" panose="020B0604020202020204" pitchFamily="34" charset="0"/>
              </a:rPr>
              <a:t>      还深的梦里，</a:t>
            </a:r>
            <a:endParaRPr lang="zh-CN" altLang="en-US" sz="2400" b="1" dirty="0">
              <a:solidFill>
                <a:schemeClr val="bg1"/>
              </a:solidFill>
              <a:latin typeface="Arial" panose="020B0604020202020204" pitchFamily="34" charset="0"/>
            </a:endParaRPr>
          </a:p>
          <a:p>
            <a:r>
              <a:rPr lang="zh-CN" altLang="en-US" sz="2400" b="1" dirty="0">
                <a:solidFill>
                  <a:schemeClr val="bg1"/>
                </a:solidFill>
                <a:latin typeface="Arial" panose="020B0604020202020204" pitchFamily="34" charset="0"/>
              </a:rPr>
              <a:t>      她永远等待我过渡，</a:t>
            </a:r>
            <a:endParaRPr lang="zh-CN" altLang="en-US" sz="2400" b="1" dirty="0">
              <a:solidFill>
                <a:schemeClr val="bg1"/>
              </a:solidFill>
              <a:latin typeface="Arial" panose="020B0604020202020204" pitchFamily="34" charset="0"/>
            </a:endParaRPr>
          </a:p>
          <a:p>
            <a:r>
              <a:rPr lang="zh-CN" altLang="en-US" sz="2400" b="1" dirty="0">
                <a:solidFill>
                  <a:schemeClr val="bg1"/>
                </a:solidFill>
                <a:latin typeface="Arial" panose="020B0604020202020204" pitchFamily="34" charset="0"/>
              </a:rPr>
              <a:t>      就在边城那边</a:t>
            </a:r>
            <a:r>
              <a:rPr lang="zh-CN" altLang="en-US" sz="2400" dirty="0">
                <a:solidFill>
                  <a:schemeClr val="bg1"/>
                </a:solidFill>
                <a:latin typeface="Arial" panose="020B0604020202020204" pitchFamily="34" charset="0"/>
              </a:rPr>
              <a:t> </a:t>
            </a:r>
            <a:endParaRPr lang="zh-CN" altLang="en-US" sz="2400" dirty="0">
              <a:solidFill>
                <a:schemeClr val="bg1"/>
              </a:solidFill>
              <a:latin typeface="Arial" panose="020B0604020202020204" pitchFamily="34" charset="0"/>
            </a:endParaRPr>
          </a:p>
          <a:p>
            <a:endParaRPr lang="zh-CN" altLang="en-US" sz="2400" dirty="0">
              <a:solidFill>
                <a:schemeClr val="bg1"/>
              </a:solidFill>
              <a:latin typeface="Arial" panose="020B0604020202020204" pitchFamily="34" charset="0"/>
            </a:endParaRPr>
          </a:p>
          <a:p>
            <a:endParaRPr lang="zh-CN" altLang="en-US" sz="2400" dirty="0">
              <a:solidFill>
                <a:schemeClr val="bg1"/>
              </a:solidFill>
              <a:latin typeface="Arial" panose="020B0604020202020204" pitchFamily="34" charset="0"/>
            </a:endParaRPr>
          </a:p>
          <a:p>
            <a:endParaRPr lang="zh-CN" altLang="en-US" sz="2400" dirty="0">
              <a:solidFill>
                <a:schemeClr val="bg1"/>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31077"/>
                                        </p:tgtEl>
                                        <p:attrNameLst>
                                          <p:attrName>style.visibility</p:attrName>
                                        </p:attrNameLst>
                                      </p:cBhvr>
                                      <p:to>
                                        <p:strVal val="visible"/>
                                      </p:to>
                                    </p:set>
                                    <p:animEffect transition="in" filter="dissolve">
                                      <p:cBhvr>
                                        <p:cTn id="7" dur="1000"/>
                                        <p:tgtEl>
                                          <p:spTgt spid="131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标题 98305"/>
          <p:cNvSpPr>
            <a:spLocks noGrp="1"/>
          </p:cNvSpPr>
          <p:nvPr>
            <p:ph type="title"/>
          </p:nvPr>
        </p:nvSpPr>
        <p:spPr/>
        <p:txBody>
          <a:bodyPr anchor="ctr"/>
          <a:p>
            <a:r>
              <a:rPr lang="zh-CN" altLang="en-US" dirty="0"/>
              <a:t>创作背景</a:t>
            </a:r>
            <a:endParaRPr lang="zh-CN" altLang="en-US" dirty="0"/>
          </a:p>
        </p:txBody>
      </p:sp>
      <p:sp>
        <p:nvSpPr>
          <p:cNvPr id="98307" name="文本占位符 98306"/>
          <p:cNvSpPr>
            <a:spLocks noGrp="1"/>
          </p:cNvSpPr>
          <p:nvPr>
            <p:ph type="body" idx="1"/>
          </p:nvPr>
        </p:nvSpPr>
        <p:spPr>
          <a:xfrm>
            <a:off x="179388" y="1341438"/>
            <a:ext cx="8964612" cy="5257800"/>
          </a:xfrm>
        </p:spPr>
        <p:txBody>
          <a:bodyPr/>
          <a:p>
            <a:pPr>
              <a:buNone/>
            </a:pPr>
            <a:r>
              <a:rPr lang="en-US" altLang="zh-CN" sz="2800" dirty="0"/>
              <a:t>         </a:t>
            </a:r>
            <a:r>
              <a:rPr lang="en-US" altLang="zh-CN" sz="2400" b="1" dirty="0"/>
              <a:t>《</a:t>
            </a:r>
            <a:r>
              <a:rPr lang="zh-CN" altLang="en-US" sz="2400" b="1" dirty="0"/>
              <a:t>边城</a:t>
            </a:r>
            <a:r>
              <a:rPr lang="en-US" altLang="zh-CN" sz="2400" b="1" dirty="0"/>
              <a:t>》</a:t>
            </a:r>
            <a:r>
              <a:rPr lang="zh-CN" altLang="en-US" sz="2400" b="1" dirty="0"/>
              <a:t>成书于</a:t>
            </a:r>
            <a:r>
              <a:rPr lang="en-US" altLang="zh-CN" sz="2400" b="1" dirty="0"/>
              <a:t>1931</a:t>
            </a:r>
            <a:r>
              <a:rPr lang="zh-CN" altLang="en-US" sz="2400" b="1" dirty="0"/>
              <a:t>年，那正是沈从文爱情事业双丰收的季节。</a:t>
            </a:r>
            <a:r>
              <a:rPr lang="en-US" altLang="zh-CN" sz="2400" b="1" dirty="0"/>
              <a:t>1931</a:t>
            </a:r>
            <a:r>
              <a:rPr lang="zh-CN" altLang="en-US" sz="2400" b="1" dirty="0"/>
              <a:t>年社会虽然动荡不安，但总体上还是稍显和平，这个时候中国有良知的文人，都在思考着人性的本质，沈从文自然是走在前沿的，于是，他希望通过自己对湘西的印象，描写了一个近似于桃花源的湘西小城，给都市文明中迷茫的人性指一条明路。人间尚有纯洁自然的爱，人生需要皈依自然的本性。</a:t>
            </a:r>
            <a:br>
              <a:rPr lang="zh-CN" altLang="en-US" sz="2400" b="1" dirty="0"/>
            </a:br>
            <a:endParaRPr lang="zh-CN" altLang="en-US" sz="2400" b="1" dirty="0"/>
          </a:p>
        </p:txBody>
      </p:sp>
      <p:sp>
        <p:nvSpPr>
          <p:cNvPr id="98308" name="文本框 98307"/>
          <p:cNvSpPr txBox="1"/>
          <p:nvPr/>
        </p:nvSpPr>
        <p:spPr>
          <a:xfrm>
            <a:off x="468313" y="3660775"/>
            <a:ext cx="8459787" cy="3197225"/>
          </a:xfrm>
          <a:prstGeom prst="rect">
            <a:avLst/>
          </a:prstGeom>
          <a:noFill/>
          <a:ln w="9525">
            <a:noFill/>
          </a:ln>
        </p:spPr>
        <p:txBody>
          <a:bodyPr>
            <a:spAutoFit/>
          </a:bodyPr>
          <a:p>
            <a:pPr>
              <a:spcBef>
                <a:spcPct val="50000"/>
              </a:spcBef>
            </a:pPr>
            <a:r>
              <a:rPr lang="en-US" altLang="zh-CN" sz="3600" b="1" dirty="0">
                <a:solidFill>
                  <a:srgbClr val="003300"/>
                </a:solidFill>
                <a:latin typeface="仿宋_GB2312" panose="02010609030101010101" pitchFamily="49" charset="-122"/>
                <a:ea typeface="仿宋_GB2312" panose="02010609030101010101" pitchFamily="49" charset="-122"/>
              </a:rPr>
              <a:t>    </a:t>
            </a:r>
            <a:r>
              <a:rPr lang="zh-CN" altLang="en-US" sz="2400" b="1" dirty="0">
                <a:solidFill>
                  <a:srgbClr val="003300"/>
                </a:solidFill>
                <a:latin typeface="仿宋_GB2312" panose="02010609030101010101" pitchFamily="49" charset="-122"/>
                <a:ea typeface="仿宋_GB2312" panose="02010609030101010101" pitchFamily="49" charset="-122"/>
              </a:rPr>
              <a:t>我要表现的本是一种“人生的形式”，一种“</a:t>
            </a:r>
            <a:r>
              <a:rPr lang="zh-CN" altLang="en-US" sz="2400" b="1" dirty="0">
                <a:solidFill>
                  <a:srgbClr val="FF0000"/>
                </a:solidFill>
                <a:latin typeface="仿宋_GB2312" panose="02010609030101010101" pitchFamily="49" charset="-122"/>
                <a:ea typeface="仿宋_GB2312" panose="02010609030101010101" pitchFamily="49" charset="-122"/>
              </a:rPr>
              <a:t>优美，健康而又不悖乎人性的人生形式”。</a:t>
            </a:r>
            <a:r>
              <a:rPr lang="zh-CN" altLang="en-US" sz="2400" b="1" dirty="0">
                <a:solidFill>
                  <a:srgbClr val="003300"/>
                </a:solidFill>
                <a:latin typeface="仿宋_GB2312" panose="02010609030101010101" pitchFamily="49" charset="-122"/>
                <a:ea typeface="仿宋_GB2312" panose="02010609030101010101" pitchFamily="49" charset="-122"/>
              </a:rPr>
              <a:t>我注意不在领导读者去桃源旅行，却想借重桃源上行七百里路酉水流域一个小城市中几个愚夫俗子，被一件普通人事牵连在一处时，各人应得的一分哀乐，</a:t>
            </a:r>
            <a:r>
              <a:rPr lang="zh-CN" altLang="en-US" sz="2400" b="1" dirty="0">
                <a:solidFill>
                  <a:srgbClr val="FF0000"/>
                </a:solidFill>
                <a:latin typeface="仿宋_GB2312" panose="02010609030101010101" pitchFamily="49" charset="-122"/>
                <a:ea typeface="仿宋_GB2312" panose="02010609030101010101" pitchFamily="49" charset="-122"/>
              </a:rPr>
              <a:t>为人类的“爱”字作一度恰如其分的说明</a:t>
            </a:r>
            <a:r>
              <a:rPr lang="zh-CN" altLang="en-US" sz="2400" b="1" dirty="0">
                <a:solidFill>
                  <a:srgbClr val="003300"/>
                </a:solidFill>
                <a:latin typeface="仿宋_GB2312" panose="02010609030101010101" pitchFamily="49" charset="-122"/>
                <a:ea typeface="仿宋_GB2312" panose="02010609030101010101" pitchFamily="49" charset="-122"/>
              </a:rPr>
              <a:t>。</a:t>
            </a:r>
            <a:endParaRPr lang="zh-CN" altLang="en-US" sz="2400" b="1" dirty="0">
              <a:solidFill>
                <a:srgbClr val="003300"/>
              </a:solidFill>
              <a:latin typeface="仿宋_GB2312" panose="02010609030101010101" pitchFamily="49" charset="-122"/>
              <a:ea typeface="仿宋_GB2312" panose="02010609030101010101" pitchFamily="49" charset="-122"/>
            </a:endParaRPr>
          </a:p>
          <a:p>
            <a:pPr>
              <a:spcBef>
                <a:spcPct val="50000"/>
              </a:spcBef>
            </a:pPr>
            <a:r>
              <a:rPr lang="zh-CN" altLang="en-US" sz="2400" b="1" dirty="0">
                <a:solidFill>
                  <a:srgbClr val="003300"/>
                </a:solidFill>
                <a:latin typeface="仿宋_GB2312" panose="02010609030101010101" pitchFamily="49" charset="-122"/>
                <a:ea typeface="仿宋_GB2312" panose="02010609030101010101" pitchFamily="49" charset="-122"/>
              </a:rPr>
              <a:t>                    </a:t>
            </a:r>
            <a:r>
              <a:rPr lang="en-US" altLang="zh-CN" b="1" dirty="0">
                <a:solidFill>
                  <a:srgbClr val="000000"/>
                </a:solidFill>
                <a:effectLst>
                  <a:outerShdw blurRad="38100" dist="38100" dir="2700000">
                    <a:srgbClr val="C0C0C0"/>
                  </a:outerShdw>
                </a:effectLst>
                <a:latin typeface="Arial" panose="020B0604020202020204" pitchFamily="34" charset="0"/>
              </a:rPr>
              <a:t>------  </a:t>
            </a:r>
            <a:r>
              <a:rPr lang="zh-CN" altLang="en-US" b="1" dirty="0">
                <a:solidFill>
                  <a:srgbClr val="000000"/>
                </a:solidFill>
                <a:effectLst>
                  <a:outerShdw blurRad="38100" dist="38100" dir="2700000">
                    <a:srgbClr val="C0C0C0"/>
                  </a:outerShdw>
                </a:effectLst>
                <a:latin typeface="Arial" panose="020B0604020202020204" pitchFamily="34" charset="0"/>
              </a:rPr>
              <a:t>谈</a:t>
            </a:r>
            <a:r>
              <a:rPr lang="en-US" altLang="zh-CN" b="1" dirty="0">
                <a:solidFill>
                  <a:srgbClr val="000000"/>
                </a:solidFill>
                <a:effectLst>
                  <a:outerShdw blurRad="38100" dist="38100" dir="2700000">
                    <a:srgbClr val="C0C0C0"/>
                  </a:outerShdw>
                </a:effectLst>
                <a:latin typeface="Arial" panose="020B0604020202020204" pitchFamily="34" charset="0"/>
              </a:rPr>
              <a:t>《</a:t>
            </a:r>
            <a:r>
              <a:rPr lang="zh-CN" altLang="en-US" b="1" dirty="0">
                <a:solidFill>
                  <a:srgbClr val="000000"/>
                </a:solidFill>
                <a:effectLst>
                  <a:outerShdw blurRad="38100" dist="38100" dir="2700000">
                    <a:srgbClr val="C0C0C0"/>
                  </a:outerShdw>
                </a:effectLst>
                <a:latin typeface="Arial" panose="020B0604020202020204" pitchFamily="34" charset="0"/>
              </a:rPr>
              <a:t>边城</a:t>
            </a:r>
            <a:r>
              <a:rPr lang="en-US" altLang="zh-CN" b="1" dirty="0">
                <a:solidFill>
                  <a:srgbClr val="000000"/>
                </a:solidFill>
                <a:effectLst>
                  <a:outerShdw blurRad="38100" dist="38100" dir="2700000">
                    <a:srgbClr val="C0C0C0"/>
                  </a:outerShdw>
                </a:effectLst>
                <a:latin typeface="Arial" panose="020B0604020202020204" pitchFamily="34" charset="0"/>
              </a:rPr>
              <a:t>》</a:t>
            </a:r>
            <a:r>
              <a:rPr lang="zh-CN" altLang="en-US" b="1" dirty="0">
                <a:solidFill>
                  <a:srgbClr val="000000"/>
                </a:solidFill>
                <a:effectLst>
                  <a:outerShdw blurRad="38100" dist="38100" dir="2700000">
                    <a:srgbClr val="C0C0C0"/>
                  </a:outerShdw>
                </a:effectLst>
                <a:latin typeface="Arial" panose="020B0604020202020204" pitchFamily="34" charset="0"/>
              </a:rPr>
              <a:t>的创作动机</a:t>
            </a:r>
            <a:endParaRPr lang="zh-CN" altLang="en-US" b="1" dirty="0">
              <a:solidFill>
                <a:srgbClr val="000000"/>
              </a:solidFill>
              <a:effectLst>
                <a:outerShdw blurRad="38100" dist="38100" dir="2700000">
                  <a:srgbClr val="C0C0C0"/>
                </a:outerShdw>
              </a:effectLst>
              <a:latin typeface="Arial" panose="020B0604020202020204" pitchFamily="34" charset="0"/>
            </a:endParaRPr>
          </a:p>
          <a:p>
            <a:pPr>
              <a:spcBef>
                <a:spcPct val="50000"/>
              </a:spcBef>
            </a:pPr>
            <a:endParaRPr lang="zh-CN" altLang="en-US" sz="2400" b="1">
              <a:solidFill>
                <a:srgbClr val="003300"/>
              </a:solidFill>
              <a:latin typeface="仿宋_GB2312" panose="02010609030101010101" pitchFamily="49" charset="-122"/>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98308"/>
                                        </p:tgtEl>
                                        <p:attrNameLst>
                                          <p:attrName>style.visibility</p:attrName>
                                        </p:attrNameLst>
                                      </p:cBhvr>
                                      <p:to>
                                        <p:strVal val="visible"/>
                                      </p:to>
                                    </p:set>
                                    <p:animEffect transition="in" filter="barn(outHorizontal)">
                                      <p:cBhvr>
                                        <p:cTn id="7" dur="500"/>
                                        <p:tgtEl>
                                          <p:spTgt spid="98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9026" name="图片 129025" descr="fh7"/>
          <p:cNvPicPr>
            <a:picLocks noChangeAspect="1"/>
          </p:cNvPicPr>
          <p:nvPr/>
        </p:nvPicPr>
        <p:blipFill>
          <a:blip r:embed="rId1">
            <a:lum bright="-16000" contrast="22000"/>
          </a:blip>
          <a:stretch>
            <a:fillRect/>
          </a:stretch>
        </p:blipFill>
        <p:spPr>
          <a:xfrm>
            <a:off x="4356100" y="188913"/>
            <a:ext cx="4787900" cy="3816350"/>
          </a:xfrm>
          <a:prstGeom prst="rect">
            <a:avLst/>
          </a:prstGeom>
          <a:noFill/>
          <a:ln w="9525">
            <a:noFill/>
          </a:ln>
        </p:spPr>
      </p:pic>
      <p:sp>
        <p:nvSpPr>
          <p:cNvPr id="129027" name="文本框 129026"/>
          <p:cNvSpPr txBox="1"/>
          <p:nvPr/>
        </p:nvSpPr>
        <p:spPr>
          <a:xfrm>
            <a:off x="1219200" y="4292600"/>
            <a:ext cx="7924800" cy="457200"/>
          </a:xfrm>
          <a:prstGeom prst="rect">
            <a:avLst/>
          </a:prstGeom>
          <a:noFill/>
          <a:ln w="9525">
            <a:noFill/>
          </a:ln>
        </p:spPr>
        <p:txBody>
          <a:bodyPr>
            <a:spAutoFit/>
          </a:bodyPr>
          <a:p>
            <a:pPr>
              <a:spcBef>
                <a:spcPct val="50000"/>
              </a:spcBef>
            </a:pPr>
            <a:r>
              <a:rPr lang="en-US" altLang="zh-CN" sz="2400" dirty="0">
                <a:latin typeface="Times New Roman" panose="02020603050405020304" pitchFamily="18" charset="0"/>
              </a:rPr>
              <a:t>        </a:t>
            </a:r>
            <a:endParaRPr lang="en-US" altLang="zh-CN" sz="2400">
              <a:latin typeface="Times New Roman" panose="02020603050405020304" pitchFamily="18" charset="0"/>
              <a:ea typeface="方正黄草简体" pitchFamily="2" charset="-122"/>
            </a:endParaRPr>
          </a:p>
        </p:txBody>
      </p:sp>
      <p:sp>
        <p:nvSpPr>
          <p:cNvPr id="129028" name="文本框 129027"/>
          <p:cNvSpPr txBox="1"/>
          <p:nvPr/>
        </p:nvSpPr>
        <p:spPr>
          <a:xfrm>
            <a:off x="1908175" y="4005263"/>
            <a:ext cx="4681538" cy="701675"/>
          </a:xfrm>
          <a:prstGeom prst="rect">
            <a:avLst/>
          </a:prstGeom>
          <a:noFill/>
          <a:ln w="9525">
            <a:noFill/>
          </a:ln>
        </p:spPr>
        <p:txBody>
          <a:bodyPr>
            <a:spAutoFit/>
          </a:bodyPr>
          <a:p>
            <a:pPr algn="ctr">
              <a:spcBef>
                <a:spcPct val="50000"/>
              </a:spcBef>
            </a:pPr>
            <a:r>
              <a:rPr lang="zh-CN" altLang="en-US" sz="4000" b="1" dirty="0">
                <a:latin typeface="Arial" panose="020B0604020202020204" pitchFamily="34" charset="0"/>
              </a:rPr>
              <a:t>边     城</a:t>
            </a:r>
            <a:endParaRPr lang="zh-CN" altLang="en-US" sz="4000" b="1" dirty="0">
              <a:latin typeface="Arial" panose="020B0604020202020204" pitchFamily="34" charset="0"/>
            </a:endParaRPr>
          </a:p>
        </p:txBody>
      </p:sp>
      <p:sp>
        <p:nvSpPr>
          <p:cNvPr id="129029" name="矩形 129028"/>
          <p:cNvSpPr/>
          <p:nvPr/>
        </p:nvSpPr>
        <p:spPr>
          <a:xfrm>
            <a:off x="323850" y="4757738"/>
            <a:ext cx="8820150" cy="1885950"/>
          </a:xfrm>
          <a:prstGeom prst="rect">
            <a:avLst/>
          </a:prstGeom>
          <a:solidFill>
            <a:srgbClr val="FFFFFF"/>
          </a:solidFill>
          <a:ln w="9525">
            <a:noFill/>
          </a:ln>
        </p:spPr>
        <p:txBody>
          <a:bodyPr lIns="0" tIns="88872" rIns="0" bIns="88872" anchor="ctr">
            <a:spAutoFit/>
          </a:bodyPr>
          <a:p>
            <a:r>
              <a:rPr lang="en-US" altLang="zh-CN" dirty="0">
                <a:latin typeface="Arial" panose="020B0604020202020204" pitchFamily="34" charset="0"/>
              </a:rPr>
              <a:t>      </a:t>
            </a:r>
            <a:r>
              <a:rPr lang="zh-CN" altLang="en-US" sz="2800" b="1" dirty="0">
                <a:latin typeface="Arial" panose="020B0604020202020204" pitchFamily="34" charset="0"/>
              </a:rPr>
              <a:t>开头：由四川过湖南去， 靠东有一条官路。 这官路将近湘西边境到了一个地方名为 “茶峒”的小山城时，有一小溪，溪边有座白色小塔，塔下住了一户单独的人家。 这人家只一个老人，一个女孩子，一只黄狗。 </a:t>
            </a:r>
            <a:endParaRPr lang="zh-CN" altLang="en-US" sz="2800" b="1" dirty="0">
              <a:latin typeface="Arial" panose="020B0604020202020204" pitchFamily="34" charset="0"/>
            </a:endParaRPr>
          </a:p>
        </p:txBody>
      </p:sp>
      <p:pic>
        <p:nvPicPr>
          <p:cNvPr id="129030" name="Picture 3" descr="20023811215190642"/>
          <p:cNvPicPr>
            <a:picLocks noChangeAspect="1"/>
          </p:cNvPicPr>
          <p:nvPr/>
        </p:nvPicPr>
        <p:blipFill>
          <a:blip r:embed="rId2"/>
          <a:stretch>
            <a:fillRect/>
          </a:stretch>
        </p:blipFill>
        <p:spPr>
          <a:xfrm>
            <a:off x="323850" y="188913"/>
            <a:ext cx="3887788" cy="3887787"/>
          </a:xfrm>
          <a:prstGeom prst="rect">
            <a:avLst/>
          </a:prstGeom>
          <a:noFill/>
          <a:ln w="9525">
            <a:noFill/>
          </a:ln>
        </p:spPr>
      </p:pic>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9028"/>
                                        </p:tgtEl>
                                        <p:attrNameLst>
                                          <p:attrName>style.visibility</p:attrName>
                                        </p:attrNameLst>
                                      </p:cBhvr>
                                      <p:to>
                                        <p:strVal val="visible"/>
                                      </p:to>
                                    </p:set>
                                    <p:anim calcmode="lin" valueType="num">
                                      <p:cBhvr additive="base">
                                        <p:cTn id="7" dur="500" fill="hold"/>
                                        <p:tgtEl>
                                          <p:spTgt spid="129028"/>
                                        </p:tgtEl>
                                        <p:attrNameLst>
                                          <p:attrName>ppt_x</p:attrName>
                                        </p:attrNameLst>
                                      </p:cBhvr>
                                      <p:tavLst>
                                        <p:tav tm="0">
                                          <p:val>
                                            <p:strVal val="#ppt_x"/>
                                          </p:val>
                                        </p:tav>
                                        <p:tav tm="100000">
                                          <p:val>
                                            <p:strVal val="#ppt_x"/>
                                          </p:val>
                                        </p:tav>
                                      </p:tavLst>
                                    </p:anim>
                                    <p:anim calcmode="lin" valueType="num">
                                      <p:cBhvr additive="base">
                                        <p:cTn id="8" dur="500" fill="hold"/>
                                        <p:tgtEl>
                                          <p:spTgt spid="129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Box 3"/>
          <p:cNvSpPr txBox="1"/>
          <p:nvPr/>
        </p:nvSpPr>
        <p:spPr>
          <a:xfrm>
            <a:off x="177891" y="1001519"/>
            <a:ext cx="8787463" cy="4887595"/>
          </a:xfrm>
          <a:prstGeom prst="rect">
            <a:avLst/>
          </a:prstGeom>
          <a:noFill/>
          <a:ln w="9525">
            <a:noFill/>
          </a:ln>
        </p:spPr>
        <p:txBody>
          <a:bodyPr>
            <a:spAutoFit/>
          </a:bodyPr>
          <a:p>
            <a:pPr>
              <a:lnSpc>
                <a:spcPct val="130000"/>
              </a:lnSpc>
            </a:pPr>
            <a:r>
              <a:rPr lang="zh-CN" altLang="en-US" sz="1905" u="sng" dirty="0">
                <a:latin typeface="华文中宋" pitchFamily="2" charset="-122"/>
                <a:ea typeface="华文中宋" pitchFamily="2" charset="-122"/>
              </a:rPr>
              <a:t>   </a:t>
            </a:r>
            <a:r>
              <a:rPr lang="zh-CN" altLang="en-US" sz="2400" b="1" u="sng" dirty="0">
                <a:latin typeface="华文中宋" pitchFamily="2" charset="-122"/>
                <a:ea typeface="华文中宋" pitchFamily="2" charset="-122"/>
              </a:rPr>
              <a:t>  由四川过湖南去，靠东有一条官路。这官路将近湘西边境到了一个地方名为“茶峒”的小山城时，有一小溪，溪边有座白色小塔，塔下住了一户单独的人家。</a:t>
            </a:r>
            <a:endParaRPr lang="zh-CN" altLang="en-US" sz="2400" b="1" u="sng" dirty="0">
              <a:latin typeface="华文中宋" pitchFamily="2" charset="-122"/>
              <a:ea typeface="华文中宋" pitchFamily="2" charset="-122"/>
            </a:endParaRPr>
          </a:p>
          <a:p>
            <a:pPr>
              <a:lnSpc>
                <a:spcPct val="130000"/>
              </a:lnSpc>
            </a:pPr>
            <a:r>
              <a:rPr lang="zh-CN" altLang="en-US" sz="2400" b="1" u="sng" dirty="0">
                <a:latin typeface="华文中宋" pitchFamily="2" charset="-122"/>
                <a:ea typeface="华文中宋" pitchFamily="2" charset="-122"/>
              </a:rPr>
              <a:t>    这人家只一个老人，一个女孩子，一只黄狗。</a:t>
            </a:r>
            <a:endParaRPr lang="en-US" altLang="zh-CN" sz="2400" b="1" u="sng">
              <a:latin typeface="华文中宋" pitchFamily="2" charset="-122"/>
              <a:ea typeface="华文中宋" pitchFamily="2" charset="-122"/>
            </a:endParaRPr>
          </a:p>
          <a:p>
            <a:pPr>
              <a:lnSpc>
                <a:spcPct val="130000"/>
              </a:lnSpc>
            </a:pPr>
            <a:r>
              <a:rPr lang="zh-CN" altLang="en-US" sz="2400" b="1" u="sng" dirty="0">
                <a:latin typeface="华文中宋" pitchFamily="2" charset="-122"/>
                <a:ea typeface="华文中宋" pitchFamily="2" charset="-122"/>
              </a:rPr>
              <a:t>    小溪流下去，绕山岨流，约三里便汇入茶峒的大河。人若过溪越小山走去，则只一里路就到了茶峒城边。溪流如弓背，山路如弓弦，故远近有了小小差异。小溪宽约二十丈，河床为大片石头作成。静静的水即或深到一篙不能落底，却依然清澈透明，河中游鱼来去皆可以计数。小溪既为川湘来往孔道，水常有涨落，限于财力不能搭桥，就安排了一只方头渡船。</a:t>
            </a:r>
            <a:r>
              <a:rPr lang="en-US" altLang="zh-CN" sz="2400" b="1" u="sng">
                <a:latin typeface="华文中宋" pitchFamily="2" charset="-122"/>
                <a:ea typeface="华文中宋" pitchFamily="2" charset="-122"/>
              </a:rPr>
              <a:t>……</a:t>
            </a:r>
            <a:endParaRPr lang="en-US" altLang="zh-CN" sz="2400" b="1" u="sng">
              <a:latin typeface="华文中宋" pitchFamily="2" charset="-122"/>
              <a:ea typeface="华文中宋"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5"/>
          <p:cNvPicPr>
            <a:picLocks noChangeAspect="1"/>
          </p:cNvPicPr>
          <p:nvPr/>
        </p:nvPicPr>
        <p:blipFill>
          <a:blip r:embed="rId1"/>
          <a:stretch>
            <a:fillRect/>
          </a:stretch>
        </p:blipFill>
        <p:spPr>
          <a:xfrm>
            <a:off x="14605" y="80645"/>
            <a:ext cx="9125585" cy="5909310"/>
          </a:xfrm>
          <a:prstGeom prst="rect">
            <a:avLst/>
          </a:prstGeom>
        </p:spPr>
      </p:pic>
      <p:sp>
        <p:nvSpPr>
          <p:cNvPr id="2" name="文本框 1"/>
          <p:cNvSpPr txBox="1"/>
          <p:nvPr/>
        </p:nvSpPr>
        <p:spPr>
          <a:xfrm>
            <a:off x="641985" y="6041390"/>
            <a:ext cx="7084695" cy="583565"/>
          </a:xfrm>
          <a:prstGeom prst="rect">
            <a:avLst/>
          </a:prstGeom>
          <a:noFill/>
        </p:spPr>
        <p:txBody>
          <a:bodyPr wrap="square" rtlCol="0">
            <a:spAutoFit/>
          </a:bodyPr>
          <a:p>
            <a:r>
              <a:rPr lang="en-US" altLang="zh-CN"/>
              <a:t>                        </a:t>
            </a:r>
            <a:r>
              <a:rPr lang="en-US" altLang="zh-CN" sz="3200">
                <a:latin typeface="微软雅黑" panose="020B0503020204020204" charset="-122"/>
                <a:ea typeface="微软雅黑" panose="020B0503020204020204" charset="-122"/>
                <a:cs typeface="微软雅黑" panose="020B0503020204020204" charset="-122"/>
              </a:rPr>
              <a:t>         </a:t>
            </a:r>
            <a:r>
              <a:rPr lang="zh-CN" altLang="en-US" sz="3200">
                <a:latin typeface="微软雅黑" panose="020B0503020204020204" charset="-122"/>
                <a:ea typeface="微软雅黑" panose="020B0503020204020204" charset="-122"/>
                <a:cs typeface="微软雅黑" panose="020B0503020204020204" charset="-122"/>
              </a:rPr>
              <a:t>纯美边城，梦里水乡</a:t>
            </a:r>
            <a:endParaRPr lang="zh-CN" altLang="en-US" sz="32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6145"/>
          <p:cNvSpPr txBox="1"/>
          <p:nvPr/>
        </p:nvSpPr>
        <p:spPr>
          <a:xfrm>
            <a:off x="323850" y="0"/>
            <a:ext cx="7704138" cy="641350"/>
          </a:xfrm>
          <a:prstGeom prst="rect">
            <a:avLst/>
          </a:prstGeom>
          <a:noFill/>
          <a:ln w="9525">
            <a:noFill/>
          </a:ln>
        </p:spPr>
        <p:txBody>
          <a:bodyPr>
            <a:spAutoFit/>
          </a:bodyPr>
          <a:p>
            <a:pPr defTabSz="914400">
              <a:spcBef>
                <a:spcPct val="50000"/>
              </a:spcBef>
              <a:tabLst>
                <a:tab pos="2065655" algn="l"/>
              </a:tabLst>
            </a:pPr>
            <a:r>
              <a:rPr lang="zh-CN" altLang="en-US" sz="3600" b="1" dirty="0">
                <a:latin typeface="Arial" panose="020B0604020202020204" pitchFamily="34" charset="0"/>
                <a:ea typeface="汉仪雪峰体简" pitchFamily="1" charset="-122"/>
              </a:rPr>
              <a:t>解题</a:t>
            </a:r>
            <a:r>
              <a:rPr lang="en-US" altLang="zh-CN" sz="3600" b="1">
                <a:latin typeface="Arial" panose="020B0604020202020204" pitchFamily="34" charset="0"/>
                <a:ea typeface="汉仪雪峰体简" pitchFamily="1" charset="-122"/>
              </a:rPr>
              <a:t>:</a:t>
            </a:r>
            <a:endParaRPr lang="en-US" altLang="zh-CN" sz="3600" b="1">
              <a:latin typeface="Arial" panose="020B0604020202020204" pitchFamily="34" charset="0"/>
              <a:ea typeface="汉仪雪峰体简" pitchFamily="1" charset="-122"/>
            </a:endParaRPr>
          </a:p>
        </p:txBody>
      </p:sp>
      <p:sp>
        <p:nvSpPr>
          <p:cNvPr id="6147" name="文本框 6146"/>
          <p:cNvSpPr txBox="1"/>
          <p:nvPr/>
        </p:nvSpPr>
        <p:spPr>
          <a:xfrm>
            <a:off x="0" y="785813"/>
            <a:ext cx="9144000" cy="5908040"/>
          </a:xfrm>
          <a:prstGeom prst="rect">
            <a:avLst/>
          </a:prstGeom>
          <a:noFill/>
          <a:ln w="9525">
            <a:noFill/>
          </a:ln>
        </p:spPr>
        <p:txBody>
          <a:bodyPr>
            <a:spAutoFit/>
          </a:bodyPr>
          <a:p>
            <a:pPr>
              <a:spcBef>
                <a:spcPct val="50000"/>
              </a:spcBef>
            </a:pPr>
            <a:r>
              <a:rPr lang="zh-CN" altLang="en-US" sz="2400" b="1" dirty="0">
                <a:latin typeface="Arial" panose="020B0604020202020204" pitchFamily="34" charset="0"/>
              </a:rPr>
              <a:t>　　</a:t>
            </a:r>
            <a:r>
              <a:rPr lang="zh-CN" altLang="en-US" sz="2800" b="1" dirty="0">
                <a:latin typeface="Arial" panose="020B0604020202020204" pitchFamily="34" charset="0"/>
              </a:rPr>
              <a:t>“边城”不只是一</a:t>
            </a:r>
            <a:r>
              <a:rPr lang="zh-CN" altLang="en-US" sz="2800" b="1" dirty="0">
                <a:solidFill>
                  <a:srgbClr val="FF0000"/>
                </a:solidFill>
                <a:latin typeface="Arial" panose="020B0604020202020204" pitchFamily="34" charset="0"/>
              </a:rPr>
              <a:t>地理概念</a:t>
            </a:r>
            <a:r>
              <a:rPr lang="zh-CN" altLang="en-US" sz="2800" b="1" dirty="0">
                <a:latin typeface="Arial" panose="020B0604020202020204" pitchFamily="34" charset="0"/>
              </a:rPr>
              <a:t>，意思不是说这是个边地的小城。这同时是一个</a:t>
            </a:r>
            <a:r>
              <a:rPr lang="zh-CN" altLang="en-US" sz="2800" b="1" dirty="0">
                <a:solidFill>
                  <a:srgbClr val="FF0000"/>
                </a:solidFill>
                <a:latin typeface="Arial" panose="020B0604020202020204" pitchFamily="34" charset="0"/>
              </a:rPr>
              <a:t>时间概念，文化概念</a:t>
            </a:r>
            <a:r>
              <a:rPr lang="zh-CN" altLang="en-US" sz="2800" b="1" dirty="0">
                <a:latin typeface="Arial" panose="020B0604020202020204" pitchFamily="34" charset="0"/>
              </a:rPr>
              <a:t>。</a:t>
            </a:r>
            <a:r>
              <a:rPr lang="zh-CN" altLang="en-US" sz="2800" dirty="0">
                <a:latin typeface="华文中宋" pitchFamily="2" charset="-122"/>
                <a:ea typeface="华文中宋" pitchFamily="2" charset="-122"/>
                <a:sym typeface="+mn-ea"/>
              </a:rPr>
              <a:t>边城是对已远去的淳朴民风的怀念。</a:t>
            </a:r>
            <a:endParaRPr lang="zh-CN" altLang="en-US" sz="2800" dirty="0">
              <a:latin typeface="华文中宋" pitchFamily="2" charset="-122"/>
              <a:ea typeface="华文中宋" pitchFamily="2" charset="-122"/>
              <a:sym typeface="+mn-ea"/>
            </a:endParaRPr>
          </a:p>
          <a:p>
            <a:pPr>
              <a:spcBef>
                <a:spcPct val="50000"/>
              </a:spcBef>
            </a:pPr>
            <a:r>
              <a:rPr lang="zh-CN" altLang="en-US" sz="2800" dirty="0">
                <a:latin typeface="华文中宋" pitchFamily="2" charset="-122"/>
                <a:ea typeface="华文中宋" pitchFamily="2" charset="-122"/>
                <a:sym typeface="+mn-ea"/>
              </a:rPr>
              <a:t>   </a:t>
            </a:r>
            <a:r>
              <a:rPr lang="zh-CN" altLang="en-US" sz="2800" b="1" dirty="0">
                <a:latin typeface="Arial" panose="020B0604020202020204" pitchFamily="34" charset="0"/>
              </a:rPr>
              <a:t>“边城”是</a:t>
            </a:r>
            <a:r>
              <a:rPr lang="zh-CN" altLang="en-US" sz="2800" b="1" dirty="0">
                <a:solidFill>
                  <a:srgbClr val="0000CC"/>
                </a:solidFill>
                <a:latin typeface="Arial" panose="020B0604020202020204" pitchFamily="34" charset="0"/>
              </a:rPr>
              <a:t>大城市的对立面</a:t>
            </a:r>
            <a:r>
              <a:rPr lang="zh-CN" altLang="en-US" sz="2800" b="1" dirty="0">
                <a:latin typeface="Arial" panose="020B0604020202020204" pitchFamily="34" charset="0"/>
              </a:rPr>
              <a:t>。这是“中国另外一个地方另外一种事情”（</a:t>
            </a:r>
            <a:r>
              <a:rPr lang="en-US" altLang="zh-CN" sz="2800" b="1" dirty="0">
                <a:latin typeface="Arial" panose="020B0604020202020204" pitchFamily="34" charset="0"/>
              </a:rPr>
              <a:t>《</a:t>
            </a:r>
            <a:r>
              <a:rPr lang="zh-CN" altLang="en-US" sz="2800" b="1" dirty="0">
                <a:latin typeface="Arial" panose="020B0604020202020204" pitchFamily="34" charset="0"/>
              </a:rPr>
              <a:t>边城题记</a:t>
            </a:r>
            <a:r>
              <a:rPr lang="en-US" altLang="zh-CN" sz="2800" b="1" dirty="0">
                <a:latin typeface="Arial" panose="020B0604020202020204" pitchFamily="34" charset="0"/>
              </a:rPr>
              <a:t>》</a:t>
            </a:r>
            <a:r>
              <a:rPr lang="zh-CN" altLang="en-US" sz="2800" b="1" dirty="0">
                <a:latin typeface="Arial" panose="020B0604020202020204" pitchFamily="34" charset="0"/>
              </a:rPr>
              <a:t>）。沈从文从乡下跑到大城市，对</a:t>
            </a:r>
            <a:r>
              <a:rPr lang="zh-CN" altLang="en-US" sz="2800" b="1" dirty="0">
                <a:solidFill>
                  <a:srgbClr val="0000CC"/>
                </a:solidFill>
                <a:latin typeface="Arial" panose="020B0604020202020204" pitchFamily="34" charset="0"/>
              </a:rPr>
              <a:t>上流社会的腐朽生活</a:t>
            </a:r>
            <a:r>
              <a:rPr lang="zh-CN" altLang="en-US" sz="2800" b="1" dirty="0">
                <a:latin typeface="Arial" panose="020B0604020202020204" pitchFamily="34" charset="0"/>
              </a:rPr>
              <a:t>，对城里人的“</a:t>
            </a:r>
            <a:r>
              <a:rPr lang="zh-CN" altLang="en-US" sz="2800" b="1" dirty="0">
                <a:solidFill>
                  <a:srgbClr val="0000CC"/>
                </a:solidFill>
                <a:latin typeface="Arial" panose="020B0604020202020204" pitchFamily="34" charset="0"/>
              </a:rPr>
              <a:t>庸俗小气自私市侩”</a:t>
            </a:r>
            <a:r>
              <a:rPr lang="zh-CN" altLang="en-US" sz="2800" b="1" dirty="0">
                <a:solidFill>
                  <a:srgbClr val="FF0000"/>
                </a:solidFill>
                <a:latin typeface="Arial" panose="020B0604020202020204" pitchFamily="34" charset="0"/>
              </a:rPr>
              <a:t>深恶痛绝</a:t>
            </a:r>
            <a:r>
              <a:rPr lang="zh-CN" altLang="en-US" sz="2800" b="1" dirty="0">
                <a:latin typeface="Arial" panose="020B0604020202020204" pitchFamily="34" charset="0"/>
              </a:rPr>
              <a:t>，这引发了他的乡愁，使他对故乡尚未完全被现代物质文明所摧残的</a:t>
            </a:r>
            <a:r>
              <a:rPr lang="zh-CN" altLang="en-US" sz="2800" b="1" dirty="0">
                <a:solidFill>
                  <a:srgbClr val="0000CC"/>
                </a:solidFill>
                <a:latin typeface="Arial" panose="020B0604020202020204" pitchFamily="34" charset="0"/>
              </a:rPr>
              <a:t>淳朴民风</a:t>
            </a:r>
            <a:r>
              <a:rPr lang="zh-CN" altLang="en-US" sz="2800" b="1" dirty="0">
                <a:solidFill>
                  <a:srgbClr val="FF0000"/>
                </a:solidFill>
                <a:latin typeface="Arial" panose="020B0604020202020204" pitchFamily="34" charset="0"/>
              </a:rPr>
              <a:t>十分怀念。</a:t>
            </a:r>
            <a:r>
              <a:rPr lang="zh-CN" altLang="en-US" sz="2800" b="1" dirty="0">
                <a:latin typeface="Arial" panose="020B0604020202020204" pitchFamily="34" charset="0"/>
              </a:rPr>
              <a:t>便是在湘西，这种古朴的民风也正在消失。</a:t>
            </a:r>
            <a:r>
              <a:rPr lang="en-US" altLang="zh-CN" sz="2800" b="1" dirty="0">
                <a:latin typeface="Arial" panose="020B0604020202020204" pitchFamily="34" charset="0"/>
              </a:rPr>
              <a:t>《</a:t>
            </a:r>
            <a:r>
              <a:rPr lang="zh-CN" altLang="en-US" sz="2800" b="1" dirty="0">
                <a:latin typeface="Arial" panose="020B0604020202020204" pitchFamily="34" charset="0"/>
              </a:rPr>
              <a:t>边城</a:t>
            </a:r>
            <a:r>
              <a:rPr lang="en-US" altLang="zh-CN" sz="2800" b="1" dirty="0">
                <a:latin typeface="Arial" panose="020B0604020202020204" pitchFamily="34" charset="0"/>
              </a:rPr>
              <a:t>》</a:t>
            </a:r>
            <a:r>
              <a:rPr lang="zh-CN" altLang="en-US" sz="2800" b="1" dirty="0">
                <a:latin typeface="Arial" panose="020B0604020202020204" pitchFamily="34" charset="0"/>
              </a:rPr>
              <a:t>所描写的那种生活确实存在过，但到</a:t>
            </a:r>
            <a:r>
              <a:rPr lang="en-US" altLang="zh-CN" sz="2800" b="1" dirty="0">
                <a:latin typeface="Arial" panose="020B0604020202020204" pitchFamily="34" charset="0"/>
              </a:rPr>
              <a:t>《</a:t>
            </a:r>
            <a:r>
              <a:rPr lang="zh-CN" altLang="en-US" sz="2800" b="1" dirty="0">
                <a:latin typeface="Arial" panose="020B0604020202020204" pitchFamily="34" charset="0"/>
              </a:rPr>
              <a:t>边城</a:t>
            </a:r>
            <a:r>
              <a:rPr lang="en-US" altLang="zh-CN" sz="2800" b="1" dirty="0">
                <a:latin typeface="Arial" panose="020B0604020202020204" pitchFamily="34" charset="0"/>
              </a:rPr>
              <a:t>》</a:t>
            </a:r>
            <a:r>
              <a:rPr lang="zh-CN" altLang="en-US" sz="2800" b="1" dirty="0">
                <a:latin typeface="Arial" panose="020B0604020202020204" pitchFamily="34" charset="0"/>
              </a:rPr>
              <a:t>写作时（</a:t>
            </a:r>
            <a:r>
              <a:rPr lang="en-US" altLang="zh-CN" sz="2800" b="1" dirty="0">
                <a:latin typeface="Arial" panose="020B0604020202020204" pitchFamily="34" charset="0"/>
              </a:rPr>
              <a:t>1933</a:t>
            </a:r>
            <a:r>
              <a:rPr lang="zh-CN" altLang="en-US" sz="2800" b="1" dirty="0">
                <a:latin typeface="Arial" panose="020B0604020202020204" pitchFamily="34" charset="0"/>
              </a:rPr>
              <a:t>－</a:t>
            </a:r>
            <a:r>
              <a:rPr lang="en-US" altLang="zh-CN" sz="2800" b="1" dirty="0">
                <a:latin typeface="Arial" panose="020B0604020202020204" pitchFamily="34" charset="0"/>
              </a:rPr>
              <a:t>1934</a:t>
            </a:r>
            <a:r>
              <a:rPr lang="zh-CN" altLang="en-US" sz="2800" b="1" dirty="0">
                <a:latin typeface="Arial" panose="020B0604020202020204" pitchFamily="34" charset="0"/>
              </a:rPr>
              <a:t>）已经几乎不复存在。</a:t>
            </a:r>
            <a:r>
              <a:rPr lang="en-US" altLang="zh-CN" sz="2800" b="1" dirty="0">
                <a:latin typeface="Arial" panose="020B0604020202020204" pitchFamily="34" charset="0"/>
              </a:rPr>
              <a:t>《</a:t>
            </a:r>
            <a:r>
              <a:rPr lang="zh-CN" altLang="en-US" sz="2800" b="1" dirty="0">
                <a:latin typeface="Arial" panose="020B0604020202020204" pitchFamily="34" charset="0"/>
              </a:rPr>
              <a:t>边城</a:t>
            </a:r>
            <a:r>
              <a:rPr lang="en-US" altLang="zh-CN" sz="2800" b="1" dirty="0">
                <a:latin typeface="Arial" panose="020B0604020202020204" pitchFamily="34" charset="0"/>
              </a:rPr>
              <a:t>》</a:t>
            </a:r>
            <a:r>
              <a:rPr lang="zh-CN" altLang="en-US" sz="2800" b="1" dirty="0">
                <a:latin typeface="Arial" panose="020B0604020202020204" pitchFamily="34" charset="0"/>
              </a:rPr>
              <a:t>是一个</a:t>
            </a:r>
            <a:r>
              <a:rPr lang="zh-CN" altLang="en-US" sz="2800" b="1" dirty="0">
                <a:solidFill>
                  <a:srgbClr val="FF0000"/>
                </a:solidFill>
                <a:latin typeface="Arial" panose="020B0604020202020204" pitchFamily="34" charset="0"/>
              </a:rPr>
              <a:t>怀旧的作品，一种带着痛惜情绪的怀旧</a:t>
            </a:r>
            <a:r>
              <a:rPr lang="zh-CN" altLang="en-US" sz="2800" b="1" dirty="0">
                <a:latin typeface="Arial" panose="020B0604020202020204" pitchFamily="34" charset="0"/>
              </a:rPr>
              <a:t>。</a:t>
            </a:r>
            <a:r>
              <a:rPr lang="en-US" altLang="zh-CN" sz="2800" b="1" dirty="0">
                <a:latin typeface="Arial" panose="020B0604020202020204" pitchFamily="34" charset="0"/>
              </a:rPr>
              <a:t>《</a:t>
            </a:r>
            <a:r>
              <a:rPr lang="zh-CN" altLang="en-US" sz="2800" b="1" dirty="0">
                <a:latin typeface="Arial" panose="020B0604020202020204" pitchFamily="34" charset="0"/>
              </a:rPr>
              <a:t>边城</a:t>
            </a:r>
            <a:r>
              <a:rPr lang="en-US" altLang="zh-CN" sz="2800" b="1" dirty="0">
                <a:latin typeface="Arial" panose="020B0604020202020204" pitchFamily="34" charset="0"/>
              </a:rPr>
              <a:t>》</a:t>
            </a:r>
            <a:r>
              <a:rPr lang="zh-CN" altLang="en-US" sz="2800" b="1" dirty="0">
                <a:latin typeface="Arial" panose="020B0604020202020204" pitchFamily="34" charset="0"/>
              </a:rPr>
              <a:t>是一个</a:t>
            </a:r>
            <a:r>
              <a:rPr lang="zh-CN" altLang="en-US" sz="2800" b="1" dirty="0">
                <a:solidFill>
                  <a:srgbClr val="FF0000"/>
                </a:solidFill>
                <a:latin typeface="Arial" panose="020B0604020202020204" pitchFamily="34" charset="0"/>
              </a:rPr>
              <a:t>温暖的作品</a:t>
            </a:r>
            <a:r>
              <a:rPr lang="zh-CN" altLang="en-US" sz="2800" b="1" dirty="0">
                <a:latin typeface="Arial" panose="020B0604020202020204" pitchFamily="34" charset="0"/>
              </a:rPr>
              <a:t>，但是后面隐伏着作者的很深的</a:t>
            </a:r>
            <a:r>
              <a:rPr lang="zh-CN" altLang="en-US" sz="2800" b="1" dirty="0">
                <a:solidFill>
                  <a:srgbClr val="FF0000"/>
                </a:solidFill>
                <a:latin typeface="Arial" panose="020B0604020202020204" pitchFamily="34" charset="0"/>
              </a:rPr>
              <a:t>悲剧感</a:t>
            </a:r>
            <a:r>
              <a:rPr lang="zh-CN" altLang="en-US" sz="2800" b="1" dirty="0">
                <a:latin typeface="Arial" panose="020B0604020202020204" pitchFamily="34" charset="0"/>
              </a:rPr>
              <a:t>。</a:t>
            </a:r>
            <a:endParaRPr lang="zh-CN" altLang="en-US" sz="28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charRg st="0" end="46"/>
                                            </p:txEl>
                                          </p:spTgt>
                                        </p:tgtEl>
                                        <p:attrNameLst>
                                          <p:attrName>style.visibility</p:attrName>
                                        </p:attrNameLst>
                                      </p:cBhvr>
                                      <p:to>
                                        <p:strVal val="visible"/>
                                      </p:to>
                                    </p:set>
                                    <p:animEffect transition="in" filter="blinds(horizontal)">
                                      <p:cBhvr>
                                        <p:cTn id="7" dur="500"/>
                                        <p:tgtEl>
                                          <p:spTgt spid="6147">
                                            <p:txEl>
                                              <p:charRg st="0" end="4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charRg st="1" end="1"/>
                                            </p:txEl>
                                          </p:spTgt>
                                        </p:tgtEl>
                                        <p:attrNameLst>
                                          <p:attrName>style.visibility</p:attrName>
                                        </p:attrNameLst>
                                      </p:cBhvr>
                                      <p:to>
                                        <p:strVal val="visible"/>
                                      </p:to>
                                    </p:set>
                                    <p:animEffect transition="in" filter="blinds(horizontal)">
                                      <p:cBhvr>
                                        <p:cTn id="12" dur="500"/>
                                        <p:tgtEl>
                                          <p:spTgt spid="6147">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6" name="矩形 2055"/>
          <p:cNvSpPr/>
          <p:nvPr/>
        </p:nvSpPr>
        <p:spPr>
          <a:xfrm>
            <a:off x="2771775" y="1916113"/>
            <a:ext cx="3529013" cy="2592387"/>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2053" name="文本框 2052"/>
          <p:cNvSpPr txBox="1"/>
          <p:nvPr/>
        </p:nvSpPr>
        <p:spPr>
          <a:xfrm>
            <a:off x="395288" y="333375"/>
            <a:ext cx="8101012" cy="641350"/>
          </a:xfrm>
          <a:prstGeom prst="rect">
            <a:avLst/>
          </a:prstGeom>
          <a:noFill/>
          <a:ln w="9525">
            <a:noFill/>
          </a:ln>
        </p:spPr>
        <p:txBody>
          <a:bodyPr>
            <a:spAutoFit/>
          </a:bodyPr>
          <a:p>
            <a:pPr>
              <a:spcBef>
                <a:spcPct val="50000"/>
              </a:spcBef>
            </a:pPr>
            <a:r>
              <a:rPr lang="zh-CN" altLang="en-US" sz="3600" b="1" dirty="0">
                <a:latin typeface="Arial" panose="020B0604020202020204" pitchFamily="34" charset="0"/>
              </a:rPr>
              <a:t>用一个字概括</a:t>
            </a:r>
            <a:r>
              <a:rPr lang="en-US" altLang="zh-CN" sz="3600" b="1" dirty="0">
                <a:latin typeface="Arial" panose="020B0604020202020204" pitchFamily="34" charset="0"/>
              </a:rPr>
              <a:t>《</a:t>
            </a:r>
            <a:r>
              <a:rPr lang="zh-CN" altLang="en-US" sz="3600" b="1" dirty="0">
                <a:latin typeface="Arial" panose="020B0604020202020204" pitchFamily="34" charset="0"/>
              </a:rPr>
              <a:t>边城</a:t>
            </a:r>
            <a:r>
              <a:rPr lang="en-US" altLang="zh-CN" sz="3600" b="1" dirty="0">
                <a:latin typeface="Arial" panose="020B0604020202020204" pitchFamily="34" charset="0"/>
              </a:rPr>
              <a:t>》</a:t>
            </a:r>
            <a:r>
              <a:rPr lang="zh-CN" altLang="en-US" sz="3600" b="1" dirty="0">
                <a:latin typeface="Arial" panose="020B0604020202020204" pitchFamily="34" charset="0"/>
              </a:rPr>
              <a:t>的特点</a:t>
            </a:r>
            <a:endParaRPr lang="zh-CN" altLang="en-US" sz="3600" b="1" dirty="0">
              <a:latin typeface="Arial" panose="020B0604020202020204" pitchFamily="34" charset="0"/>
            </a:endParaRPr>
          </a:p>
        </p:txBody>
      </p:sp>
      <p:sp>
        <p:nvSpPr>
          <p:cNvPr id="2054" name="文本框 2053"/>
          <p:cNvSpPr txBox="1"/>
          <p:nvPr/>
        </p:nvSpPr>
        <p:spPr>
          <a:xfrm>
            <a:off x="900113" y="2133600"/>
            <a:ext cx="1582737" cy="1555750"/>
          </a:xfrm>
          <a:prstGeom prst="rect">
            <a:avLst/>
          </a:prstGeom>
          <a:noFill/>
          <a:ln w="9525">
            <a:noFill/>
          </a:ln>
        </p:spPr>
        <p:txBody>
          <a:bodyPr>
            <a:spAutoFit/>
          </a:bodyPr>
          <a:p>
            <a:pPr>
              <a:spcBef>
                <a:spcPct val="50000"/>
              </a:spcBef>
            </a:pPr>
            <a:r>
              <a:rPr lang="zh-CN" altLang="en-US" sz="9600" b="1" dirty="0">
                <a:solidFill>
                  <a:srgbClr val="0000CC"/>
                </a:solidFill>
                <a:latin typeface="Arial" panose="020B0604020202020204" pitchFamily="34" charset="0"/>
              </a:rPr>
              <a:t>美</a:t>
            </a:r>
            <a:endParaRPr lang="zh-CN" altLang="en-US" sz="9600" b="1" dirty="0">
              <a:solidFill>
                <a:srgbClr val="0000CC"/>
              </a:solidFill>
              <a:latin typeface="Arial" panose="020B0604020202020204" pitchFamily="34" charset="0"/>
            </a:endParaRPr>
          </a:p>
        </p:txBody>
      </p:sp>
      <p:sp>
        <p:nvSpPr>
          <p:cNvPr id="2055" name="文本框 2054"/>
          <p:cNvSpPr txBox="1"/>
          <p:nvPr/>
        </p:nvSpPr>
        <p:spPr>
          <a:xfrm>
            <a:off x="2700338" y="1700213"/>
            <a:ext cx="3708400" cy="2443162"/>
          </a:xfrm>
          <a:prstGeom prst="rect">
            <a:avLst/>
          </a:prstGeom>
          <a:noFill/>
          <a:ln w="9525">
            <a:noFill/>
          </a:ln>
        </p:spPr>
        <p:txBody>
          <a:bodyPr>
            <a:spAutoFit/>
          </a:bodyPr>
          <a:p>
            <a:pPr>
              <a:spcBef>
                <a:spcPct val="50000"/>
              </a:spcBef>
            </a:pPr>
            <a:endParaRPr lang="en-US" altLang="zh-CN" sz="2800" b="1" dirty="0">
              <a:solidFill>
                <a:srgbClr val="008000"/>
              </a:solidFill>
              <a:latin typeface="Arial" panose="020B0604020202020204" pitchFamily="34" charset="0"/>
            </a:endParaRPr>
          </a:p>
          <a:p>
            <a:pPr>
              <a:spcBef>
                <a:spcPct val="50000"/>
              </a:spcBef>
            </a:pPr>
            <a:r>
              <a:rPr lang="zh-CN" altLang="en-US" sz="2800" b="1" dirty="0">
                <a:solidFill>
                  <a:srgbClr val="008000"/>
                </a:solidFill>
                <a:latin typeface="Arial" panose="020B0604020202020204" pitchFamily="34" charset="0"/>
              </a:rPr>
              <a:t>一、风景美；</a:t>
            </a:r>
            <a:endParaRPr lang="zh-CN" altLang="en-US" sz="2800" b="1" dirty="0">
              <a:solidFill>
                <a:srgbClr val="008000"/>
              </a:solidFill>
              <a:latin typeface="Arial" panose="020B0604020202020204" pitchFamily="34" charset="0"/>
            </a:endParaRPr>
          </a:p>
          <a:p>
            <a:pPr>
              <a:spcBef>
                <a:spcPct val="50000"/>
              </a:spcBef>
            </a:pPr>
            <a:r>
              <a:rPr lang="zh-CN" altLang="en-US" sz="2800" b="1" dirty="0">
                <a:solidFill>
                  <a:srgbClr val="008000"/>
                </a:solidFill>
                <a:latin typeface="Arial" panose="020B0604020202020204" pitchFamily="34" charset="0"/>
              </a:rPr>
              <a:t>二、风俗美；</a:t>
            </a:r>
            <a:endParaRPr lang="zh-CN" altLang="en-US" sz="2800" b="1" dirty="0">
              <a:solidFill>
                <a:srgbClr val="008000"/>
              </a:solidFill>
              <a:latin typeface="Arial" panose="020B0604020202020204" pitchFamily="34" charset="0"/>
            </a:endParaRPr>
          </a:p>
          <a:p>
            <a:pPr>
              <a:spcBef>
                <a:spcPct val="50000"/>
              </a:spcBef>
            </a:pPr>
            <a:r>
              <a:rPr lang="zh-CN" altLang="en-US" sz="2800" b="1" dirty="0">
                <a:solidFill>
                  <a:srgbClr val="008000"/>
                </a:solidFill>
                <a:latin typeface="Arial" panose="020B0604020202020204" pitchFamily="34" charset="0"/>
              </a:rPr>
              <a:t>三、人性美。</a:t>
            </a:r>
            <a:endParaRPr lang="zh-CN" altLang="en-US" sz="2800" b="1" dirty="0">
              <a:solidFill>
                <a:srgbClr val="008000"/>
              </a:solidFill>
              <a:latin typeface="Arial" panose="020B0604020202020204" pitchFamily="34" charset="0"/>
            </a:endParaRPr>
          </a:p>
        </p:txBody>
      </p:sp>
      <p:sp>
        <p:nvSpPr>
          <p:cNvPr id="2057" name="文本框 2056"/>
          <p:cNvSpPr txBox="1"/>
          <p:nvPr/>
        </p:nvSpPr>
        <p:spPr>
          <a:xfrm>
            <a:off x="323850" y="4797425"/>
            <a:ext cx="8569325" cy="1857375"/>
          </a:xfrm>
          <a:prstGeom prst="rect">
            <a:avLst/>
          </a:prstGeom>
          <a:noFill/>
          <a:ln w="9525">
            <a:noFill/>
          </a:ln>
        </p:spPr>
        <p:txBody>
          <a:bodyPr>
            <a:spAutoFit/>
          </a:bodyPr>
          <a:p>
            <a:pPr>
              <a:spcBef>
                <a:spcPct val="50000"/>
              </a:spcBef>
            </a:pPr>
            <a:r>
              <a:rPr lang="zh-CN" altLang="en-US" sz="3200" b="1" dirty="0">
                <a:latin typeface="Tahoma" panose="020B0604030504040204" pitchFamily="34" charset="0"/>
                <a:ea typeface="仿宋_GB2312" panose="02010609030101010101" pitchFamily="49" charset="-122"/>
              </a:rPr>
              <a:t>　 </a:t>
            </a:r>
            <a:r>
              <a:rPr lang="zh-CN" altLang="en-US" sz="2400" b="1" dirty="0">
                <a:solidFill>
                  <a:srgbClr val="000000"/>
                </a:solidFill>
                <a:latin typeface="华文行楷" pitchFamily="2" charset="-122"/>
                <a:ea typeface="华文行楷" pitchFamily="2" charset="-122"/>
              </a:rPr>
              <a:t>不管是故事还是人生，一切都应当</a:t>
            </a:r>
            <a:r>
              <a:rPr lang="zh-CN" altLang="en-US" sz="2400" b="1" dirty="0">
                <a:solidFill>
                  <a:srgbClr val="FF0000"/>
                </a:solidFill>
                <a:latin typeface="华文行楷" pitchFamily="2" charset="-122"/>
                <a:ea typeface="华文行楷" pitchFamily="2" charset="-122"/>
              </a:rPr>
              <a:t>美</a:t>
            </a:r>
            <a:r>
              <a:rPr lang="zh-CN" altLang="en-US" sz="2400" b="1" dirty="0">
                <a:solidFill>
                  <a:srgbClr val="000000"/>
                </a:solidFill>
                <a:latin typeface="华文行楷" pitchFamily="2" charset="-122"/>
                <a:ea typeface="华文行楷" pitchFamily="2" charset="-122"/>
              </a:rPr>
              <a:t>一点，丑的东西虽不全都是罪恶，总不能使人愉快，也无从令人由痛苦见出生命的庄严，产生那个高尚情操。</a:t>
            </a:r>
            <a:endParaRPr lang="zh-CN" altLang="en-US" sz="2400" b="1" dirty="0">
              <a:solidFill>
                <a:srgbClr val="000000"/>
              </a:solidFill>
              <a:latin typeface="华文行楷" pitchFamily="2" charset="-122"/>
              <a:ea typeface="华文行楷" pitchFamily="2" charset="-122"/>
            </a:endParaRPr>
          </a:p>
          <a:p>
            <a:pPr>
              <a:spcBef>
                <a:spcPct val="50000"/>
              </a:spcBef>
            </a:pPr>
            <a:r>
              <a:rPr lang="zh-CN" altLang="en-US" sz="2400" b="1" dirty="0">
                <a:solidFill>
                  <a:srgbClr val="000000"/>
                </a:solidFill>
                <a:latin typeface="华文行楷" pitchFamily="2" charset="-122"/>
                <a:ea typeface="华文行楷" pitchFamily="2" charset="-122"/>
              </a:rPr>
              <a:t>                   </a:t>
            </a:r>
            <a:r>
              <a:rPr lang="en-US" altLang="zh-CN" sz="2400" b="1" dirty="0">
                <a:solidFill>
                  <a:srgbClr val="000000"/>
                </a:solidFill>
                <a:latin typeface="华文行楷" pitchFamily="2" charset="-122"/>
                <a:ea typeface="华文行楷" pitchFamily="2" charset="-122"/>
              </a:rPr>
              <a:t>-----</a:t>
            </a:r>
            <a:r>
              <a:rPr lang="zh-CN" altLang="en-US" sz="2400" b="1" dirty="0">
                <a:solidFill>
                  <a:srgbClr val="000000"/>
                </a:solidFill>
                <a:latin typeface="华文行楷" pitchFamily="2" charset="-122"/>
                <a:ea typeface="华文行楷" pitchFamily="2" charset="-122"/>
              </a:rPr>
              <a:t>沈从文谈</a:t>
            </a:r>
            <a:r>
              <a:rPr lang="en-US" altLang="zh-CN" sz="2400" b="1" dirty="0">
                <a:solidFill>
                  <a:srgbClr val="000000"/>
                </a:solidFill>
                <a:latin typeface="华文行楷" pitchFamily="2" charset="-122"/>
                <a:ea typeface="华文行楷" pitchFamily="2" charset="-122"/>
              </a:rPr>
              <a:t>《</a:t>
            </a:r>
            <a:r>
              <a:rPr lang="zh-CN" altLang="en-US" sz="2400" b="1" dirty="0">
                <a:solidFill>
                  <a:srgbClr val="000000"/>
                </a:solidFill>
                <a:latin typeface="华文行楷" pitchFamily="2" charset="-122"/>
                <a:ea typeface="华文行楷" pitchFamily="2" charset="-122"/>
              </a:rPr>
              <a:t>边城</a:t>
            </a:r>
            <a:r>
              <a:rPr lang="en-US" altLang="zh-CN" sz="2400" b="1" dirty="0">
                <a:solidFill>
                  <a:srgbClr val="000000"/>
                </a:solidFill>
                <a:latin typeface="华文行楷" pitchFamily="2" charset="-122"/>
                <a:ea typeface="华文行楷" pitchFamily="2" charset="-122"/>
              </a:rPr>
              <a:t>》</a:t>
            </a:r>
            <a:r>
              <a:rPr lang="zh-CN" altLang="en-US" sz="2400" b="1" dirty="0">
                <a:solidFill>
                  <a:srgbClr val="000000"/>
                </a:solidFill>
                <a:latin typeface="华文行楷" pitchFamily="2" charset="-122"/>
                <a:ea typeface="华文行楷" pitchFamily="2" charset="-122"/>
              </a:rPr>
              <a:t>的创作</a:t>
            </a:r>
            <a:endParaRPr lang="zh-CN" altLang="en-US" sz="2400" b="1" dirty="0">
              <a:solidFill>
                <a:srgbClr val="000000"/>
              </a:solidFill>
              <a:effectLst>
                <a:outerShdw blurRad="38100" dist="38100" dir="2700000">
                  <a:srgbClr val="C0C0C0"/>
                </a:outerShdw>
              </a:effectLst>
              <a:latin typeface="Arial" panose="020B0604020202020204" pitchFamily="34" charset="0"/>
            </a:endParaRPr>
          </a:p>
        </p:txBody>
      </p:sp>
      <p:sp>
        <p:nvSpPr>
          <p:cNvPr id="2058" name="文本框 2057"/>
          <p:cNvSpPr txBox="1"/>
          <p:nvPr/>
        </p:nvSpPr>
        <p:spPr>
          <a:xfrm>
            <a:off x="250825" y="908050"/>
            <a:ext cx="8532813" cy="519113"/>
          </a:xfrm>
          <a:prstGeom prst="rect">
            <a:avLst/>
          </a:prstGeom>
          <a:noFill/>
          <a:ln w="9525">
            <a:noFill/>
          </a:ln>
        </p:spPr>
        <p:txBody>
          <a:bodyPr>
            <a:spAutoFit/>
          </a:bodyPr>
          <a:p>
            <a:pPr>
              <a:spcBef>
                <a:spcPct val="50000"/>
              </a:spcBef>
            </a:pPr>
            <a:r>
              <a:rPr lang="en-US" altLang="zh-CN" sz="2800" b="1" i="1" dirty="0">
                <a:latin typeface="Arial" panose="020B0604020202020204" pitchFamily="34" charset="0"/>
              </a:rPr>
              <a:t>    </a:t>
            </a:r>
            <a:r>
              <a:rPr lang="zh-CN" altLang="en-US" sz="2800" b="1" u="sng" dirty="0">
                <a:solidFill>
                  <a:schemeClr val="tx2"/>
                </a:solidFill>
                <a:latin typeface="Arial" panose="020B0604020202020204" pitchFamily="34" charset="0"/>
              </a:rPr>
              <a:t>读完小说</a:t>
            </a:r>
            <a:r>
              <a:rPr lang="en-US" altLang="zh-CN" sz="2800" b="1" u="sng" dirty="0">
                <a:solidFill>
                  <a:schemeClr val="tx2"/>
                </a:solidFill>
                <a:latin typeface="Arial" panose="020B0604020202020204" pitchFamily="34" charset="0"/>
              </a:rPr>
              <a:t>,</a:t>
            </a:r>
            <a:r>
              <a:rPr lang="zh-CN" altLang="en-US" sz="2800" b="1" u="sng" dirty="0">
                <a:solidFill>
                  <a:schemeClr val="tx2"/>
                </a:solidFill>
                <a:latin typeface="Arial" panose="020B0604020202020204" pitchFamily="34" charset="0"/>
              </a:rPr>
              <a:t>你觉得作者笔下的“边城”</a:t>
            </a:r>
            <a:r>
              <a:rPr lang="zh-CN" altLang="en-US" sz="2800" b="1" u="sng" dirty="0">
                <a:solidFill>
                  <a:srgbClr val="FF0000"/>
                </a:solidFill>
                <a:latin typeface="Arial" panose="020B0604020202020204" pitchFamily="34" charset="0"/>
              </a:rPr>
              <a:t>美</a:t>
            </a:r>
            <a:r>
              <a:rPr lang="zh-CN" altLang="en-US" sz="2800" b="1" u="sng" dirty="0">
                <a:solidFill>
                  <a:schemeClr val="tx2"/>
                </a:solidFill>
                <a:latin typeface="Arial" panose="020B0604020202020204" pitchFamily="34" charset="0"/>
              </a:rPr>
              <a:t>在哪些方面</a:t>
            </a:r>
            <a:r>
              <a:rPr lang="zh-CN" altLang="en-US" sz="2800" b="1" dirty="0">
                <a:solidFill>
                  <a:schemeClr val="tx2"/>
                </a:solidFill>
                <a:latin typeface="Arial" panose="020B0604020202020204" pitchFamily="34" charset="0"/>
              </a:rPr>
              <a:t>？</a:t>
            </a:r>
            <a:endParaRPr lang="zh-CN" altLang="en-US" sz="2800" dirty="0">
              <a:solidFill>
                <a:schemeClr val="tx2"/>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4"/>
                                        </p:tgtEl>
                                        <p:attrNameLst>
                                          <p:attrName>style.visibility</p:attrName>
                                        </p:attrNameLst>
                                      </p:cBhvr>
                                      <p:to>
                                        <p:strVal val="visible"/>
                                      </p:to>
                                    </p:set>
                                    <p:anim calcmode="lin" valueType="num">
                                      <p:cBhvr additive="base">
                                        <p:cTn id="7" dur="500" fill="hold"/>
                                        <p:tgtEl>
                                          <p:spTgt spid="2054"/>
                                        </p:tgtEl>
                                        <p:attrNameLst>
                                          <p:attrName>ppt_x</p:attrName>
                                        </p:attrNameLst>
                                      </p:cBhvr>
                                      <p:tavLst>
                                        <p:tav tm="0">
                                          <p:val>
                                            <p:strVal val="#ppt_x"/>
                                          </p:val>
                                        </p:tav>
                                        <p:tav tm="100000">
                                          <p:val>
                                            <p:strVal val="#ppt_x"/>
                                          </p:val>
                                        </p:tav>
                                      </p:tavLst>
                                    </p:anim>
                                    <p:anim calcmode="lin" valueType="num">
                                      <p:cBhvr additive="base">
                                        <p:cTn id="8"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57"/>
                                        </p:tgtEl>
                                        <p:attrNameLst>
                                          <p:attrName>style.visibility</p:attrName>
                                        </p:attrNameLst>
                                      </p:cBhvr>
                                      <p:to>
                                        <p:strVal val="visible"/>
                                      </p:to>
                                    </p:set>
                                    <p:anim calcmode="lin" valueType="num">
                                      <p:cBhvr additive="base">
                                        <p:cTn id="13" dur="500" fill="hold"/>
                                        <p:tgtEl>
                                          <p:spTgt spid="2057"/>
                                        </p:tgtEl>
                                        <p:attrNameLst>
                                          <p:attrName>ppt_x</p:attrName>
                                        </p:attrNameLst>
                                      </p:cBhvr>
                                      <p:tavLst>
                                        <p:tav tm="0">
                                          <p:val>
                                            <p:strVal val="#ppt_x"/>
                                          </p:val>
                                        </p:tav>
                                        <p:tav tm="100000">
                                          <p:val>
                                            <p:strVal val="#ppt_x"/>
                                          </p:val>
                                        </p:tav>
                                      </p:tavLst>
                                    </p:anim>
                                    <p:anim calcmode="lin" valueType="num">
                                      <p:cBhvr additive="base">
                                        <p:cTn id="14" dur="500" fill="hold"/>
                                        <p:tgtEl>
                                          <p:spTgt spid="20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58"/>
                                        </p:tgtEl>
                                        <p:attrNameLst>
                                          <p:attrName>style.visibility</p:attrName>
                                        </p:attrNameLst>
                                      </p:cBhvr>
                                      <p:to>
                                        <p:strVal val="visible"/>
                                      </p:to>
                                    </p:set>
                                    <p:anim calcmode="lin" valueType="num">
                                      <p:cBhvr additive="base">
                                        <p:cTn id="19" dur="500" fill="hold"/>
                                        <p:tgtEl>
                                          <p:spTgt spid="2058"/>
                                        </p:tgtEl>
                                        <p:attrNameLst>
                                          <p:attrName>ppt_x</p:attrName>
                                        </p:attrNameLst>
                                      </p:cBhvr>
                                      <p:tavLst>
                                        <p:tav tm="0">
                                          <p:val>
                                            <p:strVal val="#ppt_x"/>
                                          </p:val>
                                        </p:tav>
                                        <p:tav tm="100000">
                                          <p:val>
                                            <p:strVal val="#ppt_x"/>
                                          </p:val>
                                        </p:tav>
                                      </p:tavLst>
                                    </p:anim>
                                    <p:anim calcmode="lin" valueType="num">
                                      <p:cBhvr additive="base">
                                        <p:cTn id="20" dur="500" fill="hold"/>
                                        <p:tgtEl>
                                          <p:spTgt spid="205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55"/>
                                        </p:tgtEl>
                                        <p:attrNameLst>
                                          <p:attrName>style.visibility</p:attrName>
                                        </p:attrNameLst>
                                      </p:cBhvr>
                                      <p:to>
                                        <p:strVal val="visible"/>
                                      </p:to>
                                    </p:set>
                                    <p:anim calcmode="lin" valueType="num">
                                      <p:cBhvr additive="base">
                                        <p:cTn id="25" dur="500" fill="hold"/>
                                        <p:tgtEl>
                                          <p:spTgt spid="2055"/>
                                        </p:tgtEl>
                                        <p:attrNameLst>
                                          <p:attrName>ppt_x</p:attrName>
                                        </p:attrNameLst>
                                      </p:cBhvr>
                                      <p:tavLst>
                                        <p:tav tm="0">
                                          <p:val>
                                            <p:strVal val="#ppt_x"/>
                                          </p:val>
                                        </p:tav>
                                        <p:tav tm="100000">
                                          <p:val>
                                            <p:strVal val="#ppt_x"/>
                                          </p:val>
                                        </p:tav>
                                      </p:tavLst>
                                    </p:anim>
                                    <p:anim calcmode="lin" valueType="num">
                                      <p:cBhvr additive="base">
                                        <p:cTn id="26" dur="500" fill="hold"/>
                                        <p:tgtEl>
                                          <p:spTgt spid="20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4" grpId="0"/>
      <p:bldP spid="2055" grpId="0"/>
      <p:bldP spid="2057" grpId="0"/>
      <p:bldP spid="205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4" name="文本框 138243"/>
          <p:cNvSpPr txBox="1"/>
          <p:nvPr/>
        </p:nvSpPr>
        <p:spPr>
          <a:xfrm>
            <a:off x="0" y="0"/>
            <a:ext cx="8893175" cy="5203825"/>
          </a:xfrm>
          <a:prstGeom prst="rect">
            <a:avLst/>
          </a:prstGeom>
          <a:noFill/>
          <a:ln w="9525">
            <a:noFill/>
          </a:ln>
        </p:spPr>
        <p:txBody>
          <a:bodyPr>
            <a:spAutoFit/>
          </a:bodyPr>
          <a:p>
            <a:pPr>
              <a:spcBef>
                <a:spcPct val="50000"/>
              </a:spcBef>
            </a:pPr>
            <a:r>
              <a:rPr lang="en-US" altLang="zh-CN" sz="2400" dirty="0">
                <a:latin typeface="Arial" panose="020B0604020202020204" pitchFamily="34" charset="0"/>
              </a:rPr>
              <a:t>            </a:t>
            </a:r>
            <a:r>
              <a:rPr lang="zh-CN" altLang="en-US" sz="2400" b="1" dirty="0">
                <a:latin typeface="Arial" panose="020B0604020202020204" pitchFamily="34" charset="0"/>
              </a:rPr>
              <a:t>风景美：那条河水便是历史上知名的酉水，新名字叫作白河。白河下游到辰州与沅水汇流后，便略显浑浊，有出山泉水的意思。若溯流而上，则三丈五丈的深潭皆清澈见底。深潭为白日所映照，河底小小白石子，有花纹的玛瑙石子，全看得明明白白。水中游鱼来去，全如浮在空气里。两岸多高山，山中多可以造纸的细竹，长年作深翠颜色，逼人眼目。</a:t>
            </a:r>
            <a:r>
              <a:rPr lang="zh-CN" altLang="en-US" sz="2400" b="1" dirty="0">
                <a:solidFill>
                  <a:srgbClr val="FF0000"/>
                </a:solidFill>
                <a:latin typeface="Arial" panose="020B0604020202020204" pitchFamily="34" charset="0"/>
              </a:rPr>
              <a:t>近水人家多在桃杏花里，春天时只需注意，凡有桃花处必有人家，凡有人家处必可沽酒。夏天则晒晾在日光下耀目的紫花布衣裤，可以作为人家所在的旗帜。秋冬来时，房屋在悬崖上的，滨水的，无不朗然入目。黄泥的墙，乌黑的瓦，位置则永远那么妥贴，且与四围环境极其调和，使人迎面得到的印象，实在非常愉快。一个对于诗歌图画稍有兴味的旅客，在这小河中，蜷伏于一只小船上，作三十天的旅行，必不至于感到厌烦，正因为处处有奇迹，自然的大胆处与精巧处，无一处不使人神往倾心。”</a:t>
            </a:r>
            <a:r>
              <a:rPr lang="en-US" altLang="zh-CN" sz="2400" b="1" dirty="0">
                <a:latin typeface="Arial" panose="020B0604020202020204" pitchFamily="34" charset="0"/>
              </a:rPr>
              <a:t>  </a:t>
            </a:r>
            <a:endParaRPr lang="en-US" altLang="zh-CN" sz="2400" b="1" dirty="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5637</Words>
  <Application>WPS 演示</Application>
  <PresentationFormat>在屏幕上显示</PresentationFormat>
  <Paragraphs>151</Paragraphs>
  <Slides>23</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23</vt:i4>
      </vt:variant>
    </vt:vector>
  </HeadingPairs>
  <TitlesOfParts>
    <vt:vector size="45" baseType="lpstr">
      <vt:lpstr>Arial</vt:lpstr>
      <vt:lpstr>宋体</vt:lpstr>
      <vt:lpstr>Wingdings</vt:lpstr>
      <vt:lpstr>Verdana</vt:lpstr>
      <vt:lpstr>方正舒体</vt:lpstr>
      <vt:lpstr>方正姚体</vt:lpstr>
      <vt:lpstr>Times New Roman</vt:lpstr>
      <vt:lpstr>仿宋_GB2312</vt:lpstr>
      <vt:lpstr>方正黄草简体</vt:lpstr>
      <vt:lpstr>华文中宋</vt:lpstr>
      <vt:lpstr>微软雅黑</vt:lpstr>
      <vt:lpstr>汉仪雪峰体简</vt:lpstr>
      <vt:lpstr>Tahoma</vt:lpstr>
      <vt:lpstr>华文行楷</vt:lpstr>
      <vt:lpstr>Arial Unicode MS</vt:lpstr>
      <vt:lpstr>Calibri</vt:lpstr>
      <vt:lpstr>隶书</vt:lpstr>
      <vt:lpstr>楷体_GB2312</vt:lpstr>
      <vt:lpstr>新宋体</vt:lpstr>
      <vt:lpstr>黑体</vt:lpstr>
      <vt:lpstr>默认设计模板</vt:lpstr>
      <vt:lpstr>1_默认设计模板</vt:lpstr>
      <vt:lpstr>PowerPoint 演示文稿</vt:lpstr>
      <vt:lpstr>PowerPoint 演示文稿</vt:lpstr>
      <vt:lpstr>创作背景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w</cp:lastModifiedBy>
  <cp:revision>67</cp:revision>
  <dcterms:created xsi:type="dcterms:W3CDTF">2011-09-05T04:32:00Z</dcterms:created>
  <dcterms:modified xsi:type="dcterms:W3CDTF">2019-10-23T08:09:29Z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