
<file path=[Content_Types].xml><?xml version="1.0" encoding="utf-8"?>
<Types xmlns="http://schemas.openxmlformats.org/package/2006/content-types">
  <Override PartName="/ppt/slides/slide6.xml" ContentType="application/vnd.openxmlformats-officedocument.presentationml.slide+xml"/>
  <Override PartName="/ppt/slides/slide29.xml" ContentType="application/vnd.openxmlformats-officedocument.presentationml.slide+xml"/>
  <Override PartName="/ppt/slides/slide38.xml" ContentType="application/vnd.openxmlformats-officedocument.presentationml.slide+xml"/>
  <Override PartName="/ppt/slideLayouts/slideLayout8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4.xml" ContentType="application/vnd.openxmlformats-officedocument.presentationml.slide+xml"/>
  <Override PartName="/ppt/slides/slide18.xml" ContentType="application/vnd.openxmlformats-officedocument.presentationml.slide+xml"/>
  <Override PartName="/ppt/slides/slide27.xml" ContentType="application/vnd.openxmlformats-officedocument.presentationml.slide+xml"/>
  <Override PartName="/ppt/slides/slide36.xml" ContentType="application/vnd.openxmlformats-officedocument.presentationml.slide+xml"/>
  <Override PartName="/ppt/slideLayouts/slideLayout4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s/slide2.xml" ContentType="application/vnd.openxmlformats-officedocument.presentationml.slide+xml"/>
  <Override PartName="/ppt/slides/slide16.xml" ContentType="application/vnd.openxmlformats-officedocument.presentationml.slide+xml"/>
  <Override PartName="/ppt/slides/slide25.xml" ContentType="application/vnd.openxmlformats-officedocument.presentationml.slide+xml"/>
  <Override PartName="/ppt/slides/slide34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Default Extension="rels" ContentType="application/vnd.openxmlformats-package.relationships+xml"/>
  <Default Extension="xml" ContentType="application/xml"/>
  <Override PartName="/ppt/slides/slide14.xml" ContentType="application/vnd.openxmlformats-officedocument.presentationml.slide+xml"/>
  <Override PartName="/ppt/slides/slide23.xml" ContentType="application/vnd.openxmlformats-officedocument.presentationml.slide+xml"/>
  <Override PartName="/ppt/slides/slide32.xml" ContentType="application/vnd.openxmlformats-officedocument.presentationml.slide+xml"/>
  <Override PartName="/ppt/slides/slide41.xml" ContentType="application/vnd.openxmlformats-officedocument.presentationml.slide+xml"/>
  <Override PartName="/ppt/notesMasters/notesMaster1.xml" ContentType="application/vnd.openxmlformats-officedocument.presentationml.notesMaster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30.xml" ContentType="application/vnd.openxmlformats-officedocument.presentationml.slide+xml"/>
  <Override PartName="/ppt/slides/slide40.xml" ContentType="application/vnd.openxmlformats-officedocument.presentationml.slide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docProps/custom.xml" ContentType="application/vnd.openxmlformats-officedocument.custom-properties+xml"/>
  <Override PartName="/ppt/slideLayouts/slideLayout10.xml" ContentType="application/vnd.openxmlformats-officedocument.presentationml.slideLayout+xml"/>
  <Default Extension="gif" ContentType="image/gif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docProps/core.xml" ContentType="application/vnd.openxmlformats-package.core-properties+xml"/>
  <Override PartName="/ppt/slides/slide5.xml" ContentType="application/vnd.openxmlformats-officedocument.presentationml.slide+xml"/>
  <Override PartName="/ppt/slides/slide19.xml" ContentType="application/vnd.openxmlformats-officedocument.presentationml.slide+xml"/>
  <Override PartName="/ppt/slides/slide28.xml" ContentType="application/vnd.openxmlformats-officedocument.presentationml.slide+xml"/>
  <Override PartName="/ppt/slides/slide39.xml" ContentType="application/vnd.openxmlformats-officedocument.presentationml.slide+xml"/>
  <Override PartName="/ppt/slideLayouts/slideLayout7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slides/slide3.xml" ContentType="application/vnd.openxmlformats-officedocument.presentationml.slide+xml"/>
  <Override PartName="/ppt/slides/slide17.xml" ContentType="application/vnd.openxmlformats-officedocument.presentationml.slide+xml"/>
  <Override PartName="/ppt/slides/slide26.xml" ContentType="application/vnd.openxmlformats-officedocument.presentationml.slide+xml"/>
  <Override PartName="/ppt/slides/slide37.xml" ContentType="application/vnd.openxmlformats-officedocument.presentationml.slide+xml"/>
  <Override PartName="/ppt/presProps.xml" ContentType="application/vnd.openxmlformats-officedocument.presentationml.presProps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15.xml" ContentType="application/vnd.openxmlformats-officedocument.presentationml.slide+xml"/>
  <Override PartName="/ppt/slides/slide24.xml" ContentType="application/vnd.openxmlformats-officedocument.presentationml.slide+xml"/>
  <Override PartName="/ppt/slides/slide33.xml" ContentType="application/vnd.openxmlformats-officedocument.presentationml.slide+xml"/>
  <Override PartName="/ppt/slides/slide35.xml" ContentType="application/vnd.openxmlformats-officedocument.presentationml.slide+xml"/>
  <Override PartName="/ppt/slideLayouts/slideLayout3.xml" ContentType="application/vnd.openxmlformats-officedocument.presentationml.slideLayout+xml"/>
  <Default Extension="jpeg" ContentType="image/jpeg"/>
  <Override PartName="/ppt/presentation.xml" ContentType="application/vnd.openxmlformats-officedocument.presentationml.presentation.main+xml"/>
  <Override PartName="/ppt/slides/slide13.xml" ContentType="application/vnd.openxmlformats-officedocument.presentationml.slide+xml"/>
  <Override PartName="/ppt/slides/slide22.xml" ContentType="application/vnd.openxmlformats-officedocument.presentationml.slide+xml"/>
  <Override PartName="/ppt/slides/slide31.xml" ContentType="application/vnd.openxmlformats-officedocument.presentationml.slide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43"/>
  </p:notesMasterIdLst>
  <p:sldIdLst>
    <p:sldId id="259" r:id="rId2"/>
    <p:sldId id="316" r:id="rId3"/>
    <p:sldId id="260" r:id="rId4"/>
    <p:sldId id="261" r:id="rId5"/>
    <p:sldId id="315" r:id="rId6"/>
    <p:sldId id="258" r:id="rId7"/>
    <p:sldId id="293" r:id="rId8"/>
    <p:sldId id="295" r:id="rId9"/>
    <p:sldId id="296" r:id="rId10"/>
    <p:sldId id="313" r:id="rId11"/>
    <p:sldId id="299" r:id="rId12"/>
    <p:sldId id="300" r:id="rId13"/>
    <p:sldId id="301" r:id="rId14"/>
    <p:sldId id="302" r:id="rId15"/>
    <p:sldId id="303" r:id="rId16"/>
    <p:sldId id="308" r:id="rId17"/>
    <p:sldId id="309" r:id="rId18"/>
    <p:sldId id="310" r:id="rId19"/>
    <p:sldId id="304" r:id="rId20"/>
    <p:sldId id="305" r:id="rId21"/>
    <p:sldId id="307" r:id="rId22"/>
    <p:sldId id="306" r:id="rId23"/>
    <p:sldId id="270" r:id="rId24"/>
    <p:sldId id="311" r:id="rId25"/>
    <p:sldId id="321" r:id="rId26"/>
    <p:sldId id="317" r:id="rId27"/>
    <p:sldId id="266" r:id="rId28"/>
    <p:sldId id="268" r:id="rId29"/>
    <p:sldId id="289" r:id="rId30"/>
    <p:sldId id="287" r:id="rId31"/>
    <p:sldId id="318" r:id="rId32"/>
    <p:sldId id="319" r:id="rId33"/>
    <p:sldId id="314" r:id="rId34"/>
    <p:sldId id="276" r:id="rId35"/>
    <p:sldId id="312" r:id="rId36"/>
    <p:sldId id="277" r:id="rId37"/>
    <p:sldId id="281" r:id="rId38"/>
    <p:sldId id="282" r:id="rId39"/>
    <p:sldId id="283" r:id="rId40"/>
    <p:sldId id="320" r:id="rId41"/>
    <p:sldId id="285" r:id="rId42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66FF"/>
    <a:srgbClr val="FFFF00"/>
    <a:srgbClr val="3333FF"/>
    <a:srgbClr val="FF0000"/>
    <a:srgbClr val="FFCCCC"/>
    <a:srgbClr val="3366FF"/>
    <a:srgbClr val="9933FF"/>
    <a:srgbClr val="CC00CC"/>
  </p:clrMru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>
        <p:scale>
          <a:sx n="60" d="100"/>
          <a:sy n="60" d="100"/>
        </p:scale>
        <p:origin x="-1842" y="-630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8028800" cy="780288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tableStyles" Target="tableStyle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presProps" Target="pres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notesMaster" Target="notesMasters/notes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259C4C6-1E92-4548-8DDC-4593A6EA39C8}" type="datetimeFigureOut">
              <a:rPr lang="zh-CN" altLang="en-US" smtClean="0"/>
              <a:pPr/>
              <a:t>2016/12/15 Thursday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4F3012E-2E4D-49F7-B8B0-00142E476CE2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r>
              <a:rPr lang="en-US" altLang="zh-CN" smtClean="0"/>
              <a:t>  </a:t>
            </a:r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A4F3012E-2E4D-49F7-B8B0-00142E476CE2}" type="slidenum">
              <a:rPr lang="zh-CN" altLang="en-US" smtClean="0"/>
              <a:pPr/>
              <a:t>1</a:t>
            </a:fld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8C74196-CD78-4A94-BF6A-808B57147829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6FB61B76-DB57-4751-9CC6-6C5A34EA8AC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3C01C20C-749C-40DB-87FA-93DF67EF50E5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27FBEBC9-E9DD-428C-8634-97D85B40D26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/>
            </a:lvl1pPr>
            <a:lvl2pPr marL="457200" indent="0">
              <a:buNone/>
              <a:defRPr sz="1800"/>
            </a:lvl2pPr>
            <a:lvl3pPr marL="914400" indent="0">
              <a:buNone/>
              <a:defRPr sz="1600"/>
            </a:lvl3pPr>
            <a:lvl4pPr marL="1371600" indent="0">
              <a:buNone/>
              <a:defRPr sz="1400"/>
            </a:lvl4pPr>
            <a:lvl5pPr marL="1828800" indent="0">
              <a:buNone/>
              <a:defRPr sz="1400"/>
            </a:lvl5pPr>
            <a:lvl6pPr marL="2286000" indent="0">
              <a:buNone/>
              <a:defRPr sz="1400"/>
            </a:lvl6pPr>
            <a:lvl7pPr marL="2743200" indent="0">
              <a:buNone/>
              <a:defRPr sz="1400"/>
            </a:lvl7pPr>
            <a:lvl8pPr marL="3200400" indent="0">
              <a:buNone/>
              <a:defRPr sz="1400"/>
            </a:lvl8pPr>
            <a:lvl9pPr marL="3657600" indent="0">
              <a:buNone/>
              <a:defRPr sz="14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7DCC023-B51F-4CEA-B5D7-B537F5D97FB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99DA7538-9222-4091-86F4-A27A3E7997D6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AE321451-88C7-4763-8BE2-AC9674D8F78D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DD3702D-34E9-42B4-AD2C-83A6A4F0EF04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DF31FE7D-69FB-403B-B3EA-1E029398CED7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7EC042FD-AFB7-4B67-9945-DE1D40E12591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/>
            </a:lvl1pPr>
          </a:lstStyle>
          <a:p>
            <a:endParaRPr lang="en-US" altLang="zh-CN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/>
            </a:lvl1pPr>
          </a:lstStyle>
          <a:p>
            <a:fld id="{8675DD9E-F808-4978-9677-C4A5A63EBE7F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image" Target="../media/image1.jpeg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13" cstate="print"/>
          <a:srcRect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Rectangle 2"/>
          <p:cNvSpPr>
            <a:spLocks noGrp="1" noChangeArrowheads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1027" name="Rectangle 3"/>
          <p:cNvSpPr>
            <a:spLocks noGrp="1" noChangeArrowheads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1028" name="Rectangle 4"/>
          <p:cNvSpPr>
            <a:spLocks noGrp="1" noChangeArrowheads="1"/>
          </p:cNvSpPr>
          <p:nvPr>
            <p:ph type="dt" sz="half" idx="2"/>
          </p:nvPr>
        </p:nvSpPr>
        <p:spPr bwMode="auto">
          <a:xfrm>
            <a:off x="457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>
              <a:defRPr sz="1400"/>
            </a:lvl1pPr>
          </a:lstStyle>
          <a:p>
            <a:endParaRPr lang="en-US" altLang="zh-CN"/>
          </a:p>
        </p:txBody>
      </p:sp>
      <p:sp>
        <p:nvSpPr>
          <p:cNvPr id="1029" name="Rectangle 5"/>
          <p:cNvSpPr>
            <a:spLocks noGrp="1" noChangeArrowheads="1"/>
          </p:cNvSpPr>
          <p:nvPr>
            <p:ph type="ftr" sz="quarter" idx="3"/>
          </p:nvPr>
        </p:nvSpPr>
        <p:spPr bwMode="auto">
          <a:xfrm>
            <a:off x="3124200" y="6245225"/>
            <a:ext cx="2895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ctr">
              <a:defRPr sz="1400"/>
            </a:lvl1pPr>
          </a:lstStyle>
          <a:p>
            <a:endParaRPr lang="en-US" altLang="zh-CN"/>
          </a:p>
        </p:txBody>
      </p:sp>
      <p:sp>
        <p:nvSpPr>
          <p:cNvPr id="1030" name="Rectangle 6"/>
          <p:cNvSpPr>
            <a:spLocks noGrp="1" noChangeArrowheads="1"/>
          </p:cNvSpPr>
          <p:nvPr>
            <p:ph type="sldNum" sz="quarter" idx="4"/>
          </p:nvPr>
        </p:nvSpPr>
        <p:spPr bwMode="auto">
          <a:xfrm>
            <a:off x="6553200" y="6245225"/>
            <a:ext cx="2133600" cy="4762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algn="r">
              <a:defRPr sz="1400"/>
            </a:lvl1pPr>
          </a:lstStyle>
          <a:p>
            <a:fld id="{1C57436E-0432-4461-995B-D81CA2C2B720}" type="slidenum">
              <a:rPr lang="en-US" altLang="zh-CN"/>
              <a:pPr/>
              <a:t>‹#›</a:t>
            </a:fld>
            <a:endParaRPr lang="en-US" altLang="zh-CN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2pPr>
      <a:lvl3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3pPr>
      <a:lvl4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4pPr>
      <a:lvl5pPr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charset="0"/>
          <a:ea typeface="宋体" pitchFamily="2" charset="-122"/>
        </a:defRPr>
      </a:lvl9pPr>
    </p:titleStyle>
    <p:bodyStyle>
      <a:lvl1pPr marL="342900" indent="-342900" algn="l" rtl="0" fontAlgn="base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fontAlgn="base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fontAlgn="base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fontAlgn="base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46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18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0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200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eg"/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eg"/><Relationship Id="rId1" Type="http://schemas.openxmlformats.org/officeDocument/2006/relationships/slideLayout" Target="../slideLayouts/slideLayout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jpe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Layout" Target="../slideLayouts/slideLayout7.xml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4.jpeg"/><Relationship Id="rId2" Type="http://schemas.openxmlformats.org/officeDocument/2006/relationships/image" Target="../media/image23.jpeg"/><Relationship Id="rId1" Type="http://schemas.openxmlformats.org/officeDocument/2006/relationships/slideLayout" Target="../slideLayouts/slideLayout7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gif"/><Relationship Id="rId1" Type="http://schemas.openxmlformats.org/officeDocument/2006/relationships/slideLayout" Target="../slideLayouts/slideLayout6.xml"/></Relationships>
</file>

<file path=ppt/slides/_rels/slide3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6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gif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4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0.jpeg"/><Relationship Id="rId2" Type="http://schemas.openxmlformats.org/officeDocument/2006/relationships/image" Target="../media/image29.jpeg"/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jpeg"/><Relationship Id="rId1" Type="http://schemas.openxmlformats.org/officeDocument/2006/relationships/slideLayout" Target="../slideLayouts/slideLayout7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jpe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7.xml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4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jpeg"/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3314" name="Picture 2" descr="1186417026835755467"/>
          <p:cNvPicPr>
            <a:picLocks noChangeAspect="1" noChangeArrowheads="1"/>
          </p:cNvPicPr>
          <p:nvPr/>
        </p:nvPicPr>
        <p:blipFill>
          <a:blip r:embed="rId3" cstate="print"/>
          <a:srcRect l="1770" t="1761" r="1770" b="3156"/>
          <a:stretch>
            <a:fillRect/>
          </a:stretch>
        </p:blipFill>
        <p:spPr bwMode="auto">
          <a:xfrm>
            <a:off x="838200" y="1981200"/>
            <a:ext cx="7696200" cy="4724400"/>
          </a:xfrm>
          <a:prstGeom prst="rect">
            <a:avLst/>
          </a:prstGeom>
          <a:noFill/>
          <a:ln w="12700">
            <a:solidFill>
              <a:schemeClr val="tx1"/>
            </a:solidFill>
            <a:miter lim="800000"/>
            <a:headEnd/>
            <a:tailEnd/>
          </a:ln>
        </p:spPr>
      </p:pic>
      <p:cxnSp>
        <p:nvCxnSpPr>
          <p:cNvPr id="21507" name="AutoShape 3"/>
          <p:cNvCxnSpPr>
            <a:cxnSpLocks noChangeShapeType="1"/>
          </p:cNvCxnSpPr>
          <p:nvPr/>
        </p:nvCxnSpPr>
        <p:spPr bwMode="auto">
          <a:xfrm>
            <a:off x="0" y="2514600"/>
            <a:ext cx="91440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cxnSp>
        <p:nvCxnSpPr>
          <p:cNvPr id="21508" name="AutoShape 4"/>
          <p:cNvCxnSpPr>
            <a:cxnSpLocks noChangeShapeType="1"/>
          </p:cNvCxnSpPr>
          <p:nvPr/>
        </p:nvCxnSpPr>
        <p:spPr bwMode="auto">
          <a:xfrm>
            <a:off x="0" y="6248400"/>
            <a:ext cx="9144000" cy="1588"/>
          </a:xfrm>
          <a:prstGeom prst="straightConnector1">
            <a:avLst/>
          </a:prstGeom>
          <a:noFill/>
          <a:ln w="9525">
            <a:solidFill>
              <a:schemeClr val="tx1"/>
            </a:solidFill>
            <a:round/>
            <a:headEnd/>
            <a:tailEnd/>
          </a:ln>
          <a:effectLst/>
        </p:spPr>
      </p:cxnSp>
      <p:sp>
        <p:nvSpPr>
          <p:cNvPr id="13317" name="WordArt 5"/>
          <p:cNvSpPr>
            <a:spLocks noChangeArrowheads="1" noChangeShapeType="1"/>
          </p:cNvSpPr>
          <p:nvPr/>
        </p:nvSpPr>
        <p:spPr bwMode="auto">
          <a:xfrm>
            <a:off x="1981200" y="1219200"/>
            <a:ext cx="5410200" cy="4572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</a:rPr>
              <a:t>图片中</a:t>
            </a:r>
            <a:r>
              <a:rPr lang="zh-CN" altLang="en-US" sz="3600" u="sng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FF0000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</a:rPr>
              <a:t>两条红色竖线</a:t>
            </a:r>
            <a:r>
              <a:rPr lang="zh-CN" altLang="en-US" sz="3600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00FF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华文新魏"/>
              </a:rPr>
              <a:t>一样长吗？</a:t>
            </a:r>
          </a:p>
        </p:txBody>
      </p:sp>
      <p:sp>
        <p:nvSpPr>
          <p:cNvPr id="13318" name="Text Box 6"/>
          <p:cNvSpPr txBox="1">
            <a:spLocks noChangeArrowheads="1"/>
          </p:cNvSpPr>
          <p:nvPr/>
        </p:nvSpPr>
        <p:spPr bwMode="auto">
          <a:xfrm>
            <a:off x="1295400" y="228600"/>
            <a:ext cx="7239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课前活动</a:t>
            </a:r>
            <a:r>
              <a:rPr lang="en-US" altLang="zh-CN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48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视觉</a:t>
            </a:r>
            <a:r>
              <a:rPr lang="zh-CN" altLang="en-US" sz="4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小游戏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150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5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215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13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612313" cy="7208838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294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294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2948" name="Picture 4" descr="无标题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704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7044" name="Picture 4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8066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8067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8068" name="Picture 4" descr="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9090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89091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89092" name="Picture 4" descr="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011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011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0116" name="Picture 4" descr="4"/>
          <p:cNvPicPr>
            <a:picLocks noChangeAspect="1" noChangeArrowheads="1"/>
          </p:cNvPicPr>
          <p:nvPr/>
        </p:nvPicPr>
        <p:blipFill>
          <a:blip r:embed="rId2" cstate="print"/>
          <a:srcRect b="13240"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41314" name="Rectangle 2" descr="Large confetti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141315" name="Picture 3" descr="雷夕1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</p:spTree>
  </p:cSld>
  <p:clrMapOvr>
    <a:masterClrMapping/>
  </p:clrMapOvr>
  <p:transition>
    <p:blinds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364" name="Picture 4" descr="图片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399588" cy="7112000"/>
          </a:xfrm>
          <a:prstGeom prst="rect">
            <a:avLst/>
          </a:prstGeom>
          <a:noFill/>
        </p:spPr>
      </p:pic>
    </p:spTree>
  </p:cSld>
  <p:clrMapOvr>
    <a:masterClrMapping/>
  </p:clrMapOvr>
  <p:transition>
    <p:zoom dir="in"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4388" name="Picture 4" descr="图片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ransition>
    <p:randomBar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1138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1139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1140" name="Picture 4" descr="5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707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图1 (3)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828800" y="990601"/>
            <a:ext cx="5638800" cy="58674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" name="矩形 2"/>
          <p:cNvSpPr/>
          <p:nvPr/>
        </p:nvSpPr>
        <p:spPr>
          <a:xfrm>
            <a:off x="1219200" y="228600"/>
            <a:ext cx="7133684" cy="646331"/>
          </a:xfrm>
          <a:prstGeom prst="rect">
            <a:avLst/>
          </a:prstGeom>
        </p:spPr>
        <p:txBody>
          <a:bodyPr wrap="none">
            <a:spAutoFit/>
          </a:bodyPr>
          <a:lstStyle/>
          <a:p>
            <a:r>
              <a:rPr lang="zh-CN" altLang="en-US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图中红</a:t>
            </a:r>
            <a:r>
              <a:rPr lang="zh-CN" altLang="zh-CN" sz="36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色线与蓝色线哪一个更长？</a:t>
            </a:r>
            <a:endParaRPr lang="zh-CN" altLang="en-US" sz="3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</p:spTree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6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9216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92164" name="Picture 4" descr="6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6" name="Picture 13" descr="图片2"/>
          <p:cNvPicPr>
            <a:picLocks noChangeAspect="1" noChangeArrowheads="1"/>
          </p:cNvPicPr>
          <p:nvPr/>
        </p:nvPicPr>
        <p:blipFill>
          <a:blip r:embed="rId2" cstate="print">
            <a:lum bright="38000" contrast="-65000"/>
          </a:blip>
          <a:srcRect/>
          <a:stretch>
            <a:fillRect/>
          </a:stretch>
        </p:blipFill>
        <p:spPr bwMode="auto">
          <a:xfrm>
            <a:off x="0" y="0"/>
            <a:ext cx="9612313" cy="7208838"/>
          </a:xfrm>
          <a:prstGeom prst="rect">
            <a:avLst/>
          </a:prstGeom>
          <a:noFill/>
        </p:spPr>
      </p:pic>
      <p:sp>
        <p:nvSpPr>
          <p:cNvPr id="112644" name="Rectangle 4"/>
          <p:cNvSpPr>
            <a:spLocks noChangeArrowheads="1"/>
          </p:cNvSpPr>
          <p:nvPr/>
        </p:nvSpPr>
        <p:spPr bwMode="auto">
          <a:xfrm>
            <a:off x="838200" y="914400"/>
            <a:ext cx="2606804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幻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（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hu</a:t>
            </a:r>
            <a:r>
              <a:rPr lang="en-US" altLang="en-US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à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n</a:t>
            </a: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觉：</a:t>
            </a:r>
          </a:p>
        </p:txBody>
      </p:sp>
      <p:sp>
        <p:nvSpPr>
          <p:cNvPr id="112645" name="Rectangle 5"/>
          <p:cNvSpPr>
            <a:spLocks noChangeArrowheads="1"/>
          </p:cNvSpPr>
          <p:nvPr/>
        </p:nvSpPr>
        <p:spPr bwMode="auto">
          <a:xfrm>
            <a:off x="838200" y="1828800"/>
            <a:ext cx="305117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吟咏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</a:t>
            </a:r>
            <a:r>
              <a:rPr lang="en-US" altLang="en-US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í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ny</a:t>
            </a:r>
            <a:r>
              <a:rPr lang="en-US" altLang="en-US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ǒ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ng</a:t>
            </a: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：</a:t>
            </a:r>
          </a:p>
        </p:txBody>
      </p:sp>
      <p:sp>
        <p:nvSpPr>
          <p:cNvPr id="112646" name="Rectangle 6"/>
          <p:cNvSpPr>
            <a:spLocks noChangeArrowheads="1"/>
          </p:cNvSpPr>
          <p:nvPr/>
        </p:nvSpPr>
        <p:spPr bwMode="auto">
          <a:xfrm>
            <a:off x="827088" y="2636838"/>
            <a:ext cx="212090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绮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altLang="zh-CN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qǐ</a:t>
            </a:r>
            <a:r>
              <a:rPr lang="zh-CN" altLang="en-US" sz="2800" b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）</a:t>
            </a:r>
            <a:r>
              <a:rPr lang="zh-CN" altLang="en-US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丽</a:t>
            </a:r>
            <a:r>
              <a:rPr lang="en-US" altLang="zh-CN" sz="2800" b="1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  <p:sp>
        <p:nvSpPr>
          <p:cNvPr id="112647" name="Rectangle 7"/>
          <p:cNvSpPr>
            <a:spLocks noChangeArrowheads="1"/>
          </p:cNvSpPr>
          <p:nvPr/>
        </p:nvSpPr>
        <p:spPr bwMode="auto">
          <a:xfrm>
            <a:off x="838200" y="3429000"/>
            <a:ext cx="2320925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绚</a:t>
            </a: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xuàn</a:t>
            </a: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丽：</a:t>
            </a:r>
          </a:p>
        </p:txBody>
      </p:sp>
      <p:sp>
        <p:nvSpPr>
          <p:cNvPr id="112648" name="Rectangle 8"/>
          <p:cNvSpPr>
            <a:spLocks noChangeArrowheads="1"/>
          </p:cNvSpPr>
          <p:nvPr/>
        </p:nvSpPr>
        <p:spPr bwMode="auto">
          <a:xfrm>
            <a:off x="827088" y="4292600"/>
            <a:ext cx="208280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殷</a:t>
            </a:r>
            <a:r>
              <a:rPr lang="zh-CN" altLang="en-US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（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yān</a:t>
            </a: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红</a:t>
            </a:r>
            <a:r>
              <a:rPr lang="en-US" altLang="zh-CN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:</a:t>
            </a:r>
          </a:p>
        </p:txBody>
      </p:sp>
      <p:sp>
        <p:nvSpPr>
          <p:cNvPr id="112649" name="Rectangle 9"/>
          <p:cNvSpPr>
            <a:spLocks noChangeArrowheads="1"/>
          </p:cNvSpPr>
          <p:nvPr/>
        </p:nvSpPr>
        <p:spPr bwMode="auto">
          <a:xfrm>
            <a:off x="900113" y="5157788"/>
            <a:ext cx="19621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变化多端：</a:t>
            </a:r>
          </a:p>
        </p:txBody>
      </p:sp>
      <p:sp>
        <p:nvSpPr>
          <p:cNvPr id="112652" name="Text Box 12"/>
          <p:cNvSpPr txBox="1">
            <a:spLocks noChangeArrowheads="1"/>
          </p:cNvSpPr>
          <p:nvPr/>
        </p:nvSpPr>
        <p:spPr bwMode="auto">
          <a:xfrm>
            <a:off x="3200400" y="2590800"/>
            <a:ext cx="48069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颜色美丽，多用来形容风景。</a:t>
            </a:r>
          </a:p>
        </p:txBody>
      </p:sp>
      <p:sp>
        <p:nvSpPr>
          <p:cNvPr id="112654" name="Text Box 14"/>
          <p:cNvSpPr txBox="1">
            <a:spLocks noChangeArrowheads="1"/>
          </p:cNvSpPr>
          <p:nvPr/>
        </p:nvSpPr>
        <p:spPr bwMode="auto">
          <a:xfrm>
            <a:off x="3429000" y="914400"/>
            <a:ext cx="5348288" cy="94615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视觉、听觉、触觉等方面，没有外在的刺激而出现的虚假的感觉。</a:t>
            </a:r>
          </a:p>
        </p:txBody>
      </p:sp>
      <p:sp>
        <p:nvSpPr>
          <p:cNvPr id="112655" name="Text Box 15"/>
          <p:cNvSpPr txBox="1">
            <a:spLocks noChangeArrowheads="1"/>
          </p:cNvSpPr>
          <p:nvPr/>
        </p:nvSpPr>
        <p:spPr bwMode="auto">
          <a:xfrm>
            <a:off x="3886200" y="1905000"/>
            <a:ext cx="3384550" cy="5191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有节奏地诵读诗文。</a:t>
            </a:r>
          </a:p>
        </p:txBody>
      </p:sp>
      <p:sp>
        <p:nvSpPr>
          <p:cNvPr id="112656" name="Text Box 16"/>
          <p:cNvSpPr txBox="1">
            <a:spLocks noChangeArrowheads="1"/>
          </p:cNvSpPr>
          <p:nvPr/>
        </p:nvSpPr>
        <p:spPr bwMode="auto">
          <a:xfrm>
            <a:off x="2987675" y="4292600"/>
            <a:ext cx="2160588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带黑的红色。</a:t>
            </a:r>
          </a:p>
        </p:txBody>
      </p:sp>
      <p:sp>
        <p:nvSpPr>
          <p:cNvPr id="112657" name="Text Box 17"/>
          <p:cNvSpPr txBox="1">
            <a:spLocks noChangeArrowheads="1"/>
          </p:cNvSpPr>
          <p:nvPr/>
        </p:nvSpPr>
        <p:spPr bwMode="auto">
          <a:xfrm>
            <a:off x="2819400" y="5181600"/>
            <a:ext cx="5518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变化多种多样。端，方面、项目。</a:t>
            </a:r>
          </a:p>
        </p:txBody>
      </p:sp>
      <p:sp>
        <p:nvSpPr>
          <p:cNvPr id="112658" name="Rectangle 18"/>
          <p:cNvSpPr>
            <a:spLocks noChangeArrowheads="1"/>
          </p:cNvSpPr>
          <p:nvPr/>
        </p:nvSpPr>
        <p:spPr bwMode="auto">
          <a:xfrm>
            <a:off x="6858000" y="4267200"/>
            <a:ext cx="2514600" cy="95410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28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殷</a:t>
            </a:r>
            <a:r>
              <a:rPr lang="en-US" altLang="zh-CN" sz="28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(</a:t>
            </a:r>
            <a:r>
              <a:rPr lang="en-US" altLang="zh-CN" sz="2800" b="1" dirty="0" err="1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yǐn</a:t>
            </a:r>
            <a:r>
              <a:rPr lang="en-US" altLang="zh-CN" sz="28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)</a:t>
            </a:r>
            <a:r>
              <a:rPr lang="zh-CN" altLang="en-US" sz="28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殷其雷</a:t>
            </a:r>
          </a:p>
          <a:p>
            <a:endParaRPr lang="zh-CN" altLang="en-US" sz="2800" b="1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112659" name="Rectangle 19"/>
          <p:cNvSpPr>
            <a:spLocks noChangeArrowheads="1"/>
          </p:cNvSpPr>
          <p:nvPr/>
        </p:nvSpPr>
        <p:spPr bwMode="auto">
          <a:xfrm>
            <a:off x="5148263" y="4292600"/>
            <a:ext cx="1800225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殷</a:t>
            </a: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(</a:t>
            </a:r>
            <a:r>
              <a:rPr lang="en-US" altLang="zh-CN" sz="2800" b="1" dirty="0" err="1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yīn</a:t>
            </a:r>
            <a:r>
              <a:rPr lang="en-US" altLang="zh-CN" sz="2800" b="1" dirty="0">
                <a:solidFill>
                  <a:srgbClr val="FF3300"/>
                </a:solidFill>
                <a:effectLst>
                  <a:outerShdw blurRad="38100" dist="38100" dir="2700000" algn="tl">
                    <a:srgbClr val="C0C0C0"/>
                  </a:outerShdw>
                </a:effectLst>
              </a:rPr>
              <a:t>)</a:t>
            </a:r>
            <a:r>
              <a:rPr lang="zh-CN" altLang="en-US" sz="28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勤</a:t>
            </a:r>
          </a:p>
        </p:txBody>
      </p:sp>
      <p:sp>
        <p:nvSpPr>
          <p:cNvPr id="112661" name="Text Box 21"/>
          <p:cNvSpPr txBox="1">
            <a:spLocks noChangeArrowheads="1"/>
          </p:cNvSpPr>
          <p:nvPr/>
        </p:nvSpPr>
        <p:spPr bwMode="auto">
          <a:xfrm>
            <a:off x="3348038" y="3429000"/>
            <a:ext cx="1962150" cy="5191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r>
              <a:rPr lang="zh-CN" altLang="en-US" sz="2800" b="1" dirty="0">
                <a:solidFill>
                  <a:srgbClr val="990000"/>
                </a:solidFill>
                <a:effectLst>
                  <a:outerShdw blurRad="38100" dist="38100" dir="2700000" algn="tl">
                    <a:srgbClr val="C0C0C0"/>
                  </a:outerShdw>
                </a:effectLst>
                <a:ea typeface="楷体_GB2312" pitchFamily="49" charset="-122"/>
              </a:rPr>
              <a:t>灿烂美丽。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590800" y="228600"/>
            <a:ext cx="5486400" cy="70788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小组合作，积累生字词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12654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12655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1000" fill="hold"/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112652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0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1266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11266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1" fill="hold">
                      <p:stCondLst>
                        <p:cond delay="indefinite"/>
                      </p:stCondLst>
                      <p:childTnLst>
                        <p:par>
                          <p:cTn id="52" fill="hold">
                            <p:stCondLst>
                              <p:cond delay="0"/>
                            </p:stCondLst>
                            <p:childTnLst>
                              <p:par>
                                <p:cTn id="53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5" fill="hold">
                      <p:stCondLst>
                        <p:cond delay="indefinite"/>
                      </p:stCondLst>
                      <p:childTnLst>
                        <p:par>
                          <p:cTn id="56" fill="hold">
                            <p:stCondLst>
                              <p:cond delay="0"/>
                            </p:stCondLst>
                            <p:childTnLst>
                              <p:par>
                                <p:cTn id="57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9" dur="1000" fill="hold"/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2" dur="1000"/>
                                        <p:tgtEl>
                                          <p:spTgt spid="11265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1250"/>
                            </p:stCondLst>
                            <p:childTnLst>
                              <p:par>
                                <p:cTn id="64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9" dur="1000"/>
                                        <p:tgtEl>
                                          <p:spTgt spid="11265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2550"/>
                            </p:stCondLst>
                            <p:childTnLst>
                              <p:par>
                                <p:cTn id="7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5" dur="1000" fill="hold"/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6" dur="1000"/>
                                        <p:tgtEl>
                                          <p:spTgt spid="112658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7" fill="hold">
                      <p:stCondLst>
                        <p:cond delay="indefinite"/>
                      </p:stCondLst>
                      <p:childTnLst>
                        <p:par>
                          <p:cTn id="78" fill="hold">
                            <p:stCondLst>
                              <p:cond delay="0"/>
                            </p:stCondLst>
                            <p:childTnLst>
                              <p:par>
                                <p:cTn id="79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4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1" fill="hold">
                      <p:stCondLst>
                        <p:cond delay="indefinite"/>
                      </p:stCondLst>
                      <p:childTnLst>
                        <p:par>
                          <p:cTn id="82" fill="hold">
                            <p:stCondLst>
                              <p:cond delay="0"/>
                            </p:stCondLst>
                            <p:childTnLst>
                              <p:par>
                                <p:cTn id="8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5" dur="1000" fill="hold"/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6" dur="1000" fill="hold"/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7" dur="1000" fill="hold"/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8" dur="1000"/>
                                        <p:tgtEl>
                                          <p:spTgt spid="112657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1" grpId="0"/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Picture 4" descr="3"/>
          <p:cNvPicPr>
            <a:picLocks noChangeAspect="1" noChangeArrowheads="1"/>
          </p:cNvPicPr>
          <p:nvPr/>
        </p:nvPicPr>
        <p:blipFill>
          <a:blip r:embed="rId2" cstate="print">
            <a:lum bright="38000" contrast="-54000"/>
          </a:blip>
          <a:srcRect/>
          <a:stretch>
            <a:fillRect/>
          </a:stretch>
        </p:blipFill>
        <p:spPr bwMode="auto">
          <a:xfrm>
            <a:off x="0" y="0"/>
            <a:ext cx="9144000" cy="685482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105476" name="Rectangle 4"/>
          <p:cNvSpPr>
            <a:spLocks noChangeArrowheads="1"/>
          </p:cNvSpPr>
          <p:nvPr/>
        </p:nvSpPr>
        <p:spPr bwMode="auto">
          <a:xfrm>
            <a:off x="457200" y="210979"/>
            <a:ext cx="8382000" cy="4278094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 anchor="ctr">
            <a:spAutoFit/>
          </a:bodyPr>
          <a:lstStyle/>
          <a:p>
            <a:r>
              <a:rPr lang="en-US" altLang="zh-CN" sz="44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	</a:t>
            </a:r>
            <a:r>
              <a:rPr lang="en-US" altLang="zh-CN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</a:t>
            </a:r>
            <a:r>
              <a:rPr lang="zh-CN" altLang="en-US" sz="6600" dirty="0" smtClean="0">
                <a:solidFill>
                  <a:srgbClr val="3333FF"/>
                </a:solidFill>
                <a:latin typeface="华文行楷" pitchFamily="2" charset="-122"/>
                <a:ea typeface="华文行楷" pitchFamily="2" charset="-122"/>
              </a:rPr>
              <a:t>文体辨析</a:t>
            </a:r>
            <a:endParaRPr lang="en-US" altLang="zh-CN" sz="6600" dirty="0" smtClean="0">
              <a:solidFill>
                <a:srgbClr val="3333FF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en-US" altLang="zh-CN" sz="4400" b="1" dirty="0" smtClean="0">
                <a:effectLst>
                  <a:outerShdw blurRad="38100" dist="38100" dir="2700000" algn="tl">
                    <a:srgbClr val="C0C0C0"/>
                  </a:outerShdw>
                </a:effectLst>
              </a:rPr>
              <a:t>         </a:t>
            </a:r>
          </a:p>
          <a:p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本文介绍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日落时一些自然现象产生的原因，是一篇</a:t>
            </a:r>
            <a:r>
              <a:rPr lang="zh-CN" altLang="en-US" sz="5400" b="1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事理说明文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。</a:t>
            </a: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0547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10547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5000"/>
                                  </p:iterate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0547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2350"/>
                            </p:stCondLst>
                            <p:childTnLst>
                              <p:par>
                                <p:cTn id="28" presetID="5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770" decel="100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31" dur="770" decel="100000"/>
                                        <p:tgtEl>
                                          <p:spTgt spid="4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32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33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34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35" dur="77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36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7652" name="Picture 4" descr="7101a490b58d6597a977a4ce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7654" name="WordArt 6"/>
          <p:cNvSpPr>
            <a:spLocks noChangeArrowheads="1" noChangeShapeType="1" noTextEdit="1"/>
          </p:cNvSpPr>
          <p:nvPr/>
        </p:nvSpPr>
        <p:spPr bwMode="auto">
          <a:xfrm>
            <a:off x="838200" y="609600"/>
            <a:ext cx="7629525" cy="1752600"/>
          </a:xfrm>
          <a:prstGeom prst="rect">
            <a:avLst/>
          </a:prstGeom>
        </p:spPr>
        <p:txBody>
          <a:bodyPr wrap="none" fromWordArt="1">
            <a:prstTxWarp prst="textPlain">
              <a:avLst>
                <a:gd name="adj" fmla="val 50000"/>
              </a:avLst>
            </a:prstTxWarp>
          </a:bodyPr>
          <a:lstStyle/>
          <a:p>
            <a:pPr algn="ctr"/>
            <a:r>
              <a:rPr lang="zh-CN" altLang="en-US" sz="6600" b="1" kern="10" dirty="0" smtClean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速读</a:t>
            </a:r>
            <a:r>
              <a:rPr lang="zh-CN" altLang="en-US" sz="6600" b="1" kern="10" dirty="0">
                <a:ln w="19050">
                  <a:solidFill>
                    <a:srgbClr val="99CCFF"/>
                  </a:solidFill>
                  <a:round/>
                  <a:headEnd/>
                  <a:tailEnd/>
                </a:ln>
                <a:solidFill>
                  <a:srgbClr val="0066CC"/>
                </a:solidFill>
                <a:effectLst>
                  <a:outerShdw dist="35921" dir="2700000" algn="ctr" rotWithShape="0">
                    <a:srgbClr val="990000"/>
                  </a:outerShdw>
                </a:effectLst>
                <a:latin typeface="楷体_GB2312"/>
                <a:ea typeface="楷体_GB2312"/>
              </a:rPr>
              <a:t>课文，完成表格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6194" name="Group 2"/>
          <p:cNvGraphicFramePr>
            <a:graphicFrameLocks noGrp="1"/>
          </p:cNvGraphicFramePr>
          <p:nvPr/>
        </p:nvGraphicFramePr>
        <p:xfrm>
          <a:off x="1258888" y="1484313"/>
          <a:ext cx="7343775" cy="5048253"/>
        </p:xfrm>
        <a:graphic>
          <a:graphicData uri="http://schemas.openxmlformats.org/drawingml/2006/table">
            <a:tbl>
              <a:tblPr/>
              <a:tblGrid>
                <a:gridCol w="2665412"/>
                <a:gridCol w="4678363"/>
              </a:tblGrid>
              <a:tr h="674688"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2" charset="-122"/>
                          <a:ea typeface="黑体" pitchFamily="2" charset="-122"/>
                        </a:rPr>
                        <a:t>日落时的幻觉 </a:t>
                      </a: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r>
                        <a:rPr kumimoji="1" lang="zh-CN" altLang="en-US" sz="2800" b="0" i="0" u="none" strike="noStrike" cap="none" normalizeH="0" baseline="0" dirty="0" smtClean="0">
                          <a:ln>
                            <a:noFill/>
                          </a:ln>
                          <a:solidFill>
                            <a:schemeClr val="tx1"/>
                          </a:solidFill>
                          <a:effectLst>
                            <a:outerShdw blurRad="38100" dist="38100" dir="2700000" algn="tl">
                              <a:srgbClr val="000000">
                                <a:alpha val="43137"/>
                              </a:srgbClr>
                            </a:outerShdw>
                          </a:effectLst>
                          <a:latin typeface="黑体" pitchFamily="2" charset="-122"/>
                          <a:ea typeface="黑体" pitchFamily="2" charset="-122"/>
                        </a:rPr>
                        <a:t>产生幻觉的原因 </a:t>
                      </a: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6937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08108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7191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792163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  <a:tr h="1087438"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0000FF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base" latinLnBrk="0" hangingPunct="1">
                        <a:lnSpc>
                          <a:spcPct val="100000"/>
                        </a:lnSpc>
                        <a:spcBef>
                          <a:spcPct val="20000"/>
                        </a:spcBef>
                        <a:spcAft>
                          <a:spcPct val="0"/>
                        </a:spcAft>
                        <a:buClrTx/>
                        <a:buSzPct val="85000"/>
                        <a:buFontTx/>
                        <a:buNone/>
                        <a:tabLst/>
                      </a:pPr>
                      <a:endParaRPr kumimoji="1" lang="zh-CN" altLang="zh-CN" sz="2400" b="1" i="0" u="none" strike="noStrike" cap="none" normalizeH="0" baseline="0" dirty="0" smtClean="0">
                        <a:ln>
                          <a:noFill/>
                        </a:ln>
                        <a:solidFill>
                          <a:srgbClr val="FF3300"/>
                        </a:solidFill>
                        <a:effectLst>
                          <a:outerShdw blurRad="38100" dist="38100" dir="2700000" algn="tl">
                            <a:srgbClr val="000000"/>
                          </a:outerShdw>
                        </a:effectLst>
                        <a:latin typeface="Times New Roman" pitchFamily="18" charset="0"/>
                        <a:ea typeface="宋体" pitchFamily="2" charset="-122"/>
                      </a:endParaRPr>
                    </a:p>
                  </a:txBody>
                  <a:tcPr horzOverflow="overflow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28575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lnTlToBr>
                      <a:noFill/>
                    </a:lnTlToBr>
                    <a:lnBlToTr>
                      <a:noFill/>
                    </a:lnBlToTr>
                    <a:solidFill>
                      <a:srgbClr val="FFFF00"/>
                    </a:solidFill>
                  </a:tcPr>
                </a:tc>
              </a:tr>
            </a:tbl>
          </a:graphicData>
        </a:graphic>
      </p:graphicFrame>
      <p:sp>
        <p:nvSpPr>
          <p:cNvPr id="136217" name="Text Box 25"/>
          <p:cNvSpPr txBox="1">
            <a:spLocks noChangeArrowheads="1"/>
          </p:cNvSpPr>
          <p:nvPr/>
        </p:nvSpPr>
        <p:spPr bwMode="auto">
          <a:xfrm>
            <a:off x="1414463" y="2205038"/>
            <a:ext cx="2328862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深黄、殷红</a:t>
            </a:r>
          </a:p>
          <a:p>
            <a:endParaRPr kumimoji="0" lang="en-US" altLang="zh-CN" sz="1800" dirty="0">
              <a:latin typeface="Tahoma" pitchFamily="34" charset="0"/>
              <a:ea typeface="黑体" pitchFamily="2" charset="-122"/>
            </a:endParaRPr>
          </a:p>
        </p:txBody>
      </p:sp>
      <p:sp>
        <p:nvSpPr>
          <p:cNvPr id="136218" name="Text Box 26"/>
          <p:cNvSpPr txBox="1">
            <a:spLocks noChangeArrowheads="1"/>
          </p:cNvSpPr>
          <p:nvPr/>
        </p:nvSpPr>
        <p:spPr bwMode="auto">
          <a:xfrm>
            <a:off x="1214438" y="3124200"/>
            <a:ext cx="2663825" cy="9048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4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神秘的暗弧、亮弧 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黑体" pitchFamily="2" charset="-122"/>
            </a:endParaRPr>
          </a:p>
        </p:txBody>
      </p:sp>
      <p:sp>
        <p:nvSpPr>
          <p:cNvPr id="136219" name="Text Box 27"/>
          <p:cNvSpPr txBox="1">
            <a:spLocks noChangeArrowheads="1"/>
          </p:cNvSpPr>
          <p:nvPr/>
        </p:nvSpPr>
        <p:spPr bwMode="auto">
          <a:xfrm>
            <a:off x="1589088" y="4003675"/>
            <a:ext cx="2520950" cy="96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迷人的紫光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黑体" pitchFamily="2" charset="-122"/>
            </a:endParaRPr>
          </a:p>
        </p:txBody>
      </p:sp>
      <p:sp>
        <p:nvSpPr>
          <p:cNvPr id="136220" name="Text Box 28"/>
          <p:cNvSpPr txBox="1">
            <a:spLocks noChangeArrowheads="1"/>
          </p:cNvSpPr>
          <p:nvPr/>
        </p:nvSpPr>
        <p:spPr bwMode="auto">
          <a:xfrm>
            <a:off x="1630363" y="4781550"/>
            <a:ext cx="2447925" cy="96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落日变扁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黑体" pitchFamily="2" charset="-122"/>
            </a:endParaRPr>
          </a:p>
        </p:txBody>
      </p:sp>
      <p:sp>
        <p:nvSpPr>
          <p:cNvPr id="136221" name="Text Box 29"/>
          <p:cNvSpPr txBox="1">
            <a:spLocks noChangeArrowheads="1"/>
          </p:cNvSpPr>
          <p:nvPr/>
        </p:nvSpPr>
        <p:spPr bwMode="auto">
          <a:xfrm>
            <a:off x="1619250" y="5661025"/>
            <a:ext cx="2038350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800" dirty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落日变</a:t>
            </a:r>
            <a:r>
              <a:rPr kumimoji="0" lang="zh-CN" altLang="en-US" sz="2800" dirty="0" smtClean="0">
                <a:solidFill>
                  <a:srgbClr val="0000FF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Arial" charset="0"/>
                <a:ea typeface="黑体" pitchFamily="2" charset="-122"/>
              </a:rPr>
              <a:t>大</a:t>
            </a:r>
            <a:endParaRPr kumimoji="0" lang="en-US" altLang="zh-CN" sz="2800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Arial" charset="0"/>
              <a:ea typeface="黑体" pitchFamily="2" charset="-122"/>
            </a:endParaRPr>
          </a:p>
        </p:txBody>
      </p:sp>
      <p:sp>
        <p:nvSpPr>
          <p:cNvPr id="136222" name="Text Box 30"/>
          <p:cNvSpPr txBox="1">
            <a:spLocks noChangeArrowheads="1"/>
          </p:cNvSpPr>
          <p:nvPr/>
        </p:nvSpPr>
        <p:spPr bwMode="auto">
          <a:xfrm>
            <a:off x="4035425" y="2254250"/>
            <a:ext cx="4333238" cy="800219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光线散射和光波长短原理 </a:t>
            </a:r>
          </a:p>
          <a:p>
            <a:endParaRPr kumimoji="0" lang="en-US" altLang="zh-CN" sz="1800" dirty="0"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3" name="Text Box 31"/>
          <p:cNvSpPr txBox="1">
            <a:spLocks noChangeArrowheads="1"/>
          </p:cNvSpPr>
          <p:nvPr/>
        </p:nvSpPr>
        <p:spPr bwMode="auto">
          <a:xfrm>
            <a:off x="4049713" y="2906713"/>
            <a:ext cx="4679950" cy="139730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地球表面和大气层的弯曲，光线散射，大气层密度不同 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4" name="Text Box 32"/>
          <p:cNvSpPr txBox="1">
            <a:spLocks noChangeArrowheads="1"/>
          </p:cNvSpPr>
          <p:nvPr/>
        </p:nvSpPr>
        <p:spPr bwMode="auto">
          <a:xfrm>
            <a:off x="4092574" y="3995738"/>
            <a:ext cx="3527425" cy="96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/>
                  </a:outerShdw>
                </a:effectLst>
                <a:latin typeface="黑体" pitchFamily="2" charset="-122"/>
                <a:ea typeface="黑体" pitchFamily="2" charset="-122"/>
              </a:rPr>
              <a:t>眼睛的叠合效应 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5" name="Text Box 33"/>
          <p:cNvSpPr txBox="1">
            <a:spLocks noChangeArrowheads="1"/>
          </p:cNvSpPr>
          <p:nvPr/>
        </p:nvSpPr>
        <p:spPr bwMode="auto">
          <a:xfrm>
            <a:off x="4021138" y="4759325"/>
            <a:ext cx="2890535" cy="96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none"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光线折射的原理 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6" name="Text Box 34"/>
          <p:cNvSpPr txBox="1">
            <a:spLocks noChangeArrowheads="1"/>
          </p:cNvSpPr>
          <p:nvPr/>
        </p:nvSpPr>
        <p:spPr bwMode="auto">
          <a:xfrm>
            <a:off x="4067175" y="5661025"/>
            <a:ext cx="4537075" cy="96641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20000"/>
              </a:spcBef>
            </a:pPr>
            <a:r>
              <a:rPr kumimoji="0" lang="zh-CN" altLang="en-US" sz="2800" dirty="0">
                <a:solidFill>
                  <a:srgbClr val="FF33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未说明原因</a:t>
            </a:r>
          </a:p>
          <a:p>
            <a:pPr>
              <a:spcBef>
                <a:spcPct val="20000"/>
              </a:spcBef>
            </a:pPr>
            <a:endParaRPr kumimoji="0" lang="en-US" altLang="zh-CN" sz="2400" b="1" dirty="0">
              <a:solidFill>
                <a:srgbClr val="FF3300"/>
              </a:solidFill>
              <a:effectLst>
                <a:outerShdw blurRad="38100" dist="38100" dir="2700000" algn="tl">
                  <a:srgbClr val="000000"/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136227" name="Line 35"/>
          <p:cNvSpPr>
            <a:spLocks noChangeShapeType="1"/>
          </p:cNvSpPr>
          <p:nvPr/>
        </p:nvSpPr>
        <p:spPr bwMode="auto">
          <a:xfrm flipV="1">
            <a:off x="3505200" y="1066800"/>
            <a:ext cx="1941513" cy="0"/>
          </a:xfrm>
          <a:prstGeom prst="line">
            <a:avLst/>
          </a:prstGeom>
          <a:noFill/>
          <a:ln w="76200">
            <a:solidFill>
              <a:srgbClr val="000000"/>
            </a:solidFill>
            <a:round/>
            <a:headEnd/>
            <a:tailEnd type="stealth" w="med" len="med"/>
          </a:ln>
          <a:effectLst/>
        </p:spPr>
        <p:txBody>
          <a:bodyPr/>
          <a:lstStyle/>
          <a:p>
            <a:endParaRPr lang="zh-CN" altLang="en-US"/>
          </a:p>
        </p:txBody>
      </p:sp>
      <p:sp>
        <p:nvSpPr>
          <p:cNvPr id="136228" name="Text Box 36"/>
          <p:cNvSpPr txBox="1">
            <a:spLocks noChangeArrowheads="1"/>
          </p:cNvSpPr>
          <p:nvPr/>
        </p:nvSpPr>
        <p:spPr bwMode="auto">
          <a:xfrm>
            <a:off x="2057400" y="762000"/>
            <a:ext cx="2590800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粗活意简体" pitchFamily="65" charset="-122"/>
              </a:rPr>
              <a:t>现象</a:t>
            </a:r>
          </a:p>
        </p:txBody>
      </p:sp>
      <p:sp>
        <p:nvSpPr>
          <p:cNvPr id="136229" name="Text Box 37"/>
          <p:cNvSpPr txBox="1">
            <a:spLocks noChangeArrowheads="1"/>
          </p:cNvSpPr>
          <p:nvPr/>
        </p:nvSpPr>
        <p:spPr bwMode="auto">
          <a:xfrm>
            <a:off x="5791200" y="762000"/>
            <a:ext cx="2309812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方正粗活意简体" pitchFamily="65" charset="-122"/>
              </a:rPr>
              <a:t>本质</a:t>
            </a:r>
          </a:p>
        </p:txBody>
      </p:sp>
      <p:sp>
        <p:nvSpPr>
          <p:cNvPr id="136230" name="Text Box 38"/>
          <p:cNvSpPr txBox="1">
            <a:spLocks noChangeArrowheads="1"/>
          </p:cNvSpPr>
          <p:nvPr/>
        </p:nvSpPr>
        <p:spPr bwMode="auto">
          <a:xfrm>
            <a:off x="3429000" y="0"/>
            <a:ext cx="2667001" cy="70788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0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叶根友疾风草书" pitchFamily="2" charset="-122"/>
                <a:ea typeface="叶根友疾风草书" pitchFamily="2" charset="-122"/>
              </a:rPr>
              <a:t>逻辑顺序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0" y="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合作探究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1362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1362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1362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1362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1362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2" dur="500"/>
                                        <p:tgtEl>
                                          <p:spTgt spid="1362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7" dur="500"/>
                                        <p:tgtEl>
                                          <p:spTgt spid="1362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2" dur="500"/>
                                        <p:tgtEl>
                                          <p:spTgt spid="1362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1362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1362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57" dur="500"/>
                                        <p:tgtEl>
                                          <p:spTgt spid="1362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2" dur="500"/>
                                        <p:tgtEl>
                                          <p:spTgt spid="1362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67" dur="500"/>
                                        <p:tgtEl>
                                          <p:spTgt spid="1362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62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2" dur="500"/>
                                        <p:tgtEl>
                                          <p:spTgt spid="1362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6217" grpId="0"/>
      <p:bldP spid="136218" grpId="0"/>
      <p:bldP spid="136219" grpId="0"/>
      <p:bldP spid="136220" grpId="0"/>
      <p:bldP spid="136221" grpId="0"/>
      <p:bldP spid="136222" grpId="0"/>
      <p:bldP spid="136223" grpId="0"/>
      <p:bldP spid="136224" grpId="0"/>
      <p:bldP spid="136225" grpId="0"/>
      <p:bldP spid="136226" grpId="0"/>
      <p:bldP spid="136227" grpId="0" animBg="1"/>
      <p:bldP spid="136228" grpId="0"/>
      <p:bldP spid="136229" grpId="0"/>
      <p:bldP spid="136230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/>
          <p:cNvSpPr txBox="1"/>
          <p:nvPr/>
        </p:nvSpPr>
        <p:spPr>
          <a:xfrm>
            <a:off x="304800" y="457200"/>
            <a:ext cx="8458200" cy="461664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小组合作，体会语言</a:t>
            </a:r>
            <a:endParaRPr lang="en-US" altLang="zh-CN" sz="54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  <a:p>
            <a:endParaRPr lang="en-US" altLang="zh-CN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、个人圈划出运用</a:t>
            </a:r>
            <a:r>
              <a:rPr lang="zh-CN" altLang="en-US" sz="40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说明方法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的语句，大声朗读，并说说这些语句的</a:t>
            </a:r>
            <a:r>
              <a:rPr lang="zh-CN" altLang="en-US" sz="40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表达作用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，记录员做好汇总记录。</a:t>
            </a:r>
            <a:endParaRPr lang="en-US" altLang="zh-CN" sz="4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r>
              <a:rPr lang="en-US" altLang="zh-CN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4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、各组选派代表展示，其他小组点评、质疑或补充。</a:t>
            </a:r>
            <a:endParaRPr lang="zh-CN" altLang="en-US" sz="40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04800" y="304800"/>
            <a:ext cx="8458200" cy="230832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zh-CN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悟幻觉：</a:t>
            </a:r>
            <a:r>
              <a:rPr lang="zh-CN" altLang="zh-CN" sz="4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本文借落日的幻觉，想要告诉我们</a:t>
            </a:r>
            <a:r>
              <a:rPr lang="zh-CN" altLang="zh-CN" sz="48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什么道理</a:t>
            </a:r>
            <a:r>
              <a:rPr lang="zh-CN" altLang="zh-CN" sz="4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？</a:t>
            </a:r>
            <a:endParaRPr lang="en-US" altLang="zh-CN" sz="4800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lvl="0"/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endParaRPr lang="zh-CN" altLang="zh-CN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304800" y="2209801"/>
            <a:ext cx="8839200" cy="378565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lvl="0"/>
            <a:r>
              <a:rPr lang="en-US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        </a:t>
            </a:r>
            <a:r>
              <a:rPr lang="zh-CN" altLang="zh-CN" sz="4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本文介绍了</a:t>
            </a:r>
            <a:r>
              <a:rPr lang="zh-CN" altLang="zh-CN" sz="4800" u="sng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落日各种奇异幻觉，以及各种幻觉产生的原因</a:t>
            </a:r>
            <a:r>
              <a:rPr lang="zh-CN" altLang="zh-CN" sz="4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。</a:t>
            </a:r>
            <a:r>
              <a:rPr lang="zh-CN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从而阐明了</a:t>
            </a:r>
            <a:r>
              <a:rPr lang="zh-CN" altLang="zh-CN" sz="4800" u="sng" dirty="0" smtClean="0">
                <a:solidFill>
                  <a:srgbClr val="C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大千世界有很多奥妙，我们要学会观察生活，要</a:t>
            </a:r>
            <a:r>
              <a:rPr lang="zh-CN" altLang="zh-CN" sz="4800" u="sng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学会通过现象看本质</a:t>
            </a:r>
            <a:r>
              <a:rPr lang="zh-CN" altLang="zh-CN" sz="48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这个道理。 </a:t>
            </a:r>
            <a:endParaRPr lang="zh-CN" altLang="zh-CN" sz="48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行楷" pitchFamily="2" charset="-122"/>
              <a:ea typeface="华文行楷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2531" name="Picture 3" descr="沙漠落日-红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sp>
        <p:nvSpPr>
          <p:cNvPr id="22530" name="Text Box 2"/>
          <p:cNvSpPr txBox="1">
            <a:spLocks noChangeArrowheads="1"/>
          </p:cNvSpPr>
          <p:nvPr/>
        </p:nvSpPr>
        <p:spPr bwMode="auto">
          <a:xfrm>
            <a:off x="2971800" y="304800"/>
            <a:ext cx="3810000" cy="83099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48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2" charset="-122"/>
                <a:ea typeface="黑体" pitchFamily="2" charset="-122"/>
              </a:rPr>
              <a:t>落日的幻觉</a:t>
            </a:r>
            <a:endParaRPr lang="zh-CN" altLang="en-US" sz="48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2" charset="-122"/>
              <a:ea typeface="黑体" pitchFamily="2" charset="-122"/>
            </a:endParaRPr>
          </a:p>
        </p:txBody>
      </p:sp>
      <p:sp>
        <p:nvSpPr>
          <p:cNvPr id="4" name="TextBox 3"/>
          <p:cNvSpPr txBox="1"/>
          <p:nvPr/>
        </p:nvSpPr>
        <p:spPr>
          <a:xfrm>
            <a:off x="0" y="0"/>
            <a:ext cx="20574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重温图片</a:t>
            </a:r>
            <a:endParaRPr lang="zh-CN" altLang="en-US" sz="3600" dirty="0"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4582" name="Picture 6" descr="_CMB4392250000810035170056267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13855" y="0"/>
            <a:ext cx="9126681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zh-CN" altLang="en-US" dirty="0"/>
          </a:p>
        </p:txBody>
      </p:sp>
      <p:pic>
        <p:nvPicPr>
          <p:cNvPr id="4" name="Picture 4" descr="又大又扁的落日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1" y="0"/>
            <a:ext cx="9234055" cy="6858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4340" name="Picture 4" descr="图片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03200" y="117475"/>
            <a:ext cx="8737600" cy="6621463"/>
          </a:xfrm>
          <a:prstGeom prst="rect">
            <a:avLst/>
          </a:prstGeom>
          <a:noFill/>
        </p:spPr>
      </p:pic>
      <p:sp>
        <p:nvSpPr>
          <p:cNvPr id="14339" name="Text Box 3"/>
          <p:cNvSpPr txBox="1">
            <a:spLocks noChangeArrowheads="1"/>
          </p:cNvSpPr>
          <p:nvPr/>
        </p:nvSpPr>
        <p:spPr bwMode="auto">
          <a:xfrm>
            <a:off x="0" y="5791200"/>
            <a:ext cx="91440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请看仔细，图中有黑点吗？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7106" name="Picture 2" descr="u=3738715995,3438238808&amp;gp=1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  <p:pic>
        <p:nvPicPr>
          <p:cNvPr id="47108" name="Picture 4" descr="图片1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solidFill>
            <a:schemeClr val="bg1"/>
          </a:solidFill>
        </p:spPr>
      </p:pic>
      <p:sp>
        <p:nvSpPr>
          <p:cNvPr id="47107" name="Text Box 3"/>
          <p:cNvSpPr txBox="1">
            <a:spLocks noChangeArrowheads="1"/>
          </p:cNvSpPr>
          <p:nvPr/>
        </p:nvSpPr>
        <p:spPr bwMode="auto">
          <a:xfrm>
            <a:off x="304800" y="533400"/>
            <a:ext cx="8839200" cy="34778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r>
              <a:rPr lang="zh-CN" altLang="en-US" sz="6000" b="1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             </a:t>
            </a:r>
            <a:r>
              <a:rPr lang="zh-CN" altLang="en-US" sz="60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拓展延伸</a:t>
            </a:r>
            <a:endParaRPr lang="zh-CN" altLang="en-US" sz="6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ea typeface="楷体_GB2312" pitchFamily="49" charset="-122"/>
            </a:endParaRPr>
          </a:p>
          <a:p>
            <a:r>
              <a:rPr lang="zh-CN" altLang="en-US" sz="4400" b="1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       </a:t>
            </a:r>
            <a:r>
              <a:rPr lang="zh-CN" altLang="en-US" sz="4400" b="1" dirty="0" smtClean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   </a:t>
            </a:r>
            <a:r>
              <a:rPr lang="zh-CN" altLang="en-US" sz="60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关于</a:t>
            </a:r>
            <a:r>
              <a:rPr lang="zh-CN" altLang="en-US" sz="6000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落日，我</a:t>
            </a:r>
            <a:r>
              <a:rPr lang="zh-CN" altLang="en-US" sz="60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们能</a:t>
            </a:r>
            <a:r>
              <a:rPr lang="zh-CN" altLang="en-US" sz="6000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想起哪些古诗词名句？</a:t>
            </a:r>
          </a:p>
          <a:p>
            <a:endParaRPr lang="en-US" altLang="zh-CN" sz="4000" b="1" dirty="0">
              <a:solidFill>
                <a:schemeClr val="bg1"/>
              </a:solidFill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http://www.gnykj.com.cn/imgall/oa2c44linfwwoltdn5wq/t01cf3e2dd38d5eb135.jpg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pic>
        <p:nvPicPr>
          <p:cNvPr id="59394" name="Picture 2" descr="http://www.zzstep.com/bbs/eWebEditor/uploadfile/201107/20110730160657001.gif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-1"/>
            <a:ext cx="9144000" cy="6858002"/>
          </a:xfrm>
          <a:prstGeom prst="rect">
            <a:avLst/>
          </a:prstGeom>
          <a:noFill/>
        </p:spPr>
      </p:pic>
    </p:spTree>
  </p:cSld>
  <p:clrMapOvr>
    <a:masterClrMapping/>
  </p:clrMapOvr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7041" name="Rectangle 1"/>
          <p:cNvSpPr>
            <a:spLocks noChangeArrowheads="1"/>
          </p:cNvSpPr>
          <p:nvPr/>
        </p:nvSpPr>
        <p:spPr bwMode="auto">
          <a:xfrm>
            <a:off x="304800" y="0"/>
            <a:ext cx="8610600" cy="784830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0" tIns="0" rIns="0" bIns="0" numCol="1" anchor="ctr" anchorCtr="0" compatLnSpc="1">
            <a:prstTxWarp prst="textNoShape">
              <a:avLst/>
            </a:prstTxWarp>
            <a:spAutoFit/>
          </a:bodyPr>
          <a:lstStyle/>
          <a:p>
            <a:pPr lvl="0" fontAlgn="ctr"/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 积累有关落日的古诗词名句 </a:t>
            </a:r>
            <a:endParaRPr lang="en-US" altLang="zh-CN" sz="36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lvl="0" fontAlgn="ctr"/>
            <a:r>
              <a:rPr lang="zh-CN" altLang="en-US" sz="2800" dirty="0" smtClean="0"/>
              <a:t> </a:t>
            </a:r>
            <a:br>
              <a:rPr lang="zh-CN" altLang="en-US" sz="2800" dirty="0" smtClean="0"/>
            </a:b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1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、青山依旧在，几度夕阳红。</a:t>
            </a:r>
            <a:endParaRPr lang="en-US" altLang="zh-CN" sz="2800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lvl="0" fontAlgn="ctr"/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   ——《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三国演义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开篇词  明朝杨慎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临江仙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2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、山气日夕佳，飞鸟相与还。</a:t>
            </a:r>
            <a:endParaRPr lang="en-US" altLang="zh-CN" sz="2800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lvl="0" fontAlgn="ctr"/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   ——《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饮酒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•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其五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陶渊明 </a:t>
            </a:r>
            <a:b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3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、过尽千帆皆不是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,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斜晖脉脉水悠悠。</a:t>
            </a:r>
            <a:endParaRPr lang="en-US" altLang="zh-CN" sz="2800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lvl="0" fontAlgn="ctr"/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   ——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温庭筠 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望江南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 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4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、千嶂里，长烟落日孤城闭。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范仲淹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渔家傲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 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5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、落霞与孤骛齐飞，秋水共长天一色。</a:t>
            </a:r>
            <a:endParaRPr lang="en-US" altLang="zh-CN" sz="2800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  <a:p>
            <a:pPr lvl="0" fontAlgn="ctr"/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          ——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王勃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滕王阁序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/>
            </a:r>
            <a:b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6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、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夕阳西下，断肠人在天涯。</a:t>
            </a:r>
            <a:endParaRPr lang="en-US" altLang="zh-CN" sz="2800" dirty="0" smtClean="0"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Arial" pitchFamily="34" charset="0"/>
            </a:endParaRPr>
          </a:p>
          <a:p>
            <a:pPr lvl="0" fontAlgn="ctr"/>
            <a:r>
              <a:rPr lang="zh-CN" altLang="en-US" sz="20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                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——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马致远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《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天净沙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·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秋思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》 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/>
            </a:r>
            <a:b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</a:b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7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、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浮云游子意，落日故人情。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Arial" pitchFamily="34" charset="0"/>
            </a:endParaRPr>
          </a:p>
          <a:p>
            <a:pPr lvl="0" fontAlgn="ctr"/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              ——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李白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《</a:t>
            </a:r>
            <a:r>
              <a:rPr lang="zh-CN" altLang="en-US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送友人</a:t>
            </a:r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》</a:t>
            </a:r>
            <a:endParaRPr kumimoji="0" lang="en-US" altLang="zh-CN" sz="2800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  <a:cs typeface="Arial" pitchFamily="34" charset="0"/>
            </a:endParaRPr>
          </a:p>
          <a:p>
            <a:pPr lvl="0" fontAlgn="ctr"/>
            <a:r>
              <a:rPr lang="en-US" altLang="zh-CN" sz="28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   </a:t>
            </a:r>
            <a: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  <a:t> </a:t>
            </a:r>
            <a:br>
              <a:rPr kumimoji="0" lang="zh-CN" altLang="en-US" sz="2800" i="0" u="none" strike="noStrike" cap="none" normalizeH="0" baseline="0" dirty="0" smtClean="0">
                <a:ln>
                  <a:noFill/>
                </a:ln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  <a:cs typeface="Arial" pitchFamily="34" charset="0"/>
              </a:rPr>
            </a:br>
            <a:endParaRPr kumimoji="0" lang="zh-CN" altLang="en-US" sz="5400" i="0" u="none" strike="noStrike" cap="none" normalizeH="0" baseline="0" dirty="0" smtClean="0">
              <a:ln>
                <a:noFill/>
              </a:ln>
              <a:solidFill>
                <a:srgbClr val="3333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5842" name="Picture 2" descr="图片2"/>
          <p:cNvPicPr>
            <a:picLocks noGrp="1" noChangeAspect="1" noChangeArrowheads="1"/>
          </p:cNvPicPr>
          <p:nvPr>
            <p:ph type="body" idx="1"/>
          </p:nvPr>
        </p:nvPicPr>
        <p:blipFill>
          <a:blip r:embed="rId2" cstate="print"/>
          <a:srcRect/>
          <a:stretch>
            <a:fillRect/>
          </a:stretch>
        </p:blipFill>
        <p:spPr>
          <a:xfrm>
            <a:off x="0" y="0"/>
            <a:ext cx="9144000" cy="6858000"/>
          </a:xfrm>
          <a:noFill/>
          <a:ln/>
        </p:spPr>
      </p:pic>
      <p:sp>
        <p:nvSpPr>
          <p:cNvPr id="35843" name="WordArt 3"/>
          <p:cNvSpPr>
            <a:spLocks noChangeArrowheads="1" noChangeShapeType="1" noTextEdit="1"/>
          </p:cNvSpPr>
          <p:nvPr/>
        </p:nvSpPr>
        <p:spPr bwMode="auto">
          <a:xfrm>
            <a:off x="838200" y="1524000"/>
            <a:ext cx="7620000" cy="365760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6000" kern="10" dirty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黑体"/>
                <a:ea typeface="黑体"/>
              </a:rPr>
              <a:t>探究科学，阐释幻觉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53602" name="Rectangle 2" descr="Large confetti"/>
          <p:cNvSpPr>
            <a:spLocks noGrp="1" noChangeArrowheads="1"/>
          </p:cNvSpPr>
          <p:nvPr>
            <p:ph type="title"/>
          </p:nvPr>
        </p:nvSpPr>
        <p:spPr>
          <a:xfrm>
            <a:off x="990600" y="533400"/>
            <a:ext cx="7086600" cy="838200"/>
          </a:xfrm>
        </p:spPr>
        <p:txBody>
          <a:bodyPr/>
          <a:lstStyle/>
          <a:p>
            <a:r>
              <a:rPr lang="zh-CN" altLang="en-US" sz="6000" b="1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眼见果真为“实”吗？</a:t>
            </a:r>
          </a:p>
        </p:txBody>
      </p:sp>
      <p:sp>
        <p:nvSpPr>
          <p:cNvPr id="153603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304800" y="1752600"/>
            <a:ext cx="8458200" cy="4678363"/>
          </a:xfrm>
        </p:spPr>
        <p:txBody>
          <a:bodyPr/>
          <a:lstStyle/>
          <a:p>
            <a:r>
              <a:rPr lang="en-US" altLang="zh-CN" dirty="0"/>
              <a:t> </a:t>
            </a:r>
            <a:r>
              <a:rPr lang="en-US" altLang="zh-CN" dirty="0" smtClean="0"/>
              <a:t>           </a:t>
            </a: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假如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你是</a:t>
            </a:r>
            <a:r>
              <a:rPr lang="zh-CN" altLang="en-US" sz="5400" b="1" dirty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“走进科学”栏目的解说员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，你能解释下列</a:t>
            </a:r>
            <a:r>
              <a:rPr lang="zh-CN" altLang="en-US" sz="5400" b="1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所看到</a:t>
            </a:r>
            <a:r>
              <a:rPr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的现象吗？ 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6874" name="Picture 10" descr="图片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4876800" y="1600200"/>
            <a:ext cx="3622675" cy="4545013"/>
          </a:xfrm>
          <a:prstGeom prst="rect">
            <a:avLst/>
          </a:prstGeom>
          <a:noFill/>
        </p:spPr>
      </p:pic>
      <p:sp>
        <p:nvSpPr>
          <p:cNvPr id="36868" name="AutoShape 4"/>
          <p:cNvSpPr>
            <a:spLocks noChangeArrowheads="1"/>
          </p:cNvSpPr>
          <p:nvPr/>
        </p:nvSpPr>
        <p:spPr bwMode="auto">
          <a:xfrm>
            <a:off x="6858000" y="304800"/>
            <a:ext cx="2286000" cy="1179513"/>
          </a:xfrm>
          <a:prstGeom prst="cloudCallout">
            <a:avLst>
              <a:gd name="adj1" fmla="val -32917"/>
              <a:gd name="adj2" fmla="val 191588"/>
            </a:avLst>
          </a:prstGeom>
          <a:solidFill>
            <a:srgbClr val="FF00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8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折射</a:t>
            </a:r>
          </a:p>
          <a:p>
            <a:pPr algn="ctr"/>
            <a:r>
              <a:rPr kumimoji="1" lang="zh-CN" altLang="en-US" sz="2800" b="1">
                <a:solidFill>
                  <a:srgbClr val="FFFF00"/>
                </a:solidFill>
                <a:latin typeface="Times New Roman" pitchFamily="18" charset="0"/>
                <a:ea typeface="黑体" pitchFamily="2" charset="-122"/>
              </a:rPr>
              <a:t>现象</a:t>
            </a:r>
          </a:p>
        </p:txBody>
      </p:sp>
      <p:pic>
        <p:nvPicPr>
          <p:cNvPr id="36869" name="Picture 5" descr="star3"/>
          <p:cNvPicPr>
            <a:picLocks noChangeAspect="1" noChangeArrowheads="1" noCrop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539750" y="404813"/>
            <a:ext cx="1152525" cy="96043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36870" name="Rectangle 6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</a:rPr>
              <a:t>铅笔断了吗？</a:t>
            </a:r>
            <a:endParaRPr lang="zh-CN" altLang="en-US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endParaRPr>
          </a:p>
        </p:txBody>
      </p:sp>
      <p:sp>
        <p:nvSpPr>
          <p:cNvPr id="36871" name="Rectangle 7"/>
          <p:cNvSpPr>
            <a:spLocks noGrp="1" noChangeArrowheads="1"/>
          </p:cNvSpPr>
          <p:nvPr>
            <p:ph type="body" sz="half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36872" name="Picture 8" descr="图片3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533400" y="1600200"/>
            <a:ext cx="3622675" cy="4545013"/>
          </a:xfrm>
          <a:prstGeom prst="rect">
            <a:avLst/>
          </a:prstGeom>
          <a:noFill/>
        </p:spPr>
      </p:pic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8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68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868" grpId="0" animBg="1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0962" name="Picture 2" descr="W020070606581169031879[1]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296400" cy="6858000"/>
          </a:xfrm>
          <a:prstGeom prst="rect">
            <a:avLst/>
          </a:prstGeom>
          <a:noFill/>
        </p:spPr>
      </p:pic>
      <p:sp>
        <p:nvSpPr>
          <p:cNvPr id="40963" name="Text Box 3"/>
          <p:cNvSpPr txBox="1">
            <a:spLocks noChangeArrowheads="1"/>
          </p:cNvSpPr>
          <p:nvPr/>
        </p:nvSpPr>
        <p:spPr bwMode="auto">
          <a:xfrm>
            <a:off x="0" y="5638800"/>
            <a:ext cx="9296400" cy="1190625"/>
          </a:xfrm>
          <a:prstGeom prst="rect">
            <a:avLst/>
          </a:prstGeom>
          <a:solidFill>
            <a:schemeClr val="tx2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kumimoji="1" lang="zh-CN" altLang="en-US" sz="3600" dirty="0" smtClean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    课文</a:t>
            </a:r>
            <a:r>
              <a:rPr kumimoji="1" lang="zh-CN" altLang="en-US" sz="36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没有交待</a:t>
            </a:r>
            <a:r>
              <a:rPr kumimoji="1" lang="zh-CN" altLang="en-US" sz="3600" dirty="0">
                <a:solidFill>
                  <a:srgbClr val="FFFF00"/>
                </a:solidFill>
                <a:latin typeface="Times New Roman"/>
                <a:ea typeface="黑体" pitchFamily="2" charset="-122"/>
              </a:rPr>
              <a:t>“</a:t>
            </a:r>
            <a:r>
              <a:rPr kumimoji="1" lang="zh-CN" altLang="en-US" sz="36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落日变大</a:t>
            </a:r>
            <a:r>
              <a:rPr kumimoji="1" lang="zh-CN" altLang="en-US" sz="3600" dirty="0">
                <a:solidFill>
                  <a:srgbClr val="FFFF00"/>
                </a:solidFill>
                <a:latin typeface="Times New Roman"/>
                <a:ea typeface="黑体" pitchFamily="2" charset="-122"/>
              </a:rPr>
              <a:t>”</a:t>
            </a:r>
            <a:r>
              <a:rPr kumimoji="1" lang="zh-CN" altLang="en-US" sz="36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的原因，你能</a:t>
            </a:r>
            <a:r>
              <a:rPr kumimoji="1" lang="zh-CN" altLang="en-US" sz="3600" dirty="0">
                <a:solidFill>
                  <a:srgbClr val="FFFF00"/>
                </a:solidFill>
                <a:latin typeface="黑体" pitchFamily="2" charset="-122"/>
                <a:ea typeface="黑体" pitchFamily="2" charset="-122"/>
              </a:rPr>
              <a:t>试试</a:t>
            </a:r>
            <a:r>
              <a:rPr kumimoji="1" lang="zh-CN" altLang="en-US" sz="3600" dirty="0">
                <a:solidFill>
                  <a:schemeClr val="bg1"/>
                </a:solidFill>
                <a:latin typeface="黑体" pitchFamily="2" charset="-122"/>
                <a:ea typeface="黑体" pitchFamily="2" charset="-122"/>
              </a:rPr>
              <a:t>吗？利用所学的知识说明其原因。　</a:t>
            </a:r>
            <a:r>
              <a:rPr kumimoji="1" lang="zh-CN" altLang="en-US" sz="3200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　</a:t>
            </a:r>
            <a:r>
              <a:rPr kumimoji="1" lang="zh-CN" altLang="en-US" sz="3200" b="1" dirty="0">
                <a:solidFill>
                  <a:srgbClr val="FF0000"/>
                </a:solidFill>
                <a:latin typeface="黑体" pitchFamily="2" charset="-122"/>
                <a:ea typeface="黑体" pitchFamily="2" charset="-122"/>
              </a:rPr>
              <a:t>　　　　　　　　　　　　　　</a:t>
            </a:r>
          </a:p>
        </p:txBody>
      </p:sp>
      <p:pic>
        <p:nvPicPr>
          <p:cNvPr id="40964" name="Picture 4" descr="sundown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9296400" cy="5638800"/>
          </a:xfrm>
          <a:prstGeom prst="rect">
            <a:avLst/>
          </a:prstGeom>
          <a:noFill/>
        </p:spPr>
      </p:pic>
      <p:sp>
        <p:nvSpPr>
          <p:cNvPr id="40965" name="AutoShape 5"/>
          <p:cNvSpPr>
            <a:spLocks noChangeArrowheads="1"/>
          </p:cNvSpPr>
          <p:nvPr/>
        </p:nvSpPr>
        <p:spPr bwMode="auto">
          <a:xfrm>
            <a:off x="6096000" y="1905000"/>
            <a:ext cx="3254375" cy="2747963"/>
          </a:xfrm>
          <a:prstGeom prst="cloudCallout">
            <a:avLst>
              <a:gd name="adj1" fmla="val -44194"/>
              <a:gd name="adj2" fmla="val 81486"/>
            </a:avLst>
          </a:prstGeom>
          <a:solidFill>
            <a:srgbClr val="FFFF00"/>
          </a:solidFill>
          <a:ln w="9525">
            <a:solidFill>
              <a:srgbClr val="000000"/>
            </a:solidFill>
            <a:round/>
            <a:headEnd/>
            <a:tailEnd/>
          </a:ln>
          <a:effectLst/>
        </p:spPr>
        <p:txBody>
          <a:bodyPr/>
          <a:lstStyle/>
          <a:p>
            <a:pPr algn="ctr"/>
            <a:r>
              <a:rPr kumimoji="1" lang="zh-CN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在思考中体验</a:t>
            </a:r>
          </a:p>
          <a:p>
            <a:pPr algn="ctr"/>
            <a:r>
              <a:rPr kumimoji="1"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  科学的快乐！</a:t>
            </a:r>
          </a:p>
          <a:p>
            <a:pPr algn="ctr"/>
            <a:endParaRPr kumimoji="1" lang="zh-CN" altLang="en-US" sz="2400" dirty="0">
              <a:solidFill>
                <a:schemeClr val="tx2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  <a:p>
            <a:pPr algn="ctr"/>
            <a:r>
              <a:rPr kumimoji="1" lang="zh-CN" altLang="en-US" sz="2400" dirty="0">
                <a:solidFill>
                  <a:schemeClr val="tx2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在探索中享受</a:t>
            </a:r>
          </a:p>
          <a:p>
            <a:pPr algn="ctr"/>
            <a:r>
              <a:rPr kumimoji="1" lang="zh-CN" altLang="en-US" sz="24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 真理的幸福！</a:t>
            </a:r>
          </a:p>
        </p:txBody>
      </p:sp>
      <p:sp>
        <p:nvSpPr>
          <p:cNvPr id="40966" name="Text Box 6"/>
          <p:cNvSpPr txBox="1">
            <a:spLocks noChangeArrowheads="1"/>
          </p:cNvSpPr>
          <p:nvPr/>
        </p:nvSpPr>
        <p:spPr bwMode="auto">
          <a:xfrm>
            <a:off x="228600" y="404813"/>
            <a:ext cx="2667000" cy="1555750"/>
          </a:xfrm>
          <a:prstGeom prst="rect">
            <a:avLst/>
          </a:prstGeom>
          <a:solidFill>
            <a:srgbClr val="FF9933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r>
              <a:rPr kumimoji="1" lang="zh-CN" altLang="en-US" sz="4800" b="1">
                <a:solidFill>
                  <a:srgbClr val="000000"/>
                </a:solidFill>
                <a:effectLst>
                  <a:outerShdw blurRad="38100" dist="38100" dir="2700000" algn="tl">
                    <a:srgbClr val="FFFFFF"/>
                  </a:outerShdw>
                </a:effectLst>
                <a:latin typeface="Times New Roman" pitchFamily="18" charset="0"/>
              </a:rPr>
              <a:t>趁热打铁小试牛刀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 descr="花束"/>
          <p:cNvSpPr>
            <a:spLocks noChangeArrowheads="1"/>
          </p:cNvSpPr>
          <p:nvPr/>
        </p:nvSpPr>
        <p:spPr bwMode="auto">
          <a:xfrm>
            <a:off x="2209800" y="2362200"/>
            <a:ext cx="4800600" cy="3429000"/>
          </a:xfrm>
          <a:prstGeom prst="rect">
            <a:avLst/>
          </a:prstGeom>
          <a:blipFill dpi="0" rotWithShape="1">
            <a:blip r:embed="rId2" cstate="print"/>
            <a:srcRect/>
            <a:tile tx="0" ty="0" sx="100000" sy="100000" flip="none" algn="tl"/>
          </a:blipFill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kumimoji="1"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1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、背景衬托；</a:t>
            </a:r>
          </a:p>
          <a:p>
            <a:r>
              <a:rPr kumimoji="1"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2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、光渗现象；</a:t>
            </a:r>
          </a:p>
          <a:p>
            <a:r>
              <a:rPr kumimoji="1"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3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、眼睛结构；</a:t>
            </a:r>
          </a:p>
          <a:p>
            <a:r>
              <a:rPr kumimoji="1" lang="en-US" altLang="zh-CN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4</a:t>
            </a:r>
            <a:r>
              <a:rPr kumimoji="1" lang="zh-CN" altLang="en-US" sz="5400" b="1" dirty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楷体_GB2312" pitchFamily="49" charset="-122"/>
                <a:ea typeface="楷体_GB2312" pitchFamily="49" charset="-122"/>
              </a:rPr>
              <a:t>、光线折射。</a:t>
            </a:r>
          </a:p>
        </p:txBody>
      </p:sp>
      <p:sp>
        <p:nvSpPr>
          <p:cNvPr id="3" name="Text Box 29"/>
          <p:cNvSpPr txBox="1">
            <a:spLocks noChangeArrowheads="1"/>
          </p:cNvSpPr>
          <p:nvPr/>
        </p:nvSpPr>
        <p:spPr bwMode="auto">
          <a:xfrm>
            <a:off x="26988" y="381000"/>
            <a:ext cx="9144000" cy="1536700"/>
          </a:xfrm>
          <a:prstGeom prst="rect">
            <a:avLst/>
          </a:prstGeom>
          <a:solidFill>
            <a:srgbClr val="FFFF00"/>
          </a:solidFill>
          <a:ln>
            <a:noFill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20000"/>
              </a:spcBef>
            </a:pPr>
            <a:r>
              <a:rPr lang="zh-CN" altLang="en-US" sz="66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为什么落日好像变大了 </a:t>
            </a:r>
          </a:p>
          <a:p>
            <a:pPr>
              <a:spcBef>
                <a:spcPct val="20000"/>
              </a:spcBef>
            </a:pPr>
            <a:endParaRPr lang="en-US" altLang="zh-CN" sz="2400" b="1" dirty="0">
              <a:solidFill>
                <a:srgbClr val="0000FF"/>
              </a:solidFill>
              <a:effectLst>
                <a:outerShdw blurRad="38100" dist="38100" dir="2700000" algn="tl">
                  <a:srgbClr val="000000"/>
                </a:outerShdw>
              </a:effectLst>
              <a:ea typeface="黑体" pitchFamily="2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</p:bld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3010" name="Picture 2" descr="20095102897541"/>
          <p:cNvPicPr>
            <a:picLocks noChangeAspect="1" noChangeArrowheads="1"/>
          </p:cNvPicPr>
          <p:nvPr/>
        </p:nvPicPr>
        <p:blipFill>
          <a:blip r:embed="rId2" cstate="print">
            <a:lum contrast="18000"/>
          </a:blip>
          <a:srcRect l="1639" t="-3159" b="11578"/>
          <a:stretch>
            <a:fillRect/>
          </a:stretch>
        </p:blipFill>
        <p:spPr bwMode="auto">
          <a:xfrm>
            <a:off x="0" y="-379413"/>
            <a:ext cx="9144000" cy="72374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24579" name="Rectangle 3"/>
          <p:cNvSpPr>
            <a:spLocks noGrp="1" noChangeArrowheads="1"/>
          </p:cNvSpPr>
          <p:nvPr>
            <p:ph type="body" idx="4294967295"/>
          </p:nvPr>
        </p:nvSpPr>
        <p:spPr>
          <a:xfrm>
            <a:off x="0" y="1582738"/>
            <a:ext cx="9144000" cy="3311525"/>
          </a:xfrm>
        </p:spPr>
        <p:txBody>
          <a:bodyPr/>
          <a:lstStyle/>
          <a:p>
            <a:pPr>
              <a:buFontTx/>
              <a:buNone/>
            </a:pPr>
            <a:r>
              <a:rPr lang="en-US" altLang="zh-CN" sz="4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1.</a:t>
            </a:r>
            <a:r>
              <a:rPr lang="zh-CN" altLang="en-US" sz="4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学会透过现象看事物的本质；</a:t>
            </a:r>
          </a:p>
          <a:p>
            <a:pPr>
              <a:buFontTx/>
              <a:buNone/>
            </a:pPr>
            <a:r>
              <a:rPr lang="en-US" altLang="zh-CN" sz="4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2.</a:t>
            </a:r>
            <a:r>
              <a:rPr lang="zh-CN" altLang="en-US" sz="4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眼见不一定为实，我们要学会了解事情的真相；</a:t>
            </a:r>
          </a:p>
          <a:p>
            <a:pPr>
              <a:buFontTx/>
              <a:buNone/>
            </a:pPr>
            <a:r>
              <a:rPr lang="en-US" altLang="zh-CN" sz="4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3.</a:t>
            </a:r>
            <a:r>
              <a:rPr lang="zh-CN" altLang="en-US" sz="4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我们要仔细观察生活，尊重科  学事实；</a:t>
            </a:r>
          </a:p>
          <a:p>
            <a:pPr>
              <a:buFontTx/>
              <a:buNone/>
            </a:pPr>
            <a:r>
              <a:rPr lang="zh-CN" altLang="en-US" sz="4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</a:rPr>
              <a:t>    </a:t>
            </a:r>
            <a:r>
              <a:rPr lang="en-US" altLang="zh-CN" sz="4800" dirty="0">
                <a:solidFill>
                  <a:srgbClr val="0000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华文新魏" pitchFamily="2" charset="-122"/>
              </a:rPr>
              <a:t>……</a:t>
            </a:r>
            <a:endParaRPr lang="en-US" altLang="zh-CN" sz="3600" dirty="0">
              <a:solidFill>
                <a:srgbClr val="0000FF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</p:txBody>
      </p:sp>
      <p:sp>
        <p:nvSpPr>
          <p:cNvPr id="43012" name="Text Box 4"/>
          <p:cNvSpPr txBox="1">
            <a:spLocks noChangeArrowheads="1"/>
          </p:cNvSpPr>
          <p:nvPr/>
        </p:nvSpPr>
        <p:spPr bwMode="auto">
          <a:xfrm>
            <a:off x="0" y="609600"/>
            <a:ext cx="9144000" cy="82391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lang="zh-CN" altLang="en-US" sz="48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楷体_GB2312" pitchFamily="49" charset="-122"/>
              </a:rPr>
              <a:t>学了此文，你获得了哪些启示？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0" y="0"/>
            <a:ext cx="2133600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小结感悟</a:t>
            </a:r>
            <a:endParaRPr lang="zh-CN" altLang="en-US" sz="36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 nodeType="with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24579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0" dur="2000"/>
                                        <p:tgtEl>
                                          <p:spTgt spid="24579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1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2000"/>
                                        <p:tgtEl>
                                          <p:spTgt spid="24579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4" presetID="10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2000"/>
                                        <p:tgtEl>
                                          <p:spTgt spid="24579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5364" name="Picture 4" descr="图片2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26054" y="0"/>
            <a:ext cx="9117946" cy="6455760"/>
          </a:xfrm>
          <a:prstGeom prst="rect">
            <a:avLst/>
          </a:prstGeom>
          <a:noFill/>
        </p:spPr>
      </p:pic>
      <p:sp>
        <p:nvSpPr>
          <p:cNvPr id="15363" name="Text Box 3"/>
          <p:cNvSpPr txBox="1">
            <a:spLocks noChangeArrowheads="1"/>
          </p:cNvSpPr>
          <p:nvPr/>
        </p:nvSpPr>
        <p:spPr bwMode="auto">
          <a:xfrm>
            <a:off x="0" y="6021388"/>
            <a:ext cx="9144000" cy="701675"/>
          </a:xfrm>
          <a:prstGeom prst="rect">
            <a:avLst/>
          </a:prstGeom>
          <a:solidFill>
            <a:schemeClr val="bg1"/>
          </a:solidFill>
          <a:ln w="9525">
            <a:noFill/>
            <a:miter lim="800000"/>
            <a:headEnd/>
            <a:tailEnd/>
          </a:ln>
          <a:effectLst/>
        </p:spPr>
        <p:txBody>
          <a:bodyPr>
            <a:spAutoFit/>
          </a:bodyPr>
          <a:lstStyle/>
          <a:p>
            <a:pPr algn="ctr">
              <a:spcBef>
                <a:spcPct val="50000"/>
              </a:spcBef>
            </a:pPr>
            <a:r>
              <a:rPr kumimoji="1" lang="zh-CN" altLang="en-US" sz="4000" dirty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图</a:t>
            </a:r>
            <a:r>
              <a:rPr kumimoji="1" lang="zh-CN" altLang="en-US" sz="40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itchFamily="18" charset="0"/>
                <a:ea typeface="黑体" pitchFamily="2" charset="-122"/>
              </a:rPr>
              <a:t>中有多少个飞轮在转动？</a:t>
            </a:r>
            <a:endParaRPr kumimoji="1" lang="zh-CN" altLang="en-US" sz="4000" dirty="0"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itchFamily="18" charset="0"/>
              <a:ea typeface="黑体" pitchFamily="2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457200" y="228600"/>
            <a:ext cx="8153400" cy="6907351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400" dirty="0" smtClean="0">
                <a:latin typeface="华文行楷" pitchFamily="2" charset="-122"/>
                <a:ea typeface="华文行楷" pitchFamily="2" charset="-122"/>
              </a:rPr>
              <a:t>                  </a:t>
            </a:r>
            <a:r>
              <a:rPr lang="zh-CN" altLang="en-US" sz="4800" dirty="0" smtClean="0">
                <a:solidFill>
                  <a:srgbClr val="3333FF"/>
                </a:solidFill>
                <a:latin typeface="华文行楷" pitchFamily="2" charset="-122"/>
                <a:ea typeface="华文行楷" pitchFamily="2" charset="-122"/>
              </a:rPr>
              <a:t>老师寄语</a:t>
            </a:r>
            <a:endParaRPr lang="en-US" altLang="zh-CN" sz="4800" dirty="0" smtClean="0">
              <a:solidFill>
                <a:srgbClr val="3333FF"/>
              </a:solidFill>
              <a:latin typeface="华文行楷" pitchFamily="2" charset="-122"/>
              <a:ea typeface="华文行楷" pitchFamily="2" charset="-122"/>
            </a:endParaRPr>
          </a:p>
          <a:p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真实的东西往往不一定是美的，而美好的东西往往披上了虚假的外衣，我们看到的只是幻象，却依然欣欣然沉溺于幻象而不愿醒来。可是有一天，终会醒来，有人悲叹，有人神伤，有人麻木，有人坚强。我们学习这篇文章，不仅仅是让你们清醒地看清每个幻象的本质，我还想，让你们诗意地生活，等到那一天，幻觉退去，真实毕现的时候，</a:t>
            </a:r>
            <a:r>
              <a:rPr lang="zh-CN" altLang="en-US" sz="32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你能如看这每天的日落一样，平常，淡然。</a:t>
            </a:r>
            <a: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因为，你已经在美丽中快乐了，何况，明天还有一轮新的太阳要升起呢？ </a:t>
            </a:r>
            <a:br>
              <a:rPr lang="zh-CN" altLang="en-US" sz="32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</a:br>
            <a:endParaRPr lang="zh-CN" altLang="en-US" sz="32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5058" name="Picture 2" descr="1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-304800" y="-228600"/>
            <a:ext cx="9753600" cy="7315200"/>
          </a:xfrm>
          <a:prstGeom prst="rect">
            <a:avLst/>
          </a:prstGeom>
          <a:noFill/>
        </p:spPr>
      </p:pic>
      <p:sp>
        <p:nvSpPr>
          <p:cNvPr id="45059" name="Text Box 3"/>
          <p:cNvSpPr txBox="1">
            <a:spLocks noChangeArrowheads="1"/>
          </p:cNvSpPr>
          <p:nvPr/>
        </p:nvSpPr>
        <p:spPr bwMode="auto">
          <a:xfrm>
            <a:off x="0" y="-457200"/>
            <a:ext cx="9144000" cy="1111996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400" dirty="0" smtClean="0">
                <a:solidFill>
                  <a:schemeClr val="bg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ea typeface="黑体" pitchFamily="2" charset="-122"/>
              </a:rPr>
              <a:t>                 </a:t>
            </a:r>
            <a:r>
              <a:rPr lang="zh-CN" altLang="en-US" sz="5400" dirty="0" smtClean="0">
                <a:solidFill>
                  <a:schemeClr val="bg1"/>
                </a:solidFill>
                <a:latin typeface="华文行楷" pitchFamily="2" charset="-122"/>
                <a:ea typeface="华文行楷" pitchFamily="2" charset="-122"/>
              </a:rPr>
              <a:t>布置作业</a:t>
            </a:r>
            <a:endParaRPr lang="en-US" altLang="zh-CN" sz="5400" dirty="0" smtClean="0">
              <a:solidFill>
                <a:schemeClr val="bg1"/>
              </a:solidFill>
              <a:latin typeface="华文行楷" pitchFamily="2" charset="-122"/>
              <a:ea typeface="华文行楷" pitchFamily="2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一、必做题：课后</a:t>
            </a:r>
            <a:r>
              <a:rPr lang="zh-CN" altLang="zh-CN" sz="4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观察日出的景色，写一段</a:t>
            </a:r>
            <a:r>
              <a:rPr lang="en-US" altLang="zh-CN" sz="4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100</a:t>
            </a:r>
            <a:r>
              <a:rPr lang="zh-CN" altLang="en-US" sz="4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字左右的</a:t>
            </a:r>
            <a:r>
              <a:rPr lang="zh-CN" altLang="zh-CN" sz="4400" dirty="0" smtClean="0">
                <a:solidFill>
                  <a:srgbClr val="3333FF"/>
                </a:solidFill>
                <a:latin typeface="黑体" pitchFamily="49" charset="-122"/>
                <a:ea typeface="黑体" pitchFamily="49" charset="-122"/>
              </a:rPr>
              <a:t>描写文字。</a:t>
            </a:r>
            <a:endParaRPr lang="en-US" altLang="zh-CN" sz="4400" dirty="0" smtClean="0">
              <a:solidFill>
                <a:srgbClr val="3333FF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4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二、选做题：</a:t>
            </a:r>
            <a:r>
              <a:rPr lang="zh-CN" altLang="zh-CN" sz="44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举一个</a:t>
            </a:r>
            <a:r>
              <a:rPr lang="zh-CN" altLang="en-US" sz="44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大自然的</a:t>
            </a:r>
            <a:r>
              <a:rPr lang="en-US" altLang="zh-CN" sz="44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“</a:t>
            </a:r>
            <a:r>
              <a:rPr lang="zh-CN" altLang="zh-CN" sz="44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幻象</a:t>
            </a:r>
            <a:r>
              <a:rPr lang="en-US" altLang="zh-CN" sz="44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”</a:t>
            </a:r>
            <a:r>
              <a:rPr lang="zh-CN" altLang="zh-CN" sz="44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并具体说明。</a:t>
            </a:r>
          </a:p>
          <a:p>
            <a:pPr lvl="0">
              <a:lnSpc>
                <a:spcPct val="170000"/>
              </a:lnSpc>
              <a:spcBef>
                <a:spcPct val="50000"/>
              </a:spcBef>
            </a:pPr>
            <a:r>
              <a:rPr lang="en-US" altLang="zh-CN" sz="4400" dirty="0" smtClean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</a:t>
            </a:r>
            <a:endParaRPr lang="zh-CN" altLang="zh-CN" sz="4400" dirty="0" smtClean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endParaRPr lang="zh-CN" altLang="en-US" sz="4400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  <a:p>
            <a:pPr>
              <a:lnSpc>
                <a:spcPct val="170000"/>
              </a:lnSpc>
              <a:spcBef>
                <a:spcPct val="50000"/>
              </a:spcBef>
            </a:pPr>
            <a:r>
              <a:rPr lang="zh-CN" altLang="en-US" sz="4000" b="1" dirty="0">
                <a:solidFill>
                  <a:srgbClr val="FFFF00"/>
                </a:solidFill>
                <a:latin typeface="黑体" pitchFamily="49" charset="-122"/>
                <a:ea typeface="黑体" pitchFamily="49" charset="-122"/>
              </a:rPr>
              <a:t>     </a:t>
            </a:r>
            <a:endParaRPr lang="zh-CN" altLang="en-US" sz="3600" b="1" dirty="0">
              <a:solidFill>
                <a:srgbClr val="FFFF00"/>
              </a:solidFill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/>
        </p:nvSpPr>
        <p:spPr>
          <a:xfrm>
            <a:off x="381000" y="0"/>
            <a:ext cx="8382000" cy="643253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zh-CN" altLang="en-US" sz="4000" dirty="0" smtClean="0">
                <a:latin typeface="黑体" pitchFamily="49" charset="-122"/>
                <a:ea typeface="黑体" pitchFamily="49" charset="-122"/>
              </a:rPr>
              <a:t>         </a:t>
            </a:r>
            <a:r>
              <a:rPr lang="zh-CN" altLang="en-US" sz="60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itchFamily="2" charset="-122"/>
                <a:ea typeface="华文新魏" pitchFamily="2" charset="-122"/>
              </a:rPr>
              <a:t>导入新课</a:t>
            </a:r>
            <a:endParaRPr lang="en-US" altLang="zh-CN" sz="6000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华文新魏" pitchFamily="2" charset="-122"/>
              <a:ea typeface="华文新魏" pitchFamily="2" charset="-122"/>
            </a:endParaRPr>
          </a:p>
          <a:p>
            <a:r>
              <a:rPr lang="zh-CN" altLang="en-US" sz="4400" dirty="0" smtClean="0">
                <a:solidFill>
                  <a:srgbClr val="3333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很多时候，我们会因为种种原因对事物产生错觉或幻觉</a:t>
            </a:r>
            <a:r>
              <a:rPr lang="zh-CN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，从而影响到我们对事物的认识，因此，</a:t>
            </a:r>
            <a:r>
              <a:rPr lang="zh-CN" altLang="en-US" sz="4400" dirty="0" smtClean="0"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我们应该透过现象看本质。</a:t>
            </a:r>
            <a:r>
              <a:rPr lang="zh-CN" altLang="en-US" sz="4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生活中这样的例子还有很多，比如说落日就是。今天，我们就一起来看一看每天的落日会有怎样的景观。</a:t>
            </a:r>
            <a:endParaRPr lang="zh-CN" altLang="en-US" sz="4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291" name="Text Box 14"/>
          <p:cNvSpPr txBox="1">
            <a:spLocks noChangeArrowheads="1"/>
          </p:cNvSpPr>
          <p:nvPr/>
        </p:nvSpPr>
        <p:spPr bwMode="auto">
          <a:xfrm>
            <a:off x="533400" y="762000"/>
            <a:ext cx="8077200" cy="186204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11500" dirty="0">
                <a:solidFill>
                  <a:srgbClr val="FFFF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行楷" pitchFamily="2" charset="-122"/>
                <a:ea typeface="华文行楷" pitchFamily="2" charset="-122"/>
              </a:rPr>
              <a:t>落日的幻觉</a:t>
            </a:r>
          </a:p>
        </p:txBody>
      </p:sp>
      <p:sp>
        <p:nvSpPr>
          <p:cNvPr id="12292" name="Text Box 15"/>
          <p:cNvSpPr txBox="1">
            <a:spLocks noChangeArrowheads="1"/>
          </p:cNvSpPr>
          <p:nvPr/>
        </p:nvSpPr>
        <p:spPr bwMode="auto">
          <a:xfrm>
            <a:off x="5181600" y="2743200"/>
            <a:ext cx="2971800" cy="1107996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wrap="square">
            <a:spAutoFit/>
          </a:bodyPr>
          <a:lstStyle/>
          <a:p>
            <a:pPr eaLnBrk="0" hangingPunct="0"/>
            <a:r>
              <a:rPr lang="zh-CN" altLang="en-US" sz="6600" dirty="0">
                <a:solidFill>
                  <a:srgbClr val="0066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黄天祥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4756" name="WordArt 4"/>
          <p:cNvSpPr>
            <a:spLocks noChangeArrowheads="1" noChangeShapeType="1" noTextEdit="1"/>
          </p:cNvSpPr>
          <p:nvPr/>
        </p:nvSpPr>
        <p:spPr bwMode="auto">
          <a:xfrm>
            <a:off x="1600200" y="228600"/>
            <a:ext cx="5638800" cy="2584450"/>
          </a:xfrm>
          <a:prstGeom prst="rect">
            <a:avLst/>
          </a:prstGeom>
        </p:spPr>
        <p:txBody>
          <a:bodyPr wrap="none" fromWordArt="1">
            <a:prstTxWarp prst="textSlantUp">
              <a:avLst>
                <a:gd name="adj" fmla="val 32056"/>
              </a:avLst>
            </a:prstTxWarp>
          </a:bodyPr>
          <a:lstStyle/>
          <a:p>
            <a:pPr algn="ctr"/>
            <a:r>
              <a:rPr lang="zh-CN" altLang="en-US" sz="3600" kern="10" dirty="0" smtClean="0">
                <a:ln w="9525">
                  <a:solidFill>
                    <a:srgbClr val="CC99FF"/>
                  </a:solidFill>
                  <a:round/>
                  <a:headEnd/>
                  <a:tailEnd/>
                </a:ln>
                <a:gradFill rotWithShape="0">
                  <a:gsLst>
                    <a:gs pos="0">
                      <a:srgbClr val="6600CC"/>
                    </a:gs>
                    <a:gs pos="100000">
                      <a:srgbClr val="CC00CC"/>
                    </a:gs>
                  </a:gsLst>
                  <a:lin ang="5400000" scaled="1"/>
                </a:gradFill>
                <a:effectLst>
                  <a:outerShdw dist="53882" dir="2700000" algn="ctr" rotWithShape="0">
                    <a:srgbClr val="9999FF">
                      <a:alpha val="80000"/>
                    </a:srgbClr>
                  </a:outerShdw>
                </a:effectLst>
                <a:latin typeface="华文行楷"/>
              </a:rPr>
              <a:t>欣赏图片</a:t>
            </a:r>
            <a:endParaRPr lang="zh-CN" altLang="en-US" sz="3600" kern="10" dirty="0">
              <a:ln w="9525">
                <a:solidFill>
                  <a:srgbClr val="CC99FF"/>
                </a:solidFill>
                <a:round/>
                <a:headEnd/>
                <a:tailEnd/>
              </a:ln>
              <a:gradFill rotWithShape="0">
                <a:gsLst>
                  <a:gs pos="0">
                    <a:srgbClr val="6600CC"/>
                  </a:gs>
                  <a:gs pos="100000">
                    <a:srgbClr val="CC00CC"/>
                  </a:gs>
                </a:gsLst>
                <a:lin ang="5400000" scaled="1"/>
              </a:gradFill>
              <a:effectLst>
                <a:outerShdw dist="53882" dir="2700000" algn="ctr" rotWithShape="0">
                  <a:srgbClr val="9999FF">
                    <a:alpha val="80000"/>
                  </a:srgbClr>
                </a:outerShdw>
              </a:effectLst>
              <a:latin typeface="华文行楷"/>
            </a:endParaRPr>
          </a:p>
        </p:txBody>
      </p:sp>
      <p:sp>
        <p:nvSpPr>
          <p:cNvPr id="3" name="矩形 2"/>
          <p:cNvSpPr/>
          <p:nvPr/>
        </p:nvSpPr>
        <p:spPr>
          <a:xfrm>
            <a:off x="533400" y="2667000"/>
            <a:ext cx="8229600" cy="2585323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    </a:t>
            </a:r>
            <a:r>
              <a:rPr lang="zh-CN" altLang="zh-CN" sz="5400" dirty="0" smtClean="0"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黑体" pitchFamily="49" charset="-122"/>
                <a:ea typeface="黑体" pitchFamily="49" charset="-122"/>
              </a:rPr>
              <a:t>落日的景色美在哪里呢？请同学们从颜色和形状等方面说一说。</a:t>
            </a:r>
            <a:endParaRPr lang="zh-CN" altLang="en-US" sz="5400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黑体" pitchFamily="49" charset="-122"/>
              <a:ea typeface="黑体" pitchFamily="49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6802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6803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6804" name="Picture 4" descr="0002251989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9874" name="Rectangle 2"/>
          <p:cNvSpPr>
            <a:spLocks noGrp="1" noChangeArrowheads="1"/>
          </p:cNvSpPr>
          <p:nvPr>
            <p:ph type="title"/>
          </p:nvPr>
        </p:nvSpPr>
        <p:spPr/>
        <p:txBody>
          <a:bodyPr/>
          <a:lstStyle/>
          <a:p>
            <a:endParaRPr lang="zh-CN" altLang="zh-CN"/>
          </a:p>
        </p:txBody>
      </p:sp>
      <p:sp>
        <p:nvSpPr>
          <p:cNvPr id="79875" name="Rectangle 3"/>
          <p:cNvSpPr>
            <a:spLocks noGrp="1" noChangeArrowheads="1"/>
          </p:cNvSpPr>
          <p:nvPr>
            <p:ph type="body" idx="1"/>
          </p:nvPr>
        </p:nvSpPr>
        <p:spPr/>
        <p:txBody>
          <a:bodyPr/>
          <a:lstStyle/>
          <a:p>
            <a:endParaRPr lang="zh-CN" altLang="zh-CN"/>
          </a:p>
        </p:txBody>
      </p:sp>
      <p:pic>
        <p:nvPicPr>
          <p:cNvPr id="79876" name="Picture 4" descr="b_6524FB90D4E4CE27787E33776D286234"/>
          <p:cNvPicPr>
            <a:picLocks noChangeAspect="1" noChangeArrowheads="1"/>
          </p:cNvPicPr>
          <p:nvPr/>
        </p:nvPicPr>
        <p:blipFill>
          <a:blip r:embed="rId2" cstate="print"/>
          <a:srcRect/>
          <a:stretch>
            <a:fillRect/>
          </a:stretch>
        </p:blipFill>
        <p:spPr bwMode="auto">
          <a:xfrm>
            <a:off x="0" y="0"/>
            <a:ext cx="9144000" cy="6858000"/>
          </a:xfrm>
          <a:prstGeom prst="rect">
            <a:avLst/>
          </a:prstGeom>
          <a:noFill/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714</TotalTime>
  <Words>1189</Words>
  <Application>Microsoft Office PowerPoint</Application>
  <PresentationFormat>全屏显示(4:3)</PresentationFormat>
  <Paragraphs>100</Paragraphs>
  <Slides>41</Slides>
  <Notes>1</Notes>
  <HiddenSlides>0</HiddenSlides>
  <MMClips>0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41</vt:i4>
      </vt:variant>
    </vt:vector>
  </HeadingPairs>
  <TitlesOfParts>
    <vt:vector size="42" baseType="lpstr">
      <vt:lpstr>默认设计模板</vt:lpstr>
      <vt:lpstr>幻灯片 1</vt:lpstr>
      <vt:lpstr>幻灯片 2</vt:lpstr>
      <vt:lpstr>幻灯片 3</vt:lpstr>
      <vt:lpstr>幻灯片 4</vt:lpstr>
      <vt:lpstr>幻灯片 5</vt:lpstr>
      <vt:lpstr>幻灯片 6</vt:lpstr>
      <vt:lpstr>幻灯片 7</vt:lpstr>
      <vt:lpstr>幻灯片 8</vt:lpstr>
      <vt:lpstr>幻灯片 9</vt:lpstr>
      <vt:lpstr>幻灯片 10</vt:lpstr>
      <vt:lpstr>幻灯片 11</vt:lpstr>
      <vt:lpstr>幻灯片 12</vt:lpstr>
      <vt:lpstr>幻灯片 13</vt:lpstr>
      <vt:lpstr>幻灯片 14</vt:lpstr>
      <vt:lpstr>幻灯片 15</vt:lpstr>
      <vt:lpstr>幻灯片 16</vt:lpstr>
      <vt:lpstr>幻灯片 17</vt:lpstr>
      <vt:lpstr>幻灯片 18</vt:lpstr>
      <vt:lpstr>幻灯片 19</vt:lpstr>
      <vt:lpstr>幻灯片 20</vt:lpstr>
      <vt:lpstr>幻灯片 21</vt:lpstr>
      <vt:lpstr>幻灯片 22</vt:lpstr>
      <vt:lpstr>幻灯片 23</vt:lpstr>
      <vt:lpstr>幻灯片 24</vt:lpstr>
      <vt:lpstr>幻灯片 25</vt:lpstr>
      <vt:lpstr>幻灯片 26</vt:lpstr>
      <vt:lpstr>幻灯片 27</vt:lpstr>
      <vt:lpstr>幻灯片 28</vt:lpstr>
      <vt:lpstr>幻灯片 29</vt:lpstr>
      <vt:lpstr>幻灯片 30</vt:lpstr>
      <vt:lpstr>幻灯片 31</vt:lpstr>
      <vt:lpstr>幻灯片 32</vt:lpstr>
      <vt:lpstr>幻灯片 33</vt:lpstr>
      <vt:lpstr>幻灯片 34</vt:lpstr>
      <vt:lpstr>眼见果真为“实”吗？</vt:lpstr>
      <vt:lpstr>铅笔断了吗？</vt:lpstr>
      <vt:lpstr>幻灯片 37</vt:lpstr>
      <vt:lpstr>幻灯片 38</vt:lpstr>
      <vt:lpstr>幻灯片 39</vt:lpstr>
      <vt:lpstr>幻灯片 40</vt:lpstr>
      <vt:lpstr>幻灯片 41</vt:lpstr>
    </vt:vector>
  </TitlesOfParts>
  <Company/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/>
  <cp:lastModifiedBy>Administrator</cp:lastModifiedBy>
  <cp:revision>113</cp:revision>
  <cp:lastPrinted>1601-01-01T00:00:00Z</cp:lastPrinted>
  <dcterms:created xsi:type="dcterms:W3CDTF">1601-01-01T00:00:00Z</dcterms:created>
  <dcterms:modified xsi:type="dcterms:W3CDTF">2016-12-15T03:01:50Z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Version">
    <vt:i4>1</vt:i4>
  </property>
</Properties>
</file>