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Lst>
  <p:notesMasterIdLst>
    <p:notesMasterId r:id="rId9"/>
  </p:notesMasterIdLst>
  <p:handoutMasterIdLst>
    <p:handoutMasterId r:id="rId10"/>
  </p:handoutMasterIdLst>
  <p:sldIdLst>
    <p:sldId id="888" r:id="rId11"/>
    <p:sldId id="788" r:id="rId12"/>
    <p:sldId id="811" r:id="rId13"/>
    <p:sldId id="785" r:id="rId14"/>
    <p:sldId id="913" r:id="rId15"/>
    <p:sldId id="914" r:id="rId16"/>
    <p:sldId id="936" r:id="rId17"/>
    <p:sldId id="937" r:id="rId18"/>
    <p:sldId id="863" r:id="rId19"/>
    <p:sldId id="864" r:id="rId20"/>
    <p:sldId id="865" r:id="rId21"/>
    <p:sldId id="866" r:id="rId22"/>
    <p:sldId id="938" r:id="rId23"/>
    <p:sldId id="943" r:id="rId24"/>
    <p:sldId id="939" r:id="rId25"/>
    <p:sldId id="854" r:id="rId26"/>
    <p:sldId id="978" r:id="rId27"/>
    <p:sldId id="965" r:id="rId28"/>
    <p:sldId id="953" r:id="rId29"/>
    <p:sldId id="977" r:id="rId30"/>
    <p:sldId id="966" r:id="rId31"/>
    <p:sldId id="967" r:id="rId32"/>
    <p:sldId id="979" r:id="rId33"/>
    <p:sldId id="969" r:id="rId34"/>
    <p:sldId id="968" r:id="rId35"/>
    <p:sldId id="947" r:id="rId36"/>
    <p:sldId id="951" r:id="rId37"/>
    <p:sldId id="950" r:id="rId38"/>
    <p:sldId id="952" r:id="rId39"/>
    <p:sldId id="806" r:id="rId40"/>
    <p:sldId id="807" r:id="rId41"/>
  </p:sldIdLst>
  <p:sldSz cx="9144000" cy="6858000" type="screen4x3"/>
  <p:notesSz cx="6858000" cy="9144000"/>
  <p:custDataLst>
    <p:tags r:id="rId42"/>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929"/>
    <p:restoredTop sz="95434"/>
  </p:normalViewPr>
  <p:slideViewPr>
    <p:cSldViewPr showGuides="1">
      <p:cViewPr varScale="1">
        <p:scale>
          <a:sx n="82" d="100"/>
          <a:sy n="82" d="100"/>
        </p:scale>
        <p:origin x="-1050" y="-96"/>
      </p:cViewPr>
      <p:guideLst>
        <p:guide orient="horz" pos="2160"/>
        <p:guide pos="2881"/>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1999" cy="71999"/>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handoutMaster" Target="handoutMasters/handoutMaster1.xml" /><Relationship Id="rId11" Type="http://schemas.openxmlformats.org/officeDocument/2006/relationships/slide" Target="slides/slid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 Type="http://schemas.openxmlformats.org/officeDocument/2006/relationships/slideMaster" Target="slideMasters/slideMaster2.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 Type="http://schemas.openxmlformats.org/officeDocument/2006/relationships/slideMaster" Target="slideMasters/slideMaster3.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 Type="http://schemas.openxmlformats.org/officeDocument/2006/relationships/slideMaster" Target="slideMasters/slideMaster4.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tags" Target="tags/tag3.xml" /><Relationship Id="rId43" Type="http://schemas.openxmlformats.org/officeDocument/2006/relationships/presProps" Target="presProps.xml" /><Relationship Id="rId44" Type="http://schemas.openxmlformats.org/officeDocument/2006/relationships/viewProps" Target="viewProps.xml" /><Relationship Id="rId45" Type="http://schemas.openxmlformats.org/officeDocument/2006/relationships/theme" Target="theme/theme1.xml" /><Relationship Id="rId46" Type="http://schemas.openxmlformats.org/officeDocument/2006/relationships/tableStyles" Target="tableStyles.xml" /><Relationship Id="rId5" Type="http://schemas.openxmlformats.org/officeDocument/2006/relationships/slideMaster" Target="slideMasters/slideMaster5.xml" /><Relationship Id="rId6" Type="http://schemas.openxmlformats.org/officeDocument/2006/relationships/slideMaster" Target="slideMasters/slideMaster6.xml" /><Relationship Id="rId7" Type="http://schemas.openxmlformats.org/officeDocument/2006/relationships/slideMaster" Target="slideMasters/slideMaster7.xml" /><Relationship Id="rId8" Type="http://schemas.openxmlformats.org/officeDocument/2006/relationships/slideMaster" Target="slideMasters/slideMaster8.xml" /><Relationship Id="rId9" Type="http://schemas.openxmlformats.org/officeDocument/2006/relationships/notesMaster" Target="notesMasters/notesMaster1.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10.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p:sp>
        <p:nvSpPr>
          <p:cNvPr id="52226" name="页眉占位符 52225"/>
          <p:cNvSpPr>
            <a:spLocks noGrp="1"/>
          </p:cNvSpPr>
          <p:nvPr>
            <p:ph type="hdr" sz="quarter"/>
          </p:nvPr>
        </p:nvSpPr>
        <p:spPr>
          <a:xfrm>
            <a:off x="0" y="0"/>
            <a:ext cx="2971800" cy="457200"/>
          </a:xfrm>
          <a:prstGeom prst="rect">
            <a:avLst/>
          </a:prstGeom>
          <a:noFill/>
          <a:ln w="9525">
            <a:noFill/>
          </a:ln>
        </p:spPr>
        <p:txBody>
          <a:bodyPr/>
          <a:lstStyle>
            <a:lvl1pPr>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227" name="日期占位符 52226"/>
          <p:cNvSpPr>
            <a:spLocks noGrp="1"/>
          </p:cNvSpPr>
          <p:nvPr>
            <p:ph type="dt" sz="quarter" idx="1"/>
          </p:nvPr>
        </p:nvSpPr>
        <p:spPr>
          <a:xfrm>
            <a:off x="3884613" y="0"/>
            <a:ext cx="2971800" cy="457200"/>
          </a:xfrm>
          <a:prstGeom prst="rect">
            <a:avLst/>
          </a:prstGeom>
          <a:noFill/>
          <a:ln w="9525">
            <a:noFill/>
          </a:ln>
        </p:spPr>
        <p:txBody>
          <a:bodyPr/>
          <a:lstStyle>
            <a:lvl1pPr algn="r">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3D52D7C-94E0-4D7F-B23C-7570CE52BE62}" type="datetimeFigureOut">
              <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228" name="页脚占位符 52227"/>
          <p:cNvSpPr>
            <a:spLocks noGrp="1"/>
          </p:cNvSpPr>
          <p:nvPr>
            <p:ph type="ftr" sz="quarter" idx="2"/>
          </p:nvPr>
        </p:nvSpPr>
        <p:spPr>
          <a:xfrm>
            <a:off x="0" y="8685213"/>
            <a:ext cx="2971800" cy="457200"/>
          </a:xfrm>
          <a:prstGeom prst="rect">
            <a:avLst/>
          </a:prstGeom>
          <a:noFill/>
          <a:ln w="9525">
            <a:noFill/>
          </a:ln>
        </p:spPr>
        <p:txBody>
          <a:bodyPr anchor="b" anchorCtr="0"/>
          <a:lstStyle>
            <a:lvl1pPr>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229" name="灯片编号占位符 52228"/>
          <p:cNvSpPr>
            <a:spLocks noGrp="1"/>
          </p:cNvSpPr>
          <p:nvPr>
            <p:ph type="sldNum" sz="quarter" idx="3"/>
          </p:nvPr>
        </p:nvSpPr>
        <p:spPr>
          <a:xfrm>
            <a:off x="3884613" y="8685213"/>
            <a:ext cx="2971800" cy="457200"/>
          </a:xfrm>
          <a:prstGeom prst="rect">
            <a:avLst/>
          </a:prstGeom>
          <a:noFill/>
          <a:ln w="9525">
            <a:noFill/>
          </a:ln>
        </p:spPr>
        <p:txBody>
          <a:bodyPr vert="horz" wrap="square" lIns="91440" tIns="45720" rIns="91440" bIns="45720" numCol="1" anchor="b" anchorCtr="0" compatLnSpc="1"/>
          <a:lstStyle/>
          <a:p>
            <a:pPr lvl="0" algn="r" eaLnBrk="1" hangingPunct="1"/>
            <a:fld id="{9A0DB2DC-4C9A-4742-B13C-FB6460FD3503}" type="slidenum">
              <a:rPr lang="zh-CN" altLang="en-US" sz="1200"/>
              <a:t/>
            </a:fld>
            <a:endParaRPr lang="zh-CN" altLang="en-US" sz="1200"/>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9.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p:sp>
        <p:nvSpPr>
          <p:cNvPr id="1561602" name="页眉占位符 1561601"/>
          <p:cNvSpPr>
            <a:spLocks noGrp="1"/>
          </p:cNvSpPr>
          <p:nvPr>
            <p:ph type="hdr" sz="quarter"/>
          </p:nvPr>
        </p:nvSpPr>
        <p:spPr>
          <a:xfrm>
            <a:off x="0" y="0"/>
            <a:ext cx="2971800" cy="457200"/>
          </a:xfrm>
          <a:prstGeom prst="rect">
            <a:avLst/>
          </a:prstGeom>
          <a:noFill/>
          <a:ln w="9525">
            <a:noFill/>
          </a:ln>
        </p:spPr>
        <p:txBody>
          <a:bodyPr/>
          <a:lstStyle>
            <a:lvl1pPr>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61603" name="日期占位符 1561602"/>
          <p:cNvSpPr>
            <a:spLocks noGrp="1"/>
          </p:cNvSpPr>
          <p:nvPr>
            <p:ph type="dt" idx="1"/>
          </p:nvPr>
        </p:nvSpPr>
        <p:spPr>
          <a:xfrm>
            <a:off x="3884613" y="0"/>
            <a:ext cx="2971800" cy="457200"/>
          </a:xfrm>
          <a:prstGeom prst="rect">
            <a:avLst/>
          </a:prstGeom>
          <a:noFill/>
          <a:ln w="9525">
            <a:noFill/>
          </a:ln>
        </p:spPr>
        <p:txBody>
          <a:bodyPr/>
          <a:lstStyle>
            <a:lvl1pPr algn="r">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30815AE-01B5-4C61-9C65-E816611D7357}" type="datetimeFigureOut">
              <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2" name="幻灯片图像占位符 1561603"/>
          <p:cNvSpPr>
            <a:spLocks noRot="1" noTextEdit="1"/>
          </p:cNvSpPr>
          <p:nvPr>
            <p:ph type="sldImg" idx="6"/>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11269" name="文本占位符 156160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endParaRPr>
          </a:p>
          <a:p>
            <a:pPr marL="457200" marR="0" lvl="1"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rPr>
              <a:t>第二级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endParaRPr>
          </a:p>
          <a:p>
            <a:pPr marL="914400" marR="0" lvl="2"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rPr>
              <a:t>第三级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endParaRPr>
          </a:p>
          <a:p>
            <a:pPr marL="1371600" marR="0" lvl="3"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rPr>
              <a:t>第四级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endParaRPr>
          </a:p>
          <a:p>
            <a:pPr marL="1828800" marR="0" lvl="4"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rPr>
              <a:t>第五级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endParaRPr>
          </a:p>
        </p:txBody>
      </p:sp>
      <p:sp>
        <p:nvSpPr>
          <p:cNvPr id="1561606" name="页脚占位符 1561605"/>
          <p:cNvSpPr>
            <a:spLocks noGrp="1"/>
          </p:cNvSpPr>
          <p:nvPr>
            <p:ph type="ftr" sz="quarter" idx="4"/>
          </p:nvPr>
        </p:nvSpPr>
        <p:spPr>
          <a:xfrm>
            <a:off x="0" y="8685213"/>
            <a:ext cx="2971800" cy="457200"/>
          </a:xfrm>
          <a:prstGeom prst="rect">
            <a:avLst/>
          </a:prstGeom>
          <a:noFill/>
          <a:ln w="9525">
            <a:noFill/>
          </a:ln>
        </p:spPr>
        <p:txBody>
          <a:bodyPr anchor="b" anchorCtr="0"/>
          <a:lstStyle>
            <a:lvl1pPr>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61607" name="灯片编号占位符 1561606"/>
          <p:cNvSpPr>
            <a:spLocks noGrp="1"/>
          </p:cNvSpPr>
          <p:nvPr>
            <p:ph type="sldNum" sz="quarter" idx="5"/>
          </p:nvPr>
        </p:nvSpPr>
        <p:spPr>
          <a:xfrm>
            <a:off x="3884613" y="8685213"/>
            <a:ext cx="2971800" cy="457200"/>
          </a:xfrm>
          <a:prstGeom prst="rect">
            <a:avLst/>
          </a:prstGeom>
          <a:noFill/>
          <a:ln w="9525">
            <a:noFill/>
          </a:ln>
        </p:spPr>
        <p:txBody>
          <a:bodyPr vert="horz" wrap="square" lIns="91440" tIns="45720" rIns="91440" bIns="45720" numCol="1" anchor="b" anchorCtr="0" compatLnSpc="1"/>
          <a:lstStyle/>
          <a:p>
            <a:pPr lvl="0" algn="r" eaLnBrk="1" hangingPunct="1"/>
            <a:fld id="{9A0DB2DC-4C9A-4742-B13C-FB6460FD3503}" type="slidenum">
              <a:rPr lang="zh-CN" altLang="en-US" sz="1200"/>
              <a:t/>
            </a:fld>
            <a:endParaRPr lang="zh-CN" altLang="en-US" sz="120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Calibri" panose="020f0502020204030204" pitchFamily="34" charset="0"/>
        <a:ea typeface="宋体" panose="02010600030101010101" pitchFamily="2" charset="-122"/>
      </a:defRPr>
    </a:lvl1pPr>
    <a:lvl2pPr marL="457200" lvl="1" algn="l" rtl="0" eaLnBrk="0" fontAlgn="base" hangingPunct="0">
      <a:spcBef>
        <a:spcPct val="0"/>
      </a:spcBef>
      <a:spcAft>
        <a:spcPct val="0"/>
      </a:spcAft>
      <a:defRPr sz="1200" kern="1200">
        <a:solidFill>
          <a:schemeClr val="tx1"/>
        </a:solidFill>
        <a:latin typeface="Calibri" panose="020f0502020204030204" pitchFamily="34" charset="0"/>
        <a:ea typeface="宋体" panose="02010600030101010101" pitchFamily="2" charset="-122"/>
      </a:defRPr>
    </a:lvl2pPr>
    <a:lvl3pPr marL="914400" lvl="2" algn="l" rtl="0" eaLnBrk="0" fontAlgn="base" hangingPunct="0">
      <a:spcBef>
        <a:spcPct val="0"/>
      </a:spcBef>
      <a:spcAft>
        <a:spcPct val="0"/>
      </a:spcAft>
      <a:defRPr sz="1200" kern="1200">
        <a:solidFill>
          <a:schemeClr val="tx1"/>
        </a:solidFill>
        <a:latin typeface="Calibri" panose="020f0502020204030204" pitchFamily="34" charset="0"/>
        <a:ea typeface="宋体" panose="02010600030101010101" pitchFamily="2" charset="-122"/>
      </a:defRPr>
    </a:lvl3pPr>
    <a:lvl4pPr marL="1371600" lvl="3" algn="l" rtl="0" eaLnBrk="0" fontAlgn="base" hangingPunct="0">
      <a:spcBef>
        <a:spcPct val="0"/>
      </a:spcBef>
      <a:spcAft>
        <a:spcPct val="0"/>
      </a:spcAft>
      <a:defRPr sz="1200" kern="1200">
        <a:solidFill>
          <a:schemeClr val="tx1"/>
        </a:solidFill>
        <a:latin typeface="Calibri" panose="020f0502020204030204" pitchFamily="34" charset="0"/>
        <a:ea typeface="宋体" panose="02010600030101010101" pitchFamily="2" charset="-122"/>
      </a:defRPr>
    </a:lvl4pPr>
    <a:lvl5pPr marL="1828800" lvl="4" algn="l" rtl="0" eaLnBrk="0" fontAlgn="base" hangingPunct="0">
      <a:spcBef>
        <a:spcPct val="0"/>
      </a:spcBef>
      <a:spcAft>
        <a:spcPct val="0"/>
      </a:spcAft>
      <a:defRPr sz="1200" kern="120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1.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2.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3.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5.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7.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8.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9.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1.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2.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3.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4.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5.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6.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7.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8.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79.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1.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2.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3.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4.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5.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6.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7.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8.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bg2"/>
              </a:buClr>
              <a:buSzPct val="75000"/>
              <a:buFont typeface="Wingdings" panose="05000000000000000000" pitchFamily="2" charset="2"/>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4.xml" /><Relationship Id="rId10" Type="http://schemas.openxmlformats.org/officeDocument/2006/relationships/slideLayout" Target="../slideLayouts/slideLayout43.xml" /><Relationship Id="rId11" Type="http://schemas.openxmlformats.org/officeDocument/2006/relationships/slideLayout" Target="../slideLayouts/slideLayout44.xml" /><Relationship Id="rId12" Type="http://schemas.openxmlformats.org/officeDocument/2006/relationships/theme" Target="../theme/theme4.xml" /><Relationship Id="rId2" Type="http://schemas.openxmlformats.org/officeDocument/2006/relationships/slideLayout" Target="../slideLayouts/slideLayout35.xml" /><Relationship Id="rId3" Type="http://schemas.openxmlformats.org/officeDocument/2006/relationships/slideLayout" Target="../slideLayouts/slideLayout36.xml" /><Relationship Id="rId4" Type="http://schemas.openxmlformats.org/officeDocument/2006/relationships/slideLayout" Target="../slideLayouts/slideLayout37.xml" /><Relationship Id="rId5" Type="http://schemas.openxmlformats.org/officeDocument/2006/relationships/slideLayout" Target="../slideLayouts/slideLayout38.xml" /><Relationship Id="rId6" Type="http://schemas.openxmlformats.org/officeDocument/2006/relationships/slideLayout" Target="../slideLayouts/slideLayout39.xml" /><Relationship Id="rId7" Type="http://schemas.openxmlformats.org/officeDocument/2006/relationships/slideLayout" Target="../slideLayouts/slideLayout40.xml" /><Relationship Id="rId8" Type="http://schemas.openxmlformats.org/officeDocument/2006/relationships/slideLayout" Target="../slideLayouts/slideLayout41.xml" /><Relationship Id="rId9" Type="http://schemas.openxmlformats.org/officeDocument/2006/relationships/slideLayout" Target="../slideLayouts/slideLayout42.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5.xml" /><Relationship Id="rId10" Type="http://schemas.openxmlformats.org/officeDocument/2006/relationships/slideLayout" Target="../slideLayouts/slideLayout54.xml" /><Relationship Id="rId11" Type="http://schemas.openxmlformats.org/officeDocument/2006/relationships/slideLayout" Target="../slideLayouts/slideLayout55.xml" /><Relationship Id="rId12" Type="http://schemas.openxmlformats.org/officeDocument/2006/relationships/theme" Target="../theme/theme5.xml" /><Relationship Id="rId2" Type="http://schemas.openxmlformats.org/officeDocument/2006/relationships/slideLayout" Target="../slideLayouts/slideLayout46.xml" /><Relationship Id="rId3" Type="http://schemas.openxmlformats.org/officeDocument/2006/relationships/slideLayout" Target="../slideLayouts/slideLayout47.xml" /><Relationship Id="rId4" Type="http://schemas.openxmlformats.org/officeDocument/2006/relationships/slideLayout" Target="../slideLayouts/slideLayout48.xml" /><Relationship Id="rId5" Type="http://schemas.openxmlformats.org/officeDocument/2006/relationships/slideLayout" Target="../slideLayouts/slideLayout49.xml" /><Relationship Id="rId6" Type="http://schemas.openxmlformats.org/officeDocument/2006/relationships/slideLayout" Target="../slideLayouts/slideLayout50.xml" /><Relationship Id="rId7" Type="http://schemas.openxmlformats.org/officeDocument/2006/relationships/slideLayout" Target="../slideLayouts/slideLayout51.xml" /><Relationship Id="rId8" Type="http://schemas.openxmlformats.org/officeDocument/2006/relationships/slideLayout" Target="../slideLayouts/slideLayout52.xml" /><Relationship Id="rId9" Type="http://schemas.openxmlformats.org/officeDocument/2006/relationships/slideLayout" Target="../slideLayouts/slideLayout53.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56.xml" /><Relationship Id="rId10" Type="http://schemas.openxmlformats.org/officeDocument/2006/relationships/slideLayout" Target="../slideLayouts/slideLayout65.xml" /><Relationship Id="rId11" Type="http://schemas.openxmlformats.org/officeDocument/2006/relationships/slideLayout" Target="../slideLayouts/slideLayout66.xml" /><Relationship Id="rId12" Type="http://schemas.openxmlformats.org/officeDocument/2006/relationships/theme" Target="../theme/theme6.xml" /><Relationship Id="rId2" Type="http://schemas.openxmlformats.org/officeDocument/2006/relationships/slideLayout" Target="../slideLayouts/slideLayout57.xml" /><Relationship Id="rId3" Type="http://schemas.openxmlformats.org/officeDocument/2006/relationships/slideLayout" Target="../slideLayouts/slideLayout58.xml" /><Relationship Id="rId4" Type="http://schemas.openxmlformats.org/officeDocument/2006/relationships/slideLayout" Target="../slideLayouts/slideLayout59.xml" /><Relationship Id="rId5" Type="http://schemas.openxmlformats.org/officeDocument/2006/relationships/slideLayout" Target="../slideLayouts/slideLayout60.xml" /><Relationship Id="rId6" Type="http://schemas.openxmlformats.org/officeDocument/2006/relationships/slideLayout" Target="../slideLayouts/slideLayout61.xml" /><Relationship Id="rId7" Type="http://schemas.openxmlformats.org/officeDocument/2006/relationships/slideLayout" Target="../slideLayouts/slideLayout62.xml" /><Relationship Id="rId8" Type="http://schemas.openxmlformats.org/officeDocument/2006/relationships/slideLayout" Target="../slideLayouts/slideLayout63.xml" /><Relationship Id="rId9" Type="http://schemas.openxmlformats.org/officeDocument/2006/relationships/slideLayout" Target="../slideLayouts/slideLayout64.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67.xml" /><Relationship Id="rId10" Type="http://schemas.openxmlformats.org/officeDocument/2006/relationships/slideLayout" Target="../slideLayouts/slideLayout76.xml" /><Relationship Id="rId11" Type="http://schemas.openxmlformats.org/officeDocument/2006/relationships/slideLayout" Target="../slideLayouts/slideLayout77.xml" /><Relationship Id="rId12" Type="http://schemas.openxmlformats.org/officeDocument/2006/relationships/theme" Target="../theme/theme7.xml" /><Relationship Id="rId2" Type="http://schemas.openxmlformats.org/officeDocument/2006/relationships/slideLayout" Target="../slideLayouts/slideLayout68.xml" /><Relationship Id="rId3" Type="http://schemas.openxmlformats.org/officeDocument/2006/relationships/slideLayout" Target="../slideLayouts/slideLayout69.xml" /><Relationship Id="rId4" Type="http://schemas.openxmlformats.org/officeDocument/2006/relationships/slideLayout" Target="../slideLayouts/slideLayout70.xml" /><Relationship Id="rId5" Type="http://schemas.openxmlformats.org/officeDocument/2006/relationships/slideLayout" Target="../slideLayouts/slideLayout71.xml" /><Relationship Id="rId6" Type="http://schemas.openxmlformats.org/officeDocument/2006/relationships/slideLayout" Target="../slideLayouts/slideLayout72.xml" /><Relationship Id="rId7" Type="http://schemas.openxmlformats.org/officeDocument/2006/relationships/slideLayout" Target="../slideLayouts/slideLayout73.xml" /><Relationship Id="rId8" Type="http://schemas.openxmlformats.org/officeDocument/2006/relationships/slideLayout" Target="../slideLayouts/slideLayout74.xml" /><Relationship Id="rId9" Type="http://schemas.openxmlformats.org/officeDocument/2006/relationships/slideLayout" Target="../slideLayouts/slideLayout75.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78.xml" /><Relationship Id="rId10" Type="http://schemas.openxmlformats.org/officeDocument/2006/relationships/slideLayout" Target="../slideLayouts/slideLayout87.xml" /><Relationship Id="rId11" Type="http://schemas.openxmlformats.org/officeDocument/2006/relationships/slideLayout" Target="../slideLayouts/slideLayout88.xml" /><Relationship Id="rId12" Type="http://schemas.openxmlformats.org/officeDocument/2006/relationships/image" Target="../media/image1.png" /><Relationship Id="rId13" Type="http://schemas.openxmlformats.org/officeDocument/2006/relationships/theme" Target="../theme/theme8.xml" /><Relationship Id="rId2" Type="http://schemas.openxmlformats.org/officeDocument/2006/relationships/slideLayout" Target="../slideLayouts/slideLayout79.xml" /><Relationship Id="rId3" Type="http://schemas.openxmlformats.org/officeDocument/2006/relationships/slideLayout" Target="../slideLayouts/slideLayout80.xml" /><Relationship Id="rId4" Type="http://schemas.openxmlformats.org/officeDocument/2006/relationships/slideLayout" Target="../slideLayouts/slideLayout81.xml" /><Relationship Id="rId5" Type="http://schemas.openxmlformats.org/officeDocument/2006/relationships/slideLayout" Target="../slideLayouts/slideLayout82.xml" /><Relationship Id="rId6" Type="http://schemas.openxmlformats.org/officeDocument/2006/relationships/slideLayout" Target="../slideLayouts/slideLayout83.xml" /><Relationship Id="rId7" Type="http://schemas.openxmlformats.org/officeDocument/2006/relationships/slideLayout" Target="../slideLayouts/slideLayout84.xml" /><Relationship Id="rId8" Type="http://schemas.openxmlformats.org/officeDocument/2006/relationships/slideLayout" Target="../slideLayouts/slideLayout85.xml" /><Relationship Id="rId9" Type="http://schemas.openxmlformats.org/officeDocument/2006/relationships/slideLayout" Target="../slideLayouts/slideLayout86.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0"/>
            <a:ext cx="9144000" cy="971550"/>
          </a:xfrm>
          <a:prstGeom prst="rect">
            <a:avLst/>
          </a:prstGeom>
          <a:solidFill>
            <a:srgbClr val="004D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等线" panose="02010600030101010101" charset="-122"/>
              <a:ea typeface="宋体" panose="02010600030101010101" pitchFamily="2" charset="-122"/>
              <a:cs typeface="+mn-cs"/>
            </a:endParaRPr>
          </a:p>
        </p:txBody>
      </p:sp>
      <p:sp>
        <p:nvSpPr>
          <p:cNvPr id="15" name="矩形 47"/>
          <p:cNvSpPr/>
          <p:nvPr/>
        </p:nvSpPr>
        <p:spPr>
          <a:xfrm rot="18900000" flipV="1">
            <a:off x="131763" y="827088"/>
            <a:ext cx="298450" cy="298450"/>
          </a:xfrm>
          <a:custGeom>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1" fmla="*/ 0 w 416623"/>
              <a:gd name="connsiteY0-2" fmla="*/ 416623 h 416623"/>
              <a:gd name="connsiteX1-3" fmla="*/ 416623 w 416623"/>
              <a:gd name="connsiteY1-4" fmla="*/ 0 h 416623"/>
              <a:gd name="connsiteX2-5" fmla="*/ 416623 w 416623"/>
              <a:gd name="connsiteY2-6" fmla="*/ 416623 h 416623"/>
              <a:gd name="connsiteX3-7" fmla="*/ 0 w 416623"/>
              <a:gd name="connsiteY3-8" fmla="*/ 416623 h 416623"/>
            </a:gdLst>
            <a:cxnLst>
              <a:cxn ang="0">
                <a:pos x="connsiteX0-1" y="connsiteY0-2"/>
              </a:cxn>
              <a:cxn ang="0">
                <a:pos x="connsiteX1-3" y="connsiteY1-4"/>
              </a:cxn>
              <a:cxn ang="0">
                <a:pos x="connsiteX2-5" y="connsiteY2-6"/>
              </a:cxn>
              <a:cxn ang="0">
                <a:pos x="connsiteX3-7" y="connsiteY3-8"/>
              </a:cxn>
            </a:cxnLst>
            <a:rect l="l" t="t" r="r" b="b"/>
            <a:pathLst>
              <a:path w="416623" h="416623">
                <a:moveTo>
                  <a:pt x="0" y="416623"/>
                </a:moveTo>
                <a:lnTo>
                  <a:pt x="416623" y="0"/>
                </a:lnTo>
                <a:lnTo>
                  <a:pt x="416623" y="416623"/>
                </a:lnTo>
                <a:lnTo>
                  <a:pt x="0" y="41662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矩形 47"/>
          <p:cNvSpPr/>
          <p:nvPr/>
        </p:nvSpPr>
        <p:spPr>
          <a:xfrm rot="18900000" flipV="1">
            <a:off x="452438" y="898525"/>
            <a:ext cx="298450" cy="298450"/>
          </a:xfrm>
          <a:custGeom>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1" fmla="*/ 0 w 416623"/>
              <a:gd name="connsiteY0-2" fmla="*/ 416623 h 416623"/>
              <a:gd name="connsiteX1-3" fmla="*/ 416623 w 416623"/>
              <a:gd name="connsiteY1-4" fmla="*/ 0 h 416623"/>
              <a:gd name="connsiteX2-5" fmla="*/ 416623 w 416623"/>
              <a:gd name="connsiteY2-6" fmla="*/ 416623 h 416623"/>
              <a:gd name="connsiteX3-7" fmla="*/ 0 w 416623"/>
              <a:gd name="connsiteY3-8" fmla="*/ 416623 h 416623"/>
            </a:gdLst>
            <a:cxnLst>
              <a:cxn ang="0">
                <a:pos x="connsiteX0-1" y="connsiteY0-2"/>
              </a:cxn>
              <a:cxn ang="0">
                <a:pos x="connsiteX1-3" y="connsiteY1-4"/>
              </a:cxn>
              <a:cxn ang="0">
                <a:pos x="connsiteX2-5" y="connsiteY2-6"/>
              </a:cxn>
              <a:cxn ang="0">
                <a:pos x="connsiteX3-7" y="connsiteY3-8"/>
              </a:cxn>
            </a:cxnLst>
            <a:rect l="l" t="t" r="r" b="b"/>
            <a:pathLst>
              <a:path w="416623" h="416623">
                <a:moveTo>
                  <a:pt x="0" y="416623"/>
                </a:moveTo>
                <a:lnTo>
                  <a:pt x="416623" y="0"/>
                </a:lnTo>
                <a:lnTo>
                  <a:pt x="416623" y="416623"/>
                </a:lnTo>
                <a:lnTo>
                  <a:pt x="0" y="41662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mc:Choice xmlns:p14="http://schemas.microsoft.com/office/powerpoint/2010/main" Requires="p14">
      <p:transition p14:dur="500"/>
    </mc:Choice>
    <mc:Fallback>
      <p:transition/>
    </mc:Fallback>
  </mc:AlternateContent>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0"/>
            <a:ext cx="9144000" cy="971550"/>
          </a:xfrm>
          <a:prstGeom prst="rect">
            <a:avLst/>
          </a:prstGeom>
          <a:solidFill>
            <a:srgbClr val="004D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等线" panose="02010600030101010101" charset="-122"/>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mc:Choice xmlns:p14="http://schemas.microsoft.com/office/powerpoint/2010/main" Requires="p14">
      <p:transition p14:dur="500"/>
    </mc:Choice>
    <mc:Fallback>
      <p:transition/>
    </mc:Fallback>
  </mc:AlternateContent>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3" name="矩形 2"/>
          <p:cNvSpPr/>
          <p:nvPr/>
        </p:nvSpPr>
        <p:spPr>
          <a:xfrm>
            <a:off x="0" y="5513388"/>
            <a:ext cx="9144000" cy="1344613"/>
          </a:xfrm>
          <a:prstGeom prst="rect">
            <a:avLst/>
          </a:prstGeom>
          <a:solidFill>
            <a:srgbClr val="004D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等线" panose="02010600030101010101" charset="-122"/>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mc:Choice xmlns:p14="http://schemas.microsoft.com/office/powerpoint/2010/main" Requires="p14">
      <p:transition p14:dur="500"/>
    </mc:Choice>
    <mc:Fallback>
      <p:transition/>
    </mc:Fallback>
  </mc:AlternateContent>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mc:Choice xmlns:p14="http://schemas.microsoft.com/office/powerpoint/2010/main" Requires="p14">
      <p:transition p14:dur="500"/>
    </mc:Choice>
    <mc:Fallback>
      <p:transition/>
    </mc:Fallback>
  </mc:AlternateContent>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mc:Choice xmlns:p14="http://schemas.microsoft.com/office/powerpoint/2010/main" Requires="p14">
      <p:transition p14:dur="500"/>
    </mc:Choice>
    <mc:Fallback>
      <p:transition/>
    </mc:Fallback>
  </mc:AlternateContent>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mc:AlternateContent>
    <mc:Choice xmlns:p14="http://schemas.microsoft.com/office/powerpoint/2010/main" Requires="p14">
      <p:transition p14:dur="500"/>
    </mc:Choice>
    <mc:Fallback>
      <p:transition/>
    </mc:Fallback>
  </mc:AlternateContent>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pic>
        <p:nvPicPr>
          <p:cNvPr id="4098" name="图片 1075207"/>
          <p:cNvPicPr>
            <a:picLocks noChangeAspect="1"/>
          </p:cNvPicPr>
          <p:nvPr userDrawn="1"/>
        </p:nvPicPr>
        <p:blipFill>
          <a:blip r:embed="rId12">
            <a:clrChange>
              <a:clrFrom>
                <a:srgbClr val="F2F2F2"/>
              </a:clrFrom>
              <a:clrTo>
                <a:srgbClr val="F2F2F2">
                  <a:alpha val="0"/>
                </a:srgbClr>
              </a:clrTo>
            </a:clrChange>
          </a:blip>
          <a:stretch>
            <a:fillRect/>
          </a:stretch>
        </p:blipFill>
        <p:spPr>
          <a:xfrm>
            <a:off x="8547100" y="11113"/>
            <a:ext cx="596900" cy="393700"/>
          </a:xfrm>
          <a:prstGeom prst="rect">
            <a:avLst/>
          </a:prstGeom>
          <a:noFill/>
          <a:ln w="19050">
            <a:noFill/>
          </a:ln>
        </p:spPr>
      </p:pic>
      <p:sp>
        <p:nvSpPr>
          <p:cNvPr id="8195" name="矩形 1075211"/>
          <p:cNvSpPr>
            <a:spLocks noChangeArrowheads="1"/>
          </p:cNvSpPr>
          <p:nvPr/>
        </p:nvSpPr>
        <p:spPr bwMode="auto">
          <a:xfrm>
            <a:off x="8547100" y="20638"/>
            <a:ext cx="590550" cy="336550"/>
          </a:xfrm>
          <a:prstGeom prst="rect">
            <a:avLst/>
          </a:prstGeom>
          <a:noFill/>
          <a:ln w="19050">
            <a:noFill/>
            <a:miter lim="800000"/>
          </a:ln>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a:ln>
                  <a:noFill/>
                </a:ln>
                <a:solidFill>
                  <a:schemeClr val="tx1"/>
                </a:solidFill>
                <a:effectLst/>
                <a:uLnTx/>
                <a:uFillTx/>
                <a:latin typeface="Arial" panose="020b0604020202020204" pitchFamily="34" charset="0"/>
                <a:ea typeface="方正卡通简体" pitchFamily="65" charset="-122"/>
                <a:cs typeface="+mn-cs"/>
              </a:rPr>
              <a:t>返回</a:t>
            </a:r>
            <a:endParaRPr kumimoji="0" lang="zh-CN" altLang="en-US" sz="1600" b="1" i="0" u="none" strike="noStrike" kern="1200" cap="none" spc="0" normalizeH="0" baseline="0" noProof="0">
              <a:ln>
                <a:noFill/>
              </a:ln>
              <a:solidFill>
                <a:schemeClr val="tx1"/>
              </a:solidFill>
              <a:effectLst/>
              <a:uLnTx/>
              <a:uFillTx/>
              <a:latin typeface="Arial" panose="020b0604020202020204" pitchFamily="34" charset="0"/>
              <a:ea typeface="方正卡通简体" pitchFamily="65" charset="-122"/>
              <a:cs typeface="+mn-cs"/>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mc:AlternateContent>
    <mc:Choice xmlns:p14="http://schemas.microsoft.com/office/powerpoint/2010/main" Requires="p14">
      <p:transition p14:dur="500"/>
    </mc:Choice>
    <mc:Fallback>
      <p:transition/>
    </mc:Fallback>
  </mc:AlternateContent>
  <p:timing/>
  <p:txStyles>
    <p:titleStyle>
      <a:lvl1pPr algn="l" rtl="0" eaLnBrk="0" fontAlgn="base" hangingPunct="0">
        <a:spcBef>
          <a:spcPct val="0"/>
        </a:spcBef>
        <a:spcAft>
          <a:spcPct val="0"/>
        </a:spcAft>
        <a:defRPr sz="4400" kern="12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bg2"/>
        </a:buClr>
        <a:buSzPct val="65000"/>
        <a:buFont typeface="Wingdings" panose="05000000000000000000" pitchFamily="2" charset="2"/>
        <a:buChar char="n"/>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bg2"/>
        </a:buClr>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bg2"/>
        </a:buClr>
        <a:buSzTx/>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bg2"/>
        </a:buClr>
        <a:buSzTx/>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bg2"/>
        </a:buClr>
        <a:buSzTx/>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bg2"/>
        </a:buClr>
        <a:buSzTx/>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8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image" Target="../media/image3.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image" Target="../media/image3.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image" Target="../media/image3.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image" Target="../media/image3.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image" Target="../media/image3.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image" Target="../media/image2.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image" Target="../media/image2.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image" Target="../media/image3.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image" Target="../media/image3.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image" Target="../media/image2.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image" Target="../media/image3.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image" Target="../media/image2.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image" Target="../media/image2.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8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8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9.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8.xml" /><Relationship Id="rId2" Type="http://schemas.openxmlformats.org/officeDocument/2006/relationships/tags" Target="../tags/tag1.xml" /><Relationship Id="rId3" Type="http://schemas.openxmlformats.org/officeDocument/2006/relationships/image" Target="../media/image2.jpeg" /><Relationship Id="rId4" Type="http://schemas.openxmlformats.org/officeDocument/2006/relationships/tags" Target="../tags/tag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image" Target="../media/image3.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image" Target="../media/image3.jpeg" /><Relationship Id="rId3" Type="http://schemas.openxmlformats.org/officeDocument/2006/relationships/image" Target="../media/image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image" Target="../media/image2.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image" Target="../media/image2.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image" Target="../media/image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image" Target="../media/image3.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image" Target="../media/image3.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image" Target="../media/image3.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5123" name="文本框 2"/>
          <p:cNvSpPr txBox="1"/>
          <p:nvPr/>
        </p:nvSpPr>
        <p:spPr>
          <a:xfrm>
            <a:off x="0" y="42545"/>
            <a:ext cx="9102725" cy="6554470"/>
          </a:xfrm>
          <a:prstGeom prst="rect">
            <a:avLst/>
          </a:prstGeom>
          <a:solidFill>
            <a:schemeClr val="bg1"/>
          </a:solidFill>
          <a:ln w="9525">
            <a:noFill/>
          </a:ln>
        </p:spPr>
        <p:txBody>
          <a:bodyPr wrap="square">
            <a:spAutoFit/>
          </a:bodyPr>
          <a:lstStyle/>
          <a:p>
            <a:pPr>
              <a:buFont typeface="Arial" panose="020b0604020202020204" pitchFamily="34" charset="0"/>
            </a:pPr>
            <a:r>
              <a:rPr lang="en-US" altLang="en-US" sz="2800" b="1">
                <a:solidFill>
                  <a:srgbClr val="000003"/>
                </a:solidFill>
                <a:latin typeface="黑体" panose="02010609060101010101" pitchFamily="49" charset="-122"/>
                <a:ea typeface="黑体" panose="02010609060101010101" pitchFamily="49" charset="-122"/>
              </a:rPr>
              <a:t>1.《临安春雨初霁》中，写小楼听雨、深巷卖花，生动地表现了江南</a:t>
            </a:r>
            <a:r>
              <a:rPr lang="zh-CN" altLang="en-US" sz="2800" b="1">
                <a:solidFill>
                  <a:schemeClr val="bg2">
                    <a:lumMod val="60000"/>
                    <a:lumOff val="40000"/>
                  </a:schemeClr>
                </a:solidFill>
                <a:latin typeface="黑体" panose="02010609060101010101" pitchFamily="49" charset="-122"/>
                <a:ea typeface="黑体" panose="02010609060101010101" pitchFamily="49" charset="-122"/>
              </a:rPr>
              <a:t>明媚</a:t>
            </a:r>
            <a:r>
              <a:rPr lang="zh-CN" altLang="en-US" sz="2800" b="1">
                <a:solidFill>
                  <a:schemeClr val="tx1"/>
                </a:solidFill>
                <a:latin typeface="黑体" panose="02010609060101010101" pitchFamily="49" charset="-122"/>
                <a:ea typeface="黑体" panose="02010609060101010101" pitchFamily="49" charset="-122"/>
              </a:rPr>
              <a:t>春光</a:t>
            </a:r>
            <a:r>
              <a:rPr lang="en-US" altLang="en-US" sz="2800" b="1">
                <a:solidFill>
                  <a:srgbClr val="000003"/>
                </a:solidFill>
                <a:latin typeface="黑体" panose="02010609060101010101" pitchFamily="49" charset="-122"/>
                <a:ea typeface="黑体" panose="02010609060101010101" pitchFamily="49" charset="-122"/>
              </a:rPr>
              <a:t>的名句“</a:t>
            </a:r>
            <a:r>
              <a:rPr lang="en-US" altLang="en-US" sz="2800" b="1">
                <a:solidFill>
                  <a:srgbClr val="FF0000"/>
                </a:solidFill>
                <a:latin typeface="黑体" panose="02010609060101010101" pitchFamily="49" charset="-122"/>
                <a:ea typeface="黑体" panose="02010609060101010101" pitchFamily="49" charset="-122"/>
              </a:rPr>
              <a:t>---</a:t>
            </a:r>
            <a:r>
              <a:rPr lang="zh-CN" altLang="en-US" sz="2800" b="1">
                <a:solidFill>
                  <a:srgbClr val="FF0000"/>
                </a:solidFill>
                <a:latin typeface="黑体" panose="02010609060101010101" pitchFamily="49" charset="-122"/>
                <a:ea typeface="黑体" panose="02010609060101010101" pitchFamily="49" charset="-122"/>
              </a:rPr>
              <a:t>，</a:t>
            </a:r>
            <a:r>
              <a:rPr lang="en-US" altLang="en-US" sz="2800" b="1">
                <a:solidFill>
                  <a:srgbClr val="FF0000"/>
                </a:solidFill>
                <a:latin typeface="黑体" panose="02010609060101010101" pitchFamily="49" charset="-122"/>
                <a:ea typeface="黑体" panose="02010609060101010101" pitchFamily="49" charset="-122"/>
              </a:rPr>
              <a:t>---</a:t>
            </a:r>
            <a:r>
              <a:rPr lang="en-US" altLang="en-US" sz="2800" b="1">
                <a:solidFill>
                  <a:srgbClr val="000003"/>
                </a:solidFill>
                <a:latin typeface="黑体" panose="02010609060101010101" pitchFamily="49" charset="-122"/>
                <a:ea typeface="黑体" panose="02010609060101010101" pitchFamily="49" charset="-122"/>
              </a:rPr>
              <a:t>”。</a:t>
            </a:r>
            <a:endParaRPr lang="en-US" altLang="en-US" sz="2800" b="1">
              <a:solidFill>
                <a:srgbClr val="000003"/>
              </a:solidFill>
              <a:latin typeface="黑体" panose="02010609060101010101" pitchFamily="49" charset="-122"/>
              <a:ea typeface="黑体" panose="02010609060101010101" pitchFamily="49" charset="-122"/>
            </a:endParaRPr>
          </a:p>
          <a:p>
            <a:pPr>
              <a:buFont typeface="Arial" panose="020b0604020202020204" pitchFamily="34" charset="0"/>
            </a:pPr>
            <a:r>
              <a:rPr lang="en-US" altLang="en-US" sz="2800" b="1">
                <a:solidFill>
                  <a:srgbClr val="000003"/>
                </a:solidFill>
                <a:latin typeface="黑体" panose="02010609060101010101" pitchFamily="49" charset="-122"/>
                <a:ea typeface="黑体" panose="02010609060101010101" pitchFamily="49" charset="-122"/>
              </a:rPr>
              <a:t>2.</a:t>
            </a:r>
            <a:r>
              <a:rPr altLang="en-US" sz="2800" b="1">
                <a:latin typeface="黑体" panose="02010609060101010101" pitchFamily="49" charset="-122"/>
                <a:ea typeface="黑体" panose="02010609060101010101" pitchFamily="49" charset="-122"/>
              </a:rPr>
              <a:t>《苏幕遮·燎沉香》中写荷塘</a:t>
            </a:r>
            <a:r>
              <a:rPr lang="zh-CN" sz="2800" b="1">
                <a:solidFill>
                  <a:schemeClr val="bg2">
                    <a:lumMod val="60000"/>
                    <a:lumOff val="40000"/>
                  </a:schemeClr>
                </a:solidFill>
                <a:latin typeface="黑体" panose="02010609060101010101" pitchFamily="49" charset="-122"/>
                <a:ea typeface="黑体" panose="02010609060101010101" pitchFamily="49" charset="-122"/>
              </a:rPr>
              <a:t>清丽</a:t>
            </a:r>
            <a:r>
              <a:rPr altLang="en-US" sz="2800" b="1">
                <a:latin typeface="黑体" panose="02010609060101010101" pitchFamily="49" charset="-122"/>
                <a:ea typeface="黑体" panose="02010609060101010101" pitchFamily="49" charset="-122"/>
              </a:rPr>
              <a:t>美景的句子是“</a:t>
            </a:r>
            <a:r>
              <a:rPr lang="en-US" sz="2800" b="1">
                <a:solidFill>
                  <a:srgbClr val="FF0000"/>
                </a:solidFill>
                <a:latin typeface="黑体" panose="02010609060101010101" pitchFamily="49" charset="-122"/>
                <a:ea typeface="黑体" panose="02010609060101010101" pitchFamily="49" charset="-122"/>
              </a:rPr>
              <a:t>--</a:t>
            </a:r>
            <a:r>
              <a:rPr lang="zh-CN" sz="2800" b="1">
                <a:solidFill>
                  <a:srgbClr val="FF0000"/>
                </a:solidFill>
                <a:latin typeface="黑体" panose="02010609060101010101" pitchFamily="49" charset="-122"/>
                <a:ea typeface="黑体" panose="02010609060101010101" pitchFamily="49" charset="-122"/>
              </a:rPr>
              <a:t>，</a:t>
            </a:r>
            <a:r>
              <a:rPr lang="en-US" sz="2800" b="1">
                <a:solidFill>
                  <a:srgbClr val="FF0000"/>
                </a:solidFill>
                <a:latin typeface="黑体" panose="02010609060101010101" pitchFamily="49" charset="-122"/>
                <a:ea typeface="黑体" panose="02010609060101010101" pitchFamily="49" charset="-122"/>
              </a:rPr>
              <a:t>--</a:t>
            </a:r>
            <a:r>
              <a:rPr lang="zh-CN" sz="2800" b="1">
                <a:solidFill>
                  <a:srgbClr val="FF0000"/>
                </a:solidFill>
                <a:latin typeface="黑体" panose="02010609060101010101" pitchFamily="49" charset="-122"/>
                <a:ea typeface="黑体" panose="02010609060101010101" pitchFamily="49" charset="-122"/>
              </a:rPr>
              <a:t>，</a:t>
            </a:r>
            <a:r>
              <a:rPr lang="en-US" sz="2800" b="1">
                <a:solidFill>
                  <a:srgbClr val="FF0000"/>
                </a:solidFill>
                <a:latin typeface="黑体" panose="02010609060101010101" pitchFamily="49" charset="-122"/>
                <a:ea typeface="黑体" panose="02010609060101010101" pitchFamily="49" charset="-122"/>
              </a:rPr>
              <a:t>--</a:t>
            </a:r>
            <a:r>
              <a:rPr altLang="en-US" sz="2800" b="1">
                <a:latin typeface="黑体" panose="02010609060101010101" pitchFamily="49" charset="-122"/>
                <a:ea typeface="黑体" panose="02010609060101010101" pitchFamily="49" charset="-122"/>
              </a:rPr>
              <a:t>”。王国维称之为“真能得荷之神理者”。</a:t>
            </a:r>
            <a:endParaRPr altLang="en-US" sz="2800" b="1">
              <a:latin typeface="黑体" panose="02010609060101010101" pitchFamily="49" charset="-122"/>
              <a:ea typeface="黑体" panose="02010609060101010101" pitchFamily="49" charset="-122"/>
            </a:endParaRPr>
          </a:p>
          <a:p>
            <a:pPr>
              <a:buFont typeface="Arial" panose="020b0604020202020204" pitchFamily="34" charset="0"/>
            </a:pPr>
            <a:r>
              <a:rPr lang="en-US" altLang="en-US" sz="2800" b="1">
                <a:solidFill>
                  <a:srgbClr val="000003"/>
                </a:solidFill>
                <a:latin typeface="黑体" panose="02010609060101010101" pitchFamily="49" charset="-122"/>
                <a:ea typeface="黑体" panose="02010609060101010101" pitchFamily="49" charset="-122"/>
              </a:rPr>
              <a:t>3.《登快阁》中，“</a:t>
            </a:r>
            <a:r>
              <a:rPr lang="en-US" altLang="en-US" sz="2800" b="1">
                <a:solidFill>
                  <a:srgbClr val="FF0000"/>
                </a:solidFill>
                <a:latin typeface="黑体" panose="02010609060101010101" pitchFamily="49" charset="-122"/>
                <a:ea typeface="黑体" panose="02010609060101010101" pitchFamily="49" charset="-122"/>
              </a:rPr>
              <a:t>---</a:t>
            </a:r>
            <a:r>
              <a:rPr lang="zh-CN" altLang="en-US" sz="2800" b="1">
                <a:solidFill>
                  <a:srgbClr val="FF0000"/>
                </a:solidFill>
                <a:latin typeface="黑体" panose="02010609060101010101" pitchFamily="49" charset="-122"/>
                <a:ea typeface="黑体" panose="02010609060101010101" pitchFamily="49" charset="-122"/>
              </a:rPr>
              <a:t>，</a:t>
            </a:r>
            <a:r>
              <a:rPr lang="en-US" altLang="en-US" sz="2800" b="1">
                <a:solidFill>
                  <a:srgbClr val="FF0000"/>
                </a:solidFill>
                <a:latin typeface="黑体" panose="02010609060101010101" pitchFamily="49" charset="-122"/>
                <a:ea typeface="黑体" panose="02010609060101010101" pitchFamily="49" charset="-122"/>
              </a:rPr>
              <a:t>---</a:t>
            </a:r>
            <a:r>
              <a:rPr lang="en-US" altLang="en-US" sz="2800" b="1">
                <a:solidFill>
                  <a:srgbClr val="000003"/>
                </a:solidFill>
                <a:latin typeface="黑体" panose="02010609060101010101" pitchFamily="49" charset="-122"/>
                <a:ea typeface="黑体" panose="02010609060101010101" pitchFamily="49" charset="-122"/>
              </a:rPr>
              <a:t>”两句，</a:t>
            </a:r>
            <a:r>
              <a:rPr lang="zh-CN" altLang="en-US" sz="2800" b="1">
                <a:solidFill>
                  <a:srgbClr val="000003"/>
                </a:solidFill>
                <a:latin typeface="黑体" panose="02010609060101010101" pitchFamily="49" charset="-122"/>
                <a:ea typeface="黑体" panose="02010609060101010101" pitchFamily="49" charset="-122"/>
              </a:rPr>
              <a:t>描绘了一幅</a:t>
            </a:r>
            <a:r>
              <a:rPr lang="zh-CN" altLang="en-US" sz="2800" b="1">
                <a:solidFill>
                  <a:schemeClr val="bg2">
                    <a:lumMod val="60000"/>
                    <a:lumOff val="40000"/>
                  </a:schemeClr>
                </a:solidFill>
                <a:latin typeface="黑体" panose="02010609060101010101" pitchFamily="49" charset="-122"/>
                <a:ea typeface="黑体" panose="02010609060101010101" pitchFamily="49" charset="-122"/>
              </a:rPr>
              <a:t>辽远、开阔</a:t>
            </a:r>
            <a:r>
              <a:rPr lang="zh-CN" altLang="en-US" sz="2800" b="1">
                <a:solidFill>
                  <a:srgbClr val="000003"/>
                </a:solidFill>
                <a:latin typeface="黑体" panose="02010609060101010101" pitchFamily="49" charset="-122"/>
                <a:ea typeface="黑体" panose="02010609060101010101" pitchFamily="49" charset="-122"/>
              </a:rPr>
              <a:t>的画面，</a:t>
            </a:r>
            <a:r>
              <a:rPr lang="en-US" altLang="en-US" sz="2800" b="1">
                <a:solidFill>
                  <a:srgbClr val="000003"/>
                </a:solidFill>
                <a:latin typeface="黑体" panose="02010609060101010101" pitchFamily="49" charset="-122"/>
                <a:ea typeface="黑体" panose="02010609060101010101" pitchFamily="49" charset="-122"/>
              </a:rPr>
              <a:t>是诗人对初登快阁亭时所览胜景的描绘，也是诗人胸襟怀抱的写照。</a:t>
            </a:r>
            <a:endParaRPr lang="en-US" altLang="en-US" sz="2800" b="1">
              <a:solidFill>
                <a:srgbClr val="000003"/>
              </a:solidFill>
              <a:latin typeface="黑体" panose="02010609060101010101" pitchFamily="49" charset="-122"/>
              <a:ea typeface="黑体" panose="02010609060101010101" pitchFamily="49" charset="-122"/>
            </a:endParaRPr>
          </a:p>
          <a:p>
            <a:pPr>
              <a:buFont typeface="Arial" panose="020b0604020202020204" pitchFamily="34" charset="0"/>
            </a:pPr>
            <a:r>
              <a:rPr lang="en-US" altLang="en-US" sz="2800" b="1">
                <a:solidFill>
                  <a:srgbClr val="000003"/>
                </a:solidFill>
                <a:latin typeface="黑体" panose="02010609060101010101" pitchFamily="49" charset="-122"/>
                <a:ea typeface="黑体" panose="02010609060101010101" pitchFamily="49" charset="-122"/>
              </a:rPr>
              <a:t>4.《念奴娇·赤壁怀古》中词人从视觉、听觉角度，同时运用比喻手法生动地描写赤壁</a:t>
            </a:r>
            <a:r>
              <a:rPr lang="en-US" altLang="en-US" sz="2800" b="1">
                <a:solidFill>
                  <a:schemeClr val="bg2">
                    <a:lumMod val="60000"/>
                    <a:lumOff val="40000"/>
                  </a:schemeClr>
                </a:solidFill>
                <a:latin typeface="黑体" panose="02010609060101010101" pitchFamily="49" charset="-122"/>
                <a:ea typeface="黑体" panose="02010609060101010101" pitchFamily="49" charset="-122"/>
              </a:rPr>
              <a:t>雄奇壮阔</a:t>
            </a:r>
            <a:r>
              <a:rPr lang="en-US" altLang="en-US" sz="2800" b="1">
                <a:solidFill>
                  <a:srgbClr val="000003"/>
                </a:solidFill>
                <a:latin typeface="黑体" panose="02010609060101010101" pitchFamily="49" charset="-122"/>
                <a:ea typeface="黑体" panose="02010609060101010101" pitchFamily="49" charset="-122"/>
              </a:rPr>
              <a:t>的景物的语句是“</a:t>
            </a:r>
            <a:r>
              <a:rPr lang="en-US" altLang="en-US" sz="2800" b="1">
                <a:solidFill>
                  <a:srgbClr val="FF0000"/>
                </a:solidFill>
                <a:latin typeface="黑体" panose="02010609060101010101" pitchFamily="49" charset="-122"/>
                <a:ea typeface="黑体" panose="02010609060101010101" pitchFamily="49" charset="-122"/>
              </a:rPr>
              <a:t>---</a:t>
            </a:r>
            <a:r>
              <a:rPr lang="zh-CN" altLang="en-US" sz="2800" b="1">
                <a:solidFill>
                  <a:srgbClr val="FF0000"/>
                </a:solidFill>
                <a:latin typeface="黑体" panose="02010609060101010101" pitchFamily="49" charset="-122"/>
                <a:ea typeface="黑体" panose="02010609060101010101" pitchFamily="49" charset="-122"/>
              </a:rPr>
              <a:t>，</a:t>
            </a:r>
            <a:r>
              <a:rPr lang="en-US" altLang="en-US" sz="2800" b="1">
                <a:solidFill>
                  <a:srgbClr val="FF0000"/>
                </a:solidFill>
                <a:latin typeface="黑体" panose="02010609060101010101" pitchFamily="49" charset="-122"/>
                <a:ea typeface="黑体" panose="02010609060101010101" pitchFamily="49" charset="-122"/>
              </a:rPr>
              <a:t>---</a:t>
            </a:r>
            <a:r>
              <a:rPr lang="zh-CN" altLang="en-US" sz="2800" b="1">
                <a:solidFill>
                  <a:srgbClr val="FF0000"/>
                </a:solidFill>
                <a:latin typeface="黑体" panose="02010609060101010101" pitchFamily="49" charset="-122"/>
                <a:ea typeface="黑体" panose="02010609060101010101" pitchFamily="49" charset="-122"/>
              </a:rPr>
              <a:t>，</a:t>
            </a:r>
            <a:r>
              <a:rPr lang="en-US" altLang="en-US" sz="2800" b="1">
                <a:solidFill>
                  <a:srgbClr val="FF0000"/>
                </a:solidFill>
                <a:latin typeface="黑体" panose="02010609060101010101" pitchFamily="49" charset="-122"/>
                <a:ea typeface="黑体" panose="02010609060101010101" pitchFamily="49" charset="-122"/>
              </a:rPr>
              <a:t>---</a:t>
            </a:r>
            <a:r>
              <a:rPr lang="en-US" altLang="en-US" sz="2800" b="1">
                <a:solidFill>
                  <a:srgbClr val="000003"/>
                </a:solidFill>
                <a:latin typeface="黑体" panose="02010609060101010101" pitchFamily="49" charset="-122"/>
                <a:ea typeface="黑体" panose="02010609060101010101" pitchFamily="49" charset="-122"/>
              </a:rPr>
              <a:t>”。</a:t>
            </a:r>
            <a:endParaRPr lang="en-US" altLang="en-US" sz="2800" b="1">
              <a:solidFill>
                <a:srgbClr val="000003"/>
              </a:solidFill>
              <a:latin typeface="黑体" panose="02010609060101010101" pitchFamily="49" charset="-122"/>
              <a:ea typeface="黑体" panose="02010609060101010101" pitchFamily="49" charset="-122"/>
            </a:endParaRPr>
          </a:p>
          <a:p>
            <a:pPr>
              <a:buFont typeface="Arial" panose="020b0604020202020204" pitchFamily="34" charset="0"/>
            </a:pPr>
            <a:r>
              <a:rPr lang="en-US" altLang="en-US" sz="2800" b="1">
                <a:solidFill>
                  <a:srgbClr val="000003"/>
                </a:solidFill>
                <a:latin typeface="黑体" panose="02010609060101010101" pitchFamily="49" charset="-122"/>
                <a:ea typeface="黑体" panose="02010609060101010101" pitchFamily="49" charset="-122"/>
              </a:rPr>
              <a:t>5.《江城子·乙卯正月二十日夜记梦》中，“</a:t>
            </a:r>
            <a:r>
              <a:rPr lang="en-US" altLang="en-US" sz="2800" b="1">
                <a:solidFill>
                  <a:srgbClr val="FF0000"/>
                </a:solidFill>
                <a:latin typeface="黑体" panose="02010609060101010101" pitchFamily="49" charset="-122"/>
                <a:ea typeface="黑体" panose="02010609060101010101" pitchFamily="49" charset="-122"/>
              </a:rPr>
              <a:t>---</a:t>
            </a:r>
            <a:r>
              <a:rPr lang="zh-CN" altLang="en-US" sz="2800" b="1">
                <a:solidFill>
                  <a:srgbClr val="FF0000"/>
                </a:solidFill>
                <a:latin typeface="黑体" panose="02010609060101010101" pitchFamily="49" charset="-122"/>
                <a:ea typeface="黑体" panose="02010609060101010101" pitchFamily="49" charset="-122"/>
              </a:rPr>
              <a:t>，</a:t>
            </a:r>
            <a:r>
              <a:rPr lang="en-US" altLang="en-US" sz="2800" b="1">
                <a:solidFill>
                  <a:srgbClr val="FF0000"/>
                </a:solidFill>
                <a:latin typeface="黑体" panose="02010609060101010101" pitchFamily="49" charset="-122"/>
                <a:ea typeface="黑体" panose="02010609060101010101" pitchFamily="49" charset="-122"/>
              </a:rPr>
              <a:t>---</a:t>
            </a:r>
            <a:r>
              <a:rPr lang="en-US" altLang="en-US" sz="2800" b="1">
                <a:solidFill>
                  <a:srgbClr val="000003"/>
                </a:solidFill>
                <a:latin typeface="黑体" panose="02010609060101010101" pitchFamily="49" charset="-122"/>
                <a:ea typeface="黑体" panose="02010609060101010101" pitchFamily="49" charset="-122"/>
              </a:rPr>
              <a:t>”两句</a:t>
            </a:r>
            <a:r>
              <a:rPr lang="zh-CN" altLang="en-US" sz="2800" b="1">
                <a:solidFill>
                  <a:srgbClr val="000003"/>
                </a:solidFill>
                <a:latin typeface="黑体" panose="02010609060101010101" pitchFamily="49" charset="-122"/>
                <a:ea typeface="黑体" panose="02010609060101010101" pitchFamily="49" charset="-122"/>
                <a:sym typeface="+mn-ea"/>
              </a:rPr>
              <a:t>运用月和松两种意象</a:t>
            </a:r>
            <a:r>
              <a:rPr lang="en-US" altLang="en-US" sz="2800" b="1">
                <a:solidFill>
                  <a:srgbClr val="000003"/>
                </a:solidFill>
                <a:latin typeface="黑体" panose="02010609060101010101" pitchFamily="49" charset="-122"/>
                <a:ea typeface="黑体" panose="02010609060101010101" pitchFamily="49" charset="-122"/>
              </a:rPr>
              <a:t>营造了</a:t>
            </a:r>
            <a:r>
              <a:rPr lang="zh-CN" altLang="en-US" sz="2800" b="1">
                <a:solidFill>
                  <a:schemeClr val="bg2">
                    <a:lumMod val="60000"/>
                    <a:lumOff val="40000"/>
                  </a:schemeClr>
                </a:solidFill>
                <a:latin typeface="黑体" panose="02010609060101010101" pitchFamily="49" charset="-122"/>
                <a:ea typeface="黑体" panose="02010609060101010101" pitchFamily="49" charset="-122"/>
              </a:rPr>
              <a:t>孤寂凄清悲凉</a:t>
            </a:r>
            <a:r>
              <a:rPr lang="en-US" altLang="en-US" sz="2800" b="1">
                <a:solidFill>
                  <a:srgbClr val="000003"/>
                </a:solidFill>
                <a:latin typeface="黑体" panose="02010609060101010101" pitchFamily="49" charset="-122"/>
                <a:ea typeface="黑体" panose="02010609060101010101" pitchFamily="49" charset="-122"/>
              </a:rPr>
              <a:t>的环境氛围</a:t>
            </a:r>
            <a:r>
              <a:rPr lang="zh-CN" altLang="en-US" sz="2800" b="1">
                <a:solidFill>
                  <a:srgbClr val="000003"/>
                </a:solidFill>
                <a:latin typeface="黑体" panose="02010609060101010101" pitchFamily="49" charset="-122"/>
                <a:ea typeface="黑体" panose="02010609060101010101" pitchFamily="49" charset="-122"/>
              </a:rPr>
              <a:t>，把苏轼的肝肠寸断淋漓尽致的表达了出来</a:t>
            </a:r>
            <a:r>
              <a:rPr lang="en-US" altLang="en-US" sz="2800" b="1">
                <a:solidFill>
                  <a:srgbClr val="000003"/>
                </a:solidFill>
                <a:latin typeface="黑体" panose="02010609060101010101" pitchFamily="49" charset="-122"/>
                <a:ea typeface="黑体" panose="02010609060101010101" pitchFamily="49" charset="-122"/>
              </a:rPr>
              <a:t>。</a:t>
            </a:r>
            <a:endParaRPr lang="en-US" altLang="en-US" sz="2800" b="1">
              <a:solidFill>
                <a:srgbClr val="000003"/>
              </a:solidFill>
              <a:latin typeface="黑体" panose="02010609060101010101" pitchFamily="49" charset="-122"/>
              <a:ea typeface="黑体" panose="02010609060101010101" pitchFamily="49" charset="-122"/>
            </a:endParaRPr>
          </a:p>
          <a:p>
            <a:pPr>
              <a:buFont typeface="Arial" panose="020b0604020202020204" pitchFamily="34" charset="0"/>
            </a:pPr>
            <a:r>
              <a:rPr lang="en-US" altLang="en-US" sz="2800" b="1">
                <a:solidFill>
                  <a:srgbClr val="000003"/>
                </a:solidFill>
                <a:latin typeface="黑体" panose="02010609060101010101" pitchFamily="49" charset="-122"/>
                <a:ea typeface="黑体" panose="02010609060101010101" pitchFamily="49" charset="-122"/>
              </a:rPr>
              <a:t>6.《登高》中由高到低，写诗人所见所闻，渲染秋江</a:t>
            </a:r>
            <a:r>
              <a:rPr lang="zh-CN" altLang="en-US" sz="2800" b="1">
                <a:solidFill>
                  <a:schemeClr val="bg2">
                    <a:lumMod val="60000"/>
                    <a:lumOff val="40000"/>
                  </a:schemeClr>
                </a:solidFill>
                <a:latin typeface="黑体" panose="02010609060101010101" pitchFamily="49" charset="-122"/>
                <a:ea typeface="黑体" panose="02010609060101010101" pitchFamily="49" charset="-122"/>
              </a:rPr>
              <a:t>凄冷萧瑟</a:t>
            </a:r>
            <a:r>
              <a:rPr lang="en-US" altLang="en-US" sz="2800" b="1">
                <a:solidFill>
                  <a:srgbClr val="000003"/>
                </a:solidFill>
                <a:latin typeface="黑体" panose="02010609060101010101" pitchFamily="49" charset="-122"/>
                <a:ea typeface="黑体" panose="02010609060101010101" pitchFamily="49" charset="-122"/>
              </a:rPr>
              <a:t>特点的句子是“</a:t>
            </a:r>
            <a:r>
              <a:rPr lang="en-US" altLang="en-US" sz="2800" b="1">
                <a:solidFill>
                  <a:srgbClr val="FF0000"/>
                </a:solidFill>
                <a:latin typeface="黑体" panose="02010609060101010101" pitchFamily="49" charset="-122"/>
                <a:ea typeface="黑体" panose="02010609060101010101" pitchFamily="49" charset="-122"/>
              </a:rPr>
              <a:t>---</a:t>
            </a:r>
            <a:r>
              <a:rPr lang="zh-CN" altLang="en-US" sz="2800" b="1">
                <a:solidFill>
                  <a:srgbClr val="FF0000"/>
                </a:solidFill>
                <a:latin typeface="黑体" panose="02010609060101010101" pitchFamily="49" charset="-122"/>
                <a:ea typeface="黑体" panose="02010609060101010101" pitchFamily="49" charset="-122"/>
              </a:rPr>
              <a:t>，</a:t>
            </a:r>
            <a:r>
              <a:rPr lang="en-US" altLang="en-US" sz="2800" b="1">
                <a:solidFill>
                  <a:srgbClr val="FF0000"/>
                </a:solidFill>
                <a:latin typeface="黑体" panose="02010609060101010101" pitchFamily="49" charset="-122"/>
                <a:ea typeface="黑体" panose="02010609060101010101" pitchFamily="49" charset="-122"/>
              </a:rPr>
              <a:t>---</a:t>
            </a:r>
            <a:r>
              <a:rPr lang="en-US" altLang="en-US" sz="2800" b="1">
                <a:solidFill>
                  <a:srgbClr val="000003"/>
                </a:solidFill>
                <a:latin typeface="黑体" panose="02010609060101010101" pitchFamily="49" charset="-122"/>
                <a:ea typeface="黑体" panose="02010609060101010101" pitchFamily="49" charset="-122"/>
              </a:rPr>
              <a:t>”。</a:t>
            </a:r>
            <a:endParaRPr lang="en-US" altLang="en-US" sz="2800" b="1">
              <a:solidFill>
                <a:srgbClr val="000003"/>
              </a:solidFill>
              <a:latin typeface="黑体" panose="02010609060101010101" pitchFamily="49" charset="-122"/>
              <a:ea typeface="黑体" panose="02010609060101010101" pitchFamily="49"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386" name="Picture 8" descr="1d8aecef7f193d092cf53462"/>
          <p:cNvPicPr>
            <a:picLocks noChangeAspect="1"/>
          </p:cNvPicPr>
          <p:nvPr/>
        </p:nvPicPr>
        <p:blipFill>
          <a:blip r:embed="rId2"/>
          <a:stretch>
            <a:fillRect/>
          </a:stretch>
        </p:blipFill>
        <p:spPr>
          <a:xfrm>
            <a:off x="0" y="0"/>
            <a:ext cx="9144000" cy="6858000"/>
          </a:xfrm>
          <a:prstGeom prst="rect">
            <a:avLst/>
          </a:prstGeom>
          <a:noFill/>
          <a:ln w="9525">
            <a:noFill/>
          </a:ln>
        </p:spPr>
      </p:pic>
      <p:sp>
        <p:nvSpPr>
          <p:cNvPr id="4" name="TextBox 3"/>
          <p:cNvSpPr txBox="1"/>
          <p:nvPr/>
        </p:nvSpPr>
        <p:spPr>
          <a:xfrm>
            <a:off x="0" y="0"/>
            <a:ext cx="9144000" cy="6985635"/>
          </a:xfrm>
          <a:prstGeom prst="rect">
            <a:avLst/>
          </a:prstGeom>
          <a:noFill/>
        </p:spPr>
        <p:txBody>
          <a:bodyPr wrap="square" rtlCol="0">
            <a:spAutoFit/>
          </a:bodyPr>
          <a:lstStyle/>
          <a:p>
            <a:pPr marR="0" defTabSz="914400">
              <a:lnSpc>
                <a:spcPts val="4000"/>
              </a:lnSpc>
              <a:buClrTx/>
              <a:buSzTx/>
              <a:buFont typeface="Arial" panose="020b0604020202020204" pitchFamily="34" charset="0"/>
              <a:buNone/>
              <a:defRPr/>
            </a:pPr>
            <a:r>
              <a:rPr kumimoji="0" lang="en-US" altLang="zh-CN" sz="1400" b="1" kern="1200" cap="none" spc="0" normalizeH="0" baseline="0" noProof="0" smtClean="0">
                <a:latin typeface="仿宋" panose="02010609060101010101" pitchFamily="49" charset="-122"/>
                <a:ea typeface="仿宋" panose="02010609060101010101" pitchFamily="49" charset="-122"/>
                <a:cs typeface="+mn-cs"/>
              </a:rPr>
              <a:t>  </a:t>
            </a:r>
            <a:r>
              <a:rPr kumimoji="0" lang="en-US" altLang="zh-CN" sz="2400" b="1" kern="1200" cap="none" spc="0" normalizeH="0" baseline="0" noProof="0" smtClean="0">
                <a:solidFill>
                  <a:srgbClr val="0000FF"/>
                </a:solidFill>
                <a:latin typeface="楷体_GB2312" pitchFamily="49" charset="-122"/>
                <a:ea typeface="楷体_GB2312" pitchFamily="49" charset="-122"/>
                <a:cs typeface="+mn-cs"/>
              </a:rPr>
              <a:t>★</a:t>
            </a:r>
            <a:r>
              <a:rPr kumimoji="0" lang="zh-CN" altLang="en-US" sz="2400" b="1" kern="1200" cap="none" spc="0" normalizeH="0" baseline="0" noProof="0">
                <a:solidFill>
                  <a:srgbClr val="0000FF"/>
                </a:solidFill>
                <a:latin typeface="楷体_GB2312" pitchFamily="49" charset="-122"/>
                <a:ea typeface="楷体_GB2312" pitchFamily="49" charset="-122"/>
                <a:cs typeface="+mn-cs"/>
              </a:rPr>
              <a:t>意象的作用：</a:t>
            </a:r>
            <a:endParaRPr kumimoji="0" lang="zh-CN" altLang="en-US" sz="2400" b="1" kern="1200" cap="none" spc="0" normalizeH="0" baseline="0" noProof="0">
              <a:solidFill>
                <a:srgbClr val="0000FF"/>
              </a:solidFill>
              <a:latin typeface="楷体_GB2312" pitchFamily="49" charset="-122"/>
              <a:ea typeface="楷体_GB2312" pitchFamily="49" charset="-122"/>
              <a:cs typeface="+mn-cs"/>
            </a:endParaRPr>
          </a:p>
          <a:p>
            <a:pPr marR="0" defTabSz="914400">
              <a:lnSpc>
                <a:spcPts val="4000"/>
              </a:lnSpc>
              <a:buClrTx/>
              <a:buSzTx/>
              <a:buFont typeface="Arial" panose="020b0604020202020204" pitchFamily="34" charset="0"/>
              <a:buNone/>
              <a:defRPr/>
            </a:pPr>
            <a:r>
              <a:rPr kumimoji="0" lang="zh-CN" altLang="en-US" sz="2400" b="1" kern="1200" cap="none" spc="0" normalizeH="0" baseline="0" noProof="0">
                <a:solidFill>
                  <a:srgbClr val="FF0000"/>
                </a:solidFill>
                <a:latin typeface="楷体_GB2312" pitchFamily="49" charset="-122"/>
                <a:ea typeface="楷体_GB2312" pitchFamily="49" charset="-122"/>
                <a:cs typeface="+mn-cs"/>
              </a:rPr>
              <a:t>①</a:t>
            </a:r>
            <a:r>
              <a:rPr kumimoji="0" lang="zh-CN" altLang="zh-CN" sz="2400" b="1" u="sng" kern="1200" cap="none" spc="0" normalizeH="0" baseline="0" noProof="0">
                <a:latin typeface="楷体_GB2312" pitchFamily="49" charset="-122"/>
                <a:ea typeface="楷体_GB2312" pitchFamily="49" charset="-122"/>
                <a:cs typeface="+mn-cs"/>
              </a:rPr>
              <a:t>借助意象（组合）</a:t>
            </a:r>
            <a:r>
              <a:rPr kumimoji="0" lang="zh-CN" altLang="en-US" sz="2400" b="1" kern="1200" cap="none" spc="0" normalizeH="0" baseline="0" noProof="0">
                <a:solidFill>
                  <a:srgbClr val="FF0000"/>
                </a:solidFill>
                <a:effectLst>
                  <a:outerShdw blurRad="38100" dist="38100" dir="2700000" algn="tl">
                    <a:srgbClr val="C0C0C0"/>
                  </a:outerShdw>
                </a:effectLst>
                <a:latin typeface="楷体_GB2312" pitchFamily="49" charset="-122"/>
                <a:ea typeface="楷体_GB2312" pitchFamily="49" charset="-122"/>
                <a:cs typeface="+mn-cs"/>
              </a:rPr>
              <a:t>营造氛围意境、暗示背景或社会环境</a:t>
            </a:r>
            <a:r>
              <a:rPr kumimoji="0" lang="zh-CN" altLang="en-US" sz="2400" b="1" kern="1200" cap="none" spc="0" normalizeH="0" baseline="0" noProof="0">
                <a:latin typeface="楷体_GB2312" pitchFamily="49" charset="-122"/>
                <a:ea typeface="楷体_GB2312" pitchFamily="49" charset="-122"/>
                <a:cs typeface="+mn-cs"/>
              </a:rPr>
              <a:t>。如</a:t>
            </a:r>
            <a:r>
              <a:rPr kumimoji="0" lang="en-US" altLang="zh-CN" sz="2400" b="1" kern="1200" cap="none" spc="0" normalizeH="0" baseline="0" noProof="0">
                <a:latin typeface="楷体_GB2312" pitchFamily="49" charset="-122"/>
                <a:ea typeface="楷体_GB2312" pitchFamily="49" charset="-122"/>
                <a:cs typeface="+mn-cs"/>
              </a:rPr>
              <a:t>《</a:t>
            </a:r>
            <a:r>
              <a:rPr kumimoji="0" lang="zh-CN" altLang="en-US" sz="2400" b="1" kern="1200" cap="none" spc="0" normalizeH="0" baseline="0" noProof="0">
                <a:latin typeface="楷体_GB2312" pitchFamily="49" charset="-122"/>
                <a:ea typeface="楷体_GB2312" pitchFamily="49" charset="-122"/>
                <a:cs typeface="+mn-cs"/>
              </a:rPr>
              <a:t>琵琶行</a:t>
            </a:r>
            <a:r>
              <a:rPr kumimoji="0" lang="en-US" altLang="zh-CN" sz="2400" b="1" kern="1200" cap="none" spc="0" normalizeH="0" baseline="0" noProof="0">
                <a:latin typeface="楷体_GB2312" pitchFamily="49" charset="-122"/>
                <a:ea typeface="楷体_GB2312" pitchFamily="49" charset="-122"/>
                <a:cs typeface="+mn-cs"/>
              </a:rPr>
              <a:t>》</a:t>
            </a:r>
            <a:r>
              <a:rPr kumimoji="0" lang="zh-CN" altLang="en-US" sz="2400" b="1" kern="1200" cap="none" spc="0" normalizeH="0" baseline="0" noProof="0">
                <a:latin typeface="楷体_GB2312" pitchFamily="49" charset="-122"/>
                <a:ea typeface="楷体_GB2312" pitchFamily="49" charset="-122"/>
                <a:cs typeface="+mn-cs"/>
              </a:rPr>
              <a:t>中的</a:t>
            </a:r>
            <a:r>
              <a:rPr kumimoji="0" lang="zh-CN" altLang="en-US" sz="2400" b="1" kern="1200" cap="none" spc="0" normalizeH="0" baseline="0" noProof="0">
                <a:latin typeface="Arial"/>
                <a:ea typeface="楷体_GB2312" pitchFamily="49" charset="-122"/>
                <a:cs typeface="+mn-cs"/>
              </a:rPr>
              <a:t>“</a:t>
            </a:r>
            <a:r>
              <a:rPr kumimoji="0" lang="zh-CN" altLang="en-US" sz="2400" b="1" kern="1200" cap="none" spc="0" normalizeH="0" baseline="0" noProof="0">
                <a:latin typeface="楷体_GB2312" pitchFamily="49" charset="-122"/>
                <a:ea typeface="楷体_GB2312" pitchFamily="49" charset="-122"/>
                <a:cs typeface="+mn-cs"/>
              </a:rPr>
              <a:t>枫叶荻花秋瑟瑟</a:t>
            </a:r>
            <a:r>
              <a:rPr kumimoji="0" lang="zh-CN" altLang="en-US" sz="2400" b="1" kern="1200" cap="none" spc="0" normalizeH="0" baseline="0" noProof="0">
                <a:latin typeface="Arial"/>
                <a:ea typeface="楷体_GB2312" pitchFamily="49" charset="-122"/>
                <a:cs typeface="+mn-cs"/>
              </a:rPr>
              <a:t>”</a:t>
            </a:r>
            <a:r>
              <a:rPr kumimoji="0" lang="zh-CN" altLang="en-US" sz="2400" b="1" kern="1200" cap="none" spc="0" normalizeH="0" baseline="0" noProof="0">
                <a:latin typeface="楷体_GB2312" pitchFamily="49" charset="-122"/>
                <a:ea typeface="楷体_GB2312" pitchFamily="49" charset="-122"/>
                <a:cs typeface="+mn-cs"/>
              </a:rPr>
              <a:t>句，就</a:t>
            </a:r>
            <a:r>
              <a:rPr kumimoji="0" lang="zh-CN" altLang="en-US" sz="2400" b="1" kern="1200" cap="none" spc="0" normalizeH="0" baseline="0" noProof="0">
                <a:solidFill>
                  <a:srgbClr val="0000FF"/>
                </a:solidFill>
                <a:latin typeface="楷体_GB2312" pitchFamily="49" charset="-122"/>
                <a:ea typeface="楷体_GB2312" pitchFamily="49" charset="-122"/>
                <a:cs typeface="+mn-cs"/>
              </a:rPr>
              <a:t>营造出与朋友离别时的萧瑟、落寞的氛围</a:t>
            </a:r>
            <a:r>
              <a:rPr kumimoji="0" lang="zh-CN" altLang="en-US" sz="2400" b="1" kern="1200" cap="none" spc="0" normalizeH="0" baseline="0" noProof="0">
                <a:latin typeface="楷体_GB2312" pitchFamily="49" charset="-122"/>
                <a:ea typeface="楷体_GB2312" pitchFamily="49" charset="-122"/>
                <a:cs typeface="+mn-cs"/>
              </a:rPr>
              <a:t>。</a:t>
            </a:r>
            <a:endParaRPr kumimoji="0" lang="en-US" altLang="zh-CN" sz="2400" b="1" kern="1200" cap="none" spc="0" normalizeH="0" baseline="0" noProof="0">
              <a:latin typeface="楷体_GB2312" pitchFamily="49" charset="-122"/>
              <a:ea typeface="楷体_GB2312" pitchFamily="49" charset="-122"/>
              <a:cs typeface="+mn-cs"/>
            </a:endParaRPr>
          </a:p>
          <a:p>
            <a:pPr marR="0" defTabSz="914400">
              <a:lnSpc>
                <a:spcPts val="4000"/>
              </a:lnSpc>
              <a:buClrTx/>
              <a:buSzTx/>
              <a:buFont typeface="Arial" panose="020b0604020202020204" pitchFamily="34" charset="0"/>
              <a:buNone/>
              <a:defRPr/>
            </a:pPr>
            <a:r>
              <a:rPr kumimoji="0" lang="zh-CN" altLang="en-US" sz="2400" b="1" kern="1200" cap="none" spc="0" normalizeH="0" baseline="0" noProof="0">
                <a:solidFill>
                  <a:srgbClr val="FF0000"/>
                </a:solidFill>
                <a:latin typeface="楷体_GB2312" pitchFamily="49" charset="-122"/>
                <a:ea typeface="楷体_GB2312" pitchFamily="49" charset="-122"/>
                <a:cs typeface="+mn-cs"/>
              </a:rPr>
              <a:t>②</a:t>
            </a:r>
            <a:r>
              <a:rPr kumimoji="0" lang="zh-CN" altLang="en-US" sz="2400" b="1" kern="1200" cap="none" spc="0" normalizeH="0" baseline="0" noProof="0">
                <a:solidFill>
                  <a:srgbClr val="FF0000"/>
                </a:solidFill>
                <a:effectLst>
                  <a:outerShdw blurRad="38100" dist="38100" dir="2700000" algn="tl">
                    <a:srgbClr val="C0C0C0"/>
                  </a:outerShdw>
                </a:effectLst>
                <a:latin typeface="楷体_GB2312" pitchFamily="49" charset="-122"/>
                <a:ea typeface="楷体_GB2312" pitchFamily="49" charset="-122"/>
                <a:cs typeface="+mn-cs"/>
              </a:rPr>
              <a:t>奠定情感基调</a:t>
            </a:r>
            <a:r>
              <a:rPr kumimoji="0" lang="zh-CN" altLang="en-US" sz="2400" b="1" kern="1200" cap="none" spc="0" normalizeH="0" baseline="0" noProof="0">
                <a:solidFill>
                  <a:srgbClr val="FF0000"/>
                </a:solidFill>
                <a:latin typeface="楷体_GB2312" pitchFamily="49" charset="-122"/>
                <a:ea typeface="楷体_GB2312" pitchFamily="49" charset="-122"/>
                <a:cs typeface="+mn-cs"/>
              </a:rPr>
              <a:t>。</a:t>
            </a:r>
            <a:r>
              <a:rPr kumimoji="0" lang="zh-CN" altLang="en-US" sz="2400" b="1" kern="1200" cap="none" spc="0" normalizeH="0" baseline="0" noProof="0">
                <a:latin typeface="楷体_GB2312" pitchFamily="49" charset="-122"/>
                <a:ea typeface="楷体_GB2312" pitchFamily="49" charset="-122"/>
                <a:cs typeface="+mn-cs"/>
              </a:rPr>
              <a:t>如柳永</a:t>
            </a:r>
            <a:r>
              <a:rPr kumimoji="0" lang="en-US" altLang="zh-CN" sz="2400" b="1" kern="1200" cap="none" spc="0" normalizeH="0" baseline="0" noProof="0">
                <a:latin typeface="楷体_GB2312" pitchFamily="49" charset="-122"/>
                <a:ea typeface="楷体_GB2312" pitchFamily="49" charset="-122"/>
                <a:cs typeface="+mn-cs"/>
              </a:rPr>
              <a:t>《</a:t>
            </a:r>
            <a:r>
              <a:rPr kumimoji="0" lang="zh-CN" altLang="en-US" sz="2400" b="1" kern="1200" cap="none" spc="0" normalizeH="0" baseline="0" noProof="0">
                <a:latin typeface="楷体_GB2312" pitchFamily="49" charset="-122"/>
                <a:ea typeface="楷体_GB2312" pitchFamily="49" charset="-122"/>
                <a:cs typeface="+mn-cs"/>
              </a:rPr>
              <a:t>雨霖铃</a:t>
            </a:r>
            <a:r>
              <a:rPr kumimoji="0" lang="en-US" altLang="zh-CN" sz="2400" b="1" kern="1200" cap="none" spc="0" normalizeH="0" baseline="0" noProof="0">
                <a:latin typeface="楷体_GB2312" pitchFamily="49" charset="-122"/>
                <a:ea typeface="楷体_GB2312" pitchFamily="49" charset="-122"/>
                <a:cs typeface="+mn-cs"/>
              </a:rPr>
              <a:t>》</a:t>
            </a:r>
            <a:r>
              <a:rPr kumimoji="0" lang="zh-CN" altLang="en-US" sz="2400" b="1" kern="1200" cap="none" spc="0" normalizeH="0" baseline="0" noProof="0">
                <a:latin typeface="楷体_GB2312" pitchFamily="49" charset="-122"/>
                <a:ea typeface="楷体_GB2312" pitchFamily="49" charset="-122"/>
                <a:cs typeface="+mn-cs"/>
              </a:rPr>
              <a:t>开头三句</a:t>
            </a:r>
            <a:r>
              <a:rPr kumimoji="0" lang="zh-CN" altLang="en-US" sz="2400" b="1" kern="1200" cap="none" spc="0" normalizeH="0" baseline="0" noProof="0">
                <a:latin typeface="Arial"/>
                <a:ea typeface="楷体_GB2312" pitchFamily="49" charset="-122"/>
                <a:cs typeface="+mn-cs"/>
              </a:rPr>
              <a:t>“</a:t>
            </a:r>
            <a:r>
              <a:rPr kumimoji="0" lang="zh-CN" altLang="en-US" sz="2400" b="1" kern="1200" cap="none" spc="0" normalizeH="0" baseline="0" noProof="0">
                <a:latin typeface="楷体_GB2312" pitchFamily="49" charset="-122"/>
                <a:ea typeface="楷体_GB2312" pitchFamily="49" charset="-122"/>
                <a:cs typeface="+mn-cs"/>
              </a:rPr>
              <a:t>寒蝉凄切，对长亭晚，骤雨初歇</a:t>
            </a:r>
            <a:r>
              <a:rPr kumimoji="0" lang="zh-CN" altLang="en-US" sz="2400" b="1" kern="1200" cap="none" spc="0" normalizeH="0" baseline="0" noProof="0">
                <a:latin typeface="Arial"/>
                <a:ea typeface="楷体_GB2312" pitchFamily="49" charset="-122"/>
                <a:cs typeface="+mn-cs"/>
              </a:rPr>
              <a:t>”</a:t>
            </a:r>
            <a:r>
              <a:rPr kumimoji="0" lang="zh-CN" altLang="en-US" sz="2400" b="1" kern="1200" cap="none" spc="0" normalizeH="0" baseline="0" noProof="0">
                <a:latin typeface="楷体_GB2312" pitchFamily="49" charset="-122"/>
                <a:ea typeface="楷体_GB2312" pitchFamily="49" charset="-122"/>
                <a:cs typeface="+mn-cs"/>
              </a:rPr>
              <a:t>，为全词奠定了凄凉、伤感的基调。</a:t>
            </a:r>
            <a:endParaRPr kumimoji="0" lang="zh-CN" altLang="en-US" sz="2400" b="1" kern="1200" cap="none" spc="0" normalizeH="0" baseline="0" noProof="0">
              <a:latin typeface="楷体_GB2312" pitchFamily="49" charset="-122"/>
              <a:ea typeface="楷体_GB2312" pitchFamily="49" charset="-122"/>
              <a:cs typeface="+mn-cs"/>
            </a:endParaRPr>
          </a:p>
          <a:p>
            <a:pPr marR="0" defTabSz="914400">
              <a:lnSpc>
                <a:spcPts val="4000"/>
              </a:lnSpc>
              <a:buClrTx/>
              <a:buSzTx/>
              <a:buFont typeface="Arial" panose="020b0604020202020204" pitchFamily="34" charset="0"/>
              <a:buNone/>
              <a:defRPr/>
            </a:pPr>
            <a:r>
              <a:rPr kumimoji="0" lang="zh-CN" altLang="en-US" sz="2400" b="1" kern="1200" cap="none" spc="0" normalizeH="0" baseline="0" noProof="0">
                <a:solidFill>
                  <a:srgbClr val="FF0000"/>
                </a:solidFill>
                <a:latin typeface="楷体_GB2312" pitchFamily="49" charset="-122"/>
                <a:ea typeface="楷体_GB2312" pitchFamily="49" charset="-122"/>
                <a:cs typeface="+mn-cs"/>
              </a:rPr>
              <a:t>③</a:t>
            </a:r>
            <a:r>
              <a:rPr lang="zh-CN" altLang="en-US" sz="2400" b="1">
                <a:solidFill>
                  <a:srgbClr val="FF0000"/>
                </a:solidFill>
                <a:sym typeface="+mn-ea"/>
              </a:rPr>
              <a:t>借景抒情，寓情于景，情景交融，为抒情叙事做铺垫</a:t>
            </a:r>
            <a:r>
              <a:rPr kumimoji="0" lang="zh-CN" altLang="en-US" sz="2400" b="1" kern="1200" cap="none" spc="0" normalizeH="0" baseline="0" noProof="0">
                <a:latin typeface="楷体_GB2312" pitchFamily="49" charset="-122"/>
                <a:ea typeface="楷体_GB2312" pitchFamily="49" charset="-122"/>
                <a:cs typeface="+mn-cs"/>
              </a:rPr>
              <a:t>。</a:t>
            </a:r>
            <a:r>
              <a:rPr kumimoji="0" lang="zh-CN" altLang="en-US" sz="2400" b="1" kern="1200" cap="none" spc="0" normalizeH="0" baseline="0" noProof="0">
                <a:solidFill>
                  <a:schemeClr val="bg2">
                    <a:lumMod val="60000"/>
                    <a:lumOff val="40000"/>
                  </a:schemeClr>
                </a:solidFill>
                <a:latin typeface="楷体_GB2312" pitchFamily="49" charset="-122"/>
                <a:ea typeface="楷体_GB2312" pitchFamily="49" charset="-122"/>
                <a:cs typeface="+mn-cs"/>
              </a:rPr>
              <a:t>一切景语皆情语。</a:t>
            </a:r>
            <a:r>
              <a:rPr kumimoji="0" lang="zh-CN" altLang="en-US" sz="2400" b="1" kern="1200" cap="none" spc="0" normalizeH="0" baseline="0" noProof="0">
                <a:latin typeface="楷体_GB2312" pitchFamily="49" charset="-122"/>
                <a:ea typeface="楷体_GB2312" pitchFamily="49" charset="-122"/>
                <a:cs typeface="+mn-cs"/>
              </a:rPr>
              <a:t>凡诗歌中有描写的景物，一般都具有这一作用。</a:t>
            </a:r>
            <a:endParaRPr kumimoji="0" lang="zh-CN" altLang="en-US" sz="2400" b="1" kern="1200" cap="none" spc="0" normalizeH="0" baseline="0" noProof="0">
              <a:latin typeface="楷体_GB2312" pitchFamily="49" charset="-122"/>
              <a:ea typeface="楷体_GB2312" pitchFamily="49" charset="-122"/>
              <a:cs typeface="+mn-cs"/>
            </a:endParaRPr>
          </a:p>
          <a:p>
            <a:pPr marR="0" defTabSz="914400">
              <a:lnSpc>
                <a:spcPts val="4000"/>
              </a:lnSpc>
              <a:buClrTx/>
              <a:buSzTx/>
              <a:buFont typeface="Arial" panose="020b0604020202020204" pitchFamily="34" charset="0"/>
              <a:buNone/>
              <a:defRPr/>
            </a:pPr>
            <a:r>
              <a:rPr kumimoji="0" lang="zh-CN" altLang="en-US" sz="2400" b="1" kern="1200" cap="none" spc="0" normalizeH="0" baseline="0" noProof="0">
                <a:solidFill>
                  <a:srgbClr val="FF0000"/>
                </a:solidFill>
                <a:latin typeface="楷体_GB2312" pitchFamily="49" charset="-122"/>
                <a:ea typeface="楷体_GB2312" pitchFamily="49" charset="-122"/>
                <a:cs typeface="+mn-cs"/>
              </a:rPr>
              <a:t>④</a:t>
            </a:r>
            <a:r>
              <a:rPr kumimoji="0" lang="zh-CN" altLang="en-US" sz="2400" b="1" kern="1200" cap="none" spc="0" normalizeH="0" baseline="0" noProof="0">
                <a:solidFill>
                  <a:srgbClr val="FF0000"/>
                </a:solidFill>
                <a:effectLst>
                  <a:outerShdw blurRad="38100" dist="38100" dir="2700000" algn="tl">
                    <a:srgbClr val="C0C0C0"/>
                  </a:outerShdw>
                </a:effectLst>
                <a:latin typeface="楷体_GB2312" pitchFamily="49" charset="-122"/>
                <a:ea typeface="楷体_GB2312" pitchFamily="49" charset="-122"/>
                <a:cs typeface="+mn-cs"/>
              </a:rPr>
              <a:t>对比衬托人物节气、品质或性格</a:t>
            </a:r>
            <a:r>
              <a:rPr kumimoji="0" lang="zh-CN" altLang="en-US" sz="2400" b="1" kern="1200" cap="none" spc="0" normalizeH="0" baseline="0" noProof="0">
                <a:latin typeface="楷体_GB2312" pitchFamily="49" charset="-122"/>
                <a:ea typeface="楷体_GB2312" pitchFamily="49" charset="-122"/>
                <a:cs typeface="+mn-cs"/>
              </a:rPr>
              <a:t>。这种作用在写物诗中较为普遍，在表达技巧上，常用象征手法或比喻修辞，如雪、竹、梅、松、鹤、荷、金风玉露等等，衬托人物品行高洁、性格坚毅、情感纯洁等。</a:t>
            </a:r>
            <a:endParaRPr kumimoji="0" lang="en-US" altLang="zh-CN" sz="2400" b="1" kern="1200" cap="none" spc="0" normalizeH="0" baseline="0" noProof="0">
              <a:latin typeface="楷体_GB2312" pitchFamily="49" charset="-122"/>
              <a:ea typeface="楷体_GB2312" pitchFamily="49" charset="-122"/>
              <a:cs typeface="+mn-cs"/>
            </a:endParaRPr>
          </a:p>
          <a:p>
            <a:pPr marR="0" defTabSz="914400">
              <a:lnSpc>
                <a:spcPts val="4000"/>
              </a:lnSpc>
              <a:buClrTx/>
              <a:buSzTx/>
              <a:buFont typeface="Arial" panose="020b0604020202020204" pitchFamily="34" charset="0"/>
              <a:buNone/>
              <a:defRPr/>
            </a:pPr>
            <a:r>
              <a:rPr kumimoji="0" lang="en-US" altLang="zh-CN" sz="2400" b="1" kern="1200" cap="none" spc="0" normalizeH="0" baseline="0" noProof="0">
                <a:solidFill>
                  <a:srgbClr val="FF0000"/>
                </a:solidFill>
                <a:latin typeface="楷体_GB2312" pitchFamily="49" charset="-122"/>
                <a:ea typeface="楷体_GB2312" pitchFamily="49" charset="-122"/>
                <a:cs typeface="+mn-cs"/>
              </a:rPr>
              <a:t>⑤</a:t>
            </a:r>
            <a:r>
              <a:rPr kumimoji="0" lang="zh-CN" altLang="en-US" sz="2400" b="1" kern="1200" cap="none" spc="0" normalizeH="0" baseline="0" noProof="0">
                <a:solidFill>
                  <a:srgbClr val="FF0000"/>
                </a:solidFill>
                <a:effectLst>
                  <a:outerShdw blurRad="38100" dist="38100" dir="2700000" algn="tl">
                    <a:srgbClr val="C0C0C0"/>
                  </a:outerShdw>
                </a:effectLst>
                <a:latin typeface="楷体_GB2312" pitchFamily="49" charset="-122"/>
                <a:ea typeface="楷体_GB2312" pitchFamily="49" charset="-122"/>
                <a:cs typeface="+mn-cs"/>
              </a:rPr>
              <a:t>贯穿全诗，成为线索</a:t>
            </a:r>
            <a:endParaRPr kumimoji="0" lang="zh-CN" altLang="en-US" sz="2400" b="1" kern="1200" cap="none" spc="0" normalizeH="0" baseline="0" noProof="0">
              <a:latin typeface="楷体_GB2312" pitchFamily="49" charset="-122"/>
              <a:ea typeface="楷体_GB2312" pitchFamily="49" charset="-122"/>
              <a:cs typeface="+mn-cs"/>
            </a:endParaRPr>
          </a:p>
          <a:p>
            <a:pPr marR="0" defTabSz="914400">
              <a:buClrTx/>
              <a:buSzTx/>
              <a:buFont typeface="Arial" panose="020b0604020202020204" pitchFamily="34" charset="0"/>
              <a:buNone/>
              <a:defRPr/>
            </a:pPr>
            <a:endParaRPr kumimoji="0" lang="zh-CN" altLang="en-US" sz="4800" kern="1200" cap="none" spc="0" normalizeH="0" baseline="0" noProof="0" smtClean="0">
              <a:latin typeface="仿宋" panose="02010609060101010101" pitchFamily="49" charset="-122"/>
              <a:ea typeface="仿宋" panose="02010609060101010101" pitchFamily="49" charset="-122"/>
              <a:cs typeface="+mn-cs"/>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7410" name="Picture 8" descr="1d8aecef7f193d092cf53462"/>
          <p:cNvPicPr>
            <a:picLocks noChangeAspect="1"/>
          </p:cNvPicPr>
          <p:nvPr/>
        </p:nvPicPr>
        <p:blipFill>
          <a:blip r:embed="rId2"/>
          <a:stretch>
            <a:fillRect/>
          </a:stretch>
        </p:blipFill>
        <p:spPr>
          <a:xfrm>
            <a:off x="-179387" y="0"/>
            <a:ext cx="9323387" cy="6858000"/>
          </a:xfrm>
          <a:prstGeom prst="rect">
            <a:avLst/>
          </a:prstGeom>
          <a:noFill/>
          <a:ln w="9525">
            <a:noFill/>
          </a:ln>
        </p:spPr>
      </p:pic>
      <p:sp>
        <p:nvSpPr>
          <p:cNvPr id="17411" name="TextBox 3"/>
          <p:cNvSpPr txBox="1"/>
          <p:nvPr/>
        </p:nvSpPr>
        <p:spPr>
          <a:xfrm>
            <a:off x="0" y="0"/>
            <a:ext cx="9144000" cy="5632450"/>
          </a:xfrm>
          <a:prstGeom prst="rect">
            <a:avLst/>
          </a:prstGeom>
          <a:noFill/>
          <a:ln w="9525">
            <a:noFill/>
          </a:ln>
        </p:spPr>
        <p:txBody>
          <a:bodyPr>
            <a:spAutoFit/>
          </a:bodyPr>
          <a:lstStyle/>
          <a:p>
            <a:pPr>
              <a:lnSpc>
                <a:spcPct val="150000"/>
              </a:lnSpc>
            </a:pPr>
            <a:r>
              <a:rPr lang="en-US" altLang="zh-CN" sz="4400" b="1">
                <a:solidFill>
                  <a:srgbClr val="FF0000"/>
                </a:solidFill>
                <a:latin typeface="仿宋" panose="02010609060101010101" pitchFamily="49" charset="-122"/>
                <a:ea typeface="仿宋" panose="02010609060101010101" pitchFamily="49" charset="-122"/>
              </a:rPr>
              <a:t>【</a:t>
            </a:r>
            <a:r>
              <a:rPr lang="zh-CN" altLang="en-US" sz="4400" b="1">
                <a:solidFill>
                  <a:srgbClr val="FF0000"/>
                </a:solidFill>
                <a:latin typeface="仿宋" panose="02010609060101010101" pitchFamily="49" charset="-122"/>
                <a:ea typeface="仿宋" panose="02010609060101010101" pitchFamily="49" charset="-122"/>
              </a:rPr>
              <a:t>链接高考</a:t>
            </a:r>
            <a:r>
              <a:rPr lang="en-US" altLang="zh-CN" sz="4400" b="1">
                <a:solidFill>
                  <a:srgbClr val="FF0000"/>
                </a:solidFill>
                <a:latin typeface="仿宋" panose="02010609060101010101" pitchFamily="49" charset="-122"/>
                <a:ea typeface="仿宋" panose="02010609060101010101" pitchFamily="49" charset="-122"/>
              </a:rPr>
              <a:t>】</a:t>
            </a:r>
            <a:endParaRPr lang="en-US" altLang="zh-CN" sz="4400" b="1">
              <a:latin typeface="仿宋" panose="02010609060101010101" pitchFamily="49" charset="-122"/>
              <a:ea typeface="仿宋" panose="02010609060101010101" pitchFamily="49" charset="-122"/>
            </a:endParaRPr>
          </a:p>
          <a:p>
            <a:pPr>
              <a:lnSpc>
                <a:spcPct val="150000"/>
              </a:lnSpc>
            </a:pPr>
            <a:r>
              <a:rPr lang="en-US" altLang="zh-CN" sz="2400" b="1">
                <a:latin typeface="仿宋" panose="02010609060101010101" pitchFamily="49" charset="-122"/>
                <a:ea typeface="仿宋" panose="02010609060101010101" pitchFamily="49" charset="-122"/>
              </a:rPr>
              <a:t>       </a:t>
            </a:r>
            <a:r>
              <a:rPr lang="en-US" altLang="zh-CN" sz="2800" b="1">
                <a:latin typeface="仿宋" panose="02010609060101010101" pitchFamily="49" charset="-122"/>
                <a:ea typeface="楷体_GB2312"/>
              </a:rPr>
              <a:t>    </a:t>
            </a:r>
            <a:r>
              <a:rPr lang="zh-CN" altLang="en-US" sz="2800" b="1">
                <a:latin typeface="楷体_GB2312"/>
                <a:ea typeface="楷体_GB2312"/>
              </a:rPr>
              <a:t>吴松道中二首（其二）晁补之</a:t>
            </a:r>
            <a:endParaRPr lang="zh-CN" altLang="en-US" sz="2800" b="1">
              <a:latin typeface="楷体_GB2312"/>
              <a:ea typeface="楷体_GB2312"/>
            </a:endParaRPr>
          </a:p>
          <a:p>
            <a:pPr algn="ctr">
              <a:lnSpc>
                <a:spcPct val="150000"/>
              </a:lnSpc>
            </a:pPr>
            <a:r>
              <a:rPr lang="zh-CN" altLang="en-US" sz="2800" b="1">
                <a:latin typeface="楷体_GB2312"/>
                <a:ea typeface="楷体_GB2312"/>
              </a:rPr>
              <a:t>晓路雨萧萧，江乡叶正飘。天寒雁声急，岁晚客程遥。</a:t>
            </a:r>
            <a:endParaRPr lang="zh-CN" altLang="en-US" sz="2800" b="1">
              <a:latin typeface="楷体_GB2312"/>
              <a:ea typeface="楷体_GB2312"/>
            </a:endParaRPr>
          </a:p>
          <a:p>
            <a:pPr algn="ctr">
              <a:lnSpc>
                <a:spcPct val="150000"/>
              </a:lnSpc>
            </a:pPr>
            <a:r>
              <a:rPr lang="zh-CN" altLang="en-US" sz="2800" b="1">
                <a:latin typeface="楷体_GB2312"/>
                <a:ea typeface="楷体_GB2312"/>
              </a:rPr>
              <a:t>鸟避征帆却，鱼惊荡桨跳。孤舟宿何许？霜月系枫桥。</a:t>
            </a:r>
            <a:endParaRPr lang="zh-CN" altLang="en-US" sz="2800" b="1">
              <a:latin typeface="楷体_GB2312"/>
              <a:ea typeface="楷体_GB2312"/>
            </a:endParaRPr>
          </a:p>
          <a:p>
            <a:pPr>
              <a:lnSpc>
                <a:spcPct val="150000"/>
              </a:lnSpc>
            </a:pPr>
            <a:r>
              <a:rPr lang="zh-CN" altLang="en-US" sz="2800" b="1">
                <a:latin typeface="楷体_GB2312"/>
                <a:ea typeface="楷体_GB2312"/>
              </a:rPr>
              <a:t>注：吴松：即吴淞，江名。</a:t>
            </a:r>
            <a:endParaRPr lang="en-US" altLang="zh-CN" sz="2800" b="1">
              <a:latin typeface="楷体_GB2312"/>
              <a:ea typeface="楷体_GB2312"/>
            </a:endParaRPr>
          </a:p>
          <a:p>
            <a:pPr>
              <a:lnSpc>
                <a:spcPct val="150000"/>
              </a:lnSpc>
            </a:pPr>
            <a:r>
              <a:rPr lang="zh-CN" altLang="en-US" sz="2800" b="1">
                <a:solidFill>
                  <a:srgbClr val="000000"/>
                </a:solidFill>
                <a:latin typeface="楷体_GB2312"/>
                <a:ea typeface="楷体_GB2312"/>
              </a:rPr>
              <a:t>（</a:t>
            </a:r>
            <a:r>
              <a:rPr lang="en-US" altLang="zh-CN" sz="2800" b="1">
                <a:solidFill>
                  <a:srgbClr val="000000"/>
                </a:solidFill>
                <a:latin typeface="楷体_GB2312"/>
                <a:ea typeface="楷体_GB2312"/>
              </a:rPr>
              <a:t>2</a:t>
            </a:r>
            <a:r>
              <a:rPr lang="zh-CN" altLang="en-US" sz="2800" b="1">
                <a:solidFill>
                  <a:srgbClr val="000000"/>
                </a:solidFill>
                <a:latin typeface="楷体_GB2312"/>
                <a:ea typeface="楷体_GB2312"/>
              </a:rPr>
              <a:t>）请</a:t>
            </a:r>
            <a:r>
              <a:rPr lang="zh-CN" altLang="en-US" sz="2800" b="1">
                <a:solidFill>
                  <a:srgbClr val="FF0000"/>
                </a:solidFill>
                <a:latin typeface="楷体_GB2312"/>
                <a:ea typeface="楷体_GB2312"/>
              </a:rPr>
              <a:t>结合全诗</a:t>
            </a:r>
            <a:r>
              <a:rPr lang="zh-CN" altLang="en-US" sz="2800" b="1">
                <a:solidFill>
                  <a:srgbClr val="000000"/>
                </a:solidFill>
                <a:latin typeface="楷体_GB2312"/>
                <a:ea typeface="楷体_GB2312"/>
              </a:rPr>
              <a:t>分析</a:t>
            </a:r>
            <a:r>
              <a:rPr lang="zh-CN" altLang="en-US" sz="2800" b="1">
                <a:solidFill>
                  <a:srgbClr val="000000"/>
                </a:solidFill>
                <a:latin typeface="Arial" panose="020b0604020202020204" pitchFamily="34" charset="0"/>
                <a:ea typeface="楷体_GB2312"/>
              </a:rPr>
              <a:t>“</a:t>
            </a:r>
            <a:r>
              <a:rPr lang="zh-CN" altLang="en-US" sz="2800" b="1">
                <a:solidFill>
                  <a:srgbClr val="000000"/>
                </a:solidFill>
                <a:latin typeface="楷体_GB2312"/>
                <a:ea typeface="楷体_GB2312"/>
              </a:rPr>
              <a:t>孤舟</a:t>
            </a:r>
            <a:r>
              <a:rPr lang="zh-CN" altLang="en-US" sz="2800" b="1">
                <a:solidFill>
                  <a:srgbClr val="000000"/>
                </a:solidFill>
                <a:latin typeface="Arial" panose="020b0604020202020204" pitchFamily="34" charset="0"/>
                <a:ea typeface="楷体_GB2312"/>
              </a:rPr>
              <a:t>”</a:t>
            </a:r>
            <a:r>
              <a:rPr lang="zh-CN" altLang="en-US" sz="2800" b="1">
                <a:solidFill>
                  <a:srgbClr val="000000"/>
                </a:solidFill>
                <a:latin typeface="楷体_GB2312"/>
                <a:ea typeface="楷体_GB2312"/>
              </a:rPr>
              <a:t>这一意象的</a:t>
            </a:r>
            <a:r>
              <a:rPr lang="zh-CN" altLang="en-US" sz="2800" b="1">
                <a:solidFill>
                  <a:srgbClr val="FF0000"/>
                </a:solidFill>
                <a:latin typeface="楷体_GB2312"/>
                <a:ea typeface="楷体_GB2312"/>
              </a:rPr>
              <a:t>作用</a:t>
            </a:r>
            <a:r>
              <a:rPr lang="zh-CN" altLang="en-US" sz="2800" b="1">
                <a:solidFill>
                  <a:srgbClr val="000000"/>
                </a:solidFill>
                <a:latin typeface="楷体_GB2312"/>
                <a:ea typeface="楷体_GB2312"/>
              </a:rPr>
              <a:t>。</a:t>
            </a:r>
            <a:endParaRPr lang="en-US" altLang="zh-CN" sz="2800" b="1">
              <a:latin typeface="楷体_GB2312"/>
              <a:ea typeface="楷体_GB2312"/>
            </a:endParaRPr>
          </a:p>
          <a:p>
            <a:pPr>
              <a:lnSpc>
                <a:spcPct val="150000"/>
              </a:lnSpc>
            </a:pPr>
            <a:endParaRPr lang="zh-CN" altLang="en-US" sz="2400" b="1">
              <a:latin typeface="楷体_GB2312"/>
              <a:ea typeface="楷体_GB2312"/>
            </a:endParaRPr>
          </a:p>
          <a:p>
            <a:endParaRPr lang="zh-CN" altLang="en-US" sz="4800">
              <a:latin typeface="仿宋" panose="02010609060101010101" pitchFamily="49" charset="-122"/>
              <a:ea typeface="仿宋" panose="02010609060101010101" pitchFamily="49"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434" name="Picture 8" descr="1d8aecef7f193d092cf53462"/>
          <p:cNvPicPr>
            <a:picLocks noChangeAspect="1"/>
          </p:cNvPicPr>
          <p:nvPr/>
        </p:nvPicPr>
        <p:blipFill>
          <a:blip r:embed="rId2"/>
          <a:stretch>
            <a:fillRect/>
          </a:stretch>
        </p:blipFill>
        <p:spPr>
          <a:xfrm>
            <a:off x="-179387" y="0"/>
            <a:ext cx="9323387" cy="6858000"/>
          </a:xfrm>
          <a:prstGeom prst="rect">
            <a:avLst/>
          </a:prstGeom>
          <a:noFill/>
          <a:ln w="9525">
            <a:noFill/>
          </a:ln>
        </p:spPr>
      </p:pic>
      <p:sp>
        <p:nvSpPr>
          <p:cNvPr id="18435" name="TextBox 3"/>
          <p:cNvSpPr txBox="1"/>
          <p:nvPr/>
        </p:nvSpPr>
        <p:spPr>
          <a:xfrm>
            <a:off x="-107950" y="-27305"/>
            <a:ext cx="9203055" cy="8863330"/>
          </a:xfrm>
          <a:prstGeom prst="rect">
            <a:avLst/>
          </a:prstGeom>
          <a:noFill/>
          <a:ln w="9525">
            <a:noFill/>
          </a:ln>
        </p:spPr>
        <p:txBody>
          <a:bodyPr wrap="square">
            <a:spAutoFit/>
          </a:bodyPr>
          <a:lstStyle/>
          <a:p>
            <a:pPr>
              <a:lnSpc>
                <a:spcPct val="150000"/>
              </a:lnSpc>
            </a:pPr>
            <a:r>
              <a:rPr lang="en-US" altLang="zh-CN" sz="4400" b="1">
                <a:solidFill>
                  <a:srgbClr val="FF0000"/>
                </a:solidFill>
                <a:latin typeface="仿宋" panose="02010609060101010101" pitchFamily="49" charset="-122"/>
                <a:ea typeface="仿宋" panose="02010609060101010101" pitchFamily="49" charset="-122"/>
              </a:rPr>
              <a:t>【</a:t>
            </a:r>
            <a:r>
              <a:rPr lang="zh-CN" altLang="en-US" sz="4400" b="1">
                <a:solidFill>
                  <a:srgbClr val="FF0000"/>
                </a:solidFill>
                <a:latin typeface="仿宋" panose="02010609060101010101" pitchFamily="49" charset="-122"/>
                <a:ea typeface="仿宋" panose="02010609060101010101" pitchFamily="49" charset="-122"/>
              </a:rPr>
              <a:t>链接高考</a:t>
            </a:r>
            <a:r>
              <a:rPr lang="en-US" altLang="zh-CN" sz="4400" b="1">
                <a:solidFill>
                  <a:srgbClr val="FF0000"/>
                </a:solidFill>
                <a:latin typeface="仿宋" panose="02010609060101010101" pitchFamily="49" charset="-122"/>
                <a:ea typeface="仿宋" panose="02010609060101010101" pitchFamily="49" charset="-122"/>
              </a:rPr>
              <a:t>】</a:t>
            </a:r>
            <a:endParaRPr lang="en-US" altLang="zh-CN" sz="4400" b="1">
              <a:latin typeface="仿宋" panose="02010609060101010101" pitchFamily="49" charset="-122"/>
              <a:ea typeface="仿宋" panose="02010609060101010101" pitchFamily="49" charset="-122"/>
            </a:endParaRPr>
          </a:p>
          <a:p>
            <a:pPr>
              <a:lnSpc>
                <a:spcPct val="150000"/>
              </a:lnSpc>
            </a:pPr>
            <a:r>
              <a:rPr lang="en-US" altLang="zh-CN" sz="2400" b="1">
                <a:latin typeface="仿宋" panose="02010609060101010101" pitchFamily="49" charset="-122"/>
                <a:ea typeface="仿宋" panose="02010609060101010101" pitchFamily="49" charset="-122"/>
              </a:rPr>
              <a:t>       </a:t>
            </a:r>
            <a:r>
              <a:rPr lang="en-US" altLang="zh-CN" sz="2800" b="1">
                <a:latin typeface="仿宋" panose="02010609060101010101" pitchFamily="49" charset="-122"/>
                <a:ea typeface="楷体_GB2312"/>
              </a:rPr>
              <a:t>    </a:t>
            </a:r>
            <a:r>
              <a:rPr lang="zh-CN" altLang="en-US" sz="2800" b="1">
                <a:latin typeface="楷体_GB2312"/>
                <a:ea typeface="楷体_GB2312"/>
              </a:rPr>
              <a:t>吴松道中二首（其二）晁补之</a:t>
            </a:r>
            <a:endParaRPr lang="zh-CN" altLang="en-US" sz="2800" b="1">
              <a:latin typeface="楷体_GB2312"/>
              <a:ea typeface="楷体_GB2312"/>
            </a:endParaRPr>
          </a:p>
          <a:p>
            <a:pPr algn="ctr">
              <a:lnSpc>
                <a:spcPct val="150000"/>
              </a:lnSpc>
            </a:pPr>
            <a:r>
              <a:rPr lang="zh-CN" altLang="en-US" sz="2800" b="1">
                <a:latin typeface="楷体_GB2312"/>
                <a:ea typeface="楷体_GB2312"/>
              </a:rPr>
              <a:t>晓路雨萧萧，江乡叶正飘。天寒雁声急，岁晚客程遥。</a:t>
            </a:r>
            <a:endParaRPr lang="zh-CN" altLang="en-US" sz="2800" b="1">
              <a:latin typeface="楷体_GB2312"/>
              <a:ea typeface="楷体_GB2312"/>
            </a:endParaRPr>
          </a:p>
          <a:p>
            <a:pPr algn="ctr">
              <a:lnSpc>
                <a:spcPct val="150000"/>
              </a:lnSpc>
            </a:pPr>
            <a:r>
              <a:rPr lang="zh-CN" altLang="en-US" sz="2800" b="1">
                <a:latin typeface="楷体_GB2312"/>
                <a:ea typeface="楷体_GB2312"/>
              </a:rPr>
              <a:t>鸟避征帆却，鱼惊荡桨跳。孤舟宿何许？霜月系枫桥。</a:t>
            </a:r>
            <a:endParaRPr lang="zh-CN" altLang="en-US" sz="2800" b="1">
              <a:latin typeface="楷体_GB2312"/>
              <a:ea typeface="楷体_GB2312"/>
            </a:endParaRPr>
          </a:p>
          <a:p>
            <a:pPr>
              <a:lnSpc>
                <a:spcPct val="150000"/>
              </a:lnSpc>
            </a:pPr>
            <a:r>
              <a:rPr lang="zh-CN" altLang="en-US" sz="2800" b="1">
                <a:solidFill>
                  <a:srgbClr val="000000"/>
                </a:solidFill>
                <a:latin typeface="楷体_GB2312"/>
                <a:ea typeface="楷体_GB2312"/>
              </a:rPr>
              <a:t>（</a:t>
            </a:r>
            <a:r>
              <a:rPr lang="en-US" altLang="zh-CN" sz="2800" b="1">
                <a:solidFill>
                  <a:srgbClr val="000000"/>
                </a:solidFill>
                <a:latin typeface="楷体_GB2312"/>
                <a:ea typeface="楷体_GB2312"/>
              </a:rPr>
              <a:t>2</a:t>
            </a:r>
            <a:r>
              <a:rPr lang="zh-CN" altLang="en-US" sz="2800" b="1">
                <a:solidFill>
                  <a:srgbClr val="000000"/>
                </a:solidFill>
                <a:latin typeface="楷体_GB2312"/>
                <a:ea typeface="楷体_GB2312"/>
              </a:rPr>
              <a:t>）请</a:t>
            </a:r>
            <a:r>
              <a:rPr lang="zh-CN" altLang="en-US" sz="2800" b="1">
                <a:solidFill>
                  <a:srgbClr val="FF0000"/>
                </a:solidFill>
                <a:latin typeface="楷体_GB2312"/>
                <a:ea typeface="楷体_GB2312"/>
              </a:rPr>
              <a:t>结合全诗</a:t>
            </a:r>
            <a:r>
              <a:rPr lang="zh-CN" altLang="en-US" sz="2800" b="1">
                <a:solidFill>
                  <a:srgbClr val="000000"/>
                </a:solidFill>
                <a:latin typeface="楷体_GB2312"/>
                <a:ea typeface="楷体_GB2312"/>
              </a:rPr>
              <a:t>分析</a:t>
            </a:r>
            <a:r>
              <a:rPr lang="zh-CN" altLang="en-US" sz="2800" b="1">
                <a:solidFill>
                  <a:srgbClr val="000000"/>
                </a:solidFill>
                <a:latin typeface="Arial" panose="020b0604020202020204" pitchFamily="34" charset="0"/>
                <a:ea typeface="楷体_GB2312"/>
              </a:rPr>
              <a:t>“</a:t>
            </a:r>
            <a:r>
              <a:rPr lang="zh-CN" altLang="en-US" sz="2800" b="1">
                <a:solidFill>
                  <a:srgbClr val="000000"/>
                </a:solidFill>
                <a:latin typeface="楷体_GB2312"/>
                <a:ea typeface="楷体_GB2312"/>
              </a:rPr>
              <a:t>孤舟</a:t>
            </a:r>
            <a:r>
              <a:rPr lang="zh-CN" altLang="en-US" sz="2800" b="1">
                <a:solidFill>
                  <a:srgbClr val="000000"/>
                </a:solidFill>
                <a:latin typeface="Arial" panose="020b0604020202020204" pitchFamily="34" charset="0"/>
                <a:ea typeface="楷体_GB2312"/>
              </a:rPr>
              <a:t>”</a:t>
            </a:r>
            <a:r>
              <a:rPr lang="zh-CN" altLang="en-US" sz="2800" b="1">
                <a:solidFill>
                  <a:srgbClr val="000000"/>
                </a:solidFill>
                <a:latin typeface="楷体_GB2312"/>
                <a:ea typeface="楷体_GB2312"/>
              </a:rPr>
              <a:t>这一意象的</a:t>
            </a:r>
            <a:r>
              <a:rPr lang="zh-CN" altLang="en-US" sz="2800" b="1">
                <a:solidFill>
                  <a:srgbClr val="FF0000"/>
                </a:solidFill>
                <a:latin typeface="楷体_GB2312"/>
                <a:ea typeface="楷体_GB2312"/>
              </a:rPr>
              <a:t>作用</a:t>
            </a:r>
            <a:r>
              <a:rPr lang="zh-CN" altLang="en-US" sz="2800" b="1">
                <a:solidFill>
                  <a:srgbClr val="000000"/>
                </a:solidFill>
                <a:latin typeface="楷体_GB2312"/>
                <a:ea typeface="楷体_GB2312"/>
              </a:rPr>
              <a:t>。</a:t>
            </a:r>
            <a:endParaRPr lang="en-US" altLang="zh-CN" sz="2800" b="1">
              <a:solidFill>
                <a:srgbClr val="000000"/>
              </a:solidFill>
              <a:latin typeface="楷体_GB2312"/>
              <a:ea typeface="楷体_GB2312"/>
            </a:endParaRPr>
          </a:p>
          <a:p>
            <a:pPr>
              <a:lnSpc>
                <a:spcPct val="150000"/>
              </a:lnSpc>
            </a:pPr>
            <a:r>
              <a:rPr lang="en-US" altLang="zh-CN" sz="2800" b="1">
                <a:solidFill>
                  <a:srgbClr val="FF0000"/>
                </a:solidFill>
                <a:latin typeface="楷体_GB2312"/>
                <a:ea typeface="楷体_GB2312"/>
              </a:rPr>
              <a:t>【</a:t>
            </a:r>
            <a:r>
              <a:rPr lang="zh-CN" altLang="en-US" sz="2800" b="1">
                <a:solidFill>
                  <a:srgbClr val="FF0000"/>
                </a:solidFill>
                <a:latin typeface="楷体_GB2312"/>
                <a:ea typeface="楷体_GB2312"/>
              </a:rPr>
              <a:t>参考答案</a:t>
            </a:r>
            <a:r>
              <a:rPr lang="en-US" altLang="zh-CN" sz="2800" b="1">
                <a:solidFill>
                  <a:srgbClr val="FF0000"/>
                </a:solidFill>
                <a:latin typeface="楷体_GB2312"/>
                <a:ea typeface="楷体_GB2312"/>
              </a:rPr>
              <a:t>】</a:t>
            </a:r>
            <a:endParaRPr lang="en-US" altLang="zh-CN" sz="2800" b="1">
              <a:solidFill>
                <a:srgbClr val="FF0000"/>
              </a:solidFill>
              <a:latin typeface="楷体_GB2312"/>
              <a:ea typeface="楷体_GB2312"/>
            </a:endParaRPr>
          </a:p>
          <a:p>
            <a:pPr>
              <a:lnSpc>
                <a:spcPct val="150000"/>
              </a:lnSpc>
            </a:pPr>
            <a:r>
              <a:rPr lang="en-US" altLang="zh-CN" sz="2800" b="1">
                <a:solidFill>
                  <a:srgbClr val="000000"/>
                </a:solidFill>
                <a:latin typeface="楷体_GB2312"/>
                <a:ea typeface="楷体_GB2312"/>
              </a:rPr>
              <a:t>1.</a:t>
            </a:r>
            <a:r>
              <a:rPr lang="zh-CN" altLang="en-US" sz="2800" b="1">
                <a:solidFill>
                  <a:srgbClr val="000000"/>
                </a:solidFill>
                <a:latin typeface="楷体_GB2312"/>
                <a:ea typeface="楷体_GB2312"/>
              </a:rPr>
              <a:t>孤舟联结着</a:t>
            </a:r>
            <a:r>
              <a:rPr lang="zh-CN" altLang="en-US" sz="2800" b="1">
                <a:solidFill>
                  <a:srgbClr val="000000"/>
                </a:solidFill>
                <a:latin typeface="楷体_GB2312"/>
                <a:ea typeface="楷体_GB2312"/>
                <a:sym typeface="+mn-ea"/>
              </a:rPr>
              <a:t>雨、叶、雁、鸟、鱼、霜月、枫桥</a:t>
            </a:r>
            <a:r>
              <a:rPr lang="zh-CN" altLang="en-US" sz="2800" b="1">
                <a:solidFill>
                  <a:srgbClr val="000000"/>
                </a:solidFill>
                <a:latin typeface="楷体_GB2312"/>
                <a:ea typeface="楷体_GB2312"/>
              </a:rPr>
              <a:t>等意象，把航程中的所见所闻所想贯穿在一起，是全诗的</a:t>
            </a:r>
            <a:r>
              <a:rPr lang="zh-CN" altLang="en-US" sz="2800" b="1">
                <a:solidFill>
                  <a:srgbClr val="FF0000"/>
                </a:solidFill>
                <a:latin typeface="楷体_GB2312"/>
                <a:ea typeface="楷体_GB2312"/>
              </a:rPr>
              <a:t>线索</a:t>
            </a:r>
            <a:r>
              <a:rPr lang="zh-CN" altLang="en-US" sz="2800" b="1">
                <a:solidFill>
                  <a:srgbClr val="000000"/>
                </a:solidFill>
                <a:latin typeface="楷体_GB2312"/>
                <a:ea typeface="楷体_GB2312"/>
              </a:rPr>
              <a:t>；</a:t>
            </a:r>
            <a:endParaRPr lang="zh-CN" altLang="en-US" sz="2800" b="1">
              <a:solidFill>
                <a:srgbClr val="000000"/>
              </a:solidFill>
              <a:latin typeface="楷体_GB2312"/>
              <a:ea typeface="楷体_GB2312"/>
            </a:endParaRPr>
          </a:p>
          <a:p>
            <a:pPr>
              <a:lnSpc>
                <a:spcPct val="150000"/>
              </a:lnSpc>
            </a:pPr>
            <a:r>
              <a:rPr lang="en-US" altLang="zh-CN" sz="2800" b="1">
                <a:solidFill>
                  <a:srgbClr val="000000"/>
                </a:solidFill>
                <a:latin typeface="楷体_GB2312"/>
                <a:ea typeface="楷体_GB2312"/>
              </a:rPr>
              <a:t>2.</a:t>
            </a:r>
            <a:r>
              <a:rPr lang="zh-CN" altLang="en-US" sz="2800" b="1">
                <a:solidFill>
                  <a:srgbClr val="000000"/>
                </a:solidFill>
                <a:latin typeface="楷体_GB2312"/>
                <a:ea typeface="楷体_GB2312"/>
              </a:rPr>
              <a:t>作者</a:t>
            </a:r>
            <a:r>
              <a:rPr lang="zh-CN" altLang="en-US" sz="2800" b="1">
                <a:solidFill>
                  <a:srgbClr val="0000FF"/>
                </a:solidFill>
                <a:latin typeface="楷体_GB2312"/>
                <a:ea typeface="楷体_GB2312"/>
              </a:rPr>
              <a:t>融情于景</a:t>
            </a:r>
            <a:r>
              <a:rPr lang="zh-CN" altLang="en-US" sz="2800" b="1">
                <a:solidFill>
                  <a:srgbClr val="000000"/>
                </a:solidFill>
                <a:latin typeface="楷体_GB2312"/>
                <a:ea typeface="楷体_GB2312"/>
              </a:rPr>
              <a:t>，表达了</a:t>
            </a:r>
            <a:r>
              <a:rPr lang="zh-CN" altLang="en-US" sz="2800" b="1">
                <a:solidFill>
                  <a:srgbClr val="0000FF"/>
                </a:solidFill>
                <a:latin typeface="楷体_GB2312"/>
                <a:ea typeface="楷体_GB2312"/>
              </a:rPr>
              <a:t>漂泊、思乡、孤寂</a:t>
            </a:r>
            <a:r>
              <a:rPr lang="zh-CN" altLang="en-US" sz="2800" b="1">
                <a:solidFill>
                  <a:srgbClr val="000000"/>
                </a:solidFill>
                <a:latin typeface="楷体_GB2312"/>
                <a:ea typeface="楷体_GB2312"/>
              </a:rPr>
              <a:t>之感。</a:t>
            </a:r>
            <a:endParaRPr lang="zh-CN" altLang="en-US" sz="2800" b="1">
              <a:solidFill>
                <a:srgbClr val="000000"/>
              </a:solidFill>
              <a:latin typeface="楷体_GB2312"/>
              <a:ea typeface="楷体_GB2312"/>
            </a:endParaRPr>
          </a:p>
          <a:p>
            <a:pPr>
              <a:lnSpc>
                <a:spcPct val="150000"/>
              </a:lnSpc>
            </a:pPr>
            <a:endParaRPr lang="en-US" altLang="zh-CN" sz="2800" b="1">
              <a:solidFill>
                <a:srgbClr val="000000"/>
              </a:solidFill>
              <a:latin typeface="楷体_GB2312"/>
              <a:ea typeface="楷体_GB2312"/>
            </a:endParaRPr>
          </a:p>
          <a:p>
            <a:pPr>
              <a:lnSpc>
                <a:spcPct val="150000"/>
              </a:lnSpc>
            </a:pPr>
            <a:endParaRPr lang="en-US" altLang="zh-CN" sz="2800" b="1">
              <a:latin typeface="楷体_GB2312"/>
              <a:ea typeface="楷体_GB2312"/>
            </a:endParaRPr>
          </a:p>
          <a:p>
            <a:pPr>
              <a:lnSpc>
                <a:spcPct val="150000"/>
              </a:lnSpc>
            </a:pPr>
            <a:endParaRPr lang="zh-CN" altLang="en-US" sz="2400" b="1">
              <a:latin typeface="楷体_GB2312"/>
              <a:ea typeface="楷体_GB2312"/>
            </a:endParaRPr>
          </a:p>
          <a:p>
            <a:endParaRPr lang="zh-CN" altLang="en-US" sz="4800">
              <a:latin typeface="仿宋" panose="02010609060101010101" pitchFamily="49" charset="-122"/>
              <a:ea typeface="仿宋" panose="02010609060101010101" pitchFamily="49"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8435">
                                            <p:txEl>
                                              <p:pRg st="5" end="5"/>
                                            </p:txEl>
                                          </p:spTgt>
                                        </p:tgtEl>
                                        <p:attrNameLst>
                                          <p:attrName>style.visibility</p:attrName>
                                        </p:attrNameLst>
                                      </p:cBhvr>
                                      <p:to>
                                        <p:strVal val="visible"/>
                                      </p:to>
                                    </p:set>
                                    <p:animEffect transition="in" filter="blinds(horizontal)">
                                      <p:cBhvr>
                                        <p:cTn id="7" dur="500"/>
                                        <p:tgtEl>
                                          <p:spTgt spid="18435">
                                            <p:txEl>
                                              <p:pRg st="5" end="5"/>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8435">
                                            <p:txEl>
                                              <p:pRg st="6" end="6"/>
                                            </p:txEl>
                                          </p:spTgt>
                                        </p:tgtEl>
                                        <p:attrNameLst>
                                          <p:attrName>style.visibility</p:attrName>
                                        </p:attrNameLst>
                                      </p:cBhvr>
                                      <p:to>
                                        <p:strVal val="visible"/>
                                      </p:to>
                                    </p:set>
                                    <p:animEffect transition="in" filter="blinds(horizontal)">
                                      <p:cBhvr>
                                        <p:cTn id="10" dur="500"/>
                                        <p:tgtEl>
                                          <p:spTgt spid="18435">
                                            <p:txEl>
                                              <p:pRg st="6" end="6"/>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18435">
                                            <p:txEl>
                                              <p:pRg st="7" end="7"/>
                                            </p:txEl>
                                          </p:spTgt>
                                        </p:tgtEl>
                                        <p:attrNameLst>
                                          <p:attrName>style.visibility</p:attrName>
                                        </p:attrNameLst>
                                      </p:cBhvr>
                                      <p:to>
                                        <p:strVal val="visible"/>
                                      </p:to>
                                    </p:set>
                                    <p:animEffect transition="in" filter="blinds(horizontal)">
                                      <p:cBhvr>
                                        <p:cTn id="15" dur="500"/>
                                        <p:tgtEl>
                                          <p:spTgt spid="1843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458" name="Picture 8" descr="1d8aecef7f193d092cf53462"/>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9459" name="文本框 2"/>
          <p:cNvSpPr txBox="1"/>
          <p:nvPr/>
        </p:nvSpPr>
        <p:spPr>
          <a:xfrm>
            <a:off x="0" y="117475"/>
            <a:ext cx="8877300" cy="922020"/>
          </a:xfrm>
          <a:prstGeom prst="rect">
            <a:avLst/>
          </a:prstGeom>
          <a:noFill/>
          <a:ln w="9525">
            <a:noFill/>
          </a:ln>
        </p:spPr>
        <p:txBody>
          <a:bodyPr>
            <a:spAutoFit/>
          </a:bodyPr>
          <a:lstStyle/>
          <a:p>
            <a:r>
              <a:rPr lang="en-US" altLang="zh-CN" sz="5400" noProof="0" smtClean="0">
                <a:ln>
                  <a:noFill/>
                </a:ln>
                <a:solidFill>
                  <a:srgbClr val="0000FF"/>
                </a:solidFill>
                <a:effectLst/>
                <a:uLnTx/>
                <a:latin typeface="楷体_GB2312" pitchFamily="49" charset="-122"/>
                <a:ea typeface="楷体_GB2312" pitchFamily="49" charset="-122"/>
                <a:sym typeface="+mn-ea"/>
              </a:rPr>
              <a:t>★</a:t>
            </a:r>
            <a:r>
              <a:rPr lang="zh-CN" altLang="en-US" sz="5400" b="1">
                <a:solidFill>
                  <a:srgbClr val="FF0000"/>
                </a:solidFill>
                <a:latin typeface="Arial" panose="020b0604020202020204" pitchFamily="34" charset="0"/>
              </a:rPr>
              <a:t>品悟意境，体会情感</a:t>
            </a:r>
            <a:endParaRPr lang="zh-CN" altLang="en-US" sz="5400" b="1">
              <a:solidFill>
                <a:srgbClr val="FF0000"/>
              </a:solidFill>
              <a:latin typeface="Arial" panose="020b0604020202020204" pitchFamily="34" charset="0"/>
            </a:endParaRPr>
          </a:p>
        </p:txBody>
      </p:sp>
      <p:sp>
        <p:nvSpPr>
          <p:cNvPr id="19460" name="TextBox 3"/>
          <p:cNvSpPr txBox="1"/>
          <p:nvPr/>
        </p:nvSpPr>
        <p:spPr>
          <a:xfrm>
            <a:off x="180340" y="1341120"/>
            <a:ext cx="8856345" cy="4523105"/>
          </a:xfrm>
          <a:prstGeom prst="rect">
            <a:avLst/>
          </a:prstGeom>
          <a:noFill/>
          <a:ln w="9525">
            <a:noFill/>
          </a:ln>
        </p:spPr>
        <p:txBody>
          <a:bodyPr wrap="square">
            <a:spAutoFit/>
          </a:bodyPr>
          <a:lstStyle/>
          <a:p>
            <a:r>
              <a:rPr lang="en-US" altLang="zh-CN" sz="4800" b="1">
                <a:latin typeface="仿宋" panose="02010609060101010101" pitchFamily="49" charset="-122"/>
                <a:ea typeface="仿宋" panose="02010609060101010101" pitchFamily="49" charset="-122"/>
              </a:rPr>
              <a:t>  </a:t>
            </a:r>
            <a:endParaRPr lang="zh-CN" altLang="en-US" sz="4800">
              <a:latin typeface="仿宋" panose="02010609060101010101" pitchFamily="49" charset="-122"/>
              <a:ea typeface="仿宋" panose="02010609060101010101" pitchFamily="49" charset="-122"/>
            </a:endParaRPr>
          </a:p>
          <a:p>
            <a:r>
              <a:rPr lang="zh-CN" altLang="en-US" sz="4800" b="1">
                <a:latin typeface="黑体" panose="02010609060101010101" pitchFamily="49" charset="-122"/>
                <a:ea typeface="黑体" panose="02010609060101010101" pitchFamily="49" charset="-122"/>
                <a:sym typeface="+mn-ea"/>
              </a:rPr>
              <a:t> 意境：指诗人表达的</a:t>
            </a:r>
            <a:r>
              <a:rPr lang="zh-CN" altLang="en-US" sz="4800" b="1">
                <a:solidFill>
                  <a:srgbClr val="006600"/>
                </a:solidFill>
                <a:latin typeface="黑体" panose="02010609060101010101" pitchFamily="49" charset="-122"/>
                <a:ea typeface="黑体" panose="02010609060101010101" pitchFamily="49" charset="-122"/>
                <a:sym typeface="+mn-ea"/>
              </a:rPr>
              <a:t>思想感情</a:t>
            </a:r>
            <a:r>
              <a:rPr lang="zh-CN" altLang="en-US" sz="4800" b="1">
                <a:latin typeface="黑体" panose="02010609060101010101" pitchFamily="49" charset="-122"/>
                <a:ea typeface="黑体" panose="02010609060101010101" pitchFamily="49" charset="-122"/>
                <a:sym typeface="+mn-ea"/>
              </a:rPr>
              <a:t>和诗中所描绘的</a:t>
            </a:r>
            <a:r>
              <a:rPr lang="zh-CN" altLang="en-US" sz="4800" b="1">
                <a:solidFill>
                  <a:srgbClr val="006600"/>
                </a:solidFill>
                <a:latin typeface="黑体" panose="02010609060101010101" pitchFamily="49" charset="-122"/>
                <a:ea typeface="黑体" panose="02010609060101010101" pitchFamily="49" charset="-122"/>
                <a:sym typeface="+mn-ea"/>
              </a:rPr>
              <a:t>生活图景</a:t>
            </a:r>
            <a:r>
              <a:rPr lang="zh-CN" altLang="en-US" sz="4800" b="1">
                <a:latin typeface="黑体" panose="02010609060101010101" pitchFamily="49" charset="-122"/>
                <a:ea typeface="黑体" panose="02010609060101010101" pitchFamily="49" charset="-122"/>
                <a:sym typeface="+mn-ea"/>
              </a:rPr>
              <a:t>有机融合而成的一个耐人寻味的艺术境界。</a:t>
            </a:r>
            <a:endParaRPr lang="zh-CN" altLang="en-US" sz="4800" b="1">
              <a:latin typeface="黑体" panose="02010609060101010101" pitchFamily="49" charset="-122"/>
              <a:ea typeface="黑体" panose="02010609060101010101" pitchFamily="49" charset="-122"/>
            </a:endParaRPr>
          </a:p>
          <a:p>
            <a:endParaRPr lang="zh-CN" altLang="en-US" sz="4800">
              <a:latin typeface="仿宋" panose="02010609060101010101" pitchFamily="49" charset="-122"/>
              <a:ea typeface="仿宋" panose="02010609060101010101" pitchFamily="49"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9460">
                                            <p:txEl>
                                              <p:pRg st="1" end="1"/>
                                            </p:txEl>
                                          </p:spTgt>
                                        </p:tgtEl>
                                        <p:attrNameLst>
                                          <p:attrName>style.visibility</p:attrName>
                                        </p:attrNameLst>
                                      </p:cBhvr>
                                      <p:to>
                                        <p:strVal val="visible"/>
                                      </p:to>
                                    </p:set>
                                    <p:animEffect transition="in" filter="blinds(horizontal)">
                                      <p:cBhvr>
                                        <p:cTn id="7" dur="500"/>
                                        <p:tgtEl>
                                          <p:spTgt spid="1946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Rectangle 2"/>
          <p:cNvSpPr>
            <a:spLocks noGrp="1"/>
          </p:cNvSpPr>
          <p:nvPr>
            <p:ph type="title"/>
          </p:nvPr>
        </p:nvSpPr>
        <p:spPr>
          <a:xfrm>
            <a:off x="180340" y="-87630"/>
            <a:ext cx="8943340" cy="762000"/>
          </a:xfrm>
          <a:solidFill>
            <a:schemeClr val="bg1"/>
          </a:solidFill>
        </p:spPr>
        <p:txBody>
          <a:bodyPr vert="horz" wrap="square" lIns="91440" tIns="45720" rIns="91440" bIns="45720" anchor="ctr"/>
          <a:lstStyle/>
          <a:p>
            <a:pPr eaLnBrk="1" hangingPunct="1"/>
            <a:r>
              <a:rPr lang="zh-CN" altLang="en-US" sz="3200" b="1">
                <a:solidFill>
                  <a:srgbClr val="0000FF"/>
                </a:solidFill>
                <a:latin typeface="Arial" panose="020b0604020202020204" pitchFamily="34" charset="0"/>
                <a:sym typeface="+mn-ea"/>
              </a:rPr>
              <a:t>体会诗句       积累词汇</a:t>
            </a:r>
            <a:endParaRPr lang="zh-CN" altLang="en-US" sz="3200" b="1">
              <a:solidFill>
                <a:srgbClr val="0000FF"/>
              </a:solidFill>
            </a:endParaRPr>
          </a:p>
        </p:txBody>
      </p:sp>
      <p:sp>
        <p:nvSpPr>
          <p:cNvPr id="25603" name="Rectangle 3"/>
          <p:cNvSpPr>
            <a:spLocks noGrp="1"/>
          </p:cNvSpPr>
          <p:nvPr>
            <p:ph idx="1"/>
          </p:nvPr>
        </p:nvSpPr>
        <p:spPr>
          <a:xfrm>
            <a:off x="0" y="609600"/>
            <a:ext cx="9144000" cy="6096000"/>
          </a:xfrm>
        </p:spPr>
        <p:txBody>
          <a:bodyPr vert="horz" wrap="square" lIns="91440" tIns="45720" rIns="91440" bIns="45720" anchor="t"/>
          <a:lstStyle/>
          <a:p>
            <a:pPr eaLnBrk="1" hangingPunct="1">
              <a:lnSpc>
                <a:spcPct val="80000"/>
              </a:lnSpc>
            </a:pPr>
            <a:r>
              <a:rPr lang="en-US" altLang="zh-CN" sz="2800" b="1"/>
              <a:t>1.</a:t>
            </a:r>
            <a:r>
              <a:rPr lang="zh-CN" altLang="en-US" sz="2800" b="1"/>
              <a:t>明月松间照，清泉石上流。                     </a:t>
            </a:r>
            <a:endParaRPr lang="zh-CN" altLang="en-US" sz="2800" b="1"/>
          </a:p>
          <a:p>
            <a:pPr eaLnBrk="1" hangingPunct="1">
              <a:lnSpc>
                <a:spcPct val="80000"/>
              </a:lnSpc>
            </a:pPr>
            <a:r>
              <a:rPr lang="en-US" altLang="zh-CN" sz="2800" b="1"/>
              <a:t>2.</a:t>
            </a:r>
            <a:r>
              <a:rPr lang="zh-CN" altLang="en-US" sz="2800" b="1"/>
              <a:t>风急天高猿啸哀，渚清沙白鸟飞回。       </a:t>
            </a:r>
            <a:endParaRPr lang="zh-CN" altLang="en-US" sz="2800" b="1">
              <a:solidFill>
                <a:srgbClr val="FF0000"/>
              </a:solidFill>
            </a:endParaRPr>
          </a:p>
          <a:p>
            <a:pPr eaLnBrk="1" hangingPunct="1">
              <a:lnSpc>
                <a:spcPct val="80000"/>
              </a:lnSpc>
            </a:pPr>
            <a:r>
              <a:rPr lang="en-US" altLang="zh-CN" sz="2800" b="1"/>
              <a:t>3.</a:t>
            </a:r>
            <a:r>
              <a:rPr lang="zh-CN" altLang="en-US" sz="2800" b="1"/>
              <a:t>大漠孤烟直，长河落日圆。                     </a:t>
            </a:r>
            <a:endParaRPr lang="zh-CN" altLang="en-US" sz="2800" b="1">
              <a:solidFill>
                <a:srgbClr val="FF0000"/>
              </a:solidFill>
            </a:endParaRPr>
          </a:p>
          <a:p>
            <a:pPr eaLnBrk="1" hangingPunct="1">
              <a:lnSpc>
                <a:spcPct val="80000"/>
              </a:lnSpc>
            </a:pPr>
            <a:r>
              <a:rPr lang="en-US" altLang="zh-CN" sz="2800" b="1"/>
              <a:t>4.</a:t>
            </a:r>
            <a:r>
              <a:rPr lang="zh-CN" altLang="en-US" sz="2800" b="1"/>
              <a:t>渡头余落日，墟里上孤烟。                     </a:t>
            </a:r>
            <a:endParaRPr lang="zh-CN" altLang="en-US" sz="2800" b="1"/>
          </a:p>
          <a:p>
            <a:pPr eaLnBrk="1" hangingPunct="1">
              <a:lnSpc>
                <a:spcPct val="80000"/>
              </a:lnSpc>
            </a:pPr>
            <a:r>
              <a:rPr lang="en-US" altLang="zh-CN" sz="2800" b="1"/>
              <a:t>5.</a:t>
            </a:r>
            <a:r>
              <a:rPr lang="zh-CN" altLang="en-US" sz="2800" b="1"/>
              <a:t>落霞与孤鹜齐飞，秋水共长天一色。       </a:t>
            </a:r>
            <a:endParaRPr lang="zh-CN" altLang="en-US" sz="2800" b="1">
              <a:solidFill>
                <a:srgbClr val="FF0000"/>
              </a:solidFill>
            </a:endParaRPr>
          </a:p>
          <a:p>
            <a:pPr eaLnBrk="1" hangingPunct="1">
              <a:lnSpc>
                <a:spcPct val="80000"/>
              </a:lnSpc>
            </a:pPr>
            <a:r>
              <a:rPr lang="en-US" altLang="zh-CN" sz="2800" b="1"/>
              <a:t>6.</a:t>
            </a:r>
            <a:r>
              <a:rPr lang="zh-CN" altLang="en-US" sz="2800" b="1"/>
              <a:t>迟日江山丽，微风花草香。                     </a:t>
            </a:r>
            <a:endParaRPr lang="zh-CN" altLang="en-US" sz="2800" b="1">
              <a:solidFill>
                <a:srgbClr val="FF0000"/>
              </a:solidFill>
            </a:endParaRPr>
          </a:p>
          <a:p>
            <a:pPr eaLnBrk="1" hangingPunct="1">
              <a:lnSpc>
                <a:spcPct val="80000"/>
              </a:lnSpc>
            </a:pPr>
            <a:r>
              <a:rPr lang="en-US" altLang="zh-CN" sz="2800" b="1"/>
              <a:t>7.</a:t>
            </a:r>
            <a:r>
              <a:rPr lang="zh-CN" altLang="en-US" sz="2800" b="1"/>
              <a:t>大漠穷秋塞草腓,孤城落日斗兵稀。       </a:t>
            </a:r>
            <a:endParaRPr lang="zh-CN" altLang="en-US" sz="2800" b="1"/>
          </a:p>
          <a:p>
            <a:pPr eaLnBrk="1" hangingPunct="1">
              <a:lnSpc>
                <a:spcPct val="80000"/>
              </a:lnSpc>
            </a:pPr>
            <a:r>
              <a:rPr lang="en-US" altLang="zh-CN" sz="2800" b="1"/>
              <a:t>8.</a:t>
            </a:r>
            <a:r>
              <a:rPr lang="zh-CN" altLang="en-US" sz="2800" b="1"/>
              <a:t>湖平两岸阔，风正一帆悬。                     </a:t>
            </a:r>
            <a:endParaRPr lang="zh-CN" altLang="en-US" sz="2800" b="1">
              <a:solidFill>
                <a:srgbClr val="FF0000"/>
              </a:solidFill>
            </a:endParaRPr>
          </a:p>
          <a:p>
            <a:pPr eaLnBrk="1" hangingPunct="1">
              <a:lnSpc>
                <a:spcPct val="80000"/>
              </a:lnSpc>
            </a:pPr>
            <a:r>
              <a:rPr lang="en-US" altLang="zh-CN" sz="2800" b="1"/>
              <a:t>9.</a:t>
            </a:r>
            <a:r>
              <a:rPr lang="zh-CN" altLang="en-US" sz="2800" b="1"/>
              <a:t>烟笼寒水月笼沙，夜泊秦淮近酒家。       </a:t>
            </a:r>
            <a:endParaRPr lang="zh-CN" altLang="en-US" sz="2800" b="1">
              <a:solidFill>
                <a:srgbClr val="FF0000"/>
              </a:solidFill>
            </a:endParaRPr>
          </a:p>
          <a:p>
            <a:pPr eaLnBrk="1" hangingPunct="1">
              <a:lnSpc>
                <a:spcPct val="80000"/>
              </a:lnSpc>
            </a:pPr>
            <a:r>
              <a:rPr lang="en-US" altLang="zh-CN" sz="2800" b="1"/>
              <a:t>10.</a:t>
            </a:r>
            <a:r>
              <a:rPr sz="2800" b="1"/>
              <a:t>留连戏蝶时时舞，自在娇莺恰恰啼</a:t>
            </a:r>
            <a:r>
              <a:rPr lang="zh-CN" sz="2800" b="1"/>
              <a:t>。</a:t>
            </a:r>
            <a:r>
              <a:rPr lang="zh-CN" altLang="en-US" sz="2800" b="1"/>
              <a:t>    </a:t>
            </a:r>
            <a:endParaRPr lang="zh-CN" altLang="en-US" sz="2800" b="1">
              <a:solidFill>
                <a:srgbClr val="FF0000"/>
              </a:solidFill>
            </a:endParaRPr>
          </a:p>
          <a:p>
            <a:pPr eaLnBrk="1" hangingPunct="1">
              <a:lnSpc>
                <a:spcPct val="80000"/>
              </a:lnSpc>
            </a:pPr>
            <a:r>
              <a:rPr lang="en-US" altLang="zh-CN" sz="2800" b="1"/>
              <a:t>11.</a:t>
            </a:r>
            <a:r>
              <a:rPr lang="zh-CN" altLang="en-US" sz="2800" b="1"/>
              <a:t>茅檐低小，溪上青青草。                       </a:t>
            </a:r>
            <a:endParaRPr lang="zh-CN" altLang="en-US" sz="2800" b="1">
              <a:solidFill>
                <a:srgbClr val="FF0000"/>
              </a:solidFill>
            </a:endParaRPr>
          </a:p>
          <a:p>
            <a:pPr eaLnBrk="1" hangingPunct="1">
              <a:lnSpc>
                <a:spcPct val="80000"/>
              </a:lnSpc>
            </a:pPr>
            <a:r>
              <a:rPr lang="en-US" altLang="zh-CN" sz="2800" b="1"/>
              <a:t>12.</a:t>
            </a:r>
            <a:r>
              <a:rPr lang="zh-CN" altLang="en-US" sz="2800" b="1"/>
              <a:t>丞相祠堂何处寻，锦官城外柏森森。     </a:t>
            </a:r>
            <a:endParaRPr lang="zh-CN" altLang="en-US" sz="2800" b="1">
              <a:solidFill>
                <a:srgbClr val="FF0000"/>
              </a:solidFill>
            </a:endParaRPr>
          </a:p>
          <a:p>
            <a:pPr eaLnBrk="1" hangingPunct="1">
              <a:lnSpc>
                <a:spcPct val="80000"/>
              </a:lnSpc>
            </a:pPr>
            <a:r>
              <a:rPr lang="en-US" altLang="zh-CN" sz="2800" b="1"/>
              <a:t>13.</a:t>
            </a:r>
            <a:r>
              <a:rPr lang="zh-CN" altLang="en-US" sz="2800" b="1"/>
              <a:t>人闲桂花落，夜静春山空。                   </a:t>
            </a:r>
            <a:endParaRPr lang="zh-CN" altLang="en-US" sz="2800" b="1"/>
          </a:p>
          <a:p>
            <a:pPr marL="0" indent="0" eaLnBrk="1" hangingPunct="1">
              <a:lnSpc>
                <a:spcPct val="80000"/>
              </a:lnSpc>
              <a:buNone/>
            </a:pPr>
            <a:r>
              <a:rPr lang="zh-CN" altLang="en-US" sz="2800" b="1"/>
              <a:t>    </a:t>
            </a:r>
            <a:endParaRPr lang="zh-CN" altLang="en-US" sz="2800" b="1">
              <a:solidFill>
                <a:srgbClr val="FF0000"/>
              </a:solidFill>
            </a:endParaRPr>
          </a:p>
        </p:txBody>
      </p:sp>
      <p:sp>
        <p:nvSpPr>
          <p:cNvPr id="2" name="文本框 1"/>
          <p:cNvSpPr txBox="1"/>
          <p:nvPr/>
        </p:nvSpPr>
        <p:spPr>
          <a:xfrm>
            <a:off x="7086600" y="533400"/>
            <a:ext cx="1687195" cy="435610"/>
          </a:xfrm>
          <a:prstGeom prst="rect">
            <a:avLst/>
          </a:prstGeom>
          <a:noFill/>
        </p:spPr>
        <p:txBody>
          <a:bodyPr wrap="square" rtlCol="0">
            <a:spAutoFit/>
          </a:bodyPr>
          <a:lstStyle/>
          <a:p>
            <a:pPr eaLnBrk="1" hangingPunct="1">
              <a:lnSpc>
                <a:spcPct val="80000"/>
              </a:lnSpc>
            </a:pPr>
            <a:r>
              <a:rPr lang="zh-CN" altLang="en-US" sz="2800" b="1">
                <a:solidFill>
                  <a:srgbClr val="FF0000"/>
                </a:solidFill>
                <a:sym typeface="+mn-ea"/>
              </a:rPr>
              <a:t>恬静优美</a:t>
            </a:r>
            <a:endParaRPr lang="zh-CN" altLang="en-US" sz="2800" b="1">
              <a:solidFill>
                <a:srgbClr val="FF0000"/>
              </a:solidFill>
              <a:sym typeface="+mn-ea"/>
            </a:endParaRPr>
          </a:p>
        </p:txBody>
      </p:sp>
      <p:sp>
        <p:nvSpPr>
          <p:cNvPr id="3" name="文本框 2"/>
          <p:cNvSpPr txBox="1"/>
          <p:nvPr/>
        </p:nvSpPr>
        <p:spPr>
          <a:xfrm>
            <a:off x="7162800" y="914400"/>
            <a:ext cx="1882140" cy="521970"/>
          </a:xfrm>
          <a:prstGeom prst="rect">
            <a:avLst/>
          </a:prstGeom>
          <a:noFill/>
        </p:spPr>
        <p:txBody>
          <a:bodyPr wrap="square" rtlCol="0">
            <a:spAutoFit/>
          </a:bodyPr>
          <a:lstStyle/>
          <a:p>
            <a:r>
              <a:rPr lang="zh-CN" altLang="en-US" sz="2800" b="1">
                <a:solidFill>
                  <a:srgbClr val="FF0000"/>
                </a:solidFill>
                <a:sym typeface="+mn-ea"/>
              </a:rPr>
              <a:t>凄冷萧瑟</a:t>
            </a:r>
            <a:endParaRPr lang="zh-CN" altLang="en-US" sz="2800" b="1">
              <a:solidFill>
                <a:srgbClr val="FF0000"/>
              </a:solidFill>
              <a:sym typeface="+mn-ea"/>
            </a:endParaRPr>
          </a:p>
        </p:txBody>
      </p:sp>
      <p:sp>
        <p:nvSpPr>
          <p:cNvPr id="4" name="文本框 3"/>
          <p:cNvSpPr txBox="1"/>
          <p:nvPr/>
        </p:nvSpPr>
        <p:spPr>
          <a:xfrm>
            <a:off x="7217410" y="1371600"/>
            <a:ext cx="1827530" cy="521970"/>
          </a:xfrm>
          <a:prstGeom prst="rect">
            <a:avLst/>
          </a:prstGeom>
          <a:noFill/>
        </p:spPr>
        <p:txBody>
          <a:bodyPr wrap="square" rtlCol="0">
            <a:spAutoFit/>
          </a:bodyPr>
          <a:lstStyle/>
          <a:p>
            <a:r>
              <a:rPr lang="zh-CN" altLang="en-US" sz="2800" b="1">
                <a:solidFill>
                  <a:srgbClr val="FF0000"/>
                </a:solidFill>
                <a:sym typeface="+mn-ea"/>
              </a:rPr>
              <a:t>雄浑壮美</a:t>
            </a:r>
            <a:endParaRPr lang="zh-CN" altLang="en-US" sz="2800"/>
          </a:p>
        </p:txBody>
      </p:sp>
      <p:sp>
        <p:nvSpPr>
          <p:cNvPr id="5" name="文本框 4"/>
          <p:cNvSpPr txBox="1"/>
          <p:nvPr/>
        </p:nvSpPr>
        <p:spPr>
          <a:xfrm>
            <a:off x="7162800" y="1828800"/>
            <a:ext cx="1777365" cy="435610"/>
          </a:xfrm>
          <a:prstGeom prst="rect">
            <a:avLst/>
          </a:prstGeom>
          <a:noFill/>
        </p:spPr>
        <p:txBody>
          <a:bodyPr wrap="square" rtlCol="0">
            <a:spAutoFit/>
          </a:bodyPr>
          <a:lstStyle/>
          <a:p>
            <a:pPr eaLnBrk="1" hangingPunct="1">
              <a:lnSpc>
                <a:spcPct val="80000"/>
              </a:lnSpc>
            </a:pPr>
            <a:r>
              <a:rPr lang="zh-CN" altLang="en-US" sz="2800" b="1">
                <a:solidFill>
                  <a:srgbClr val="FF0000"/>
                </a:solidFill>
                <a:sym typeface="+mn-ea"/>
              </a:rPr>
              <a:t>和谐静谧</a:t>
            </a:r>
            <a:endParaRPr lang="zh-CN" altLang="en-US" sz="2800"/>
          </a:p>
        </p:txBody>
      </p:sp>
      <p:sp>
        <p:nvSpPr>
          <p:cNvPr id="6" name="文本框 5"/>
          <p:cNvSpPr txBox="1"/>
          <p:nvPr/>
        </p:nvSpPr>
        <p:spPr>
          <a:xfrm>
            <a:off x="7116445" y="2209800"/>
            <a:ext cx="1627505" cy="521970"/>
          </a:xfrm>
          <a:prstGeom prst="rect">
            <a:avLst/>
          </a:prstGeom>
          <a:noFill/>
        </p:spPr>
        <p:txBody>
          <a:bodyPr wrap="square" rtlCol="0">
            <a:spAutoFit/>
          </a:bodyPr>
          <a:lstStyle/>
          <a:p>
            <a:r>
              <a:rPr lang="zh-CN" altLang="en-US" sz="2800" b="1">
                <a:solidFill>
                  <a:srgbClr val="FF0000"/>
                </a:solidFill>
                <a:sym typeface="+mn-ea"/>
              </a:rPr>
              <a:t>高远辽阔</a:t>
            </a:r>
            <a:endParaRPr lang="zh-CN" altLang="en-US" sz="2800" b="1">
              <a:solidFill>
                <a:srgbClr val="FF0000"/>
              </a:solidFill>
              <a:sym typeface="+mn-ea"/>
            </a:endParaRPr>
          </a:p>
        </p:txBody>
      </p:sp>
      <p:sp>
        <p:nvSpPr>
          <p:cNvPr id="7" name="文本框 6"/>
          <p:cNvSpPr txBox="1"/>
          <p:nvPr/>
        </p:nvSpPr>
        <p:spPr>
          <a:xfrm>
            <a:off x="7021195" y="2590800"/>
            <a:ext cx="1918970" cy="521970"/>
          </a:xfrm>
          <a:prstGeom prst="rect">
            <a:avLst/>
          </a:prstGeom>
          <a:noFill/>
        </p:spPr>
        <p:txBody>
          <a:bodyPr wrap="square" rtlCol="0">
            <a:spAutoFit/>
          </a:bodyPr>
          <a:lstStyle/>
          <a:p>
            <a:r>
              <a:rPr lang="zh-CN" altLang="en-US" sz="2800" b="1">
                <a:solidFill>
                  <a:srgbClr val="FF0000"/>
                </a:solidFill>
                <a:sym typeface="+mn-ea"/>
              </a:rPr>
              <a:t>明净绚丽</a:t>
            </a:r>
            <a:endParaRPr lang="zh-CN" altLang="en-US" sz="2800" b="1">
              <a:solidFill>
                <a:srgbClr val="FF0000"/>
              </a:solidFill>
              <a:sym typeface="+mn-ea"/>
            </a:endParaRPr>
          </a:p>
        </p:txBody>
      </p:sp>
      <p:sp>
        <p:nvSpPr>
          <p:cNvPr id="8" name="文本框 7"/>
          <p:cNvSpPr txBox="1"/>
          <p:nvPr/>
        </p:nvSpPr>
        <p:spPr>
          <a:xfrm>
            <a:off x="7116445" y="3068955"/>
            <a:ext cx="1758315" cy="435610"/>
          </a:xfrm>
          <a:prstGeom prst="rect">
            <a:avLst/>
          </a:prstGeom>
          <a:noFill/>
        </p:spPr>
        <p:txBody>
          <a:bodyPr wrap="square" rtlCol="0">
            <a:spAutoFit/>
          </a:bodyPr>
          <a:lstStyle/>
          <a:p>
            <a:pPr eaLnBrk="1" hangingPunct="1">
              <a:lnSpc>
                <a:spcPct val="80000"/>
              </a:lnSpc>
            </a:pPr>
            <a:r>
              <a:rPr lang="zh-CN" altLang="en-US" sz="2800" b="1">
                <a:solidFill>
                  <a:srgbClr val="FF0000"/>
                </a:solidFill>
                <a:sym typeface="+mn-ea"/>
              </a:rPr>
              <a:t>苍凉悲壮</a:t>
            </a:r>
            <a:endParaRPr lang="zh-CN" altLang="en-US" sz="2800"/>
          </a:p>
        </p:txBody>
      </p:sp>
      <p:sp>
        <p:nvSpPr>
          <p:cNvPr id="9" name="文本框 8"/>
          <p:cNvSpPr txBox="1"/>
          <p:nvPr/>
        </p:nvSpPr>
        <p:spPr>
          <a:xfrm>
            <a:off x="7141845" y="3467100"/>
            <a:ext cx="1903095" cy="521970"/>
          </a:xfrm>
          <a:prstGeom prst="rect">
            <a:avLst/>
          </a:prstGeom>
          <a:noFill/>
        </p:spPr>
        <p:txBody>
          <a:bodyPr wrap="square" rtlCol="0">
            <a:spAutoFit/>
          </a:bodyPr>
          <a:lstStyle/>
          <a:p>
            <a:r>
              <a:rPr lang="zh-CN" altLang="en-US" sz="2800" b="1">
                <a:solidFill>
                  <a:srgbClr val="FF0000"/>
                </a:solidFill>
                <a:sym typeface="+mn-ea"/>
              </a:rPr>
              <a:t>浩渺广阔</a:t>
            </a:r>
            <a:endParaRPr lang="zh-CN" altLang="en-US" sz="2800"/>
          </a:p>
        </p:txBody>
      </p:sp>
      <p:sp>
        <p:nvSpPr>
          <p:cNvPr id="10" name="文本框 9"/>
          <p:cNvSpPr txBox="1"/>
          <p:nvPr/>
        </p:nvSpPr>
        <p:spPr>
          <a:xfrm>
            <a:off x="7116445" y="3886200"/>
            <a:ext cx="2007870" cy="521970"/>
          </a:xfrm>
          <a:prstGeom prst="rect">
            <a:avLst/>
          </a:prstGeom>
          <a:noFill/>
        </p:spPr>
        <p:txBody>
          <a:bodyPr wrap="square" rtlCol="0">
            <a:spAutoFit/>
          </a:bodyPr>
          <a:lstStyle/>
          <a:p>
            <a:r>
              <a:rPr lang="zh-CN" altLang="en-US" sz="2800" b="1">
                <a:solidFill>
                  <a:srgbClr val="FF0000"/>
                </a:solidFill>
                <a:sym typeface="+mn-ea"/>
              </a:rPr>
              <a:t>迷茫朦胧</a:t>
            </a:r>
            <a:endParaRPr lang="zh-CN" altLang="en-US" sz="2800" b="1">
              <a:solidFill>
                <a:srgbClr val="FF0000"/>
              </a:solidFill>
              <a:sym typeface="+mn-ea"/>
            </a:endParaRPr>
          </a:p>
        </p:txBody>
      </p:sp>
      <p:sp>
        <p:nvSpPr>
          <p:cNvPr id="11" name="文本框 10"/>
          <p:cNvSpPr txBox="1"/>
          <p:nvPr/>
        </p:nvSpPr>
        <p:spPr>
          <a:xfrm>
            <a:off x="7086600" y="4343400"/>
            <a:ext cx="1817370" cy="521970"/>
          </a:xfrm>
          <a:prstGeom prst="rect">
            <a:avLst/>
          </a:prstGeom>
          <a:noFill/>
        </p:spPr>
        <p:txBody>
          <a:bodyPr wrap="square" rtlCol="0">
            <a:spAutoFit/>
          </a:bodyPr>
          <a:lstStyle/>
          <a:p>
            <a:r>
              <a:rPr lang="zh-CN" altLang="en-US" sz="2800" b="1">
                <a:solidFill>
                  <a:srgbClr val="FF0000"/>
                </a:solidFill>
                <a:sym typeface="+mn-ea"/>
              </a:rPr>
              <a:t>明丽喧闹</a:t>
            </a:r>
            <a:endParaRPr lang="zh-CN" altLang="en-US" sz="2800" b="1">
              <a:solidFill>
                <a:srgbClr val="FF0000"/>
              </a:solidFill>
              <a:sym typeface="+mn-ea"/>
            </a:endParaRPr>
          </a:p>
        </p:txBody>
      </p:sp>
      <p:sp>
        <p:nvSpPr>
          <p:cNvPr id="12" name="文本框 11"/>
          <p:cNvSpPr txBox="1"/>
          <p:nvPr/>
        </p:nvSpPr>
        <p:spPr>
          <a:xfrm>
            <a:off x="7116445" y="4756150"/>
            <a:ext cx="2071370" cy="521970"/>
          </a:xfrm>
          <a:prstGeom prst="rect">
            <a:avLst/>
          </a:prstGeom>
          <a:noFill/>
        </p:spPr>
        <p:txBody>
          <a:bodyPr wrap="square" rtlCol="0">
            <a:spAutoFit/>
          </a:bodyPr>
          <a:lstStyle/>
          <a:p>
            <a:r>
              <a:rPr lang="zh-CN" altLang="en-US" sz="2800" b="1">
                <a:solidFill>
                  <a:srgbClr val="FF0000"/>
                </a:solidFill>
                <a:sym typeface="+mn-ea"/>
              </a:rPr>
              <a:t>清新自然</a:t>
            </a:r>
            <a:endParaRPr lang="zh-CN" altLang="en-US" sz="2800" b="1">
              <a:solidFill>
                <a:srgbClr val="FF0000"/>
              </a:solidFill>
              <a:sym typeface="+mn-ea"/>
            </a:endParaRPr>
          </a:p>
        </p:txBody>
      </p:sp>
      <p:sp>
        <p:nvSpPr>
          <p:cNvPr id="13" name="文本框 12"/>
          <p:cNvSpPr txBox="1"/>
          <p:nvPr/>
        </p:nvSpPr>
        <p:spPr>
          <a:xfrm>
            <a:off x="7131050" y="5192395"/>
            <a:ext cx="1914525" cy="521970"/>
          </a:xfrm>
          <a:prstGeom prst="rect">
            <a:avLst/>
          </a:prstGeom>
          <a:noFill/>
        </p:spPr>
        <p:txBody>
          <a:bodyPr wrap="square" rtlCol="0">
            <a:spAutoFit/>
          </a:bodyPr>
          <a:lstStyle/>
          <a:p>
            <a:r>
              <a:rPr lang="zh-CN" altLang="en-US" sz="2800" b="1">
                <a:solidFill>
                  <a:srgbClr val="FF0000"/>
                </a:solidFill>
                <a:sym typeface="+mn-ea"/>
              </a:rPr>
              <a:t>庄严肃穆</a:t>
            </a:r>
            <a:endParaRPr lang="zh-CN" altLang="en-US" sz="2800" b="1">
              <a:solidFill>
                <a:srgbClr val="FF0000"/>
              </a:solidFill>
              <a:sym typeface="+mn-ea"/>
            </a:endParaRPr>
          </a:p>
        </p:txBody>
      </p:sp>
      <p:sp>
        <p:nvSpPr>
          <p:cNvPr id="14" name="文本框 13"/>
          <p:cNvSpPr txBox="1"/>
          <p:nvPr/>
        </p:nvSpPr>
        <p:spPr>
          <a:xfrm>
            <a:off x="7171055" y="5715000"/>
            <a:ext cx="1961515" cy="435610"/>
          </a:xfrm>
          <a:prstGeom prst="rect">
            <a:avLst/>
          </a:prstGeom>
          <a:noFill/>
        </p:spPr>
        <p:txBody>
          <a:bodyPr wrap="square" rtlCol="0">
            <a:spAutoFit/>
          </a:bodyPr>
          <a:lstStyle/>
          <a:p>
            <a:pPr eaLnBrk="1" hangingPunct="1">
              <a:lnSpc>
                <a:spcPct val="80000"/>
              </a:lnSpc>
            </a:pPr>
            <a:r>
              <a:rPr lang="zh-CN" altLang="en-US" sz="2800" b="1">
                <a:solidFill>
                  <a:srgbClr val="FF0000"/>
                </a:solidFill>
                <a:sym typeface="+mn-ea"/>
              </a:rPr>
              <a:t>空灵秀美</a:t>
            </a:r>
            <a:endParaRPr lang="zh-CN" altLang="en-US" sz="2800"/>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8" descr="1d8aecef7f193d092cf53462"/>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5362" name="文本框 2"/>
          <p:cNvSpPr txBox="1">
            <a:spLocks noChangeArrowheads="1"/>
          </p:cNvSpPr>
          <p:nvPr/>
        </p:nvSpPr>
        <p:spPr bwMode="auto">
          <a:xfrm>
            <a:off x="0" y="0"/>
            <a:ext cx="9144000" cy="9145905"/>
          </a:xfrm>
          <a:prstGeom prst="rect">
            <a:avLst/>
          </a:prstGeom>
          <a:noFill/>
          <a:ln w="9525">
            <a:noFill/>
            <a:miter lim="800000"/>
          </a:ln>
        </p:spPr>
        <p:txBody>
          <a:bodyPr wrap="square">
            <a:spAutoFit/>
          </a:bodyPr>
          <a:lstStyle/>
          <a:p>
            <a:pPr marR="0" algn="ctr" defTabSz="914400">
              <a:lnSpc>
                <a:spcPct val="80000"/>
              </a:lnSpc>
              <a:buClrTx/>
              <a:buSzTx/>
              <a:buFont typeface="Arial" panose="020b0604020202020204" pitchFamily="34" charset="0"/>
              <a:buNone/>
              <a:defRPr/>
            </a:pPr>
            <a:endParaRPr kumimoji="0" lang="en-US" altLang="zh-CN" sz="3200" b="1" kern="1200" cap="none" spc="0" normalizeH="0" baseline="0" noProof="1" smtClean="0">
              <a:solidFill>
                <a:srgbClr val="FF0000"/>
              </a:solidFill>
              <a:effectLst>
                <a:outerShdw blurRad="38100" dist="38100" dir="2700000">
                  <a:srgbClr val="000000"/>
                </a:outerShdw>
              </a:effectLst>
              <a:latin typeface="楷体" panose="02010609060101010101" pitchFamily="49" charset="-122"/>
              <a:ea typeface="宋体" panose="02010600030101010101" pitchFamily="2" charset="-122"/>
              <a:cs typeface="+mn-cs"/>
            </a:endParaRPr>
          </a:p>
          <a:p>
            <a:pPr marR="0" defTabSz="914400">
              <a:buClrTx/>
              <a:buSzTx/>
              <a:buFont typeface="Arial" panose="020b0604020202020204" pitchFamily="34" charset="0"/>
              <a:buNone/>
              <a:defRPr/>
            </a:pPr>
            <a:r>
              <a:rPr lang="en-US" altLang="zh-CN" sz="4800" noProof="0" smtClean="0">
                <a:ln>
                  <a:noFill/>
                </a:ln>
                <a:solidFill>
                  <a:srgbClr val="7030A0"/>
                </a:solidFill>
                <a:effectLst/>
                <a:uLnTx/>
                <a:latin typeface="楷体_GB2312" pitchFamily="49" charset="-122"/>
                <a:ea typeface="楷体_GB2312" pitchFamily="49" charset="-122"/>
                <a:sym typeface="+mn-ea"/>
              </a:rPr>
              <a:t>★</a:t>
            </a:r>
            <a:r>
              <a:rPr lang="zh-CN" altLang="en-US" sz="4800" b="1" noProof="0" smtClean="0">
                <a:solidFill>
                  <a:schemeClr val="bg2">
                    <a:lumMod val="60000"/>
                    <a:lumOff val="40000"/>
                  </a:schemeClr>
                </a:solidFill>
                <a:latin typeface="+mj-ea"/>
                <a:ea typeface="+mj-ea"/>
                <a:sym typeface="宋体" panose="02010600030101010101" pitchFamily="2" charset="-122"/>
              </a:rPr>
              <a:t>意境</a:t>
            </a:r>
            <a:r>
              <a:rPr lang="zh-CN" altLang="en-US" sz="4800" b="1" noProof="0" smtClean="0">
                <a:solidFill>
                  <a:srgbClr val="FF0000"/>
                </a:solidFill>
                <a:latin typeface="+mj-ea"/>
                <a:ea typeface="+mj-ea"/>
                <a:sym typeface="宋体" panose="02010600030101010101" pitchFamily="2" charset="-122"/>
              </a:rPr>
              <a:t>类常见命题方式</a:t>
            </a:r>
            <a:endParaRPr kumimoji="0" lang="zh-CN" altLang="en-US" sz="4800" b="1" kern="1200" cap="none" spc="0" normalizeH="0" baseline="0" noProof="0" smtClean="0">
              <a:solidFill>
                <a:srgbClr val="FF0000"/>
              </a:solidFill>
              <a:latin typeface="Arial" panose="020b0604020202020204" pitchFamily="34" charset="0"/>
              <a:ea typeface="宋体" panose="02010600030101010101" pitchFamily="2" charset="-122"/>
              <a:cs typeface="+mn-cs"/>
            </a:endParaRPr>
          </a:p>
          <a:p>
            <a:pPr marR="0" defTabSz="914400">
              <a:buClrTx/>
              <a:buSzTx/>
              <a:buFont typeface="Arial" panose="020b0604020202020204" pitchFamily="34" charset="0"/>
              <a:buNone/>
              <a:defRPr/>
            </a:pPr>
            <a:endParaRPr kumimoji="0" lang="zh-CN" altLang="en-US" sz="3600" b="1" kern="1200" cap="none" spc="0" normalizeH="0" baseline="0" noProof="1" smtClean="0">
              <a:latin typeface="黑体" panose="02010609060101010101" pitchFamily="49" charset="-122"/>
              <a:ea typeface="黑体" panose="02010609060101010101" pitchFamily="49" charset="-122"/>
              <a:cs typeface="+mn-cs"/>
            </a:endParaRPr>
          </a:p>
          <a:p>
            <a:pPr marR="0" defTabSz="914400">
              <a:buClrTx/>
              <a:buSzTx/>
              <a:buFont typeface="Arial" panose="020b0604020202020204" pitchFamily="34" charset="0"/>
              <a:buNone/>
              <a:defRPr/>
            </a:pPr>
            <a:r>
              <a:rPr kumimoji="0" lang="zh-CN" altLang="en-US" sz="3600" b="1" kern="1200" cap="none" spc="0" normalizeH="0" baseline="0" noProof="1" smtClean="0">
                <a:latin typeface="黑体" panose="02010609060101010101" pitchFamily="49" charset="-122"/>
                <a:ea typeface="黑体" panose="02010609060101010101" pitchFamily="49" charset="-122"/>
                <a:cs typeface="+mn-cs"/>
              </a:rPr>
              <a:t>提问方式：</a:t>
            </a:r>
            <a:endParaRPr kumimoji="0" lang="en-US" altLang="zh-CN" sz="3600" b="1" kern="1200" cap="none" spc="0" normalizeH="0" baseline="0" noProof="1" smtClean="0">
              <a:latin typeface="黑体" panose="02010609060101010101" pitchFamily="49" charset="-122"/>
              <a:ea typeface="黑体" panose="02010609060101010101" pitchFamily="49" charset="-122"/>
              <a:cs typeface="+mn-cs"/>
            </a:endParaRPr>
          </a:p>
          <a:p>
            <a:pPr marR="0" defTabSz="914400">
              <a:buClrTx/>
              <a:buSzTx/>
              <a:buFont typeface="Arial" panose="020b0604020202020204" pitchFamily="34" charset="0"/>
              <a:buNone/>
              <a:defRPr/>
            </a:pPr>
            <a:r>
              <a:rPr kumimoji="0" lang="en-US" altLang="zh-CN" sz="3600" b="1" kern="1200" cap="none" spc="0" normalizeH="0" baseline="0" noProof="1" smtClean="0">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rPr>
              <a:t>1</a:t>
            </a:r>
            <a:r>
              <a:rPr kumimoji="0" lang="zh-CN" altLang="en-US" sz="3600" b="1" kern="1200" cap="none" spc="0" normalizeH="0" baseline="0" noProof="1" smtClean="0">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rPr>
              <a:t>、</a:t>
            </a:r>
            <a:r>
              <a:rPr lang="zh-CN" altLang="en-US" sz="3600" b="1" noProof="0" smtClean="0">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rPr>
              <a:t>诗歌描绘了一幅什么样的画面？</a:t>
            </a:r>
            <a:endParaRPr kumimoji="0" lang="zh-CN" altLang="en-US" sz="3600" b="1" kern="1200" cap="none" spc="0" normalizeH="0" baseline="0" noProof="1" smtClean="0">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endParaRPr>
          </a:p>
          <a:p>
            <a:pPr marR="0" defTabSz="914400">
              <a:buClrTx/>
              <a:buSzTx/>
              <a:buFont typeface="Arial" panose="020b0604020202020204" pitchFamily="34" charset="0"/>
              <a:buNone/>
              <a:defRPr/>
            </a:pPr>
            <a:r>
              <a:rPr kumimoji="0" lang="en-US" altLang="zh-CN" sz="3600" b="1" kern="1200" cap="none" spc="0" normalizeH="0" baseline="0" noProof="1" smtClean="0">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rPr>
              <a:t>2.</a:t>
            </a:r>
            <a:r>
              <a:rPr kumimoji="0" lang="zh-CN" altLang="en-US" sz="3600" b="1" kern="1200" cap="none" spc="0" normalizeH="0" baseline="0" noProof="1" smtClean="0">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rPr>
              <a:t>这首诗（或者某一联、两联）营造了一种怎样的意境？</a:t>
            </a:r>
            <a:endParaRPr kumimoji="0" lang="zh-CN" altLang="en-US" sz="3600" b="1" kern="1200" cap="none" spc="0" normalizeH="0" baseline="0" noProof="1" smtClean="0">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endParaRPr>
          </a:p>
          <a:p>
            <a:pPr marR="0" defTabSz="914400">
              <a:buClrTx/>
              <a:buSzTx/>
              <a:buFont typeface="Arial" panose="020b0604020202020204" pitchFamily="34" charset="0"/>
              <a:buNone/>
              <a:defRPr/>
            </a:pPr>
            <a:r>
              <a:rPr kumimoji="0" lang="en-US" altLang="zh-CN" sz="3600" b="1" kern="1200" cap="none" spc="0" normalizeH="0" baseline="0" noProof="1" smtClean="0">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rPr>
              <a:t>3</a:t>
            </a:r>
            <a:r>
              <a:rPr kumimoji="0" lang="zh-CN" altLang="en-US" sz="3600" b="1" kern="1200" cap="none" spc="0" normalizeH="0" baseline="0" noProof="1" smtClean="0">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rPr>
              <a:t>、请从</a:t>
            </a:r>
            <a:r>
              <a:rPr kumimoji="0" lang="en-US" altLang="zh-CN" sz="3600" b="1" kern="1200" cap="none" spc="0" normalizeH="0" baseline="0" noProof="1" smtClean="0">
                <a:solidFill>
                  <a:schemeClr val="bg2">
                    <a:lumMod val="60000"/>
                    <a:lumOff val="40000"/>
                  </a:schemeClr>
                </a:solidFill>
                <a:effectLst/>
                <a:latin typeface="黑体" panose="02010609060101010101" pitchFamily="49" charset="-122"/>
                <a:ea typeface="黑体" panose="02010609060101010101" pitchFamily="49" charset="-122"/>
                <a:cs typeface="黑体" panose="02010609060101010101" pitchFamily="49" charset="-122"/>
              </a:rPr>
              <a:t>“</a:t>
            </a:r>
            <a:r>
              <a:rPr kumimoji="0" lang="zh-CN" altLang="en-US" sz="3600" b="1" kern="1200" cap="none" spc="0" normalizeH="0" baseline="0" noProof="1" smtClean="0">
                <a:solidFill>
                  <a:schemeClr val="bg2">
                    <a:lumMod val="60000"/>
                    <a:lumOff val="40000"/>
                  </a:schemeClr>
                </a:solidFill>
                <a:effectLst/>
                <a:latin typeface="黑体" panose="02010609060101010101" pitchFamily="49" charset="-122"/>
                <a:ea typeface="黑体" panose="02010609060101010101" pitchFamily="49" charset="-122"/>
                <a:cs typeface="黑体" panose="02010609060101010101" pitchFamily="49" charset="-122"/>
              </a:rPr>
              <a:t>景</a:t>
            </a:r>
            <a:r>
              <a:rPr kumimoji="0" lang="en-US" altLang="zh-CN" sz="3600" b="1" kern="1200" cap="none" spc="0" normalizeH="0" baseline="0" noProof="1" smtClean="0">
                <a:solidFill>
                  <a:schemeClr val="bg2">
                    <a:lumMod val="60000"/>
                    <a:lumOff val="40000"/>
                  </a:schemeClr>
                </a:solidFill>
                <a:effectLst/>
                <a:latin typeface="黑体" panose="02010609060101010101" pitchFamily="49" charset="-122"/>
                <a:ea typeface="黑体" panose="02010609060101010101" pitchFamily="49" charset="-122"/>
                <a:cs typeface="黑体" panose="02010609060101010101" pitchFamily="49" charset="-122"/>
              </a:rPr>
              <a:t>”</a:t>
            </a:r>
            <a:r>
              <a:rPr kumimoji="0" lang="zh-CN" altLang="en-US" sz="3600" b="1" kern="1200" cap="none" spc="0" normalizeH="0" baseline="0" noProof="1" smtClean="0">
                <a:solidFill>
                  <a:schemeClr val="bg2">
                    <a:lumMod val="60000"/>
                    <a:lumOff val="40000"/>
                  </a:schemeClr>
                </a:solidFill>
                <a:effectLst/>
                <a:latin typeface="黑体" panose="02010609060101010101" pitchFamily="49" charset="-122"/>
                <a:ea typeface="黑体" panose="02010609060101010101" pitchFamily="49" charset="-122"/>
                <a:cs typeface="黑体" panose="02010609060101010101" pitchFamily="49" charset="-122"/>
              </a:rPr>
              <a:t>与</a:t>
            </a:r>
            <a:r>
              <a:rPr kumimoji="0" lang="en-US" altLang="zh-CN" sz="3600" b="1" kern="1200" cap="none" spc="0" normalizeH="0" baseline="0" noProof="1" smtClean="0">
                <a:solidFill>
                  <a:schemeClr val="bg2">
                    <a:lumMod val="60000"/>
                    <a:lumOff val="40000"/>
                  </a:schemeClr>
                </a:solidFill>
                <a:effectLst/>
                <a:latin typeface="黑体" panose="02010609060101010101" pitchFamily="49" charset="-122"/>
                <a:ea typeface="黑体" panose="02010609060101010101" pitchFamily="49" charset="-122"/>
                <a:cs typeface="黑体" panose="02010609060101010101" pitchFamily="49" charset="-122"/>
              </a:rPr>
              <a:t>“</a:t>
            </a:r>
            <a:r>
              <a:rPr kumimoji="0" lang="zh-CN" altLang="en-US" sz="3600" b="1" kern="1200" cap="none" spc="0" normalizeH="0" baseline="0" noProof="1" smtClean="0">
                <a:solidFill>
                  <a:schemeClr val="bg2">
                    <a:lumMod val="60000"/>
                    <a:lumOff val="40000"/>
                  </a:schemeClr>
                </a:solidFill>
                <a:effectLst/>
                <a:latin typeface="黑体" panose="02010609060101010101" pitchFamily="49" charset="-122"/>
                <a:ea typeface="黑体" panose="02010609060101010101" pitchFamily="49" charset="-122"/>
                <a:cs typeface="黑体" panose="02010609060101010101" pitchFamily="49" charset="-122"/>
              </a:rPr>
              <a:t>情</a:t>
            </a:r>
            <a:r>
              <a:rPr kumimoji="0" lang="en-US" altLang="zh-CN" sz="3600" b="1" kern="1200" cap="none" spc="0" normalizeH="0" baseline="0" noProof="1" smtClean="0">
                <a:solidFill>
                  <a:schemeClr val="bg2">
                    <a:lumMod val="60000"/>
                    <a:lumOff val="40000"/>
                  </a:schemeClr>
                </a:solidFill>
                <a:effectLst/>
                <a:latin typeface="黑体" panose="02010609060101010101" pitchFamily="49" charset="-122"/>
                <a:ea typeface="黑体" panose="02010609060101010101" pitchFamily="49" charset="-122"/>
                <a:cs typeface="黑体" panose="02010609060101010101" pitchFamily="49" charset="-122"/>
              </a:rPr>
              <a:t>”</a:t>
            </a:r>
            <a:r>
              <a:rPr kumimoji="0" lang="zh-CN" altLang="en-US" sz="3600" b="1" kern="1200" cap="none" spc="0" normalizeH="0" baseline="0" noProof="1" smtClean="0">
                <a:solidFill>
                  <a:schemeClr val="bg2">
                    <a:lumMod val="60000"/>
                    <a:lumOff val="40000"/>
                  </a:schemeClr>
                </a:solidFill>
                <a:effectLst/>
                <a:latin typeface="黑体" panose="02010609060101010101" pitchFamily="49" charset="-122"/>
                <a:ea typeface="黑体" panose="02010609060101010101" pitchFamily="49" charset="-122"/>
                <a:cs typeface="黑体" panose="02010609060101010101" pitchFamily="49" charset="-122"/>
              </a:rPr>
              <a:t>的角度来赏析这首诗歌？（变化题型）</a:t>
            </a:r>
            <a:endParaRPr kumimoji="0" lang="zh-CN" altLang="en-US" sz="3600" b="1" u="sng" kern="1200" cap="none" spc="0" normalizeH="0" baseline="0" noProof="1" smtClean="0">
              <a:solidFill>
                <a:schemeClr val="bg2">
                  <a:lumMod val="60000"/>
                  <a:lumOff val="40000"/>
                </a:schemeClr>
              </a:solidFill>
              <a:effectLst/>
              <a:latin typeface="黑体" panose="02010609060101010101" pitchFamily="49" charset="-122"/>
              <a:ea typeface="黑体" panose="02010609060101010101" pitchFamily="49" charset="-122"/>
              <a:cs typeface="黑体" panose="02010609060101010101" pitchFamily="49" charset="-122"/>
            </a:endParaRPr>
          </a:p>
          <a:p>
            <a:pPr marR="0" defTabSz="914400">
              <a:lnSpc>
                <a:spcPct val="80000"/>
              </a:lnSpc>
              <a:buClrTx/>
              <a:buSzTx/>
              <a:buFont typeface="Arial" panose="020b0604020202020204" pitchFamily="34" charset="0"/>
              <a:buNone/>
              <a:defRPr/>
            </a:pPr>
            <a:endParaRPr kumimoji="0" lang="en-US" altLang="zh-CN" sz="3600" b="1" kern="1200" cap="none" spc="0" normalizeH="0" baseline="0" noProof="0" smtClean="0">
              <a:latin typeface="黑体" panose="02010609060101010101" pitchFamily="49" charset="-122"/>
              <a:ea typeface="黑体" panose="02010609060101010101" pitchFamily="49" charset="-122"/>
              <a:cs typeface="+mn-cs"/>
            </a:endParaRPr>
          </a:p>
          <a:p>
            <a:pPr marR="0" defTabSz="914400">
              <a:buClrTx/>
              <a:buSzTx/>
              <a:buFont typeface="Arial" panose="020b0604020202020204" pitchFamily="34" charset="0"/>
              <a:buNone/>
              <a:defRPr/>
            </a:pPr>
            <a:endParaRPr kumimoji="0" lang="zh-CN" altLang="en-US" sz="3600" kern="1200" cap="none" spc="0" normalizeH="0" baseline="0" noProof="0" smtClean="0">
              <a:latin typeface="Arial" panose="020b0604020202020204" pitchFamily="34" charset="0"/>
              <a:ea typeface="宋体" panose="02010600030101010101" pitchFamily="2" charset="-122"/>
              <a:cs typeface="+mn-cs"/>
            </a:endParaRPr>
          </a:p>
          <a:p>
            <a:pPr marR="0" defTabSz="914400">
              <a:buClrTx/>
              <a:buSzTx/>
              <a:buFont typeface="Arial" panose="020b0604020202020204" pitchFamily="34" charset="0"/>
              <a:buNone/>
              <a:defRPr/>
            </a:pPr>
            <a:endParaRPr kumimoji="0" lang="en-US" altLang="zh-CN" sz="3600" kern="1200" cap="none" spc="0" normalizeH="0" baseline="0" noProof="0" smtClean="0">
              <a:latin typeface="Arial" panose="020b0604020202020204" pitchFamily="34" charset="0"/>
              <a:ea typeface="宋体" panose="02010600030101010101" pitchFamily="2" charset="-122"/>
              <a:cs typeface="+mn-cs"/>
            </a:endParaRPr>
          </a:p>
          <a:p>
            <a:pPr marR="0" defTabSz="914400">
              <a:buClrTx/>
              <a:buSzTx/>
              <a:buFont typeface="Arial" panose="020b0604020202020204" pitchFamily="34" charset="0"/>
              <a:buNone/>
              <a:defRPr/>
            </a:pPr>
            <a:endParaRPr kumimoji="0" lang="en-US" altLang="zh-CN" sz="3600" kern="1200" cap="none" spc="0" normalizeH="0" baseline="0" noProof="0" smtClean="0">
              <a:latin typeface="Arial" panose="020b0604020202020204" pitchFamily="34" charset="0"/>
              <a:ea typeface="宋体" panose="02010600030101010101" pitchFamily="2" charset="-122"/>
              <a:cs typeface="+mn-cs"/>
            </a:endParaRPr>
          </a:p>
          <a:p>
            <a:pPr marR="0" defTabSz="914400">
              <a:buClrTx/>
              <a:buSzTx/>
              <a:buFont typeface="Arial" panose="020b0604020202020204" pitchFamily="34" charset="0"/>
              <a:buNone/>
              <a:defRPr/>
            </a:pPr>
            <a:endParaRPr kumimoji="0" lang="en-US" altLang="zh-CN" sz="3600" kern="1200" cap="none" spc="0" normalizeH="0" baseline="0" noProof="0" smtClean="0">
              <a:latin typeface="Arial" panose="020b0604020202020204" pitchFamily="34" charset="0"/>
              <a:ea typeface="宋体" panose="02010600030101010101" pitchFamily="2" charset="-122"/>
              <a:cs typeface="+mn-cs"/>
            </a:endParaRPr>
          </a:p>
          <a:p>
            <a:pPr marR="0" defTabSz="914400">
              <a:buClrTx/>
              <a:buSzTx/>
              <a:buFont typeface="Arial" panose="020b0604020202020204" pitchFamily="34" charset="0"/>
              <a:buNone/>
              <a:defRPr/>
            </a:pPr>
            <a:endParaRPr kumimoji="0" lang="zh-CN" altLang="en-US" sz="3600" kern="1200" cap="none" spc="0" normalizeH="0" baseline="0" noProof="0" smtClean="0">
              <a:latin typeface="Arial" panose="020b0604020202020204" pitchFamily="34" charset="0"/>
              <a:ea typeface="宋体" panose="02010600030101010101" pitchFamily="2" charset="-122"/>
              <a:cs typeface="+mn-cs"/>
            </a:endParaRPr>
          </a:p>
          <a:p>
            <a:pPr marR="0" defTabSz="914400">
              <a:spcBef>
                <a:spcPct val="50000"/>
              </a:spcBef>
              <a:buClrTx/>
              <a:buSzTx/>
              <a:buFont typeface="Arial" panose="020b0604020202020204" pitchFamily="34" charset="0"/>
              <a:buNone/>
              <a:defRPr/>
            </a:pPr>
            <a:endParaRPr kumimoji="0" lang="zh-CN" altLang="en-US" sz="3600" b="1" u="sng" kern="1200" cap="none" spc="0" normalizeH="0" baseline="0" noProof="0" smtClean="0">
              <a:solidFill>
                <a:schemeClr val="tx2"/>
              </a:solidFill>
              <a:latin typeface="黑体" panose="02010609060101010101" pitchFamily="49" charset="-122"/>
              <a:ea typeface="黑体" panose="02010609060101010101" pitchFamily="49" charset="-122"/>
              <a:cs typeface="+mn-cs"/>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15362" name="文本框 2"/>
          <p:cNvSpPr txBox="1">
            <a:spLocks noChangeArrowheads="1"/>
          </p:cNvSpPr>
          <p:nvPr/>
        </p:nvSpPr>
        <p:spPr bwMode="auto">
          <a:xfrm>
            <a:off x="108585" y="692785"/>
            <a:ext cx="8913495" cy="7143115"/>
          </a:xfrm>
          <a:prstGeom prst="rect">
            <a:avLst/>
          </a:prstGeom>
          <a:noFill/>
          <a:ln w="9525">
            <a:noFill/>
            <a:miter lim="800000"/>
          </a:ln>
        </p:spPr>
        <p:txBody>
          <a:bodyPr wrap="square">
            <a:spAutoFit/>
          </a:bodyPr>
          <a:lstStyle/>
          <a:p>
            <a:pPr marR="0" algn="ctr" defTabSz="914400">
              <a:lnSpc>
                <a:spcPct val="80000"/>
              </a:lnSpc>
              <a:buClrTx/>
              <a:buSzTx/>
              <a:buFont typeface="Arial" panose="020b0604020202020204" pitchFamily="34" charset="0"/>
              <a:buNone/>
              <a:defRPr/>
            </a:pPr>
            <a:endParaRPr kumimoji="0" lang="en-US" altLang="zh-CN" sz="3200" b="1" kern="1200" cap="none" spc="0" normalizeH="0" baseline="0" noProof="1" smtClean="0">
              <a:solidFill>
                <a:srgbClr val="FF0000"/>
              </a:solidFill>
              <a:effectLst>
                <a:outerShdw blurRad="38100" dist="38100" dir="2700000">
                  <a:srgbClr val="000000"/>
                </a:outerShdw>
              </a:effectLst>
              <a:latin typeface="楷体" panose="02010609060101010101" pitchFamily="49"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40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山居秋暝</a:t>
            </a:r>
            <a:endParaRPr kumimoji="0" lang="zh-CN" altLang="en-US" sz="40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en-US" altLang="zh-CN" sz="40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              </a:t>
            </a:r>
            <a:r>
              <a:rPr kumimoji="0" lang="zh-CN" altLang="en-US" sz="40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作者：王维 (唐)</a:t>
            </a:r>
            <a:endParaRPr kumimoji="0" lang="zh-CN" altLang="en-US" sz="40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空山新雨后，天气晚来秋。</a:t>
            </a:r>
            <a:endPar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明月松间照，清泉石上流。</a:t>
            </a:r>
            <a:endPar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竹喧归浣女，莲动下渔舟。</a:t>
            </a:r>
            <a:endPar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随意春芳歇，王孙自可留。</a:t>
            </a:r>
            <a:r>
              <a:rPr kumimoji="0" lang="zh-CN" altLang="en-US" sz="3200" b="1" kern="1200" cap="none" spc="0" normalizeH="0" baseline="0" noProof="1" smtClean="0">
                <a:latin typeface="Arial" panose="020b0604020202020204" pitchFamily="34" charset="0"/>
                <a:ea typeface="宋体" panose="02010600030101010101" pitchFamily="2" charset="-122"/>
                <a:cs typeface="+mn-cs"/>
              </a:rPr>
              <a:t> </a:t>
            </a:r>
            <a:endParaRPr kumimoji="0" lang="zh-CN" altLang="en-US" sz="3200" b="1" kern="1200" cap="none" spc="0" normalizeH="0" baseline="0" noProof="1" smtClean="0">
              <a:latin typeface="Arial" panose="020b0604020202020204" pitchFamily="34" charset="0"/>
              <a:ea typeface="宋体" panose="02010600030101010101" pitchFamily="2" charset="-122"/>
              <a:cs typeface="+mn-cs"/>
            </a:endParaRPr>
          </a:p>
          <a:p>
            <a:pPr marR="0" defTabSz="914400">
              <a:lnSpc>
                <a:spcPct val="80000"/>
              </a:lnSpc>
              <a:buClrTx/>
              <a:buSzTx/>
              <a:buFont typeface="Arial" panose="020b0604020202020204" pitchFamily="34" charset="0"/>
              <a:buNone/>
              <a:defRPr/>
            </a:pPr>
            <a:r>
              <a:rPr kumimoji="0" lang="en-US" altLang="zh-CN" sz="3200" b="1" kern="1200" cap="none" spc="0" normalizeH="0" baseline="0" noProof="1" smtClean="0">
                <a:solidFill>
                  <a:srgbClr val="FF0000"/>
                </a:solidFill>
                <a:latin typeface="Arial" panose="020b0604020202020204" pitchFamily="34" charset="0"/>
                <a:ea typeface="宋体" panose="02010600030101010101" pitchFamily="2" charset="-122"/>
                <a:cs typeface="+mn-cs"/>
              </a:rPr>
              <a:t>1.</a:t>
            </a:r>
            <a:r>
              <a:rPr kumimoji="0" lang="zh-CN" altLang="en-US" sz="3200" b="1" kern="1200" cap="none" spc="0" normalizeH="0" baseline="0" noProof="1" smtClean="0">
                <a:solidFill>
                  <a:srgbClr val="FF0000"/>
                </a:solidFill>
                <a:latin typeface="Arial" panose="020b0604020202020204" pitchFamily="34" charset="0"/>
                <a:ea typeface="宋体" panose="02010600030101010101" pitchFamily="2" charset="-122"/>
                <a:cs typeface="+mn-cs"/>
              </a:rPr>
              <a:t>这首诗的前两联描绘了一幅什么样的画面？请简要叙述。</a:t>
            </a:r>
            <a:endParaRPr kumimoji="0" lang="zh-CN" altLang="en-US" sz="3200" b="1" kern="1200" cap="none" spc="0" normalizeH="0" baseline="0" noProof="1" smtClean="0">
              <a:solidFill>
                <a:srgbClr val="FF0000"/>
              </a:solidFill>
              <a:latin typeface="Arial" panose="020b0604020202020204" pitchFamily="34" charset="0"/>
              <a:ea typeface="宋体" panose="02010600030101010101" pitchFamily="2" charset="-122"/>
              <a:cs typeface="+mn-cs"/>
            </a:endParaRPr>
          </a:p>
          <a:p>
            <a:pPr marR="0" defTabSz="914400">
              <a:lnSpc>
                <a:spcPct val="80000"/>
              </a:lnSpc>
              <a:buClrTx/>
              <a:buSzTx/>
              <a:buFont typeface="Arial" panose="020b0604020202020204" pitchFamily="34" charset="0"/>
              <a:buNone/>
              <a:defRPr/>
            </a:pPr>
            <a:r>
              <a:rPr kumimoji="0" lang="en-US" altLang="zh-CN" sz="3200" b="1" kern="1200" cap="none" spc="0" normalizeH="0" baseline="0" noProof="1" smtClean="0">
                <a:solidFill>
                  <a:srgbClr val="FF0000"/>
                </a:solidFill>
                <a:latin typeface="Arial" panose="020b0604020202020204" pitchFamily="34" charset="0"/>
                <a:ea typeface="宋体" panose="02010600030101010101" pitchFamily="2" charset="-122"/>
                <a:cs typeface="+mn-cs"/>
              </a:rPr>
              <a:t>2.</a:t>
            </a:r>
            <a:r>
              <a:rPr kumimoji="0" lang="zh-CN" altLang="en-US" sz="3200" b="1" kern="1200" cap="none" spc="0" normalizeH="0" baseline="0" noProof="1" smtClean="0">
                <a:solidFill>
                  <a:srgbClr val="FF0000"/>
                </a:solidFill>
                <a:latin typeface="Arial" panose="020b0604020202020204" pitchFamily="34" charset="0"/>
                <a:ea typeface="宋体" panose="02010600030101010101" pitchFamily="2" charset="-122"/>
                <a:cs typeface="+mn-cs"/>
              </a:rPr>
              <a:t>这首诗</a:t>
            </a:r>
            <a:r>
              <a:rPr lang="zh-CN" altLang="en-US" sz="3200" b="1" smtClean="0">
                <a:solidFill>
                  <a:srgbClr val="FF0000"/>
                </a:solidFill>
                <a:sym typeface="+mn-ea"/>
              </a:rPr>
              <a:t>的前两联营造了一种怎样的意境？</a:t>
            </a:r>
            <a:r>
              <a:rPr kumimoji="0" lang="zh-CN" altLang="en-US" sz="3200" b="1" kern="1200" cap="none" spc="0" normalizeH="0" baseline="0" noProof="1" smtClean="0">
                <a:solidFill>
                  <a:srgbClr val="FF0000"/>
                </a:solidFill>
                <a:latin typeface="Arial" panose="020b0604020202020204" pitchFamily="34" charset="0"/>
                <a:ea typeface="宋体" panose="02010600030101010101" pitchFamily="2" charset="-122"/>
                <a:cs typeface="+mn-cs"/>
              </a:rPr>
              <a:t> 请简要分析。</a:t>
            </a:r>
            <a:endParaRPr kumimoji="0" lang="zh-CN" altLang="en-US" sz="3200" b="1" kern="1200" cap="none" spc="0" normalizeH="0" baseline="0" noProof="1" smtClean="0">
              <a:solidFill>
                <a:srgbClr val="FF0000"/>
              </a:solidFill>
              <a:latin typeface="Arial" panose="020b0604020202020204" pitchFamily="34" charset="0"/>
              <a:ea typeface="宋体" panose="02010600030101010101" pitchFamily="2" charset="-122"/>
              <a:cs typeface="+mn-cs"/>
            </a:endParaRPr>
          </a:p>
          <a:p>
            <a:pPr marR="0" defTabSz="914400">
              <a:lnSpc>
                <a:spcPct val="80000"/>
              </a:lnSpc>
              <a:buClrTx/>
              <a:buSzTx/>
              <a:buFont typeface="Arial" panose="020b0604020202020204" pitchFamily="34" charset="0"/>
              <a:buNone/>
              <a:defRPr/>
            </a:pPr>
            <a:r>
              <a:rPr kumimoji="0" lang="en-US" altLang="zh-CN" sz="3200" b="1" kern="1200" cap="none" spc="0" normalizeH="0" baseline="0" noProof="1" smtClean="0">
                <a:solidFill>
                  <a:srgbClr val="FF0000"/>
                </a:solidFill>
                <a:latin typeface="Arial" panose="020b0604020202020204" pitchFamily="34" charset="0"/>
                <a:ea typeface="宋体" panose="02010600030101010101" pitchFamily="2" charset="-122"/>
                <a:cs typeface="+mn-cs"/>
              </a:rPr>
              <a:t>3.</a:t>
            </a:r>
            <a:r>
              <a:rPr lang="zh-CN" altLang="en-US" sz="3200" b="1">
                <a:solidFill>
                  <a:srgbClr val="FF0000"/>
                </a:solidFill>
                <a:sym typeface="+mn-ea"/>
              </a:rPr>
              <a:t>古人在谈到诗歌创作时曾说：“作诗不过情、景二端。”请从“景”和“情”的角度来赏析这首诗的前两联。</a:t>
            </a:r>
            <a:endParaRPr lang="zh-CN" altLang="en-US" sz="3200" b="1">
              <a:solidFill>
                <a:srgbClr val="000066"/>
              </a:solidFill>
              <a:latin typeface="Arial" panose="020b0604020202020204" pitchFamily="34" charset="0"/>
            </a:endParaRPr>
          </a:p>
          <a:p>
            <a:pPr marR="0" defTabSz="914400">
              <a:lnSpc>
                <a:spcPct val="80000"/>
              </a:lnSpc>
              <a:buClrTx/>
              <a:buSzTx/>
              <a:buFont typeface="Arial" panose="020b0604020202020204" pitchFamily="34" charset="0"/>
              <a:buNone/>
              <a:defRPr/>
            </a:pPr>
            <a:endParaRPr kumimoji="0" lang="zh-CN" altLang="en-US" sz="3200" b="1" kern="1200" cap="none" spc="0" normalizeH="0" baseline="0" noProof="1" smtClean="0">
              <a:solidFill>
                <a:srgbClr val="FF0000"/>
              </a:solidFill>
              <a:latin typeface="Arial" panose="020b0604020202020204" pitchFamily="34" charset="0"/>
              <a:ea typeface="宋体" panose="02010600030101010101" pitchFamily="2" charset="-122"/>
              <a:cs typeface="+mn-cs"/>
            </a:endParaRPr>
          </a:p>
          <a:p>
            <a:pPr marR="0" defTabSz="914400">
              <a:buClrTx/>
              <a:buSzTx/>
              <a:buFont typeface="Arial" panose="020b0604020202020204" pitchFamily="34" charset="0"/>
              <a:buNone/>
              <a:defRPr/>
            </a:pPr>
            <a:endParaRPr kumimoji="0" lang="zh-CN" altLang="en-US" sz="3600" b="1" u="sng" kern="1200" cap="none" spc="0" normalizeH="0" baseline="0" noProof="0" smtClean="0">
              <a:solidFill>
                <a:schemeClr val="tx2"/>
              </a:solidFill>
              <a:latin typeface="黑体" panose="02010609060101010101" pitchFamily="49" charset="-122"/>
              <a:ea typeface="黑体" panose="02010609060101010101" pitchFamily="49" charset="-122"/>
              <a:cs typeface="+mn-cs"/>
            </a:endParaRPr>
          </a:p>
        </p:txBody>
      </p:sp>
      <p:sp>
        <p:nvSpPr>
          <p:cNvPr id="2" name="文本框 1"/>
          <p:cNvSpPr txBox="1"/>
          <p:nvPr/>
        </p:nvSpPr>
        <p:spPr>
          <a:xfrm>
            <a:off x="36195" y="45085"/>
            <a:ext cx="9047480" cy="706755"/>
          </a:xfrm>
          <a:prstGeom prst="rect">
            <a:avLst/>
          </a:prstGeom>
          <a:solidFill>
            <a:schemeClr val="bg1"/>
          </a:solidFill>
        </p:spPr>
        <p:txBody>
          <a:bodyPr wrap="square" rtlCol="0" anchor="t">
            <a:spAutoFit/>
          </a:bodyPr>
          <a:lstStyle/>
          <a:p>
            <a:pPr marR="0" defTabSz="914400">
              <a:buClrTx/>
              <a:buSzTx/>
              <a:buFont typeface="Arial" panose="020b0604020202020204" pitchFamily="34" charset="0"/>
              <a:buNone/>
              <a:defRPr/>
            </a:pPr>
            <a:r>
              <a:rPr lang="zh-CN" altLang="en-US" sz="4000" b="1" noProof="0" smtClean="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回扣课本  夯实基础</a:t>
            </a:r>
            <a:endParaRPr lang="zh-CN" altLang="en-US" sz="4000">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5362">
                                            <p:txEl>
                                              <p:pRg st="3" end="3"/>
                                            </p:txEl>
                                          </p:spTgt>
                                        </p:tgtEl>
                                        <p:attrNameLst>
                                          <p:attrName>style.visibility</p:attrName>
                                        </p:attrNameLst>
                                      </p:cBhvr>
                                      <p:to>
                                        <p:strVal val="visible"/>
                                      </p:to>
                                    </p:set>
                                    <p:animEffect transition="in" filter="blinds(horizontal)">
                                      <p:cBhvr>
                                        <p:cTn id="7" dur="500"/>
                                        <p:tgtEl>
                                          <p:spTgt spid="15362">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5362">
                                            <p:txEl>
                                              <p:pRg st="4" end="4"/>
                                            </p:txEl>
                                          </p:spTgt>
                                        </p:tgtEl>
                                        <p:attrNameLst>
                                          <p:attrName>style.visibility</p:attrName>
                                        </p:attrNameLst>
                                      </p:cBhvr>
                                      <p:to>
                                        <p:strVal val="visible"/>
                                      </p:to>
                                    </p:set>
                                    <p:animEffect transition="in" filter="blinds(horizontal)">
                                      <p:cBhvr>
                                        <p:cTn id="10" dur="500"/>
                                        <p:tgtEl>
                                          <p:spTgt spid="15362">
                                            <p:txEl>
                                              <p:pRg st="4" end="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5362">
                                            <p:txEl>
                                              <p:pRg st="5" end="5"/>
                                            </p:txEl>
                                          </p:spTgt>
                                        </p:tgtEl>
                                        <p:attrNameLst>
                                          <p:attrName>style.visibility</p:attrName>
                                        </p:attrNameLst>
                                      </p:cBhvr>
                                      <p:to>
                                        <p:strVal val="visible"/>
                                      </p:to>
                                    </p:set>
                                    <p:animEffect transition="in" filter="blinds(horizontal)">
                                      <p:cBhvr>
                                        <p:cTn id="13" dur="500"/>
                                        <p:tgtEl>
                                          <p:spTgt spid="15362">
                                            <p:txEl>
                                              <p:pRg st="5" end="5"/>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5362">
                                            <p:txEl>
                                              <p:pRg st="6" end="6"/>
                                            </p:txEl>
                                          </p:spTgt>
                                        </p:tgtEl>
                                        <p:attrNameLst>
                                          <p:attrName>style.visibility</p:attrName>
                                        </p:attrNameLst>
                                      </p:cBhvr>
                                      <p:to>
                                        <p:strVal val="visible"/>
                                      </p:to>
                                    </p:set>
                                    <p:animEffect transition="in" filter="blinds(horizontal)">
                                      <p:cBhvr>
                                        <p:cTn id="16" dur="500"/>
                                        <p:tgtEl>
                                          <p:spTgt spid="15362">
                                            <p:txEl>
                                              <p:pRg st="6" end="6"/>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3" presetClass="entr" presetSubtype="10" fill="hold" nodeType="clickEffect">
                                  <p:stCondLst>
                                    <p:cond delay="0"/>
                                  </p:stCondLst>
                                  <p:childTnLst>
                                    <p:set>
                                      <p:cBhvr>
                                        <p:cTn id="20" dur="1" fill="hold">
                                          <p:stCondLst>
                                            <p:cond delay="0"/>
                                          </p:stCondLst>
                                        </p:cTn>
                                        <p:tgtEl>
                                          <p:spTgt spid="15362">
                                            <p:txEl>
                                              <p:pRg st="7" end="7"/>
                                            </p:txEl>
                                          </p:spTgt>
                                        </p:tgtEl>
                                        <p:attrNameLst>
                                          <p:attrName>style.visibility</p:attrName>
                                        </p:attrNameLst>
                                      </p:cBhvr>
                                      <p:to>
                                        <p:strVal val="visible"/>
                                      </p:to>
                                    </p:set>
                                    <p:animEffect transition="in" filter="blinds(horizontal)">
                                      <p:cBhvr>
                                        <p:cTn id="21" dur="500"/>
                                        <p:tgtEl>
                                          <p:spTgt spid="15362">
                                            <p:txEl>
                                              <p:pRg st="7" end="7"/>
                                            </p:txEl>
                                          </p:spTgt>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3" presetClass="entr" presetSubtype="10" fill="hold" nodeType="clickEffect">
                                  <p:stCondLst>
                                    <p:cond delay="0"/>
                                  </p:stCondLst>
                                  <p:childTnLst>
                                    <p:set>
                                      <p:cBhvr>
                                        <p:cTn id="25" dur="1" fill="hold">
                                          <p:stCondLst>
                                            <p:cond delay="0"/>
                                          </p:stCondLst>
                                        </p:cTn>
                                        <p:tgtEl>
                                          <p:spTgt spid="15362">
                                            <p:txEl>
                                              <p:pRg st="8" end="8"/>
                                            </p:txEl>
                                          </p:spTgt>
                                        </p:tgtEl>
                                        <p:attrNameLst>
                                          <p:attrName>style.visibility</p:attrName>
                                        </p:attrNameLst>
                                      </p:cBhvr>
                                      <p:to>
                                        <p:strVal val="visible"/>
                                      </p:to>
                                    </p:set>
                                    <p:animEffect transition="in" filter="blinds(horizontal)">
                                      <p:cBhvr>
                                        <p:cTn id="26" dur="500"/>
                                        <p:tgtEl>
                                          <p:spTgt spid="15362">
                                            <p:txEl>
                                              <p:pRg st="8" end="8"/>
                                            </p:txEl>
                                          </p:spTgt>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15362">
                                            <p:txEl>
                                              <p:pRg st="9" end="9"/>
                                            </p:txEl>
                                          </p:spTgt>
                                        </p:tgtEl>
                                        <p:attrNameLst>
                                          <p:attrName>style.visibility</p:attrName>
                                        </p:attrNameLst>
                                      </p:cBhvr>
                                      <p:to>
                                        <p:strVal val="visible"/>
                                      </p:to>
                                    </p:set>
                                    <p:animEffect transition="in" filter="blinds(horizontal)">
                                      <p:cBhvr>
                                        <p:cTn id="31" dur="500"/>
                                        <p:tgtEl>
                                          <p:spTgt spid="1536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15362" name="文本框 2"/>
          <p:cNvSpPr txBox="1">
            <a:spLocks noChangeArrowheads="1"/>
          </p:cNvSpPr>
          <p:nvPr/>
        </p:nvSpPr>
        <p:spPr bwMode="auto">
          <a:xfrm>
            <a:off x="108585" y="692785"/>
            <a:ext cx="8913495" cy="4780915"/>
          </a:xfrm>
          <a:prstGeom prst="rect">
            <a:avLst/>
          </a:prstGeom>
          <a:noFill/>
          <a:ln w="9525">
            <a:noFill/>
            <a:miter lim="800000"/>
          </a:ln>
        </p:spPr>
        <p:txBody>
          <a:bodyPr wrap="square">
            <a:spAutoFit/>
          </a:bodyPr>
          <a:lstStyle/>
          <a:p>
            <a:pPr marR="0" algn="ctr" defTabSz="914400">
              <a:lnSpc>
                <a:spcPct val="80000"/>
              </a:lnSpc>
              <a:buClrTx/>
              <a:buSzTx/>
              <a:buFont typeface="Arial" panose="020b0604020202020204" pitchFamily="34" charset="0"/>
              <a:buNone/>
              <a:defRPr/>
            </a:pPr>
            <a:endParaRPr kumimoji="0" lang="en-US" altLang="zh-CN" sz="3200" b="1" kern="1200" cap="none" spc="0" normalizeH="0" baseline="0" noProof="1" smtClean="0">
              <a:solidFill>
                <a:srgbClr val="FF0000"/>
              </a:solidFill>
              <a:effectLst>
                <a:outerShdw blurRad="38100" dist="38100" dir="2700000">
                  <a:srgbClr val="000000"/>
                </a:outerShdw>
              </a:effectLst>
              <a:latin typeface="楷体" panose="02010609060101010101" pitchFamily="49"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40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山居秋暝</a:t>
            </a:r>
            <a:endParaRPr kumimoji="0" lang="zh-CN" altLang="en-US" sz="40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en-US" altLang="zh-CN" sz="40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              </a:t>
            </a:r>
            <a:r>
              <a:rPr kumimoji="0" lang="zh-CN" altLang="en-US" sz="40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作者：王维 (唐)</a:t>
            </a:r>
            <a:endParaRPr kumimoji="0" lang="zh-CN" altLang="en-US" sz="40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空山新雨后，天气晚来秋。</a:t>
            </a:r>
            <a:endPar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明月松间照，清泉石上流。</a:t>
            </a:r>
            <a:endPar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竹喧归浣女，莲动下渔舟。</a:t>
            </a:r>
            <a:endPar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随意春芳歇，王孙自可留。</a:t>
            </a:r>
            <a:r>
              <a:rPr kumimoji="0" lang="zh-CN" altLang="en-US" sz="3200" b="1" kern="1200" cap="none" spc="0" normalizeH="0" baseline="0" noProof="1" smtClean="0">
                <a:latin typeface="Arial" panose="020b0604020202020204" pitchFamily="34" charset="0"/>
                <a:ea typeface="宋体" panose="02010600030101010101" pitchFamily="2" charset="-122"/>
                <a:cs typeface="+mn-cs"/>
              </a:rPr>
              <a:t> </a:t>
            </a:r>
            <a:endParaRPr kumimoji="0" lang="zh-CN" altLang="en-US" sz="3200" b="1" kern="1200" cap="none" spc="0" normalizeH="0" baseline="0" noProof="1" smtClean="0">
              <a:latin typeface="Arial" panose="020b0604020202020204" pitchFamily="34" charset="0"/>
              <a:ea typeface="宋体" panose="02010600030101010101" pitchFamily="2" charset="-122"/>
              <a:cs typeface="+mn-cs"/>
            </a:endParaRPr>
          </a:p>
          <a:p>
            <a:pPr marR="0" defTabSz="914400">
              <a:lnSpc>
                <a:spcPct val="80000"/>
              </a:lnSpc>
              <a:buClrTx/>
              <a:buSzTx/>
              <a:buFont typeface="Arial" panose="020b0604020202020204" pitchFamily="34" charset="0"/>
              <a:buNone/>
              <a:defRPr/>
            </a:pPr>
            <a:r>
              <a:rPr kumimoji="0" lang="en-US" altLang="zh-CN" sz="3200" b="1" kern="1200" cap="none" spc="0" normalizeH="0" baseline="0" noProof="1" smtClean="0">
                <a:solidFill>
                  <a:srgbClr val="FF0000"/>
                </a:solidFill>
                <a:latin typeface="Arial" panose="020b0604020202020204" pitchFamily="34" charset="0"/>
                <a:ea typeface="宋体" panose="02010600030101010101" pitchFamily="2" charset="-122"/>
                <a:cs typeface="+mn-cs"/>
              </a:rPr>
              <a:t>1.</a:t>
            </a:r>
            <a:r>
              <a:rPr kumimoji="0" lang="zh-CN" altLang="en-US" sz="3200" b="1" kern="1200" cap="none" spc="0" normalizeH="0" baseline="0" noProof="1" smtClean="0">
                <a:solidFill>
                  <a:srgbClr val="FF0000"/>
                </a:solidFill>
                <a:latin typeface="Arial" panose="020b0604020202020204" pitchFamily="34" charset="0"/>
                <a:ea typeface="宋体" panose="02010600030101010101" pitchFamily="2" charset="-122"/>
                <a:cs typeface="+mn-cs"/>
              </a:rPr>
              <a:t>这首诗的前两联描绘了一幅什么样的画面？请简要叙述。</a:t>
            </a:r>
            <a:endParaRPr kumimoji="0" lang="zh-CN" altLang="en-US" sz="3200" b="1" kern="1200" cap="none" spc="0" normalizeH="0" baseline="0" noProof="1" smtClean="0">
              <a:solidFill>
                <a:srgbClr val="FF0000"/>
              </a:solidFill>
              <a:latin typeface="Arial" panose="020b0604020202020204" pitchFamily="34" charset="0"/>
              <a:ea typeface="宋体" panose="02010600030101010101" pitchFamily="2" charset="-122"/>
              <a:cs typeface="+mn-cs"/>
            </a:endParaRPr>
          </a:p>
          <a:p>
            <a:pPr marR="0" defTabSz="914400">
              <a:buClrTx/>
              <a:buSzTx/>
              <a:buFont typeface="Arial" panose="020b0604020202020204" pitchFamily="34" charset="0"/>
              <a:buNone/>
              <a:defRPr/>
            </a:pPr>
            <a:endParaRPr kumimoji="0" lang="zh-CN" altLang="en-US" sz="3600" b="1" u="sng" kern="1200" cap="none" spc="0" normalizeH="0" baseline="0" noProof="0" smtClean="0">
              <a:solidFill>
                <a:schemeClr val="tx2"/>
              </a:solidFill>
              <a:latin typeface="黑体" panose="02010609060101010101" pitchFamily="49" charset="-122"/>
              <a:ea typeface="黑体" panose="02010609060101010101" pitchFamily="49" charset="-122"/>
              <a:cs typeface="+mn-cs"/>
            </a:endParaRPr>
          </a:p>
        </p:txBody>
      </p:sp>
      <p:sp>
        <p:nvSpPr>
          <p:cNvPr id="2" name="文本框 1"/>
          <p:cNvSpPr txBox="1"/>
          <p:nvPr/>
        </p:nvSpPr>
        <p:spPr>
          <a:xfrm>
            <a:off x="36195" y="45085"/>
            <a:ext cx="9047480" cy="706755"/>
          </a:xfrm>
          <a:prstGeom prst="rect">
            <a:avLst/>
          </a:prstGeom>
          <a:solidFill>
            <a:schemeClr val="bg1"/>
          </a:solidFill>
        </p:spPr>
        <p:txBody>
          <a:bodyPr wrap="square" rtlCol="0" anchor="t">
            <a:spAutoFit/>
          </a:bodyPr>
          <a:lstStyle/>
          <a:p>
            <a:pPr marR="0" defTabSz="914400">
              <a:buClrTx/>
              <a:buSzTx/>
              <a:buFont typeface="Arial" panose="020b0604020202020204" pitchFamily="34" charset="0"/>
              <a:buNone/>
              <a:defRPr/>
            </a:pPr>
            <a:r>
              <a:rPr lang="zh-CN" altLang="en-US" sz="4000" b="1" noProof="0" smtClean="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回扣课本  夯实基础</a:t>
            </a:r>
            <a:endParaRPr lang="zh-CN" altLang="en-US" sz="4000">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290" name="Picture 8" descr="1d8aecef7f193d092cf53462"/>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4338" name="文本框 2"/>
          <p:cNvSpPr txBox="1">
            <a:spLocks noChangeArrowheads="1"/>
          </p:cNvSpPr>
          <p:nvPr/>
        </p:nvSpPr>
        <p:spPr bwMode="auto">
          <a:xfrm>
            <a:off x="0" y="0"/>
            <a:ext cx="9144000" cy="8849995"/>
          </a:xfrm>
          <a:prstGeom prst="rect">
            <a:avLst/>
          </a:prstGeom>
          <a:noFill/>
          <a:ln w="9525">
            <a:noFill/>
            <a:miter lim="800000"/>
          </a:ln>
        </p:spPr>
        <p:txBody>
          <a:bodyPr wrap="square">
            <a:spAutoFit/>
          </a:bodyPr>
          <a:lstStyle/>
          <a:p>
            <a:pPr marR="0" defTabSz="914400">
              <a:buClrTx/>
              <a:buSzTx/>
              <a:buFont typeface="Arial" panose="020b0604020202020204" pitchFamily="34" charset="0"/>
              <a:buNone/>
              <a:defRPr/>
            </a:pPr>
            <a:r>
              <a:rPr kumimoji="0" lang="zh-CN" altLang="en-US" sz="3600" b="1" kern="1200" cap="none" spc="0" normalizeH="0" baseline="0" noProof="0" smtClean="0">
                <a:solidFill>
                  <a:schemeClr val="accent1">
                    <a:lumMod val="50000"/>
                  </a:schemeClr>
                </a:solidFill>
                <a:latin typeface="Arial" panose="020b0604020202020204" pitchFamily="34" charset="0"/>
                <a:ea typeface="黑体" panose="02010609060101010101" pitchFamily="49" charset="-122"/>
                <a:cs typeface="+mn-cs"/>
              </a:rPr>
              <a:t>画面类</a:t>
            </a:r>
            <a:r>
              <a:rPr lang="zh-CN" altLang="en-US" sz="3600" b="1" noProof="0" smtClean="0">
                <a:ln>
                  <a:noFill/>
                </a:ln>
                <a:solidFill>
                  <a:schemeClr val="accent1">
                    <a:lumMod val="50000"/>
                  </a:schemeClr>
                </a:solidFill>
                <a:effectLst/>
                <a:uLnTx/>
                <a:latin typeface="黑体" panose="02010609060101010101" pitchFamily="49" charset="-122"/>
                <a:ea typeface="黑体" panose="02010609060101010101" pitchFamily="49" charset="-122"/>
                <a:sym typeface="+mn-ea"/>
              </a:rPr>
              <a:t>题目</a:t>
            </a:r>
            <a:r>
              <a:rPr lang="zh-CN" altLang="en-US" sz="3600" b="1" noProof="0" smtClean="0">
                <a:solidFill>
                  <a:srgbClr val="FF0000"/>
                </a:solidFill>
                <a:latin typeface="+mj-ea"/>
                <a:ea typeface="+mj-ea"/>
                <a:sym typeface="+mn-ea"/>
              </a:rPr>
              <a:t>答题步骤，学会规范答题</a:t>
            </a:r>
            <a:r>
              <a:rPr lang="zh-CN" altLang="en-US" sz="3600" b="1" noProof="0" smtClean="0">
                <a:solidFill>
                  <a:schemeClr val="tx2"/>
                </a:solidFill>
                <a:latin typeface="+mj-ea"/>
                <a:ea typeface="+mj-ea"/>
                <a:sym typeface="+mn-ea"/>
              </a:rPr>
              <a:t>：</a:t>
            </a:r>
            <a:endParaRPr kumimoji="0" lang="en-US" altLang="zh-CN" sz="3600" b="1" kern="1200" cap="none" spc="0" normalizeH="0" baseline="0" noProof="1" smtClean="0">
              <a:solidFill>
                <a:srgbClr val="0000FF"/>
              </a:solidFill>
              <a:effectLst/>
              <a:latin typeface="宋体" panose="02010600030101010101" pitchFamily="2" charset="-122"/>
              <a:ea typeface="宋体" panose="02010600030101010101" pitchFamily="2" charset="-122"/>
              <a:cs typeface="+mn-cs"/>
            </a:endParaRPr>
          </a:p>
          <a:p>
            <a:pPr marR="0" defTabSz="914400">
              <a:buClrTx/>
              <a:buSzTx/>
              <a:buFont typeface="Arial" panose="020b0604020202020204" pitchFamily="34" charset="0"/>
              <a:buNone/>
              <a:defRPr/>
            </a:pPr>
            <a:endParaRPr kumimoji="0" lang="zh-CN" altLang="en-US" sz="3600" b="1" kern="1200" cap="none" spc="0" normalizeH="0" baseline="0" noProof="1" smtClean="0">
              <a:solidFill>
                <a:srgbClr val="0000FF"/>
              </a:solidFill>
              <a:effectLst/>
              <a:latin typeface="Arial" panose="020b0604020202020204" pitchFamily="34" charset="0"/>
              <a:ea typeface="宋体" panose="02010600030101010101" pitchFamily="2" charset="-122"/>
              <a:cs typeface="+mn-cs"/>
            </a:endParaRPr>
          </a:p>
          <a:p>
            <a:pPr marR="0" defTabSz="914400">
              <a:buClrTx/>
              <a:buSzTx/>
              <a:buFont typeface="Arial" panose="020b0604020202020204" pitchFamily="34" charset="0"/>
              <a:buNone/>
              <a:defRPr/>
            </a:pPr>
            <a:r>
              <a:rPr kumimoji="0" lang="zh-CN" altLang="en-US" sz="3600" b="1" kern="1200" cap="none" spc="0" normalizeH="0" baseline="0" noProof="1" smtClean="0">
                <a:effectLst>
                  <a:outerShdw blurRad="38100" dist="38100" dir="2700000">
                    <a:srgbClr val="FFFFFF"/>
                  </a:outerShdw>
                </a:effectLst>
                <a:latin typeface="Arial" panose="020b0604020202020204" pitchFamily="34" charset="0"/>
                <a:ea typeface="宋体" panose="02010600030101010101" pitchFamily="2" charset="-122"/>
                <a:cs typeface="+mn-cs"/>
              </a:rPr>
              <a:t>答题步骤：</a:t>
            </a:r>
            <a:endParaRPr kumimoji="0" lang="zh-CN" altLang="en-US" sz="3600" b="1" kern="1200" cap="none" spc="0" normalizeH="0" baseline="0" noProof="1" smtClean="0">
              <a:effectLst>
                <a:outerShdw blurRad="38100" dist="38100" dir="2700000">
                  <a:srgbClr val="FFFFFF"/>
                </a:outerShdw>
              </a:effectLst>
              <a:latin typeface="Arial" panose="020b0604020202020204" pitchFamily="34" charset="0"/>
              <a:ea typeface="宋体" panose="02010600030101010101" pitchFamily="2" charset="-122"/>
              <a:cs typeface="+mn-cs"/>
            </a:endParaRPr>
          </a:p>
          <a:p>
            <a:pPr marR="0" defTabSz="914400">
              <a:buClrTx/>
              <a:buSzTx/>
              <a:buFont typeface="Arial" panose="020b0604020202020204" pitchFamily="34" charset="0"/>
              <a:buNone/>
              <a:defRPr/>
            </a:pPr>
            <a:endParaRPr kumimoji="0" lang="en-US" altLang="zh-CN" sz="3600" b="1" kern="1200" cap="none" spc="0" normalizeH="0" baseline="0" noProof="1" smtClean="0">
              <a:solidFill>
                <a:srgbClr val="FF0000"/>
              </a:solidFill>
              <a:effectLst/>
              <a:latin typeface="宋体" panose="02010600030101010101" pitchFamily="2" charset="-122"/>
              <a:ea typeface="宋体" panose="02010600030101010101" pitchFamily="2" charset="-122"/>
              <a:cs typeface="+mn-cs"/>
            </a:endParaRPr>
          </a:p>
          <a:p>
            <a:pPr marR="0" defTabSz="914400">
              <a:buClrTx/>
              <a:buSzTx/>
              <a:buFont typeface="Arial" panose="020b0604020202020204" pitchFamily="34" charset="0"/>
              <a:buNone/>
              <a:defRPr/>
            </a:pPr>
            <a:r>
              <a:rPr kumimoji="0" lang="en-US" altLang="zh-CN" sz="3600" b="1" kern="1200" cap="none" spc="0" normalizeH="0" baseline="0" noProof="1" smtClean="0">
                <a:solidFill>
                  <a:srgbClr val="FF0000"/>
                </a:solidFill>
                <a:effectLst/>
                <a:latin typeface="宋体" panose="02010600030101010101" pitchFamily="2" charset="-122"/>
                <a:ea typeface="宋体" panose="02010600030101010101" pitchFamily="2" charset="-122"/>
                <a:cs typeface="+mn-cs"/>
              </a:rPr>
              <a:t>1</a:t>
            </a:r>
            <a:r>
              <a:rPr kumimoji="0" lang="zh-CN" altLang="en-US" sz="3600" b="1" kern="1200" cap="none" spc="0" normalizeH="0" baseline="0" noProof="1" smtClean="0">
                <a:solidFill>
                  <a:srgbClr val="FF0000"/>
                </a:solidFill>
                <a:effectLst/>
                <a:latin typeface="宋体" panose="02010600030101010101" pitchFamily="2" charset="-122"/>
                <a:ea typeface="宋体" panose="02010600030101010101" pitchFamily="2" charset="-122"/>
                <a:cs typeface="+mn-cs"/>
              </a:rPr>
              <a:t>、用</a:t>
            </a:r>
            <a:r>
              <a:rPr kumimoji="0" lang="zh-CN" altLang="en-US" sz="3600" b="1" u="sng"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形象生动</a:t>
            </a:r>
            <a:r>
              <a:rPr kumimoji="0" lang="zh-CN" altLang="en-US" sz="3600" b="1" kern="1200" cap="none" spc="0" normalizeH="0" baseline="0" noProof="1" smtClean="0">
                <a:solidFill>
                  <a:srgbClr val="FF0000"/>
                </a:solidFill>
                <a:effectLst/>
                <a:latin typeface="宋体" panose="02010600030101010101" pitchFamily="2" charset="-122"/>
                <a:ea typeface="宋体" panose="02010600030101010101" pitchFamily="2" charset="-122"/>
                <a:cs typeface="+mn-cs"/>
              </a:rPr>
              <a:t>的文字翻译（</a:t>
            </a:r>
            <a:r>
              <a:rPr kumimoji="0" lang="zh-CN" altLang="en-US" sz="36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修饰语</a:t>
            </a:r>
            <a:r>
              <a:rPr kumimoji="0" lang="zh-CN" altLang="en-US" sz="3600" b="1" kern="1200" cap="none" spc="0" normalizeH="0" baseline="0" noProof="1" smtClean="0">
                <a:solidFill>
                  <a:srgbClr val="FF0000"/>
                </a:solidFill>
                <a:effectLst/>
                <a:latin typeface="宋体" panose="02010600030101010101" pitchFamily="2" charset="-122"/>
                <a:ea typeface="宋体" panose="02010600030101010101" pitchFamily="2" charset="-122"/>
                <a:cs typeface="+mn-cs"/>
              </a:rPr>
              <a:t>）</a:t>
            </a:r>
            <a:endParaRPr kumimoji="0" lang="zh-CN" altLang="en-US" sz="3600" b="1" kern="1200" cap="none" spc="0" normalizeH="0" baseline="0" noProof="1" smtClean="0">
              <a:solidFill>
                <a:srgbClr val="FF0000"/>
              </a:solidFill>
              <a:effectLst/>
              <a:latin typeface="宋体" panose="02010600030101010101" pitchFamily="2" charset="-122"/>
              <a:ea typeface="宋体" panose="02010600030101010101" pitchFamily="2" charset="-122"/>
              <a:cs typeface="+mn-cs"/>
            </a:endParaRPr>
          </a:p>
          <a:p>
            <a:pPr marR="0" defTabSz="914400">
              <a:buClrTx/>
              <a:buSzTx/>
              <a:buFont typeface="Arial" panose="020b0604020202020204" pitchFamily="34" charset="0"/>
              <a:buNone/>
              <a:defRPr/>
            </a:pPr>
            <a:endParaRPr kumimoji="0" lang="en-US" altLang="zh-CN" sz="3600" b="1" kern="1200" cap="none" spc="0" normalizeH="0" baseline="0" noProof="1" smtClean="0">
              <a:solidFill>
                <a:srgbClr val="FF0000"/>
              </a:solidFill>
              <a:effectLst/>
              <a:latin typeface="宋体" panose="02010600030101010101" pitchFamily="2" charset="-122"/>
              <a:ea typeface="宋体" panose="02010600030101010101" pitchFamily="2" charset="-122"/>
              <a:cs typeface="+mn-cs"/>
            </a:endParaRPr>
          </a:p>
          <a:p>
            <a:pPr marR="0" defTabSz="914400">
              <a:buClrTx/>
              <a:buSzTx/>
              <a:buFont typeface="Arial" panose="020b0604020202020204" pitchFamily="34" charset="0"/>
              <a:buNone/>
              <a:defRPr/>
            </a:pPr>
            <a:r>
              <a:rPr kumimoji="0" lang="en-US" altLang="zh-CN" sz="3600" b="1" kern="1200" cap="none" spc="0" normalizeH="0" baseline="0" noProof="1" smtClean="0">
                <a:solidFill>
                  <a:srgbClr val="FF0000"/>
                </a:solidFill>
                <a:effectLst/>
                <a:latin typeface="宋体" panose="02010600030101010101" pitchFamily="2" charset="-122"/>
                <a:ea typeface="宋体" panose="02010600030101010101" pitchFamily="2" charset="-122"/>
                <a:cs typeface="+mn-cs"/>
              </a:rPr>
              <a:t>2</a:t>
            </a:r>
            <a:r>
              <a:rPr kumimoji="0" lang="zh-CN" altLang="en-US" sz="3600" b="1" kern="1200" cap="none" spc="0" normalizeH="0" baseline="0" noProof="1" smtClean="0">
                <a:solidFill>
                  <a:srgbClr val="FF0000"/>
                </a:solidFill>
                <a:effectLst/>
                <a:latin typeface="宋体" panose="02010600030101010101" pitchFamily="2" charset="-122"/>
                <a:ea typeface="宋体" panose="02010600030101010101" pitchFamily="2" charset="-122"/>
                <a:cs typeface="+mn-cs"/>
              </a:rPr>
              <a:t>、用一句话总体概括画面（一般采取“</a:t>
            </a:r>
            <a:r>
              <a:rPr kumimoji="0" lang="zh-CN" altLang="en-US" sz="36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何时何地怎样的景象（画面）</a:t>
            </a:r>
            <a:r>
              <a:rPr kumimoji="0" lang="zh-CN" altLang="en-US" sz="3600" b="1" kern="1200" cap="none" spc="0" normalizeH="0" baseline="0" noProof="1" smtClean="0">
                <a:solidFill>
                  <a:srgbClr val="FF0000"/>
                </a:solidFill>
                <a:effectLst/>
                <a:latin typeface="宋体" panose="02010600030101010101" pitchFamily="2" charset="-122"/>
                <a:ea typeface="宋体" panose="02010600030101010101" pitchFamily="2" charset="-122"/>
                <a:cs typeface="+mn-cs"/>
              </a:rPr>
              <a:t>”的格式）</a:t>
            </a:r>
            <a:endParaRPr kumimoji="0" lang="zh-CN" altLang="en-US" sz="3600" b="1" kern="1200" cap="none" spc="0" normalizeH="0" baseline="0" noProof="1" smtClean="0">
              <a:solidFill>
                <a:srgbClr val="FF0000"/>
              </a:solidFill>
              <a:effectLst/>
              <a:latin typeface="宋体" panose="02010600030101010101" pitchFamily="2" charset="-122"/>
              <a:ea typeface="宋体" panose="02010600030101010101" pitchFamily="2" charset="-122"/>
              <a:cs typeface="+mn-cs"/>
            </a:endParaRPr>
          </a:p>
          <a:p>
            <a:pPr marR="0" defTabSz="914400">
              <a:lnSpc>
                <a:spcPct val="80000"/>
              </a:lnSpc>
              <a:buClrTx/>
              <a:buSzTx/>
              <a:buFontTx/>
              <a:buNone/>
              <a:defRPr/>
            </a:pPr>
            <a:endParaRPr kumimoji="0" lang="en-US" altLang="zh-CN" sz="3600" b="1" kern="1200" cap="none" spc="0" normalizeH="0" baseline="0" noProof="0" smtClean="0">
              <a:solidFill>
                <a:srgbClr val="FF0000"/>
              </a:solidFill>
              <a:latin typeface="Arial" panose="020b0604020202020204" pitchFamily="34" charset="0"/>
              <a:ea typeface="黑体" panose="02010609060101010101" pitchFamily="49" charset="-122"/>
              <a:cs typeface="+mn-cs"/>
            </a:endParaRPr>
          </a:p>
          <a:p>
            <a:pPr marR="0" defTabSz="914400">
              <a:lnSpc>
                <a:spcPct val="80000"/>
              </a:lnSpc>
              <a:buClrTx/>
              <a:buSzTx/>
              <a:buFontTx/>
              <a:buNone/>
              <a:defRPr/>
            </a:pPr>
            <a:r>
              <a:rPr kumimoji="0" lang="en-US" altLang="zh-CN" sz="3600" b="1" kern="1200" cap="none" spc="0" normalizeH="0" baseline="0" noProof="0" smtClean="0">
                <a:solidFill>
                  <a:srgbClr val="FF0000"/>
                </a:solidFill>
                <a:latin typeface="Arial" panose="020b0604020202020204" pitchFamily="34" charset="0"/>
                <a:ea typeface="黑体" panose="02010609060101010101" pitchFamily="49" charset="-122"/>
                <a:cs typeface="+mn-cs"/>
              </a:rPr>
              <a:t>                     </a:t>
            </a:r>
            <a:endParaRPr kumimoji="0" lang="en-US" altLang="zh-CN" sz="3200" b="1" kern="1200" cap="none" spc="0" normalizeH="0" baseline="0" noProof="0" smtClean="0">
              <a:solidFill>
                <a:srgbClr val="FF0000"/>
              </a:solidFill>
              <a:latin typeface="Arial" panose="020b0604020202020204" pitchFamily="34" charset="0"/>
              <a:ea typeface="宋体" panose="02010600030101010101" pitchFamily="2" charset="-122"/>
              <a:cs typeface="+mn-cs"/>
            </a:endParaRPr>
          </a:p>
          <a:p>
            <a:pPr marR="0" defTabSz="914400">
              <a:lnSpc>
                <a:spcPct val="80000"/>
              </a:lnSpc>
              <a:buClrTx/>
              <a:buSzTx/>
              <a:buFontTx/>
              <a:buNone/>
              <a:defRPr/>
            </a:pPr>
            <a:endParaRPr kumimoji="0" lang="zh-CN" altLang="en-US" sz="3200" b="1" kern="1200" cap="none" spc="0" normalizeH="0" baseline="0" noProof="0" smtClean="0">
              <a:solidFill>
                <a:srgbClr val="FF0000"/>
              </a:solidFill>
              <a:latin typeface="Arial" panose="020b0604020202020204" pitchFamily="34" charset="0"/>
              <a:ea typeface="黑体" panose="02010609060101010101" pitchFamily="49" charset="-122"/>
              <a:cs typeface="+mn-cs"/>
            </a:endParaRPr>
          </a:p>
          <a:p>
            <a:pPr marR="0" defTabSz="914400">
              <a:buClrTx/>
              <a:buSzTx/>
              <a:buFont typeface="Arial" panose="020b0604020202020204" pitchFamily="34" charset="0"/>
              <a:buNone/>
              <a:defRPr/>
            </a:pPr>
            <a:endParaRPr kumimoji="0" lang="en-US" altLang="zh-CN" sz="3600" kern="1200" cap="none" spc="0" normalizeH="0" baseline="0" noProof="0" smtClean="0">
              <a:latin typeface="Arial" panose="020b0604020202020204" pitchFamily="34" charset="0"/>
              <a:ea typeface="宋体" panose="02010600030101010101" pitchFamily="2" charset="-122"/>
              <a:cs typeface="+mn-cs"/>
            </a:endParaRPr>
          </a:p>
          <a:p>
            <a:pPr marR="0" defTabSz="914400">
              <a:buClrTx/>
              <a:buSzTx/>
              <a:buFont typeface="Arial" panose="020b0604020202020204" pitchFamily="34" charset="0"/>
              <a:buNone/>
              <a:defRPr/>
            </a:pPr>
            <a:endParaRPr kumimoji="0" lang="en-US" altLang="zh-CN" sz="3600" kern="1200" cap="none" spc="0" normalizeH="0" baseline="0" noProof="0" smtClean="0">
              <a:latin typeface="Arial" panose="020b0604020202020204" pitchFamily="34" charset="0"/>
              <a:ea typeface="宋体" panose="02010600030101010101" pitchFamily="2" charset="-122"/>
              <a:cs typeface="+mn-cs"/>
            </a:endParaRPr>
          </a:p>
          <a:p>
            <a:pPr marR="0" defTabSz="914400">
              <a:buClrTx/>
              <a:buSzTx/>
              <a:buFont typeface="Arial" panose="020b0604020202020204" pitchFamily="34" charset="0"/>
              <a:buNone/>
              <a:defRPr/>
            </a:pPr>
            <a:endParaRPr kumimoji="0" lang="en-US" altLang="zh-CN" sz="3600" kern="1200" cap="none" spc="0" normalizeH="0" baseline="0" noProof="0" smtClean="0">
              <a:latin typeface="Arial" panose="020b0604020202020204" pitchFamily="34" charset="0"/>
              <a:ea typeface="宋体" panose="02010600030101010101" pitchFamily="2" charset="-122"/>
              <a:cs typeface="+mn-cs"/>
            </a:endParaRPr>
          </a:p>
          <a:p>
            <a:pPr marR="0" defTabSz="914400">
              <a:buClrTx/>
              <a:buSzTx/>
              <a:buFont typeface="Arial" panose="020b0604020202020204" pitchFamily="34" charset="0"/>
              <a:buNone/>
              <a:defRPr/>
            </a:pPr>
            <a:endParaRPr kumimoji="0" lang="zh-CN" altLang="en-US" sz="3600" kern="1200" cap="none" spc="0" normalizeH="0" baseline="0" noProof="0" smtClean="0">
              <a:latin typeface="Arial" panose="020b0604020202020204" pitchFamily="34" charset="0"/>
              <a:ea typeface="宋体" panose="02010600030101010101" pitchFamily="2" charset="-122"/>
              <a:cs typeface="+mn-cs"/>
            </a:endParaRPr>
          </a:p>
          <a:p>
            <a:pPr marR="0" defTabSz="914400">
              <a:spcBef>
                <a:spcPct val="50000"/>
              </a:spcBef>
              <a:buClrTx/>
              <a:buSzTx/>
              <a:buFont typeface="Arial" panose="020b0604020202020204" pitchFamily="34" charset="0"/>
              <a:buNone/>
              <a:defRPr/>
            </a:pPr>
            <a:endParaRPr kumimoji="0" lang="zh-CN" altLang="en-US" sz="3600" b="1" u="sng" kern="1200" cap="none" spc="0" normalizeH="0" baseline="0" noProof="0" smtClean="0">
              <a:solidFill>
                <a:schemeClr val="tx2"/>
              </a:solidFill>
              <a:latin typeface="黑体" panose="02010609060101010101" pitchFamily="49" charset="-122"/>
              <a:ea typeface="黑体" panose="02010609060101010101" pitchFamily="49" charset="-122"/>
              <a:cs typeface="+mn-cs"/>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314" name="Picture 8" descr="1d8aecef7f193d092cf53462"/>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5362" name="文本框 2"/>
          <p:cNvSpPr txBox="1">
            <a:spLocks noChangeArrowheads="1"/>
          </p:cNvSpPr>
          <p:nvPr/>
        </p:nvSpPr>
        <p:spPr bwMode="auto">
          <a:xfrm>
            <a:off x="45720" y="188595"/>
            <a:ext cx="9051925" cy="7081520"/>
          </a:xfrm>
          <a:prstGeom prst="rect">
            <a:avLst/>
          </a:prstGeom>
          <a:noFill/>
          <a:ln w="9525">
            <a:noFill/>
            <a:miter lim="800000"/>
          </a:ln>
        </p:spPr>
        <p:txBody>
          <a:bodyPr wrap="square">
            <a:spAutoFit/>
          </a:bodyPr>
          <a:lstStyle/>
          <a:p>
            <a:pPr marR="0" algn="ctr" defTabSz="914400">
              <a:lnSpc>
                <a:spcPct val="80000"/>
              </a:lnSpc>
              <a:buClrTx/>
              <a:buSzTx/>
              <a:buFont typeface="Arial" panose="020b0604020202020204" pitchFamily="34" charset="0"/>
              <a:buNone/>
              <a:defRPr/>
            </a:pPr>
            <a:endParaRPr kumimoji="0" lang="en-US" altLang="zh-CN" sz="3200" b="1" kern="1200" cap="none" spc="0" normalizeH="0" baseline="0" noProof="1" smtClean="0">
              <a:solidFill>
                <a:srgbClr val="FF0000"/>
              </a:solidFill>
              <a:effectLst>
                <a:outerShdw blurRad="38100" dist="38100" dir="2700000">
                  <a:srgbClr val="000000"/>
                </a:outerShdw>
              </a:effectLst>
              <a:latin typeface="楷体" panose="02010609060101010101" pitchFamily="49"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endParaRPr kumimoji="0" lang="zh-CN" altLang="en-US" sz="32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32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山居秋暝</a:t>
            </a:r>
            <a:endParaRPr kumimoji="0" lang="zh-CN" altLang="en-US" sz="32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en-US" altLang="zh-CN" sz="32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              </a:t>
            </a:r>
            <a:r>
              <a:rPr kumimoji="0" lang="zh-CN" altLang="en-US" sz="32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作者：王维 (唐)</a:t>
            </a:r>
            <a:endParaRPr kumimoji="0" lang="zh-CN" altLang="en-US" sz="32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32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空山新雨后，天气晚来秋。</a:t>
            </a:r>
            <a:endParaRPr kumimoji="0" lang="zh-CN" altLang="en-US" sz="32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32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明月松间照，清泉石上流。</a:t>
            </a:r>
            <a:endParaRPr kumimoji="0" lang="zh-CN" altLang="en-US" sz="32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32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竹喧归浣女，莲动下渔舟。</a:t>
            </a:r>
            <a:endParaRPr kumimoji="0" lang="zh-CN" altLang="en-US" sz="32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32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随意春芳歇，王孙自可留。</a:t>
            </a:r>
            <a:endParaRPr kumimoji="0" lang="zh-CN" altLang="en-US" sz="32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defTabSz="914400">
              <a:lnSpc>
                <a:spcPct val="100000"/>
              </a:lnSpc>
              <a:buClrTx/>
              <a:buSzTx/>
              <a:buFont typeface="Arial" panose="020b0604020202020204" pitchFamily="34" charset="0"/>
              <a:buNone/>
              <a:defRPr/>
            </a:pPr>
            <a:r>
              <a:rPr lang="en-US" altLang="zh-CN" sz="3200" b="1" smtClean="0">
                <a:solidFill>
                  <a:srgbClr val="FF0000"/>
                </a:solidFill>
                <a:sym typeface="+mn-ea"/>
              </a:rPr>
              <a:t>1.</a:t>
            </a:r>
            <a:r>
              <a:rPr lang="zh-CN" altLang="en-US" sz="3200" b="1" smtClean="0">
                <a:solidFill>
                  <a:srgbClr val="FF0000"/>
                </a:solidFill>
                <a:sym typeface="+mn-ea"/>
              </a:rPr>
              <a:t>这首诗的前两联描绘了一幅什么样的画面？请简要叙述。</a:t>
            </a:r>
            <a:endParaRPr kumimoji="0" lang="zh-CN" altLang="en-US" sz="3200" b="1" kern="1200" cap="none" spc="0" normalizeH="0" baseline="0" noProof="1" smtClean="0">
              <a:latin typeface="Arial" panose="020b0604020202020204" pitchFamily="34" charset="0"/>
              <a:ea typeface="宋体" panose="02010600030101010101" pitchFamily="2" charset="-122"/>
              <a:cs typeface="+mn-cs"/>
            </a:endParaRPr>
          </a:p>
          <a:p>
            <a:pPr marR="0" defTabSz="914400">
              <a:lnSpc>
                <a:spcPct val="100000"/>
              </a:lnSpc>
              <a:buClrTx/>
              <a:buSzTx/>
              <a:buFont typeface="Arial" panose="020b0604020202020204" pitchFamily="34" charset="0"/>
              <a:buNone/>
              <a:defRPr/>
            </a:pPr>
            <a:r>
              <a:rPr kumimoji="0" lang="en-US" altLang="zh-CN" sz="3200" b="1" kern="1200" cap="none" spc="0" normalizeH="0" baseline="0" noProof="1" smtClean="0">
                <a:solidFill>
                  <a:schemeClr val="bg2">
                    <a:lumMod val="60000"/>
                    <a:lumOff val="40000"/>
                  </a:schemeClr>
                </a:solidFill>
                <a:latin typeface="Arial" panose="020b0604020202020204" pitchFamily="34" charset="0"/>
                <a:ea typeface="宋体" panose="02010600030101010101" pitchFamily="2" charset="-122"/>
                <a:cs typeface="+mn-cs"/>
              </a:rPr>
              <a:t>1.</a:t>
            </a:r>
            <a:r>
              <a:rPr lang="zh-CN" altLang="en-US" sz="3200" b="1" smtClean="0">
                <a:solidFill>
                  <a:schemeClr val="bg2">
                    <a:lumMod val="60000"/>
                    <a:lumOff val="40000"/>
                  </a:schemeClr>
                </a:solidFill>
                <a:sym typeface="+mn-ea"/>
              </a:rPr>
              <a:t>   </a:t>
            </a:r>
            <a:r>
              <a:rPr lang="zh-CN" altLang="en-US" sz="3200" b="1" noProof="0" smtClean="0">
                <a:solidFill>
                  <a:schemeClr val="bg2">
                    <a:lumMod val="60000"/>
                    <a:lumOff val="40000"/>
                  </a:schemeClr>
                </a:solidFill>
                <a:sym typeface="+mn-ea"/>
              </a:rPr>
              <a:t>刚下过一</a:t>
            </a:r>
            <a:r>
              <a:rPr lang="zh-CN" altLang="en-US" sz="3200" b="1" noProof="0">
                <a:solidFill>
                  <a:schemeClr val="bg2">
                    <a:lumMod val="60000"/>
                    <a:lumOff val="40000"/>
                  </a:schemeClr>
                </a:solidFill>
                <a:sym typeface="+mn-ea"/>
              </a:rPr>
              <a:t>场</a:t>
            </a:r>
            <a:r>
              <a:rPr lang="zh-CN" altLang="en-US" sz="3200" b="1" noProof="0" smtClean="0">
                <a:solidFill>
                  <a:schemeClr val="bg2">
                    <a:lumMod val="60000"/>
                    <a:lumOff val="40000"/>
                  </a:schemeClr>
                </a:solidFill>
                <a:sym typeface="+mn-ea"/>
              </a:rPr>
              <a:t>雨,山中</a:t>
            </a:r>
            <a:r>
              <a:rPr lang="zh-CN" altLang="en-US" sz="3200" b="1" noProof="0">
                <a:solidFill>
                  <a:schemeClr val="bg2">
                    <a:lumMod val="60000"/>
                    <a:lumOff val="40000"/>
                  </a:schemeClr>
                </a:solidFill>
                <a:sym typeface="+mn-ea"/>
              </a:rPr>
              <a:t>空</a:t>
            </a:r>
            <a:r>
              <a:rPr lang="zh-CN" altLang="en-US" sz="3200" b="1" noProof="0" smtClean="0">
                <a:solidFill>
                  <a:schemeClr val="bg2">
                    <a:lumMod val="60000"/>
                    <a:lumOff val="40000"/>
                  </a:schemeClr>
                </a:solidFill>
                <a:sym typeface="+mn-ea"/>
              </a:rPr>
              <a:t>气</a:t>
            </a:r>
            <a:r>
              <a:rPr lang="zh-CN" altLang="en-US" sz="3200" b="1" noProof="0">
                <a:solidFill>
                  <a:schemeClr val="bg2">
                    <a:lumMod val="60000"/>
                    <a:lumOff val="40000"/>
                  </a:schemeClr>
                </a:solidFill>
                <a:sym typeface="+mn-ea"/>
              </a:rPr>
              <a:t>清新</a:t>
            </a:r>
            <a:r>
              <a:rPr lang="zh-CN" altLang="en-US" sz="3200" b="1" noProof="0" smtClean="0">
                <a:solidFill>
                  <a:schemeClr val="bg2">
                    <a:lumMod val="60000"/>
                    <a:lumOff val="40000"/>
                  </a:schemeClr>
                </a:solidFill>
                <a:sym typeface="+mn-ea"/>
              </a:rPr>
              <a:t>,</a:t>
            </a:r>
            <a:r>
              <a:rPr lang="zh-CN" altLang="en-US" sz="3200" b="1" noProof="0">
                <a:solidFill>
                  <a:schemeClr val="bg2">
                    <a:lumMod val="60000"/>
                    <a:lumOff val="40000"/>
                  </a:schemeClr>
                </a:solidFill>
                <a:sym typeface="+mn-ea"/>
              </a:rPr>
              <a:t>秋天的傍晚,天</a:t>
            </a:r>
            <a:r>
              <a:rPr lang="zh-CN" altLang="en-US" sz="3200" b="1" noProof="0" smtClean="0">
                <a:solidFill>
                  <a:schemeClr val="bg2">
                    <a:lumMod val="60000"/>
                    <a:lumOff val="40000"/>
                  </a:schemeClr>
                </a:solidFill>
                <a:sym typeface="+mn-ea"/>
              </a:rPr>
              <a:t>气凉爽；皎</a:t>
            </a:r>
            <a:r>
              <a:rPr lang="zh-CN" altLang="en-US" sz="3200" b="1" noProof="0">
                <a:solidFill>
                  <a:schemeClr val="bg2">
                    <a:lumMod val="60000"/>
                    <a:lumOff val="40000"/>
                  </a:schemeClr>
                </a:solidFill>
                <a:sym typeface="+mn-ea"/>
              </a:rPr>
              <a:t>洁的月光透过松林</a:t>
            </a:r>
            <a:r>
              <a:rPr lang="zh-CN" altLang="en-US" sz="3200" b="1" noProof="0" smtClean="0">
                <a:solidFill>
                  <a:schemeClr val="bg2">
                    <a:lumMod val="60000"/>
                    <a:lumOff val="40000"/>
                  </a:schemeClr>
                </a:solidFill>
                <a:sym typeface="+mn-ea"/>
              </a:rPr>
              <a:t>撒落斑</a:t>
            </a:r>
            <a:r>
              <a:rPr lang="zh-CN" altLang="en-US" sz="3200" b="1" noProof="0">
                <a:solidFill>
                  <a:schemeClr val="bg2">
                    <a:lumMod val="60000"/>
                    <a:lumOff val="40000"/>
                  </a:schemeClr>
                </a:solidFill>
                <a:sym typeface="+mn-ea"/>
              </a:rPr>
              <a:t>驳的静影,清澈的泉水在岩石上叮咚流</a:t>
            </a:r>
            <a:r>
              <a:rPr lang="zh-CN" altLang="en-US" sz="3200" b="1" noProof="0" smtClean="0">
                <a:solidFill>
                  <a:schemeClr val="bg2">
                    <a:lumMod val="60000"/>
                    <a:lumOff val="40000"/>
                  </a:schemeClr>
                </a:solidFill>
                <a:sym typeface="+mn-ea"/>
              </a:rPr>
              <a:t>淌。</a:t>
            </a:r>
            <a:endParaRPr lang="zh-CN" altLang="en-US" sz="3200" b="1" noProof="0" smtClean="0">
              <a:solidFill>
                <a:schemeClr val="bg2">
                  <a:lumMod val="60000"/>
                  <a:lumOff val="40000"/>
                </a:schemeClr>
              </a:solidFill>
              <a:sym typeface="+mn-ea"/>
            </a:endParaRPr>
          </a:p>
          <a:p>
            <a:pPr marR="0" defTabSz="914400">
              <a:lnSpc>
                <a:spcPct val="100000"/>
              </a:lnSpc>
              <a:buClrTx/>
              <a:buSzTx/>
              <a:buFont typeface="Arial" panose="020b0604020202020204" pitchFamily="34" charset="0"/>
              <a:buNone/>
              <a:defRPr/>
            </a:pPr>
            <a:r>
              <a:rPr kumimoji="0" lang="en-US" altLang="zh-CN" sz="3200" b="1" kern="1200" cap="none" spc="0" normalizeH="0" baseline="0" noProof="0" smtClean="0">
                <a:solidFill>
                  <a:schemeClr val="bg2">
                    <a:lumMod val="60000"/>
                    <a:lumOff val="40000"/>
                  </a:schemeClr>
                </a:solidFill>
                <a:latin typeface="黑体" panose="02010609060101010101" pitchFamily="49" charset="-122"/>
                <a:ea typeface="黑体" panose="02010609060101010101" pitchFamily="49" charset="-122"/>
                <a:cs typeface="+mn-cs"/>
                <a:sym typeface="+mn-ea"/>
              </a:rPr>
              <a:t>2.</a:t>
            </a:r>
            <a:r>
              <a:rPr lang="zh-CN" altLang="en-US" sz="3200" b="1" noProof="0">
                <a:solidFill>
                  <a:schemeClr val="bg2">
                    <a:lumMod val="60000"/>
                    <a:lumOff val="40000"/>
                  </a:schemeClr>
                </a:solidFill>
                <a:sym typeface="+mn-ea"/>
              </a:rPr>
              <a:t>这首</a:t>
            </a:r>
            <a:r>
              <a:rPr lang="zh-CN" altLang="en-US" sz="3200" b="1" noProof="0" smtClean="0">
                <a:solidFill>
                  <a:schemeClr val="bg2">
                    <a:lumMod val="60000"/>
                    <a:lumOff val="40000"/>
                  </a:schemeClr>
                </a:solidFill>
                <a:sym typeface="+mn-ea"/>
              </a:rPr>
              <a:t>诗的前两联描</a:t>
            </a:r>
            <a:r>
              <a:rPr lang="zh-CN" altLang="en-US" sz="3200" b="1" noProof="0">
                <a:solidFill>
                  <a:schemeClr val="bg2">
                    <a:lumMod val="60000"/>
                    <a:lumOff val="40000"/>
                  </a:schemeClr>
                </a:solidFill>
                <a:sym typeface="+mn-ea"/>
              </a:rPr>
              <a:t>写了一</a:t>
            </a:r>
            <a:r>
              <a:rPr lang="zh-CN" altLang="en-US" sz="3200" b="1" noProof="0" smtClean="0">
                <a:solidFill>
                  <a:schemeClr val="bg2">
                    <a:lumMod val="60000"/>
                    <a:lumOff val="40000"/>
                  </a:schemeClr>
                </a:solidFill>
                <a:sym typeface="+mn-ea"/>
              </a:rPr>
              <a:t>幅</a:t>
            </a:r>
            <a:r>
              <a:rPr lang="zh-CN" altLang="en-US" sz="3200" b="1" noProof="0" smtClean="0">
                <a:solidFill>
                  <a:srgbClr val="FF0000"/>
                </a:solidFill>
                <a:sym typeface="+mn-ea"/>
              </a:rPr>
              <a:t>秋天傍晚时分</a:t>
            </a:r>
            <a:r>
              <a:rPr lang="zh-CN" altLang="en-US" sz="3200" b="1" noProof="0">
                <a:solidFill>
                  <a:srgbClr val="7030A0"/>
                </a:solidFill>
                <a:sym typeface="+mn-ea"/>
              </a:rPr>
              <a:t>山中</a:t>
            </a:r>
            <a:r>
              <a:rPr lang="zh-CN" altLang="en-US" sz="3200" b="1" noProof="0" smtClean="0">
                <a:solidFill>
                  <a:srgbClr val="FF0000"/>
                </a:solidFill>
                <a:sym typeface="+mn-ea"/>
              </a:rPr>
              <a:t>的清新幽静，恬淡优美</a:t>
            </a:r>
            <a:r>
              <a:rPr lang="zh-CN" altLang="en-US" sz="3200" b="1" noProof="0" smtClean="0">
                <a:solidFill>
                  <a:schemeClr val="bg2">
                    <a:lumMod val="60000"/>
                    <a:lumOff val="40000"/>
                  </a:schemeClr>
                </a:solidFill>
                <a:sym typeface="+mn-ea"/>
              </a:rPr>
              <a:t>的画面。</a:t>
            </a:r>
            <a:endParaRPr kumimoji="0" lang="zh-CN" altLang="en-US" sz="3200" b="1" kern="1200" cap="none" spc="0" normalizeH="0" baseline="0" noProof="1">
              <a:solidFill>
                <a:schemeClr val="bg2">
                  <a:lumMod val="60000"/>
                  <a:lumOff val="40000"/>
                </a:schemeClr>
              </a:solidFill>
              <a:latin typeface="Arial" panose="020b0604020202020204" pitchFamily="34" charset="0"/>
              <a:ea typeface="宋体" panose="02010600030101010101" pitchFamily="2" charset="-122"/>
              <a:cs typeface="+mn-cs"/>
            </a:endParaRPr>
          </a:p>
          <a:p>
            <a:pPr marR="0" defTabSz="914400">
              <a:lnSpc>
                <a:spcPct val="80000"/>
              </a:lnSpc>
              <a:buClrTx/>
              <a:buSzTx/>
              <a:buFont typeface="Arial" panose="020b0604020202020204" pitchFamily="34" charset="0"/>
              <a:buNone/>
              <a:defRPr/>
            </a:pPr>
            <a:endParaRPr kumimoji="0" lang="en-US" altLang="zh-CN" sz="3200" b="1" u="sng" kern="1200" cap="none" spc="0" normalizeH="0" baseline="0" noProof="0" smtClean="0">
              <a:solidFill>
                <a:schemeClr val="bg2">
                  <a:lumMod val="60000"/>
                  <a:lumOff val="40000"/>
                </a:schemeClr>
              </a:solidFill>
              <a:latin typeface="黑体" panose="02010609060101010101" pitchFamily="49" charset="-122"/>
              <a:ea typeface="黑体" panose="02010609060101010101" pitchFamily="49" charset="-122"/>
              <a:cs typeface="+mn-cs"/>
              <a:sym typeface="+mn-ea"/>
            </a:endParaRPr>
          </a:p>
        </p:txBody>
      </p:sp>
      <p:sp>
        <p:nvSpPr>
          <p:cNvPr id="2" name="文本框 1"/>
          <p:cNvSpPr txBox="1"/>
          <p:nvPr/>
        </p:nvSpPr>
        <p:spPr>
          <a:xfrm>
            <a:off x="35560" y="-27305"/>
            <a:ext cx="9047480" cy="706755"/>
          </a:xfrm>
          <a:prstGeom prst="rect">
            <a:avLst/>
          </a:prstGeom>
          <a:solidFill>
            <a:schemeClr val="bg1"/>
          </a:solidFill>
        </p:spPr>
        <p:txBody>
          <a:bodyPr wrap="square" rtlCol="0" anchor="t">
            <a:spAutoFit/>
          </a:bodyPr>
          <a:lstStyle/>
          <a:p>
            <a:pPr marR="0" defTabSz="914400">
              <a:buClrTx/>
              <a:buSzTx/>
              <a:buFont typeface="Arial" panose="020b0604020202020204" pitchFamily="34" charset="0"/>
              <a:buNone/>
              <a:defRPr/>
            </a:pPr>
            <a:r>
              <a:rPr lang="zh-CN" altLang="en-US" sz="4000" b="1" noProof="0" smtClean="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回扣课本  夯实基础</a:t>
            </a:r>
            <a:endParaRPr lang="zh-CN" altLang="en-US" sz="4000">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5362">
                                            <p:txEl>
                                              <p:pRg st="9" end="9"/>
                                            </p:txEl>
                                          </p:spTgt>
                                        </p:tgtEl>
                                        <p:attrNameLst>
                                          <p:attrName>style.visibility</p:attrName>
                                        </p:attrNameLst>
                                      </p:cBhvr>
                                      <p:to>
                                        <p:strVal val="visible"/>
                                      </p:to>
                                    </p:set>
                                    <p:animEffect transition="in" filter="blinds(horizontal)">
                                      <p:cBhvr>
                                        <p:cTn id="7" dur="500"/>
                                        <p:tgtEl>
                                          <p:spTgt spid="15362">
                                            <p:txEl>
                                              <p:pRg st="9" end="9"/>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5362">
                                            <p:txEl>
                                              <p:pRg st="10" end="10"/>
                                            </p:txEl>
                                          </p:spTgt>
                                        </p:tgtEl>
                                        <p:attrNameLst>
                                          <p:attrName>style.visibility</p:attrName>
                                        </p:attrNameLst>
                                      </p:cBhvr>
                                      <p:to>
                                        <p:strVal val="visible"/>
                                      </p:to>
                                    </p:set>
                                    <p:animEffect transition="in" filter="blinds(horizontal)">
                                      <p:cBhvr>
                                        <p:cTn id="12" dur="500"/>
                                        <p:tgtEl>
                                          <p:spTgt spid="1536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3" name="文本框 2"/>
          <p:cNvSpPr txBox="1"/>
          <p:nvPr/>
        </p:nvSpPr>
        <p:spPr>
          <a:xfrm>
            <a:off x="-36195" y="45085"/>
            <a:ext cx="9140825" cy="6739255"/>
          </a:xfrm>
          <a:prstGeom prst="rect">
            <a:avLst/>
          </a:prstGeom>
          <a:solidFill>
            <a:schemeClr val="bg1"/>
          </a:solidFill>
          <a:ln w="9525">
            <a:noFill/>
          </a:ln>
        </p:spPr>
        <p:txBody>
          <a:bodyPr wrap="square">
            <a:spAutoFit/>
          </a:bodyPr>
          <a:lstStyle/>
          <a:p>
            <a:pPr>
              <a:buFont typeface="Arial" panose="020b0604020202020204" pitchFamily="34" charset="0"/>
            </a:pPr>
            <a:r>
              <a:rPr lang="en-US" altLang="en-US" sz="2400" b="1">
                <a:solidFill>
                  <a:srgbClr val="000003"/>
                </a:solidFill>
                <a:latin typeface="黑体" panose="02010609060101010101" pitchFamily="49" charset="-122"/>
                <a:ea typeface="黑体" panose="02010609060101010101" pitchFamily="49" charset="-122"/>
              </a:rPr>
              <a:t>1.《临安春雨初霁》中，写小楼听雨、深巷卖花，生动地表现了江南</a:t>
            </a:r>
            <a:r>
              <a:rPr lang="zh-CN" altLang="en-US" sz="3200" b="1">
                <a:solidFill>
                  <a:schemeClr val="bg2">
                    <a:lumMod val="60000"/>
                    <a:lumOff val="40000"/>
                  </a:schemeClr>
                </a:solidFill>
                <a:latin typeface="黑体" panose="02010609060101010101" pitchFamily="49" charset="-122"/>
                <a:ea typeface="黑体" panose="02010609060101010101" pitchFamily="49" charset="-122"/>
              </a:rPr>
              <a:t>明媚</a:t>
            </a:r>
            <a:r>
              <a:rPr lang="zh-CN" altLang="en-US" sz="2400" b="1">
                <a:solidFill>
                  <a:schemeClr val="tx1"/>
                </a:solidFill>
                <a:latin typeface="黑体" panose="02010609060101010101" pitchFamily="49" charset="-122"/>
                <a:ea typeface="黑体" panose="02010609060101010101" pitchFamily="49" charset="-122"/>
              </a:rPr>
              <a:t>春光</a:t>
            </a:r>
            <a:r>
              <a:rPr lang="en-US" altLang="en-US" sz="2400" b="1">
                <a:solidFill>
                  <a:srgbClr val="000003"/>
                </a:solidFill>
                <a:latin typeface="黑体" panose="02010609060101010101" pitchFamily="49" charset="-122"/>
                <a:ea typeface="黑体" panose="02010609060101010101" pitchFamily="49" charset="-122"/>
              </a:rPr>
              <a:t>的名句是“</a:t>
            </a:r>
            <a:r>
              <a:rPr lang="en-US" altLang="en-US" sz="2400" b="1">
                <a:solidFill>
                  <a:srgbClr val="FF0000"/>
                </a:solidFill>
                <a:latin typeface="黑体" panose="02010609060101010101" pitchFamily="49" charset="-122"/>
                <a:ea typeface="黑体" panose="02010609060101010101" pitchFamily="49" charset="-122"/>
              </a:rPr>
              <a:t>小楼一夜听春雨</a:t>
            </a:r>
            <a:r>
              <a:rPr lang="zh-CN" altLang="en-US" sz="2400" b="1">
                <a:solidFill>
                  <a:srgbClr val="FF0000"/>
                </a:solidFill>
                <a:latin typeface="黑体" panose="02010609060101010101" pitchFamily="49" charset="-122"/>
                <a:ea typeface="黑体" panose="02010609060101010101" pitchFamily="49" charset="-122"/>
              </a:rPr>
              <a:t>，</a:t>
            </a:r>
            <a:r>
              <a:rPr lang="en-US" altLang="en-US" sz="2400" b="1">
                <a:solidFill>
                  <a:srgbClr val="FF0000"/>
                </a:solidFill>
                <a:latin typeface="黑体" panose="02010609060101010101" pitchFamily="49" charset="-122"/>
                <a:ea typeface="黑体" panose="02010609060101010101" pitchFamily="49" charset="-122"/>
              </a:rPr>
              <a:t>深巷明朝卖杏花</a:t>
            </a:r>
            <a:r>
              <a:rPr lang="en-US" altLang="en-US" sz="2400" b="1">
                <a:solidFill>
                  <a:srgbClr val="000003"/>
                </a:solidFill>
                <a:latin typeface="黑体" panose="02010609060101010101" pitchFamily="49" charset="-122"/>
                <a:ea typeface="黑体" panose="02010609060101010101" pitchFamily="49" charset="-122"/>
              </a:rPr>
              <a:t>”。</a:t>
            </a:r>
            <a:endParaRPr lang="en-US" altLang="en-US" sz="2400" b="1">
              <a:solidFill>
                <a:srgbClr val="000003"/>
              </a:solidFill>
              <a:latin typeface="黑体" panose="02010609060101010101" pitchFamily="49" charset="-122"/>
              <a:ea typeface="黑体" panose="02010609060101010101" pitchFamily="49" charset="-122"/>
            </a:endParaRPr>
          </a:p>
          <a:p>
            <a:pPr>
              <a:buFont typeface="Arial" panose="020b0604020202020204" pitchFamily="34" charset="0"/>
            </a:pPr>
            <a:r>
              <a:rPr lang="en-US" altLang="en-US" sz="2400" b="1">
                <a:solidFill>
                  <a:srgbClr val="000003"/>
                </a:solidFill>
                <a:latin typeface="黑体" panose="02010609060101010101" pitchFamily="49" charset="-122"/>
                <a:ea typeface="黑体" panose="02010609060101010101" pitchFamily="49" charset="-122"/>
              </a:rPr>
              <a:t>2.</a:t>
            </a:r>
            <a:r>
              <a:rPr altLang="en-US" sz="2400" b="1">
                <a:latin typeface="黑体" panose="02010609060101010101" pitchFamily="49" charset="-122"/>
                <a:ea typeface="黑体" panose="02010609060101010101" pitchFamily="49" charset="-122"/>
              </a:rPr>
              <a:t>《苏幕遮·燎沉香》中写荷塘</a:t>
            </a:r>
            <a:r>
              <a:rPr lang="zh-CN" sz="3200" b="1">
                <a:solidFill>
                  <a:schemeClr val="bg2">
                    <a:lumMod val="60000"/>
                    <a:lumOff val="40000"/>
                  </a:schemeClr>
                </a:solidFill>
                <a:latin typeface="黑体" panose="02010609060101010101" pitchFamily="49" charset="-122"/>
                <a:ea typeface="黑体" panose="02010609060101010101" pitchFamily="49" charset="-122"/>
              </a:rPr>
              <a:t>清丽</a:t>
            </a:r>
            <a:r>
              <a:rPr altLang="en-US" sz="2400" b="1">
                <a:latin typeface="黑体" panose="02010609060101010101" pitchFamily="49" charset="-122"/>
                <a:ea typeface="黑体" panose="02010609060101010101" pitchFamily="49" charset="-122"/>
              </a:rPr>
              <a:t>美景的句子是“</a:t>
            </a:r>
            <a:r>
              <a:rPr altLang="en-US" sz="2400" b="1">
                <a:solidFill>
                  <a:srgbClr val="FF0000"/>
                </a:solidFill>
                <a:latin typeface="黑体" panose="02010609060101010101" pitchFamily="49" charset="-122"/>
                <a:ea typeface="黑体" panose="02010609060101010101" pitchFamily="49" charset="-122"/>
              </a:rPr>
              <a:t>叶上初阳干宿雨</a:t>
            </a:r>
            <a:r>
              <a:rPr lang="zh-CN" sz="2400" b="1">
                <a:solidFill>
                  <a:srgbClr val="FF0000"/>
                </a:solidFill>
                <a:latin typeface="黑体" panose="02010609060101010101" pitchFamily="49" charset="-122"/>
                <a:ea typeface="黑体" panose="02010609060101010101" pitchFamily="49" charset="-122"/>
              </a:rPr>
              <a:t>，</a:t>
            </a:r>
            <a:r>
              <a:rPr altLang="en-US" sz="2400" b="1">
                <a:solidFill>
                  <a:srgbClr val="FF0000"/>
                </a:solidFill>
                <a:latin typeface="黑体" panose="02010609060101010101" pitchFamily="49" charset="-122"/>
                <a:ea typeface="黑体" panose="02010609060101010101" pitchFamily="49" charset="-122"/>
              </a:rPr>
              <a:t>水面清圆</a:t>
            </a:r>
            <a:r>
              <a:rPr lang="zh-CN" sz="2400" b="1">
                <a:solidFill>
                  <a:srgbClr val="FF0000"/>
                </a:solidFill>
                <a:latin typeface="黑体" panose="02010609060101010101" pitchFamily="49" charset="-122"/>
                <a:ea typeface="黑体" panose="02010609060101010101" pitchFamily="49" charset="-122"/>
              </a:rPr>
              <a:t>，</a:t>
            </a:r>
            <a:r>
              <a:rPr altLang="en-US" sz="2400" b="1">
                <a:solidFill>
                  <a:srgbClr val="FF0000"/>
                </a:solidFill>
                <a:latin typeface="黑体" panose="02010609060101010101" pitchFamily="49" charset="-122"/>
                <a:ea typeface="黑体" panose="02010609060101010101" pitchFamily="49" charset="-122"/>
              </a:rPr>
              <a:t>一一风荷举</a:t>
            </a:r>
            <a:r>
              <a:rPr altLang="en-US" sz="2400" b="1">
                <a:latin typeface="黑体" panose="02010609060101010101" pitchFamily="49" charset="-122"/>
                <a:ea typeface="黑体" panose="02010609060101010101" pitchFamily="49" charset="-122"/>
              </a:rPr>
              <a:t>”。王国维称之为“真能得荷之神理者”。</a:t>
            </a:r>
            <a:endParaRPr altLang="en-US" sz="2400" b="1">
              <a:latin typeface="黑体" panose="02010609060101010101" pitchFamily="49" charset="-122"/>
              <a:ea typeface="黑体" panose="02010609060101010101" pitchFamily="49" charset="-122"/>
            </a:endParaRPr>
          </a:p>
          <a:p>
            <a:pPr>
              <a:buFont typeface="Arial" panose="020b0604020202020204" pitchFamily="34" charset="0"/>
            </a:pPr>
            <a:r>
              <a:rPr lang="en-US" altLang="en-US" sz="2400" b="1">
                <a:solidFill>
                  <a:srgbClr val="000003"/>
                </a:solidFill>
                <a:latin typeface="黑体" panose="02010609060101010101" pitchFamily="49" charset="-122"/>
                <a:ea typeface="黑体" panose="02010609060101010101" pitchFamily="49" charset="-122"/>
              </a:rPr>
              <a:t>3.《登快阁》中，“</a:t>
            </a:r>
            <a:r>
              <a:rPr lang="en-US" altLang="en-US" sz="2400" b="1">
                <a:solidFill>
                  <a:srgbClr val="FF0000"/>
                </a:solidFill>
                <a:latin typeface="黑体" panose="02010609060101010101" pitchFamily="49" charset="-122"/>
                <a:ea typeface="黑体" panose="02010609060101010101" pitchFamily="49" charset="-122"/>
              </a:rPr>
              <a:t>落木千山天远大</a:t>
            </a:r>
            <a:r>
              <a:rPr lang="zh-CN" altLang="en-US" sz="2400" b="1">
                <a:solidFill>
                  <a:srgbClr val="FF0000"/>
                </a:solidFill>
                <a:latin typeface="黑体" panose="02010609060101010101" pitchFamily="49" charset="-122"/>
                <a:ea typeface="黑体" panose="02010609060101010101" pitchFamily="49" charset="-122"/>
              </a:rPr>
              <a:t>，</a:t>
            </a:r>
            <a:r>
              <a:rPr lang="en-US" altLang="en-US" sz="2400" b="1">
                <a:solidFill>
                  <a:srgbClr val="FF0000"/>
                </a:solidFill>
                <a:latin typeface="黑体" panose="02010609060101010101" pitchFamily="49" charset="-122"/>
                <a:ea typeface="黑体" panose="02010609060101010101" pitchFamily="49" charset="-122"/>
              </a:rPr>
              <a:t>澄江一道月分明</a:t>
            </a:r>
            <a:r>
              <a:rPr lang="en-US" altLang="en-US" sz="2400" b="1">
                <a:solidFill>
                  <a:srgbClr val="000003"/>
                </a:solidFill>
                <a:latin typeface="黑体" panose="02010609060101010101" pitchFamily="49" charset="-122"/>
                <a:ea typeface="黑体" panose="02010609060101010101" pitchFamily="49" charset="-122"/>
              </a:rPr>
              <a:t>”两句，</a:t>
            </a:r>
            <a:r>
              <a:rPr lang="zh-CN" altLang="en-US" sz="2400" b="1">
                <a:solidFill>
                  <a:srgbClr val="000003"/>
                </a:solidFill>
                <a:latin typeface="黑体" panose="02010609060101010101" pitchFamily="49" charset="-122"/>
                <a:ea typeface="黑体" panose="02010609060101010101" pitchFamily="49" charset="-122"/>
              </a:rPr>
              <a:t>描绘了一幅</a:t>
            </a:r>
            <a:r>
              <a:rPr lang="zh-CN" altLang="en-US" sz="3200" b="1">
                <a:solidFill>
                  <a:schemeClr val="bg2">
                    <a:lumMod val="60000"/>
                    <a:lumOff val="40000"/>
                  </a:schemeClr>
                </a:solidFill>
                <a:latin typeface="黑体" panose="02010609060101010101" pitchFamily="49" charset="-122"/>
                <a:ea typeface="黑体" panose="02010609060101010101" pitchFamily="49" charset="-122"/>
              </a:rPr>
              <a:t>辽远、开阔</a:t>
            </a:r>
            <a:r>
              <a:rPr lang="zh-CN" altLang="en-US" sz="2400" b="1">
                <a:solidFill>
                  <a:srgbClr val="000003"/>
                </a:solidFill>
                <a:latin typeface="黑体" panose="02010609060101010101" pitchFamily="49" charset="-122"/>
                <a:ea typeface="黑体" panose="02010609060101010101" pitchFamily="49" charset="-122"/>
              </a:rPr>
              <a:t>的画面，</a:t>
            </a:r>
            <a:r>
              <a:rPr lang="en-US" altLang="en-US" sz="2400" b="1">
                <a:solidFill>
                  <a:srgbClr val="000003"/>
                </a:solidFill>
                <a:latin typeface="黑体" panose="02010609060101010101" pitchFamily="49" charset="-122"/>
                <a:ea typeface="黑体" panose="02010609060101010101" pitchFamily="49" charset="-122"/>
              </a:rPr>
              <a:t>是诗人对初登快阁亭时所览胜景的描绘，也是诗人胸襟怀抱的写照。</a:t>
            </a:r>
            <a:endParaRPr lang="en-US" altLang="en-US" sz="2400" b="1">
              <a:solidFill>
                <a:srgbClr val="000003"/>
              </a:solidFill>
              <a:latin typeface="黑体" panose="02010609060101010101" pitchFamily="49" charset="-122"/>
              <a:ea typeface="黑体" panose="02010609060101010101" pitchFamily="49" charset="-122"/>
            </a:endParaRPr>
          </a:p>
          <a:p>
            <a:pPr>
              <a:buFont typeface="Arial" panose="020b0604020202020204" pitchFamily="34" charset="0"/>
            </a:pPr>
            <a:r>
              <a:rPr lang="en-US" altLang="en-US" sz="2400" b="1">
                <a:solidFill>
                  <a:srgbClr val="000003"/>
                </a:solidFill>
                <a:latin typeface="黑体" panose="02010609060101010101" pitchFamily="49" charset="-122"/>
                <a:ea typeface="黑体" panose="02010609060101010101" pitchFamily="49" charset="-122"/>
              </a:rPr>
              <a:t>4.《念奴娇·赤壁怀古》中词人从视觉、听觉角度，同时运用比喻手法生动地描写赤壁</a:t>
            </a:r>
            <a:r>
              <a:rPr lang="en-US" altLang="en-US" sz="3200" b="1">
                <a:solidFill>
                  <a:schemeClr val="bg2">
                    <a:lumMod val="60000"/>
                    <a:lumOff val="40000"/>
                  </a:schemeClr>
                </a:solidFill>
                <a:latin typeface="黑体" panose="02010609060101010101" pitchFamily="49" charset="-122"/>
                <a:ea typeface="黑体" panose="02010609060101010101" pitchFamily="49" charset="-122"/>
              </a:rPr>
              <a:t>雄奇壮阔</a:t>
            </a:r>
            <a:r>
              <a:rPr lang="en-US" altLang="en-US" sz="2400" b="1">
                <a:solidFill>
                  <a:srgbClr val="000003"/>
                </a:solidFill>
                <a:latin typeface="黑体" panose="02010609060101010101" pitchFamily="49" charset="-122"/>
                <a:ea typeface="黑体" panose="02010609060101010101" pitchFamily="49" charset="-122"/>
              </a:rPr>
              <a:t>的景物的语句是“</a:t>
            </a:r>
            <a:r>
              <a:rPr lang="en-US" altLang="en-US" sz="2400" b="1">
                <a:solidFill>
                  <a:srgbClr val="FF0000"/>
                </a:solidFill>
                <a:latin typeface="黑体" panose="02010609060101010101" pitchFamily="49" charset="-122"/>
                <a:ea typeface="黑体" panose="02010609060101010101" pitchFamily="49" charset="-122"/>
              </a:rPr>
              <a:t>乱石穿空</a:t>
            </a:r>
            <a:r>
              <a:rPr lang="zh-CN" altLang="en-US" sz="2400" b="1">
                <a:solidFill>
                  <a:srgbClr val="FF0000"/>
                </a:solidFill>
                <a:latin typeface="黑体" panose="02010609060101010101" pitchFamily="49" charset="-122"/>
                <a:ea typeface="黑体" panose="02010609060101010101" pitchFamily="49" charset="-122"/>
              </a:rPr>
              <a:t>，</a:t>
            </a:r>
            <a:r>
              <a:rPr lang="en-US" altLang="en-US" sz="2400" b="1">
                <a:solidFill>
                  <a:srgbClr val="FF0000"/>
                </a:solidFill>
                <a:latin typeface="黑体" panose="02010609060101010101" pitchFamily="49" charset="-122"/>
                <a:ea typeface="黑体" panose="02010609060101010101" pitchFamily="49" charset="-122"/>
              </a:rPr>
              <a:t>惊涛拍岸</a:t>
            </a:r>
            <a:r>
              <a:rPr lang="zh-CN" altLang="en-US" sz="2400" b="1">
                <a:solidFill>
                  <a:srgbClr val="FF0000"/>
                </a:solidFill>
                <a:latin typeface="黑体" panose="02010609060101010101" pitchFamily="49" charset="-122"/>
                <a:ea typeface="黑体" panose="02010609060101010101" pitchFamily="49" charset="-122"/>
              </a:rPr>
              <a:t>，</a:t>
            </a:r>
            <a:r>
              <a:rPr lang="en-US" altLang="en-US" sz="2400" b="1">
                <a:solidFill>
                  <a:srgbClr val="FF0000"/>
                </a:solidFill>
                <a:latin typeface="黑体" panose="02010609060101010101" pitchFamily="49" charset="-122"/>
                <a:ea typeface="黑体" panose="02010609060101010101" pitchFamily="49" charset="-122"/>
              </a:rPr>
              <a:t>卷起千堆雪</a:t>
            </a:r>
            <a:r>
              <a:rPr lang="en-US" altLang="en-US" sz="2400" b="1">
                <a:solidFill>
                  <a:srgbClr val="000003"/>
                </a:solidFill>
                <a:latin typeface="黑体" panose="02010609060101010101" pitchFamily="49" charset="-122"/>
                <a:ea typeface="黑体" panose="02010609060101010101" pitchFamily="49" charset="-122"/>
              </a:rPr>
              <a:t>”。</a:t>
            </a:r>
            <a:endParaRPr lang="en-US" altLang="en-US" sz="2400" b="1">
              <a:solidFill>
                <a:srgbClr val="000003"/>
              </a:solidFill>
              <a:latin typeface="黑体" panose="02010609060101010101" pitchFamily="49" charset="-122"/>
              <a:ea typeface="黑体" panose="02010609060101010101" pitchFamily="49" charset="-122"/>
            </a:endParaRPr>
          </a:p>
          <a:p>
            <a:pPr>
              <a:buFont typeface="Arial" panose="020b0604020202020204" pitchFamily="34" charset="0"/>
            </a:pPr>
            <a:r>
              <a:rPr lang="en-US" altLang="en-US" sz="2400" b="1">
                <a:solidFill>
                  <a:srgbClr val="000003"/>
                </a:solidFill>
                <a:latin typeface="黑体" panose="02010609060101010101" pitchFamily="49" charset="-122"/>
                <a:ea typeface="黑体" panose="02010609060101010101" pitchFamily="49" charset="-122"/>
              </a:rPr>
              <a:t>5.《江城子·乙卯正月二十日夜记梦》中，“</a:t>
            </a:r>
            <a:r>
              <a:rPr lang="en-US" altLang="en-US" sz="2400" b="1">
                <a:solidFill>
                  <a:srgbClr val="FF0000"/>
                </a:solidFill>
                <a:latin typeface="黑体" panose="02010609060101010101" pitchFamily="49" charset="-122"/>
                <a:ea typeface="黑体" panose="02010609060101010101" pitchFamily="49" charset="-122"/>
              </a:rPr>
              <a:t>明月夜</a:t>
            </a:r>
            <a:r>
              <a:rPr lang="zh-CN" altLang="en-US" sz="2400" b="1">
                <a:solidFill>
                  <a:srgbClr val="FF0000"/>
                </a:solidFill>
                <a:latin typeface="黑体" panose="02010609060101010101" pitchFamily="49" charset="-122"/>
                <a:ea typeface="黑体" panose="02010609060101010101" pitchFamily="49" charset="-122"/>
              </a:rPr>
              <a:t>，</a:t>
            </a:r>
            <a:r>
              <a:rPr lang="en-US" altLang="en-US" sz="2400" b="1">
                <a:solidFill>
                  <a:srgbClr val="FF0000"/>
                </a:solidFill>
                <a:latin typeface="黑体" panose="02010609060101010101" pitchFamily="49" charset="-122"/>
                <a:ea typeface="黑体" panose="02010609060101010101" pitchFamily="49" charset="-122"/>
              </a:rPr>
              <a:t>短松冈</a:t>
            </a:r>
            <a:r>
              <a:rPr lang="en-US" altLang="en-US" sz="2400" b="1">
                <a:solidFill>
                  <a:srgbClr val="000003"/>
                </a:solidFill>
                <a:latin typeface="黑体" panose="02010609060101010101" pitchFamily="49" charset="-122"/>
                <a:ea typeface="黑体" panose="02010609060101010101" pitchFamily="49" charset="-122"/>
              </a:rPr>
              <a:t>”两句</a:t>
            </a:r>
            <a:r>
              <a:rPr lang="zh-CN" altLang="en-US" sz="2400" b="1">
                <a:solidFill>
                  <a:srgbClr val="000003"/>
                </a:solidFill>
                <a:latin typeface="黑体" panose="02010609060101010101" pitchFamily="49" charset="-122"/>
                <a:ea typeface="黑体" panose="02010609060101010101" pitchFamily="49" charset="-122"/>
              </a:rPr>
              <a:t>运用月和松两种意象</a:t>
            </a:r>
            <a:r>
              <a:rPr lang="en-US" altLang="en-US" sz="2400" b="1">
                <a:solidFill>
                  <a:srgbClr val="000003"/>
                </a:solidFill>
                <a:latin typeface="黑体" panose="02010609060101010101" pitchFamily="49" charset="-122"/>
                <a:ea typeface="黑体" panose="02010609060101010101" pitchFamily="49" charset="-122"/>
              </a:rPr>
              <a:t>营造了</a:t>
            </a:r>
            <a:r>
              <a:rPr lang="zh-CN" altLang="en-US" sz="3200" b="1">
                <a:solidFill>
                  <a:schemeClr val="bg2">
                    <a:lumMod val="60000"/>
                    <a:lumOff val="40000"/>
                  </a:schemeClr>
                </a:solidFill>
                <a:latin typeface="黑体" panose="02010609060101010101" pitchFamily="49" charset="-122"/>
                <a:ea typeface="黑体" panose="02010609060101010101" pitchFamily="49" charset="-122"/>
              </a:rPr>
              <a:t>孤寂凄清悲凉</a:t>
            </a:r>
            <a:r>
              <a:rPr lang="en-US" altLang="en-US" sz="2400" b="1">
                <a:solidFill>
                  <a:srgbClr val="000003"/>
                </a:solidFill>
                <a:latin typeface="黑体" panose="02010609060101010101" pitchFamily="49" charset="-122"/>
                <a:ea typeface="黑体" panose="02010609060101010101" pitchFamily="49" charset="-122"/>
              </a:rPr>
              <a:t>的环境氛围</a:t>
            </a:r>
            <a:r>
              <a:rPr lang="zh-CN" altLang="en-US" sz="2400" b="1">
                <a:solidFill>
                  <a:srgbClr val="000003"/>
                </a:solidFill>
                <a:latin typeface="黑体" panose="02010609060101010101" pitchFamily="49" charset="-122"/>
                <a:ea typeface="黑体" panose="02010609060101010101" pitchFamily="49" charset="-122"/>
              </a:rPr>
              <a:t>，把苏轼的肝肠寸断淋漓尽致的表达了出来</a:t>
            </a:r>
            <a:r>
              <a:rPr lang="en-US" altLang="en-US" sz="2400" b="1">
                <a:solidFill>
                  <a:srgbClr val="000003"/>
                </a:solidFill>
                <a:latin typeface="黑体" panose="02010609060101010101" pitchFamily="49" charset="-122"/>
                <a:ea typeface="黑体" panose="02010609060101010101" pitchFamily="49" charset="-122"/>
              </a:rPr>
              <a:t>。</a:t>
            </a:r>
            <a:endParaRPr lang="en-US" altLang="en-US" sz="2400" b="1">
              <a:solidFill>
                <a:srgbClr val="000003"/>
              </a:solidFill>
              <a:latin typeface="黑体" panose="02010609060101010101" pitchFamily="49" charset="-122"/>
              <a:ea typeface="黑体" panose="02010609060101010101" pitchFamily="49" charset="-122"/>
            </a:endParaRPr>
          </a:p>
          <a:p>
            <a:pPr>
              <a:buFont typeface="Arial" panose="020b0604020202020204" pitchFamily="34" charset="0"/>
            </a:pPr>
            <a:r>
              <a:rPr lang="en-US" altLang="en-US" sz="2400" b="1">
                <a:solidFill>
                  <a:srgbClr val="000003"/>
                </a:solidFill>
                <a:latin typeface="黑体" panose="02010609060101010101" pitchFamily="49" charset="-122"/>
                <a:ea typeface="黑体" panose="02010609060101010101" pitchFamily="49" charset="-122"/>
              </a:rPr>
              <a:t>6.《登高》中由高到低，写诗人所见所闻，渲染秋江</a:t>
            </a:r>
            <a:r>
              <a:rPr lang="zh-CN" altLang="en-US" sz="3200" b="1">
                <a:solidFill>
                  <a:schemeClr val="bg2">
                    <a:lumMod val="60000"/>
                    <a:lumOff val="40000"/>
                  </a:schemeClr>
                </a:solidFill>
                <a:latin typeface="黑体" panose="02010609060101010101" pitchFamily="49" charset="-122"/>
                <a:ea typeface="黑体" panose="02010609060101010101" pitchFamily="49" charset="-122"/>
              </a:rPr>
              <a:t>凄冷萧瑟</a:t>
            </a:r>
            <a:r>
              <a:rPr lang="en-US" altLang="en-US" sz="2400" b="1">
                <a:solidFill>
                  <a:srgbClr val="000003"/>
                </a:solidFill>
                <a:latin typeface="黑体" panose="02010609060101010101" pitchFamily="49" charset="-122"/>
                <a:ea typeface="黑体" panose="02010609060101010101" pitchFamily="49" charset="-122"/>
              </a:rPr>
              <a:t>特点的句子是“</a:t>
            </a:r>
            <a:r>
              <a:rPr lang="en-US" altLang="en-US" sz="2400" b="1">
                <a:solidFill>
                  <a:srgbClr val="FF0000"/>
                </a:solidFill>
                <a:latin typeface="黑体" panose="02010609060101010101" pitchFamily="49" charset="-122"/>
                <a:ea typeface="黑体" panose="02010609060101010101" pitchFamily="49" charset="-122"/>
              </a:rPr>
              <a:t>风急天高猿啸哀</a:t>
            </a:r>
            <a:r>
              <a:rPr lang="zh-CN" altLang="en-US" sz="2400" b="1">
                <a:solidFill>
                  <a:srgbClr val="FF0000"/>
                </a:solidFill>
                <a:latin typeface="黑体" panose="02010609060101010101" pitchFamily="49" charset="-122"/>
                <a:ea typeface="黑体" panose="02010609060101010101" pitchFamily="49" charset="-122"/>
              </a:rPr>
              <a:t>，</a:t>
            </a:r>
            <a:r>
              <a:rPr lang="en-US" altLang="en-US" sz="2400" b="1">
                <a:solidFill>
                  <a:srgbClr val="FF0000"/>
                </a:solidFill>
                <a:latin typeface="黑体" panose="02010609060101010101" pitchFamily="49" charset="-122"/>
                <a:ea typeface="黑体" panose="02010609060101010101" pitchFamily="49" charset="-122"/>
              </a:rPr>
              <a:t>渚清沙白鸟飞回</a:t>
            </a:r>
            <a:r>
              <a:rPr lang="en-US" altLang="en-US" sz="2400" b="1">
                <a:solidFill>
                  <a:srgbClr val="000003"/>
                </a:solidFill>
                <a:latin typeface="黑体" panose="02010609060101010101" pitchFamily="49" charset="-122"/>
                <a:ea typeface="黑体" panose="02010609060101010101" pitchFamily="49" charset="-122"/>
              </a:rPr>
              <a:t>”。</a:t>
            </a:r>
            <a:endParaRPr lang="en-US" altLang="en-US" sz="2400" b="1">
              <a:solidFill>
                <a:srgbClr val="000003"/>
              </a:solidFill>
              <a:latin typeface="黑体" panose="02010609060101010101" pitchFamily="49" charset="-122"/>
              <a:ea typeface="黑体" panose="02010609060101010101" pitchFamily="49"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15362" name="文本框 2"/>
          <p:cNvSpPr txBox="1">
            <a:spLocks noChangeArrowheads="1"/>
          </p:cNvSpPr>
          <p:nvPr/>
        </p:nvSpPr>
        <p:spPr bwMode="auto">
          <a:xfrm>
            <a:off x="108585" y="692785"/>
            <a:ext cx="8913495" cy="5568315"/>
          </a:xfrm>
          <a:prstGeom prst="rect">
            <a:avLst/>
          </a:prstGeom>
          <a:noFill/>
          <a:ln w="9525">
            <a:noFill/>
            <a:miter lim="800000"/>
          </a:ln>
        </p:spPr>
        <p:txBody>
          <a:bodyPr wrap="square">
            <a:spAutoFit/>
          </a:bodyPr>
          <a:lstStyle/>
          <a:p>
            <a:pPr marR="0" algn="ctr" defTabSz="914400">
              <a:lnSpc>
                <a:spcPct val="80000"/>
              </a:lnSpc>
              <a:buClrTx/>
              <a:buSzTx/>
              <a:buFont typeface="Arial" panose="020b0604020202020204" pitchFamily="34" charset="0"/>
              <a:buNone/>
              <a:defRPr/>
            </a:pPr>
            <a:endParaRPr kumimoji="0" lang="en-US" altLang="zh-CN" sz="3200" b="1" kern="1200" cap="none" spc="0" normalizeH="0" baseline="0" noProof="1" smtClean="0">
              <a:solidFill>
                <a:srgbClr val="FF0000"/>
              </a:solidFill>
              <a:effectLst>
                <a:outerShdw blurRad="38100" dist="38100" dir="2700000">
                  <a:srgbClr val="000000"/>
                </a:outerShdw>
              </a:effectLst>
              <a:latin typeface="楷体" panose="02010609060101010101" pitchFamily="49"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40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山居秋暝</a:t>
            </a:r>
            <a:endParaRPr kumimoji="0" lang="zh-CN" altLang="en-US" sz="40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en-US" altLang="zh-CN" sz="40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              </a:t>
            </a:r>
            <a:r>
              <a:rPr kumimoji="0" lang="zh-CN" altLang="en-US" sz="40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作者：王维 (唐)</a:t>
            </a:r>
            <a:endParaRPr kumimoji="0" lang="zh-CN" altLang="en-US" sz="40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空山新雨后，天气晚来秋。</a:t>
            </a:r>
            <a:endPar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明月松间照，清泉石上流。</a:t>
            </a:r>
            <a:endPar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竹喧归浣女，莲动下渔舟。</a:t>
            </a:r>
            <a:endPar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随意春芳歇，王孙自可留。</a:t>
            </a:r>
            <a:r>
              <a:rPr kumimoji="0" lang="zh-CN" altLang="en-US" sz="3200" b="1" kern="1200" cap="none" spc="0" normalizeH="0" baseline="0" noProof="1" smtClean="0">
                <a:latin typeface="Arial" panose="020b0604020202020204" pitchFamily="34" charset="0"/>
                <a:ea typeface="宋体" panose="02010600030101010101" pitchFamily="2" charset="-122"/>
                <a:cs typeface="+mn-cs"/>
              </a:rPr>
              <a:t> </a:t>
            </a:r>
            <a:endParaRPr kumimoji="0" lang="zh-CN" altLang="en-US" sz="3200" b="1" kern="1200" cap="none" spc="0" normalizeH="0" baseline="0" noProof="1" smtClean="0">
              <a:latin typeface="Arial" panose="020b0604020202020204" pitchFamily="34" charset="0"/>
              <a:ea typeface="宋体" panose="02010600030101010101" pitchFamily="2" charset="-122"/>
              <a:cs typeface="+mn-cs"/>
            </a:endParaRPr>
          </a:p>
          <a:p>
            <a:pPr marR="0" defTabSz="914400">
              <a:lnSpc>
                <a:spcPct val="80000"/>
              </a:lnSpc>
              <a:buClrTx/>
              <a:buSzTx/>
              <a:buFont typeface="Arial" panose="020b0604020202020204" pitchFamily="34" charset="0"/>
              <a:buNone/>
              <a:defRPr/>
            </a:pPr>
            <a:endParaRPr kumimoji="0" lang="en-US" altLang="zh-CN" sz="3200" b="1" kern="1200" cap="none" spc="0" normalizeH="0" baseline="0" noProof="1" smtClean="0">
              <a:solidFill>
                <a:srgbClr val="FF0000"/>
              </a:solidFill>
              <a:latin typeface="Arial" panose="020b0604020202020204" pitchFamily="34" charset="0"/>
              <a:ea typeface="宋体" panose="02010600030101010101" pitchFamily="2" charset="-122"/>
              <a:cs typeface="+mn-cs"/>
            </a:endParaRPr>
          </a:p>
          <a:p>
            <a:pPr marR="0" defTabSz="914400">
              <a:lnSpc>
                <a:spcPct val="80000"/>
              </a:lnSpc>
              <a:buClrTx/>
              <a:buSzTx/>
              <a:buFont typeface="Arial" panose="020b0604020202020204" pitchFamily="34" charset="0"/>
              <a:buNone/>
              <a:defRPr/>
            </a:pPr>
            <a:r>
              <a:rPr kumimoji="0" lang="en-US" altLang="zh-CN" sz="3200" b="1" kern="1200" cap="none" spc="0" normalizeH="0" baseline="0" noProof="1" smtClean="0">
                <a:solidFill>
                  <a:srgbClr val="FF0000"/>
                </a:solidFill>
                <a:latin typeface="Arial" panose="020b0604020202020204" pitchFamily="34" charset="0"/>
                <a:ea typeface="宋体" panose="02010600030101010101" pitchFamily="2" charset="-122"/>
                <a:cs typeface="+mn-cs"/>
              </a:rPr>
              <a:t>2.</a:t>
            </a:r>
            <a:r>
              <a:rPr kumimoji="0" lang="zh-CN" altLang="en-US" sz="3200" b="1" kern="1200" cap="none" spc="0" normalizeH="0" baseline="0" noProof="1" smtClean="0">
                <a:solidFill>
                  <a:srgbClr val="FF0000"/>
                </a:solidFill>
                <a:latin typeface="Arial" panose="020b0604020202020204" pitchFamily="34" charset="0"/>
                <a:ea typeface="宋体" panose="02010600030101010101" pitchFamily="2" charset="-122"/>
                <a:cs typeface="+mn-cs"/>
              </a:rPr>
              <a:t>这首诗</a:t>
            </a:r>
            <a:r>
              <a:rPr lang="zh-CN" altLang="en-US" sz="3200" b="1" smtClean="0">
                <a:solidFill>
                  <a:srgbClr val="FF0000"/>
                </a:solidFill>
                <a:sym typeface="+mn-ea"/>
              </a:rPr>
              <a:t>的前两联营造了一种怎样的意境？</a:t>
            </a:r>
            <a:r>
              <a:rPr kumimoji="0" lang="zh-CN" altLang="en-US" sz="3200" b="1" kern="1200" cap="none" spc="0" normalizeH="0" baseline="0" noProof="1" smtClean="0">
                <a:solidFill>
                  <a:srgbClr val="FF0000"/>
                </a:solidFill>
                <a:latin typeface="Arial" panose="020b0604020202020204" pitchFamily="34" charset="0"/>
                <a:ea typeface="宋体" panose="02010600030101010101" pitchFamily="2" charset="-122"/>
                <a:cs typeface="+mn-cs"/>
              </a:rPr>
              <a:t> 请简要分析。</a:t>
            </a:r>
            <a:endParaRPr kumimoji="0" lang="zh-CN" altLang="en-US" sz="3200" b="1" kern="1200" cap="none" spc="0" normalizeH="0" baseline="0" noProof="1" smtClean="0">
              <a:solidFill>
                <a:srgbClr val="FF0000"/>
              </a:solidFill>
              <a:latin typeface="Arial" panose="020b0604020202020204" pitchFamily="34" charset="0"/>
              <a:ea typeface="宋体" panose="02010600030101010101" pitchFamily="2" charset="-122"/>
              <a:cs typeface="+mn-cs"/>
            </a:endParaRPr>
          </a:p>
          <a:p>
            <a:pPr marR="0" defTabSz="914400">
              <a:lnSpc>
                <a:spcPct val="80000"/>
              </a:lnSpc>
              <a:buClrTx/>
              <a:buSzTx/>
              <a:buFont typeface="Arial" panose="020b0604020202020204" pitchFamily="34" charset="0"/>
              <a:buNone/>
              <a:defRPr/>
            </a:pPr>
            <a:endParaRPr kumimoji="0" lang="zh-CN" altLang="en-US" sz="3200" b="1" kern="1200" cap="none" spc="0" normalizeH="0" baseline="0" noProof="1" smtClean="0">
              <a:solidFill>
                <a:srgbClr val="FF0000"/>
              </a:solidFill>
              <a:latin typeface="Arial" panose="020b0604020202020204" pitchFamily="34" charset="0"/>
              <a:ea typeface="宋体" panose="02010600030101010101" pitchFamily="2" charset="-122"/>
              <a:cs typeface="+mn-cs"/>
            </a:endParaRPr>
          </a:p>
          <a:p>
            <a:pPr marR="0" defTabSz="914400">
              <a:buClrTx/>
              <a:buSzTx/>
              <a:buFont typeface="Arial" panose="020b0604020202020204" pitchFamily="34" charset="0"/>
              <a:buNone/>
              <a:defRPr/>
            </a:pPr>
            <a:endParaRPr kumimoji="0" lang="zh-CN" altLang="en-US" sz="3600" b="1" u="sng" kern="1200" cap="none" spc="0" normalizeH="0" baseline="0" noProof="0" smtClean="0">
              <a:solidFill>
                <a:schemeClr val="tx2"/>
              </a:solidFill>
              <a:latin typeface="黑体" panose="02010609060101010101" pitchFamily="49" charset="-122"/>
              <a:ea typeface="黑体" panose="02010609060101010101" pitchFamily="49" charset="-122"/>
              <a:cs typeface="+mn-cs"/>
            </a:endParaRPr>
          </a:p>
        </p:txBody>
      </p:sp>
      <p:sp>
        <p:nvSpPr>
          <p:cNvPr id="2" name="文本框 1"/>
          <p:cNvSpPr txBox="1"/>
          <p:nvPr/>
        </p:nvSpPr>
        <p:spPr>
          <a:xfrm>
            <a:off x="36195" y="45085"/>
            <a:ext cx="9047480" cy="706755"/>
          </a:xfrm>
          <a:prstGeom prst="rect">
            <a:avLst/>
          </a:prstGeom>
          <a:solidFill>
            <a:schemeClr val="bg1"/>
          </a:solidFill>
        </p:spPr>
        <p:txBody>
          <a:bodyPr wrap="square" rtlCol="0" anchor="t">
            <a:spAutoFit/>
          </a:bodyPr>
          <a:lstStyle/>
          <a:p>
            <a:pPr marR="0" defTabSz="914400">
              <a:buClrTx/>
              <a:buSzTx/>
              <a:buFont typeface="Arial" panose="020b0604020202020204" pitchFamily="34" charset="0"/>
              <a:buNone/>
              <a:defRPr/>
            </a:pPr>
            <a:r>
              <a:rPr lang="zh-CN" altLang="en-US" sz="4000" b="1" noProof="0" smtClean="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回扣课本  夯实基础</a:t>
            </a:r>
            <a:endParaRPr lang="zh-CN" altLang="en-US" sz="4000">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0706" name="内容占位符 200705"/>
          <p:cNvSpPr>
            <a:spLocks noGrp="1"/>
          </p:cNvSpPr>
          <p:nvPr>
            <p:ph idx="1"/>
          </p:nvPr>
        </p:nvSpPr>
        <p:spPr>
          <a:xfrm>
            <a:off x="36195" y="116840"/>
            <a:ext cx="9144000" cy="6668770"/>
          </a:xfrm>
          <a:solidFill>
            <a:schemeClr val="bg1"/>
          </a:solidFill>
        </p:spPr>
        <p:txBody>
          <a:bodyPr anchor="t" anchorCtr="0"/>
          <a:lstStyle/>
          <a:p>
            <a:pPr>
              <a:lnSpc>
                <a:spcPct val="80000"/>
              </a:lnSpc>
              <a:buNone/>
            </a:pPr>
            <a:r>
              <a:rPr lang="en-US" altLang="zh-CN" noProof="0" smtClean="0">
                <a:ln>
                  <a:noFill/>
                </a:ln>
                <a:solidFill>
                  <a:srgbClr val="0000FF"/>
                </a:solidFill>
                <a:effectLst/>
                <a:uLnTx/>
                <a:latin typeface="楷体_GB2312" pitchFamily="49" charset="-122"/>
                <a:ea typeface="楷体_GB2312" pitchFamily="49" charset="-122"/>
                <a:sym typeface="+mn-ea"/>
              </a:rPr>
              <a:t>★</a:t>
            </a:r>
            <a:r>
              <a:rPr lang="zh-CN" altLang="en-US" b="1" noProof="0" smtClean="0">
                <a:ln>
                  <a:noFill/>
                </a:ln>
                <a:solidFill>
                  <a:srgbClr val="0000FF"/>
                </a:solidFill>
                <a:effectLst/>
                <a:uLnTx/>
                <a:latin typeface="楷体_GB2312" pitchFamily="49" charset="-122"/>
                <a:ea typeface="楷体_GB2312" pitchFamily="49" charset="-122"/>
                <a:sym typeface="+mn-ea"/>
              </a:rPr>
              <a:t>意境类题目</a:t>
            </a:r>
            <a:r>
              <a:rPr lang="zh-CN" altLang="en-US" b="1" noProof="0" smtClean="0">
                <a:solidFill>
                  <a:srgbClr val="FF0000"/>
                </a:solidFill>
                <a:latin typeface="+mj-ea"/>
                <a:ea typeface="+mj-ea"/>
                <a:sym typeface="+mn-ea"/>
              </a:rPr>
              <a:t>答题步骤，学会规范答题</a:t>
            </a:r>
            <a:r>
              <a:rPr lang="zh-CN" altLang="en-US" b="1" noProof="0" smtClean="0">
                <a:solidFill>
                  <a:schemeClr val="tx2"/>
                </a:solidFill>
                <a:latin typeface="+mj-ea"/>
                <a:ea typeface="+mj-ea"/>
                <a:sym typeface="+mn-ea"/>
              </a:rPr>
              <a:t>：</a:t>
            </a:r>
            <a:endParaRPr lang="zh-CN" altLang="en-US" b="1" noProof="0" smtClean="0">
              <a:solidFill>
                <a:schemeClr val="tx2"/>
              </a:solidFill>
              <a:latin typeface="+mj-ea"/>
              <a:ea typeface="+mj-ea"/>
              <a:sym typeface="+mn-ea"/>
            </a:endParaRPr>
          </a:p>
          <a:p>
            <a:pPr>
              <a:lnSpc>
                <a:spcPct val="80000"/>
              </a:lnSpc>
              <a:buNone/>
            </a:pPr>
            <a:r>
              <a:rPr lang="zh-CN" altLang="en-US" sz="2800" b="1"/>
              <a:t>（</a:t>
            </a:r>
            <a:r>
              <a:rPr lang="en-US" altLang="zh-CN" sz="2800" b="1"/>
              <a:t>1</a:t>
            </a:r>
            <a:r>
              <a:rPr lang="zh-CN" altLang="en-US" sz="2800" b="1"/>
              <a:t>）</a:t>
            </a:r>
            <a:r>
              <a:rPr lang="zh-CN" altLang="en-US" sz="2800" b="1" u="sng">
                <a:solidFill>
                  <a:srgbClr val="FF0000"/>
                </a:solidFill>
              </a:rPr>
              <a:t>描绘</a:t>
            </a:r>
            <a:r>
              <a:rPr lang="zh-CN" altLang="en-US" sz="2800" b="1" u="sng"/>
              <a:t>诗歌中所展示的图景</a:t>
            </a:r>
            <a:r>
              <a:rPr lang="zh-CN" altLang="en-US" sz="2800" b="1" u="sng">
                <a:solidFill>
                  <a:srgbClr val="FF0000"/>
                </a:solidFill>
              </a:rPr>
              <a:t>画面</a:t>
            </a:r>
            <a:r>
              <a:rPr lang="zh-CN" altLang="en-US" sz="2800" b="1" u="sng"/>
              <a:t>。</a:t>
            </a:r>
            <a:r>
              <a:rPr lang="zh-CN" altLang="en-US" sz="2800" b="1"/>
              <a:t>抓住主要的景物，用描写的方式再现画面。描绘时一要忠于原诗，二要想象合理，三要语言优美。</a:t>
            </a:r>
            <a:endParaRPr lang="zh-CN" altLang="en-US" sz="2800" b="1"/>
          </a:p>
          <a:p>
            <a:pPr>
              <a:lnSpc>
                <a:spcPct val="80000"/>
              </a:lnSpc>
              <a:buNone/>
            </a:pPr>
            <a:r>
              <a:rPr lang="zh-CN" altLang="en-US" sz="2800" b="1"/>
              <a:t>（</a:t>
            </a:r>
            <a:r>
              <a:rPr lang="en-US" altLang="zh-CN" sz="2800" b="1"/>
              <a:t>2</a:t>
            </a:r>
            <a:r>
              <a:rPr lang="zh-CN" altLang="en-US" sz="2800" b="1"/>
              <a:t>）</a:t>
            </a:r>
            <a:r>
              <a:rPr lang="zh-CN" altLang="en-US" sz="2800" b="1" u="sng">
                <a:solidFill>
                  <a:srgbClr val="FF0000"/>
                </a:solidFill>
              </a:rPr>
              <a:t>概括</a:t>
            </a:r>
            <a:r>
              <a:rPr lang="zh-CN" altLang="en-US" sz="2800" b="1" u="sng"/>
              <a:t>景物所营造的氛围</a:t>
            </a:r>
            <a:r>
              <a:rPr lang="zh-CN" altLang="en-US" sz="2800" b="1" u="sng">
                <a:solidFill>
                  <a:srgbClr val="FF0000"/>
                </a:solidFill>
              </a:rPr>
              <a:t>特点</a:t>
            </a:r>
            <a:r>
              <a:rPr lang="zh-CN" altLang="en-US" sz="2800" b="1"/>
              <a:t>，一般用两个双音节的词语（孤寂冷清、恬静优美、雄浑壮阔、萧瑟凄冷、清新明丽等）概括。</a:t>
            </a:r>
            <a:endParaRPr lang="zh-CN" altLang="en-US" sz="2800" b="1"/>
          </a:p>
          <a:p>
            <a:pPr>
              <a:lnSpc>
                <a:spcPct val="80000"/>
              </a:lnSpc>
              <a:buNone/>
            </a:pPr>
            <a:r>
              <a:rPr lang="zh-CN" altLang="en-US" sz="2800" b="1"/>
              <a:t>（</a:t>
            </a:r>
            <a:r>
              <a:rPr lang="en-US" altLang="zh-CN" sz="2800" b="1"/>
              <a:t>3</a:t>
            </a:r>
            <a:r>
              <a:rPr lang="zh-CN" altLang="en-US" sz="2800" b="1"/>
              <a:t>）</a:t>
            </a:r>
            <a:r>
              <a:rPr lang="zh-CN" altLang="en-US" sz="2800" b="1" u="sng">
                <a:solidFill>
                  <a:srgbClr val="FF0000"/>
                </a:solidFill>
              </a:rPr>
              <a:t>分析</a:t>
            </a:r>
            <a:r>
              <a:rPr lang="zh-CN" altLang="en-US" sz="2800" b="1" u="sng"/>
              <a:t>作者借助景色所抒发的</a:t>
            </a:r>
            <a:r>
              <a:rPr lang="zh-CN" altLang="en-US" sz="2800" b="1" u="sng">
                <a:solidFill>
                  <a:srgbClr val="FF0000"/>
                </a:solidFill>
              </a:rPr>
              <a:t>情感</a:t>
            </a:r>
            <a:r>
              <a:rPr lang="zh-CN" altLang="en-US" sz="2800" b="1"/>
              <a:t>。表述时切忌空洞，</a:t>
            </a:r>
            <a:r>
              <a:rPr lang="zh-CN" altLang="en-US" sz="2800" b="1">
                <a:solidFill>
                  <a:srgbClr val="0000FF"/>
                </a:solidFill>
              </a:rPr>
              <a:t>要具体阐述</a:t>
            </a:r>
            <a:r>
              <a:rPr lang="zh-CN" altLang="en-US" sz="2800" b="1"/>
              <a:t>。答出“为什么”或“是如何表现的”。</a:t>
            </a:r>
            <a:r>
              <a:rPr lang="zh-CN" altLang="en-US" sz="2800" b="1">
                <a:latin typeface="幼圆" panose="02010509060101010101" pitchFamily="49" charset="-122"/>
                <a:ea typeface="幼圆" panose="02010509060101010101" pitchFamily="49" charset="-122"/>
              </a:rPr>
              <a:t>比如感伤一定要点明为何感伤。</a:t>
            </a:r>
            <a:r>
              <a:rPr lang="zh-CN" altLang="en-US" sz="2800" b="1" u="sng">
                <a:solidFill>
                  <a:srgbClr val="0000CC"/>
                </a:solidFill>
                <a:latin typeface="黑体" panose="02010609060101010101" pitchFamily="49" charset="-122"/>
                <a:ea typeface="黑体" panose="02010609060101010101" pitchFamily="49" charset="-122"/>
              </a:rPr>
              <a:t>离愁别绪、羁旅情愁、思乡怀远、闲适恬淡、乐山好水、感时伤世、吊古伤今、忧国忧民、言志抒怀、叹惋讽谏</a:t>
            </a:r>
            <a:r>
              <a:rPr lang="zh-CN" altLang="en-US" sz="2800" b="1">
                <a:latin typeface="黑体" panose="02010609060101010101" pitchFamily="49" charset="-122"/>
                <a:ea typeface="黑体" panose="02010609060101010101" pitchFamily="49" charset="-122"/>
              </a:rPr>
              <a:t>等。</a:t>
            </a:r>
            <a:endParaRPr lang="zh-CN" altLang="en-US" sz="2800"/>
          </a:p>
          <a:p>
            <a:pPr>
              <a:lnSpc>
                <a:spcPct val="80000"/>
              </a:lnSpc>
              <a:buNone/>
            </a:pPr>
            <a:endParaRPr lang="zh-CN" altLang="en-US" sz="2800" b="1"/>
          </a:p>
          <a:p>
            <a:pPr>
              <a:lnSpc>
                <a:spcPct val="80000"/>
              </a:lnSpc>
            </a:pPr>
            <a:r>
              <a:rPr lang="zh-CN" altLang="en-US" sz="2800" b="1">
                <a:solidFill>
                  <a:schemeClr val="tx2"/>
                </a:solidFill>
              </a:rPr>
              <a:t>一 般 表 达式：</a:t>
            </a:r>
            <a:r>
              <a:rPr lang="zh-CN" altLang="en-US" sz="2800" b="1" u="sng">
                <a:solidFill>
                  <a:srgbClr val="C00000"/>
                </a:solidFill>
              </a:rPr>
              <a:t>本诗通过描写</a:t>
            </a:r>
            <a:r>
              <a:rPr lang="en-US" altLang="zh-CN" sz="2800" b="1" u="sng">
                <a:solidFill>
                  <a:srgbClr val="C00000"/>
                </a:solidFill>
              </a:rPr>
              <a:t>……</a:t>
            </a:r>
            <a:r>
              <a:rPr lang="zh-CN" altLang="en-US" sz="2800" b="1" u="sng">
                <a:solidFill>
                  <a:srgbClr val="C00000"/>
                </a:solidFill>
              </a:rPr>
              <a:t>等景物，营造了</a:t>
            </a:r>
            <a:r>
              <a:rPr lang="en-US" altLang="zh-CN" sz="2800" b="1" u="sng">
                <a:solidFill>
                  <a:srgbClr val="C00000"/>
                </a:solidFill>
              </a:rPr>
              <a:t>……</a:t>
            </a:r>
            <a:r>
              <a:rPr lang="zh-CN" altLang="en-US" sz="2800" b="1" u="sng">
                <a:solidFill>
                  <a:srgbClr val="C00000"/>
                </a:solidFill>
              </a:rPr>
              <a:t>氛围（描绘出一幅</a:t>
            </a:r>
            <a:r>
              <a:rPr lang="en-US" altLang="zh-CN" sz="2800" b="1" u="sng">
                <a:solidFill>
                  <a:srgbClr val="C00000"/>
                </a:solidFill>
              </a:rPr>
              <a:t>……</a:t>
            </a:r>
            <a:r>
              <a:rPr lang="zh-CN" altLang="en-US" sz="2800" b="1" u="sng">
                <a:solidFill>
                  <a:srgbClr val="C00000"/>
                </a:solidFill>
              </a:rPr>
              <a:t>的图画），表达了</a:t>
            </a:r>
            <a:r>
              <a:rPr lang="en-US" altLang="zh-CN" sz="2800" b="1" u="sng">
                <a:solidFill>
                  <a:srgbClr val="C00000"/>
                </a:solidFill>
              </a:rPr>
              <a:t>……</a:t>
            </a:r>
            <a:r>
              <a:rPr lang="zh-CN" altLang="en-US" sz="2800" b="1" u="sng">
                <a:solidFill>
                  <a:srgbClr val="C00000"/>
                </a:solidFill>
              </a:rPr>
              <a:t>的感情。</a:t>
            </a:r>
            <a:r>
              <a:rPr lang="zh-CN" altLang="en-US" sz="2800" b="1" u="sng"/>
              <a:t>（</a:t>
            </a:r>
            <a:r>
              <a:rPr lang="zh-CN" altLang="en-US" sz="2800" b="1"/>
              <a:t>特别提示：题目中如要求结合诗句作简要分析，一定注意结合原诗中的意象进行具体阐释。）</a:t>
            </a:r>
            <a:endParaRPr lang="zh-CN" altLang="en-US" sz="2800" b="1"/>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314" name="Picture 8" descr="1d8aecef7f193d092cf53462"/>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5362" name="文本框 2"/>
          <p:cNvSpPr txBox="1">
            <a:spLocks noChangeArrowheads="1"/>
          </p:cNvSpPr>
          <p:nvPr/>
        </p:nvSpPr>
        <p:spPr bwMode="auto">
          <a:xfrm>
            <a:off x="45720" y="188595"/>
            <a:ext cx="9051925" cy="6391910"/>
          </a:xfrm>
          <a:prstGeom prst="rect">
            <a:avLst/>
          </a:prstGeom>
          <a:noFill/>
          <a:ln w="9525">
            <a:noFill/>
            <a:miter lim="800000"/>
          </a:ln>
        </p:spPr>
        <p:txBody>
          <a:bodyPr wrap="square">
            <a:spAutoFit/>
          </a:bodyPr>
          <a:lstStyle/>
          <a:p>
            <a:pPr marR="0" algn="ctr" defTabSz="914400">
              <a:lnSpc>
                <a:spcPct val="80000"/>
              </a:lnSpc>
              <a:buClrTx/>
              <a:buSzTx/>
              <a:buFont typeface="Arial" panose="020b0604020202020204" pitchFamily="34" charset="0"/>
              <a:buNone/>
              <a:defRPr/>
            </a:pPr>
            <a:endParaRPr kumimoji="0" lang="zh-CN" altLang="en-US" sz="32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endParaRPr kumimoji="0" lang="zh-CN" altLang="en-US" sz="32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28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山居秋暝</a:t>
            </a:r>
            <a:endParaRPr kumimoji="0" lang="zh-CN" altLang="en-US" sz="28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en-US" altLang="zh-CN" sz="28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              </a:t>
            </a:r>
            <a:r>
              <a:rPr kumimoji="0" lang="zh-CN" altLang="en-US" sz="28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作者：王维 (唐)</a:t>
            </a:r>
            <a:endParaRPr kumimoji="0" lang="zh-CN" altLang="en-US" sz="28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28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空山新雨后，天气晚来秋。</a:t>
            </a:r>
            <a:endParaRPr kumimoji="0" lang="zh-CN" altLang="en-US" sz="28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28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明月松间照，清泉石上流。</a:t>
            </a:r>
            <a:endParaRPr kumimoji="0" lang="zh-CN" altLang="en-US" sz="28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28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竹喧归浣女，莲动下渔舟。</a:t>
            </a:r>
            <a:endParaRPr kumimoji="0" lang="zh-CN" altLang="en-US" sz="28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28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随意春芳歇，王孙自可留。</a:t>
            </a:r>
            <a:endParaRPr kumimoji="0" lang="zh-CN" altLang="en-US" sz="28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defTabSz="914400">
              <a:lnSpc>
                <a:spcPct val="100000"/>
              </a:lnSpc>
              <a:buClrTx/>
              <a:buSzTx/>
              <a:buFont typeface="Arial" panose="020b0604020202020204" pitchFamily="34" charset="0"/>
              <a:buNone/>
              <a:defRPr/>
            </a:pPr>
            <a:r>
              <a:rPr kumimoji="0" lang="zh-CN" altLang="en-US" sz="2800" b="1" kern="1200" cap="none" spc="0" normalizeH="0" baseline="0" noProof="1" smtClean="0">
                <a:latin typeface="Arial" panose="020b0604020202020204" pitchFamily="34" charset="0"/>
                <a:ea typeface="宋体" panose="02010600030101010101" pitchFamily="2" charset="-122"/>
                <a:cs typeface="+mn-cs"/>
              </a:rPr>
              <a:t> </a:t>
            </a:r>
            <a:r>
              <a:rPr lang="zh-CN" altLang="en-US" sz="2800" b="1" smtClean="0">
                <a:solidFill>
                  <a:srgbClr val="FF0000"/>
                </a:solidFill>
                <a:sym typeface="+mn-ea"/>
              </a:rPr>
              <a:t>这首诗的前两联营造了一种怎样的意境？ 请简要分析。</a:t>
            </a:r>
            <a:endParaRPr kumimoji="0" lang="zh-CN" altLang="en-US" sz="2800" b="1" kern="1200" cap="none" spc="0" normalizeH="0" baseline="0" noProof="1" smtClean="0">
              <a:latin typeface="Arial" panose="020b0604020202020204" pitchFamily="34" charset="0"/>
              <a:ea typeface="宋体" panose="02010600030101010101" pitchFamily="2" charset="-122"/>
              <a:cs typeface="+mn-cs"/>
            </a:endParaRPr>
          </a:p>
          <a:p>
            <a:pPr marR="0" defTabSz="914400">
              <a:lnSpc>
                <a:spcPct val="100000"/>
              </a:lnSpc>
              <a:buClrTx/>
              <a:buSzTx/>
              <a:buFont typeface="Arial" panose="020b0604020202020204" pitchFamily="34" charset="0"/>
              <a:buNone/>
              <a:defRPr/>
            </a:pPr>
            <a:r>
              <a:rPr kumimoji="0" lang="en-US" altLang="zh-CN" sz="2800" b="1" kern="1200" cap="none" spc="0" normalizeH="0" baseline="0" noProof="1" smtClean="0">
                <a:solidFill>
                  <a:schemeClr val="bg2">
                    <a:lumMod val="60000"/>
                    <a:lumOff val="40000"/>
                  </a:schemeClr>
                </a:solidFill>
                <a:latin typeface="Arial" panose="020b0604020202020204" pitchFamily="34" charset="0"/>
                <a:ea typeface="宋体" panose="02010600030101010101" pitchFamily="2" charset="-122"/>
                <a:cs typeface="+mn-cs"/>
              </a:rPr>
              <a:t>1.</a:t>
            </a:r>
            <a:r>
              <a:rPr lang="zh-CN" altLang="en-US" sz="2800" b="1" smtClean="0">
                <a:solidFill>
                  <a:schemeClr val="bg2">
                    <a:lumMod val="60000"/>
                    <a:lumOff val="40000"/>
                  </a:schemeClr>
                </a:solidFill>
                <a:sym typeface="+mn-ea"/>
              </a:rPr>
              <a:t>   </a:t>
            </a:r>
            <a:r>
              <a:rPr lang="zh-CN" altLang="en-US" sz="2800" b="1" noProof="0" smtClean="0">
                <a:solidFill>
                  <a:schemeClr val="bg2">
                    <a:lumMod val="60000"/>
                    <a:lumOff val="40000"/>
                  </a:schemeClr>
                </a:solidFill>
                <a:sym typeface="+mn-ea"/>
              </a:rPr>
              <a:t>刚下过一</a:t>
            </a:r>
            <a:r>
              <a:rPr lang="zh-CN" altLang="en-US" sz="2800" b="1" noProof="0">
                <a:solidFill>
                  <a:schemeClr val="bg2">
                    <a:lumMod val="60000"/>
                    <a:lumOff val="40000"/>
                  </a:schemeClr>
                </a:solidFill>
                <a:sym typeface="+mn-ea"/>
              </a:rPr>
              <a:t>场</a:t>
            </a:r>
            <a:r>
              <a:rPr lang="zh-CN" altLang="en-US" sz="2800" b="1" noProof="0" smtClean="0">
                <a:solidFill>
                  <a:schemeClr val="bg2">
                    <a:lumMod val="60000"/>
                    <a:lumOff val="40000"/>
                  </a:schemeClr>
                </a:solidFill>
                <a:sym typeface="+mn-ea"/>
              </a:rPr>
              <a:t>雨,山中</a:t>
            </a:r>
            <a:r>
              <a:rPr lang="zh-CN" altLang="en-US" sz="2800" b="1" noProof="0">
                <a:solidFill>
                  <a:schemeClr val="bg2">
                    <a:lumMod val="60000"/>
                    <a:lumOff val="40000"/>
                  </a:schemeClr>
                </a:solidFill>
                <a:sym typeface="+mn-ea"/>
              </a:rPr>
              <a:t>空</a:t>
            </a:r>
            <a:r>
              <a:rPr lang="zh-CN" altLang="en-US" sz="2800" b="1" noProof="0" smtClean="0">
                <a:solidFill>
                  <a:schemeClr val="bg2">
                    <a:lumMod val="60000"/>
                    <a:lumOff val="40000"/>
                  </a:schemeClr>
                </a:solidFill>
                <a:sym typeface="+mn-ea"/>
              </a:rPr>
              <a:t>气</a:t>
            </a:r>
            <a:r>
              <a:rPr lang="zh-CN" altLang="en-US" sz="2800" b="1" noProof="0">
                <a:solidFill>
                  <a:schemeClr val="bg2">
                    <a:lumMod val="60000"/>
                    <a:lumOff val="40000"/>
                  </a:schemeClr>
                </a:solidFill>
                <a:sym typeface="+mn-ea"/>
              </a:rPr>
              <a:t>清新</a:t>
            </a:r>
            <a:r>
              <a:rPr lang="zh-CN" altLang="en-US" sz="2800" b="1" noProof="0" smtClean="0">
                <a:solidFill>
                  <a:schemeClr val="bg2">
                    <a:lumMod val="60000"/>
                    <a:lumOff val="40000"/>
                  </a:schemeClr>
                </a:solidFill>
                <a:sym typeface="+mn-ea"/>
              </a:rPr>
              <a:t>,</a:t>
            </a:r>
            <a:r>
              <a:rPr lang="zh-CN" altLang="en-US" sz="2800" b="1" noProof="0">
                <a:solidFill>
                  <a:schemeClr val="bg2">
                    <a:lumMod val="60000"/>
                    <a:lumOff val="40000"/>
                  </a:schemeClr>
                </a:solidFill>
                <a:sym typeface="+mn-ea"/>
              </a:rPr>
              <a:t>秋天的傍晚,天</a:t>
            </a:r>
            <a:r>
              <a:rPr lang="zh-CN" altLang="en-US" sz="2800" b="1" noProof="0" smtClean="0">
                <a:solidFill>
                  <a:schemeClr val="bg2">
                    <a:lumMod val="60000"/>
                    <a:lumOff val="40000"/>
                  </a:schemeClr>
                </a:solidFill>
                <a:sym typeface="+mn-ea"/>
              </a:rPr>
              <a:t>气凉爽；皎</a:t>
            </a:r>
            <a:r>
              <a:rPr lang="zh-CN" altLang="en-US" sz="2800" b="1" noProof="0">
                <a:solidFill>
                  <a:schemeClr val="bg2">
                    <a:lumMod val="60000"/>
                    <a:lumOff val="40000"/>
                  </a:schemeClr>
                </a:solidFill>
                <a:sym typeface="+mn-ea"/>
              </a:rPr>
              <a:t>洁的月光透过松林</a:t>
            </a:r>
            <a:r>
              <a:rPr lang="zh-CN" altLang="en-US" sz="2800" b="1" noProof="0" smtClean="0">
                <a:solidFill>
                  <a:schemeClr val="bg2">
                    <a:lumMod val="60000"/>
                    <a:lumOff val="40000"/>
                  </a:schemeClr>
                </a:solidFill>
                <a:sym typeface="+mn-ea"/>
              </a:rPr>
              <a:t>撒落斑</a:t>
            </a:r>
            <a:r>
              <a:rPr lang="zh-CN" altLang="en-US" sz="2800" b="1" noProof="0">
                <a:solidFill>
                  <a:schemeClr val="bg2">
                    <a:lumMod val="60000"/>
                    <a:lumOff val="40000"/>
                  </a:schemeClr>
                </a:solidFill>
                <a:sym typeface="+mn-ea"/>
              </a:rPr>
              <a:t>驳的静影,清澈的泉水在岩石上叮咚流</a:t>
            </a:r>
            <a:r>
              <a:rPr lang="zh-CN" altLang="en-US" sz="2800" b="1" noProof="0" smtClean="0">
                <a:solidFill>
                  <a:schemeClr val="bg2">
                    <a:lumMod val="60000"/>
                    <a:lumOff val="40000"/>
                  </a:schemeClr>
                </a:solidFill>
                <a:sym typeface="+mn-ea"/>
              </a:rPr>
              <a:t>淌。</a:t>
            </a:r>
            <a:endParaRPr lang="zh-CN" altLang="en-US" sz="2800" b="1" noProof="0" smtClean="0">
              <a:solidFill>
                <a:schemeClr val="bg2">
                  <a:lumMod val="60000"/>
                  <a:lumOff val="40000"/>
                </a:schemeClr>
              </a:solidFill>
              <a:sym typeface="+mn-ea"/>
            </a:endParaRPr>
          </a:p>
          <a:p>
            <a:pPr marR="0" defTabSz="914400">
              <a:lnSpc>
                <a:spcPct val="100000"/>
              </a:lnSpc>
              <a:buClrTx/>
              <a:buSzTx/>
              <a:buFont typeface="Arial" panose="020b0604020202020204" pitchFamily="34" charset="0"/>
              <a:buNone/>
              <a:defRPr/>
            </a:pPr>
            <a:r>
              <a:rPr kumimoji="0" lang="en-US" altLang="zh-CN" sz="2800" b="1" kern="1200" cap="none" spc="0" normalizeH="0" baseline="0" noProof="0" smtClean="0">
                <a:solidFill>
                  <a:schemeClr val="bg2">
                    <a:lumMod val="60000"/>
                    <a:lumOff val="40000"/>
                  </a:schemeClr>
                </a:solidFill>
                <a:latin typeface="黑体" panose="02010609060101010101" pitchFamily="49" charset="-122"/>
                <a:ea typeface="黑体" panose="02010609060101010101" pitchFamily="49" charset="-122"/>
                <a:cs typeface="+mn-cs"/>
                <a:sym typeface="+mn-ea"/>
              </a:rPr>
              <a:t>2.</a:t>
            </a:r>
            <a:r>
              <a:rPr lang="zh-CN" altLang="en-US" sz="2800" b="1" noProof="0">
                <a:solidFill>
                  <a:schemeClr val="bg2">
                    <a:lumMod val="60000"/>
                    <a:lumOff val="40000"/>
                  </a:schemeClr>
                </a:solidFill>
                <a:sym typeface="+mn-ea"/>
              </a:rPr>
              <a:t>这首</a:t>
            </a:r>
            <a:r>
              <a:rPr lang="zh-CN" altLang="en-US" sz="2800" b="1" noProof="0" smtClean="0">
                <a:solidFill>
                  <a:schemeClr val="bg2">
                    <a:lumMod val="60000"/>
                    <a:lumOff val="40000"/>
                  </a:schemeClr>
                </a:solidFill>
                <a:sym typeface="+mn-ea"/>
              </a:rPr>
              <a:t>诗的前两联描</a:t>
            </a:r>
            <a:r>
              <a:rPr lang="zh-CN" altLang="en-US" sz="2800" b="1" noProof="0">
                <a:solidFill>
                  <a:schemeClr val="bg2">
                    <a:lumMod val="60000"/>
                    <a:lumOff val="40000"/>
                  </a:schemeClr>
                </a:solidFill>
                <a:sym typeface="+mn-ea"/>
              </a:rPr>
              <a:t>写了一</a:t>
            </a:r>
            <a:r>
              <a:rPr lang="zh-CN" altLang="en-US" sz="2800" b="1" noProof="0" smtClean="0">
                <a:solidFill>
                  <a:schemeClr val="bg2">
                    <a:lumMod val="60000"/>
                    <a:lumOff val="40000"/>
                  </a:schemeClr>
                </a:solidFill>
                <a:sym typeface="+mn-ea"/>
              </a:rPr>
              <a:t>幅</a:t>
            </a:r>
            <a:r>
              <a:rPr lang="zh-CN" altLang="en-US" sz="2800" b="1" noProof="0" smtClean="0">
                <a:solidFill>
                  <a:srgbClr val="FF0000"/>
                </a:solidFill>
                <a:sym typeface="+mn-ea"/>
              </a:rPr>
              <a:t>秋天傍晚时分</a:t>
            </a:r>
            <a:r>
              <a:rPr lang="zh-CN" altLang="en-US" sz="2800" b="1" noProof="0">
                <a:solidFill>
                  <a:srgbClr val="7030A0"/>
                </a:solidFill>
                <a:sym typeface="+mn-ea"/>
              </a:rPr>
              <a:t>山中</a:t>
            </a:r>
            <a:r>
              <a:rPr lang="zh-CN" altLang="en-US" sz="2800" b="1" noProof="0" smtClean="0">
                <a:solidFill>
                  <a:srgbClr val="FF0000"/>
                </a:solidFill>
                <a:sym typeface="+mn-ea"/>
              </a:rPr>
              <a:t>的清新幽静，恬淡优美</a:t>
            </a:r>
            <a:r>
              <a:rPr lang="zh-CN" altLang="en-US" sz="2800" b="1" noProof="0" smtClean="0">
                <a:solidFill>
                  <a:schemeClr val="bg2">
                    <a:lumMod val="60000"/>
                    <a:lumOff val="40000"/>
                  </a:schemeClr>
                </a:solidFill>
                <a:sym typeface="+mn-ea"/>
              </a:rPr>
              <a:t>的画面。</a:t>
            </a:r>
            <a:endParaRPr lang="zh-CN" altLang="en-US" sz="2800" b="1" noProof="0" smtClean="0">
              <a:solidFill>
                <a:schemeClr val="bg2">
                  <a:lumMod val="60000"/>
                  <a:lumOff val="40000"/>
                </a:schemeClr>
              </a:solidFill>
              <a:sym typeface="+mn-ea"/>
            </a:endParaRPr>
          </a:p>
          <a:p>
            <a:pPr marR="0" defTabSz="914400">
              <a:lnSpc>
                <a:spcPct val="100000"/>
              </a:lnSpc>
              <a:buClrTx/>
              <a:buSzTx/>
              <a:buFont typeface="Arial" panose="020b0604020202020204" pitchFamily="34" charset="0"/>
              <a:buNone/>
              <a:defRPr/>
            </a:pPr>
            <a:r>
              <a:rPr kumimoji="0" lang="en-US" altLang="zh-CN" sz="2800" b="1" u="sng" kern="1200" cap="none" spc="0" normalizeH="0" baseline="0" noProof="1" smtClean="0">
                <a:solidFill>
                  <a:schemeClr val="bg2">
                    <a:lumMod val="60000"/>
                    <a:lumOff val="40000"/>
                  </a:schemeClr>
                </a:solidFill>
                <a:latin typeface="Arial" panose="020b0604020202020204" pitchFamily="34" charset="0"/>
                <a:ea typeface="宋体" panose="02010600030101010101" pitchFamily="2" charset="-122"/>
                <a:cs typeface="+mn-cs"/>
                <a:sym typeface="+mn-ea"/>
              </a:rPr>
              <a:t>3.</a:t>
            </a:r>
            <a:r>
              <a:rPr kumimoji="0" lang="zh-CN" altLang="en-US" sz="2800" b="1" kern="1200" cap="none" spc="0" normalizeH="0" baseline="0" noProof="1" smtClean="0">
                <a:solidFill>
                  <a:schemeClr val="bg2">
                    <a:lumMod val="60000"/>
                    <a:lumOff val="40000"/>
                  </a:schemeClr>
                </a:solidFill>
                <a:latin typeface="Arial" panose="020b0604020202020204" pitchFamily="34" charset="0"/>
                <a:ea typeface="宋体" panose="02010600030101010101" pitchFamily="2" charset="-122"/>
                <a:cs typeface="+mn-cs"/>
                <a:sym typeface="+mn-ea"/>
              </a:rPr>
              <a:t>表现了诗人对山中美景的喜爱以及对这种理想生活的追求。</a:t>
            </a:r>
            <a:endParaRPr kumimoji="0" lang="zh-CN" altLang="en-US" sz="2800" b="1" kern="1200" cap="none" spc="0" normalizeH="0" baseline="0" noProof="1" smtClean="0">
              <a:solidFill>
                <a:schemeClr val="bg2">
                  <a:lumMod val="60000"/>
                  <a:lumOff val="40000"/>
                </a:schemeClr>
              </a:solidFill>
              <a:latin typeface="Arial" panose="020b0604020202020204" pitchFamily="34" charset="0"/>
              <a:ea typeface="宋体" panose="02010600030101010101" pitchFamily="2" charset="-122"/>
              <a:cs typeface="+mn-cs"/>
              <a:sym typeface="+mn-ea"/>
            </a:endParaRPr>
          </a:p>
        </p:txBody>
      </p:sp>
      <p:sp>
        <p:nvSpPr>
          <p:cNvPr id="2" name="文本框 1"/>
          <p:cNvSpPr txBox="1"/>
          <p:nvPr/>
        </p:nvSpPr>
        <p:spPr>
          <a:xfrm>
            <a:off x="50165" y="0"/>
            <a:ext cx="9047480" cy="706755"/>
          </a:xfrm>
          <a:prstGeom prst="rect">
            <a:avLst/>
          </a:prstGeom>
          <a:solidFill>
            <a:schemeClr val="bg1"/>
          </a:solidFill>
        </p:spPr>
        <p:txBody>
          <a:bodyPr wrap="square" rtlCol="0" anchor="t">
            <a:spAutoFit/>
          </a:bodyPr>
          <a:lstStyle/>
          <a:p>
            <a:pPr marR="0" defTabSz="914400">
              <a:buClrTx/>
              <a:buSzTx/>
              <a:buFont typeface="Arial" panose="020b0604020202020204" pitchFamily="34" charset="0"/>
              <a:buNone/>
              <a:defRPr/>
            </a:pPr>
            <a:r>
              <a:rPr lang="zh-CN" altLang="en-US" sz="4000" b="1" noProof="0" smtClean="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回扣课本  夯实基础</a:t>
            </a:r>
            <a:endParaRPr lang="zh-CN" altLang="en-US" sz="4000">
              <a:latin typeface="方正粗黑宋简体" panose="02000000000000000000" charset="-122"/>
              <a:ea typeface="方正粗黑宋简体" panose="02000000000000000000" charset="-122"/>
              <a:cs typeface="方正粗黑宋简体" panose="02000000000000000000" charset="-122"/>
            </a:endParaRPr>
          </a:p>
        </p:txBody>
      </p:sp>
      <p:sp>
        <p:nvSpPr>
          <p:cNvPr id="3" name="文本框 2"/>
          <p:cNvSpPr txBox="1"/>
          <p:nvPr/>
        </p:nvSpPr>
        <p:spPr>
          <a:xfrm>
            <a:off x="0" y="3573145"/>
            <a:ext cx="9114790" cy="953135"/>
          </a:xfrm>
          <a:prstGeom prst="rect">
            <a:avLst/>
          </a:prstGeom>
          <a:solidFill>
            <a:schemeClr val="accent3">
              <a:lumMod val="95000"/>
            </a:schemeClr>
          </a:solidFill>
        </p:spPr>
        <p:txBody>
          <a:bodyPr wrap="square" rtlCol="0">
            <a:spAutoFit/>
          </a:bodyPr>
          <a:lstStyle/>
          <a:p>
            <a:r>
              <a:rPr lang="en-US" altLang="zh-CN" sz="2800" b="1"/>
              <a:t>1.</a:t>
            </a:r>
            <a:r>
              <a:rPr lang="zh-CN" altLang="en-US" sz="2800" b="1"/>
              <a:t>山雨初霁,万物一新；初秋的傍晚,幽清明净.月光皎洁静洒，松影斑驳、</a:t>
            </a:r>
            <a:r>
              <a:rPr lang="zh-CN" altLang="en-US" sz="2800" b="1">
                <a:sym typeface="+mn-ea"/>
              </a:rPr>
              <a:t>清泉淙淙</a:t>
            </a:r>
            <a:r>
              <a:rPr lang="zh-CN" altLang="en-US" sz="2800" b="1"/>
              <a:t>.</a:t>
            </a:r>
            <a:endParaRPr lang="zh-CN" altLang="en-US" sz="2800" b="1"/>
          </a:p>
        </p:txBody>
      </p:sp>
    </p:spTree>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5362">
                                            <p:txEl>
                                              <p:pRg st="9" end="9"/>
                                            </p:txEl>
                                          </p:spTgt>
                                        </p:tgtEl>
                                        <p:attrNameLst>
                                          <p:attrName>style.visibility</p:attrName>
                                        </p:attrNameLst>
                                      </p:cBhvr>
                                      <p:to>
                                        <p:strVal val="visible"/>
                                      </p:to>
                                    </p:set>
                                    <p:animEffect transition="in" filter="blinds(horizontal)">
                                      <p:cBhvr>
                                        <p:cTn id="7" dur="500"/>
                                        <p:tgtEl>
                                          <p:spTgt spid="15362">
                                            <p:txEl>
                                              <p:pRg st="9" end="9"/>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5362">
                                            <p:txEl>
                                              <p:pRg st="10" end="10"/>
                                            </p:txEl>
                                          </p:spTgt>
                                        </p:tgtEl>
                                        <p:attrNameLst>
                                          <p:attrName>style.visibility</p:attrName>
                                        </p:attrNameLst>
                                      </p:cBhvr>
                                      <p:to>
                                        <p:strVal val="visible"/>
                                      </p:to>
                                    </p:set>
                                    <p:animEffect transition="in" filter="blinds(horizontal)">
                                      <p:cBhvr>
                                        <p:cTn id="12" dur="500"/>
                                        <p:tgtEl>
                                          <p:spTgt spid="15362">
                                            <p:txEl>
                                              <p:pRg st="10" end="1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5362">
                                            <p:txEl>
                                              <p:pRg st="11" end="11"/>
                                            </p:txEl>
                                          </p:spTgt>
                                        </p:tgtEl>
                                        <p:attrNameLst>
                                          <p:attrName>style.visibility</p:attrName>
                                        </p:attrNameLst>
                                      </p:cBhvr>
                                      <p:to>
                                        <p:strVal val="visible"/>
                                      </p:to>
                                    </p:set>
                                    <p:animEffect transition="in" filter="blinds(horizontal)">
                                      <p:cBhvr>
                                        <p:cTn id="17" dur="500"/>
                                        <p:tgtEl>
                                          <p:spTgt spid="15362">
                                            <p:txEl>
                                              <p:pRg st="11" end="1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15362" name="文本框 2"/>
          <p:cNvSpPr txBox="1">
            <a:spLocks noChangeArrowheads="1"/>
          </p:cNvSpPr>
          <p:nvPr/>
        </p:nvSpPr>
        <p:spPr bwMode="auto">
          <a:xfrm>
            <a:off x="108585" y="692785"/>
            <a:ext cx="9015730" cy="5962015"/>
          </a:xfrm>
          <a:prstGeom prst="rect">
            <a:avLst/>
          </a:prstGeom>
          <a:noFill/>
          <a:ln w="9525">
            <a:noFill/>
            <a:miter lim="800000"/>
          </a:ln>
        </p:spPr>
        <p:txBody>
          <a:bodyPr wrap="square">
            <a:spAutoFit/>
          </a:bodyPr>
          <a:lstStyle/>
          <a:p>
            <a:pPr marR="0" algn="ctr" defTabSz="914400">
              <a:lnSpc>
                <a:spcPct val="80000"/>
              </a:lnSpc>
              <a:buClrTx/>
              <a:buSzTx/>
              <a:buFont typeface="Arial" panose="020b0604020202020204" pitchFamily="34" charset="0"/>
              <a:buNone/>
              <a:defRPr/>
            </a:pPr>
            <a:endParaRPr kumimoji="0" lang="en-US" altLang="zh-CN" sz="3200" b="1" kern="1200" cap="none" spc="0" normalizeH="0" baseline="0" noProof="1" smtClean="0">
              <a:solidFill>
                <a:srgbClr val="FF0000"/>
              </a:solidFill>
              <a:effectLst>
                <a:outerShdw blurRad="38100" dist="38100" dir="2700000">
                  <a:srgbClr val="000000"/>
                </a:outerShdw>
              </a:effectLst>
              <a:latin typeface="楷体" panose="02010609060101010101" pitchFamily="49"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40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山居秋暝</a:t>
            </a:r>
            <a:endParaRPr kumimoji="0" lang="zh-CN" altLang="en-US" sz="40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en-US" altLang="zh-CN" sz="40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              </a:t>
            </a:r>
            <a:r>
              <a:rPr kumimoji="0" lang="zh-CN" altLang="en-US" sz="40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作者：王维 (唐)</a:t>
            </a:r>
            <a:endParaRPr kumimoji="0" lang="zh-CN" altLang="en-US" sz="40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空山新雨后，天气晚来秋。</a:t>
            </a:r>
            <a:endPar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明月松间照，清泉石上流。</a:t>
            </a:r>
            <a:endPar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竹喧归浣女，莲动下渔舟。</a:t>
            </a:r>
            <a:endPar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40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随意春芳歇，王孙自可留。</a:t>
            </a:r>
            <a:r>
              <a:rPr kumimoji="0" lang="zh-CN" altLang="en-US" sz="3200" b="1" kern="1200" cap="none" spc="0" normalizeH="0" baseline="0" noProof="1" smtClean="0">
                <a:latin typeface="Arial" panose="020b0604020202020204" pitchFamily="34" charset="0"/>
                <a:ea typeface="宋体" panose="02010600030101010101" pitchFamily="2" charset="-122"/>
                <a:cs typeface="+mn-cs"/>
              </a:rPr>
              <a:t> </a:t>
            </a:r>
            <a:endParaRPr kumimoji="0" lang="zh-CN" altLang="en-US" sz="3200" b="1" kern="1200" cap="none" spc="0" normalizeH="0" baseline="0" noProof="1" smtClean="0">
              <a:latin typeface="Arial" panose="020b0604020202020204" pitchFamily="34" charset="0"/>
              <a:ea typeface="宋体" panose="02010600030101010101" pitchFamily="2" charset="-122"/>
              <a:cs typeface="+mn-cs"/>
            </a:endParaRPr>
          </a:p>
          <a:p>
            <a:pPr marR="0" defTabSz="914400">
              <a:lnSpc>
                <a:spcPct val="80000"/>
              </a:lnSpc>
              <a:buClrTx/>
              <a:buSzTx/>
              <a:buFont typeface="Arial" panose="020b0604020202020204" pitchFamily="34" charset="0"/>
              <a:buNone/>
              <a:defRPr/>
            </a:pPr>
            <a:endParaRPr kumimoji="0" lang="zh-CN" altLang="en-US" sz="3200" b="1" kern="1200" cap="none" spc="0" normalizeH="0" baseline="0" noProof="1" smtClean="0">
              <a:solidFill>
                <a:srgbClr val="FF0000"/>
              </a:solidFill>
              <a:latin typeface="Arial" panose="020b0604020202020204" pitchFamily="34" charset="0"/>
              <a:ea typeface="宋体" panose="02010600030101010101" pitchFamily="2" charset="-122"/>
              <a:cs typeface="+mn-cs"/>
            </a:endParaRPr>
          </a:p>
          <a:p>
            <a:pPr marR="0" defTabSz="914400">
              <a:lnSpc>
                <a:spcPct val="80000"/>
              </a:lnSpc>
              <a:buClrTx/>
              <a:buSzTx/>
              <a:buFont typeface="Arial" panose="020b0604020202020204" pitchFamily="34" charset="0"/>
              <a:buNone/>
              <a:defRPr/>
            </a:pPr>
            <a:r>
              <a:rPr kumimoji="0" lang="en-US" altLang="zh-CN" sz="3200" b="1" kern="1200" cap="none" spc="0" normalizeH="0" baseline="0" noProof="1" smtClean="0">
                <a:solidFill>
                  <a:srgbClr val="FF0000"/>
                </a:solidFill>
                <a:latin typeface="Arial" panose="020b0604020202020204" pitchFamily="34" charset="0"/>
                <a:ea typeface="宋体" panose="02010600030101010101" pitchFamily="2" charset="-122"/>
                <a:cs typeface="+mn-cs"/>
              </a:rPr>
              <a:t>3.</a:t>
            </a:r>
            <a:r>
              <a:rPr lang="zh-CN" altLang="en-US" sz="3200" b="1">
                <a:solidFill>
                  <a:srgbClr val="FF0000"/>
                </a:solidFill>
                <a:sym typeface="+mn-ea"/>
              </a:rPr>
              <a:t>古人在谈到诗歌创作时曾说：“作诗不过情、景二端。”请从“景”和“情”的角度来赏析这首诗的前两联。</a:t>
            </a:r>
            <a:endParaRPr lang="zh-CN" altLang="en-US" sz="3200" b="1">
              <a:solidFill>
                <a:srgbClr val="000066"/>
              </a:solidFill>
              <a:latin typeface="Arial" panose="020b0604020202020204" pitchFamily="34" charset="0"/>
            </a:endParaRPr>
          </a:p>
          <a:p>
            <a:pPr marR="0" defTabSz="914400">
              <a:lnSpc>
                <a:spcPct val="80000"/>
              </a:lnSpc>
              <a:buClrTx/>
              <a:buSzTx/>
              <a:buFont typeface="Arial" panose="020b0604020202020204" pitchFamily="34" charset="0"/>
              <a:buNone/>
              <a:defRPr/>
            </a:pPr>
            <a:endParaRPr kumimoji="0" lang="zh-CN" altLang="en-US" sz="3200" b="1" kern="1200" cap="none" spc="0" normalizeH="0" baseline="0" noProof="1" smtClean="0">
              <a:solidFill>
                <a:srgbClr val="FF0000"/>
              </a:solidFill>
              <a:latin typeface="Arial" panose="020b0604020202020204" pitchFamily="34" charset="0"/>
              <a:ea typeface="宋体" panose="02010600030101010101" pitchFamily="2" charset="-122"/>
              <a:cs typeface="+mn-cs"/>
            </a:endParaRPr>
          </a:p>
          <a:p>
            <a:pPr marR="0" defTabSz="914400">
              <a:buClrTx/>
              <a:buSzTx/>
              <a:buFont typeface="Arial" panose="020b0604020202020204" pitchFamily="34" charset="0"/>
              <a:buNone/>
              <a:defRPr/>
            </a:pPr>
            <a:endParaRPr kumimoji="0" lang="zh-CN" altLang="en-US" sz="3600" b="1" u="sng" kern="1200" cap="none" spc="0" normalizeH="0" baseline="0" noProof="0" smtClean="0">
              <a:solidFill>
                <a:schemeClr val="tx2"/>
              </a:solidFill>
              <a:latin typeface="黑体" panose="02010609060101010101" pitchFamily="49" charset="-122"/>
              <a:ea typeface="黑体" panose="02010609060101010101" pitchFamily="49" charset="-122"/>
              <a:cs typeface="+mn-cs"/>
            </a:endParaRPr>
          </a:p>
        </p:txBody>
      </p:sp>
      <p:sp>
        <p:nvSpPr>
          <p:cNvPr id="2" name="文本框 1"/>
          <p:cNvSpPr txBox="1"/>
          <p:nvPr/>
        </p:nvSpPr>
        <p:spPr>
          <a:xfrm>
            <a:off x="36195" y="45085"/>
            <a:ext cx="9047480" cy="706755"/>
          </a:xfrm>
          <a:prstGeom prst="rect">
            <a:avLst/>
          </a:prstGeom>
          <a:solidFill>
            <a:schemeClr val="bg1"/>
          </a:solidFill>
        </p:spPr>
        <p:txBody>
          <a:bodyPr wrap="square" rtlCol="0" anchor="t">
            <a:spAutoFit/>
          </a:bodyPr>
          <a:lstStyle/>
          <a:p>
            <a:pPr marR="0" defTabSz="914400">
              <a:buClrTx/>
              <a:buSzTx/>
              <a:buFont typeface="Arial" panose="020b0604020202020204" pitchFamily="34" charset="0"/>
              <a:buNone/>
              <a:defRPr/>
            </a:pPr>
            <a:r>
              <a:rPr lang="zh-CN" altLang="en-US" sz="4000" b="1" noProof="0" smtClean="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回扣课本  夯实基础</a:t>
            </a:r>
            <a:endParaRPr lang="zh-CN" altLang="en-US" sz="4000">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0706" name="内容占位符 200705"/>
          <p:cNvSpPr>
            <a:spLocks noGrp="1"/>
          </p:cNvSpPr>
          <p:nvPr>
            <p:ph idx="1"/>
          </p:nvPr>
        </p:nvSpPr>
        <p:spPr>
          <a:xfrm>
            <a:off x="36195" y="71120"/>
            <a:ext cx="9144000" cy="6714490"/>
          </a:xfrm>
          <a:solidFill>
            <a:schemeClr val="bg1"/>
          </a:solidFill>
        </p:spPr>
        <p:txBody>
          <a:bodyPr anchor="t" anchorCtr="0"/>
          <a:lstStyle/>
          <a:p>
            <a:pPr>
              <a:lnSpc>
                <a:spcPct val="80000"/>
              </a:lnSpc>
              <a:buNone/>
            </a:pPr>
            <a:r>
              <a:rPr lang="en-US" altLang="zh-CN" noProof="0" smtClean="0">
                <a:ln>
                  <a:noFill/>
                </a:ln>
                <a:solidFill>
                  <a:srgbClr val="0000FF"/>
                </a:solidFill>
                <a:effectLst/>
                <a:uLnTx/>
                <a:latin typeface="楷体_GB2312" pitchFamily="49" charset="-122"/>
                <a:ea typeface="楷体_GB2312" pitchFamily="49" charset="-122"/>
                <a:sym typeface="+mn-ea"/>
              </a:rPr>
              <a:t>★</a:t>
            </a:r>
            <a:r>
              <a:rPr lang="en-US" altLang="zh-CN" b="1" noProof="0" smtClean="0">
                <a:ln>
                  <a:noFill/>
                </a:ln>
                <a:solidFill>
                  <a:srgbClr val="0000FF"/>
                </a:solidFill>
                <a:effectLst/>
                <a:uLnTx/>
                <a:latin typeface="楷体_GB2312" pitchFamily="49" charset="-122"/>
                <a:ea typeface="楷体_GB2312" pitchFamily="49" charset="-122"/>
                <a:sym typeface="+mn-ea"/>
              </a:rPr>
              <a:t>“</a:t>
            </a:r>
            <a:r>
              <a:rPr lang="zh-CN" altLang="en-US" b="1" noProof="0" smtClean="0">
                <a:ln>
                  <a:noFill/>
                </a:ln>
                <a:solidFill>
                  <a:srgbClr val="0000FF"/>
                </a:solidFill>
                <a:effectLst/>
                <a:uLnTx/>
                <a:latin typeface="楷体_GB2312" pitchFamily="49" charset="-122"/>
                <a:ea typeface="楷体_GB2312" pitchFamily="49" charset="-122"/>
                <a:sym typeface="+mn-ea"/>
              </a:rPr>
              <a:t>情</a:t>
            </a:r>
            <a:r>
              <a:rPr lang="en-US" altLang="zh-CN" b="1" noProof="0" smtClean="0">
                <a:ln>
                  <a:noFill/>
                </a:ln>
                <a:solidFill>
                  <a:srgbClr val="0000FF"/>
                </a:solidFill>
                <a:effectLst/>
                <a:uLnTx/>
                <a:latin typeface="楷体_GB2312" pitchFamily="49" charset="-122"/>
                <a:ea typeface="楷体_GB2312" pitchFamily="49" charset="-122"/>
                <a:sym typeface="+mn-ea"/>
              </a:rPr>
              <a:t>”</a:t>
            </a:r>
            <a:r>
              <a:rPr lang="zh-CN" altLang="en-US" b="1" noProof="0" smtClean="0">
                <a:ln>
                  <a:noFill/>
                </a:ln>
                <a:solidFill>
                  <a:srgbClr val="0000FF"/>
                </a:solidFill>
                <a:effectLst/>
                <a:uLnTx/>
                <a:latin typeface="楷体_GB2312" pitchFamily="49" charset="-122"/>
                <a:ea typeface="楷体_GB2312" pitchFamily="49" charset="-122"/>
                <a:sym typeface="+mn-ea"/>
              </a:rPr>
              <a:t>与</a:t>
            </a:r>
            <a:r>
              <a:rPr lang="en-US" altLang="zh-CN" b="1" noProof="0" smtClean="0">
                <a:ln>
                  <a:noFill/>
                </a:ln>
                <a:solidFill>
                  <a:srgbClr val="0000FF"/>
                </a:solidFill>
                <a:effectLst/>
                <a:uLnTx/>
                <a:latin typeface="楷体_GB2312" pitchFamily="49" charset="-122"/>
                <a:ea typeface="楷体_GB2312" pitchFamily="49" charset="-122"/>
                <a:sym typeface="+mn-ea"/>
              </a:rPr>
              <a:t>“</a:t>
            </a:r>
            <a:r>
              <a:rPr lang="zh-CN" altLang="en-US" b="1" noProof="0" smtClean="0">
                <a:ln>
                  <a:noFill/>
                </a:ln>
                <a:solidFill>
                  <a:srgbClr val="0000FF"/>
                </a:solidFill>
                <a:effectLst/>
                <a:uLnTx/>
                <a:latin typeface="楷体_GB2312" pitchFamily="49" charset="-122"/>
                <a:ea typeface="楷体_GB2312" pitchFamily="49" charset="-122"/>
                <a:sym typeface="+mn-ea"/>
              </a:rPr>
              <a:t>景</a:t>
            </a:r>
            <a:r>
              <a:rPr lang="en-US" altLang="zh-CN" b="1" noProof="0" smtClean="0">
                <a:ln>
                  <a:noFill/>
                </a:ln>
                <a:solidFill>
                  <a:srgbClr val="0000FF"/>
                </a:solidFill>
                <a:effectLst/>
                <a:uLnTx/>
                <a:latin typeface="楷体_GB2312" pitchFamily="49" charset="-122"/>
                <a:ea typeface="楷体_GB2312" pitchFamily="49" charset="-122"/>
                <a:sym typeface="+mn-ea"/>
              </a:rPr>
              <a:t>”</a:t>
            </a:r>
            <a:r>
              <a:rPr lang="zh-CN" altLang="en-US" b="1" noProof="0" smtClean="0">
                <a:ln>
                  <a:noFill/>
                </a:ln>
                <a:solidFill>
                  <a:srgbClr val="0000FF"/>
                </a:solidFill>
                <a:effectLst/>
                <a:uLnTx/>
                <a:latin typeface="楷体_GB2312" pitchFamily="49" charset="-122"/>
                <a:ea typeface="楷体_GB2312" pitchFamily="49" charset="-122"/>
                <a:sym typeface="+mn-ea"/>
              </a:rPr>
              <a:t>的关系类</a:t>
            </a:r>
            <a:r>
              <a:rPr lang="zh-CN" altLang="en-US" b="1" noProof="0" smtClean="0">
                <a:solidFill>
                  <a:srgbClr val="FF0000"/>
                </a:solidFill>
                <a:latin typeface="+mj-ea"/>
                <a:ea typeface="+mj-ea"/>
                <a:sym typeface="+mn-ea"/>
              </a:rPr>
              <a:t>答题步骤，学会规范答题</a:t>
            </a:r>
            <a:r>
              <a:rPr lang="zh-CN" altLang="en-US" b="1" noProof="0" smtClean="0">
                <a:solidFill>
                  <a:schemeClr val="tx2"/>
                </a:solidFill>
                <a:latin typeface="+mj-ea"/>
                <a:ea typeface="+mj-ea"/>
                <a:sym typeface="+mn-ea"/>
              </a:rPr>
              <a:t>：</a:t>
            </a:r>
            <a:endParaRPr lang="zh-CN" altLang="en-US" b="1" noProof="0" smtClean="0">
              <a:solidFill>
                <a:schemeClr val="tx2"/>
              </a:solidFill>
              <a:latin typeface="+mj-ea"/>
              <a:ea typeface="+mj-ea"/>
              <a:sym typeface="+mn-ea"/>
            </a:endParaRPr>
          </a:p>
          <a:p>
            <a:pPr>
              <a:lnSpc>
                <a:spcPct val="80000"/>
              </a:lnSpc>
              <a:buNone/>
            </a:pPr>
            <a:r>
              <a:rPr lang="zh-CN" altLang="en-US" sz="2800" b="1"/>
              <a:t>（</a:t>
            </a:r>
            <a:r>
              <a:rPr lang="en-US" altLang="zh-CN" sz="2800" b="1"/>
              <a:t>1</a:t>
            </a:r>
            <a:r>
              <a:rPr lang="zh-CN" altLang="en-US" sz="2800" b="1"/>
              <a:t>）</a:t>
            </a:r>
            <a:r>
              <a:rPr lang="zh-CN" altLang="en-US" sz="2800" b="1" u="sng">
                <a:solidFill>
                  <a:srgbClr val="FF0000"/>
                </a:solidFill>
                <a:latin typeface="黑体" panose="02010609060101010101" pitchFamily="49" charset="-122"/>
                <a:ea typeface="黑体" panose="02010609060101010101" pitchFamily="49" charset="-122"/>
              </a:rPr>
              <a:t>描绘</a:t>
            </a:r>
            <a:r>
              <a:rPr lang="zh-CN" altLang="en-US" sz="2800" b="1" u="sng">
                <a:latin typeface="黑体" panose="02010609060101010101" pitchFamily="49" charset="-122"/>
                <a:ea typeface="黑体" panose="02010609060101010101" pitchFamily="49" charset="-122"/>
              </a:rPr>
              <a:t>诗歌中所展示的图景</a:t>
            </a:r>
            <a:r>
              <a:rPr lang="zh-CN" altLang="en-US" sz="2800" b="1" u="sng">
                <a:solidFill>
                  <a:srgbClr val="FF0000"/>
                </a:solidFill>
                <a:latin typeface="黑体" panose="02010609060101010101" pitchFamily="49" charset="-122"/>
                <a:ea typeface="黑体" panose="02010609060101010101" pitchFamily="49" charset="-122"/>
              </a:rPr>
              <a:t>画面</a:t>
            </a:r>
            <a:r>
              <a:rPr lang="zh-CN" altLang="en-US" sz="2800" b="1" u="sng"/>
              <a:t>。</a:t>
            </a:r>
            <a:r>
              <a:rPr lang="zh-CN" altLang="en-US" sz="2800" b="1"/>
              <a:t>抓住主要的景物，用描写的方式再现画面。描绘时一要忠于原诗，二要想象合理，三要语言优美。</a:t>
            </a:r>
            <a:endParaRPr lang="zh-CN" altLang="en-US" sz="2800" b="1"/>
          </a:p>
          <a:p>
            <a:pPr>
              <a:lnSpc>
                <a:spcPct val="80000"/>
              </a:lnSpc>
              <a:buNone/>
            </a:pPr>
            <a:r>
              <a:rPr lang="zh-CN" altLang="en-US" sz="2800" b="1"/>
              <a:t>（</a:t>
            </a:r>
            <a:r>
              <a:rPr lang="en-US" altLang="zh-CN" sz="2800" b="1"/>
              <a:t>2</a:t>
            </a:r>
            <a:r>
              <a:rPr lang="zh-CN" altLang="en-US" sz="2800" b="1"/>
              <a:t>）</a:t>
            </a:r>
            <a:r>
              <a:rPr lang="zh-CN" altLang="en-US" sz="2800" b="1">
                <a:solidFill>
                  <a:srgbClr val="FF0000"/>
                </a:solidFill>
                <a:latin typeface="黑体" panose="02010609060101010101" pitchFamily="49" charset="-122"/>
                <a:ea typeface="黑体" panose="02010609060101010101" pitchFamily="49" charset="-122"/>
              </a:rPr>
              <a:t>分析情与景的关系</a:t>
            </a:r>
            <a:r>
              <a:rPr lang="zh-CN" altLang="en-US" sz="2800" b="1"/>
              <a:t>：借景抒情，融情于景，情景交融，以乐景写哀情</a:t>
            </a:r>
            <a:r>
              <a:rPr lang="en-US" altLang="zh-CN" sz="2800" b="1"/>
              <a:t>……</a:t>
            </a:r>
            <a:endParaRPr lang="zh-CN" altLang="en-US" sz="2800" b="1"/>
          </a:p>
          <a:p>
            <a:pPr>
              <a:lnSpc>
                <a:spcPct val="80000"/>
              </a:lnSpc>
              <a:buNone/>
            </a:pPr>
            <a:r>
              <a:rPr lang="zh-CN" altLang="en-US" sz="2800" b="1"/>
              <a:t>（</a:t>
            </a:r>
            <a:r>
              <a:rPr lang="en-US" altLang="zh-CN" sz="2800" b="1"/>
              <a:t>3</a:t>
            </a:r>
            <a:r>
              <a:rPr lang="zh-CN" altLang="en-US" sz="2800" b="1"/>
              <a:t>）</a:t>
            </a:r>
            <a:r>
              <a:rPr lang="zh-CN" altLang="en-US" sz="2800" b="1" u="sng">
                <a:solidFill>
                  <a:srgbClr val="FF0000"/>
                </a:solidFill>
                <a:latin typeface="黑体" panose="02010609060101010101" pitchFamily="49" charset="-122"/>
                <a:ea typeface="黑体" panose="02010609060101010101" pitchFamily="49" charset="-122"/>
              </a:rPr>
              <a:t>分析</a:t>
            </a:r>
            <a:r>
              <a:rPr lang="zh-CN" altLang="en-US" sz="2800" b="1" u="sng">
                <a:latin typeface="黑体" panose="02010609060101010101" pitchFamily="49" charset="-122"/>
                <a:ea typeface="黑体" panose="02010609060101010101" pitchFamily="49" charset="-122"/>
              </a:rPr>
              <a:t>作者借助景色所抒发的</a:t>
            </a:r>
            <a:r>
              <a:rPr lang="zh-CN" altLang="en-US" sz="2800" b="1" u="sng">
                <a:solidFill>
                  <a:srgbClr val="FF0000"/>
                </a:solidFill>
                <a:latin typeface="黑体" panose="02010609060101010101" pitchFamily="49" charset="-122"/>
                <a:ea typeface="黑体" panose="02010609060101010101" pitchFamily="49" charset="-122"/>
              </a:rPr>
              <a:t>情感</a:t>
            </a:r>
            <a:r>
              <a:rPr lang="zh-CN" altLang="en-US" sz="2800" b="1"/>
              <a:t>。表述时切忌空洞，</a:t>
            </a:r>
            <a:r>
              <a:rPr lang="zh-CN" altLang="en-US" sz="2800" b="1">
                <a:solidFill>
                  <a:srgbClr val="0000FF"/>
                </a:solidFill>
              </a:rPr>
              <a:t>要具体阐述</a:t>
            </a:r>
            <a:r>
              <a:rPr lang="zh-CN" altLang="en-US" sz="2800" b="1"/>
              <a:t>。答出“为什么”或“是如何表现的”。</a:t>
            </a:r>
            <a:r>
              <a:rPr lang="zh-CN" altLang="en-US" sz="2800" b="1">
                <a:latin typeface="幼圆" panose="02010509060101010101" pitchFamily="49" charset="-122"/>
                <a:ea typeface="幼圆" panose="02010509060101010101" pitchFamily="49" charset="-122"/>
              </a:rPr>
              <a:t>比如感伤一定要点明为何感伤。</a:t>
            </a:r>
            <a:r>
              <a:rPr lang="zh-CN" altLang="en-US" sz="2800" b="1" u="sng">
                <a:solidFill>
                  <a:srgbClr val="0000CC"/>
                </a:solidFill>
                <a:latin typeface="黑体" panose="02010609060101010101" pitchFamily="49" charset="-122"/>
                <a:ea typeface="黑体" panose="02010609060101010101" pitchFamily="49" charset="-122"/>
              </a:rPr>
              <a:t>离愁别绪、羁旅情愁、思乡怀远、闲适恬淡、乐山好水、感时伤世、吊古伤今、忧国忧民、言志抒怀、叹惋讽谏</a:t>
            </a:r>
            <a:r>
              <a:rPr lang="zh-CN" altLang="en-US" sz="2800" b="1">
                <a:latin typeface="黑体" panose="02010609060101010101" pitchFamily="49" charset="-122"/>
                <a:ea typeface="黑体" panose="02010609060101010101" pitchFamily="49" charset="-122"/>
              </a:rPr>
              <a:t>等。</a:t>
            </a:r>
            <a:endParaRPr lang="zh-CN" altLang="en-US" sz="2800"/>
          </a:p>
          <a:p>
            <a:pPr>
              <a:lnSpc>
                <a:spcPct val="80000"/>
              </a:lnSpc>
              <a:buNone/>
            </a:pPr>
            <a:endParaRPr lang="zh-CN" altLang="en-US" sz="2800" b="1"/>
          </a:p>
          <a:p>
            <a:pPr>
              <a:lnSpc>
                <a:spcPct val="80000"/>
              </a:lnSpc>
            </a:pPr>
            <a:endParaRPr lang="zh-CN" altLang="en-US" sz="2800" b="1"/>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15362" name="文本框 2"/>
          <p:cNvSpPr txBox="1">
            <a:spLocks noChangeArrowheads="1"/>
          </p:cNvSpPr>
          <p:nvPr/>
        </p:nvSpPr>
        <p:spPr bwMode="auto">
          <a:xfrm>
            <a:off x="108585" y="692785"/>
            <a:ext cx="8913495" cy="8445500"/>
          </a:xfrm>
          <a:prstGeom prst="rect">
            <a:avLst/>
          </a:prstGeom>
          <a:noFill/>
          <a:ln w="9525">
            <a:noFill/>
            <a:miter lim="800000"/>
          </a:ln>
        </p:spPr>
        <p:txBody>
          <a:bodyPr wrap="square">
            <a:spAutoFit/>
          </a:bodyPr>
          <a:lstStyle/>
          <a:p>
            <a:pPr marR="0" algn="ctr" defTabSz="914400">
              <a:lnSpc>
                <a:spcPct val="80000"/>
              </a:lnSpc>
              <a:buClrTx/>
              <a:buSzTx/>
              <a:buFont typeface="Arial" panose="020b0604020202020204" pitchFamily="34" charset="0"/>
              <a:buNone/>
              <a:defRPr/>
            </a:pPr>
            <a:endParaRPr kumimoji="0" lang="en-US" altLang="zh-CN" sz="2800" b="1" kern="1200" cap="none" spc="0" normalizeH="0" baseline="0" noProof="1" smtClean="0">
              <a:solidFill>
                <a:srgbClr val="FF0000"/>
              </a:solidFill>
              <a:effectLst>
                <a:outerShdw blurRad="38100" dist="38100" dir="2700000">
                  <a:srgbClr val="000000"/>
                </a:outerShdw>
              </a:effectLst>
              <a:latin typeface="楷体" panose="02010609060101010101" pitchFamily="49"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28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山居秋暝</a:t>
            </a:r>
            <a:endParaRPr kumimoji="0" lang="zh-CN" altLang="en-US" sz="28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en-US" altLang="zh-CN" sz="28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              </a:t>
            </a:r>
            <a:r>
              <a:rPr kumimoji="0" lang="zh-CN" altLang="en-US" sz="28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rPr>
              <a:t>作者：王维 (唐)</a:t>
            </a:r>
            <a:endParaRPr kumimoji="0" lang="zh-CN" altLang="en-US" sz="2800" b="1" kern="1200" cap="none" spc="0" normalizeH="0" baseline="0" noProof="1" smtClean="0">
              <a:solidFill>
                <a:schemeClr val="tx1"/>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28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空山新雨后，天气晚来秋。</a:t>
            </a:r>
            <a:endParaRPr kumimoji="0" lang="zh-CN" altLang="en-US" sz="28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28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明月松间照，清泉石上流。</a:t>
            </a:r>
            <a:endParaRPr kumimoji="0" lang="zh-CN" altLang="en-US" sz="28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28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竹喧归浣女，莲动下渔舟。</a:t>
            </a:r>
            <a:endParaRPr kumimoji="0" lang="zh-CN" altLang="en-US" sz="28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endParaRPr>
          </a:p>
          <a:p>
            <a:pPr marR="0" algn="ctr" defTabSz="914400">
              <a:lnSpc>
                <a:spcPct val="80000"/>
              </a:lnSpc>
              <a:buClrTx/>
              <a:buSzTx/>
              <a:buFont typeface="Arial" panose="020b0604020202020204" pitchFamily="34" charset="0"/>
              <a:buNone/>
              <a:defRPr/>
            </a:pPr>
            <a:r>
              <a:rPr kumimoji="0" lang="zh-CN" altLang="en-US" sz="2800" b="1" kern="1200" cap="none" spc="0" normalizeH="0" baseline="0" noProof="1" smtClean="0">
                <a:solidFill>
                  <a:schemeClr val="bg2">
                    <a:lumMod val="60000"/>
                    <a:lumOff val="40000"/>
                  </a:schemeClr>
                </a:solidFill>
                <a:effectLst/>
                <a:latin typeface="宋体" panose="02010600030101010101" pitchFamily="2" charset="-122"/>
                <a:ea typeface="宋体" panose="02010600030101010101" pitchFamily="2" charset="-122"/>
                <a:cs typeface="+mn-cs"/>
              </a:rPr>
              <a:t>随意春芳歇，王孙自可留。</a:t>
            </a:r>
            <a:r>
              <a:rPr kumimoji="0" lang="zh-CN" altLang="en-US" sz="2800" b="1" kern="1200" cap="none" spc="0" normalizeH="0" baseline="0" noProof="1" smtClean="0">
                <a:latin typeface="Arial" panose="020b0604020202020204" pitchFamily="34" charset="0"/>
                <a:ea typeface="宋体" panose="02010600030101010101" pitchFamily="2" charset="-122"/>
                <a:cs typeface="+mn-cs"/>
              </a:rPr>
              <a:t> </a:t>
            </a:r>
            <a:endParaRPr kumimoji="0" lang="zh-CN" altLang="en-US" sz="2800" b="1" kern="1200" cap="none" spc="0" normalizeH="0" baseline="0" noProof="1" smtClean="0">
              <a:latin typeface="Arial" panose="020b0604020202020204" pitchFamily="34" charset="0"/>
              <a:ea typeface="宋体" panose="02010600030101010101" pitchFamily="2" charset="-122"/>
              <a:cs typeface="+mn-cs"/>
            </a:endParaRPr>
          </a:p>
          <a:p>
            <a:pPr marR="0" defTabSz="914400">
              <a:lnSpc>
                <a:spcPct val="80000"/>
              </a:lnSpc>
              <a:buClrTx/>
              <a:buSzTx/>
              <a:buFont typeface="Arial" panose="020b0604020202020204" pitchFamily="34" charset="0"/>
              <a:buNone/>
              <a:defRPr/>
            </a:pPr>
            <a:r>
              <a:rPr lang="zh-CN" altLang="en-US" sz="2800" b="1">
                <a:solidFill>
                  <a:srgbClr val="FF0000"/>
                </a:solidFill>
                <a:sym typeface="+mn-ea"/>
              </a:rPr>
              <a:t>古人在谈到诗歌创作时曾说：“作诗不过情、景二端。”请从“景”和“情”的角度来赏析这首诗的前两联。</a:t>
            </a:r>
            <a:endParaRPr lang="zh-CN" altLang="en-US" sz="2800" b="1">
              <a:solidFill>
                <a:srgbClr val="FF0000"/>
              </a:solidFill>
              <a:sym typeface="+mn-ea"/>
            </a:endParaRPr>
          </a:p>
          <a:p>
            <a:pPr marR="0" defTabSz="914400">
              <a:lnSpc>
                <a:spcPct val="100000"/>
              </a:lnSpc>
              <a:buClrTx/>
              <a:buSzTx/>
              <a:buFont typeface="Arial" panose="020b0604020202020204" pitchFamily="34" charset="0"/>
              <a:buNone/>
              <a:defRPr/>
            </a:pPr>
            <a:r>
              <a:rPr lang="en-US" altLang="zh-CN" sz="2800" b="1" smtClean="0">
                <a:solidFill>
                  <a:schemeClr val="bg2">
                    <a:lumMod val="60000"/>
                    <a:lumOff val="40000"/>
                  </a:schemeClr>
                </a:solidFill>
                <a:sym typeface="+mn-ea"/>
              </a:rPr>
              <a:t>1.</a:t>
            </a:r>
            <a:r>
              <a:rPr lang="zh-CN" altLang="en-US" sz="2800" b="1" smtClean="0">
                <a:solidFill>
                  <a:schemeClr val="bg2">
                    <a:lumMod val="60000"/>
                    <a:lumOff val="40000"/>
                  </a:schemeClr>
                </a:solidFill>
                <a:sym typeface="+mn-ea"/>
              </a:rPr>
              <a:t>   前两联描绘了一幅秋天傍晚时分山中清新幽静，恬淡优美的画面：</a:t>
            </a:r>
            <a:r>
              <a:rPr lang="zh-CN" altLang="en-US" sz="2800" b="1" noProof="0" smtClean="0">
                <a:solidFill>
                  <a:schemeClr val="bg2">
                    <a:lumMod val="60000"/>
                    <a:lumOff val="40000"/>
                  </a:schemeClr>
                </a:solidFill>
                <a:sym typeface="+mn-ea"/>
              </a:rPr>
              <a:t>刚下过一</a:t>
            </a:r>
            <a:r>
              <a:rPr lang="zh-CN" altLang="en-US" sz="2800" b="1" noProof="0">
                <a:solidFill>
                  <a:schemeClr val="bg2">
                    <a:lumMod val="60000"/>
                    <a:lumOff val="40000"/>
                  </a:schemeClr>
                </a:solidFill>
                <a:sym typeface="+mn-ea"/>
              </a:rPr>
              <a:t>场</a:t>
            </a:r>
            <a:r>
              <a:rPr lang="zh-CN" altLang="en-US" sz="2800" b="1" noProof="0" smtClean="0">
                <a:solidFill>
                  <a:schemeClr val="bg2">
                    <a:lumMod val="60000"/>
                    <a:lumOff val="40000"/>
                  </a:schemeClr>
                </a:solidFill>
                <a:sym typeface="+mn-ea"/>
              </a:rPr>
              <a:t>雨,山中</a:t>
            </a:r>
            <a:r>
              <a:rPr lang="zh-CN" altLang="en-US" sz="2800" b="1" noProof="0">
                <a:solidFill>
                  <a:schemeClr val="bg2">
                    <a:lumMod val="60000"/>
                    <a:lumOff val="40000"/>
                  </a:schemeClr>
                </a:solidFill>
                <a:sym typeface="+mn-ea"/>
              </a:rPr>
              <a:t>空</a:t>
            </a:r>
            <a:r>
              <a:rPr lang="zh-CN" altLang="en-US" sz="2800" b="1" noProof="0" smtClean="0">
                <a:solidFill>
                  <a:schemeClr val="bg2">
                    <a:lumMod val="60000"/>
                    <a:lumOff val="40000"/>
                  </a:schemeClr>
                </a:solidFill>
                <a:sym typeface="+mn-ea"/>
              </a:rPr>
              <a:t>气</a:t>
            </a:r>
            <a:r>
              <a:rPr lang="zh-CN" altLang="en-US" sz="2800" b="1" noProof="0">
                <a:solidFill>
                  <a:schemeClr val="bg2">
                    <a:lumMod val="60000"/>
                    <a:lumOff val="40000"/>
                  </a:schemeClr>
                </a:solidFill>
                <a:sym typeface="+mn-ea"/>
              </a:rPr>
              <a:t>清新</a:t>
            </a:r>
            <a:r>
              <a:rPr lang="zh-CN" altLang="en-US" sz="2800" b="1" noProof="0" smtClean="0">
                <a:solidFill>
                  <a:schemeClr val="bg2">
                    <a:lumMod val="60000"/>
                    <a:lumOff val="40000"/>
                  </a:schemeClr>
                </a:solidFill>
                <a:sym typeface="+mn-ea"/>
              </a:rPr>
              <a:t>,</a:t>
            </a:r>
            <a:r>
              <a:rPr lang="zh-CN" altLang="en-US" sz="2800" b="1" noProof="0">
                <a:solidFill>
                  <a:schemeClr val="bg2">
                    <a:lumMod val="60000"/>
                    <a:lumOff val="40000"/>
                  </a:schemeClr>
                </a:solidFill>
                <a:sym typeface="+mn-ea"/>
              </a:rPr>
              <a:t>秋天的傍晚,天</a:t>
            </a:r>
            <a:r>
              <a:rPr lang="zh-CN" altLang="en-US" sz="2800" b="1" noProof="0" smtClean="0">
                <a:solidFill>
                  <a:schemeClr val="bg2">
                    <a:lumMod val="60000"/>
                    <a:lumOff val="40000"/>
                  </a:schemeClr>
                </a:solidFill>
                <a:sym typeface="+mn-ea"/>
              </a:rPr>
              <a:t>气凉爽；皎</a:t>
            </a:r>
            <a:r>
              <a:rPr lang="zh-CN" altLang="en-US" sz="2800" b="1" noProof="0">
                <a:solidFill>
                  <a:schemeClr val="bg2">
                    <a:lumMod val="60000"/>
                    <a:lumOff val="40000"/>
                  </a:schemeClr>
                </a:solidFill>
                <a:sym typeface="+mn-ea"/>
              </a:rPr>
              <a:t>洁的月光透过松林</a:t>
            </a:r>
            <a:r>
              <a:rPr lang="zh-CN" altLang="en-US" sz="2800" b="1" noProof="0" smtClean="0">
                <a:solidFill>
                  <a:schemeClr val="bg2">
                    <a:lumMod val="60000"/>
                    <a:lumOff val="40000"/>
                  </a:schemeClr>
                </a:solidFill>
                <a:sym typeface="+mn-ea"/>
              </a:rPr>
              <a:t>撒落斑</a:t>
            </a:r>
            <a:r>
              <a:rPr lang="zh-CN" altLang="en-US" sz="2800" b="1" noProof="0">
                <a:solidFill>
                  <a:schemeClr val="bg2">
                    <a:lumMod val="60000"/>
                    <a:lumOff val="40000"/>
                  </a:schemeClr>
                </a:solidFill>
                <a:sym typeface="+mn-ea"/>
              </a:rPr>
              <a:t>驳的静影,清澈的泉水在岩石上叮咚流</a:t>
            </a:r>
            <a:r>
              <a:rPr lang="zh-CN" altLang="en-US" sz="2800" b="1" noProof="0" smtClean="0">
                <a:solidFill>
                  <a:schemeClr val="bg2">
                    <a:lumMod val="60000"/>
                    <a:lumOff val="40000"/>
                  </a:schemeClr>
                </a:solidFill>
                <a:sym typeface="+mn-ea"/>
              </a:rPr>
              <a:t>淌。（</a:t>
            </a:r>
            <a:r>
              <a:rPr lang="zh-CN" altLang="en-US" sz="2800" b="1" noProof="0" smtClean="0">
                <a:solidFill>
                  <a:srgbClr val="FF0000"/>
                </a:solidFill>
                <a:sym typeface="+mn-ea"/>
              </a:rPr>
              <a:t>描图景</a:t>
            </a:r>
            <a:r>
              <a:rPr lang="zh-CN" altLang="en-US" sz="2800" b="1" noProof="0" smtClean="0">
                <a:solidFill>
                  <a:schemeClr val="bg2">
                    <a:lumMod val="60000"/>
                    <a:lumOff val="40000"/>
                  </a:schemeClr>
                </a:solidFill>
                <a:sym typeface="+mn-ea"/>
              </a:rPr>
              <a:t>）</a:t>
            </a:r>
            <a:endParaRPr lang="zh-CN" altLang="en-US" sz="2800" b="1" noProof="0" smtClean="0">
              <a:solidFill>
                <a:schemeClr val="bg2">
                  <a:lumMod val="60000"/>
                  <a:lumOff val="40000"/>
                </a:schemeClr>
              </a:solidFill>
              <a:sym typeface="+mn-ea"/>
            </a:endParaRPr>
          </a:p>
          <a:p>
            <a:pPr marR="0" defTabSz="914400">
              <a:lnSpc>
                <a:spcPct val="100000"/>
              </a:lnSpc>
              <a:buClrTx/>
              <a:buSzTx/>
              <a:buFont typeface="Arial" panose="020b0604020202020204" pitchFamily="34" charset="0"/>
              <a:buNone/>
              <a:defRPr/>
            </a:pPr>
            <a:r>
              <a:rPr lang="en-US" altLang="zh-CN" sz="2800" b="1" noProof="0" smtClean="0">
                <a:solidFill>
                  <a:schemeClr val="bg2">
                    <a:lumMod val="60000"/>
                    <a:lumOff val="40000"/>
                  </a:schemeClr>
                </a:solidFill>
                <a:latin typeface="黑体" panose="02010609060101010101" pitchFamily="49" charset="-122"/>
                <a:ea typeface="黑体" panose="02010609060101010101" pitchFamily="49" charset="-122"/>
                <a:sym typeface="+mn-ea"/>
              </a:rPr>
              <a:t>2.</a:t>
            </a:r>
            <a:r>
              <a:rPr lang="zh-CN" altLang="en-US" sz="2800" b="1" noProof="0" smtClean="0">
                <a:solidFill>
                  <a:schemeClr val="bg2">
                    <a:lumMod val="60000"/>
                    <a:lumOff val="40000"/>
                  </a:schemeClr>
                </a:solidFill>
                <a:latin typeface="黑体" panose="02010609060101010101" pitchFamily="49" charset="-122"/>
                <a:ea typeface="黑体" panose="02010609060101010101" pitchFamily="49" charset="-122"/>
                <a:sym typeface="+mn-ea"/>
              </a:rPr>
              <a:t>借景抒情，融情于景</a:t>
            </a:r>
            <a:r>
              <a:rPr lang="zh-CN" altLang="en-US" sz="2800" b="1" noProof="0" smtClean="0">
                <a:solidFill>
                  <a:schemeClr val="bg2">
                    <a:lumMod val="60000"/>
                    <a:lumOff val="40000"/>
                  </a:schemeClr>
                </a:solidFill>
                <a:sym typeface="+mn-ea"/>
              </a:rPr>
              <a:t>（</a:t>
            </a:r>
            <a:r>
              <a:rPr lang="zh-CN" altLang="en-US" sz="2800" b="1" noProof="0" smtClean="0">
                <a:solidFill>
                  <a:srgbClr val="FF0000"/>
                </a:solidFill>
                <a:sym typeface="+mn-ea"/>
              </a:rPr>
              <a:t>情景关系</a:t>
            </a:r>
            <a:r>
              <a:rPr lang="zh-CN" altLang="en-US" sz="2800" b="1" noProof="0" smtClean="0">
                <a:solidFill>
                  <a:schemeClr val="bg2">
                    <a:lumMod val="60000"/>
                    <a:lumOff val="40000"/>
                  </a:schemeClr>
                </a:solidFill>
                <a:sym typeface="+mn-ea"/>
              </a:rPr>
              <a:t>）</a:t>
            </a:r>
            <a:endParaRPr kumimoji="0" lang="zh-CN" altLang="en-US" sz="2800" b="1" kern="1200" cap="none" spc="0" normalizeH="0" baseline="0" noProof="1" smtClean="0">
              <a:solidFill>
                <a:schemeClr val="bg2">
                  <a:lumMod val="60000"/>
                  <a:lumOff val="40000"/>
                </a:schemeClr>
              </a:solidFill>
              <a:latin typeface="Arial" panose="020b0604020202020204" pitchFamily="34" charset="0"/>
              <a:ea typeface="宋体" panose="02010600030101010101" pitchFamily="2" charset="-122"/>
              <a:cs typeface="+mn-cs"/>
              <a:sym typeface="+mn-ea"/>
            </a:endParaRPr>
          </a:p>
          <a:p>
            <a:pPr marR="0" defTabSz="914400">
              <a:lnSpc>
                <a:spcPct val="100000"/>
              </a:lnSpc>
              <a:buClrTx/>
              <a:buSzTx/>
              <a:buFont typeface="Arial" panose="020b0604020202020204" pitchFamily="34" charset="0"/>
              <a:buNone/>
              <a:defRPr/>
            </a:pPr>
            <a:r>
              <a:rPr lang="en-US" altLang="zh-CN" sz="2800" b="1" u="sng" smtClean="0">
                <a:solidFill>
                  <a:schemeClr val="bg2">
                    <a:lumMod val="60000"/>
                    <a:lumOff val="40000"/>
                  </a:schemeClr>
                </a:solidFill>
                <a:sym typeface="+mn-ea"/>
              </a:rPr>
              <a:t>3.</a:t>
            </a:r>
            <a:r>
              <a:rPr lang="zh-CN" altLang="en-US" sz="2800" b="1" u="sng" smtClean="0">
                <a:solidFill>
                  <a:schemeClr val="bg2">
                    <a:lumMod val="60000"/>
                    <a:lumOff val="40000"/>
                  </a:schemeClr>
                </a:solidFill>
                <a:sym typeface="+mn-ea"/>
              </a:rPr>
              <a:t>借山中清新幽静恬淡优美的画面表现诗人对山中美景的喜爱以及对这种理想生活的追求。（</a:t>
            </a:r>
            <a:r>
              <a:rPr lang="zh-CN" altLang="en-US" sz="2800" b="1" u="sng" smtClean="0">
                <a:solidFill>
                  <a:srgbClr val="FF0000"/>
                </a:solidFill>
                <a:sym typeface="+mn-ea"/>
              </a:rPr>
              <a:t>析情感</a:t>
            </a:r>
            <a:r>
              <a:rPr lang="zh-CN" altLang="en-US" sz="2800" b="1" u="sng" smtClean="0">
                <a:solidFill>
                  <a:schemeClr val="bg2">
                    <a:lumMod val="60000"/>
                    <a:lumOff val="40000"/>
                  </a:schemeClr>
                </a:solidFill>
                <a:sym typeface="+mn-ea"/>
              </a:rPr>
              <a:t>）</a:t>
            </a:r>
            <a:endParaRPr kumimoji="0" lang="zh-CN" altLang="en-US" sz="2800" b="1" u="sng" kern="1200" cap="none" spc="0" normalizeH="0" baseline="0" noProof="1" smtClean="0">
              <a:solidFill>
                <a:schemeClr val="bg2">
                  <a:lumMod val="60000"/>
                  <a:lumOff val="40000"/>
                </a:schemeClr>
              </a:solidFill>
              <a:latin typeface="Arial" panose="020b0604020202020204" pitchFamily="34" charset="0"/>
              <a:ea typeface="宋体" panose="02010600030101010101" pitchFamily="2" charset="-122"/>
              <a:cs typeface="+mn-cs"/>
              <a:sym typeface="+mn-ea"/>
            </a:endParaRPr>
          </a:p>
          <a:p>
            <a:pPr marR="0" defTabSz="914400">
              <a:lnSpc>
                <a:spcPct val="100000"/>
              </a:lnSpc>
              <a:buClrTx/>
              <a:buSzTx/>
              <a:buFont typeface="Arial" panose="020b0604020202020204" pitchFamily="34" charset="0"/>
              <a:buNone/>
              <a:defRPr/>
            </a:pPr>
            <a:endParaRPr kumimoji="0" lang="zh-CN" altLang="en-US" sz="2800" b="1" u="sng" kern="1200" cap="none" spc="0" normalizeH="0" baseline="0" noProof="1" smtClean="0">
              <a:solidFill>
                <a:schemeClr val="bg2">
                  <a:lumMod val="60000"/>
                  <a:lumOff val="40000"/>
                </a:schemeClr>
              </a:solidFill>
              <a:latin typeface="Arial" panose="020b0604020202020204" pitchFamily="34" charset="0"/>
              <a:ea typeface="宋体" panose="02010600030101010101" pitchFamily="2" charset="-122"/>
              <a:cs typeface="+mn-cs"/>
              <a:sym typeface="+mn-ea"/>
            </a:endParaRPr>
          </a:p>
          <a:p>
            <a:pPr marR="0" defTabSz="914400">
              <a:lnSpc>
                <a:spcPct val="80000"/>
              </a:lnSpc>
              <a:buClrTx/>
              <a:buSzTx/>
              <a:buFont typeface="Arial" panose="020b0604020202020204" pitchFamily="34" charset="0"/>
              <a:buNone/>
              <a:defRPr/>
            </a:pPr>
            <a:endParaRPr lang="zh-CN" altLang="en-US" sz="2800" b="1">
              <a:solidFill>
                <a:srgbClr val="FF0000"/>
              </a:solidFill>
              <a:sym typeface="+mn-ea"/>
            </a:endParaRPr>
          </a:p>
          <a:p>
            <a:pPr marR="0" defTabSz="914400">
              <a:lnSpc>
                <a:spcPct val="80000"/>
              </a:lnSpc>
              <a:buClrTx/>
              <a:buSzTx/>
              <a:buFont typeface="Arial" panose="020b0604020202020204" pitchFamily="34" charset="0"/>
              <a:buNone/>
              <a:defRPr/>
            </a:pPr>
            <a:endParaRPr lang="zh-CN" altLang="en-US" sz="2800" b="1">
              <a:solidFill>
                <a:srgbClr val="000066"/>
              </a:solidFill>
              <a:latin typeface="Arial" panose="020b0604020202020204" pitchFamily="34" charset="0"/>
            </a:endParaRPr>
          </a:p>
          <a:p>
            <a:pPr marR="0" defTabSz="914400">
              <a:lnSpc>
                <a:spcPct val="80000"/>
              </a:lnSpc>
              <a:buClrTx/>
              <a:buSzTx/>
              <a:buFont typeface="Arial" panose="020b0604020202020204" pitchFamily="34" charset="0"/>
              <a:buNone/>
              <a:defRPr/>
            </a:pPr>
            <a:endParaRPr kumimoji="0" lang="zh-CN" altLang="en-US" sz="2800" b="1" kern="1200" cap="none" spc="0" normalizeH="0" baseline="0" noProof="1" smtClean="0">
              <a:solidFill>
                <a:srgbClr val="FF0000"/>
              </a:solidFill>
              <a:latin typeface="Arial" panose="020b0604020202020204" pitchFamily="34" charset="0"/>
              <a:ea typeface="宋体" panose="02010600030101010101" pitchFamily="2" charset="-122"/>
              <a:cs typeface="+mn-cs"/>
            </a:endParaRPr>
          </a:p>
          <a:p>
            <a:pPr marR="0" defTabSz="914400">
              <a:lnSpc>
                <a:spcPct val="80000"/>
              </a:lnSpc>
              <a:buClrTx/>
              <a:buSzTx/>
              <a:buFont typeface="Arial" panose="020b0604020202020204" pitchFamily="34" charset="0"/>
              <a:buNone/>
              <a:defRPr/>
            </a:pPr>
            <a:endParaRPr kumimoji="0" lang="zh-CN" altLang="en-US" sz="2800" b="1" kern="1200" cap="none" spc="0" normalizeH="0" baseline="0" noProof="1" smtClean="0">
              <a:solidFill>
                <a:srgbClr val="FF0000"/>
              </a:solidFill>
              <a:latin typeface="Arial" panose="020b0604020202020204" pitchFamily="34" charset="0"/>
              <a:ea typeface="宋体" panose="02010600030101010101" pitchFamily="2" charset="-122"/>
              <a:cs typeface="+mn-cs"/>
            </a:endParaRPr>
          </a:p>
          <a:p>
            <a:pPr marR="0" defTabSz="914400">
              <a:buClrTx/>
              <a:buSzTx/>
              <a:buFont typeface="Arial" panose="020b0604020202020204" pitchFamily="34" charset="0"/>
              <a:buNone/>
              <a:defRPr/>
            </a:pPr>
            <a:endParaRPr kumimoji="0" lang="zh-CN" altLang="en-US" sz="2800" b="1" u="sng" kern="1200" cap="none" spc="0" normalizeH="0" baseline="0" noProof="0" smtClean="0">
              <a:solidFill>
                <a:schemeClr val="tx2"/>
              </a:solidFill>
              <a:latin typeface="黑体" panose="02010609060101010101" pitchFamily="49" charset="-122"/>
              <a:ea typeface="黑体" panose="02010609060101010101" pitchFamily="49" charset="-122"/>
              <a:cs typeface="+mn-cs"/>
            </a:endParaRPr>
          </a:p>
        </p:txBody>
      </p:sp>
      <p:sp>
        <p:nvSpPr>
          <p:cNvPr id="2" name="文本框 1"/>
          <p:cNvSpPr txBox="1"/>
          <p:nvPr/>
        </p:nvSpPr>
        <p:spPr>
          <a:xfrm>
            <a:off x="36195" y="45085"/>
            <a:ext cx="9047480" cy="706755"/>
          </a:xfrm>
          <a:prstGeom prst="rect">
            <a:avLst/>
          </a:prstGeom>
          <a:solidFill>
            <a:schemeClr val="bg1"/>
          </a:solidFill>
        </p:spPr>
        <p:txBody>
          <a:bodyPr wrap="square" rtlCol="0" anchor="t">
            <a:spAutoFit/>
          </a:bodyPr>
          <a:lstStyle/>
          <a:p>
            <a:pPr marR="0" defTabSz="914400">
              <a:buClrTx/>
              <a:buSzTx/>
              <a:buFont typeface="Arial" panose="020b0604020202020204" pitchFamily="34" charset="0"/>
              <a:buNone/>
              <a:defRPr/>
            </a:pPr>
            <a:r>
              <a:rPr lang="zh-CN" altLang="en-US" sz="4000" b="1" noProof="0" smtClean="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回扣课本  夯实基础</a:t>
            </a:r>
            <a:endParaRPr lang="zh-CN" altLang="en-US" sz="4000">
              <a:latin typeface="方正粗黑宋简体" panose="02000000000000000000" charset="-122"/>
              <a:ea typeface="方正粗黑宋简体" panose="02000000000000000000" charset="-122"/>
              <a:cs typeface="方正粗黑宋简体" panose="02000000000000000000" charset="-122"/>
            </a:endParaRPr>
          </a:p>
        </p:txBody>
      </p:sp>
      <p:sp>
        <p:nvSpPr>
          <p:cNvPr id="3" name="文本框 2"/>
          <p:cNvSpPr txBox="1"/>
          <p:nvPr/>
        </p:nvSpPr>
        <p:spPr>
          <a:xfrm>
            <a:off x="29210" y="3789045"/>
            <a:ext cx="9114790" cy="1383665"/>
          </a:xfrm>
          <a:prstGeom prst="rect">
            <a:avLst/>
          </a:prstGeom>
          <a:solidFill>
            <a:schemeClr val="accent3">
              <a:lumMod val="95000"/>
            </a:schemeClr>
          </a:solidFill>
        </p:spPr>
        <p:txBody>
          <a:bodyPr wrap="square" rtlCol="0">
            <a:spAutoFit/>
          </a:bodyPr>
          <a:lstStyle/>
          <a:p>
            <a:r>
              <a:rPr lang="en-US" altLang="zh-CN" sz="2800" b="1"/>
              <a:t>1.</a:t>
            </a:r>
            <a:r>
              <a:rPr lang="zh-CN" altLang="en-US" sz="2800" b="1"/>
              <a:t>山雨初霁,万物一新；初秋的傍晚,幽清明净.月光皎洁静</a:t>
            </a:r>
            <a:endParaRPr lang="zh-CN" altLang="en-US" sz="2800" b="1"/>
          </a:p>
          <a:p>
            <a:endParaRPr lang="zh-CN" altLang="en-US" sz="2800" b="1"/>
          </a:p>
          <a:p>
            <a:r>
              <a:rPr lang="zh-CN" altLang="en-US" sz="2800" b="1"/>
              <a:t>洒，松影斑驳、</a:t>
            </a:r>
            <a:r>
              <a:rPr lang="zh-CN" altLang="en-US" sz="2800" b="1">
                <a:sym typeface="+mn-ea"/>
              </a:rPr>
              <a:t>清泉淙淙</a:t>
            </a:r>
            <a:r>
              <a:rPr lang="zh-CN" altLang="en-US" sz="2800" b="1"/>
              <a:t>.</a:t>
            </a:r>
            <a:endParaRPr lang="zh-CN" altLang="en-US" sz="2800" b="1"/>
          </a:p>
        </p:txBody>
      </p:sp>
    </p:spTree>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5362">
                                            <p:txEl>
                                              <p:pRg st="8" end="8"/>
                                            </p:txEl>
                                          </p:spTgt>
                                        </p:tgtEl>
                                        <p:attrNameLst>
                                          <p:attrName>style.visibility</p:attrName>
                                        </p:attrNameLst>
                                      </p:cBhvr>
                                      <p:to>
                                        <p:strVal val="visible"/>
                                      </p:to>
                                    </p:set>
                                    <p:animEffect transition="in" filter="blinds(horizontal)">
                                      <p:cBhvr>
                                        <p:cTn id="7" dur="500"/>
                                        <p:tgtEl>
                                          <p:spTgt spid="15362">
                                            <p:txEl>
                                              <p:pRg st="8" end="8"/>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5362">
                                            <p:txEl>
                                              <p:pRg st="9" end="9"/>
                                            </p:txEl>
                                          </p:spTgt>
                                        </p:tgtEl>
                                        <p:attrNameLst>
                                          <p:attrName>style.visibility</p:attrName>
                                        </p:attrNameLst>
                                      </p:cBhvr>
                                      <p:to>
                                        <p:strVal val="visible"/>
                                      </p:to>
                                    </p:set>
                                    <p:animEffect transition="in" filter="blinds(horizontal)">
                                      <p:cBhvr>
                                        <p:cTn id="12" dur="500"/>
                                        <p:tgtEl>
                                          <p:spTgt spid="15362">
                                            <p:txEl>
                                              <p:pRg st="9" end="9"/>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5362">
                                            <p:txEl>
                                              <p:pRg st="10" end="10"/>
                                            </p:txEl>
                                          </p:spTgt>
                                        </p:tgtEl>
                                        <p:attrNameLst>
                                          <p:attrName>style.visibility</p:attrName>
                                        </p:attrNameLst>
                                      </p:cBhvr>
                                      <p:to>
                                        <p:strVal val="visible"/>
                                      </p:to>
                                    </p:set>
                                    <p:animEffect transition="in" filter="blinds(horizontal)">
                                      <p:cBhvr>
                                        <p:cTn id="17" dur="500"/>
                                        <p:tgtEl>
                                          <p:spTgt spid="15362">
                                            <p:txEl>
                                              <p:pRg st="10" end="1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9442" name="文本占位符 189441" descr="画布"/>
          <p:cNvSpPr>
            <a:spLocks noGrp="1"/>
          </p:cNvSpPr>
          <p:nvPr>
            <p:ph sz="half" idx="1"/>
          </p:nvPr>
        </p:nvSpPr>
        <p:spPr>
          <a:xfrm>
            <a:off x="756285" y="1125220"/>
            <a:ext cx="7518400" cy="4703445"/>
          </a:xfrm>
          <a:solidFill>
            <a:schemeClr val="bg1"/>
          </a:solidFill>
        </p:spPr>
        <p:txBody>
          <a:bodyPr/>
          <a:lstStyle/>
          <a:p>
            <a:pPr algn="l" fontAlgn="base">
              <a:buNone/>
            </a:pPr>
            <a:r>
              <a:rPr lang="en-US" altLang="zh-CN" sz="3200" b="1" strike="noStrike" noProof="1">
                <a:latin typeface="+mn-lt"/>
                <a:ea typeface="+mn-ea"/>
                <a:cs typeface="+mn-cs"/>
              </a:rPr>
              <a:t>     </a:t>
            </a:r>
            <a:r>
              <a:rPr lang="zh-CN" altLang="en-US" sz="3200" b="1" strike="noStrike" noProof="1">
                <a:latin typeface="+mn-lt"/>
                <a:ea typeface="+mn-ea"/>
                <a:cs typeface="+mn-cs"/>
              </a:rPr>
              <a:t> 旅夜书怀      杜甫</a:t>
            </a:r>
            <a:endParaRPr lang="zh-CN" altLang="en-US" sz="3200" b="1" strike="noStrike" noProof="1">
              <a:latin typeface="+mn-lt"/>
              <a:ea typeface="+mn-ea"/>
              <a:cs typeface="+mn-cs"/>
            </a:endParaRPr>
          </a:p>
          <a:p>
            <a:pPr algn="l" fontAlgn="base">
              <a:buNone/>
            </a:pPr>
            <a:r>
              <a:rPr lang="zh-CN" altLang="en-US" sz="3200" b="1" strike="noStrike" noProof="1">
                <a:latin typeface="+mn-lt"/>
                <a:ea typeface="+mn-ea"/>
                <a:cs typeface="+mn-cs"/>
              </a:rPr>
              <a:t>细草微风岸，危樯独夜舟。</a:t>
            </a:r>
            <a:endParaRPr lang="zh-CN" altLang="en-US" sz="3200" b="1" strike="noStrike" noProof="1">
              <a:latin typeface="+mn-lt"/>
              <a:ea typeface="+mn-ea"/>
              <a:cs typeface="+mn-cs"/>
            </a:endParaRPr>
          </a:p>
          <a:p>
            <a:pPr fontAlgn="base">
              <a:buNone/>
            </a:pPr>
            <a:r>
              <a:rPr lang="zh-CN" altLang="en-US" sz="3200" b="1" strike="noStrike" noProof="1">
                <a:latin typeface="+mn-lt"/>
                <a:ea typeface="+mn-ea"/>
                <a:cs typeface="+mn-cs"/>
              </a:rPr>
              <a:t>星垂平野阔，月涌大江流。</a:t>
            </a:r>
            <a:endParaRPr lang="zh-CN" altLang="en-US" sz="3200" b="1" strike="noStrike" noProof="1">
              <a:latin typeface="+mn-lt"/>
              <a:ea typeface="+mn-ea"/>
              <a:cs typeface="+mn-cs"/>
            </a:endParaRPr>
          </a:p>
          <a:p>
            <a:pPr fontAlgn="base">
              <a:buNone/>
            </a:pPr>
            <a:r>
              <a:rPr lang="zh-CN" altLang="en-US" sz="3200" b="1" strike="noStrike" noProof="1">
                <a:latin typeface="+mn-lt"/>
                <a:ea typeface="+mn-ea"/>
                <a:cs typeface="+mn-cs"/>
              </a:rPr>
              <a:t>名岂文章著，官应老病休。</a:t>
            </a:r>
            <a:endParaRPr lang="zh-CN" altLang="en-US" sz="3200" b="1" strike="noStrike" noProof="1">
              <a:latin typeface="+mn-lt"/>
              <a:ea typeface="+mn-ea"/>
              <a:cs typeface="+mn-cs"/>
            </a:endParaRPr>
          </a:p>
          <a:p>
            <a:pPr fontAlgn="base">
              <a:buNone/>
            </a:pPr>
            <a:r>
              <a:rPr lang="zh-CN" altLang="en-US" sz="3200" b="1" strike="noStrike" noProof="1">
                <a:latin typeface="+mn-lt"/>
                <a:ea typeface="+mn-ea"/>
                <a:cs typeface="+mn-cs"/>
              </a:rPr>
              <a:t>飘飘何所似？天地一沙鸥。</a:t>
            </a:r>
            <a:endParaRPr lang="zh-CN" altLang="en-US" sz="3200" b="1" strike="noStrike" noProof="1">
              <a:latin typeface="+mn-lt"/>
              <a:ea typeface="+mn-ea"/>
              <a:cs typeface="+mn-cs"/>
            </a:endParaRPr>
          </a:p>
          <a:p>
            <a:pPr fontAlgn="base">
              <a:buNone/>
            </a:pPr>
            <a:r>
              <a:rPr lang="en-US" altLang="zh-CN" sz="3200" b="1" strike="noStrike" noProof="1">
                <a:solidFill>
                  <a:srgbClr val="FF0000"/>
                </a:solidFill>
                <a:effectLst>
                  <a:outerShdw blurRad="38100" dist="38100" dir="2700000">
                    <a:srgbClr val="000000"/>
                  </a:outerShdw>
                </a:effectLst>
                <a:latin typeface="黑体" panose="02010609060101010101" pitchFamily="49" charset="-122"/>
                <a:ea typeface="黑体" panose="02010609060101010101" pitchFamily="49" charset="-122"/>
                <a:cs typeface="黑体" panose="02010609060101010101" pitchFamily="49" charset="-122"/>
              </a:rPr>
              <a:t>1.</a:t>
            </a:r>
            <a:r>
              <a:rPr lang="zh-CN" altLang="en-US" sz="3200" b="1" strike="noStrike" noProof="1">
                <a:solidFill>
                  <a:srgbClr val="FF0000"/>
                </a:solidFill>
                <a:effectLst>
                  <a:outerShdw blurRad="38100" dist="38100" dir="2700000">
                    <a:srgbClr val="000000"/>
                  </a:outerShdw>
                </a:effectLst>
                <a:latin typeface="黑体" panose="02010609060101010101" pitchFamily="49" charset="-122"/>
                <a:ea typeface="黑体" panose="02010609060101010101" pitchFamily="49" charset="-122"/>
                <a:cs typeface="黑体" panose="02010609060101010101" pitchFamily="49" charset="-122"/>
              </a:rPr>
              <a:t> </a:t>
            </a:r>
            <a:r>
              <a:rPr lang="zh-CN" altLang="en-US" sz="3200" b="1" strike="noStrike" noProof="1">
                <a:solidFill>
                  <a:srgbClr val="FF0000"/>
                </a:solidFill>
                <a:effectLst/>
                <a:latin typeface="黑体" panose="02010609060101010101" pitchFamily="49" charset="-122"/>
                <a:ea typeface="黑体" panose="02010609060101010101" pitchFamily="49" charset="-122"/>
                <a:cs typeface="黑体" panose="02010609060101010101" pitchFamily="49" charset="-122"/>
              </a:rPr>
              <a:t>这首诗首联营造了怎样的意境？</a:t>
            </a:r>
            <a:endParaRPr lang="zh-CN" altLang="en-US" sz="3200" b="1" strike="noStrike" noProof="1">
              <a:solidFill>
                <a:srgbClr val="FF0000"/>
              </a:solidFill>
              <a:effectLst/>
              <a:latin typeface="黑体" panose="02010609060101010101" pitchFamily="49" charset="-122"/>
              <a:ea typeface="黑体" panose="02010609060101010101" pitchFamily="49" charset="-122"/>
              <a:cs typeface="黑体" panose="02010609060101010101" pitchFamily="49" charset="-122"/>
            </a:endParaRPr>
          </a:p>
          <a:p>
            <a:pPr fontAlgn="base">
              <a:buNone/>
            </a:pPr>
            <a:r>
              <a:rPr kumimoji="0" lang="en-US" altLang="zh-CN" sz="3200" b="1" strike="noStrike" kern="1200" cap="none" spc="0" normalizeH="0" baseline="0" noProof="1" smtClean="0">
                <a:solidFill>
                  <a:srgbClr val="FF0000"/>
                </a:solidFill>
                <a:effectLst/>
                <a:latin typeface="黑体" panose="02010609060101010101" pitchFamily="49" charset="-122"/>
                <a:ea typeface="黑体" panose="02010609060101010101" pitchFamily="49" charset="-122"/>
                <a:cs typeface="黑体" panose="02010609060101010101" pitchFamily="49" charset="-122"/>
              </a:rPr>
              <a:t>2.</a:t>
            </a:r>
            <a:r>
              <a:rPr lang="zh-CN" altLang="en-US"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古人在谈到诗歌创作时曾说：“作诗不过情、景二端。”请从“景”和“情”的角度来赏析这首诗的颔联。</a:t>
            </a:r>
            <a:endParaRPr kumimoji="0" lang="zh-CN" altLang="en-US" sz="3200" b="1" strike="noStrike" kern="1200" cap="none" spc="0" normalizeH="0" baseline="0" noProof="1" smtClean="0">
              <a:solidFill>
                <a:srgbClr val="FF0000"/>
              </a:solidFill>
              <a:effectLst/>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0963" name="矩形 189443"/>
          <p:cNvSpPr/>
          <p:nvPr/>
        </p:nvSpPr>
        <p:spPr>
          <a:xfrm>
            <a:off x="41910" y="44768"/>
            <a:ext cx="9060180" cy="645160"/>
          </a:xfrm>
          <a:prstGeom prst="rect">
            <a:avLst/>
          </a:prstGeom>
          <a:solidFill>
            <a:schemeClr val="bg1"/>
          </a:solidFill>
          <a:ln w="28575" cap="flat" cmpd="sng">
            <a:solidFill>
              <a:schemeClr val="tx1"/>
            </a:solidFill>
            <a:prstDash val="solid"/>
            <a:miter/>
            <a:headEnd type="none" w="med" len="med"/>
            <a:tailEnd type="none" w="med" len="med"/>
          </a:ln>
        </p:spPr>
        <p:txBody>
          <a:bodyPr wrap="square" anchor="ctr" anchorCtr="0">
            <a:spAutoFit/>
          </a:bodyPr>
          <a:lstStyle/>
          <a:p>
            <a:pPr eaLnBrk="0" hangingPunct="0"/>
            <a:r>
              <a:rPr lang="zh-CN" altLang="en-US" sz="3600" b="1">
                <a:solidFill>
                  <a:srgbClr val="FF0000"/>
                </a:solidFill>
                <a:latin typeface="黑体" panose="02010609060101010101" pitchFamily="49" charset="-122"/>
                <a:ea typeface="黑体" panose="02010609060101010101" pitchFamily="49" charset="-122"/>
              </a:rPr>
              <a:t>学以致用</a:t>
            </a:r>
            <a:r>
              <a:rPr lang="en-US" altLang="zh-CN" sz="3600" b="1">
                <a:solidFill>
                  <a:srgbClr val="FF0000"/>
                </a:solidFill>
                <a:latin typeface="黑体" panose="02010609060101010101" pitchFamily="49" charset="-122"/>
                <a:ea typeface="黑体" panose="02010609060101010101" pitchFamily="49" charset="-122"/>
              </a:rPr>
              <a:t>  </a:t>
            </a:r>
            <a:r>
              <a:rPr lang="zh-CN" altLang="en-US" sz="3600" b="1">
                <a:solidFill>
                  <a:srgbClr val="FF0000"/>
                </a:solidFill>
                <a:latin typeface="黑体" panose="02010609060101010101" pitchFamily="49" charset="-122"/>
                <a:ea typeface="黑体" panose="02010609060101010101" pitchFamily="49" charset="-122"/>
              </a:rPr>
              <a:t>巩固提高</a:t>
            </a:r>
            <a:endParaRPr lang="zh-CN" altLang="en-US" sz="36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med">
    <p:split orient="vert"/>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9442" name="文本占位符 189441" descr="画布"/>
          <p:cNvSpPr>
            <a:spLocks noGrp="1"/>
          </p:cNvSpPr>
          <p:nvPr>
            <p:ph sz="half" idx="1"/>
          </p:nvPr>
        </p:nvSpPr>
        <p:spPr>
          <a:xfrm>
            <a:off x="-24130" y="1447800"/>
            <a:ext cx="5108575" cy="4703445"/>
          </a:xfrm>
          <a:solidFill>
            <a:schemeClr val="bg1"/>
          </a:solidFill>
        </p:spPr>
        <p:txBody>
          <a:bodyPr/>
          <a:lstStyle/>
          <a:p>
            <a:pPr algn="ctr" fontAlgn="base">
              <a:buNone/>
            </a:pPr>
            <a:r>
              <a:rPr lang="zh-CN" altLang="en-US" sz="3200" b="1" strike="noStrike" noProof="1">
                <a:latin typeface="+mn-lt"/>
                <a:ea typeface="+mn-ea"/>
                <a:cs typeface="+mn-cs"/>
              </a:rPr>
              <a:t>    旅夜书怀      杜甫</a:t>
            </a:r>
            <a:endParaRPr lang="zh-CN" altLang="en-US" sz="3200" b="1" strike="noStrike" noProof="1">
              <a:latin typeface="+mn-lt"/>
              <a:ea typeface="+mn-ea"/>
              <a:cs typeface="+mn-cs"/>
            </a:endParaRPr>
          </a:p>
          <a:p>
            <a:pPr algn="ctr" fontAlgn="base">
              <a:buNone/>
            </a:pPr>
            <a:r>
              <a:rPr lang="zh-CN" altLang="en-US" sz="3200" b="1" strike="noStrike" noProof="1">
                <a:latin typeface="+mn-lt"/>
                <a:ea typeface="+mn-ea"/>
                <a:cs typeface="+mn-cs"/>
              </a:rPr>
              <a:t>细草微风岸，危樯独夜舟。</a:t>
            </a:r>
            <a:endParaRPr lang="zh-CN" altLang="en-US" sz="3200" b="1" strike="noStrike" noProof="1">
              <a:latin typeface="+mn-lt"/>
              <a:ea typeface="+mn-ea"/>
              <a:cs typeface="+mn-cs"/>
            </a:endParaRPr>
          </a:p>
          <a:p>
            <a:pPr fontAlgn="base">
              <a:buNone/>
            </a:pPr>
            <a:r>
              <a:rPr lang="zh-CN" altLang="en-US" sz="3200" b="1" strike="noStrike" noProof="1">
                <a:latin typeface="+mn-lt"/>
                <a:ea typeface="+mn-ea"/>
                <a:cs typeface="+mn-cs"/>
              </a:rPr>
              <a:t>星垂平野阔，月涌大江流。</a:t>
            </a:r>
            <a:endParaRPr lang="zh-CN" altLang="en-US" sz="3200" b="1" strike="noStrike" noProof="1">
              <a:latin typeface="+mn-lt"/>
              <a:ea typeface="+mn-ea"/>
              <a:cs typeface="+mn-cs"/>
            </a:endParaRPr>
          </a:p>
          <a:p>
            <a:pPr fontAlgn="base">
              <a:buNone/>
            </a:pPr>
            <a:r>
              <a:rPr lang="zh-CN" altLang="en-US" sz="3200" b="1" strike="noStrike" noProof="1">
                <a:latin typeface="+mn-lt"/>
                <a:ea typeface="+mn-ea"/>
                <a:cs typeface="+mn-cs"/>
              </a:rPr>
              <a:t>名岂文章著，官应老病休。</a:t>
            </a:r>
            <a:endParaRPr lang="zh-CN" altLang="en-US" sz="3200" b="1" strike="noStrike" noProof="1">
              <a:latin typeface="+mn-lt"/>
              <a:ea typeface="+mn-ea"/>
              <a:cs typeface="+mn-cs"/>
            </a:endParaRPr>
          </a:p>
          <a:p>
            <a:pPr fontAlgn="base">
              <a:buNone/>
            </a:pPr>
            <a:r>
              <a:rPr lang="zh-CN" altLang="en-US" sz="3200" b="1" strike="noStrike" noProof="1">
                <a:latin typeface="+mn-lt"/>
                <a:ea typeface="+mn-ea"/>
                <a:cs typeface="+mn-cs"/>
              </a:rPr>
              <a:t>飘飘何所似？天地一沙鸥。</a:t>
            </a:r>
            <a:endParaRPr lang="zh-CN" altLang="en-US" sz="3200" b="1" strike="noStrike" noProof="1">
              <a:latin typeface="+mn-lt"/>
              <a:ea typeface="+mn-ea"/>
              <a:cs typeface="+mn-cs"/>
            </a:endParaRPr>
          </a:p>
          <a:p>
            <a:pPr fontAlgn="base">
              <a:buNone/>
            </a:pPr>
            <a:r>
              <a:rPr lang="zh-CN" altLang="en-US" sz="3200" b="1" strike="noStrike" noProof="1">
                <a:solidFill>
                  <a:srgbClr val="FF0000"/>
                </a:solidFill>
                <a:effectLst>
                  <a:outerShdw blurRad="38100" dist="38100" dir="2700000">
                    <a:srgbClr val="000000"/>
                  </a:outerShdw>
                </a:effectLst>
                <a:latin typeface="+mn-lt"/>
                <a:ea typeface="+mn-ea"/>
                <a:cs typeface="+mn-cs"/>
              </a:rPr>
              <a:t> </a:t>
            </a:r>
            <a:r>
              <a:rPr lang="zh-CN" altLang="en-US" sz="3200" b="1" strike="noStrike" noProof="1">
                <a:solidFill>
                  <a:srgbClr val="FF0000"/>
                </a:solidFill>
                <a:effectLst/>
                <a:latin typeface="黑体" panose="02010609060101010101" pitchFamily="49" charset="-122"/>
                <a:ea typeface="黑体" panose="02010609060101010101" pitchFamily="49" charset="-122"/>
                <a:cs typeface="+mn-cs"/>
              </a:rPr>
              <a:t>这首诗首联营造了怎样的意境？</a:t>
            </a:r>
            <a:endParaRPr kumimoji="0" lang="en-US" altLang="zh-CN" sz="3200" b="1" strike="noStrike" kern="1200" cap="none" spc="0" normalizeH="0" baseline="0" noProof="1" smtClean="0">
              <a:solidFill>
                <a:srgbClr val="FF0000"/>
              </a:solidFill>
              <a:effectLst/>
              <a:latin typeface="黑体" panose="02010609060101010101" pitchFamily="49" charset="-122"/>
              <a:ea typeface="黑体" panose="02010609060101010101" pitchFamily="49" charset="-122"/>
              <a:cs typeface="+mn-cs"/>
            </a:endParaRPr>
          </a:p>
        </p:txBody>
      </p:sp>
      <p:sp>
        <p:nvSpPr>
          <p:cNvPr id="189443" name="内容占位符 189442"/>
          <p:cNvSpPr>
            <a:spLocks noGrp="1"/>
          </p:cNvSpPr>
          <p:nvPr>
            <p:ph sz="half" idx="2"/>
          </p:nvPr>
        </p:nvSpPr>
        <p:spPr>
          <a:xfrm>
            <a:off x="4919980" y="0"/>
            <a:ext cx="4224020" cy="6858000"/>
          </a:xfrm>
          <a:solidFill>
            <a:schemeClr val="bg1"/>
          </a:solidFill>
          <a:ln>
            <a:solidFill>
              <a:schemeClr val="tx1"/>
            </a:solidFill>
            <a:miter/>
          </a:ln>
        </p:spPr>
        <p:txBody>
          <a:bodyPr anchor="t" anchorCtr="0"/>
          <a:lstStyle/>
          <a:p>
            <a:pPr>
              <a:buClrTx/>
              <a:buSzTx/>
              <a:buFontTx/>
              <a:buNone/>
            </a:pPr>
            <a:endParaRPr lang="en-US" altLang="zh-CN" sz="2800" b="1">
              <a:latin typeface="+mn-lt"/>
              <a:ea typeface="+mn-ea"/>
              <a:cs typeface="+mn-cs"/>
            </a:endParaRPr>
          </a:p>
          <a:p>
            <a:pPr>
              <a:buClrTx/>
              <a:buSzTx/>
              <a:buFontTx/>
              <a:buNone/>
            </a:pPr>
            <a:endParaRPr lang="en-US" altLang="zh-CN" sz="2800" b="1">
              <a:latin typeface="+mn-lt"/>
              <a:ea typeface="+mn-ea"/>
              <a:cs typeface="+mn-cs"/>
            </a:endParaRPr>
          </a:p>
          <a:p>
            <a:pPr>
              <a:buClrTx/>
              <a:buSzTx/>
              <a:buFontTx/>
              <a:buNone/>
            </a:pPr>
            <a:r>
              <a:rPr lang="en-US" altLang="zh-CN" b="1">
                <a:latin typeface="+mn-lt"/>
                <a:ea typeface="+mn-ea"/>
                <a:cs typeface="+mn-cs"/>
              </a:rPr>
              <a:t>1.</a:t>
            </a:r>
            <a:r>
              <a:rPr lang="zh-CN" altLang="en-US" b="1" smtClean="0">
                <a:solidFill>
                  <a:schemeClr val="bg2"/>
                </a:solidFill>
                <a:effectLst/>
                <a:latin typeface="Arial" panose="020b0604020202020204" pitchFamily="34" charset="0"/>
                <a:ea typeface="宋体" panose="02010600030101010101" pitchFamily="2" charset="-122"/>
                <a:sym typeface="+mn-ea"/>
              </a:rPr>
              <a:t>微风吹拂着江岸的细草，那立着高高桅杆的小船在夜里孤零的停泊着</a:t>
            </a:r>
            <a:r>
              <a:rPr lang="zh-CN" altLang="en-US" b="1">
                <a:effectLst/>
                <a:latin typeface="+mn-lt"/>
                <a:ea typeface="+mn-ea"/>
                <a:cs typeface="+mn-cs"/>
              </a:rPr>
              <a:t>。</a:t>
            </a:r>
            <a:endParaRPr lang="zh-CN" altLang="en-US">
              <a:effectLst/>
              <a:latin typeface="+mn-lt"/>
              <a:ea typeface="+mn-ea"/>
              <a:cs typeface="+mn-cs"/>
            </a:endParaRPr>
          </a:p>
          <a:p>
            <a:pPr>
              <a:buClrTx/>
              <a:buSzTx/>
              <a:buFontTx/>
              <a:buNone/>
            </a:pPr>
            <a:r>
              <a:rPr lang="en-US" altLang="zh-CN" b="1">
                <a:latin typeface="+mn-lt"/>
                <a:ea typeface="+mn-ea"/>
                <a:cs typeface="+mn-cs"/>
              </a:rPr>
              <a:t>2.</a:t>
            </a:r>
            <a:r>
              <a:rPr lang="zh-CN" altLang="en-US" b="1">
                <a:solidFill>
                  <a:srgbClr val="FF0000"/>
                </a:solidFill>
                <a:latin typeface="+mn-lt"/>
                <a:ea typeface="+mn-ea"/>
                <a:cs typeface="+mn-cs"/>
              </a:rPr>
              <a:t>首联营造了</a:t>
            </a:r>
            <a:r>
              <a:rPr lang="zh-CN" altLang="en-US" b="1" smtClean="0">
                <a:solidFill>
                  <a:srgbClr val="FF0000"/>
                </a:solidFill>
                <a:effectLst/>
                <a:latin typeface="Arial" panose="020b0604020202020204" pitchFamily="34" charset="0"/>
                <a:ea typeface="宋体" panose="02010600030101010101" pitchFamily="2" charset="-122"/>
                <a:sym typeface="+mn-ea"/>
              </a:rPr>
              <a:t>凄凉萧瑟（孤寂清冷）</a:t>
            </a:r>
            <a:r>
              <a:rPr lang="zh-CN" altLang="en-US" b="1">
                <a:solidFill>
                  <a:srgbClr val="FF0000"/>
                </a:solidFill>
                <a:latin typeface="+mn-lt"/>
                <a:ea typeface="+mn-ea"/>
                <a:cs typeface="+mn-cs"/>
              </a:rPr>
              <a:t>的氛围。</a:t>
            </a:r>
            <a:endParaRPr lang="zh-CN" altLang="en-US" b="1">
              <a:solidFill>
                <a:srgbClr val="FF0000"/>
              </a:solidFill>
              <a:latin typeface="+mn-lt"/>
              <a:ea typeface="+mn-ea"/>
              <a:cs typeface="+mn-cs"/>
            </a:endParaRPr>
          </a:p>
          <a:p>
            <a:pPr>
              <a:buClrTx/>
              <a:buSzTx/>
              <a:buFontTx/>
              <a:buNone/>
            </a:pPr>
            <a:r>
              <a:rPr lang="en-US" altLang="zh-CN" b="1">
                <a:solidFill>
                  <a:schemeClr val="tx1"/>
                </a:solidFill>
                <a:latin typeface="+mn-lt"/>
                <a:ea typeface="+mn-ea"/>
                <a:cs typeface="+mn-cs"/>
              </a:rPr>
              <a:t>3.</a:t>
            </a:r>
            <a:r>
              <a:rPr lang="zh-CN" altLang="en-US" b="1">
                <a:solidFill>
                  <a:srgbClr val="0000CC"/>
                </a:solidFill>
                <a:latin typeface="+mn-lt"/>
                <a:ea typeface="+mn-ea"/>
                <a:cs typeface="+mn-cs"/>
              </a:rPr>
              <a:t>表达了作者的漂泊无依的孤寂凄冷（凄怆）之情。 </a:t>
            </a:r>
            <a:endParaRPr lang="zh-CN" altLang="en-US" b="1">
              <a:solidFill>
                <a:srgbClr val="0000CC"/>
              </a:solidFill>
              <a:latin typeface="+mn-lt"/>
              <a:ea typeface="+mn-ea"/>
              <a:cs typeface="+mn-cs"/>
            </a:endParaRPr>
          </a:p>
          <a:p>
            <a:pPr>
              <a:buClrTx/>
              <a:buSzTx/>
              <a:buFontTx/>
              <a:buNone/>
            </a:pPr>
            <a:endParaRPr lang="zh-CN" altLang="en-US" b="1">
              <a:solidFill>
                <a:srgbClr val="0000CC"/>
              </a:solidFill>
              <a:latin typeface="+mn-lt"/>
              <a:ea typeface="+mn-ea"/>
              <a:cs typeface="+mn-cs"/>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89443">
                                            <p:txEl>
                                              <p:pRg st="2" end="2"/>
                                            </p:txEl>
                                          </p:spTgt>
                                        </p:tgtEl>
                                        <p:attrNameLst>
                                          <p:attrName>style.visibility</p:attrName>
                                        </p:attrNameLst>
                                      </p:cBhvr>
                                      <p:to>
                                        <p:strVal val="visible"/>
                                      </p:to>
                                    </p:set>
                                    <p:animEffect transition="in" filter="blinds(horizontal)">
                                      <p:cBhvr>
                                        <p:cTn id="7" dur="500"/>
                                        <p:tgtEl>
                                          <p:spTgt spid="189443">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89443">
                                            <p:txEl>
                                              <p:pRg st="3" end="3"/>
                                            </p:txEl>
                                          </p:spTgt>
                                        </p:tgtEl>
                                        <p:attrNameLst>
                                          <p:attrName>style.visibility</p:attrName>
                                        </p:attrNameLst>
                                      </p:cBhvr>
                                      <p:to>
                                        <p:strVal val="visible"/>
                                      </p:to>
                                    </p:set>
                                    <p:animEffect transition="in" filter="blinds(horizontal)">
                                      <p:cBhvr>
                                        <p:cTn id="12" dur="500"/>
                                        <p:tgtEl>
                                          <p:spTgt spid="189443">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89443">
                                            <p:txEl>
                                              <p:pRg st="4" end="4"/>
                                            </p:txEl>
                                          </p:spTgt>
                                        </p:tgtEl>
                                        <p:attrNameLst>
                                          <p:attrName>style.visibility</p:attrName>
                                        </p:attrNameLst>
                                      </p:cBhvr>
                                      <p:to>
                                        <p:strVal val="visible"/>
                                      </p:to>
                                    </p:set>
                                    <p:animEffect transition="in" filter="blinds(horizontal)">
                                      <p:cBhvr>
                                        <p:cTn id="17" dur="500"/>
                                        <p:tgtEl>
                                          <p:spTgt spid="1894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10" name="矩形 191490"/>
          <p:cNvSpPr/>
          <p:nvPr/>
        </p:nvSpPr>
        <p:spPr>
          <a:xfrm>
            <a:off x="0" y="-78105"/>
            <a:ext cx="9144000" cy="3415030"/>
          </a:xfrm>
          <a:prstGeom prst="rect">
            <a:avLst/>
          </a:prstGeom>
          <a:solidFill>
            <a:schemeClr val="bg1"/>
          </a:solidFill>
          <a:ln w="9525">
            <a:noFill/>
          </a:ln>
        </p:spPr>
        <p:txBody>
          <a:bodyPr wrap="square" anchor="ctr" anchorCtr="0">
            <a:spAutoFit/>
          </a:bodyPr>
          <a:lstStyle/>
          <a:p>
            <a:pPr algn="ctr" fontAlgn="base">
              <a:buNone/>
            </a:pPr>
            <a:r>
              <a:rPr lang="en-US" altLang="zh-CN" sz="3200" b="1">
                <a:latin typeface="Arial" panose="020b0604020202020204" pitchFamily="34" charset="0"/>
                <a:ea typeface="楷体_GB2312" pitchFamily="49" charset="-122"/>
              </a:rPr>
              <a:t>                  </a:t>
            </a:r>
            <a:r>
              <a:rPr lang="zh-CN" altLang="en-US" sz="3200" b="1">
                <a:latin typeface="+mn-lt"/>
                <a:ea typeface="+mn-ea"/>
                <a:sym typeface="+mn-ea"/>
              </a:rPr>
              <a:t>旅夜书怀      杜甫</a:t>
            </a:r>
            <a:endParaRPr lang="zh-CN" altLang="en-US" sz="3200" b="1" strike="noStrike" noProof="1">
              <a:latin typeface="+mn-lt"/>
              <a:ea typeface="+mn-ea"/>
              <a:cs typeface="+mn-cs"/>
            </a:endParaRPr>
          </a:p>
          <a:p>
            <a:pPr algn="ctr" fontAlgn="base">
              <a:buNone/>
            </a:pPr>
            <a:r>
              <a:rPr lang="en-US" altLang="zh-CN" sz="3200" b="1">
                <a:latin typeface="+mn-lt"/>
                <a:ea typeface="+mn-ea"/>
                <a:sym typeface="+mn-ea"/>
              </a:rPr>
              <a:t>            </a:t>
            </a:r>
            <a:r>
              <a:rPr lang="zh-CN" altLang="en-US" sz="3200" b="1">
                <a:latin typeface="+mn-lt"/>
                <a:ea typeface="+mn-ea"/>
                <a:sym typeface="+mn-ea"/>
              </a:rPr>
              <a:t>细草微风岸，危樯独夜舟。</a:t>
            </a:r>
            <a:endParaRPr lang="zh-CN" altLang="en-US" sz="3200" b="1" strike="noStrike" noProof="1">
              <a:latin typeface="+mn-lt"/>
              <a:ea typeface="+mn-ea"/>
              <a:cs typeface="+mn-cs"/>
            </a:endParaRPr>
          </a:p>
          <a:p>
            <a:pPr algn="ctr" fontAlgn="base">
              <a:buNone/>
            </a:pPr>
            <a:r>
              <a:rPr lang="en-US" altLang="zh-CN" sz="3200" b="1">
                <a:latin typeface="+mn-lt"/>
                <a:ea typeface="+mn-ea"/>
                <a:sym typeface="+mn-ea"/>
              </a:rPr>
              <a:t>            </a:t>
            </a:r>
            <a:r>
              <a:rPr lang="zh-CN" altLang="en-US" sz="3200" b="1">
                <a:latin typeface="+mn-lt"/>
                <a:ea typeface="+mn-ea"/>
                <a:sym typeface="+mn-ea"/>
              </a:rPr>
              <a:t>星垂平野阔，月涌大江流。</a:t>
            </a:r>
            <a:endParaRPr lang="zh-CN" altLang="en-US" sz="3200" b="1" strike="noStrike" noProof="1">
              <a:latin typeface="+mn-lt"/>
              <a:ea typeface="+mn-ea"/>
              <a:cs typeface="+mn-cs"/>
            </a:endParaRPr>
          </a:p>
          <a:p>
            <a:pPr algn="ctr" fontAlgn="base">
              <a:buNone/>
            </a:pPr>
            <a:r>
              <a:rPr lang="en-US" altLang="zh-CN" sz="3200" b="1">
                <a:latin typeface="+mn-lt"/>
                <a:ea typeface="+mn-ea"/>
                <a:sym typeface="+mn-ea"/>
              </a:rPr>
              <a:t>            </a:t>
            </a:r>
            <a:r>
              <a:rPr lang="zh-CN" altLang="en-US" sz="3200" b="1">
                <a:latin typeface="+mn-lt"/>
                <a:ea typeface="+mn-ea"/>
                <a:sym typeface="+mn-ea"/>
              </a:rPr>
              <a:t>名岂文章著，官应老病休。</a:t>
            </a:r>
            <a:endParaRPr lang="zh-CN" altLang="en-US" sz="3200" b="1" strike="noStrike" noProof="1">
              <a:latin typeface="+mn-lt"/>
              <a:ea typeface="+mn-ea"/>
              <a:cs typeface="+mn-cs"/>
            </a:endParaRPr>
          </a:p>
          <a:p>
            <a:pPr algn="ctr" fontAlgn="base">
              <a:buNone/>
            </a:pPr>
            <a:r>
              <a:rPr lang="en-US" altLang="zh-CN" sz="3200" b="1">
                <a:latin typeface="+mn-lt"/>
                <a:ea typeface="+mn-ea"/>
                <a:sym typeface="+mn-ea"/>
              </a:rPr>
              <a:t>             </a:t>
            </a:r>
            <a:r>
              <a:rPr lang="zh-CN" altLang="en-US" sz="3200" b="1">
                <a:latin typeface="+mn-lt"/>
                <a:ea typeface="+mn-ea"/>
                <a:sym typeface="+mn-ea"/>
              </a:rPr>
              <a:t>飘飘何所似？天地一沙鸥。</a:t>
            </a:r>
            <a:endParaRPr lang="zh-CN" altLang="en-US" sz="2800" b="1" strike="noStrike" noProof="1">
              <a:latin typeface="+mn-lt"/>
              <a:ea typeface="+mn-ea"/>
              <a:cs typeface="+mn-cs"/>
            </a:endParaRPr>
          </a:p>
          <a:p>
            <a:pPr fontAlgn="base">
              <a:buNone/>
            </a:pPr>
            <a:r>
              <a:rPr lang="zh-CN" altLang="en-US" sz="2800" b="1">
                <a:solidFill>
                  <a:srgbClr val="FF0000"/>
                </a:solidFill>
                <a:effectLst>
                  <a:outerShdw blurRad="38100" dist="38100" dir="2700000">
                    <a:srgbClr val="000000"/>
                  </a:outerShdw>
                </a:effectLst>
                <a:latin typeface="+mn-lt"/>
                <a:ea typeface="+mn-ea"/>
                <a:sym typeface="+mn-ea"/>
              </a:rPr>
              <a:t> </a:t>
            </a:r>
            <a:r>
              <a:rPr lang="zh-CN" altLang="en-US" sz="2800" b="1">
                <a:latin typeface="Arial" panose="020b0604020202020204" pitchFamily="34" charset="0"/>
              </a:rPr>
              <a:t>       古人在谈到诗歌创作时曾说：“作诗不过情、景二端。”</a:t>
            </a:r>
            <a:r>
              <a:rPr lang="zh-CN" altLang="en-US" sz="2800" b="1">
                <a:solidFill>
                  <a:srgbClr val="000066"/>
                </a:solidFill>
                <a:latin typeface="Arial" panose="020b0604020202020204" pitchFamily="34" charset="0"/>
              </a:rPr>
              <a:t>请从“景”和“情”的角度来赏析这首诗的颔联。</a:t>
            </a:r>
            <a:endParaRPr lang="zh-CN" altLang="en-US" sz="2800" b="1">
              <a:solidFill>
                <a:srgbClr val="000066"/>
              </a:solidFill>
              <a:latin typeface="Arial" panose="020b0604020202020204" pitchFamily="34" charset="0"/>
            </a:endParaRPr>
          </a:p>
        </p:txBody>
      </p:sp>
      <p:sp>
        <p:nvSpPr>
          <p:cNvPr id="191492" name="矩形 191491"/>
          <p:cNvSpPr/>
          <p:nvPr/>
        </p:nvSpPr>
        <p:spPr>
          <a:xfrm>
            <a:off x="-35560" y="3213101"/>
            <a:ext cx="9144000" cy="3107690"/>
          </a:xfrm>
          <a:prstGeom prst="rect">
            <a:avLst/>
          </a:prstGeom>
          <a:noFill/>
          <a:ln w="9525" cap="flat" cmpd="sng">
            <a:solidFill>
              <a:schemeClr val="tx1"/>
            </a:solidFill>
            <a:prstDash val="solid"/>
            <a:miter/>
            <a:headEnd type="none" w="med" len="med"/>
            <a:tailEnd type="none" w="med" len="med"/>
          </a:ln>
        </p:spPr>
        <p:txBody>
          <a:bodyPr wrap="square" anchor="ctr" anchorCtr="0">
            <a:spAutoFit/>
          </a:bodyPr>
          <a:lstStyle/>
          <a:p>
            <a:pPr eaLnBrk="0" hangingPunct="0"/>
            <a:r>
              <a:rPr lang="en-US" altLang="zh-CN" sz="2800" b="1">
                <a:latin typeface="Arial" panose="020b0604020202020204" pitchFamily="34" charset="0"/>
              </a:rPr>
              <a:t>【</a:t>
            </a:r>
            <a:r>
              <a:rPr lang="zh-CN" altLang="en-US" sz="2800" b="1">
                <a:latin typeface="Arial" panose="020b0604020202020204" pitchFamily="34" charset="0"/>
              </a:rPr>
              <a:t>参考答案</a:t>
            </a:r>
            <a:r>
              <a:rPr lang="en-US" altLang="zh-CN" sz="2800" b="1">
                <a:latin typeface="Arial" panose="020b0604020202020204" pitchFamily="34" charset="0"/>
              </a:rPr>
              <a:t>】</a:t>
            </a:r>
            <a:endParaRPr lang="en-US" altLang="zh-CN" sz="2800" b="1">
              <a:latin typeface="Arial" panose="020b0604020202020204" pitchFamily="34" charset="0"/>
            </a:endParaRPr>
          </a:p>
          <a:p>
            <a:pPr eaLnBrk="0" hangingPunct="0"/>
            <a:r>
              <a:rPr lang="en-US" altLang="zh-CN" sz="2800" b="1">
                <a:latin typeface="Arial" panose="020b0604020202020204" pitchFamily="34" charset="0"/>
              </a:rPr>
              <a:t>1.</a:t>
            </a:r>
            <a:r>
              <a:rPr lang="zh-CN" altLang="en-US" sz="2800" b="1">
                <a:solidFill>
                  <a:schemeClr val="bg2">
                    <a:lumMod val="60000"/>
                    <a:lumOff val="40000"/>
                  </a:schemeClr>
                </a:solidFill>
                <a:latin typeface="+mn-lt"/>
                <a:ea typeface="+mn-ea"/>
                <a:sym typeface="+mn-ea"/>
              </a:rPr>
              <a:t>星空低垂，愈显得原野辽阔无边，明朗的月空下江水汹涌澎湃，奔流不息。</a:t>
            </a:r>
            <a:r>
              <a:rPr lang="zh-CN" altLang="en-US" sz="2800" b="1">
                <a:solidFill>
                  <a:srgbClr val="FF0000"/>
                </a:solidFill>
                <a:latin typeface="Arial" panose="020b0604020202020204" pitchFamily="34" charset="0"/>
              </a:rPr>
              <a:t>（描图景）。</a:t>
            </a:r>
            <a:endParaRPr lang="zh-CN" altLang="en-US" sz="2800" b="1">
              <a:solidFill>
                <a:srgbClr val="FF0000"/>
              </a:solidFill>
              <a:latin typeface="Arial" panose="020b0604020202020204" pitchFamily="34" charset="0"/>
            </a:endParaRPr>
          </a:p>
          <a:p>
            <a:pPr eaLnBrk="0" hangingPunct="0"/>
            <a:r>
              <a:rPr lang="en-US" altLang="zh-CN" sz="2800" b="1">
                <a:solidFill>
                  <a:srgbClr val="FF0000"/>
                </a:solidFill>
                <a:latin typeface="Arial" panose="020b0604020202020204" pitchFamily="34" charset="0"/>
              </a:rPr>
              <a:t>2.</a:t>
            </a:r>
            <a:r>
              <a:rPr lang="zh-CN" altLang="en-US" sz="2800" b="1">
                <a:solidFill>
                  <a:schemeClr val="bg2">
                    <a:lumMod val="60000"/>
                    <a:lumOff val="40000"/>
                  </a:schemeClr>
                </a:solidFill>
                <a:latin typeface="Arial" panose="020b0604020202020204" pitchFamily="34" charset="0"/>
              </a:rPr>
              <a:t>以乐景写哀情。</a:t>
            </a:r>
            <a:r>
              <a:rPr lang="zh-CN" altLang="en-US" sz="2800" b="1">
                <a:solidFill>
                  <a:srgbClr val="FF0000"/>
                </a:solidFill>
                <a:sym typeface="+mn-ea"/>
              </a:rPr>
              <a:t>（情景关系）</a:t>
            </a:r>
            <a:endParaRPr lang="zh-CN" altLang="en-US" sz="2800" b="1">
              <a:solidFill>
                <a:srgbClr val="FF0000"/>
              </a:solidFill>
              <a:sym typeface="+mn-ea"/>
            </a:endParaRPr>
          </a:p>
          <a:p>
            <a:pPr eaLnBrk="0" hangingPunct="0"/>
            <a:r>
              <a:rPr lang="en-US" altLang="zh-CN" sz="2800" b="1">
                <a:solidFill>
                  <a:srgbClr val="FF0000"/>
                </a:solidFill>
                <a:sym typeface="+mn-ea"/>
              </a:rPr>
              <a:t>3.</a:t>
            </a:r>
            <a:r>
              <a:rPr lang="zh-CN" altLang="en-US" sz="2800" b="1">
                <a:solidFill>
                  <a:srgbClr val="FF0000"/>
                </a:solidFill>
                <a:latin typeface="+mn-lt"/>
                <a:ea typeface="+mn-ea"/>
                <a:sym typeface="+mn-ea"/>
              </a:rPr>
              <a:t>颔联营造雄浑阔大的氛围，</a:t>
            </a:r>
            <a:r>
              <a:rPr lang="zh-CN" altLang="en-US" sz="2800" b="1">
                <a:solidFill>
                  <a:srgbClr val="0000CC"/>
                </a:solidFill>
                <a:latin typeface="+mn-lt"/>
                <a:ea typeface="+mn-ea"/>
                <a:sym typeface="+mn-ea"/>
              </a:rPr>
              <a:t>用阔大之景反衬自己的孤苦伶仃的形象，表达出孤寂凄苦（凄怆）之情。</a:t>
            </a:r>
            <a:r>
              <a:rPr lang="zh-CN" altLang="en-US" sz="2800" b="1">
                <a:latin typeface="Arial" panose="020b0604020202020204" pitchFamily="34" charset="0"/>
              </a:rPr>
              <a:t>（</a:t>
            </a:r>
            <a:r>
              <a:rPr lang="zh-CN" altLang="en-US" sz="2800" b="1">
                <a:solidFill>
                  <a:srgbClr val="FF0000"/>
                </a:solidFill>
                <a:latin typeface="Arial" panose="020b0604020202020204" pitchFamily="34" charset="0"/>
              </a:rPr>
              <a:t>析感情）。 </a:t>
            </a:r>
            <a:endParaRPr lang="zh-CN" altLang="en-US" sz="2800" b="1">
              <a:solidFill>
                <a:srgbClr val="FF0000"/>
              </a:solidFill>
              <a:latin typeface="Arial" panose="020b0604020202020204" pitchFamily="34" charset="0"/>
            </a:endParaRPr>
          </a:p>
        </p:txBody>
      </p:sp>
      <p:sp>
        <p:nvSpPr>
          <p:cNvPr id="2" name="文本框 1"/>
          <p:cNvSpPr txBox="1"/>
          <p:nvPr/>
        </p:nvSpPr>
        <p:spPr>
          <a:xfrm>
            <a:off x="324485" y="3644900"/>
            <a:ext cx="7332980" cy="521970"/>
          </a:xfrm>
          <a:prstGeom prst="rect">
            <a:avLst/>
          </a:prstGeom>
          <a:solidFill>
            <a:schemeClr val="accent2"/>
          </a:solidFill>
        </p:spPr>
        <p:txBody>
          <a:bodyPr wrap="none" rtlCol="0">
            <a:spAutoFit/>
          </a:bodyPr>
          <a:lstStyle/>
          <a:p>
            <a:r>
              <a:rPr lang="zh-CN" altLang="en-US" sz="2800" b="1"/>
              <a:t>星空低垂，平野广阔；月随波涌，大江东流。</a:t>
            </a:r>
            <a:endParaRPr lang="zh-CN" altLang="en-US" sz="2800" b="1"/>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1492"/>
                                        </p:tgtEl>
                                        <p:attrNameLst>
                                          <p:attrName>style.visibility</p:attrName>
                                        </p:attrNameLst>
                                      </p:cBhvr>
                                      <p:to>
                                        <p:strVal val="visible"/>
                                      </p:to>
                                    </p:set>
                                    <p:animEffect transition="in" filter="blinds(horizontal)">
                                      <p:cBhvr>
                                        <p:cTn id="7" dur="500"/>
                                        <p:tgtEl>
                                          <p:spTgt spid="19149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2" grpId="0"/>
      <p:bldP spid="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43009" name="矩形 191489"/>
          <p:cNvSpPr/>
          <p:nvPr/>
        </p:nvSpPr>
        <p:spPr>
          <a:xfrm>
            <a:off x="20955" y="23495"/>
            <a:ext cx="9123045" cy="645160"/>
          </a:xfrm>
          <a:prstGeom prst="rect">
            <a:avLst/>
          </a:prstGeom>
          <a:solidFill>
            <a:schemeClr val="bg1"/>
          </a:solidFill>
          <a:ln w="19050" cap="flat" cmpd="sng">
            <a:solidFill>
              <a:schemeClr val="tx1"/>
            </a:solidFill>
            <a:prstDash val="solid"/>
            <a:miter/>
            <a:headEnd type="none" w="med" len="med"/>
            <a:tailEnd type="none" w="med" len="med"/>
          </a:ln>
        </p:spPr>
        <p:txBody>
          <a:bodyPr wrap="square" anchor="ctr" anchorCtr="0">
            <a:spAutoFit/>
          </a:bodyPr>
          <a:lstStyle/>
          <a:p>
            <a:pPr eaLnBrk="0" hangingPunct="0"/>
            <a:r>
              <a:rPr lang="zh-CN" altLang="en-US" sz="3600" b="1">
                <a:solidFill>
                  <a:srgbClr val="FF0000"/>
                </a:solidFill>
                <a:latin typeface="黑体" panose="02010609060101010101" pitchFamily="49" charset="-122"/>
                <a:ea typeface="黑体" panose="02010609060101010101" pitchFamily="49" charset="-122"/>
              </a:rPr>
              <a:t>借助意象 品味意境</a:t>
            </a:r>
            <a:endParaRPr lang="zh-CN" altLang="en-US" sz="3600" b="1">
              <a:solidFill>
                <a:srgbClr val="FF0000"/>
              </a:solidFill>
              <a:latin typeface="黑体" panose="02010609060101010101" pitchFamily="49" charset="-122"/>
              <a:ea typeface="黑体" panose="02010609060101010101" pitchFamily="49" charset="-122"/>
            </a:endParaRPr>
          </a:p>
        </p:txBody>
      </p:sp>
      <p:sp>
        <p:nvSpPr>
          <p:cNvPr id="43010" name="矩形 191490"/>
          <p:cNvSpPr/>
          <p:nvPr/>
        </p:nvSpPr>
        <p:spPr>
          <a:xfrm>
            <a:off x="35560" y="764858"/>
            <a:ext cx="9144000" cy="3169285"/>
          </a:xfrm>
          <a:prstGeom prst="rect">
            <a:avLst/>
          </a:prstGeom>
          <a:solidFill>
            <a:schemeClr val="bg1"/>
          </a:solidFill>
          <a:ln w="9525">
            <a:noFill/>
          </a:ln>
        </p:spPr>
        <p:txBody>
          <a:bodyPr wrap="square" anchor="ctr" anchorCtr="0">
            <a:spAutoFit/>
          </a:bodyPr>
          <a:lstStyle/>
          <a:p>
            <a:pPr algn="ctr"/>
            <a:r>
              <a:rPr lang="en-US" altLang="zh-CN" sz="3200" b="1">
                <a:latin typeface="Arial" panose="020b0604020202020204" pitchFamily="34" charset="0"/>
                <a:ea typeface="楷体_GB2312" pitchFamily="49" charset="-122"/>
              </a:rPr>
              <a:t>          </a:t>
            </a:r>
            <a:r>
              <a:rPr lang="zh-CN" altLang="en-US" sz="2800" b="1">
                <a:latin typeface="Arial" panose="020b0604020202020204" pitchFamily="34" charset="0"/>
                <a:ea typeface="楷体_GB2312" pitchFamily="49" charset="-122"/>
              </a:rPr>
              <a:t>春行即兴</a:t>
            </a:r>
            <a:endParaRPr lang="zh-CN" altLang="en-US" sz="2800" b="1">
              <a:latin typeface="Arial" panose="020b0604020202020204" pitchFamily="34" charset="0"/>
              <a:ea typeface="楷体_GB2312" pitchFamily="49" charset="-122"/>
            </a:endParaRPr>
          </a:p>
          <a:p>
            <a:pPr algn="ctr"/>
            <a:r>
              <a:rPr lang="en-US" altLang="zh-CN" sz="2800" b="1">
                <a:latin typeface="Arial" panose="020b0604020202020204" pitchFamily="34" charset="0"/>
                <a:ea typeface="楷体_GB2312" pitchFamily="49" charset="-122"/>
              </a:rPr>
              <a:t>                  </a:t>
            </a:r>
            <a:r>
              <a:rPr lang="zh-CN" altLang="en-US" sz="2800" b="1">
                <a:latin typeface="Arial" panose="020b0604020202020204" pitchFamily="34" charset="0"/>
                <a:ea typeface="楷体_GB2312" pitchFamily="49" charset="-122"/>
              </a:rPr>
              <a:t>李华</a:t>
            </a:r>
            <a:endParaRPr lang="zh-CN" altLang="en-US" sz="2800" b="1">
              <a:latin typeface="Arial" panose="020b0604020202020204" pitchFamily="34" charset="0"/>
              <a:ea typeface="楷体_GB2312" pitchFamily="49" charset="-122"/>
            </a:endParaRPr>
          </a:p>
          <a:p>
            <a:pPr algn="ctr"/>
            <a:r>
              <a:rPr lang="zh-CN" altLang="en-US" sz="2800" b="1">
                <a:latin typeface="Arial" panose="020b0604020202020204" pitchFamily="34" charset="0"/>
                <a:ea typeface="楷体_GB2312" pitchFamily="49" charset="-122"/>
              </a:rPr>
              <a:t>宜阳城下草萋萋，涧水东流复向西。</a:t>
            </a:r>
            <a:endParaRPr lang="zh-CN" altLang="en-US" sz="2800" b="1">
              <a:latin typeface="Arial" panose="020b0604020202020204" pitchFamily="34" charset="0"/>
              <a:ea typeface="楷体_GB2312" pitchFamily="49" charset="-122"/>
            </a:endParaRPr>
          </a:p>
          <a:p>
            <a:pPr algn="ctr"/>
            <a:r>
              <a:rPr lang="zh-CN" altLang="en-US" sz="2800" b="1">
                <a:latin typeface="Arial" panose="020b0604020202020204" pitchFamily="34" charset="0"/>
                <a:ea typeface="楷体_GB2312" pitchFamily="49" charset="-122"/>
              </a:rPr>
              <a:t>芳树无人花自落，春山一路鸟空啼。</a:t>
            </a:r>
            <a:endParaRPr lang="zh-CN" altLang="en-US" sz="2800" b="1">
              <a:latin typeface="Arial" panose="020b0604020202020204" pitchFamily="34" charset="0"/>
              <a:ea typeface="楷体_GB2312" pitchFamily="49" charset="-122"/>
            </a:endParaRPr>
          </a:p>
          <a:p>
            <a:pPr algn="l"/>
            <a:r>
              <a:rPr lang="en-US" altLang="zh-CN" sz="2800" b="1">
                <a:latin typeface="Arial" panose="020b0604020202020204" pitchFamily="34" charset="0"/>
                <a:ea typeface="楷体_GB2312" pitchFamily="49" charset="-122"/>
              </a:rPr>
              <a:t>         </a:t>
            </a:r>
            <a:r>
              <a:rPr lang="zh-CN" altLang="en-US" sz="2800" b="1">
                <a:latin typeface="Arial" panose="020b0604020202020204" pitchFamily="34" charset="0"/>
                <a:ea typeface="楷体_GB2312" pitchFamily="49" charset="-122"/>
              </a:rPr>
              <a:t>【注】本诗作于安史之乱后。</a:t>
            </a:r>
            <a:endParaRPr lang="zh-CN" altLang="en-US" sz="2800" b="1">
              <a:latin typeface="Arial" panose="020b0604020202020204" pitchFamily="34" charset="0"/>
              <a:ea typeface="楷体_GB2312" pitchFamily="49" charset="-122"/>
            </a:endParaRPr>
          </a:p>
          <a:p>
            <a:pPr algn="l"/>
            <a:r>
              <a:rPr lang="zh-CN" altLang="en-US" sz="2800" b="1">
                <a:latin typeface="Arial" panose="020b0604020202020204" pitchFamily="34" charset="0"/>
              </a:rPr>
              <a:t>       古人在谈到诗歌创作时曾说：“作诗不过情、景二端。”</a:t>
            </a:r>
            <a:r>
              <a:rPr lang="zh-CN" altLang="en-US" sz="2800" b="1">
                <a:solidFill>
                  <a:srgbClr val="000066"/>
                </a:solidFill>
                <a:latin typeface="Arial" panose="020b0604020202020204" pitchFamily="34" charset="0"/>
              </a:rPr>
              <a:t>请从“景”和“情”的角度来赏析这首诗。</a:t>
            </a:r>
            <a:endParaRPr lang="zh-CN" altLang="en-US" sz="2800" b="1">
              <a:solidFill>
                <a:srgbClr val="000066"/>
              </a:solidFill>
              <a:latin typeface="Arial" panose="020b0604020202020204" pitchFamily="34" charset="0"/>
            </a:endParaRPr>
          </a:p>
        </p:txBody>
      </p:sp>
      <p:sp>
        <p:nvSpPr>
          <p:cNvPr id="191492" name="矩形 191491"/>
          <p:cNvSpPr/>
          <p:nvPr/>
        </p:nvSpPr>
        <p:spPr>
          <a:xfrm>
            <a:off x="35560" y="4075748"/>
            <a:ext cx="9144000" cy="2306955"/>
          </a:xfrm>
          <a:prstGeom prst="rect">
            <a:avLst/>
          </a:prstGeom>
          <a:noFill/>
          <a:ln w="9525" cap="flat" cmpd="sng">
            <a:solidFill>
              <a:schemeClr val="tx1"/>
            </a:solidFill>
            <a:prstDash val="solid"/>
            <a:miter/>
            <a:headEnd type="none" w="med" len="med"/>
            <a:tailEnd type="none" w="med" len="med"/>
          </a:ln>
        </p:spPr>
        <p:txBody>
          <a:bodyPr anchor="ctr" anchorCtr="0">
            <a:spAutoFit/>
          </a:bodyPr>
          <a:lstStyle/>
          <a:p>
            <a:pPr eaLnBrk="0" hangingPunct="0"/>
            <a:r>
              <a:rPr lang="en-US" altLang="zh-CN" sz="2400" b="1">
                <a:latin typeface="Arial" panose="020b0604020202020204" pitchFamily="34" charset="0"/>
              </a:rPr>
              <a:t>【</a:t>
            </a:r>
            <a:r>
              <a:rPr lang="zh-CN" altLang="en-US" sz="2400" b="1">
                <a:latin typeface="Arial" panose="020b0604020202020204" pitchFamily="34" charset="0"/>
              </a:rPr>
              <a:t>参考答案</a:t>
            </a:r>
            <a:r>
              <a:rPr lang="en-US" altLang="zh-CN" sz="2400" b="1">
                <a:latin typeface="Arial" panose="020b0604020202020204" pitchFamily="34" charset="0"/>
              </a:rPr>
              <a:t>】</a:t>
            </a:r>
            <a:endParaRPr lang="en-US" altLang="zh-CN" sz="2400" b="1">
              <a:latin typeface="Arial" panose="020b0604020202020204" pitchFamily="34" charset="0"/>
            </a:endParaRPr>
          </a:p>
          <a:p>
            <a:pPr eaLnBrk="0" hangingPunct="0"/>
            <a:r>
              <a:rPr lang="en-US" altLang="zh-CN" sz="2400" b="1">
                <a:latin typeface="Arial" panose="020b0604020202020204" pitchFamily="34" charset="0"/>
              </a:rPr>
              <a:t>1.</a:t>
            </a:r>
            <a:r>
              <a:rPr lang="zh-CN" altLang="en-US" sz="2400" b="1">
                <a:solidFill>
                  <a:schemeClr val="bg2">
                    <a:lumMod val="60000"/>
                    <a:lumOff val="40000"/>
                  </a:schemeClr>
                </a:solidFill>
                <a:latin typeface="Arial" panose="020b0604020202020204" pitchFamily="34" charset="0"/>
              </a:rPr>
              <a:t>这首诗写了作者“春行”时的所见所闻：有草有水，有树有山，有花有鸟，可谓一句一景，且每个画面均有特色</a:t>
            </a:r>
            <a:r>
              <a:rPr lang="zh-CN" altLang="en-US" sz="2400" b="1">
                <a:solidFill>
                  <a:srgbClr val="FF0000"/>
                </a:solidFill>
                <a:latin typeface="Arial" panose="020b0604020202020204" pitchFamily="34" charset="0"/>
              </a:rPr>
              <a:t>（描图景）。</a:t>
            </a:r>
            <a:endParaRPr lang="zh-CN" altLang="en-US" sz="2400" b="1">
              <a:solidFill>
                <a:srgbClr val="FF0000"/>
              </a:solidFill>
              <a:latin typeface="Arial" panose="020b0604020202020204" pitchFamily="34" charset="0"/>
            </a:endParaRPr>
          </a:p>
          <a:p>
            <a:pPr eaLnBrk="0" hangingPunct="0"/>
            <a:r>
              <a:rPr lang="en-US" altLang="zh-CN" sz="2400" b="1">
                <a:solidFill>
                  <a:schemeClr val="tx1"/>
                </a:solidFill>
                <a:latin typeface="Arial" panose="020b0604020202020204" pitchFamily="34" charset="0"/>
              </a:rPr>
              <a:t>2.</a:t>
            </a:r>
            <a:r>
              <a:rPr lang="zh-CN" altLang="en-US" sz="2400" b="1">
                <a:solidFill>
                  <a:schemeClr val="bg2">
                    <a:lumMod val="60000"/>
                    <a:lumOff val="40000"/>
                  </a:schemeClr>
                </a:solidFill>
                <a:latin typeface="Arial" panose="020b0604020202020204" pitchFamily="34" charset="0"/>
              </a:rPr>
              <a:t>但又不是纯粹写景，而是景中含情，情景交融。</a:t>
            </a:r>
            <a:r>
              <a:rPr lang="zh-CN" altLang="en-US" sz="2400" b="1">
                <a:solidFill>
                  <a:srgbClr val="FF0000"/>
                </a:solidFill>
                <a:sym typeface="+mn-ea"/>
              </a:rPr>
              <a:t>（情景关系）</a:t>
            </a:r>
            <a:endParaRPr lang="zh-CN" altLang="en-US" sz="2400" b="1">
              <a:solidFill>
                <a:srgbClr val="FF0000"/>
              </a:solidFill>
              <a:sym typeface="+mn-ea"/>
            </a:endParaRPr>
          </a:p>
          <a:p>
            <a:pPr eaLnBrk="0" hangingPunct="0"/>
            <a:r>
              <a:rPr lang="en-US" altLang="zh-CN" sz="2400" b="1">
                <a:solidFill>
                  <a:schemeClr val="tx1"/>
                </a:solidFill>
                <a:sym typeface="+mn-ea"/>
              </a:rPr>
              <a:t>3.</a:t>
            </a:r>
            <a:r>
              <a:rPr lang="zh-CN" altLang="en-US" sz="2400" b="1">
                <a:solidFill>
                  <a:schemeClr val="bg2">
                    <a:lumMod val="60000"/>
                    <a:lumOff val="40000"/>
                  </a:schemeClr>
                </a:solidFill>
                <a:latin typeface="Arial" panose="020b0604020202020204" pitchFamily="34" charset="0"/>
              </a:rPr>
              <a:t>诗中“花自落”、“鸟空鸣”之景都显示了山中的宁静，表达了作者凄凉、孤寂之情以及对时代的深沉叹惋</a:t>
            </a:r>
            <a:r>
              <a:rPr lang="zh-CN" altLang="en-US" sz="2400" b="1">
                <a:latin typeface="Arial" panose="020b0604020202020204" pitchFamily="34" charset="0"/>
              </a:rPr>
              <a:t>（</a:t>
            </a:r>
            <a:r>
              <a:rPr lang="zh-CN" altLang="en-US" sz="2400" b="1">
                <a:solidFill>
                  <a:srgbClr val="FF0000"/>
                </a:solidFill>
                <a:latin typeface="Arial" panose="020b0604020202020204" pitchFamily="34" charset="0"/>
              </a:rPr>
              <a:t>析感情）。 </a:t>
            </a:r>
            <a:endParaRPr lang="zh-CN" altLang="en-US" sz="2400" b="1">
              <a:solidFill>
                <a:srgbClr val="FF0000"/>
              </a:solidFill>
              <a:latin typeface="Arial" panose="020b0604020202020204" pitchFamily="34" charset="0"/>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1492"/>
                                        </p:tgtEl>
                                        <p:attrNameLst>
                                          <p:attrName>style.visibility</p:attrName>
                                        </p:attrNameLst>
                                      </p:cBhvr>
                                      <p:to>
                                        <p:strVal val="visible"/>
                                      </p:to>
                                    </p:set>
                                    <p:animEffect transition="in" filter="blinds(horizontal)">
                                      <p:cBhvr>
                                        <p:cTn id="7" dur="500"/>
                                        <p:tgtEl>
                                          <p:spTgt spid="191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95234" name="标题 3"/>
          <p:cNvSpPr>
            <a:spLocks noGrp="1"/>
          </p:cNvSpPr>
          <p:nvPr>
            <p:ph type="ctrTitle"/>
            <p:custDataLst>
              <p:tags r:id="rId2"/>
            </p:custDataLst>
          </p:nvPr>
        </p:nvSpPr>
        <p:spPr>
          <a:xfrm>
            <a:off x="252095" y="2348865"/>
            <a:ext cx="8431530" cy="3056890"/>
          </a:xfrm>
        </p:spPr>
        <p:txBody>
          <a:bodyPr lIns="67500" tIns="35100" rIns="67500" bIns="35100" anchor="b" anchorCtr="0"/>
          <a:lstStyle/>
          <a:p>
            <a:pPr indent="-285750" defTabSz="914400" fontAlgn="ctr">
              <a:lnSpc>
                <a:spcPct val="130000"/>
              </a:lnSpc>
              <a:spcBef>
                <a:spcPts val="1000"/>
              </a:spcBef>
              <a:buSzTx/>
              <a:buFontTx/>
              <a:buNone/>
            </a:pPr>
            <a:r>
              <a:rPr lang="zh-CN" altLang="en-US" sz="8000" b="1" noProof="0">
                <a:solidFill>
                  <a:srgbClr val="FF3300"/>
                </a:solidFill>
                <a:effectLst>
                  <a:outerShdw blurRad="38100" dist="38100" dir="2700000" algn="tl">
                    <a:srgbClr val="C0C0C0"/>
                  </a:outerShdw>
                </a:effectLst>
                <a:latin typeface="黑体" panose="02010609060101010101" pitchFamily="49" charset="-122"/>
                <a:ea typeface="黑体" panose="02010609060101010101" pitchFamily="49" charset="-122"/>
                <a:cs typeface="方正粗黑宋简体" panose="02000000000000000000" charset="-122"/>
                <a:sym typeface="+mn-ea"/>
              </a:rPr>
              <a:t>一切景语皆情语</a:t>
            </a:r>
            <a:br>
              <a:rPr lang="zh-CN" altLang="en-US" sz="8000" b="1" noProof="0">
                <a:solidFill>
                  <a:srgbClr val="FF3300"/>
                </a:solidFill>
                <a:effectLst>
                  <a:outerShdw blurRad="38100" dist="38100" dir="2700000" algn="tl">
                    <a:srgbClr val="C0C0C0"/>
                  </a:outerShdw>
                </a:effectLst>
                <a:latin typeface="方正粗黑宋简体" panose="02000000000000000000" charset="-122"/>
                <a:ea typeface="方正粗黑宋简体" panose="02000000000000000000" charset="-122"/>
                <a:cs typeface="方正粗黑宋简体" panose="02000000000000000000" charset="-122"/>
                <a:sym typeface="+mn-ea"/>
              </a:rPr>
            </a:br>
            <a:r>
              <a:rPr lang="zh-CN" altLang="en-US"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mn-ea"/>
              </a:rPr>
              <a:t>                  </a:t>
            </a:r>
            <a:r>
              <a:rPr lang="zh-CN" altLang="en-US" sz="3600" b="1" noProof="0">
                <a:solidFill>
                  <a:schemeClr val="bg2">
                    <a:lumMod val="60000"/>
                    <a:lumOff val="40000"/>
                  </a:schemeClr>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mn-ea"/>
              </a:rPr>
              <a:t> </a:t>
            </a:r>
            <a:r>
              <a:rPr lang="en-US" altLang="zh-CN" sz="3600" b="1" noProof="0">
                <a:solidFill>
                  <a:schemeClr val="bg2">
                    <a:lumMod val="60000"/>
                    <a:lumOff val="40000"/>
                  </a:schemeClr>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mn-ea"/>
              </a:rPr>
              <a:t>---</a:t>
            </a:r>
            <a:r>
              <a:rPr lang="zh-CN" altLang="en-US" sz="3600" b="1" noProof="0">
                <a:solidFill>
                  <a:schemeClr val="bg2">
                    <a:lumMod val="60000"/>
                    <a:lumOff val="40000"/>
                  </a:schemeClr>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mn-ea"/>
              </a:rPr>
              <a:t>鉴赏诗歌中的景物形象</a:t>
            </a:r>
            <a:br>
              <a:rPr kumimoji="0" lang="zh-CN" altLang="en-US" sz="3600" b="1" kern="1200" cap="none" spc="0" normalizeH="0" baseline="0" noProof="0">
                <a:solidFill>
                  <a:schemeClr val="bg2">
                    <a:lumMod val="60000"/>
                    <a:lumOff val="40000"/>
                  </a:schemeClr>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mn-ea"/>
              </a:rPr>
            </a:br>
            <a:endParaRPr kumimoji="0" lang="zh-CN" altLang="en-US" sz="3600" b="1" kern="1200" cap="none" spc="0" normalizeH="0" baseline="0" noProof="0">
              <a:solidFill>
                <a:schemeClr val="bg2">
                  <a:lumMod val="60000"/>
                  <a:lumOff val="40000"/>
                </a:schemeClr>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mn-ea"/>
            </a:endParaRPr>
          </a:p>
        </p:txBody>
      </p:sp>
      <p:sp>
        <p:nvSpPr>
          <p:cNvPr id="95235" name="文本框 13"/>
          <p:cNvSpPr/>
          <p:nvPr/>
        </p:nvSpPr>
        <p:spPr>
          <a:xfrm>
            <a:off x="-17780" y="45085"/>
            <a:ext cx="9179560" cy="1383665"/>
          </a:xfrm>
          <a:prstGeom prst="rect">
            <a:avLst/>
          </a:prstGeom>
          <a:solidFill>
            <a:srgbClr val="FFFFFF"/>
          </a:solidFill>
          <a:ln w="3175" cap="flat" cmpd="sng">
            <a:solidFill>
              <a:srgbClr val="000000"/>
            </a:solidFill>
            <a:prstDash val="solid"/>
            <a:miter/>
            <a:headEnd type="none" w="med" len="med"/>
            <a:tailEnd type="none" w="med" len="med"/>
          </a:ln>
        </p:spPr>
        <p:txBody>
          <a:bodyPr wrap="square" anchor="t" anchorCtr="0">
            <a:spAutoFit/>
          </a:bodyPr>
          <a:lstStyle/>
          <a:p>
            <a:pPr marR="0" algn="l" defTabSz="914400">
              <a:buClrTx/>
              <a:buSzTx/>
              <a:buFontTx/>
              <a:defRPr/>
            </a:pPr>
            <a:r>
              <a:rPr lang="zh-CN" altLang="en-US" sz="2800" b="1">
                <a:solidFill>
                  <a:srgbClr val="0000FF"/>
                </a:solidFill>
                <a:sym typeface="+mn-ea"/>
              </a:rPr>
              <a:t>山之精神写不出，以烟霞写之；</a:t>
            </a:r>
            <a:endParaRPr lang="zh-CN" altLang="en-US" sz="2800" b="1" noProof="1">
              <a:solidFill>
                <a:srgbClr val="0000FF"/>
              </a:solidFill>
              <a:sym typeface="+mn-ea"/>
            </a:endParaRPr>
          </a:p>
          <a:p>
            <a:pPr marR="0" algn="l" defTabSz="914400">
              <a:buClrTx/>
              <a:buSzTx/>
              <a:buFontTx/>
              <a:defRPr/>
            </a:pPr>
            <a:r>
              <a:rPr lang="zh-CN" altLang="en-US" sz="2800" b="1">
                <a:solidFill>
                  <a:srgbClr val="0000FF"/>
                </a:solidFill>
                <a:sym typeface="+mn-ea"/>
              </a:rPr>
              <a:t>春之精神写不出，以草木写之。</a:t>
            </a:r>
            <a:endParaRPr lang="zh-CN" altLang="en-US" sz="2800" b="1">
              <a:solidFill>
                <a:srgbClr val="0000FF"/>
              </a:solidFill>
              <a:sym typeface="+mn-ea"/>
            </a:endParaRPr>
          </a:p>
          <a:p>
            <a:pPr marR="0" algn="l" defTabSz="914400">
              <a:buClrTx/>
              <a:buSzTx/>
              <a:buFontTx/>
              <a:defRPr/>
            </a:pPr>
            <a:r>
              <a:rPr lang="zh-CN" altLang="en-US" sz="2800" b="1">
                <a:solidFill>
                  <a:srgbClr val="0000FF"/>
                </a:solidFill>
                <a:sym typeface="+mn-ea"/>
              </a:rPr>
              <a:t> </a:t>
            </a:r>
            <a:r>
              <a:rPr lang="en-US" altLang="zh-CN" sz="2800" b="1">
                <a:solidFill>
                  <a:srgbClr val="0000FF"/>
                </a:solidFill>
                <a:sym typeface="+mn-ea"/>
              </a:rPr>
              <a:t>                     </a:t>
            </a:r>
            <a:r>
              <a:rPr lang="en-US" altLang="zh-CN" sz="2800" b="1">
                <a:sym typeface="+mn-ea"/>
              </a:rPr>
              <a:t>----</a:t>
            </a:r>
            <a:r>
              <a:rPr lang="zh-CN" altLang="en-US" sz="2800" b="1">
                <a:sym typeface="+mn-ea"/>
              </a:rPr>
              <a:t>刘熙载</a:t>
            </a:r>
            <a:r>
              <a:rPr lang="en-US" altLang="zh-CN" sz="2800" b="1">
                <a:sym typeface="+mn-ea"/>
              </a:rPr>
              <a:t>《</a:t>
            </a:r>
            <a:r>
              <a:rPr lang="zh-CN" altLang="en-US" sz="2800" b="1">
                <a:sym typeface="+mn-ea"/>
              </a:rPr>
              <a:t>艺概</a:t>
            </a:r>
            <a:r>
              <a:rPr lang="en-US" altLang="zh-CN" sz="2800" b="1">
                <a:sym typeface="+mn-ea"/>
              </a:rPr>
              <a:t>》</a:t>
            </a:r>
            <a:endParaRPr lang="en-US" altLang="zh-CN" sz="2800" b="1">
              <a:latin typeface="隶书" panose="02010509060101010101" pitchFamily="49" charset="-122"/>
              <a:ea typeface="隶书" panose="02010509060101010101" pitchFamily="49" charset="-122"/>
              <a:sym typeface="微软雅黑" panose="020b0503020204020204" charset="-122"/>
            </a:endParaRPr>
          </a:p>
        </p:txBody>
      </p:sp>
    </p:spTree>
    <p:custDataLst>
      <p:tags r:id="rId4"/>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5602" name="Picture 8" descr="1d8aecef7f193d092cf53462"/>
          <p:cNvPicPr>
            <a:picLocks noChangeAspect="1"/>
          </p:cNvPicPr>
          <p:nvPr/>
        </p:nvPicPr>
        <p:blipFill>
          <a:blip r:embed="rId2"/>
          <a:stretch>
            <a:fillRect/>
          </a:stretch>
        </p:blipFill>
        <p:spPr>
          <a:xfrm>
            <a:off x="0" y="0"/>
            <a:ext cx="9144000" cy="6858000"/>
          </a:xfrm>
          <a:prstGeom prst="rect">
            <a:avLst/>
          </a:prstGeom>
          <a:noFill/>
          <a:ln w="9525">
            <a:noFill/>
          </a:ln>
        </p:spPr>
      </p:pic>
      <p:sp>
        <p:nvSpPr>
          <p:cNvPr id="4" name="TextBox 3"/>
          <p:cNvSpPr txBox="1"/>
          <p:nvPr/>
        </p:nvSpPr>
        <p:spPr>
          <a:xfrm>
            <a:off x="0" y="333375"/>
            <a:ext cx="9144000" cy="3795713"/>
          </a:xfrm>
          <a:prstGeom prst="rect">
            <a:avLst/>
          </a:prstGeom>
          <a:noFill/>
        </p:spPr>
        <p:txBody>
          <a:bodyPr wrap="square" rtlCol="0">
            <a:spAutoFit/>
          </a:bodyPr>
          <a:lstStyle/>
          <a:p>
            <a:pPr marR="0" defTabSz="914400">
              <a:lnSpc>
                <a:spcPct val="105000"/>
              </a:lnSpc>
              <a:spcBef>
                <a:spcPct val="130000"/>
              </a:spcBef>
              <a:buClrTx/>
              <a:buSzTx/>
              <a:buFontTx/>
              <a:buNone/>
              <a:defRPr/>
            </a:pPr>
            <a:endParaRPr kumimoji="0" lang="en-US" altLang="zh-CN" sz="4800" b="1" kern="1200" cap="none" spc="0" normalizeH="0" baseline="0" noProof="0" smtClean="0">
              <a:effectLst>
                <a:outerShdw blurRad="38100" dist="38100" dir="2700000" algn="tl">
                  <a:srgbClr val="C0C0C0"/>
                </a:outerShdw>
              </a:effectLst>
              <a:latin typeface="Times New Roman" panose="02020603050405020304" pitchFamily="18" charset="0"/>
              <a:ea typeface="楷体_GB2312" pitchFamily="49" charset="-122"/>
              <a:cs typeface="+mn-cs"/>
              <a:sym typeface="+mn-ea"/>
            </a:endParaRPr>
          </a:p>
          <a:p>
            <a:pPr marR="0" defTabSz="914400">
              <a:lnSpc>
                <a:spcPct val="105000"/>
              </a:lnSpc>
              <a:spcBef>
                <a:spcPct val="130000"/>
              </a:spcBef>
              <a:buClrTx/>
              <a:buSzTx/>
              <a:buFontTx/>
              <a:buNone/>
              <a:defRPr/>
            </a:pPr>
            <a:r>
              <a:rPr kumimoji="0" lang="zh-CN" altLang="en-US" sz="5400" b="1"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楷体_GB2312" pitchFamily="49" charset="-122"/>
                <a:cs typeface="+mn-cs"/>
                <a:sym typeface="+mn-ea"/>
              </a:rPr>
              <a:t>   这</a:t>
            </a:r>
            <a:r>
              <a:rPr kumimoji="0" lang="zh-CN" altLang="en-US" sz="5400" b="1" kern="1200" cap="none" spc="0" normalizeH="0" baseline="0" noProof="0">
                <a:solidFill>
                  <a:srgbClr val="FF0000"/>
                </a:solidFill>
                <a:effectLst>
                  <a:outerShdw blurRad="38100" dist="38100" dir="2700000" algn="tl">
                    <a:srgbClr val="C0C0C0"/>
                  </a:outerShdw>
                </a:effectLst>
                <a:latin typeface="Times New Roman" panose="02020603050405020304" pitchFamily="18" charset="0"/>
                <a:ea typeface="楷体_GB2312" pitchFamily="49" charset="-122"/>
                <a:cs typeface="+mn-cs"/>
                <a:sym typeface="+mn-ea"/>
              </a:rPr>
              <a:t>节课</a:t>
            </a:r>
            <a:endParaRPr kumimoji="0" lang="zh-CN" altLang="en-US" sz="5400" b="1" kern="1200" cap="none" spc="0" normalizeH="0" baseline="0" noProof="0">
              <a:solidFill>
                <a:srgbClr val="FF0000"/>
              </a:solidFill>
              <a:effectLst>
                <a:outerShdw blurRad="38100" dist="38100" dir="2700000" algn="tl">
                  <a:srgbClr val="C0C0C0"/>
                </a:outerShdw>
              </a:effectLst>
              <a:latin typeface="Times New Roman" panose="02020603050405020304" pitchFamily="18" charset="0"/>
              <a:ea typeface="楷体_GB2312" pitchFamily="49" charset="-122"/>
              <a:cs typeface="+mn-cs"/>
              <a:sym typeface="+mn-ea"/>
            </a:endParaRPr>
          </a:p>
          <a:p>
            <a:pPr marR="0" defTabSz="914400">
              <a:lnSpc>
                <a:spcPct val="105000"/>
              </a:lnSpc>
              <a:spcBef>
                <a:spcPct val="20000"/>
              </a:spcBef>
              <a:buClrTx/>
              <a:buSzTx/>
              <a:buFontTx/>
              <a:buNone/>
              <a:defRPr/>
            </a:pPr>
            <a:r>
              <a:rPr kumimoji="0" lang="zh-CN" altLang="en-US" sz="5400" b="1" kern="1200" cap="none" spc="0" normalizeH="0" baseline="0" noProof="0">
                <a:solidFill>
                  <a:srgbClr val="FF0000"/>
                </a:solidFill>
                <a:effectLst>
                  <a:outerShdw blurRad="38100" dist="38100" dir="2700000" algn="tl">
                    <a:srgbClr val="C0C0C0"/>
                  </a:outerShdw>
                </a:effectLst>
                <a:latin typeface="Times New Roman" panose="02020603050405020304" pitchFamily="18" charset="0"/>
                <a:ea typeface="楷体_GB2312" pitchFamily="49" charset="-122"/>
                <a:cs typeface="+mn-cs"/>
                <a:sym typeface="+mn-ea"/>
              </a:rPr>
              <a:t>     </a:t>
            </a:r>
            <a:r>
              <a:rPr kumimoji="0" lang="zh-CN" altLang="en-US" sz="5400" b="1"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楷体_GB2312" pitchFamily="49" charset="-122"/>
                <a:cs typeface="+mn-cs"/>
                <a:sym typeface="+mn-ea"/>
              </a:rPr>
              <a:t>        我</a:t>
            </a:r>
            <a:r>
              <a:rPr kumimoji="0" lang="zh-CN" altLang="en-US" sz="5400" b="1" kern="1200" cap="none" spc="0" normalizeH="0" baseline="0" noProof="0">
                <a:solidFill>
                  <a:srgbClr val="FF0000"/>
                </a:solidFill>
                <a:effectLst>
                  <a:outerShdw blurRad="38100" dist="38100" dir="2700000" algn="tl">
                    <a:srgbClr val="C0C0C0"/>
                  </a:outerShdw>
                </a:effectLst>
                <a:latin typeface="Times New Roman" panose="02020603050405020304" pitchFamily="18" charset="0"/>
                <a:ea typeface="楷体_GB2312" pitchFamily="49" charset="-122"/>
                <a:cs typeface="+mn-cs"/>
                <a:sym typeface="+mn-ea"/>
              </a:rPr>
              <a:t>学到了什</a:t>
            </a:r>
            <a:r>
              <a:rPr kumimoji="0" lang="zh-CN" altLang="en-US" sz="5400" b="1"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楷体_GB2312" pitchFamily="49" charset="-122"/>
                <a:cs typeface="+mn-cs"/>
                <a:sym typeface="+mn-ea"/>
              </a:rPr>
              <a:t>么？</a:t>
            </a:r>
            <a:endParaRPr kumimoji="0" lang="en-US" altLang="zh-CN" sz="5400" b="1" kern="1200" cap="none" spc="0" normalizeH="0" baseline="0" noProof="0" smtClean="0">
              <a:solidFill>
                <a:srgbClr val="FF0000"/>
              </a:solidFill>
              <a:latin typeface="仿宋" panose="02010609060101010101" pitchFamily="49" charset="-122"/>
              <a:ea typeface="仿宋" panose="02010609060101010101" pitchFamily="49" charset="-122"/>
              <a:cs typeface="+mn-cs"/>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6626" name="Picture 8" descr="1d8aecef7f193d092cf53462"/>
          <p:cNvPicPr>
            <a:picLocks noChangeAspect="1"/>
          </p:cNvPicPr>
          <p:nvPr/>
        </p:nvPicPr>
        <p:blipFill>
          <a:blip r:embed="rId2"/>
          <a:stretch>
            <a:fillRect/>
          </a:stretch>
        </p:blipFill>
        <p:spPr>
          <a:xfrm>
            <a:off x="0" y="0"/>
            <a:ext cx="9144000" cy="6858000"/>
          </a:xfrm>
          <a:prstGeom prst="rect">
            <a:avLst/>
          </a:prstGeom>
          <a:noFill/>
          <a:ln w="9525">
            <a:noFill/>
          </a:ln>
        </p:spPr>
      </p:pic>
      <p:sp>
        <p:nvSpPr>
          <p:cNvPr id="4" name="TextBox 3"/>
          <p:cNvSpPr txBox="1"/>
          <p:nvPr/>
        </p:nvSpPr>
        <p:spPr>
          <a:xfrm>
            <a:off x="0" y="333375"/>
            <a:ext cx="9144000" cy="3011805"/>
          </a:xfrm>
          <a:prstGeom prst="rect">
            <a:avLst/>
          </a:prstGeom>
          <a:noFill/>
        </p:spPr>
        <p:txBody>
          <a:bodyPr wrap="square" rtlCol="0">
            <a:spAutoFit/>
          </a:bodyPr>
          <a:lstStyle/>
          <a:p>
            <a:pPr marR="0" defTabSz="914400">
              <a:lnSpc>
                <a:spcPct val="105000"/>
              </a:lnSpc>
              <a:spcBef>
                <a:spcPct val="130000"/>
              </a:spcBef>
              <a:buClrTx/>
              <a:buSzTx/>
              <a:buFontTx/>
              <a:buNone/>
              <a:defRPr/>
            </a:pPr>
            <a:r>
              <a:rPr kumimoji="0" lang="zh-CN" altLang="en-US" sz="6000" b="1"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楷体_GB2312" pitchFamily="49" charset="-122"/>
                <a:cs typeface="+mn-cs"/>
                <a:sym typeface="+mn-ea"/>
              </a:rPr>
              <a:t>作业布置</a:t>
            </a:r>
            <a:r>
              <a:rPr kumimoji="0" lang="zh-CN" altLang="en-US" sz="5400" b="1"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楷体_GB2312" pitchFamily="49" charset="-122"/>
                <a:cs typeface="+mn-cs"/>
                <a:sym typeface="+mn-ea"/>
              </a:rPr>
              <a:t>：</a:t>
            </a:r>
            <a:endParaRPr kumimoji="0" lang="en-US" altLang="zh-CN" sz="5400" b="1"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楷体_GB2312" pitchFamily="49" charset="-122"/>
              <a:cs typeface="+mn-cs"/>
              <a:sym typeface="+mn-ea"/>
            </a:endParaRPr>
          </a:p>
          <a:p>
            <a:pPr marR="0" defTabSz="914400">
              <a:lnSpc>
                <a:spcPct val="105000"/>
              </a:lnSpc>
              <a:spcBef>
                <a:spcPct val="130000"/>
              </a:spcBef>
              <a:buClrTx/>
              <a:buSzTx/>
              <a:buFontTx/>
              <a:buNone/>
              <a:defRPr/>
            </a:pPr>
            <a:r>
              <a:rPr kumimoji="0" lang="zh-CN" altLang="en-US" sz="54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mn-ea"/>
              </a:rPr>
              <a:t>导学</a:t>
            </a:r>
            <a:r>
              <a:rPr kumimoji="0" lang="zh-CN" altLang="en-US" sz="5400" b="1" kern="1200" cap="none" spc="0" normalizeH="0" baseline="0" noProof="0" smtClean="0">
                <a:effectLst>
                  <a:outerShdw blurRad="38100" dist="38100" dir="2700000" algn="tl">
                    <a:srgbClr val="C0C0C0"/>
                  </a:outerShdw>
                </a:effectLst>
                <a:latin typeface="Times New Roman" panose="02020603050405020304" pitchFamily="18" charset="0"/>
                <a:ea typeface="楷体_GB2312" pitchFamily="49" charset="-122"/>
                <a:cs typeface="+mn-cs"/>
                <a:sym typeface="+mn-ea"/>
              </a:rPr>
              <a:t>案上的“实战演练”</a:t>
            </a:r>
            <a:endParaRPr kumimoji="0" lang="en-US" altLang="zh-CN" sz="5400" b="1" kern="1200" cap="none" spc="0" normalizeH="0" baseline="0" noProof="0" smtClean="0">
              <a:latin typeface="仿宋" panose="02010609060101010101" pitchFamily="49" charset="-122"/>
              <a:ea typeface="仿宋" panose="02010609060101010101" pitchFamily="49" charset="-122"/>
              <a:cs typeface="+mn-cs"/>
            </a:endParaRPr>
          </a:p>
        </p:txBody>
      </p:sp>
      <p:pic>
        <p:nvPicPr>
          <p:cNvPr id="26627" name="New picture"/>
          <p:cNvPicPr/>
          <p:nvPr/>
        </p:nvPicPr>
        <p:blipFill>
          <a:blip r:embed="rId3"/>
          <a:stretch>
            <a:fillRect/>
          </a:stretch>
        </p:blipFill>
        <p:spPr>
          <a:xfrm>
            <a:off x="10896600" y="10972800"/>
            <a:ext cx="342900" cy="241300"/>
          </a:xfrm>
          <a:prstGeom prst="cube">
            <a:avLst/>
          </a:prstGeom>
        </p:spPr>
      </p:pic>
    </p:spTree>
  </p:cSld>
  <p:clrMapOvr>
    <a:masterClrMapping/>
  </p:clrMapOvr>
  <mc:AlternateContent>
    <mc:Choice xmlns:p14="http://schemas.microsoft.com/office/powerpoint/2010/main" Requires="p14">
      <p:transition p14:dur="50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7171" name="文本框 2"/>
          <p:cNvSpPr txBox="1"/>
          <p:nvPr/>
        </p:nvSpPr>
        <p:spPr>
          <a:xfrm>
            <a:off x="0" y="-635"/>
            <a:ext cx="9096375" cy="4892675"/>
          </a:xfrm>
          <a:prstGeom prst="rect">
            <a:avLst/>
          </a:prstGeom>
          <a:solidFill>
            <a:schemeClr val="bg1"/>
          </a:solidFill>
          <a:ln w="9525">
            <a:noFill/>
          </a:ln>
        </p:spPr>
        <p:txBody>
          <a:bodyPr wrap="square">
            <a:spAutoFit/>
          </a:bodyPr>
          <a:lstStyle/>
          <a:p>
            <a:pPr marL="342900" indent="-342900">
              <a:buFont typeface="Arial" panose="020b0604020202020204" pitchFamily="34" charset="0"/>
              <a:buChar char="•"/>
            </a:pPr>
            <a:endParaRPr lang="en-US" altLang="zh-CN" sz="3200" b="1">
              <a:solidFill>
                <a:srgbClr val="000003"/>
              </a:solidFill>
              <a:latin typeface="黑体" panose="02010609060101010101" pitchFamily="49" charset="-122"/>
              <a:ea typeface="黑体" panose="02010609060101010101" pitchFamily="49" charset="-122"/>
            </a:endParaRPr>
          </a:p>
          <a:p>
            <a:pPr marL="342900" indent="-342900"/>
            <a:r>
              <a:rPr lang="en-US" altLang="en-US" sz="4800" b="1">
                <a:solidFill>
                  <a:srgbClr val="000003"/>
                </a:solidFill>
                <a:latin typeface="黑体" panose="02010609060101010101" pitchFamily="49" charset="-122"/>
                <a:ea typeface="黑体" panose="02010609060101010101" pitchFamily="49" charset="-122"/>
              </a:rPr>
              <a:t>学习目标</a:t>
            </a:r>
            <a:endParaRPr lang="en-US" altLang="zh-CN" sz="4800" b="1">
              <a:solidFill>
                <a:srgbClr val="000003"/>
              </a:solidFill>
              <a:latin typeface="黑体" panose="02010609060101010101" pitchFamily="49" charset="-122"/>
              <a:ea typeface="黑体" panose="02010609060101010101" pitchFamily="49" charset="-122"/>
            </a:endParaRPr>
          </a:p>
          <a:p>
            <a:pPr marL="342900" indent="-342900">
              <a:buFont typeface="Arial" panose="020b0604020202020204" pitchFamily="34" charset="0"/>
              <a:buChar char="•"/>
            </a:pPr>
            <a:endParaRPr lang="en-US" altLang="zh-CN" sz="3200" b="1">
              <a:solidFill>
                <a:srgbClr val="000003"/>
              </a:solidFill>
              <a:latin typeface="黑体" panose="02010609060101010101" pitchFamily="49" charset="-122"/>
              <a:ea typeface="黑体" panose="02010609060101010101" pitchFamily="49" charset="-122"/>
            </a:endParaRPr>
          </a:p>
          <a:p>
            <a:pPr marL="342900" indent="-342900"/>
            <a:r>
              <a:rPr lang="en-US" altLang="zh-CN" sz="4000" b="1">
                <a:solidFill>
                  <a:srgbClr val="000003"/>
                </a:solidFill>
                <a:latin typeface="黑体" panose="02010609060101010101" pitchFamily="49" charset="-122"/>
                <a:ea typeface="黑体" panose="02010609060101010101" pitchFamily="49" charset="-122"/>
              </a:rPr>
              <a:t>1</a:t>
            </a:r>
            <a:r>
              <a:rPr lang="en-US" altLang="en-US" sz="4000" b="1">
                <a:solidFill>
                  <a:srgbClr val="000003"/>
                </a:solidFill>
                <a:latin typeface="黑体" panose="02010609060101010101" pitchFamily="49" charset="-122"/>
                <a:ea typeface="黑体" panose="02010609060101010101" pitchFamily="49" charset="-122"/>
              </a:rPr>
              <a:t>、明确诗歌景物形象的含义</a:t>
            </a:r>
            <a:endParaRPr lang="en-US" altLang="zh-CN" sz="4000" b="1">
              <a:solidFill>
                <a:srgbClr val="000003"/>
              </a:solidFill>
              <a:latin typeface="黑体" panose="02010609060101010101" pitchFamily="49" charset="-122"/>
              <a:ea typeface="黑体" panose="02010609060101010101" pitchFamily="49" charset="-122"/>
            </a:endParaRPr>
          </a:p>
          <a:p>
            <a:pPr marL="342900" indent="-342900"/>
            <a:endParaRPr lang="en-US" altLang="zh-CN" sz="4000" b="1">
              <a:solidFill>
                <a:srgbClr val="000003"/>
              </a:solidFill>
              <a:latin typeface="黑体" panose="02010609060101010101" pitchFamily="49" charset="-122"/>
              <a:ea typeface="黑体" panose="02010609060101010101" pitchFamily="49" charset="-122"/>
            </a:endParaRPr>
          </a:p>
          <a:p>
            <a:pPr marL="342900" indent="-342900"/>
            <a:r>
              <a:rPr lang="en-US" altLang="zh-CN" sz="4000" b="1">
                <a:latin typeface="黑体" panose="02010609060101010101" pitchFamily="49" charset="-122"/>
                <a:ea typeface="黑体" panose="02010609060101010101" pitchFamily="49" charset="-122"/>
              </a:rPr>
              <a:t>2</a:t>
            </a:r>
            <a:r>
              <a:rPr lang="en-US" altLang="en-US" sz="4000" b="1">
                <a:latin typeface="黑体" panose="02010609060101010101" pitchFamily="49" charset="-122"/>
                <a:ea typeface="黑体" panose="02010609060101010101" pitchFamily="49" charset="-122"/>
              </a:rPr>
              <a:t>、归纳诗歌景物形象的常见命题方式</a:t>
            </a:r>
            <a:endParaRPr lang="en-US" altLang="zh-CN" sz="4000" b="1">
              <a:latin typeface="黑体" panose="02010609060101010101" pitchFamily="49" charset="-122"/>
              <a:ea typeface="黑体" panose="02010609060101010101" pitchFamily="49" charset="-122"/>
            </a:endParaRPr>
          </a:p>
          <a:p>
            <a:pPr marL="342900" indent="-342900"/>
            <a:endParaRPr lang="en-US" altLang="en-US" sz="4000" b="1">
              <a:latin typeface="黑体" panose="02010609060101010101" pitchFamily="49" charset="-122"/>
              <a:ea typeface="黑体" panose="02010609060101010101" pitchFamily="49" charset="-122"/>
            </a:endParaRPr>
          </a:p>
          <a:p>
            <a:pPr marL="342900" indent="-342900"/>
            <a:r>
              <a:rPr lang="en-US" altLang="zh-CN" sz="4000" b="1">
                <a:solidFill>
                  <a:srgbClr val="000003"/>
                </a:solidFill>
                <a:latin typeface="黑体" panose="02010609060101010101" pitchFamily="49" charset="-122"/>
                <a:ea typeface="黑体" panose="02010609060101010101" pitchFamily="49" charset="-122"/>
              </a:rPr>
              <a:t>3</a:t>
            </a:r>
            <a:r>
              <a:rPr lang="en-US" altLang="en-US" sz="4000" b="1">
                <a:solidFill>
                  <a:srgbClr val="000003"/>
                </a:solidFill>
                <a:latin typeface="黑体" panose="02010609060101010101" pitchFamily="49" charset="-122"/>
                <a:ea typeface="黑体" panose="02010609060101010101" pitchFamily="49" charset="-122"/>
              </a:rPr>
              <a:t>、掌握</a:t>
            </a:r>
            <a:r>
              <a:rPr lang="en-US" altLang="en-US" sz="4000" b="1">
                <a:latin typeface="黑体" panose="02010609060101010101" pitchFamily="49" charset="-122"/>
                <a:ea typeface="黑体" panose="02010609060101010101" pitchFamily="49" charset="-122"/>
              </a:rPr>
              <a:t>景物形象类问题的答题思路</a:t>
            </a:r>
            <a:endParaRPr lang="en-US" altLang="en-US" sz="4000" b="1">
              <a:latin typeface="黑体" panose="02010609060101010101" pitchFamily="49" charset="-122"/>
              <a:ea typeface="黑体" panose="02010609060101010101" pitchFamily="49"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8195" name="文本框 2"/>
          <p:cNvSpPr txBox="1"/>
          <p:nvPr/>
        </p:nvSpPr>
        <p:spPr>
          <a:xfrm>
            <a:off x="0" y="45085"/>
            <a:ext cx="9144635" cy="922020"/>
          </a:xfrm>
          <a:prstGeom prst="rect">
            <a:avLst/>
          </a:prstGeom>
          <a:solidFill>
            <a:schemeClr val="bg1"/>
          </a:solidFill>
          <a:ln w="9525">
            <a:noFill/>
          </a:ln>
        </p:spPr>
        <p:txBody>
          <a:bodyPr wrap="square">
            <a:spAutoFit/>
          </a:bodyPr>
          <a:lstStyle/>
          <a:p>
            <a:r>
              <a:rPr lang="en-US" altLang="zh-CN" sz="5400" noProof="0" smtClean="0">
                <a:ln>
                  <a:noFill/>
                </a:ln>
                <a:solidFill>
                  <a:srgbClr val="0000FF"/>
                </a:solidFill>
                <a:effectLst/>
                <a:uLnTx/>
                <a:latin typeface="楷体_GB2312" pitchFamily="49" charset="-122"/>
                <a:ea typeface="楷体_GB2312" pitchFamily="49" charset="-122"/>
                <a:sym typeface="+mn-ea"/>
              </a:rPr>
              <a:t>★</a:t>
            </a:r>
            <a:r>
              <a:rPr lang="zh-CN" altLang="en-US" sz="5400" b="1">
                <a:solidFill>
                  <a:srgbClr val="FF0000"/>
                </a:solidFill>
                <a:latin typeface="Arial" panose="020b0604020202020204" pitchFamily="34" charset="0"/>
              </a:rPr>
              <a:t>何为景物形象</a:t>
            </a:r>
            <a:endParaRPr lang="zh-CN" altLang="en-US" sz="5400" b="1">
              <a:solidFill>
                <a:srgbClr val="FF0000"/>
              </a:solidFill>
              <a:latin typeface="Arial" panose="020b0604020202020204" pitchFamily="34" charset="0"/>
            </a:endParaRPr>
          </a:p>
        </p:txBody>
      </p:sp>
      <p:sp>
        <p:nvSpPr>
          <p:cNvPr id="4" name="TextBox 3"/>
          <p:cNvSpPr txBox="1"/>
          <p:nvPr/>
        </p:nvSpPr>
        <p:spPr>
          <a:xfrm>
            <a:off x="0" y="1556703"/>
            <a:ext cx="9144000" cy="4276725"/>
          </a:xfrm>
          <a:prstGeom prst="rect">
            <a:avLst/>
          </a:prstGeom>
          <a:noFill/>
        </p:spPr>
        <p:txBody>
          <a:bodyPr wrap="square" rtlCol="0">
            <a:spAutoFit/>
          </a:bodyPr>
          <a:lstStyle/>
          <a:p>
            <a:pPr marR="0" defTabSz="914400">
              <a:buClrTx/>
              <a:buSzTx/>
              <a:buFont typeface="Arial" panose="020b0604020202020204" pitchFamily="34" charset="0"/>
              <a:buNone/>
              <a:defRPr/>
            </a:pPr>
            <a:r>
              <a:rPr kumimoji="0" lang="zh-CN" altLang="en-US" sz="4000" b="1" kern="1200" cap="none" spc="0" normalizeH="0" baseline="0" noProof="0" smtClean="0">
                <a:solidFill>
                  <a:schemeClr val="bg2">
                    <a:lumMod val="60000"/>
                    <a:lumOff val="40000"/>
                  </a:schemeClr>
                </a:solidFill>
                <a:latin typeface="微软雅黑" panose="020b0503020204020204" charset="-122"/>
                <a:ea typeface="微软雅黑" panose="020b0503020204020204" charset="-122"/>
                <a:cs typeface="微软雅黑" panose="020b0503020204020204" charset="-122"/>
              </a:rPr>
              <a:t>客观的物象</a:t>
            </a:r>
            <a:r>
              <a:rPr lang="zh-CN" altLang="en-US" sz="4000" b="1" noProof="0" smtClean="0">
                <a:solidFill>
                  <a:schemeClr val="bg2">
                    <a:lumMod val="60000"/>
                    <a:lumOff val="40000"/>
                  </a:schemeClr>
                </a:solidFill>
                <a:latin typeface="微软雅黑" panose="020b0503020204020204" charset="-122"/>
                <a:ea typeface="微软雅黑" panose="020b0503020204020204" charset="-122"/>
                <a:cs typeface="微软雅黑" panose="020b0503020204020204" charset="-122"/>
                <a:sym typeface="+mn-ea"/>
              </a:rPr>
              <a:t>（如山川草木等）</a:t>
            </a:r>
            <a:r>
              <a:rPr kumimoji="0" lang="en-US" altLang="zh-CN" sz="4000" b="1" kern="1200" cap="none" spc="0" normalizeH="0" baseline="0" noProof="0" smtClean="0">
                <a:solidFill>
                  <a:schemeClr val="bg2">
                    <a:lumMod val="60000"/>
                    <a:lumOff val="40000"/>
                  </a:schemeClr>
                </a:solidFill>
                <a:latin typeface="微软雅黑" panose="020b0503020204020204" charset="-122"/>
                <a:ea typeface="微软雅黑" panose="020b0503020204020204" charset="-122"/>
                <a:cs typeface="微软雅黑" panose="020b0503020204020204" charset="-122"/>
              </a:rPr>
              <a:t>+</a:t>
            </a:r>
            <a:r>
              <a:rPr kumimoji="0" lang="zh-CN" altLang="en-US" sz="4000" b="1" kern="1200" cap="none" spc="0" normalizeH="0" baseline="0" noProof="0" smtClean="0">
                <a:solidFill>
                  <a:schemeClr val="bg2">
                    <a:lumMod val="60000"/>
                    <a:lumOff val="40000"/>
                  </a:schemeClr>
                </a:solidFill>
                <a:latin typeface="微软雅黑" panose="020b0503020204020204" charset="-122"/>
                <a:ea typeface="微软雅黑" panose="020b0503020204020204" charset="-122"/>
                <a:cs typeface="微软雅黑" panose="020b0503020204020204" charset="-122"/>
              </a:rPr>
              <a:t>主观的情感形象。</a:t>
            </a:r>
            <a:endParaRPr kumimoji="0" lang="en-US" altLang="zh-CN" sz="4800" b="1" kern="1200" cap="none" spc="0" normalizeH="0" baseline="0" noProof="0" smtClean="0">
              <a:solidFill>
                <a:schemeClr val="bg2">
                  <a:lumMod val="60000"/>
                  <a:lumOff val="40000"/>
                </a:schemeClr>
              </a:solidFill>
              <a:latin typeface="仿宋" panose="02010609060101010101" pitchFamily="49" charset="-122"/>
              <a:ea typeface="仿宋" panose="02010609060101010101" pitchFamily="49" charset="-122"/>
              <a:cs typeface="+mn-cs"/>
            </a:endParaRPr>
          </a:p>
          <a:p>
            <a:pPr marR="0" defTabSz="914400">
              <a:buClrTx/>
              <a:buSzTx/>
              <a:buFont typeface="Arial" panose="020b0604020202020204" pitchFamily="34" charset="0"/>
              <a:buNone/>
              <a:defRPr/>
            </a:pPr>
            <a:endParaRPr kumimoji="0" lang="zh-CN" altLang="en-US" sz="4800" b="1" kern="1200" cap="none" spc="0" normalizeH="0" baseline="0" noProof="0" smtClean="0">
              <a:solidFill>
                <a:srgbClr val="FF0066"/>
              </a:solidFill>
              <a:latin typeface="+mj-ea"/>
              <a:ea typeface="+mj-ea"/>
              <a:cs typeface="+mn-cs"/>
            </a:endParaRPr>
          </a:p>
          <a:p>
            <a:pPr marR="0" defTabSz="914400">
              <a:buClrTx/>
              <a:buSzTx/>
              <a:buFont typeface="Arial" panose="020b0604020202020204" pitchFamily="34" charset="0"/>
              <a:buNone/>
              <a:defRPr/>
            </a:pPr>
            <a:r>
              <a:rPr kumimoji="0" lang="zh-CN" altLang="en-US" sz="4800" b="1" kern="1200" cap="none" spc="0" normalizeH="0" baseline="0" noProof="0" smtClean="0">
                <a:solidFill>
                  <a:srgbClr val="FF0066"/>
                </a:solidFill>
                <a:latin typeface="+mj-ea"/>
                <a:ea typeface="+mj-ea"/>
                <a:cs typeface="+mn-cs"/>
              </a:rPr>
              <a:t>也称之为“</a:t>
            </a:r>
            <a:r>
              <a:rPr kumimoji="0" lang="zh-CN" altLang="en-US" sz="4800" b="1" kern="1200" cap="none" spc="0" normalizeH="0" baseline="0" noProof="0" smtClean="0">
                <a:solidFill>
                  <a:srgbClr val="FF0066"/>
                </a:solidFill>
                <a:latin typeface="Arial" panose="020b0604020202020204" pitchFamily="34" charset="0"/>
                <a:ea typeface="宋体" panose="02010600030101010101" pitchFamily="2" charset="-122"/>
                <a:cs typeface="+mn-cs"/>
              </a:rPr>
              <a:t>意象”，它是作者表达思想、抒发感情的载体。</a:t>
            </a:r>
            <a:endParaRPr kumimoji="0" lang="en-US" altLang="zh-CN" sz="4800" b="1" kern="1200" cap="none" spc="0" normalizeH="0" baseline="0" noProof="0" smtClean="0">
              <a:latin typeface="仿宋" panose="02010609060101010101" pitchFamily="49" charset="-122"/>
              <a:ea typeface="仿宋" panose="02010609060101010101" pitchFamily="49" charset="-122"/>
              <a:cs typeface="+mn-cs"/>
            </a:endParaRPr>
          </a:p>
          <a:p>
            <a:pPr marR="0" defTabSz="914400">
              <a:buClrTx/>
              <a:buSzTx/>
              <a:buFont typeface="Arial" panose="020b0604020202020204" pitchFamily="34" charset="0"/>
              <a:buNone/>
              <a:defRPr/>
            </a:pPr>
            <a:r>
              <a:rPr kumimoji="0" lang="en-US" altLang="zh-CN" sz="4800" b="1" kern="1200" cap="none" spc="0" normalizeH="0" baseline="0" noProof="0" smtClean="0">
                <a:latin typeface="仿宋" panose="02010609060101010101" pitchFamily="49" charset="-122"/>
                <a:ea typeface="仿宋" panose="02010609060101010101" pitchFamily="49" charset="-122"/>
                <a:cs typeface="+mn-cs"/>
              </a:rPr>
              <a:t>  </a:t>
            </a:r>
            <a:endParaRPr kumimoji="0" lang="zh-CN" altLang="en-US" sz="4800" kern="1200" cap="none" spc="0" normalizeH="0" baseline="0" noProof="0" smtClean="0">
              <a:latin typeface="仿宋" panose="02010609060101010101" pitchFamily="49" charset="-122"/>
              <a:ea typeface="仿宋" panose="02010609060101010101" pitchFamily="49" charset="-122"/>
              <a:cs typeface="+mn-cs"/>
            </a:endParaRPr>
          </a:p>
        </p:txBody>
      </p:sp>
    </p:spTree>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blinds(horizontal)">
                                      <p:cBhvr>
                                        <p:cTn id="10"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362" name="Picture 8" descr="1d8aecef7f193d092cf53462"/>
          <p:cNvPicPr>
            <a:picLocks noChangeAspect="1"/>
          </p:cNvPicPr>
          <p:nvPr/>
        </p:nvPicPr>
        <p:blipFill>
          <a:blip r:embed="rId2"/>
          <a:stretch>
            <a:fillRect/>
          </a:stretch>
        </p:blipFill>
        <p:spPr>
          <a:xfrm>
            <a:off x="0" y="0"/>
            <a:ext cx="9144000" cy="6858000"/>
          </a:xfrm>
          <a:prstGeom prst="rect">
            <a:avLst/>
          </a:prstGeom>
          <a:noFill/>
          <a:ln w="9525">
            <a:noFill/>
          </a:ln>
        </p:spPr>
      </p:pic>
      <p:sp>
        <p:nvSpPr>
          <p:cNvPr id="4" name="TextBox 3"/>
          <p:cNvSpPr txBox="1"/>
          <p:nvPr/>
        </p:nvSpPr>
        <p:spPr>
          <a:xfrm>
            <a:off x="0" y="476250"/>
            <a:ext cx="9144000" cy="7570470"/>
          </a:xfrm>
          <a:prstGeom prst="rect">
            <a:avLst/>
          </a:prstGeom>
          <a:noFill/>
        </p:spPr>
        <p:txBody>
          <a:bodyPr wrap="square" rtlCol="0">
            <a:spAutoFit/>
          </a:bodyPr>
          <a:lstStyle/>
          <a:p>
            <a:pPr marR="0" defTabSz="914400">
              <a:buClrTx/>
              <a:buSzTx/>
              <a:buFont typeface="Arial" panose="020b0604020202020204" pitchFamily="34" charset="0"/>
              <a:buNone/>
              <a:defRPr/>
            </a:pPr>
            <a:r>
              <a:rPr lang="en-US" altLang="zh-CN" sz="5400" noProof="0" smtClean="0">
                <a:ln>
                  <a:noFill/>
                </a:ln>
                <a:solidFill>
                  <a:srgbClr val="0000FF"/>
                </a:solidFill>
                <a:effectLst/>
                <a:uLnTx/>
                <a:latin typeface="楷体_GB2312" pitchFamily="49" charset="-122"/>
                <a:ea typeface="楷体_GB2312" pitchFamily="49" charset="-122"/>
                <a:sym typeface="+mn-ea"/>
              </a:rPr>
              <a:t>★</a:t>
            </a:r>
            <a:r>
              <a:rPr kumimoji="0" lang="zh-CN" altLang="en-US" sz="5400" b="1" kern="1200" cap="none" spc="0" normalizeH="0" baseline="0" noProof="0" smtClean="0">
                <a:solidFill>
                  <a:srgbClr val="FF0000"/>
                </a:solidFill>
                <a:latin typeface="+mj-ea"/>
                <a:ea typeface="宋体" panose="02010600030101010101" pitchFamily="2" charset="-122"/>
                <a:cs typeface="+mn-cs"/>
                <a:sym typeface="宋体" panose="02010600030101010101" pitchFamily="2" charset="-122"/>
              </a:rPr>
              <a:t>景物形象类常见命题方式</a:t>
            </a:r>
            <a:endParaRPr kumimoji="0" lang="en-US" altLang="zh-CN" sz="5400" b="1" kern="1200" cap="none" spc="0" normalizeH="0" baseline="0" noProof="0" smtClean="0">
              <a:solidFill>
                <a:srgbClr val="FF0000"/>
              </a:solidFill>
              <a:latin typeface="+mj-ea"/>
              <a:ea typeface="宋体" panose="02010600030101010101" pitchFamily="2" charset="-122"/>
              <a:cs typeface="+mn-cs"/>
              <a:sym typeface="宋体" panose="02010600030101010101" pitchFamily="2" charset="-122"/>
            </a:endParaRPr>
          </a:p>
          <a:p>
            <a:pPr marR="0" defTabSz="914400">
              <a:lnSpc>
                <a:spcPct val="150000"/>
              </a:lnSpc>
              <a:buClrTx/>
              <a:buSzTx/>
              <a:buFont typeface="Arial" panose="020b0604020202020204" pitchFamily="34" charset="0"/>
              <a:buNone/>
              <a:defRPr/>
            </a:pPr>
            <a:endParaRPr lang="en-US" altLang="zh-CN" sz="3200" b="1" noProof="0" smtClean="0">
              <a:solidFill>
                <a:schemeClr val="bg2">
                  <a:lumMod val="60000"/>
                  <a:lumOff val="40000"/>
                </a:schemeClr>
              </a:solidFill>
              <a:latin typeface="楷体_GB2312" pitchFamily="49" charset="-122"/>
              <a:ea typeface="楷体_GB2312" pitchFamily="49" charset="-122"/>
              <a:sym typeface="宋体" panose="02010600030101010101" pitchFamily="2" charset="-122"/>
            </a:endParaRPr>
          </a:p>
          <a:p>
            <a:pPr marR="0" defTabSz="914400">
              <a:lnSpc>
                <a:spcPct val="150000"/>
              </a:lnSpc>
              <a:buClrTx/>
              <a:buSzTx/>
              <a:buFont typeface="Arial" panose="020b0604020202020204" pitchFamily="34" charset="0"/>
              <a:buNone/>
              <a:defRPr/>
            </a:pPr>
            <a:r>
              <a:rPr lang="en-US" altLang="zh-CN" sz="3200" b="1" noProof="0" smtClean="0">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rPr>
              <a:t>1.</a:t>
            </a:r>
            <a:r>
              <a:rPr lang="zh-CN" altLang="en-US" sz="3200" b="1" noProof="0" smtClean="0">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rPr>
              <a:t>诗歌描写了哪些意象？</a:t>
            </a:r>
            <a:endParaRPr kumimoji="0" lang="en-US" altLang="zh-CN" sz="3200" b="1" kern="1200" cap="none" spc="0" normalizeH="0" baseline="0" noProof="0" smtClean="0">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endParaRPr>
          </a:p>
          <a:p>
            <a:pPr marR="0" defTabSz="914400">
              <a:lnSpc>
                <a:spcPct val="150000"/>
              </a:lnSpc>
              <a:buClrTx/>
              <a:buSzTx/>
              <a:buFont typeface="Arial" panose="020b0604020202020204" pitchFamily="34" charset="0"/>
              <a:buNone/>
              <a:defRPr/>
            </a:pPr>
            <a:r>
              <a:rPr lang="en-US" altLang="zh-CN" sz="3200" b="1" noProof="0" smtClean="0">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rPr>
              <a:t>2</a:t>
            </a:r>
            <a:r>
              <a:rPr lang="zh-CN" altLang="en-US" sz="3200" b="1" noProof="0" smtClean="0">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rPr>
              <a:t>.为什么要写XX意象？</a:t>
            </a:r>
            <a:r>
              <a:rPr lang="zh-CN" altLang="en-US" sz="3200" b="1">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rPr>
              <a:t>（意象的作用）</a:t>
            </a:r>
            <a:endParaRPr lang="zh-CN" altLang="en-US" sz="3200" b="1">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endParaRPr>
          </a:p>
          <a:p>
            <a:pPr marR="0" defTabSz="914400">
              <a:lnSpc>
                <a:spcPct val="150000"/>
              </a:lnSpc>
              <a:buClrTx/>
              <a:buSzTx/>
              <a:buFont typeface="Arial" panose="020b0604020202020204" pitchFamily="34" charset="0"/>
              <a:buNone/>
              <a:defRPr/>
            </a:pPr>
            <a:r>
              <a:rPr lang="en-US" altLang="zh-CN" sz="3200" b="1" noProof="0" smtClean="0">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rPr>
              <a:t>3</a:t>
            </a:r>
            <a:r>
              <a:rPr lang="zh-CN" altLang="en-US" sz="3200" b="1" noProof="0" smtClean="0">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rPr>
              <a:t>.诗歌描绘了一幅什么样的画面？</a:t>
            </a:r>
            <a:endParaRPr kumimoji="0" lang="zh-CN" altLang="en-US" sz="3200" b="1" kern="1200" cap="none" spc="0" normalizeH="0" baseline="0" noProof="0" smtClean="0">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endParaRPr>
          </a:p>
          <a:p>
            <a:pPr marR="0" defTabSz="914400">
              <a:lnSpc>
                <a:spcPct val="150000"/>
              </a:lnSpc>
              <a:buClrTx/>
              <a:buSzTx/>
              <a:buFont typeface="Arial" panose="020b0604020202020204" pitchFamily="34" charset="0"/>
              <a:buNone/>
              <a:defRPr/>
            </a:pPr>
            <a:r>
              <a:rPr lang="en-US" altLang="zh-CN" sz="3200" b="1" noProof="0" smtClean="0">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rPr>
              <a:t>4</a:t>
            </a:r>
            <a:r>
              <a:rPr lang="zh-CN" altLang="en-US" sz="3200" b="1" noProof="0" smtClean="0">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rPr>
              <a:t>.诗歌的某联营造了怎样的意境?</a:t>
            </a:r>
            <a:endParaRPr lang="zh-CN" altLang="en-US" sz="3200" b="1" noProof="0" smtClean="0">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endParaRPr>
          </a:p>
          <a:p>
            <a:pPr marR="0" defTabSz="914400">
              <a:lnSpc>
                <a:spcPct val="150000"/>
              </a:lnSpc>
              <a:buClrTx/>
              <a:buSzTx/>
              <a:buFont typeface="Arial" panose="020b0604020202020204" pitchFamily="34" charset="0"/>
              <a:buNone/>
              <a:defRPr/>
            </a:pPr>
            <a:r>
              <a:rPr lang="en-US" altLang="zh-CN" sz="3200" b="1" noProof="0" smtClean="0">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rPr>
              <a:t>5.</a:t>
            </a:r>
            <a:r>
              <a:rPr lang="zh-CN" altLang="en-US" sz="3200" b="1" smtClean="0">
                <a:solidFill>
                  <a:schemeClr val="bg2">
                    <a:lumMod val="60000"/>
                    <a:lumOff val="40000"/>
                  </a:schemeClr>
                </a:solidFill>
                <a:latin typeface="黑体" panose="02010609060101010101" pitchFamily="49" charset="-122"/>
                <a:ea typeface="黑体" panose="02010609060101010101" pitchFamily="49" charset="-122"/>
                <a:cs typeface="黑体" panose="02010609060101010101" pitchFamily="49" charset="-122"/>
                <a:sym typeface="+mn-ea"/>
              </a:rPr>
              <a:t>请从</a:t>
            </a:r>
            <a:r>
              <a:rPr lang="en-US" altLang="zh-CN" sz="3200" b="1" smtClean="0">
                <a:solidFill>
                  <a:schemeClr val="bg2">
                    <a:lumMod val="60000"/>
                    <a:lumOff val="40000"/>
                  </a:schemeClr>
                </a:solidFill>
                <a:effectLst/>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smtClean="0">
                <a:solidFill>
                  <a:schemeClr val="bg2">
                    <a:lumMod val="60000"/>
                    <a:lumOff val="40000"/>
                  </a:schemeClr>
                </a:solidFill>
                <a:effectLst/>
                <a:latin typeface="黑体" panose="02010609060101010101" pitchFamily="49" charset="-122"/>
                <a:ea typeface="黑体" panose="02010609060101010101" pitchFamily="49" charset="-122"/>
                <a:cs typeface="黑体" panose="02010609060101010101" pitchFamily="49" charset="-122"/>
                <a:sym typeface="+mn-ea"/>
              </a:rPr>
              <a:t>景</a:t>
            </a:r>
            <a:r>
              <a:rPr lang="en-US" altLang="zh-CN" sz="3200" b="1" smtClean="0">
                <a:solidFill>
                  <a:schemeClr val="bg2">
                    <a:lumMod val="60000"/>
                    <a:lumOff val="40000"/>
                  </a:schemeClr>
                </a:solidFill>
                <a:effectLst/>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smtClean="0">
                <a:solidFill>
                  <a:schemeClr val="bg2">
                    <a:lumMod val="60000"/>
                    <a:lumOff val="40000"/>
                  </a:schemeClr>
                </a:solidFill>
                <a:effectLst/>
                <a:latin typeface="黑体" panose="02010609060101010101" pitchFamily="49" charset="-122"/>
                <a:ea typeface="黑体" panose="02010609060101010101" pitchFamily="49" charset="-122"/>
                <a:cs typeface="黑体" panose="02010609060101010101" pitchFamily="49" charset="-122"/>
                <a:sym typeface="+mn-ea"/>
              </a:rPr>
              <a:t>与</a:t>
            </a:r>
            <a:r>
              <a:rPr lang="en-US" altLang="zh-CN" sz="3200" b="1" smtClean="0">
                <a:solidFill>
                  <a:schemeClr val="bg2">
                    <a:lumMod val="60000"/>
                    <a:lumOff val="40000"/>
                  </a:schemeClr>
                </a:solidFill>
                <a:effectLst/>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smtClean="0">
                <a:solidFill>
                  <a:schemeClr val="bg2">
                    <a:lumMod val="60000"/>
                    <a:lumOff val="40000"/>
                  </a:schemeClr>
                </a:solidFill>
                <a:effectLst/>
                <a:latin typeface="黑体" panose="02010609060101010101" pitchFamily="49" charset="-122"/>
                <a:ea typeface="黑体" panose="02010609060101010101" pitchFamily="49" charset="-122"/>
                <a:cs typeface="黑体" panose="02010609060101010101" pitchFamily="49" charset="-122"/>
                <a:sym typeface="+mn-ea"/>
              </a:rPr>
              <a:t>情</a:t>
            </a:r>
            <a:r>
              <a:rPr lang="en-US" altLang="zh-CN" sz="3200" b="1" smtClean="0">
                <a:solidFill>
                  <a:schemeClr val="bg2">
                    <a:lumMod val="60000"/>
                    <a:lumOff val="40000"/>
                  </a:schemeClr>
                </a:solidFill>
                <a:effectLst/>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smtClean="0">
                <a:solidFill>
                  <a:schemeClr val="bg2">
                    <a:lumMod val="60000"/>
                    <a:lumOff val="40000"/>
                  </a:schemeClr>
                </a:solidFill>
                <a:effectLst/>
                <a:latin typeface="黑体" panose="02010609060101010101" pitchFamily="49" charset="-122"/>
                <a:ea typeface="黑体" panose="02010609060101010101" pitchFamily="49" charset="-122"/>
                <a:cs typeface="黑体" panose="02010609060101010101" pitchFamily="49" charset="-122"/>
                <a:sym typeface="+mn-ea"/>
              </a:rPr>
              <a:t>的角度来赏析这首诗歌？（变化题型）</a:t>
            </a:r>
            <a:endParaRPr kumimoji="0" lang="zh-CN" altLang="en-US" sz="3200" b="1" u="sng" kern="1200" cap="none" spc="0" normalizeH="0" baseline="0" noProof="1" smtClean="0">
              <a:solidFill>
                <a:schemeClr val="bg2">
                  <a:lumMod val="60000"/>
                  <a:lumOff val="40000"/>
                </a:schemeClr>
              </a:solidFill>
              <a:effectLst/>
              <a:latin typeface="黑体" panose="02010609060101010101" pitchFamily="49" charset="-122"/>
              <a:ea typeface="黑体" panose="02010609060101010101" pitchFamily="49" charset="-122"/>
              <a:cs typeface="黑体" panose="02010609060101010101" pitchFamily="49" charset="-122"/>
            </a:endParaRPr>
          </a:p>
          <a:p>
            <a:pPr marR="0" defTabSz="914400">
              <a:lnSpc>
                <a:spcPct val="150000"/>
              </a:lnSpc>
              <a:buClrTx/>
              <a:buSzTx/>
              <a:buFont typeface="Arial" panose="020b0604020202020204" pitchFamily="34" charset="0"/>
              <a:buNone/>
              <a:defRPr/>
            </a:pPr>
            <a:endParaRPr kumimoji="0" lang="zh-CN" altLang="en-US" sz="3200" b="1" kern="1200" cap="none" spc="0" normalizeH="0" baseline="0" noProof="0" smtClean="0">
              <a:solidFill>
                <a:schemeClr val="bg2">
                  <a:lumMod val="60000"/>
                  <a:lumOff val="40000"/>
                </a:schemeClr>
              </a:solidFill>
              <a:latin typeface="楷体_GB2312" pitchFamily="49" charset="-122"/>
              <a:ea typeface="楷体_GB2312" pitchFamily="49" charset="-122"/>
              <a:cs typeface="+mn-cs"/>
              <a:sym typeface="宋体" panose="02010600030101010101" pitchFamily="2" charset="-122"/>
            </a:endParaRPr>
          </a:p>
          <a:p>
            <a:pPr marR="0" defTabSz="914400">
              <a:lnSpc>
                <a:spcPct val="150000"/>
              </a:lnSpc>
              <a:buClrTx/>
              <a:buSzTx/>
              <a:buFont typeface="Arial" panose="020b0604020202020204" pitchFamily="34" charset="0"/>
              <a:buNone/>
              <a:defRPr/>
            </a:pPr>
            <a:endParaRPr kumimoji="0" lang="en-US" altLang="zh-CN" sz="3200" b="1" kern="1200" cap="none" spc="0" normalizeH="0" baseline="0" noProof="0" smtClean="0">
              <a:latin typeface="楷体_GB2312" pitchFamily="49" charset="-122"/>
              <a:ea typeface="楷体_GB2312" pitchFamily="49" charset="-122"/>
              <a:cs typeface="+mn-cs"/>
              <a:sym typeface="宋体" panose="02010600030101010101" pitchFamily="2"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362" name="Picture 8" descr="1d8aecef7f193d092cf53462"/>
          <p:cNvPicPr>
            <a:picLocks noChangeAspect="1"/>
          </p:cNvPicPr>
          <p:nvPr/>
        </p:nvPicPr>
        <p:blipFill>
          <a:blip r:embed="rId2"/>
          <a:stretch>
            <a:fillRect/>
          </a:stretch>
        </p:blipFill>
        <p:spPr>
          <a:xfrm>
            <a:off x="0" y="0"/>
            <a:ext cx="9144000" cy="6858000"/>
          </a:xfrm>
          <a:prstGeom prst="rect">
            <a:avLst/>
          </a:prstGeom>
          <a:noFill/>
          <a:ln w="9525">
            <a:noFill/>
          </a:ln>
        </p:spPr>
      </p:pic>
      <p:sp>
        <p:nvSpPr>
          <p:cNvPr id="4" name="TextBox 3"/>
          <p:cNvSpPr txBox="1"/>
          <p:nvPr/>
        </p:nvSpPr>
        <p:spPr>
          <a:xfrm>
            <a:off x="107950" y="765175"/>
            <a:ext cx="9144000" cy="3138170"/>
          </a:xfrm>
          <a:prstGeom prst="rect">
            <a:avLst/>
          </a:prstGeom>
          <a:noFill/>
        </p:spPr>
        <p:txBody>
          <a:bodyPr wrap="square" rtlCol="0">
            <a:spAutoFit/>
          </a:bodyPr>
          <a:lstStyle/>
          <a:p>
            <a:pPr marR="0" defTabSz="914400">
              <a:buClrTx/>
              <a:buSzTx/>
              <a:buFont typeface="Arial" panose="020b0604020202020204" pitchFamily="34" charset="0"/>
              <a:buNone/>
              <a:defRPr/>
            </a:pPr>
            <a:r>
              <a:rPr lang="en-US" altLang="zh-CN" sz="5400" noProof="0" smtClean="0">
                <a:ln>
                  <a:noFill/>
                </a:ln>
                <a:solidFill>
                  <a:srgbClr val="006600"/>
                </a:solidFill>
                <a:effectLst/>
                <a:uLnTx/>
                <a:latin typeface="楷体_GB2312" pitchFamily="49" charset="-122"/>
                <a:ea typeface="楷体_GB2312" pitchFamily="49" charset="-122"/>
                <a:sym typeface="+mn-ea"/>
              </a:rPr>
              <a:t>★</a:t>
            </a:r>
            <a:r>
              <a:rPr kumimoji="0" lang="zh-CN" altLang="en-US" sz="5400" b="1" kern="1200" cap="none" spc="0" normalizeH="0" baseline="0" noProof="0" smtClean="0">
                <a:solidFill>
                  <a:schemeClr val="accent5">
                    <a:lumMod val="50000"/>
                  </a:schemeClr>
                </a:solidFill>
                <a:latin typeface="+mj-ea"/>
                <a:ea typeface="宋体" panose="02010600030101010101" pitchFamily="2" charset="-122"/>
                <a:cs typeface="+mn-cs"/>
                <a:sym typeface="宋体" panose="02010600030101010101" pitchFamily="2" charset="-122"/>
              </a:rPr>
              <a:t>意象</a:t>
            </a:r>
            <a:r>
              <a:rPr kumimoji="0" lang="zh-CN" altLang="en-US" sz="5400" b="1" kern="1200" cap="none" spc="0" normalizeH="0" baseline="0" noProof="0" smtClean="0">
                <a:solidFill>
                  <a:srgbClr val="FF0000"/>
                </a:solidFill>
                <a:latin typeface="+mj-ea"/>
                <a:ea typeface="宋体" panose="02010600030101010101" pitchFamily="2" charset="-122"/>
                <a:cs typeface="+mn-cs"/>
                <a:sym typeface="宋体" panose="02010600030101010101" pitchFamily="2" charset="-122"/>
              </a:rPr>
              <a:t>类常见命题方式</a:t>
            </a:r>
            <a:endParaRPr kumimoji="0" lang="en-US" altLang="zh-CN" sz="5400" b="1" kern="1200" cap="none" spc="0" normalizeH="0" baseline="0" noProof="0" smtClean="0">
              <a:solidFill>
                <a:srgbClr val="FF0000"/>
              </a:solidFill>
              <a:latin typeface="+mj-ea"/>
              <a:ea typeface="宋体" panose="02010600030101010101" pitchFamily="2" charset="-122"/>
              <a:cs typeface="+mn-cs"/>
              <a:sym typeface="宋体" panose="02010600030101010101" pitchFamily="2" charset="-122"/>
            </a:endParaRPr>
          </a:p>
          <a:p>
            <a:pPr marR="0" defTabSz="914400">
              <a:lnSpc>
                <a:spcPct val="150000"/>
              </a:lnSpc>
              <a:buClrTx/>
              <a:buSzTx/>
              <a:buFont typeface="Arial" panose="020b0604020202020204" pitchFamily="34" charset="0"/>
              <a:buNone/>
              <a:defRPr/>
            </a:pPr>
            <a:endParaRPr lang="en-US" altLang="zh-CN" sz="3200" b="1" noProof="0" smtClean="0">
              <a:solidFill>
                <a:schemeClr val="bg2">
                  <a:lumMod val="60000"/>
                  <a:lumOff val="40000"/>
                </a:schemeClr>
              </a:solidFill>
              <a:latin typeface="楷体_GB2312" pitchFamily="49" charset="-122"/>
              <a:ea typeface="楷体_GB2312" pitchFamily="49" charset="-122"/>
              <a:sym typeface="宋体" panose="02010600030101010101" pitchFamily="2" charset="-122"/>
            </a:endParaRPr>
          </a:p>
          <a:p>
            <a:pPr marR="0" defTabSz="914400">
              <a:lnSpc>
                <a:spcPct val="150000"/>
              </a:lnSpc>
              <a:buClrTx/>
              <a:buSzTx/>
              <a:buFont typeface="Arial" panose="020b0604020202020204" pitchFamily="34" charset="0"/>
              <a:buNone/>
              <a:defRPr/>
            </a:pPr>
            <a:r>
              <a:rPr lang="en-US" altLang="zh-CN" sz="3200" b="1" noProof="0" smtClean="0">
                <a:solidFill>
                  <a:schemeClr val="bg2">
                    <a:lumMod val="60000"/>
                    <a:lumOff val="40000"/>
                  </a:schemeClr>
                </a:solidFill>
                <a:latin typeface="楷体_GB2312" pitchFamily="49" charset="-122"/>
                <a:ea typeface="楷体_GB2312" pitchFamily="49" charset="-122"/>
                <a:sym typeface="宋体" panose="02010600030101010101" pitchFamily="2" charset="-122"/>
              </a:rPr>
              <a:t>1.</a:t>
            </a:r>
            <a:r>
              <a:rPr lang="zh-CN" altLang="en-US" sz="3200" b="1" noProof="0" smtClean="0">
                <a:solidFill>
                  <a:schemeClr val="bg2">
                    <a:lumMod val="60000"/>
                    <a:lumOff val="40000"/>
                  </a:schemeClr>
                </a:solidFill>
                <a:latin typeface="楷体_GB2312" pitchFamily="49" charset="-122"/>
                <a:ea typeface="楷体_GB2312" pitchFamily="49" charset="-122"/>
                <a:sym typeface="宋体" panose="02010600030101010101" pitchFamily="2" charset="-122"/>
              </a:rPr>
              <a:t>诗歌描写了哪些意象？</a:t>
            </a:r>
            <a:endParaRPr kumimoji="0" lang="en-US" altLang="zh-CN" sz="3200" b="1" kern="1200" cap="none" spc="0" normalizeH="0" baseline="0" noProof="0" smtClean="0">
              <a:solidFill>
                <a:schemeClr val="bg2">
                  <a:lumMod val="60000"/>
                  <a:lumOff val="40000"/>
                </a:schemeClr>
              </a:solidFill>
              <a:latin typeface="楷体_GB2312" pitchFamily="49" charset="-122"/>
              <a:ea typeface="楷体_GB2312" pitchFamily="49" charset="-122"/>
              <a:cs typeface="+mn-cs"/>
              <a:sym typeface="宋体" panose="02010600030101010101" pitchFamily="2" charset="-122"/>
            </a:endParaRPr>
          </a:p>
          <a:p>
            <a:pPr marR="0" defTabSz="914400">
              <a:lnSpc>
                <a:spcPct val="150000"/>
              </a:lnSpc>
              <a:buClrTx/>
              <a:buSzTx/>
              <a:buFont typeface="Arial" panose="020b0604020202020204" pitchFamily="34" charset="0"/>
              <a:buNone/>
              <a:defRPr/>
            </a:pPr>
            <a:endParaRPr kumimoji="0" lang="en-US" altLang="zh-CN" sz="3200" b="1" kern="1200" cap="none" spc="0" normalizeH="0" baseline="0" noProof="0" smtClean="0">
              <a:latin typeface="楷体_GB2312" pitchFamily="49" charset="-122"/>
              <a:ea typeface="楷体_GB2312" pitchFamily="49" charset="-122"/>
              <a:cs typeface="+mn-cs"/>
              <a:sym typeface="宋体" panose="02010600030101010101" pitchFamily="2"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362" name="Picture 8" descr="1d8aecef7f193d092cf53462"/>
          <p:cNvPicPr>
            <a:picLocks noChangeAspect="1"/>
          </p:cNvPicPr>
          <p:nvPr/>
        </p:nvPicPr>
        <p:blipFill>
          <a:blip r:embed="rId2"/>
          <a:stretch>
            <a:fillRect/>
          </a:stretch>
        </p:blipFill>
        <p:spPr>
          <a:xfrm>
            <a:off x="0" y="0"/>
            <a:ext cx="9144000" cy="6858000"/>
          </a:xfrm>
          <a:prstGeom prst="rect">
            <a:avLst/>
          </a:prstGeom>
          <a:noFill/>
          <a:ln w="9525">
            <a:noFill/>
          </a:ln>
        </p:spPr>
      </p:pic>
      <p:sp>
        <p:nvSpPr>
          <p:cNvPr id="4" name="TextBox 3"/>
          <p:cNvSpPr txBox="1"/>
          <p:nvPr/>
        </p:nvSpPr>
        <p:spPr>
          <a:xfrm>
            <a:off x="0" y="332740"/>
            <a:ext cx="9144000" cy="6000750"/>
          </a:xfrm>
          <a:prstGeom prst="rect">
            <a:avLst/>
          </a:prstGeom>
          <a:noFill/>
        </p:spPr>
        <p:txBody>
          <a:bodyPr wrap="square" rtlCol="0">
            <a:spAutoFit/>
          </a:bodyPr>
          <a:lstStyle/>
          <a:p>
            <a:pPr marL="0" indent="0" algn="ctr">
              <a:buNone/>
            </a:pPr>
            <a:r>
              <a:rPr lang="en-US" altLang="zh-CN" sz="3200" b="1">
                <a:solidFill>
                  <a:schemeClr val="bg2">
                    <a:lumMod val="60000"/>
                    <a:lumOff val="40000"/>
                  </a:schemeClr>
                </a:solidFill>
                <a:sym typeface="+mn-ea"/>
              </a:rPr>
              <a:t>1.</a:t>
            </a:r>
            <a:r>
              <a:rPr lang="zh-CN" altLang="en-US" sz="3200" b="1">
                <a:solidFill>
                  <a:schemeClr val="bg2">
                    <a:lumMod val="60000"/>
                    <a:lumOff val="40000"/>
                  </a:schemeClr>
                </a:solidFill>
                <a:sym typeface="+mn-ea"/>
              </a:rPr>
              <a:t>闻</a:t>
            </a:r>
            <a:r>
              <a:rPr lang="en-US" altLang="zh-CN" sz="3200" b="1">
                <a:solidFill>
                  <a:schemeClr val="bg2">
                    <a:lumMod val="60000"/>
                    <a:lumOff val="40000"/>
                  </a:schemeClr>
                </a:solidFill>
                <a:sym typeface="+mn-ea"/>
              </a:rPr>
              <a:t>    </a:t>
            </a:r>
            <a:r>
              <a:rPr lang="zh-CN" altLang="en-US" sz="3200" b="1">
                <a:solidFill>
                  <a:schemeClr val="bg2">
                    <a:lumMod val="60000"/>
                    <a:lumOff val="40000"/>
                  </a:schemeClr>
                </a:solidFill>
                <a:sym typeface="+mn-ea"/>
              </a:rPr>
              <a:t>雁</a:t>
            </a:r>
            <a:endParaRPr lang="zh-CN" altLang="en-US" sz="3200" b="1">
              <a:solidFill>
                <a:schemeClr val="bg2">
                  <a:lumMod val="60000"/>
                  <a:lumOff val="40000"/>
                </a:schemeClr>
              </a:solidFill>
            </a:endParaRPr>
          </a:p>
          <a:p>
            <a:pPr marL="0" indent="0" algn="ctr">
              <a:buNone/>
            </a:pPr>
            <a:r>
              <a:rPr lang="en-US" altLang="zh-CN" sz="3200" b="1">
                <a:solidFill>
                  <a:schemeClr val="bg2">
                    <a:lumMod val="60000"/>
                    <a:lumOff val="40000"/>
                  </a:schemeClr>
                </a:solidFill>
                <a:sym typeface="+mn-ea"/>
              </a:rPr>
              <a:t>               </a:t>
            </a:r>
            <a:r>
              <a:rPr lang="zh-CN" altLang="en-US" sz="3200" b="1">
                <a:solidFill>
                  <a:schemeClr val="bg2">
                    <a:lumMod val="60000"/>
                    <a:lumOff val="40000"/>
                  </a:schemeClr>
                </a:solidFill>
                <a:sym typeface="+mn-ea"/>
              </a:rPr>
              <a:t>韦应物</a:t>
            </a:r>
            <a:endParaRPr lang="zh-CN" altLang="en-US" sz="3200" b="1">
              <a:solidFill>
                <a:schemeClr val="bg2">
                  <a:lumMod val="60000"/>
                  <a:lumOff val="40000"/>
                </a:schemeClr>
              </a:solidFill>
            </a:endParaRPr>
          </a:p>
          <a:p>
            <a:pPr marL="0" indent="0" algn="ctr">
              <a:buNone/>
            </a:pPr>
            <a:r>
              <a:rPr lang="zh-CN" altLang="en-US" sz="3200" b="1">
                <a:solidFill>
                  <a:schemeClr val="bg2">
                    <a:lumMod val="60000"/>
                    <a:lumOff val="40000"/>
                  </a:schemeClr>
                </a:solidFill>
                <a:sym typeface="+mn-ea"/>
              </a:rPr>
              <a:t>故园渺何处？归思方悠哉。</a:t>
            </a:r>
            <a:endParaRPr lang="zh-CN" altLang="en-US" sz="3200" b="1">
              <a:solidFill>
                <a:schemeClr val="bg2">
                  <a:lumMod val="60000"/>
                  <a:lumOff val="40000"/>
                </a:schemeClr>
              </a:solidFill>
            </a:endParaRPr>
          </a:p>
          <a:p>
            <a:pPr marL="0" indent="0" algn="ctr">
              <a:buNone/>
            </a:pPr>
            <a:r>
              <a:rPr lang="zh-CN" altLang="en-US" sz="3200" b="1">
                <a:solidFill>
                  <a:schemeClr val="bg2">
                    <a:lumMod val="60000"/>
                    <a:lumOff val="40000"/>
                  </a:schemeClr>
                </a:solidFill>
                <a:sym typeface="+mn-ea"/>
              </a:rPr>
              <a:t>淮南秋夜雨，高斋闻雁来。</a:t>
            </a:r>
            <a:endParaRPr lang="zh-CN" altLang="en-US" sz="3200" b="1">
              <a:solidFill>
                <a:schemeClr val="bg2">
                  <a:lumMod val="60000"/>
                  <a:lumOff val="40000"/>
                </a:schemeClr>
              </a:solidFill>
            </a:endParaRPr>
          </a:p>
          <a:p>
            <a:pPr marL="0" indent="0" algn="ctr">
              <a:buNone/>
            </a:pPr>
            <a:endParaRPr lang="en-US" altLang="zh-CN" sz="3200" b="1">
              <a:solidFill>
                <a:schemeClr val="bg2">
                  <a:lumMod val="60000"/>
                  <a:lumOff val="40000"/>
                </a:schemeClr>
              </a:solidFill>
              <a:sym typeface="+mn-ea"/>
            </a:endParaRPr>
          </a:p>
          <a:p>
            <a:pPr marL="0" indent="0" algn="ctr">
              <a:buNone/>
            </a:pPr>
            <a:r>
              <a:rPr lang="en-US" altLang="zh-CN" sz="3200" b="1">
                <a:solidFill>
                  <a:schemeClr val="bg2">
                    <a:lumMod val="60000"/>
                    <a:lumOff val="40000"/>
                  </a:schemeClr>
                </a:solidFill>
                <a:sym typeface="+mn-ea"/>
              </a:rPr>
              <a:t>2.</a:t>
            </a:r>
            <a:r>
              <a:rPr lang="zh-CN" altLang="en-US" sz="3200" b="1">
                <a:solidFill>
                  <a:schemeClr val="bg2">
                    <a:lumMod val="60000"/>
                    <a:lumOff val="40000"/>
                  </a:schemeClr>
                </a:solidFill>
                <a:sym typeface="+mn-ea"/>
              </a:rPr>
              <a:t>寒 </a:t>
            </a:r>
            <a:r>
              <a:rPr lang="en-US" altLang="zh-CN" sz="3200" b="1">
                <a:solidFill>
                  <a:schemeClr val="bg2">
                    <a:lumMod val="60000"/>
                    <a:lumOff val="40000"/>
                  </a:schemeClr>
                </a:solidFill>
                <a:sym typeface="+mn-ea"/>
              </a:rPr>
              <a:t>  </a:t>
            </a:r>
            <a:r>
              <a:rPr lang="zh-CN" altLang="en-US" sz="3200" b="1">
                <a:solidFill>
                  <a:schemeClr val="bg2">
                    <a:lumMod val="60000"/>
                    <a:lumOff val="40000"/>
                  </a:schemeClr>
                </a:solidFill>
                <a:sym typeface="+mn-ea"/>
              </a:rPr>
              <a:t>塘</a:t>
            </a:r>
            <a:endParaRPr lang="zh-CN" altLang="en-US" sz="3200" b="1">
              <a:solidFill>
                <a:schemeClr val="bg2">
                  <a:lumMod val="60000"/>
                  <a:lumOff val="40000"/>
                </a:schemeClr>
              </a:solidFill>
            </a:endParaRPr>
          </a:p>
          <a:p>
            <a:pPr marL="0" indent="0" algn="ctr">
              <a:buNone/>
            </a:pPr>
            <a:r>
              <a:rPr lang="en-US" altLang="zh-CN" sz="3200" b="1">
                <a:solidFill>
                  <a:schemeClr val="bg2">
                    <a:lumMod val="60000"/>
                    <a:lumOff val="40000"/>
                  </a:schemeClr>
                </a:solidFill>
                <a:sym typeface="+mn-ea"/>
              </a:rPr>
              <a:t>               </a:t>
            </a:r>
            <a:r>
              <a:rPr lang="zh-CN" altLang="en-US" sz="3200" b="1">
                <a:solidFill>
                  <a:schemeClr val="bg2">
                    <a:lumMod val="60000"/>
                    <a:lumOff val="40000"/>
                  </a:schemeClr>
                </a:solidFill>
                <a:sym typeface="+mn-ea"/>
              </a:rPr>
              <a:t>赵 嘏</a:t>
            </a:r>
            <a:endParaRPr lang="zh-CN" altLang="en-US" sz="3200" b="1">
              <a:solidFill>
                <a:schemeClr val="bg2">
                  <a:lumMod val="60000"/>
                  <a:lumOff val="40000"/>
                </a:schemeClr>
              </a:solidFill>
            </a:endParaRPr>
          </a:p>
          <a:p>
            <a:pPr marL="0" indent="0" algn="ctr">
              <a:buNone/>
            </a:pPr>
            <a:r>
              <a:rPr lang="zh-CN" altLang="en-US" sz="3200" b="1">
                <a:solidFill>
                  <a:schemeClr val="bg2">
                    <a:lumMod val="60000"/>
                    <a:lumOff val="40000"/>
                  </a:schemeClr>
                </a:solidFill>
                <a:sym typeface="+mn-ea"/>
              </a:rPr>
              <a:t>晓发梳临水，寒塘坐见秋。</a:t>
            </a:r>
            <a:endParaRPr lang="zh-CN" altLang="en-US" sz="3200" b="1">
              <a:solidFill>
                <a:schemeClr val="bg2">
                  <a:lumMod val="60000"/>
                  <a:lumOff val="40000"/>
                </a:schemeClr>
              </a:solidFill>
            </a:endParaRPr>
          </a:p>
          <a:p>
            <a:pPr marL="0" indent="0" algn="ctr">
              <a:buNone/>
            </a:pPr>
            <a:r>
              <a:rPr lang="zh-CN" altLang="en-US" sz="3200" b="1">
                <a:solidFill>
                  <a:schemeClr val="bg2">
                    <a:lumMod val="60000"/>
                    <a:lumOff val="40000"/>
                  </a:schemeClr>
                </a:solidFill>
                <a:sym typeface="+mn-ea"/>
              </a:rPr>
              <a:t>乡心正无限，一雁过南楼。</a:t>
            </a:r>
            <a:endParaRPr lang="zh-CN" altLang="en-US" sz="3200" b="1">
              <a:solidFill>
                <a:schemeClr val="bg2">
                  <a:lumMod val="60000"/>
                  <a:lumOff val="40000"/>
                </a:schemeClr>
              </a:solidFill>
            </a:endParaRPr>
          </a:p>
          <a:p>
            <a:pPr marL="0" indent="0" algn="ctr">
              <a:buNone/>
            </a:pPr>
            <a:endParaRPr lang="zh-CN" altLang="en-US" sz="3200" b="1">
              <a:sym typeface="+mn-ea"/>
            </a:endParaRPr>
          </a:p>
          <a:p>
            <a:pPr marL="0" indent="0" algn="ctr">
              <a:buNone/>
            </a:pPr>
            <a:r>
              <a:rPr lang="zh-CN" altLang="en-US" sz="3200" b="1">
                <a:sym typeface="+mn-ea"/>
              </a:rPr>
              <a:t>思考：两首诗都提到了哪种意象？表达了什么情感？</a:t>
            </a:r>
            <a:endParaRPr kumimoji="0" lang="en-US" altLang="zh-CN" sz="3200" b="1" kern="1200" cap="none" spc="0" normalizeH="0" baseline="0" noProof="0" smtClean="0">
              <a:latin typeface="楷体_GB2312" pitchFamily="49" charset="-122"/>
              <a:ea typeface="楷体_GB2312" pitchFamily="49" charset="-122"/>
              <a:cs typeface="+mn-cs"/>
              <a:sym typeface="宋体" panose="02010600030101010101" pitchFamily="2"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362" name="Picture 8" descr="1d8aecef7f193d092cf53462"/>
          <p:cNvPicPr>
            <a:picLocks noChangeAspect="1"/>
          </p:cNvPicPr>
          <p:nvPr/>
        </p:nvPicPr>
        <p:blipFill>
          <a:blip r:embed="rId2"/>
          <a:stretch>
            <a:fillRect/>
          </a:stretch>
        </p:blipFill>
        <p:spPr>
          <a:xfrm>
            <a:off x="0" y="0"/>
            <a:ext cx="9144000" cy="6858000"/>
          </a:xfrm>
          <a:prstGeom prst="rect">
            <a:avLst/>
          </a:prstGeom>
          <a:noFill/>
          <a:ln w="9525">
            <a:noFill/>
          </a:ln>
        </p:spPr>
      </p:pic>
      <p:sp>
        <p:nvSpPr>
          <p:cNvPr id="4" name="TextBox 3"/>
          <p:cNvSpPr txBox="1"/>
          <p:nvPr/>
        </p:nvSpPr>
        <p:spPr>
          <a:xfrm>
            <a:off x="0" y="476250"/>
            <a:ext cx="9144000" cy="3876675"/>
          </a:xfrm>
          <a:prstGeom prst="rect">
            <a:avLst/>
          </a:prstGeom>
          <a:noFill/>
        </p:spPr>
        <p:txBody>
          <a:bodyPr wrap="square" rtlCol="0">
            <a:spAutoFit/>
          </a:bodyPr>
          <a:lstStyle/>
          <a:p>
            <a:pPr marR="0" defTabSz="914400">
              <a:buClrTx/>
              <a:buSzTx/>
              <a:buFont typeface="Arial" panose="020b0604020202020204" pitchFamily="34" charset="0"/>
              <a:buNone/>
              <a:defRPr/>
            </a:pPr>
            <a:r>
              <a:rPr lang="en-US" altLang="zh-CN" sz="5400" noProof="0" smtClean="0">
                <a:ln>
                  <a:noFill/>
                </a:ln>
                <a:solidFill>
                  <a:srgbClr val="7030A0"/>
                </a:solidFill>
                <a:effectLst/>
                <a:uLnTx/>
                <a:latin typeface="楷体_GB2312" pitchFamily="49" charset="-122"/>
                <a:ea typeface="楷体_GB2312" pitchFamily="49" charset="-122"/>
                <a:sym typeface="+mn-ea"/>
              </a:rPr>
              <a:t>★</a:t>
            </a:r>
            <a:r>
              <a:rPr kumimoji="0" lang="zh-CN" altLang="en-US" sz="5400" b="1" kern="1200" cap="none" spc="0" normalizeH="0" baseline="0" noProof="0" smtClean="0">
                <a:solidFill>
                  <a:schemeClr val="bg2">
                    <a:lumMod val="60000"/>
                    <a:lumOff val="40000"/>
                  </a:schemeClr>
                </a:solidFill>
                <a:latin typeface="+mj-ea"/>
                <a:ea typeface="宋体" panose="02010600030101010101" pitchFamily="2" charset="-122"/>
                <a:cs typeface="+mn-cs"/>
                <a:sym typeface="宋体" panose="02010600030101010101" pitchFamily="2" charset="-122"/>
              </a:rPr>
              <a:t>意象</a:t>
            </a:r>
            <a:r>
              <a:rPr kumimoji="0" lang="zh-CN" altLang="en-US" sz="5400" b="1" kern="1200" cap="none" spc="0" normalizeH="0" baseline="0" noProof="0" smtClean="0">
                <a:solidFill>
                  <a:srgbClr val="FF0000"/>
                </a:solidFill>
                <a:latin typeface="+mj-ea"/>
                <a:ea typeface="宋体" panose="02010600030101010101" pitchFamily="2" charset="-122"/>
                <a:cs typeface="+mn-cs"/>
                <a:sym typeface="宋体" panose="02010600030101010101" pitchFamily="2" charset="-122"/>
              </a:rPr>
              <a:t>类常见命题方式</a:t>
            </a:r>
            <a:endParaRPr kumimoji="0" lang="en-US" altLang="zh-CN" sz="5400" b="1" kern="1200" cap="none" spc="0" normalizeH="0" baseline="0" noProof="0" smtClean="0">
              <a:solidFill>
                <a:srgbClr val="FF0000"/>
              </a:solidFill>
              <a:latin typeface="+mj-ea"/>
              <a:ea typeface="宋体" panose="02010600030101010101" pitchFamily="2" charset="-122"/>
              <a:cs typeface="+mn-cs"/>
              <a:sym typeface="宋体" panose="02010600030101010101" pitchFamily="2" charset="-122"/>
            </a:endParaRPr>
          </a:p>
          <a:p>
            <a:pPr marR="0" defTabSz="914400">
              <a:buClrTx/>
              <a:buSzTx/>
              <a:buFont typeface="Arial" panose="020b0604020202020204" pitchFamily="34" charset="0"/>
              <a:buNone/>
              <a:defRPr/>
            </a:pPr>
            <a:endParaRPr kumimoji="0" lang="zh-CN" altLang="en-US" sz="4800" b="1" kern="1200" cap="none" spc="0" normalizeH="0" baseline="0" noProof="0" smtClean="0">
              <a:latin typeface="楷体_GB2312" pitchFamily="49" charset="-122"/>
              <a:ea typeface="楷体_GB2312" pitchFamily="49" charset="-122"/>
              <a:cs typeface="+mn-cs"/>
              <a:sym typeface="宋体" panose="02010600030101010101" pitchFamily="2" charset="-122"/>
            </a:endParaRPr>
          </a:p>
          <a:p>
            <a:pPr marR="0" defTabSz="914400">
              <a:buClrTx/>
              <a:buSzTx/>
              <a:buFont typeface="Arial" panose="020b0604020202020204" pitchFamily="34" charset="0"/>
              <a:buNone/>
              <a:defRPr/>
            </a:pPr>
            <a:endParaRPr kumimoji="0" lang="zh-CN" altLang="en-US" sz="4800" b="1" kern="1200" cap="none" spc="0" normalizeH="0" baseline="0" noProof="0" smtClean="0">
              <a:latin typeface="楷体_GB2312" pitchFamily="49" charset="-122"/>
              <a:ea typeface="楷体_GB2312" pitchFamily="49" charset="-122"/>
              <a:cs typeface="+mn-cs"/>
              <a:sym typeface="宋体" panose="02010600030101010101" pitchFamily="2" charset="-122"/>
            </a:endParaRPr>
          </a:p>
          <a:p>
            <a:pPr marR="0" defTabSz="914400">
              <a:buClrTx/>
              <a:buSzTx/>
              <a:buFont typeface="Arial" panose="020b0604020202020204" pitchFamily="34" charset="0"/>
              <a:buNone/>
              <a:defRPr/>
            </a:pPr>
            <a:r>
              <a:rPr kumimoji="0" lang="en-US" altLang="zh-CN" sz="4800" b="1" kern="1200" cap="none" spc="0" normalizeH="0" baseline="0" noProof="0" smtClean="0">
                <a:latin typeface="楷体_GB2312" pitchFamily="49" charset="-122"/>
                <a:ea typeface="楷体_GB2312" pitchFamily="49" charset="-122"/>
                <a:cs typeface="+mn-cs"/>
                <a:sym typeface="宋体" panose="02010600030101010101" pitchFamily="2" charset="-122"/>
              </a:rPr>
              <a:t>   2</a:t>
            </a:r>
            <a:r>
              <a:rPr kumimoji="0" lang="zh-CN" altLang="en-US" sz="4800" b="1" kern="1200" cap="none" spc="0" normalizeH="0" baseline="0" noProof="0" smtClean="0">
                <a:latin typeface="楷体_GB2312" pitchFamily="49" charset="-122"/>
                <a:ea typeface="楷体_GB2312" pitchFamily="49" charset="-122"/>
                <a:cs typeface="+mn-cs"/>
                <a:sym typeface="宋体" panose="02010600030101010101" pitchFamily="2" charset="-122"/>
              </a:rPr>
              <a:t>.为什么要写XX意象？</a:t>
            </a:r>
            <a:endParaRPr kumimoji="0" lang="zh-CN" altLang="en-US" sz="4800" b="1" kern="1200" cap="none" spc="0" normalizeH="0" baseline="0" noProof="0" smtClean="0">
              <a:latin typeface="楷体_GB2312" pitchFamily="49" charset="-122"/>
              <a:ea typeface="楷体_GB2312" pitchFamily="49" charset="-122"/>
              <a:cs typeface="+mn-cs"/>
              <a:sym typeface="宋体" panose="02010600030101010101" pitchFamily="2" charset="-122"/>
            </a:endParaRPr>
          </a:p>
          <a:p>
            <a:pPr marR="0" defTabSz="914400">
              <a:buClrTx/>
              <a:buSzTx/>
              <a:buFont typeface="Arial" panose="020b0604020202020204" pitchFamily="34" charset="0"/>
              <a:buNone/>
              <a:defRPr/>
            </a:pPr>
            <a:r>
              <a:rPr kumimoji="0" lang="zh-CN" altLang="en-US" sz="4800" b="1" kern="1200" cap="none" spc="0" normalizeH="0" baseline="0" noProof="0" smtClean="0">
                <a:latin typeface="楷体_GB2312" pitchFamily="49" charset="-122"/>
                <a:ea typeface="楷体_GB2312" pitchFamily="49" charset="-122"/>
                <a:cs typeface="+mn-cs"/>
                <a:sym typeface="宋体" panose="02010600030101010101" pitchFamily="2" charset="-122"/>
              </a:rPr>
              <a:t> </a:t>
            </a:r>
            <a:r>
              <a:rPr kumimoji="0" lang="en-US" altLang="zh-CN" sz="4800" b="1" kern="1200" cap="none" spc="0" normalizeH="0" baseline="0" noProof="0" smtClean="0">
                <a:latin typeface="楷体_GB2312" pitchFamily="49" charset="-122"/>
                <a:ea typeface="楷体_GB2312" pitchFamily="49" charset="-122"/>
                <a:cs typeface="+mn-cs"/>
                <a:sym typeface="宋体" panose="02010600030101010101" pitchFamily="2" charset="-122"/>
              </a:rPr>
              <a:t>     (</a:t>
            </a:r>
            <a:r>
              <a:rPr kumimoji="0" lang="zh-CN" altLang="en-US" sz="4800" b="1" kern="1200" cap="none" spc="0" normalizeH="0" baseline="0" noProof="0" smtClean="0">
                <a:solidFill>
                  <a:schemeClr val="bg2">
                    <a:lumMod val="60000"/>
                    <a:lumOff val="40000"/>
                  </a:schemeClr>
                </a:solidFill>
                <a:latin typeface="楷体_GB2312" pitchFamily="49" charset="-122"/>
                <a:ea typeface="楷体_GB2312" pitchFamily="49" charset="-122"/>
                <a:cs typeface="+mn-cs"/>
                <a:sym typeface="宋体" panose="02010600030101010101" pitchFamily="2" charset="-122"/>
              </a:rPr>
              <a:t>意象的作用</a:t>
            </a:r>
            <a:r>
              <a:rPr kumimoji="0" lang="en-US" altLang="zh-CN" sz="4800" b="1" kern="1200" cap="none" spc="0" normalizeH="0" baseline="0" noProof="0" smtClean="0">
                <a:latin typeface="楷体_GB2312" pitchFamily="49" charset="-122"/>
                <a:ea typeface="楷体_GB2312" pitchFamily="49" charset="-122"/>
                <a:cs typeface="+mn-cs"/>
                <a:sym typeface="宋体" panose="02010600030101010101" pitchFamily="2" charset="-122"/>
              </a:rPr>
              <a:t>)</a:t>
            </a:r>
            <a:endParaRPr kumimoji="0" lang="en-US" altLang="zh-CN" sz="4800" b="1" kern="1200" cap="none" spc="0" normalizeH="0" baseline="0" noProof="0" smtClean="0">
              <a:latin typeface="楷体_GB2312" pitchFamily="49" charset="-122"/>
              <a:ea typeface="楷体_GB2312" pitchFamily="49" charset="-122"/>
              <a:cs typeface="+mn-cs"/>
              <a:sym typeface="宋体" panose="02010600030101010101" pitchFamily="2"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tags/tag1.xml><?xml version="1.0" encoding="utf-8"?>
<p:tagLst xmlns:p="http://schemas.openxmlformats.org/presentationml/2006/main">
  <p:tag name="KSO_WM_BEAUTIFY_FLAG" val="#wm#"/>
  <p:tag name="KSO_WM_TAG_VERSION" val="1.0"/>
  <p:tag name="KSO_WM_TEMPLATE_CATEGORY" val="custom"/>
  <p:tag name="KSO_WM_TEMPLATE_INDEX" val="20177407"/>
  <p:tag name="KSO_WM_UNIT_COMPATIBLE" val="0"/>
  <p:tag name="KSO_WM_UNIT_DIAGRAM_ISNUMVISUAL" val="0"/>
  <p:tag name="KSO_WM_UNIT_DIAGRAM_ISREFERUNIT" val="0"/>
  <p:tag name="KSO_WM_UNIT_HIGHLIGHT" val="0"/>
  <p:tag name="KSO_WM_UNIT_ID" val="custom20177407_1*a*1"/>
  <p:tag name="KSO_WM_UNIT_INDEX" val="1"/>
  <p:tag name="KSO_WM_UNIT_ISCONTENTSTITLE" val="0"/>
  <p:tag name="KSO_WM_UNIT_LAYERLEVEL" val="1"/>
  <p:tag name="KSO_WM_UNIT_NOCLEAR" val="0"/>
  <p:tag name="KSO_WM_UNIT_PRESET_TEXT" val="复古风小鸟花卉总结"/>
  <p:tag name="KSO_WM_UNIT_TYPE" val="a"/>
  <p:tag name="KSO_WM_UNIT_VALUE" val="22"/>
</p:tagLst>
</file>

<file path=ppt/tags/tag2.xml><?xml version="1.0" encoding="utf-8"?>
<p:tagLst xmlns:p="http://schemas.openxmlformats.org/presentationml/2006/main">
  <p:tag name="KSO_WM_BEAUTIFY_FLAG" val="#wm#"/>
  <p:tag name="KSO_WM_COMBINE_RELATE_SLIDE_ID" val="background20176891_1"/>
  <p:tag name="KSO_WM_SLIDE_ID" val="custom20177407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177407"/>
  <p:tag name="KSO_WM_TEMPLATE_MASTER_THUMB_INDEX" val="12"/>
  <p:tag name="KSO_WM_TEMPLATE_MASTER_TYPE" val="1"/>
  <p:tag name="KSO_WM_TEMPLATE_SUBCATEGORY" val="0"/>
  <p:tag name="KSO_WM_TEMPLATE_THUMBS_INDEX" val="1、4、11、23、25、27"/>
</p:tagLst>
</file>

<file path=ppt/tags/tag3.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6_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6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5_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5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1_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4_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4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2_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3_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3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2_Pixel">
  <a:themeElements>
    <a:clrScheme name="">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989B7"/>
      </a:accent6>
      <a:hlink>
        <a:srgbClr val="666699"/>
      </a:hlink>
      <a:folHlink>
        <a:srgbClr val="CCCCE6"/>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2_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2_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2_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2_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2_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2_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2_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2_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2_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2_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2_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2_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226</Paragraphs>
  <Slides>31</Slides>
  <Notes>0</Notes>
  <TotalTime>0</TotalTime>
  <HiddenSlides>1</HiddenSlides>
  <MMClips>0</MMClips>
  <ScaleCrop>0</ScaleCrop>
  <HeadingPairs>
    <vt:vector baseType="variant" size="6">
      <vt:variant>
        <vt:lpstr>Fonts used</vt:lpstr>
      </vt:variant>
      <vt:variant>
        <vt:i4>16</vt:i4>
      </vt:variant>
      <vt:variant>
        <vt:lpstr>Theme</vt:lpstr>
      </vt:variant>
      <vt:variant>
        <vt:i4>1</vt:i4>
      </vt:variant>
      <vt:variant>
        <vt:lpstr>Slide Titles</vt:lpstr>
      </vt:variant>
      <vt:variant>
        <vt:i4>31</vt:i4>
      </vt:variant>
    </vt:vector>
  </HeadingPairs>
  <TitlesOfParts>
    <vt:vector baseType="lpstr" size="48">
      <vt:lpstr>Arial</vt:lpstr>
      <vt:lpstr>宋体</vt:lpstr>
      <vt:lpstr>等线</vt:lpstr>
      <vt:lpstr>方正卡通简体</vt:lpstr>
      <vt:lpstr>Wingdings</vt:lpstr>
      <vt:lpstr>Calibri</vt:lpstr>
      <vt:lpstr>Cambria</vt:lpstr>
      <vt:lpstr>黑体</vt:lpstr>
      <vt:lpstr>方正粗黑宋简体</vt:lpstr>
      <vt:lpstr>Times New Roman</vt:lpstr>
      <vt:lpstr>隶书</vt:lpstr>
      <vt:lpstr>微软雅黑</vt:lpstr>
      <vt:lpstr>楷体_GB2312</vt:lpstr>
      <vt:lpstr>仿宋</vt:lpstr>
      <vt:lpstr>楷体</vt:lpstr>
      <vt:lpstr>幼圆</vt:lpstr>
      <vt:lpstr>自定义设计方案</vt:lpstr>
      <vt:lpstr>PowerPoint Presentation</vt:lpstr>
      <vt:lpstr>PowerPoint Presentation</vt:lpstr>
      <vt:lpstr>一切景语皆情语                   ---鉴赏诗歌中的景物形象</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体会诗句       积累词汇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2021-12-16T09:22:47.279</cp:lastPrinted>
  <dcterms:created xsi:type="dcterms:W3CDTF">2021-12-16T09:22:47Z</dcterms:created>
  <dcterms:modified xsi:type="dcterms:W3CDTF">2021-12-16T01:22:49Z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