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</p:sldMasterIdLst>
  <p:sldIdLst>
    <p:sldId id="259" r:id="rId34"/>
    <p:sldId id="262" r:id="rId35"/>
    <p:sldId id="265" r:id="rId36"/>
    <p:sldId id="268" r:id="rId37"/>
    <p:sldId id="271" r:id="rId38"/>
    <p:sldId id="274" r:id="rId39"/>
    <p:sldId id="277" r:id="rId40"/>
    <p:sldId id="280" r:id="rId41"/>
    <p:sldId id="283" r:id="rId42"/>
    <p:sldId id="286" r:id="rId43"/>
    <p:sldId id="289" r:id="rId44"/>
    <p:sldId id="292" r:id="rId45"/>
    <p:sldId id="295" r:id="rId46"/>
    <p:sldId id="298" r:id="rId47"/>
    <p:sldId id="301" r:id="rId48"/>
    <p:sldId id="304" r:id="rId49"/>
    <p:sldId id="307" r:id="rId50"/>
    <p:sldId id="310" r:id="rId51"/>
    <p:sldId id="313" r:id="rId52"/>
    <p:sldId id="316" r:id="rId53"/>
    <p:sldId id="319" r:id="rId54"/>
    <p:sldId id="322" r:id="rId55"/>
    <p:sldId id="325" r:id="rId56"/>
    <p:sldId id="328" r:id="rId57"/>
    <p:sldId id="331" r:id="rId58"/>
    <p:sldId id="334" r:id="rId59"/>
    <p:sldId id="337" r:id="rId60"/>
    <p:sldId id="340" r:id="rId61"/>
    <p:sldId id="343" r:id="rId62"/>
    <p:sldId id="346" r:id="rId63"/>
    <p:sldId id="349" r:id="rId64"/>
    <p:sldId id="352" r:id="rId65"/>
  </p:sldIdLst>
  <p:sldSz cx="9144000" cy="6858000" type="screen4x3"/>
  <p:notesSz cx="6858000" cy="9144000"/>
  <p:custDataLst>
    <p:tags r:id="rId66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.xml"/><Relationship Id="rId42" Type="http://schemas.openxmlformats.org/officeDocument/2006/relationships/slide" Target="slides/slide9.xml"/><Relationship Id="rId47" Type="http://schemas.openxmlformats.org/officeDocument/2006/relationships/slide" Target="slides/slide14.xml"/><Relationship Id="rId50" Type="http://schemas.openxmlformats.org/officeDocument/2006/relationships/slide" Target="slides/slide17.xml"/><Relationship Id="rId55" Type="http://schemas.openxmlformats.org/officeDocument/2006/relationships/slide" Target="slides/slide22.xml"/><Relationship Id="rId63" Type="http://schemas.openxmlformats.org/officeDocument/2006/relationships/slide" Target="slides/slide30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4.xml"/><Relationship Id="rId40" Type="http://schemas.openxmlformats.org/officeDocument/2006/relationships/slide" Target="slides/slide7.xml"/><Relationship Id="rId45" Type="http://schemas.openxmlformats.org/officeDocument/2006/relationships/slide" Target="slides/slide12.xml"/><Relationship Id="rId53" Type="http://schemas.openxmlformats.org/officeDocument/2006/relationships/slide" Target="slides/slide20.xml"/><Relationship Id="rId58" Type="http://schemas.openxmlformats.org/officeDocument/2006/relationships/slide" Target="slides/slide25.xml"/><Relationship Id="rId66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3.xml"/><Relationship Id="rId49" Type="http://schemas.openxmlformats.org/officeDocument/2006/relationships/slide" Target="slides/slide16.xml"/><Relationship Id="rId57" Type="http://schemas.openxmlformats.org/officeDocument/2006/relationships/slide" Target="slides/slide24.xml"/><Relationship Id="rId61" Type="http://schemas.openxmlformats.org/officeDocument/2006/relationships/slide" Target="slides/slide28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1.xml"/><Relationship Id="rId52" Type="http://schemas.openxmlformats.org/officeDocument/2006/relationships/slide" Target="slides/slide19.xml"/><Relationship Id="rId60" Type="http://schemas.openxmlformats.org/officeDocument/2006/relationships/slide" Target="slides/slide27.xml"/><Relationship Id="rId65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2.xml"/><Relationship Id="rId43" Type="http://schemas.openxmlformats.org/officeDocument/2006/relationships/slide" Target="slides/slide10.xml"/><Relationship Id="rId48" Type="http://schemas.openxmlformats.org/officeDocument/2006/relationships/slide" Target="slides/slide15.xml"/><Relationship Id="rId56" Type="http://schemas.openxmlformats.org/officeDocument/2006/relationships/slide" Target="slides/slide23.xml"/><Relationship Id="rId64" Type="http://schemas.openxmlformats.org/officeDocument/2006/relationships/slide" Target="slides/slide31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5.xml"/><Relationship Id="rId46" Type="http://schemas.openxmlformats.org/officeDocument/2006/relationships/slide" Target="slides/slide13.xml"/><Relationship Id="rId59" Type="http://schemas.openxmlformats.org/officeDocument/2006/relationships/slide" Target="slides/slide26.xml"/><Relationship Id="rId67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8.xml"/><Relationship Id="rId54" Type="http://schemas.openxmlformats.org/officeDocument/2006/relationships/slide" Target="slides/slide21.xml"/><Relationship Id="rId62" Type="http://schemas.openxmlformats.org/officeDocument/2006/relationships/slide" Target="slides/slide29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CA828F5-C1F3-4F08-A369-2C5AD4DE4387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3D19248-0AE2-449D-87B5-6F1AECC7742B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3879AF0-D45C-4D9A-A813-14D2870F6F34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386569A-C6B5-47AB-909A-77A1B768055A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57B8EB7-C00E-43D9-902C-52BC50F34190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0A305A3-B91B-43E7-8198-D2F26A7B5C00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D4C8C40-D46D-4ECF-BCDB-740112857DA4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8EABAE2-49E8-4D2C-9D91-702B643C24D8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66C96A4-43DB-4150-8CF3-9CF5B69C9964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C1BFEE3-B1B8-4F36-85BE-0CAA68BBCAAF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660277B-1184-42B7-B966-1DB0726DB24A}" type="datetimeFigureOut">
              <a:rPr lang="en-US" smtClean="0" smtId="4294967295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051720" y="3068960"/>
            <a:ext cx="6435547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 dirty="0" err="1">
                <a:solidFill>
                  <a:srgbClr val="404040"/>
                </a:solidFill>
                <a:latin typeface="FOSEUH+STZhongsong"/>
                <a:cs typeface="FOSEUH+STZhongsong"/>
              </a:rPr>
              <a:t>层层剥笋法攻克病句一</a:t>
            </a:r>
            <a:endParaRPr sz="4400" dirty="0">
              <a:solidFill>
                <a:srgbClr val="404040"/>
              </a:solidFill>
              <a:latin typeface="FOSEUH+STZhongsong"/>
              <a:cs typeface="FOSEUH+STZhongsong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910718"/>
            <a:ext cx="5041391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定语常能带“的”。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697483"/>
            <a:ext cx="9756723" cy="27665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介宾结构做状语，状语可在句首尾。</a:t>
            </a:r>
          </a:p>
          <a:p>
            <a:pPr marL="0" marR="0">
              <a:lnSpc>
                <a:spcPts val="4021"/>
              </a:lnSpc>
              <a:spcBef>
                <a:spcPts val="2158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约定俗成主语常省略，主语顺延会省略。</a:t>
            </a:r>
          </a:p>
          <a:p>
            <a:pPr marL="0" marR="0">
              <a:lnSpc>
                <a:spcPts val="4021"/>
              </a:lnSpc>
              <a:spcBef>
                <a:spcPts val="216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主干不通加定状。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4053565"/>
            <a:ext cx="4582972" cy="1196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4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主宾分句画两次。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839082"/>
            <a:ext cx="8174126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VVORMI+ArialMT"/>
                <a:cs typeface="VVORMI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宽泛划分不局限，能合并就合并。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00400" y="245276"/>
            <a:ext cx="3773119" cy="1714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402"/>
              </a:lnSpc>
              <a:spcBef>
                <a:spcPct val="0"/>
              </a:spcBef>
              <a:spcAft>
                <a:spcPct val="0"/>
              </a:spcAft>
            </a:pPr>
            <a:r>
              <a:rPr sz="5400">
                <a:solidFill>
                  <a:srgbClr val="000000"/>
                </a:solidFill>
                <a:latin typeface="FangSong"/>
                <a:cs typeface="FangSong"/>
              </a:rPr>
              <a:t>语法练习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728" y="1305417"/>
            <a:ext cx="9907097" cy="140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60069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2011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年5月1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日，美国海豹</a:t>
            </a:r>
            <a:r>
              <a:rPr sz="3000" spc="11">
                <a:solidFill>
                  <a:srgbClr val="FF0000"/>
                </a:solidFill>
                <a:latin typeface="FangSong"/>
                <a:cs typeface="FangSong"/>
              </a:rPr>
              <a:t>突击队击毙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“基地”</a:t>
            </a:r>
          </a:p>
          <a:p>
            <a:pPr marL="0" marR="0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组织领导人</a:t>
            </a:r>
            <a:r>
              <a:rPr sz="3000" spc="12">
                <a:solidFill>
                  <a:srgbClr val="FF0000"/>
                </a:solidFill>
                <a:latin typeface="FangSong"/>
                <a:cs typeface="FangSong"/>
              </a:rPr>
              <a:t>本拉登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3000" spc="11">
                <a:solidFill>
                  <a:srgbClr val="FF0000"/>
                </a:solidFill>
                <a:latin typeface="FangSong"/>
                <a:cs typeface="FangSong"/>
              </a:rPr>
              <a:t>这是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国际反恐斗争的</a:t>
            </a:r>
            <a:r>
              <a:rPr sz="3000" spc="11">
                <a:solidFill>
                  <a:srgbClr val="FF0000"/>
                </a:solidFill>
                <a:latin typeface="FangSong"/>
                <a:cs typeface="FangSong"/>
              </a:rPr>
              <a:t>重要事件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728" y="2346047"/>
            <a:ext cx="9680631" cy="1410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6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奥斯卡颁奖</a:t>
            </a:r>
            <a:r>
              <a:rPr sz="3000" spc="12">
                <a:solidFill>
                  <a:srgbClr val="FF0000"/>
                </a:solidFill>
                <a:latin typeface="FangSong"/>
                <a:cs typeface="FangSong"/>
              </a:rPr>
              <a:t>活动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正在把巨大的商机和经济利益</a:t>
            </a:r>
          </a:p>
          <a:p>
            <a:pPr marL="0" marR="0">
              <a:lnSpc>
                <a:spcPts val="3000"/>
              </a:lnSpc>
              <a:spcBef>
                <a:spcPts val="601"/>
              </a:spcBef>
              <a:spcAft>
                <a:spcPct val="0"/>
              </a:spcAft>
            </a:pPr>
            <a:r>
              <a:rPr sz="3000" spc="11">
                <a:solidFill>
                  <a:srgbClr val="FF0000"/>
                </a:solidFill>
                <a:latin typeface="FangSong"/>
                <a:cs typeface="FangSong"/>
              </a:rPr>
              <a:t>带到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世界影都</a:t>
            </a:r>
            <a:r>
              <a:rPr sz="3000" spc="12">
                <a:solidFill>
                  <a:srgbClr val="FF0000"/>
                </a:solidFill>
                <a:latin typeface="FangSong"/>
                <a:cs typeface="FangSong"/>
              </a:rPr>
              <a:t>洛杉矶</a:t>
            </a:r>
            <a:r>
              <a:rPr sz="30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4728" y="3383811"/>
            <a:ext cx="9447150" cy="1742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78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FF0000"/>
                </a:solidFill>
                <a:latin typeface="FangSong"/>
                <a:cs typeface="FangSong"/>
              </a:rPr>
              <a:t>我国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正在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实施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公民旅游素质提升</a:t>
            </a:r>
            <a:r>
              <a:rPr sz="2800" spc="14">
                <a:solidFill>
                  <a:srgbClr val="FF0000"/>
                </a:solidFill>
                <a:latin typeface="FangSong"/>
                <a:cs typeface="FangSong"/>
              </a:rPr>
              <a:t>工程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800" spc="10">
                <a:solidFill>
                  <a:srgbClr val="7030A0"/>
                </a:solidFill>
                <a:latin typeface="FangSong"/>
                <a:cs typeface="FangSong"/>
              </a:rPr>
              <a:t>在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又一个</a:t>
            </a:r>
          </a:p>
          <a:p>
            <a:pPr marL="0" marR="0">
              <a:lnSpc>
                <a:spcPts val="2798"/>
              </a:lnSpc>
              <a:spcBef>
                <a:spcPts val="561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“黄金周”到来</a:t>
            </a:r>
            <a:r>
              <a:rPr sz="2800" spc="15">
                <a:solidFill>
                  <a:srgbClr val="7030A0"/>
                </a:solidFill>
                <a:latin typeface="FangSong"/>
                <a:cs typeface="FangSong"/>
              </a:rPr>
              <a:t>之际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，每位</a:t>
            </a:r>
            <a:r>
              <a:rPr sz="2800" spc="15">
                <a:solidFill>
                  <a:srgbClr val="FF0000"/>
                </a:solidFill>
                <a:latin typeface="FangSong"/>
                <a:cs typeface="FangSong"/>
              </a:rPr>
              <a:t>游客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尤其是出境</a:t>
            </a:r>
            <a:r>
              <a:rPr sz="2800" spc="15">
                <a:solidFill>
                  <a:srgbClr val="FF0000"/>
                </a:solidFill>
                <a:latin typeface="FangSong"/>
                <a:cs typeface="FangSong"/>
              </a:rPr>
              <a:t>游客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应该</a:t>
            </a:r>
          </a:p>
          <a:p>
            <a:pPr marL="0" marR="0">
              <a:lnSpc>
                <a:spcPts val="2795"/>
              </a:lnSpc>
              <a:spcBef>
                <a:spcPts val="517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意识到自己是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祖国的“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形象大使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”。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4728" y="4792368"/>
            <a:ext cx="9445875" cy="216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78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近年来，我省</a:t>
            </a:r>
            <a:r>
              <a:rPr sz="2800" spc="10">
                <a:solidFill>
                  <a:srgbClr val="FF0000"/>
                </a:solidFill>
                <a:latin typeface="FangSong"/>
                <a:cs typeface="FangSong"/>
              </a:rPr>
              <a:t>各级政府</a:t>
            </a:r>
            <a:r>
              <a:rPr sz="2800" spc="20">
                <a:solidFill>
                  <a:srgbClr val="7030A0"/>
                </a:solidFill>
                <a:latin typeface="FangSong"/>
                <a:cs typeface="FangSong"/>
              </a:rPr>
              <a:t>将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群众生活水平是否得到</a:t>
            </a:r>
          </a:p>
          <a:p>
            <a:pPr marL="0" marR="0">
              <a:lnSpc>
                <a:spcPts val="2798"/>
              </a:lnSpc>
              <a:spcBef>
                <a:spcPts val="561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提高和群众利益是否得到维护</a:t>
            </a:r>
            <a:r>
              <a:rPr sz="2800" spc="10">
                <a:solidFill>
                  <a:srgbClr val="FF0000"/>
                </a:solidFill>
                <a:latin typeface="FangSong"/>
                <a:cs typeface="FangSong"/>
              </a:rPr>
              <a:t>作为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衡量工作得失的主</a:t>
            </a:r>
          </a:p>
          <a:p>
            <a:pPr marL="0" marR="0">
              <a:lnSpc>
                <a:spcPts val="2795"/>
              </a:lnSpc>
              <a:spcBef>
                <a:spcPts val="515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要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标准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，干部重经济增长、轻群众生活的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观念</a:t>
            </a:r>
            <a:r>
              <a:rPr sz="2800" spc="14">
                <a:solidFill>
                  <a:srgbClr val="7030A0"/>
                </a:solidFill>
                <a:latin typeface="FangSong"/>
                <a:cs typeface="FangSong"/>
              </a:rPr>
              <a:t>开始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改</a:t>
            </a:r>
          </a:p>
          <a:p>
            <a:pPr marL="0" marR="0">
              <a:lnSpc>
                <a:spcPts val="2795"/>
              </a:lnSpc>
              <a:spcBef>
                <a:spcPts val="564"/>
              </a:spcBef>
              <a:spcAft>
                <a:spcPct val="0"/>
              </a:spcAft>
            </a:pPr>
            <a:r>
              <a:rPr sz="2800" spc="20">
                <a:solidFill>
                  <a:srgbClr val="FF0000"/>
                </a:solidFill>
                <a:latin typeface="FangSong"/>
                <a:cs typeface="FangSong"/>
              </a:rPr>
              <a:t>变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2361" y="2053201"/>
            <a:ext cx="9372872" cy="291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883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美国纽约州立大学斯托尼鲁克分</a:t>
            </a:r>
          </a:p>
          <a:p>
            <a:pPr marL="0" marR="0">
              <a:lnSpc>
                <a:spcPts val="3998"/>
              </a:lnSpc>
              <a:spcBef>
                <a:spcPts val="321"/>
              </a:spcBef>
              <a:spcAft>
                <a:spcPct val="0"/>
              </a:spcAft>
            </a:pPr>
            <a:r>
              <a:rPr sz="4000" spc="10">
                <a:solidFill>
                  <a:srgbClr val="000000"/>
                </a:solidFill>
                <a:latin typeface="FangSong"/>
                <a:cs typeface="FangSong"/>
              </a:rPr>
              <a:t>校的研究人员利用核磁共振成像技术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扫描大脑，研究人在睡眠时大脑清理</a:t>
            </a:r>
          </a:p>
          <a:p>
            <a:pPr marL="0" marR="0">
              <a:lnSpc>
                <a:spcPts val="3995"/>
              </a:lnSpc>
              <a:spcBef>
                <a:spcPts val="374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废物的复杂过程。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4728" y="2137656"/>
            <a:ext cx="9377806" cy="291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934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受国际金融危机后遗症的影响，</a:t>
            </a:r>
          </a:p>
          <a:p>
            <a:pPr marL="0" marR="0">
              <a:lnSpc>
                <a:spcPts val="3998"/>
              </a:lnSpc>
              <a:spcBef>
                <a:spcPts val="321"/>
              </a:spcBef>
              <a:spcAft>
                <a:spcPct val="0"/>
              </a:spcAft>
            </a:pPr>
            <a:r>
              <a:rPr sz="4000" spc="14">
                <a:solidFill>
                  <a:srgbClr val="000000"/>
                </a:solidFill>
                <a:latin typeface="FangSong"/>
                <a:cs typeface="FangSong"/>
              </a:rPr>
              <a:t>2012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年发达国家与新兴市场国家经济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增长率均呈下滑态势，降到了自</a:t>
            </a:r>
            <a:r>
              <a:rPr sz="4000" spc="10">
                <a:solidFill>
                  <a:srgbClr val="000000"/>
                </a:solidFill>
                <a:latin typeface="FangSong"/>
                <a:cs typeface="FangSong"/>
              </a:rPr>
              <a:t>2010</a:t>
            </a:r>
          </a:p>
          <a:p>
            <a:pPr marL="0" marR="0">
              <a:lnSpc>
                <a:spcPts val="3995"/>
              </a:lnSpc>
              <a:spcBef>
                <a:spcPts val="37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年经济复苏以来的最低点。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6687" y="2101961"/>
            <a:ext cx="9372020" cy="2916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654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广州恒大足球队首次参加“世俱</a:t>
            </a:r>
          </a:p>
          <a:p>
            <a:pPr marL="0" marR="0">
              <a:lnSpc>
                <a:spcPts val="3995"/>
              </a:lnSpc>
              <a:spcBef>
                <a:spcPts val="327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杯”比赛，与非洲、欧洲、南美洲的</a:t>
            </a:r>
          </a:p>
          <a:p>
            <a:pPr marL="0" marR="0">
              <a:lnSpc>
                <a:spcPts val="3998"/>
              </a:lnSpc>
              <a:spcBef>
                <a:spcPts val="321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冠军同场竞技，在收获自信的同时也</a:t>
            </a:r>
          </a:p>
          <a:p>
            <a:pPr marL="0" marR="0">
              <a:lnSpc>
                <a:spcPts val="3995"/>
              </a:lnSpc>
              <a:spcBef>
                <a:spcPts val="37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看到了与世界强队的差距。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8340" y="2468364"/>
            <a:ext cx="9372872" cy="236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934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调查结果显示，“看病难、物价</a:t>
            </a:r>
          </a:p>
          <a:p>
            <a:pPr marL="0" marR="0">
              <a:lnSpc>
                <a:spcPts val="3995"/>
              </a:lnSpc>
              <a:spcBef>
                <a:spcPts val="323"/>
              </a:spcBef>
              <a:spcAft>
                <a:spcPct val="0"/>
              </a:spcAft>
            </a:pP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涨、房价高”的民生问题，已连续三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年成为专家提意见最多的焦点问题。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060186"/>
            <a:ext cx="9376381" cy="291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604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器官捐献协调员可以从中国器官</a:t>
            </a:r>
          </a:p>
          <a:p>
            <a:pPr marL="0" marR="0">
              <a:lnSpc>
                <a:spcPts val="3998"/>
              </a:lnSpc>
              <a:spcBef>
                <a:spcPts val="321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捐献信息管理系统和中国器官分配与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共享系统中发现潜在的捐献者，并协</a:t>
            </a:r>
          </a:p>
          <a:p>
            <a:pPr marL="0" marR="0">
              <a:lnSpc>
                <a:spcPts val="3995"/>
              </a:lnSpc>
              <a:spcBef>
                <a:spcPts val="37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调完成相关捐献工作。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208014"/>
            <a:ext cx="9378104" cy="291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604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综艺节目《中华百家姓》用姓氏</a:t>
            </a:r>
          </a:p>
          <a:p>
            <a:pPr marL="0" marR="0">
              <a:lnSpc>
                <a:spcPts val="3995"/>
              </a:lnSpc>
              <a:spcBef>
                <a:spcPts val="32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作纽带，以亲情和地缘的家族文化为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载体，激活了全体华人对中华民族和</a:t>
            </a:r>
          </a:p>
          <a:p>
            <a:pPr marL="0" marR="0">
              <a:lnSpc>
                <a:spcPts val="3995"/>
              </a:lnSpc>
              <a:spcBef>
                <a:spcPts val="374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中华文化的共同情感。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6278" y="2010521"/>
            <a:ext cx="9950648" cy="2916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604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 spc="10">
                <a:solidFill>
                  <a:srgbClr val="000000"/>
                </a:solidFill>
                <a:latin typeface="FangSong"/>
                <a:cs typeface="FangSong"/>
              </a:rPr>
              <a:t>云南省文物考古研究所启动了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“云南晚期智人及其文化多样性研究”</a:t>
            </a:r>
          </a:p>
          <a:p>
            <a:pPr marL="0" marR="0">
              <a:lnSpc>
                <a:spcPts val="3998"/>
              </a:lnSpc>
              <a:spcBef>
                <a:spcPts val="321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课题，随着研究的深入和古</a:t>
            </a: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DNA研究的</a:t>
            </a:r>
          </a:p>
          <a:p>
            <a:pPr marL="0" marR="0">
              <a:lnSpc>
                <a:spcPts val="3995"/>
              </a:lnSpc>
              <a:spcBef>
                <a:spcPts val="37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展开，许多谜团已解开。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4320" y="2123558"/>
            <a:ext cx="9372454" cy="2915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2858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国家统计局公布的数据显示，今</a:t>
            </a:r>
          </a:p>
          <a:p>
            <a:pPr marL="0" marR="0">
              <a:lnSpc>
                <a:spcPts val="3995"/>
              </a:lnSpc>
              <a:spcBef>
                <a:spcPts val="324"/>
              </a:spcBef>
              <a:spcAft>
                <a:spcPct val="0"/>
              </a:spcAft>
            </a:pPr>
            <a:r>
              <a:rPr sz="4000" spc="2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4000" spc="1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4000" spc="11">
                <a:solidFill>
                  <a:srgbClr val="000000"/>
                </a:solidFill>
                <a:latin typeface="FangSong"/>
                <a:cs typeface="FangSong"/>
              </a:rPr>
              <a:t>月份，在</a:t>
            </a: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70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个大中城市中，仅温</a:t>
            </a:r>
          </a:p>
          <a:p>
            <a:pPr marL="0" marR="0">
              <a:lnSpc>
                <a:spcPts val="3995"/>
              </a:lnSpc>
              <a:spcBef>
                <a:spcPts val="32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州新建商品住宅销售价格同比下跌，</a:t>
            </a:r>
          </a:p>
          <a:p>
            <a:pPr marL="0" marR="0">
              <a:lnSpc>
                <a:spcPts val="3995"/>
              </a:lnSpc>
              <a:spcBef>
                <a:spcPts val="374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其余的</a:t>
            </a: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69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个城市房价同比均上涨。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OGIKUG+å¾®è½¯é�»,Bold"/>
                <a:cs typeface="OGIKUG+å¾®è½¯é�»,Bold"/>
              </a:rPr>
              <a:t>考纲考情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OGIKUG+å¾®è½¯é�»,Bold"/>
                <a:cs typeface="OGIKUG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75610" y="142621"/>
            <a:ext cx="4986172" cy="14633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2"/>
              </a:lnSpc>
              <a:spcBef>
                <a:spcPct val="0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4400">
                <a:solidFill>
                  <a:srgbClr val="000000"/>
                </a:solidFill>
                <a:latin typeface="FangSong"/>
                <a:cs typeface="FangSong"/>
              </a:rPr>
              <a:t>病句类型口诀：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728" y="1030394"/>
            <a:ext cx="9597616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、语序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：定中、定状、长定、长状、关联词、主客颠倒、并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3328" y="1483296"/>
            <a:ext cx="16809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列成分。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4728" y="2036615"/>
            <a:ext cx="9600392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2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、搭配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：关联词、主干、介宾、修饰中心语、2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对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1、肯定否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3328" y="248951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定。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728" y="3040655"/>
            <a:ext cx="9598697" cy="7980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3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、矛盾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：分类不当、不合事理、强加因果、否定不当、滥用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3328" y="349408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数词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44728" y="4045501"/>
            <a:ext cx="7836253" cy="13650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4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、杂糅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：藕断丝连、举棋不定、固定病点。</a:t>
            </a:r>
          </a:p>
          <a:p>
            <a:pPr marL="0" marR="0">
              <a:lnSpc>
                <a:spcPts val="2681"/>
              </a:lnSpc>
              <a:spcBef>
                <a:spcPts val="173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5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、歧义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：兼类词、多义词、代词、量词、成分。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728" y="5178214"/>
            <a:ext cx="959863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6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、缺失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：缺主语（偷换、滥用）、缺谓语、缺宾语、缺中心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73328" y="5631065"/>
            <a:ext cx="387391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语、缺关联词、缺介词。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44728" y="6182784"/>
            <a:ext cx="537063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OFBGT+ArialMT"/>
                <a:cs typeface="GOFBGT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7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、赘余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：重复成分、固定病点。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35044"/>
            <a:ext cx="7533081" cy="31290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566670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层层剥笋法</a:t>
            </a:r>
          </a:p>
          <a:p>
            <a:pPr marL="0" marR="0">
              <a:lnSpc>
                <a:spcPts val="6000"/>
              </a:lnSpc>
              <a:spcBef>
                <a:spcPts val="3638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一、主干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184747"/>
            <a:ext cx="4200144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二、修饰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408773"/>
            <a:ext cx="4200144" cy="190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三、关联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632308"/>
            <a:ext cx="5730544" cy="1905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（注意标志）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0040" y="245276"/>
            <a:ext cx="9735842" cy="26055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880360" marR="0">
              <a:lnSpc>
                <a:spcPts val="5402"/>
              </a:lnSpc>
              <a:spcBef>
                <a:spcPct val="0"/>
              </a:spcBef>
              <a:spcAft>
                <a:spcPct val="0"/>
              </a:spcAft>
            </a:pPr>
            <a:r>
              <a:rPr sz="5400">
                <a:solidFill>
                  <a:srgbClr val="000000"/>
                </a:solidFill>
                <a:latin typeface="FangSong"/>
                <a:cs typeface="FangSong"/>
              </a:rPr>
              <a:t>真题强化</a:t>
            </a:r>
          </a:p>
          <a:p>
            <a:pPr marL="667816" marR="0">
              <a:lnSpc>
                <a:spcPts val="2606"/>
              </a:lnSpc>
              <a:spcBef>
                <a:spcPts val="108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600" spc="11">
                <a:solidFill>
                  <a:srgbClr val="FF0000"/>
                </a:solidFill>
                <a:latin typeface="FangSong"/>
                <a:cs typeface="FangSong"/>
              </a:rPr>
              <a:t>微信提供了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一个基于移动互联网的生态</a:t>
            </a:r>
            <a:r>
              <a:rPr sz="2600" spc="15">
                <a:solidFill>
                  <a:srgbClr val="FF0000"/>
                </a:solidFill>
                <a:latin typeface="FangSong"/>
                <a:cs typeface="FangSong"/>
              </a:rPr>
              <a:t>平台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，大到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国际纷争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，小到</a:t>
            </a: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家庭琐事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甚至</a:t>
            </a: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单位工作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，都</a:t>
            </a:r>
            <a:r>
              <a:rPr sz="2600" spc="10">
                <a:solidFill>
                  <a:srgbClr val="FF0000"/>
                </a:solidFill>
                <a:latin typeface="FangSong"/>
                <a:cs typeface="FangSong"/>
              </a:rPr>
              <a:t>可以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在这个平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台上</a:t>
            </a:r>
            <a:r>
              <a:rPr sz="2600" spc="10">
                <a:solidFill>
                  <a:srgbClr val="FF0000"/>
                </a:solidFill>
                <a:latin typeface="FangSong"/>
                <a:cs typeface="FangSong"/>
              </a:rPr>
              <a:t>交流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 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03997"/>
            <a:ext cx="611186" cy="229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1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KAHEHM+ArialMT"/>
                <a:cs typeface="KAHEHM+ArialMT"/>
              </a:rPr>
              <a:t>•</a:t>
            </a:r>
          </a:p>
          <a:p>
            <a:pPr marL="0" marR="0">
              <a:lnSpc>
                <a:spcPts val="2911"/>
              </a:lnSpc>
              <a:spcBef>
                <a:spcPts val="8382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KAHEHM+ArialMT"/>
                <a:cs typeface="KAHEHM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2453528"/>
            <a:ext cx="9540785" cy="2570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816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600">
                <a:solidFill>
                  <a:srgbClr val="7030A0"/>
                </a:solidFill>
                <a:latin typeface="FangSong"/>
                <a:cs typeface="FangSong"/>
              </a:rPr>
              <a:t>在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湖南卫视举办的“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2014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年春节联欢晚会”</a:t>
            </a:r>
            <a:r>
              <a:rPr sz="2600" spc="15">
                <a:solidFill>
                  <a:srgbClr val="7030A0"/>
                </a:solidFill>
                <a:latin typeface="FangSong"/>
                <a:cs typeface="FangSong"/>
              </a:rPr>
              <a:t>上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2604"/>
              </a:lnSpc>
              <a:spcBef>
                <a:spcPts val="831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每年看上去很枯燥无趣的</a:t>
            </a:r>
            <a:r>
              <a:rPr sz="2600" spc="11">
                <a:solidFill>
                  <a:srgbClr val="FF0000"/>
                </a:solidFill>
                <a:latin typeface="FangSong"/>
                <a:cs typeface="FangSong"/>
              </a:rPr>
              <a:t>观众抽奖环节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因为有了《爸爸去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哪儿》剧组五个萌娃串场而</a:t>
            </a: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显得看点十足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，到场的</a:t>
            </a:r>
            <a:r>
              <a:rPr sz="2600">
                <a:solidFill>
                  <a:srgbClr val="FF0000"/>
                </a:solidFill>
                <a:latin typeface="FangSong"/>
                <a:cs typeface="FangSong"/>
              </a:rPr>
              <a:t>观众们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不但</a:t>
            </a:r>
            <a:r>
              <a:rPr sz="2600" spc="10">
                <a:solidFill>
                  <a:srgbClr val="FF0000"/>
                </a:solidFill>
                <a:latin typeface="FangSong"/>
                <a:cs typeface="FangSong"/>
              </a:rPr>
              <a:t>获得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了</a:t>
            </a: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快乐和礼物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，而且十份特殊的</a:t>
            </a:r>
            <a:r>
              <a:rPr sz="2600" spc="11">
                <a:solidFill>
                  <a:srgbClr val="FF0000"/>
                </a:solidFill>
                <a:latin typeface="FangSong"/>
                <a:cs typeface="FangSong"/>
              </a:rPr>
              <a:t>大奖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也通过荧屏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17">
                <a:solidFill>
                  <a:srgbClr val="FF0000"/>
                </a:solidFill>
                <a:latin typeface="FangSong"/>
                <a:cs typeface="FangSong"/>
              </a:rPr>
              <a:t>送给了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全球各地的</a:t>
            </a:r>
            <a:r>
              <a:rPr sz="2600" spc="15">
                <a:solidFill>
                  <a:srgbClr val="FF0000"/>
                </a:solidFill>
                <a:latin typeface="FangSong"/>
                <a:cs typeface="FangSong"/>
              </a:rPr>
              <a:t>粉丝们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745058"/>
            <a:ext cx="611080" cy="864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KAHEHM+ArialMT"/>
                <a:cs typeface="KAHEHM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760238"/>
            <a:ext cx="9735400" cy="2133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816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、尽管</a:t>
            </a:r>
            <a:r>
              <a:rPr sz="2600" spc="14">
                <a:solidFill>
                  <a:srgbClr val="FF0000"/>
                </a:solidFill>
                <a:latin typeface="FangSong"/>
                <a:cs typeface="FangSong"/>
              </a:rPr>
              <a:t>农村和城市间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还</a:t>
            </a:r>
            <a:r>
              <a:rPr sz="2600" spc="17">
                <a:solidFill>
                  <a:srgbClr val="FF0000"/>
                </a:solidFill>
                <a:latin typeface="FangSong"/>
                <a:cs typeface="FangSong"/>
              </a:rPr>
              <a:t>存在着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数字</a:t>
            </a:r>
            <a:r>
              <a:rPr sz="2600" spc="18">
                <a:solidFill>
                  <a:srgbClr val="FF0000"/>
                </a:solidFill>
                <a:latin typeface="FangSong"/>
                <a:cs typeface="FangSong"/>
              </a:rPr>
              <a:t>鸿沟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600" spc="12">
                <a:solidFill>
                  <a:srgbClr val="FF0000"/>
                </a:solidFill>
                <a:latin typeface="FangSong"/>
                <a:cs typeface="FangSong"/>
              </a:rPr>
              <a:t>技术创新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  <a:p>
            <a:pPr marL="0" marR="0">
              <a:lnSpc>
                <a:spcPts val="2606"/>
              </a:lnSpc>
              <a:spcBef>
                <a:spcPts val="825"/>
              </a:spcBef>
              <a:spcAft>
                <a:spcPct val="0"/>
              </a:spcAft>
            </a:pPr>
            <a:r>
              <a:rPr sz="2600" spc="17">
                <a:solidFill>
                  <a:srgbClr val="FF0000"/>
                </a:solidFill>
                <a:latin typeface="FangSong"/>
                <a:cs typeface="FangSong"/>
              </a:rPr>
              <a:t>有待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进一步</a:t>
            </a:r>
            <a:r>
              <a:rPr sz="2600" spc="15">
                <a:solidFill>
                  <a:srgbClr val="FF0000"/>
                </a:solidFill>
                <a:latin typeface="FangSong"/>
                <a:cs typeface="FangSong"/>
              </a:rPr>
              <a:t>提高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，但</a:t>
            </a:r>
            <a:r>
              <a:rPr sz="2600" spc="15">
                <a:solidFill>
                  <a:srgbClr val="7030A0"/>
                </a:solidFill>
                <a:latin typeface="FangSong"/>
                <a:cs typeface="FangSong"/>
              </a:rPr>
              <a:t>作为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正在发展中的网络大国，</a:t>
            </a:r>
            <a:r>
              <a:rPr sz="2600" spc="10">
                <a:solidFill>
                  <a:srgbClr val="FF0000"/>
                </a:solidFill>
                <a:latin typeface="FangSong"/>
                <a:cs typeface="FangSong"/>
              </a:rPr>
              <a:t>中国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正</a:t>
            </a:r>
          </a:p>
          <a:p>
            <a:pPr marL="0" marR="0">
              <a:lnSpc>
                <a:spcPts val="2604"/>
              </a:lnSpc>
              <a:spcBef>
                <a:spcPts val="88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沿着网络发展之路继续</a:t>
            </a:r>
            <a:r>
              <a:rPr sz="2600" spc="10">
                <a:solidFill>
                  <a:srgbClr val="FF0000"/>
                </a:solidFill>
                <a:latin typeface="FangSong"/>
                <a:cs typeface="FangSong"/>
              </a:rPr>
              <a:t>前行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，并将尽力</a:t>
            </a:r>
            <a:r>
              <a:rPr sz="2600" spc="15">
                <a:solidFill>
                  <a:srgbClr val="7030A0"/>
                </a:solidFill>
                <a:latin typeface="FangSong"/>
                <a:cs typeface="FangSong"/>
              </a:rPr>
              <a:t>把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网络空间</a:t>
            </a:r>
            <a:r>
              <a:rPr sz="2600">
                <a:solidFill>
                  <a:srgbClr val="FF0000"/>
                </a:solidFill>
                <a:latin typeface="FangSong"/>
                <a:cs typeface="FangSong"/>
              </a:rPr>
              <a:t>打造成</a:t>
            </a:r>
          </a:p>
          <a:p>
            <a:pPr marL="0" marR="0">
              <a:lnSpc>
                <a:spcPts val="2604"/>
              </a:lnSpc>
              <a:spcBef>
                <a:spcPts val="827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更加美好的</a:t>
            </a:r>
            <a:r>
              <a:rPr sz="2600" spc="15">
                <a:solidFill>
                  <a:srgbClr val="FF0000"/>
                </a:solidFill>
                <a:latin typeface="FangSong"/>
                <a:cs typeface="FangSong"/>
              </a:rPr>
              <a:t>地方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760"/>
            <a:ext cx="9527082" cy="1913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、据中央气象台预报，近期，华北等地空气污染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物扩散气象条件差，将会再度发生一次中至重度霾天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气过程，局地的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PM2.5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峰值浓度可能会“爆表”。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98563"/>
            <a:ext cx="9641682" cy="1913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5、长期以来我国为钓鱼岛及其周边海域提供天气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预报服务，为渔民生产、海上搜救和各种海上活动提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供了较为准确的气象信息。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50036" y="3763668"/>
            <a:ext cx="8619595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LASIK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能在短时间内使患者提高了视力，从而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275732"/>
            <a:ext cx="738144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吸引了成千上万迫切想要摘除眼镜的人。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4914026"/>
            <a:ext cx="10051205" cy="1913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327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7、班主任这项工作在学校的教学管理中举足轻重，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它要求承担者要具备良好的职业素养、较高的思想觉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悟和一定的管理能力才能够胜任。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0327"/>
            <a:ext cx="9614335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3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、对于中央厉行勤俭节约反对铺张浪费的规定，一些</a:t>
            </a:r>
          </a:p>
          <a:p>
            <a:pPr marL="0" marR="0">
              <a:lnSpc>
                <a:spcPts val="2604"/>
              </a:lnSpc>
              <a:spcBef>
                <a:spcPts val="83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人借口拉动内需为名，认为适度的浪费有利于刺激经济的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增长。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834792"/>
            <a:ext cx="9730238" cy="1697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、教育专家指出，父母不应轻易让还未成年的孩子过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早离开自己，否则，过早的离开会使他们的心理、性格受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到不良影响。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269131"/>
            <a:ext cx="9540957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、该记者没有按照报社领导的要求，如实报道地方</a:t>
            </a:r>
          </a:p>
          <a:p>
            <a:pPr marL="0" marR="0">
              <a:lnSpc>
                <a:spcPts val="2604"/>
              </a:lnSpc>
              <a:spcBef>
                <a:spcPts val="83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政府治理污染不力、影响群众生活质量的问题，受到了停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职处分。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705119"/>
            <a:ext cx="9917072" cy="1697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11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、目前，合肥幸福邮局正从实体店向网络发展，致</a:t>
            </a:r>
          </a:p>
          <a:p>
            <a:pPr marL="0" marR="0">
              <a:lnSpc>
                <a:spcPts val="2604"/>
              </a:lnSpc>
              <a:spcBef>
                <a:spcPts val="83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力于打造一个集交友、纪念、联络情感等多种服务于一体，</a:t>
            </a:r>
          </a:p>
          <a:p>
            <a:pPr marL="0" marR="0">
              <a:lnSpc>
                <a:spcPts val="2604"/>
              </a:lnSpc>
              <a:spcBef>
                <a:spcPts val="877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融合函件、集邮、报刊、电子商务、分销等各项业务。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760"/>
            <a:ext cx="9731847" cy="24251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、被各界广为关注的浙江吉利控股集团拟收购沃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尔沃轿车公司一事有了最重要的一次进展，已与福特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汽车公司就收购沃尔沃轿车公司的所有重要商业条款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达成一致意见。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599499"/>
            <a:ext cx="9514864" cy="1639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13、专家指出，洋葱含有大量保护心脏的类黄酮，每天生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吃半个，或喝一定量的洋葱汁，可增加心脏病人约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30%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左右的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“好胆固醇”。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6403" y="4044632"/>
            <a:ext cx="880681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14、每周四发的薪水，往往在周五、周六两天里就被挥霍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483544"/>
            <a:ext cx="986187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一空，有些上班族甚至连下周二、周三的伙食费都提前预支了。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5049202"/>
            <a:ext cx="9861879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15、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11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月22日四川康定发生6.3级地震，地震发生后，当地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政府及解放军部队全力营救，目前灾区群众已经住进临时帐篷，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以防止余震再次发生造成危险。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760"/>
            <a:ext cx="9947946" cy="24251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16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、滇池湖滨生态带修复是国家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863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科技攻关项目，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预计投资高达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9000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万以上，在滇池沿岸部分撤除防浪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堤，实本资料来自广祥论坛施“退田还湖”，恢复原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有消落区与湿地生物多样性。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599499"/>
            <a:ext cx="9518078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17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、现在的数字化时代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,文字记录方式发生了重大变化,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致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使很多人提笔忘字,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长此以往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,将影响到汉字能否很好地传承。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605077"/>
            <a:ext cx="9861879" cy="1640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18、来自华西医大的团队成功将CRISPR-CAS9基因编辑技术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修饰的细胞植入人体，中国成为首个世界上拥有该技术的国家，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走在世界前列。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5049202"/>
            <a:ext cx="9690856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19、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2009年两会期间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,代表们提出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只有走最有效地利用资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源和保护环境为基础的循环经济之路,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才能实现可持续发展的最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终目标。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46403" y="435760"/>
            <a:ext cx="9023796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、在宣泰战斗中，我军歼灭国民党军两个团，生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948205"/>
            <a:ext cx="8610182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俘团长一名，缴获了大批枪支弹药和武器物资。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1575117"/>
            <a:ext cx="9514864" cy="16400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21、交通安全意识、文明意识不但是汽车社会每一名交通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参与者应具有的社会责任、公共道德的体现，更是汽车社会进</a:t>
            </a:r>
          </a:p>
          <a:p>
            <a:pPr marL="0" marR="0">
              <a:lnSpc>
                <a:spcPts val="2400"/>
              </a:lnSpc>
              <a:spcBef>
                <a:spcPts val="100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步的体现。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3020123"/>
            <a:ext cx="9514864" cy="1640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22、明代宦官擅权乱政，长期为害国家，为害社会，为害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百姓，成为一大公害，这和中国封建社会政治制度始终都以中</a:t>
            </a:r>
          </a:p>
          <a:p>
            <a:pPr marL="0" marR="0">
              <a:lnSpc>
                <a:spcPts val="2400"/>
              </a:lnSpc>
              <a:spcBef>
                <a:spcPts val="100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央集权的强化与巩固有直接关系。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6403" y="4463732"/>
            <a:ext cx="898587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23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、凭借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NBA的一部宣传片，姚明完成了从单纯的“体育明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0708" y="4902382"/>
            <a:ext cx="5282686" cy="7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星”转变到“体育、娱乐明星”。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00327"/>
            <a:ext cx="9535237" cy="1698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3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24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、据介绍，“国宾导游”将肩负翻译、导游等多项</a:t>
            </a:r>
          </a:p>
          <a:p>
            <a:pPr marL="0" marR="0">
              <a:lnSpc>
                <a:spcPts val="2604"/>
              </a:lnSpc>
              <a:spcBef>
                <a:spcPts val="83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角色于一身，专门负责接待政府部门外宾和内宾、会展团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队和重点团队等。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1834792"/>
            <a:ext cx="9540957" cy="1697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25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、十月一日，中共中央、国务院在人民大会堂举行</a:t>
            </a:r>
          </a:p>
          <a:p>
            <a:pPr marL="0" marR="0">
              <a:lnSpc>
                <a:spcPts val="2604"/>
              </a:lnSpc>
              <a:spcBef>
                <a:spcPts val="829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宴会，招待来自五大洲的华侨、港澳同胞、台湾同胞和中</a:t>
            </a:r>
          </a:p>
          <a:p>
            <a:pPr marL="0" marR="0">
              <a:lnSpc>
                <a:spcPts val="2604"/>
              </a:lnSpc>
              <a:spcBef>
                <a:spcPts val="878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国血统的外籍人士共度国庆佳节。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203409"/>
            <a:ext cx="9716122" cy="17638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3436"/>
              </a:lnSpc>
              <a:spcBef>
                <a:spcPct val="0"/>
              </a:spcBef>
              <a:spcAft>
                <a:spcPct val="0"/>
              </a:spcAft>
            </a:pPr>
            <a:r>
              <a:rPr sz="2600" spc="20">
                <a:solidFill>
                  <a:srgbClr val="000000"/>
                </a:solidFill>
                <a:latin typeface="FangSong"/>
                <a:cs typeface="FangSong"/>
              </a:rPr>
              <a:t>26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、广大观众认为，央视春晚推出的四川的“感恩</a:t>
            </a:r>
            <a:r>
              <a:rPr sz="2600" b="1">
                <a:solidFill>
                  <a:srgbClr val="000000"/>
                </a:solidFill>
                <a:latin typeface="DJLNAA+å¾®è½¯é�»,Bold"/>
                <a:cs typeface="DJLNAA+å¾®è½¯é�»,Bold"/>
              </a:rPr>
              <a:t>•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奋</a:t>
            </a:r>
          </a:p>
          <a:p>
            <a:pPr marL="0" marR="0">
              <a:lnSpc>
                <a:spcPts val="2604"/>
              </a:lnSpc>
              <a:spcBef>
                <a:spcPts val="881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进”歌曲《因为有你》有振奋人心的作用，这是值得肯定</a:t>
            </a:r>
          </a:p>
          <a:p>
            <a:pPr marL="0" marR="0">
              <a:lnSpc>
                <a:spcPts val="2604"/>
              </a:lnSpc>
              <a:spcBef>
                <a:spcPts val="82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的。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705119"/>
            <a:ext cx="9540957" cy="1697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27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、清明节期间，深圳和广州部分地区突降暴雨，导</a:t>
            </a:r>
          </a:p>
          <a:p>
            <a:pPr marL="0" marR="0">
              <a:lnSpc>
                <a:spcPts val="2604"/>
              </a:lnSpc>
              <a:spcBef>
                <a:spcPts val="83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致很多航班被延误或取消，大量滞留在机场的旅客没有像</a:t>
            </a:r>
          </a:p>
          <a:p>
            <a:pPr marL="0" marR="0">
              <a:lnSpc>
                <a:spcPts val="2604"/>
              </a:lnSpc>
              <a:spcBef>
                <a:spcPts val="877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往常那样大闹相关航空公司，而是保持了理性的态度。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760"/>
            <a:ext cx="9731847" cy="1913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、老李在发言中说，我们纪念兰辉同志最好的方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式，莫过于学习他工作任劳任怨、不计名利得失，发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扬他爱岗奉献、一心为民的工作作风。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86919"/>
            <a:ext cx="9693688" cy="1640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29、随着今天两个具体改革方案的出台，标志着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月份国务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院政策已经开始真正落地，也预示着我国高考改革已经全面进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入深水区。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6403" y="3531925"/>
            <a:ext cx="880716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30、虽然有国家资源作支撑，但面临重重困难，国有企业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3971480"/>
            <a:ext cx="704369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能取得现在这样的成绩，确实可说堪称不易。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708" y="4536884"/>
            <a:ext cx="9514864" cy="16400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31、当许多国家都在复兴自己的民族文化和传统时，我们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如果不考虑社会主义现代化的实际情况，民族文化的复兴就不</a:t>
            </a:r>
          </a:p>
          <a:p>
            <a:pPr marL="0" marR="0">
              <a:lnSpc>
                <a:spcPts val="2400"/>
              </a:lnSpc>
              <a:spcBef>
                <a:spcPts val="100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可能真正成功。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0395" y="1285597"/>
            <a:ext cx="9507459" cy="603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04"/>
              </a:lnSpc>
              <a:spcBef>
                <a:spcPct val="0"/>
              </a:spcBef>
              <a:spcAft>
                <a:spcPct val="0"/>
              </a:spcAft>
            </a:pPr>
            <a:r>
              <a:rPr sz="1900" spc="-434">
                <a:solidFill>
                  <a:srgbClr val="000000"/>
                </a:solidFill>
                <a:latin typeface="SimSun"/>
                <a:cs typeface="SimSun"/>
              </a:rPr>
              <a:t>《考试大纲》对“语言文字运用”部分的考查要求是：正确、熟练、有效地运用语言文字。它包含了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6595" y="1746618"/>
            <a:ext cx="2620440" cy="603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04"/>
              </a:lnSpc>
              <a:spcBef>
                <a:spcPct val="0"/>
              </a:spcBef>
              <a:spcAft>
                <a:spcPct val="0"/>
              </a:spcAft>
            </a:pP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对以下几个知识点的考查：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0395" y="2197748"/>
            <a:ext cx="1203276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9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1.</a:t>
            </a:r>
            <a:r>
              <a:rPr sz="1900" spc="-411">
                <a:solidFill>
                  <a:srgbClr val="000000"/>
                </a:solidFill>
                <a:latin typeface="SimSun"/>
                <a:cs typeface="SimSun"/>
              </a:rPr>
              <a:t>识记</a:t>
            </a:r>
            <a:r>
              <a:rPr sz="1900" spc="99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 b="1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0395" y="2656849"/>
            <a:ext cx="3498887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62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(1)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识记现代汉语普通话常用字的字音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0395" y="3117427"/>
            <a:ext cx="3498887" cy="629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62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(2)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识记并正确书写现代常用规范汉字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0395" y="3576528"/>
            <a:ext cx="1569823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9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2.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表达应用</a:t>
            </a:r>
            <a:r>
              <a:rPr sz="1900" spc="10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 b="1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80395" y="4035335"/>
            <a:ext cx="2086381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62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(1)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正确使用标点符号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0395" y="4496355"/>
            <a:ext cx="2589712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62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(2)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正确使用词语</a:t>
            </a:r>
            <a:r>
              <a:rPr sz="1900" b="1" spc="-145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</a:t>
            </a:r>
            <a:r>
              <a:rPr sz="1900" spc="-415">
                <a:solidFill>
                  <a:srgbClr val="000000"/>
                </a:solidFill>
                <a:latin typeface="SimSun"/>
                <a:cs typeface="SimSun"/>
              </a:rPr>
              <a:t>包括熟语</a:t>
            </a:r>
            <a:r>
              <a:rPr sz="1900" b="1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80395" y="4955161"/>
            <a:ext cx="1898487" cy="62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9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62">
                <a:solidFill>
                  <a:srgbClr val="000000"/>
                </a:solidFill>
                <a:latin typeface="KUWKQO+TimesNewRomanPS-BoldMT"/>
                <a:cs typeface="KUWKQO+TimesNewRomanPS-BoldMT"/>
              </a:rPr>
              <a:t>(3)</a:t>
            </a:r>
            <a:r>
              <a:rPr sz="1900" spc="-417">
                <a:solidFill>
                  <a:srgbClr val="000000"/>
                </a:solidFill>
                <a:latin typeface="SimSun"/>
                <a:cs typeface="SimSun"/>
              </a:rPr>
              <a:t>辨析并修改病句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80395" y="5423740"/>
            <a:ext cx="8225032" cy="603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04"/>
              </a:lnSpc>
              <a:spcBef>
                <a:spcPct val="0"/>
              </a:spcBef>
              <a:spcAft>
                <a:spcPct val="0"/>
              </a:spcAft>
            </a:pPr>
            <a:r>
              <a:rPr sz="1900" spc="-417">
                <a:solidFill>
                  <a:srgbClr val="000000"/>
                </a:solidFill>
                <a:latin typeface="IOSIUQ+æ°å®ä½"/>
                <a:cs typeface="IOSIUQ+æ°å®ä½"/>
              </a:rPr>
              <a:t>病句类型：语序不当、搭配不当、成分残缺或赘余、结构混乱、表意不明、不合逻辑。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0708" y="435760"/>
            <a:ext cx="9748915" cy="1913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32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、截至2014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年底，云南省已经建成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万个“爱心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水窖”，解决和改善了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82.8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万山区半山区农村人口的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用水困难和63.6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万亩耕地补充灌溉问题。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708" y="2086919"/>
            <a:ext cx="9515215" cy="1640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33、今年“两会”期间，教育改革、收入分配、“二孩”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政策、新能源等民生问题成为电视、报刊、网络和媒体热切关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注的焦点。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531925"/>
            <a:ext cx="9515215" cy="1640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34、社会竞争越来越激烈，人的心理压力也越来越大，有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相当部分高血压病的产生就是由于生活压力大、工作紧张诱发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4975534"/>
            <a:ext cx="9874032" cy="164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35、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年中国进出口贸易总额首次突破4万亿美元的关口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高达4.16万亿美元,预计将超过美国2500亿美元,取代美国成为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全球最大贸易国,对此外界给予强烈关注。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ATVAP+å¾®è½¯é�»,Bold"/>
                <a:cs typeface="NATVAP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95936" y="3035406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 dirty="0" err="1">
                <a:solidFill>
                  <a:srgbClr val="000000"/>
                </a:solidFill>
                <a:latin typeface="LFUVWR+å¾®è½¯é�»,Bold"/>
                <a:cs typeface="LFUVWR+å¾®è½¯é�»,Bold"/>
              </a:rPr>
              <a:t>感谢观看</a:t>
            </a:r>
            <a:endParaRPr sz="2200" b="1" dirty="0">
              <a:solidFill>
                <a:srgbClr val="000000"/>
              </a:solidFill>
              <a:latin typeface="LFUVWR+å¾®è½¯é�»,Bold"/>
              <a:cs typeface="LFUVWR+å¾®è½¯é�»,Bold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UNFNRA+å¾®è½¯é�»,Bold"/>
                <a:cs typeface="UNFNRA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UNFNRA+å¾®è½¯é�»,Bold"/>
                <a:cs typeface="UNFNRA+å¾®è½¯é�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4320" y="735044"/>
            <a:ext cx="7262469" cy="43547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一、学会简易语法</a:t>
            </a:r>
          </a:p>
          <a:p>
            <a:pPr marL="0" marR="0">
              <a:lnSpc>
                <a:spcPts val="6000"/>
              </a:lnSpc>
              <a:spcBef>
                <a:spcPts val="3638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二、熟记病句类型</a:t>
            </a:r>
          </a:p>
          <a:p>
            <a:pPr marL="0" marR="0">
              <a:lnSpc>
                <a:spcPts val="6000"/>
              </a:lnSpc>
              <a:spcBef>
                <a:spcPts val="3651"/>
              </a:spcBef>
              <a:spcAft>
                <a:spcPct val="0"/>
              </a:spcAft>
            </a:pPr>
            <a:r>
              <a:rPr sz="6000" spc="25">
                <a:solidFill>
                  <a:srgbClr val="000000"/>
                </a:solidFill>
                <a:latin typeface="FangSong"/>
                <a:cs typeface="FangSong"/>
              </a:rPr>
              <a:t>三、强化真题训练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39" y="-28404"/>
            <a:ext cx="93151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 b="1" u="sng">
                <a:solidFill>
                  <a:srgbClr val="FF3300"/>
                </a:solidFill>
                <a:latin typeface="MKMHPJ+Arial-BoldMT"/>
                <a:cs typeface="MKMHPJ+Arial-BoldMT"/>
              </a:rPr>
              <a:t>1</a:t>
            </a:r>
            <a:r>
              <a:rPr sz="2400" u="sng">
                <a:solidFill>
                  <a:srgbClr val="FF3300"/>
                </a:solidFill>
                <a:latin typeface="SimSun"/>
                <a:cs typeface="SimSun"/>
              </a:rPr>
              <a:t>）</a:t>
            </a:r>
          </a:p>
        </p:txBody>
      </p:sp>
      <p:sp>
        <p:nvSpPr>
          <p:cNvPr id="17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364799"/>
            <a:ext cx="10216255" cy="762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2">
                <a:solidFill>
                  <a:srgbClr val="FF3300"/>
                </a:solidFill>
                <a:latin typeface="FangSong"/>
                <a:cs typeface="FangSong"/>
              </a:rPr>
              <a:t>主语：</a:t>
            </a: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谓语陈述的对象，指出谓语说的是“谁”，或者“什么”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731075"/>
            <a:ext cx="1374648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名</a:t>
            </a:r>
            <a:r>
              <a:rPr sz="2400" u="sng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 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代</a:t>
            </a:r>
            <a:r>
              <a:rPr sz="2400" u="sng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 词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短语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473830" y="731075"/>
            <a:ext cx="198729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社会主义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好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73830" y="1096835"/>
            <a:ext cx="2909011" cy="1493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他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天天锻炼身体</a:t>
            </a:r>
          </a:p>
          <a:p>
            <a:pPr marL="1523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爱岗敬业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是好传统</a:t>
            </a:r>
          </a:p>
          <a:p>
            <a:pPr marL="1523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他打小孩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是不对的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1828093"/>
            <a:ext cx="1068628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分句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2194496"/>
            <a:ext cx="10039184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2）谓语：</a:t>
            </a: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对主语加以陈述，说明主语“做什么”、“怎么样”或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者“是什么”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2926016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动词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858135" y="2926016"/>
            <a:ext cx="6342951" cy="1493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523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  <a:r>
              <a:rPr sz="2400" spc="6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走</a:t>
            </a:r>
            <a:r>
              <a:rPr sz="2400" spc="623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了</a:t>
            </a:r>
            <a:r>
              <a:rPr sz="2400">
                <a:solidFill>
                  <a:srgbClr val="FF3300"/>
                </a:solidFill>
                <a:latin typeface="FangSong"/>
                <a:cs typeface="FangSong"/>
              </a:rPr>
              <a:t>/</a:t>
            </a:r>
            <a:r>
              <a:rPr sz="2400" spc="23">
                <a:solidFill>
                  <a:srgbClr val="FF33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敌人被</a:t>
            </a:r>
            <a:r>
              <a:rPr sz="2400" spc="6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消灭</a:t>
            </a:r>
            <a:r>
              <a:rPr sz="2400" spc="61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了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身体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健康</a:t>
            </a:r>
            <a:r>
              <a:rPr sz="2400" spc="61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/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叶子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红了</a:t>
            </a:r>
          </a:p>
          <a:p>
            <a:pPr marL="1523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又说又笑</a:t>
            </a:r>
            <a:r>
              <a:rPr sz="2400" spc="61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/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中国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地大、物博、人口众多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3291776"/>
            <a:ext cx="1682800" cy="14937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形容词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短语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3</a:t>
            </a:r>
            <a:r>
              <a:rPr sz="2400">
                <a:solidFill>
                  <a:srgbClr val="FF3300"/>
                </a:solidFill>
                <a:latin typeface="FangSong"/>
                <a:cs typeface="FangSong"/>
              </a:rPr>
              <a:t>、</a:t>
            </a:r>
            <a:r>
              <a:rPr sz="2400" spc="623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FF3300"/>
                </a:solidFill>
                <a:latin typeface="FangSong"/>
                <a:cs typeface="FangSong"/>
              </a:rPr>
              <a:t>宾语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1439" y="4389310"/>
            <a:ext cx="10214151" cy="1128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动词后边的连带成分，表示动作的对象、结果等，回答“谁”或者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“什么”的问题。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1439" y="5121084"/>
            <a:ext cx="1374648" cy="1493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名</a:t>
            </a:r>
            <a:r>
              <a:rPr sz="2400" u="sng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 词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代</a:t>
            </a:r>
            <a:r>
              <a:rPr sz="2400" u="sng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 词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短语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858135" y="5121084"/>
            <a:ext cx="4932166" cy="1859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我写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字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，你读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书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大家喜欢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他</a:t>
            </a:r>
          </a:p>
          <a:p>
            <a:pPr marL="1523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我们要学习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对联格律和有关知识</a:t>
            </a:r>
          </a:p>
          <a:p>
            <a:pPr marL="1523" marR="0">
              <a:lnSpc>
                <a:spcPts val="2400"/>
              </a:lnSpc>
              <a:spcBef>
                <a:spcPts val="4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我看见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他来了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91439" y="6218720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分句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86765" y="441086"/>
            <a:ext cx="7516551" cy="819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FF3300"/>
                </a:solidFill>
                <a:latin typeface="FangSong"/>
                <a:cs typeface="FangSong"/>
              </a:rPr>
              <a:t>4</a:t>
            </a:r>
            <a:r>
              <a:rPr sz="2800">
                <a:solidFill>
                  <a:srgbClr val="FF3300"/>
                </a:solidFill>
                <a:latin typeface="FangSong"/>
                <a:cs typeface="FangSong"/>
              </a:rPr>
              <a:t>、</a:t>
            </a:r>
            <a:r>
              <a:rPr sz="2800" spc="738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FF3300"/>
                </a:solidFill>
                <a:latin typeface="FangSong"/>
                <a:cs typeface="FangSong"/>
              </a:rPr>
              <a:t>定语：</a:t>
            </a: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修饰、限制主语、宾语的一种成分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6765" y="858202"/>
            <a:ext cx="1987295" cy="1845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形容词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数量词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名词、代词</a:t>
            </a:r>
          </a:p>
          <a:p>
            <a:pPr marL="0" marR="0">
              <a:lnSpc>
                <a:spcPts val="2400"/>
              </a:lnSpc>
              <a:spcBef>
                <a:spcPts val="322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短语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96514" y="858202"/>
            <a:ext cx="3370478" cy="14935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红</a:t>
            </a:r>
            <a:r>
              <a:rPr sz="2400" spc="623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花</a:t>
            </a:r>
            <a:r>
              <a:rPr sz="2400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红的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花在开放</a:t>
            </a:r>
          </a:p>
          <a:p>
            <a:pPr marL="3047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三个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人得到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两本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书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他们是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祖国的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好儿女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01085" y="1941504"/>
            <a:ext cx="493105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家乡建起了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很多又高又大的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楼房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31240" y="3311588"/>
            <a:ext cx="616500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3300"/>
                </a:solidFill>
                <a:latin typeface="FangSong"/>
                <a:cs typeface="FangSong"/>
              </a:rPr>
              <a:t>5</a:t>
            </a:r>
            <a:r>
              <a:rPr sz="2400" spc="12">
                <a:solidFill>
                  <a:srgbClr val="FF3300"/>
                </a:solidFill>
                <a:latin typeface="FangSong"/>
                <a:cs typeface="FangSong"/>
              </a:rPr>
              <a:t>、状语：</a:t>
            </a: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修饰、限制谓语的一种成分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31240" y="3677602"/>
            <a:ext cx="1680972" cy="1859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副</a:t>
            </a:r>
            <a:r>
              <a:rPr sz="2400" u="sng" spc="18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代</a:t>
            </a:r>
            <a:r>
              <a:rPr sz="2400" u="sng" spc="18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u="sng">
                <a:solidFill>
                  <a:srgbClr val="000000"/>
                </a:solidFill>
                <a:latin typeface="FangSong"/>
                <a:cs typeface="FangSong"/>
              </a:rPr>
              <a:t>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介词结构</a:t>
            </a:r>
          </a:p>
          <a:p>
            <a:pPr marL="0" marR="0">
              <a:lnSpc>
                <a:spcPts val="2400"/>
              </a:lnSpc>
              <a:spcBef>
                <a:spcPts val="43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FangSong"/>
                <a:cs typeface="FangSong"/>
              </a:rPr>
              <a:t>短语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35858" y="3677602"/>
            <a:ext cx="152882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刚</a:t>
            </a:r>
            <a:r>
              <a:rPr sz="2400" spc="623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777104" y="3677602"/>
            <a:ext cx="137502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</a:t>
            </a:r>
            <a:r>
              <a:rPr sz="2400" spc="15">
                <a:solidFill>
                  <a:srgbClr val="FF0000"/>
                </a:solidFill>
                <a:latin typeface="FangSong"/>
                <a:cs typeface="FangSong"/>
              </a:rPr>
              <a:t>很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好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934335" y="4043362"/>
            <a:ext cx="4934299" cy="1859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523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楼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多么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高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你</a:t>
            </a:r>
            <a:r>
              <a:rPr sz="2400" spc="14">
                <a:solidFill>
                  <a:srgbClr val="FF0000"/>
                </a:solidFill>
                <a:latin typeface="FangSong"/>
                <a:cs typeface="FangSong"/>
              </a:rPr>
              <a:t>这么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说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从北京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400" spc="18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我们要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为人民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服务</a:t>
            </a:r>
          </a:p>
          <a:p>
            <a:pPr marL="3047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我国要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多快好省地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建设社会主义</a:t>
            </a:r>
          </a:p>
          <a:p>
            <a:pPr marL="6095" marR="0">
              <a:lnSpc>
                <a:spcPts val="2400"/>
              </a:lnSpc>
              <a:spcBef>
                <a:spcPts val="431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很高兴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地说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2290" y="989246"/>
            <a:ext cx="154228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CGKVHQ+ArialMT"/>
                <a:cs typeface="CGKVHQ+ArialMT"/>
              </a:rPr>
              <a:t>6</a:t>
            </a:r>
            <a:r>
              <a:rPr sz="2400">
                <a:solidFill>
                  <a:srgbClr val="FF0000"/>
                </a:solidFill>
                <a:latin typeface="SimSun"/>
                <a:cs typeface="SimSun"/>
              </a:rPr>
              <a:t>、补语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2290" y="1382712"/>
            <a:ext cx="9861879" cy="11140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SimSun"/>
                <a:cs typeface="SimSun"/>
              </a:rPr>
              <a:t>用在动词或者形容词后边，作补充说明的成分，指出行为动作的</a:t>
            </a:r>
          </a:p>
          <a:p>
            <a:pPr marL="0" marR="0">
              <a:lnSpc>
                <a:spcPts val="2400"/>
              </a:lnSpc>
              <a:spcBef>
                <a:spcPts val="372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SimSun"/>
                <a:cs typeface="SimSun"/>
              </a:rPr>
              <a:t>情况、结果、可能性，动作延续的时间或者性状的程序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2290" y="2100516"/>
            <a:ext cx="1374648" cy="1493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SimSun"/>
                <a:cs typeface="SimSun"/>
              </a:rPr>
              <a:t>形容词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SimSun"/>
                <a:cs typeface="SimSun"/>
              </a:rPr>
              <a:t>数量词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u="sng" spc="11">
                <a:solidFill>
                  <a:srgbClr val="000000"/>
                </a:solidFill>
                <a:latin typeface="SimSun"/>
                <a:cs typeface="SimSun"/>
              </a:rPr>
              <a:t>短语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186685" y="2100516"/>
            <a:ext cx="22938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这本书写得</a:t>
            </a:r>
            <a:r>
              <a:rPr sz="2400">
                <a:solidFill>
                  <a:srgbClr val="FF0000"/>
                </a:solidFill>
                <a:latin typeface="SimSun"/>
                <a:cs typeface="SimSun"/>
              </a:rPr>
              <a:t>好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186685" y="2466657"/>
            <a:ext cx="3220466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文章看了</a:t>
            </a:r>
            <a:r>
              <a:rPr sz="2400" spc="11">
                <a:solidFill>
                  <a:srgbClr val="FF0000"/>
                </a:solidFill>
                <a:latin typeface="SimSun"/>
                <a:cs typeface="SimSun"/>
              </a:rPr>
              <a:t>几遍了</a:t>
            </a:r>
          </a:p>
          <a:p>
            <a:pPr marL="3048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SimSun"/>
                <a:cs typeface="SimSun"/>
              </a:rPr>
              <a:t>他做的</a:t>
            </a:r>
            <a:r>
              <a:rPr sz="2400" spc="11">
                <a:solidFill>
                  <a:srgbClr val="FF0000"/>
                </a:solidFill>
                <a:latin typeface="SimSun"/>
                <a:cs typeface="SimSun"/>
              </a:rPr>
              <a:t>又快又好</a:t>
            </a:r>
          </a:p>
          <a:p>
            <a:pPr marL="762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小李说得</a:t>
            </a:r>
            <a:r>
              <a:rPr sz="2400" spc="11">
                <a:solidFill>
                  <a:srgbClr val="FF0000"/>
                </a:solidFill>
                <a:latin typeface="SimSun"/>
                <a:cs typeface="SimSun"/>
              </a:rPr>
              <a:t>大家都笑了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19045" y="1644864"/>
            <a:ext cx="6495592" cy="2820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002"/>
              </a:lnSpc>
              <a:spcBef>
                <a:spcPct val="0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谁（是）干什么</a:t>
            </a:r>
          </a:p>
          <a:p>
            <a:pPr marL="0" marR="0">
              <a:lnSpc>
                <a:spcPts val="6000"/>
              </a:lnSpc>
              <a:spcBef>
                <a:spcPts val="1202"/>
              </a:spcBef>
              <a:spcAft>
                <a:spcPct val="0"/>
              </a:spcAft>
            </a:pPr>
            <a:r>
              <a:rPr sz="6000" spc="23">
                <a:solidFill>
                  <a:srgbClr val="000000"/>
                </a:solidFill>
                <a:latin typeface="FangSong"/>
                <a:cs typeface="FangSong"/>
              </a:rPr>
              <a:t>句意明确为原则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1052</Words>
  <Application>Microsoft Office PowerPoint</Application>
  <PresentationFormat>全屏显示(4:3)</PresentationFormat>
  <Paragraphs>255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33</vt:i4>
      </vt:variant>
      <vt:variant>
        <vt:lpstr>幻灯片标题</vt:lpstr>
      </vt:variant>
      <vt:variant>
        <vt:i4>32</vt:i4>
      </vt:variant>
    </vt:vector>
  </HeadingPairs>
  <TitlesOfParts>
    <vt:vector size="83" baseType="lpstr">
      <vt:lpstr>CGKVHQ+ArialMT</vt:lpstr>
      <vt:lpstr>DJLNAA+å¾®è½¯é�»,Bold</vt:lpstr>
      <vt:lpstr>FangSong</vt:lpstr>
      <vt:lpstr>FOSEUH+STZhongsong</vt:lpstr>
      <vt:lpstr>GOFBGT+ArialMT</vt:lpstr>
      <vt:lpstr>IOSIUQ+æ°å®ä½</vt:lpstr>
      <vt:lpstr>KAHEHM+ArialMT</vt:lpstr>
      <vt:lpstr>KUWKQO+TimesNewRomanPS-BoldMT</vt:lpstr>
      <vt:lpstr>LFUVWR+å¾®è½¯é�»,Bold</vt:lpstr>
      <vt:lpstr>MKMHPJ+Arial-BoldMT</vt:lpstr>
      <vt:lpstr>NATVAP+å¾®è½¯é�»,Bold</vt:lpstr>
      <vt:lpstr>OGIKUG+å¾®è½¯é�»,Bold</vt:lpstr>
      <vt:lpstr>UNFNRA+å¾®è½¯é�»,Bold</vt:lpstr>
      <vt:lpstr>VVORMI+ArialMT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2018-09-23T17:19:23Z</cp:lastPrinted>
  <dcterms:created xsi:type="dcterms:W3CDTF">2018-09-23T09:19:23Z</dcterms:created>
  <dcterms:modified xsi:type="dcterms:W3CDTF">2018-09-23T09:22:29Z</dcterms:modified>
</cp:coreProperties>
</file>