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936" r:id="rId3"/>
    <p:sldId id="977" r:id="rId4"/>
    <p:sldId id="978" r:id="rId5"/>
    <p:sldId id="257" r:id="rId6"/>
    <p:sldId id="740" r:id="rId7"/>
    <p:sldId id="833" r:id="rId8"/>
    <p:sldId id="942" r:id="rId9"/>
    <p:sldId id="941" r:id="rId10"/>
    <p:sldId id="938" r:id="rId11"/>
    <p:sldId id="939" r:id="rId12"/>
    <p:sldId id="1016" r:id="rId13"/>
    <p:sldId id="940" r:id="rId14"/>
    <p:sldId id="1017" r:id="rId15"/>
    <p:sldId id="871" r:id="rId16"/>
    <p:sldId id="872" r:id="rId17"/>
    <p:sldId id="890" r:id="rId18"/>
    <p:sldId id="891" r:id="rId19"/>
    <p:sldId id="825" r:id="rId20"/>
    <p:sldId id="837" r:id="rId21"/>
    <p:sldId id="816" r:id="rId22"/>
    <p:sldId id="817" r:id="rId23"/>
    <p:sldId id="841" r:id="rId24"/>
    <p:sldId id="818" r:id="rId25"/>
    <p:sldId id="820" r:id="rId26"/>
    <p:sldId id="823" r:id="rId27"/>
    <p:sldId id="896" r:id="rId28"/>
    <p:sldId id="935" r:id="rId29"/>
    <p:sldId id="1019" r:id="rId30"/>
    <p:sldId id="1020" r:id="rId31"/>
    <p:sldId id="925" r:id="rId32"/>
    <p:sldId id="943" r:id="rId33"/>
    <p:sldId id="1021" r:id="rId34"/>
  </p:sldIdLst>
  <p:sldSz cx="9144000" cy="5148263"/>
  <p:notesSz cx="6858000" cy="9144000"/>
  <p:custDataLst>
    <p:tags r:id="rId3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84" y="180"/>
      </p:cViewPr>
      <p:guideLst>
        <p:guide orient="horz" pos="166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6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18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00415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_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9163050" cy="5148899"/>
            <a:chExt cx="14430" cy="8101"/>
          </a:xfrm>
        </p:grpSpPr>
        <p:sp>
          <p:nvSpPr>
            <p:cNvPr id="14" name="矩形 13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rgbClr val="86D5E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0" name="图片 9" descr="蓝树"/>
            <p:cNvPicPr>
              <a:picLocks noChangeAspect="1"/>
            </p:cNvPicPr>
            <p:nvPr userDrawn="1"/>
          </p:nvPicPr>
          <p:blipFill>
            <a:blip r:embed="rId1"/>
            <a:srcRect l="5853"/>
            <a:stretch>
              <a:fillRect/>
            </a:stretch>
          </p:blipFill>
          <p:spPr>
            <a:xfrm>
              <a:off x="0" y="3029"/>
              <a:ext cx="2413" cy="80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/>
          </p:nvSpPr>
          <p:spPr>
            <a:xfrm>
              <a:off x="1" y="6375"/>
              <a:ext cx="14399" cy="1726"/>
            </a:xfrm>
            <a:prstGeom prst="rect">
              <a:avLst/>
            </a:prstGeom>
            <a:gradFill>
              <a:gsLst>
                <a:gs pos="0">
                  <a:srgbClr val="A4D1CE">
                    <a:lumMod val="59000"/>
                    <a:lumOff val="41000"/>
                  </a:srgbClr>
                </a:gs>
                <a:gs pos="47000">
                  <a:srgbClr val="B6E6EE"/>
                </a:gs>
                <a:gs pos="18000">
                  <a:srgbClr val="A1DAE9"/>
                </a:gs>
                <a:gs pos="100000">
                  <a:srgbClr val="A0D9E8">
                    <a:alpha val="52000"/>
                  </a:srgbClr>
                </a:gs>
                <a:gs pos="0">
                  <a:srgbClr val="86C0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5" name="图片 14" descr="111"/>
            <p:cNvPicPr>
              <a:picLocks noChangeAspect="1"/>
            </p:cNvPicPr>
            <p:nvPr userDrawn="1"/>
          </p:nvPicPr>
          <p:blipFill>
            <a:blip r:embed="rId2"/>
            <a:srcRect l="55493" t="85774" r="28477"/>
            <a:stretch>
              <a:fillRect/>
            </a:stretch>
          </p:blipFill>
          <p:spPr>
            <a:xfrm>
              <a:off x="10881" y="5994"/>
              <a:ext cx="1117" cy="618"/>
            </a:xfrm>
            <a:prstGeom prst="rect">
              <a:avLst/>
            </a:prstGeom>
          </p:spPr>
        </p:pic>
        <p:pic>
          <p:nvPicPr>
            <p:cNvPr id="16" name="图片 15" descr="111"/>
            <p:cNvPicPr>
              <a:picLocks noChangeAspect="1"/>
            </p:cNvPicPr>
            <p:nvPr userDrawn="1"/>
          </p:nvPicPr>
          <p:blipFill>
            <a:blip r:embed="rId3"/>
            <a:srcRect l="62648" t="56663" r="24093" b="27180"/>
            <a:stretch>
              <a:fillRect/>
            </a:stretch>
          </p:blipFill>
          <p:spPr>
            <a:xfrm>
              <a:off x="12962" y="1716"/>
              <a:ext cx="1116" cy="848"/>
            </a:xfrm>
            <a:prstGeom prst="rect">
              <a:avLst/>
            </a:prstGeom>
          </p:spPr>
        </p:pic>
        <p:pic>
          <p:nvPicPr>
            <p:cNvPr id="23" name="图片 22" descr="111"/>
            <p:cNvPicPr>
              <a:picLocks noChangeAspect="1"/>
            </p:cNvPicPr>
            <p:nvPr userDrawn="1"/>
          </p:nvPicPr>
          <p:blipFill>
            <a:blip r:embed="rId3"/>
            <a:srcRect l="84576" t="64055" r="6398" b="18244"/>
            <a:stretch>
              <a:fillRect/>
            </a:stretch>
          </p:blipFill>
          <p:spPr>
            <a:xfrm>
              <a:off x="1097" y="3432"/>
              <a:ext cx="760" cy="929"/>
            </a:xfrm>
            <a:prstGeom prst="rect">
              <a:avLst/>
            </a:prstGeom>
          </p:spPr>
        </p:pic>
        <p:pic>
          <p:nvPicPr>
            <p:cNvPr id="2" name="图片 1" descr="111"/>
            <p:cNvPicPr>
              <a:picLocks noChangeAspect="1"/>
            </p:cNvPicPr>
            <p:nvPr userDrawn="1"/>
          </p:nvPicPr>
          <p:blipFill>
            <a:blip r:embed="rId3"/>
            <a:srcRect l="2005" t="87389" r="85378"/>
            <a:stretch>
              <a:fillRect/>
            </a:stretch>
          </p:blipFill>
          <p:spPr>
            <a:xfrm>
              <a:off x="137" y="5829"/>
              <a:ext cx="1062" cy="662"/>
            </a:xfrm>
            <a:prstGeom prst="rect">
              <a:avLst/>
            </a:prstGeom>
          </p:spPr>
        </p:pic>
        <p:pic>
          <p:nvPicPr>
            <p:cNvPr id="4" name="图片 3" descr="1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337" y="988"/>
              <a:ext cx="4092" cy="800"/>
            </a:xfrm>
            <a:prstGeom prst="rect">
              <a:avLst/>
            </a:prstGeom>
          </p:spPr>
        </p:pic>
        <p:pic>
          <p:nvPicPr>
            <p:cNvPr id="8" name="图片 7" descr="蓝2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0" y="250"/>
              <a:ext cx="4091" cy="728"/>
            </a:xfrm>
            <a:prstGeom prst="rect">
              <a:avLst/>
            </a:prstGeom>
          </p:spPr>
        </p:pic>
        <p:pic>
          <p:nvPicPr>
            <p:cNvPr id="9" name="图片 8" descr="蓝房子"/>
            <p:cNvPicPr>
              <a:picLocks noChangeAspect="1"/>
            </p:cNvPicPr>
            <p:nvPr userDrawn="1"/>
          </p:nvPicPr>
          <p:blipFill>
            <a:blip r:embed="rId6"/>
            <a:srcRect r="14102"/>
            <a:stretch>
              <a:fillRect/>
            </a:stretch>
          </p:blipFill>
          <p:spPr>
            <a:xfrm>
              <a:off x="12134" y="5467"/>
              <a:ext cx="2296" cy="1081"/>
            </a:xfrm>
            <a:prstGeom prst="rect">
              <a:avLst/>
            </a:prstGeom>
          </p:spPr>
        </p:pic>
        <p:sp>
          <p:nvSpPr>
            <p:cNvPr id="3" name="矩形 2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6" name="圆角矩形 5"/>
          <p:cNvSpPr/>
          <p:nvPr userDrawn="1"/>
        </p:nvSpPr>
        <p:spPr>
          <a:xfrm>
            <a:off x="297180" y="236495"/>
            <a:ext cx="3121660" cy="366079"/>
          </a:xfrm>
          <a:prstGeom prst="roundRect">
            <a:avLst>
              <a:gd name="adj" fmla="val 4815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7CC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统编版·语文·九年级上册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2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.xml" /><Relationship Id="rId3" Type="http://schemas.openxmlformats.org/officeDocument/2006/relationships/image" Target="../media/image8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15265" y="213995"/>
            <a:ext cx="8928735" cy="4933950"/>
            <a:chOff x="339" y="337"/>
            <a:chExt cx="14061" cy="7770"/>
          </a:xfrm>
        </p:grpSpPr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339" y="337"/>
              <a:ext cx="13432" cy="7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just" eaLnBrk="0" fontAlgn="auto">
                <a:lnSpc>
                  <a:spcPct val="140000"/>
                </a:lnSpc>
              </a:pPr>
              <a:r>
                <a:rPr sz="3200" spc="-150">
                  <a:latin typeface="楷体" panose="02010609060101010101" pitchFamily="49" charset="-122"/>
                  <a:ea typeface="楷体" panose="02010609060101010101" pitchFamily="49" charset="-122"/>
                </a:rPr>
                <a:t>“空袋子难以直立。”</a:t>
              </a:r>
              <a:r>
                <a:rPr sz="3200" err="1">
                  <a:latin typeface="楷体" panose="02010609060101010101" pitchFamily="49" charset="-122"/>
                  <a:ea typeface="楷体" panose="02010609060101010101" pitchFamily="49" charset="-122"/>
                </a:rPr>
                <a:t>这句话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sz="3200" err="1">
                  <a:latin typeface="楷体" panose="02010609060101010101" pitchFamily="49" charset="-122"/>
                  <a:ea typeface="楷体" panose="02010609060101010101" pitchFamily="49" charset="-122"/>
                </a:rPr>
                <a:t>科学家的角度说明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sz="3200" err="1">
                  <a:latin typeface="楷体" panose="02010609060101010101" pitchFamily="49" charset="-122"/>
                  <a:ea typeface="楷体" panose="02010609060101010101" pitchFamily="49" charset="-122"/>
                </a:rPr>
                <a:t>只有理论而没有实验的论证是不行的。议论文中论据选得好不好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sz="3200">
                  <a:latin typeface="楷体" panose="02010609060101010101" pitchFamily="49" charset="-122"/>
                  <a:ea typeface="楷体" panose="02010609060101010101" pitchFamily="49" charset="-122"/>
                </a:rPr>
                <a:t>直接关系到议论文的成败。只有言之有据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sz="3200" err="1">
                  <a:latin typeface="楷体" panose="02010609060101010101" pitchFamily="49" charset="-122"/>
                  <a:ea typeface="楷体" panose="02010609060101010101" pitchFamily="49" charset="-122"/>
                </a:rPr>
                <a:t>才能使议论文有说服力。</a:t>
              </a:r>
              <a:r>
                <a:rPr lang="en-US" sz="32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</a:p>
            <a:p>
              <a:pPr algn="just" eaLnBrk="0" fontAlgn="auto">
                <a:lnSpc>
                  <a:spcPct val="100000"/>
                </a:lnSpc>
              </a:pPr>
              <a:endParaRPr sz="320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just" eaLnBrk="0" fontAlgn="auto">
                <a:lnSpc>
                  <a:spcPct val="140000"/>
                </a:lnSpc>
              </a:pPr>
              <a:r>
                <a:rPr sz="3200" err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今天，我们就来学习怎样才能做到言之</a:t>
              </a:r>
            </a:p>
            <a:p>
              <a:pPr algn="just" eaLnBrk="0" fontAlgn="auto">
                <a:lnSpc>
                  <a:spcPct val="140000"/>
                </a:lnSpc>
              </a:pPr>
              <a:r>
                <a:rPr sz="3200" err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有据。</a:t>
              </a:r>
            </a:p>
          </p:txBody>
        </p:sp>
        <p:pic>
          <p:nvPicPr>
            <p:cNvPr id="2" name="图片 1" descr="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82" y="4689"/>
              <a:ext cx="3418" cy="341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292554" y="313530"/>
            <a:ext cx="8557846" cy="452120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注重选择，点石成金。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平时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积累名言警句和事例材料，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写作时，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要对掌握的材料进行筛选辨析，区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不同材料所蕴含要旨的细微差异。根据论证的需要，从不同角度对论据进行取舍，使论据与观点一致。</a:t>
            </a:r>
          </a:p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使用事实论据时，不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需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详细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叙述事件过程，而要根据论证观点的需要有重点、有意识地突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292735" y="461010"/>
            <a:ext cx="678815" cy="476250"/>
          </a:xfrm>
          <a:prstGeom prst="flowChartDelay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C00000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293189" y="453230"/>
            <a:ext cx="8557846" cy="245364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出所述事实论据和观点一致的地方，保证所述事实与观点相对应，也可以使用对比鲜明的材料，从正反两方面来进行阐述，注重文章内在的逻辑性。</a:t>
            </a:r>
          </a:p>
        </p:txBody>
      </p:sp>
      <p:pic>
        <p:nvPicPr>
          <p:cNvPr id="2" name="图片 1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835" y="2294255"/>
            <a:ext cx="2609850" cy="26098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292554" y="288765"/>
            <a:ext cx="8557846" cy="45707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旁征博引，论证有力。</a:t>
            </a: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使文章言之有据，论证严密，还要注意所用材料数量、种类的丰富性。积累了大量的事实论据和道理论据，在使用时也要丰富一些。可以用历史故事、统计数据、生活事例作为事实论据，也可以用名人名言、俗语谚语、理论观点来作为道理论据，抑或可以两者兼用。比如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292735" y="461010"/>
            <a:ext cx="678815" cy="476250"/>
          </a:xfrm>
          <a:prstGeom prst="flowChartDelay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C00000"/>
                </a:solidFill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293189" y="310355"/>
            <a:ext cx="8557846" cy="186309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《敬业与乐业》中，既有百丈禅师不废劳作、总统与黄包车夫各可其职的事例，又引用孔子、庄子等的言论作为道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论据。</a:t>
            </a:r>
          </a:p>
        </p:txBody>
      </p:sp>
      <p:pic>
        <p:nvPicPr>
          <p:cNvPr id="2" name="图片 1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2345" y="2310765"/>
            <a:ext cx="2593340" cy="25933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五边形 17"/>
          <p:cNvSpPr/>
          <p:nvPr/>
        </p:nvSpPr>
        <p:spPr>
          <a:xfrm>
            <a:off x="314960" y="29083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写作实践</a:t>
            </a:r>
          </a:p>
        </p:txBody>
      </p:sp>
      <p:sp>
        <p:nvSpPr>
          <p:cNvPr id="5" name="矩形 4"/>
          <p:cNvSpPr/>
          <p:nvPr/>
        </p:nvSpPr>
        <p:spPr>
          <a:xfrm>
            <a:off x="314960" y="697865"/>
            <a:ext cx="8519160" cy="393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一、议论类文章中的论据，需要平时多积累。平时要关注生活，关心时事，多读书看报，勤动笔，多积累。比如，在自己的练笔本中开辟一个“素材库”专栏，把平时生活或阅读中发现的典型事例、统计数据、名言警句、精辟见解等，及时摘录下来，并按内容进行分类。</a:t>
            </a:r>
            <a:endParaRPr kumimoji="1" lang="zh-CN" altLang="en-US" sz="3200">
              <a:latin typeface="黑体" panose="02010609060101010101" charset="-122"/>
              <a:ea typeface="黑体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297180" y="302213"/>
            <a:ext cx="8519160" cy="456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提示：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1.确保素材准确，摘抄资料要注意其可靠性，不要道听途说；引用网络上的资料时要注意分辨真伪。如有可能，还可以根据素材的线索查找出处，看看原文是怎么说的。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2.分小组定期展开交流。同学之间分享各自积累的素材，看看谁积累得多，谁积累的素材比较新颖。如果发现不准确的素材，也要帮助指出。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五边形 17"/>
          <p:cNvSpPr/>
          <p:nvPr/>
        </p:nvSpPr>
        <p:spPr>
          <a:xfrm>
            <a:off x="302028" y="302466"/>
            <a:ext cx="1494421" cy="406935"/>
          </a:xfrm>
          <a:prstGeom prst="homePlate">
            <a:avLst>
              <a:gd name="adj" fmla="val 4249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优秀示例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35705" y="709295"/>
            <a:ext cx="1672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黑体" panose="02010609060101010101" charset="-122"/>
                <a:ea typeface="黑体"/>
              </a:rPr>
              <a:t>诚信篇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2260" y="1297305"/>
            <a:ext cx="7486650" cy="333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事实论据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1.周幽王失信亡国（烽火戏诸侯）。</a:t>
            </a: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2.晋文公退避三舍。</a:t>
            </a: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3.季子挂剑。</a:t>
            </a: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4.商鞅立木取信。</a:t>
            </a: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5.季布一诺千金。</a:t>
            </a:r>
          </a:p>
        </p:txBody>
      </p:sp>
      <p:pic>
        <p:nvPicPr>
          <p:cNvPr id="4" name="图片 3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710" y="1924050"/>
            <a:ext cx="2966720" cy="29667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04800" y="241300"/>
            <a:ext cx="8534400" cy="481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道理论据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1.人而无信，不知其可也。      ——孔子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2.不宝金玉，而忠信以为宝。    ——《礼记》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3.君子养心，莫善于诚。   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——荀子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4.小信成则大信立。            ——韩非子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5.伟大人格的素质，重要的是一个诚字。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鲁迅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5" y="1818005"/>
            <a:ext cx="4352925" cy="30321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4800" y="299085"/>
            <a:ext cx="8534400" cy="4485640"/>
            <a:chOff x="480" y="471"/>
            <a:chExt cx="13440" cy="7064"/>
          </a:xfrm>
        </p:grpSpPr>
        <p:sp>
          <p:nvSpPr>
            <p:cNvPr id="26" name="矩形 25"/>
            <p:cNvSpPr/>
            <p:nvPr/>
          </p:nvSpPr>
          <p:spPr>
            <a:xfrm>
              <a:off x="480" y="2353"/>
              <a:ext cx="7057" cy="51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just" eaLnBrk="0" hangingPunct="0">
                <a:lnSpc>
                  <a:spcPct val="130000"/>
                </a:lnSpc>
              </a:pPr>
              <a:r>
                <a:rPr sz="3200">
                  <a:latin typeface="黑体" panose="02010609060101010101" charset="-122"/>
                  <a:ea typeface="黑体"/>
                  <a:cs typeface="黑体" panose="02010609060101010101" charset="-122"/>
                </a:rPr>
                <a:t>诈、造假等不讲诚信的现象历来为人们所深恶痛绝。请以《谈诚信》为题，写一篇议论文。不少于600字。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480" y="471"/>
              <a:ext cx="13440" cy="20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just" eaLnBrk="0" hangingPunct="0">
                <a:lnSpc>
                  <a:spcPct val="120000"/>
                </a:lnSpc>
              </a:pPr>
              <a:r>
                <a:rPr sz="3200">
                  <a:latin typeface="黑体" panose="02010609060101010101" charset="-122"/>
                  <a:ea typeface="黑体"/>
                  <a:cs typeface="黑体" panose="02010609060101010101" charset="-122"/>
                </a:rPr>
                <a:t>二</a:t>
              </a:r>
              <a:r>
                <a:rPr lang="zh-CN" sz="3200">
                  <a:latin typeface="黑体" panose="02010609060101010101" charset="-122"/>
                  <a:ea typeface="黑体"/>
                  <a:cs typeface="黑体" panose="02010609060101010101" charset="-122"/>
                </a:rPr>
                <a:t>、</a:t>
              </a:r>
              <a:r>
                <a:rPr sz="3200">
                  <a:latin typeface="黑体" panose="02010609060101010101" charset="-122"/>
                  <a:ea typeface="黑体"/>
                  <a:cs typeface="黑体" panose="02010609060101010101" charset="-122"/>
                </a:rPr>
                <a:t>孔子说:“人而无信，不知其可也。”（《论语·为政》）诚信，自古就是一种美德。欺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32410" y="402590"/>
            <a:ext cx="8510270" cy="4646930"/>
            <a:chOff x="366" y="634"/>
            <a:chExt cx="13402" cy="7318"/>
          </a:xfrm>
        </p:grpSpPr>
        <p:sp>
          <p:nvSpPr>
            <p:cNvPr id="10" name="矩形 9"/>
            <p:cNvSpPr/>
            <p:nvPr/>
          </p:nvSpPr>
          <p:spPr>
            <a:xfrm>
              <a:off x="366" y="634"/>
              <a:ext cx="13403" cy="61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2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提示：</a:t>
              </a:r>
              <a:endPara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关于“诚信”，可说的角度很多，要深入思考，多方开掘，选定一个角度，形成一个明确的观点。</a:t>
              </a:r>
            </a:p>
            <a:p>
              <a:pPr eaLnBrk="0" hangingPunct="0">
                <a:lnSpc>
                  <a:spcPct val="130000"/>
                </a:lnSpc>
              </a:pPr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关于“诚信”的材料很多，注意围绕自己确定的观点，选取恰当的材料。</a:t>
              </a:r>
            </a:p>
          </p:txBody>
        </p:sp>
        <p:pic>
          <p:nvPicPr>
            <p:cNvPr id="2" name="图片 1" descr="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950" y="5096"/>
              <a:ext cx="2819" cy="285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38073" y="1227615"/>
            <a:ext cx="4467860" cy="2140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>
                <a:latin typeface="Times New Roman"/>
                <a:ea typeface="黑体"/>
                <a:cs typeface="Times New Roman" panose="02020603050405020304" charset="0"/>
              </a:rPr>
              <a:t>写</a:t>
            </a:r>
            <a:r>
              <a:rPr lang="en-US" altLang="zh-CN" sz="6600" b="1">
                <a:latin typeface="Times New Roman"/>
                <a:ea typeface="黑体"/>
                <a:cs typeface="Times New Roman" panose="02020603050405020304" charset="0"/>
              </a:rPr>
              <a:t>    </a:t>
            </a:r>
            <a:r>
              <a:rPr lang="zh-CN" altLang="en-US" sz="6600" b="1">
                <a:latin typeface="Times New Roman"/>
                <a:ea typeface="黑体"/>
                <a:cs typeface="Times New Roman" panose="02020603050405020304" charset="0"/>
              </a:rPr>
              <a:t>作</a:t>
            </a:r>
          </a:p>
          <a:p>
            <a:pPr algn="ctr">
              <a:lnSpc>
                <a:spcPct val="14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议论要言之有据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226695" y="657860"/>
            <a:ext cx="6629400" cy="422592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2800">
                <a:latin typeface="黑体" panose="02010609060101010101" charset="-122"/>
                <a:ea typeface="黑体"/>
                <a:cs typeface="楷体" panose="02010609060101010101" pitchFamily="49" charset="-122"/>
                <a:sym typeface="+mn-ea"/>
              </a:rPr>
              <a:t>谈诚信</a:t>
            </a:r>
          </a:p>
          <a:p>
            <a:pPr algn="just" fontAlgn="auto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身不正，不足以服，言不诚，不足以动。   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——题记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>
              <a:lnSpc>
                <a:spcPct val="120000"/>
              </a:lnSpc>
            </a:pPr>
            <a:r>
              <a:rPr lang="en-US" altLang="zh-CN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诚信，最早起源于</a:t>
            </a:r>
            <a:r>
              <a:rPr lang="en-US" altLang="zh-CN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礼记</a:t>
            </a:r>
            <a:r>
              <a:rPr lang="en-US" altLang="zh-CN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祭统</a:t>
            </a:r>
            <a:r>
              <a:rPr lang="en-US" altLang="zh-CN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spc="-15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：“是故贤者之祭也，致其诚信，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与其忠敬。”意思是有才能的人用祭祀来表达诚信，忠心和敬仰。说明从古至今，诚信是一种令人敬仰的品质。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6095" y="2108200"/>
            <a:ext cx="1983740" cy="2675255"/>
          </a:xfrm>
          <a:prstGeom prst="rect">
            <a:avLst/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①开篇以诚信的起源引出本文的论点：诚信是一种令人敬仰的品质。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856095" y="301951"/>
            <a:ext cx="17145" cy="467768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五边形 17"/>
          <p:cNvSpPr/>
          <p:nvPr/>
        </p:nvSpPr>
        <p:spPr>
          <a:xfrm>
            <a:off x="302028" y="302466"/>
            <a:ext cx="1494421" cy="406935"/>
          </a:xfrm>
          <a:prstGeom prst="homePlate">
            <a:avLst>
              <a:gd name="adj" fmla="val 4249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优秀示例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302895" y="159385"/>
            <a:ext cx="6552565" cy="482981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dist">
              <a:lnSpc>
                <a:spcPct val="11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商鞅任秦公之相时，欲为新法，立三丈之木于南门，招有志之士搬此木于北门，且给予十金，百姓感到奇怪不敢理会，直到五十金，才有胆大者扛起木头，商鞅立刻给五十金表明诚信不欺，最后百姓开始信任朝廷，变法得以成</a:t>
            </a:r>
          </a:p>
          <a:p>
            <a:pPr lvl="0" algn="just">
              <a:lnSpc>
                <a:spcPct val="11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功。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dist">
              <a:lnSpc>
                <a:spcPct val="11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周幽王却用烽火戏诸侯，只为换褒姒一笑，再也无法令诸侯信任，最终国亡。一个“立木取信”“一诺千金”；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73875" y="741680"/>
            <a:ext cx="2053590" cy="4319905"/>
            <a:chOff x="10825" y="1168"/>
            <a:chExt cx="3234" cy="68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77" y="5919"/>
              <a:ext cx="2052" cy="2052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0825" y="1168"/>
              <a:ext cx="3234" cy="4751"/>
            </a:xfrm>
            <a:prstGeom prst="rect">
              <a:avLst/>
            </a:prstGeom>
            <a:noFill/>
            <a:ln w="254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just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</a:pPr>
              <a:r>
                <a:rPr lang="zh-CN" altLang="en-US" sz="240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②列举商鞅的事例，从正面论述讲诚信的重要性。运用典故，具有较强的说服力。</a:t>
              </a: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856095" y="301951"/>
            <a:ext cx="17145" cy="467768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300990" y="263843"/>
            <a:ext cx="6554470" cy="474281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一个帝王无情，戏玩“狼来了”的游戏，前者变法成功，国力日益强盛；后者自取其辱，身死国亡。这证明无论是国家还是个人，言而无信则自取灭亡。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</a:p>
          <a:p>
            <a:pPr lvl="0" algn="dist">
              <a:lnSpc>
                <a:spcPct val="12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汉朝季布，以诚信称于世，有谚语云：“得黄金百斤，不如得季布一诺。”即得季布一句话，比金子还贵重，季布跟随项羽战败，被刘邦通缉，因得多人保护，使之平安渡过难关，最后季布凭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3240" y="554355"/>
            <a:ext cx="1941195" cy="3512185"/>
          </a:xfrm>
          <a:prstGeom prst="rect">
            <a:avLst/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③列举周幽王的事例，从反面论述讲诚信的重要性。运用典故，具有较强的说服力。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856095" y="301951"/>
            <a:ext cx="17145" cy="467768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205105" y="294640"/>
            <a:ext cx="6651625" cy="474281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诚信受到汉王朝的重用。只有诚信的人，才能被人诚信以待，多一份诚信，你有时候会有意想不到的结果。</a:t>
            </a:r>
          </a:p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有曾子杀猪，从小教导孩子诚信，说话算话。有韩信报恩，虽成为著名将领，封为楚王，但不忘报恩。画家李若婵烧画来完成对老友的承诺。华盛顿虽砍一棵父亲心爱的树，却用诚信换得父亲原谅……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</a:p>
        </p:txBody>
      </p:sp>
      <p:sp>
        <p:nvSpPr>
          <p:cNvPr id="13" name="矩形 12"/>
          <p:cNvSpPr/>
          <p:nvPr/>
        </p:nvSpPr>
        <p:spPr>
          <a:xfrm>
            <a:off x="6856095" y="2329180"/>
            <a:ext cx="2099310" cy="2515235"/>
          </a:xfrm>
          <a:prstGeom prst="rect">
            <a:avLst/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④以排比的形式列举了多个讲究诚信的实例，更具有说服力。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991870" y="2423160"/>
            <a:ext cx="5783580" cy="12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V="1">
            <a:off x="331470" y="2905760"/>
            <a:ext cx="6471285" cy="63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32105" y="3415665"/>
            <a:ext cx="6443345" cy="139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2105" y="3949065"/>
            <a:ext cx="6497955" cy="222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1470" y="4491355"/>
            <a:ext cx="6443980" cy="82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32105" y="5000625"/>
            <a:ext cx="1024255" cy="444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856095" y="301951"/>
            <a:ext cx="17145" cy="467768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313055" y="227648"/>
            <a:ext cx="6530975" cy="483108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algn="just">
              <a:lnSpc>
                <a:spcPct val="10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现实中有许许多多善良的人们严守诚信的原则，也有不少人违背良心违反诚信。严守诚信的人虽不是事事顺利，却最终因为他的诚信而获得幸福。违背诚信的人虽能有时投机取巧受益，却最终受到命运的报复。</a:t>
            </a:r>
          </a:p>
          <a:p>
            <a:pPr lvl="0" algn="just">
              <a:lnSpc>
                <a:spcPct val="100000"/>
              </a:lnSpc>
              <a:buClrTx/>
              <a:buSzTx/>
              <a:buFontTx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可以说诚信是人的立身之本，是社会存在和发展的基石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建立诚信的社会，从现在做起，从每个人做起，从我做起。请背好诚信行囊，抓牢诚信行囊，人生路上的步履才能更平稳，更坚实。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</a:p>
        </p:txBody>
      </p:sp>
      <p:sp>
        <p:nvSpPr>
          <p:cNvPr id="13" name="矩形 12"/>
          <p:cNvSpPr/>
          <p:nvPr/>
        </p:nvSpPr>
        <p:spPr>
          <a:xfrm>
            <a:off x="6843825" y="2410322"/>
            <a:ext cx="2015490" cy="2460625"/>
          </a:xfrm>
          <a:prstGeom prst="rect">
            <a:avLst/>
          </a:prstGeom>
          <a:noFill/>
          <a:ln w="254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⑤尾段得出结论，收束有力。告诫大家要讲诚信。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6856095" y="301951"/>
            <a:ext cx="17145" cy="467768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254000" y="277178"/>
            <a:ext cx="8636635" cy="288988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名师总评</a:t>
            </a:r>
            <a:endParaRPr 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本文以诚信的起源开篇提出自己的观点，然后从正反两方面举例论证，最后得出“诚信是人的立身之本，是社会存在和发展的基石”的结论。文章行文富有特色，列举的事例较多，</a:t>
            </a:r>
            <a:r>
              <a:rPr lang="zh-CN" altLang="en-US" sz="2800" spc="-150">
                <a:latin typeface="楷体" panose="02010609060101010101" pitchFamily="49" charset="-122"/>
                <a:ea typeface="楷体" panose="02010609060101010101" pitchFamily="49" charset="-122"/>
              </a:rPr>
              <a:t>都是典故，有较强的说服力。</a:t>
            </a:r>
          </a:p>
        </p:txBody>
      </p:sp>
      <p:pic>
        <p:nvPicPr>
          <p:cNvPr id="2" name="图片 1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2555" y="2977515"/>
            <a:ext cx="2298700" cy="2298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24485" y="325755"/>
            <a:ext cx="851217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3200">
                <a:latin typeface="黑体" panose="02010609060101010101" charset="-122"/>
                <a:ea typeface="黑体"/>
                <a:cs typeface="黑体" panose="02010609060101010101" charset="-122"/>
              </a:rPr>
              <a:t>三</a:t>
            </a:r>
            <a:r>
              <a:rPr lang="zh-CN" sz="3200">
                <a:latin typeface="黑体" panose="02010609060101010101" charset="-122"/>
                <a:ea typeface="黑体"/>
                <a:cs typeface="黑体" panose="02010609060101010101" charset="-122"/>
              </a:rPr>
              <a:t>、</a:t>
            </a:r>
            <a:r>
              <a:rPr sz="3200">
                <a:latin typeface="黑体" panose="02010609060101010101" charset="-122"/>
                <a:ea typeface="黑体"/>
                <a:cs typeface="黑体" panose="02010609060101010101" charset="-122"/>
              </a:rPr>
              <a:t>范仲淹在《岳阳楼记》中说:“先天下之忧而忧,后天下之乐而乐。”对此你怎么看？自定立意，自拟题目，写一篇议论文。不少于600字。</a:t>
            </a:r>
          </a:p>
        </p:txBody>
      </p:sp>
      <p:pic>
        <p:nvPicPr>
          <p:cNvPr id="2" name="图片 1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935" y="2404745"/>
            <a:ext cx="2607310" cy="26073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266337" y="341136"/>
            <a:ext cx="8621485" cy="393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提示：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1.要表明自己的观点，言之成理。</a:t>
            </a:r>
          </a:p>
          <a:p>
            <a:pPr algn="just">
              <a:lnSpc>
                <a:spcPct val="13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2.选择与观点一致的材料，最好既有事实论据，也有道理论据。</a:t>
            </a:r>
          </a:p>
          <a:p>
            <a:pPr algn="just">
              <a:lnSpc>
                <a:spcPct val="13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3.根据你的观点和材料列一个提纲，与同学交流，互相补充论据，在此基础上完成作文。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五边形 17"/>
          <p:cNvSpPr/>
          <p:nvPr/>
        </p:nvSpPr>
        <p:spPr>
          <a:xfrm>
            <a:off x="306828" y="291278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真题演练</a:t>
            </a:r>
          </a:p>
        </p:txBody>
      </p:sp>
      <p:sp>
        <p:nvSpPr>
          <p:cNvPr id="4" name="矩形 3"/>
          <p:cNvSpPr/>
          <p:nvPr/>
        </p:nvSpPr>
        <p:spPr>
          <a:xfrm>
            <a:off x="314960" y="1571625"/>
            <a:ext cx="8511540" cy="632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zh-CN" sz="32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阅读下面的材料，按要求作文。（</a:t>
            </a:r>
            <a:r>
              <a:rPr lang="en-US" altLang="zh-CN" sz="32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50</a:t>
            </a:r>
            <a:r>
              <a:rPr lang="zh-CN" altLang="zh-CN" sz="32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分）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4960" y="889635"/>
            <a:ext cx="30276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2020·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武汉中考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6705" y="2271395"/>
            <a:ext cx="8519795" cy="2797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7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岁的小睿在小区骑车时撞倒了一个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岁的小朋友，既没有道歉，也没有留下联系方式。妈妈了解情况后认为：小睿应该正视错误，承担过失；父母也应该担起责任，加强教育。于是他们写了一份特殊的“寻人启事”寻找被撞</a:t>
            </a:r>
          </a:p>
        </p:txBody>
      </p:sp>
      <p:pic>
        <p:nvPicPr>
          <p:cNvPr id="7" name="图片 6" descr="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295" y="91440"/>
            <a:ext cx="1769110" cy="17691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15189" y="186063"/>
            <a:ext cx="8514892" cy="333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的孩子及其家长。启事上，妈妈写下了一段文字表达歉意，表示愿意支付检查和治疗的全部费用；小睿也亲手写下了道歉的话。小睿刚上学，有些不会写的字就用拼音代替，妈妈也没有代笔。</a:t>
            </a:r>
          </a:p>
          <a:p>
            <a:pPr algn="just">
              <a:lnSpc>
                <a:spcPct val="11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765" y="2586990"/>
            <a:ext cx="2582545" cy="2428875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9565" y="2891790"/>
            <a:ext cx="5918200" cy="225615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10000"/>
              </a:lnSpc>
              <a:buClrTx/>
              <a:buSzTx/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担当，无论年龄；担当，不分身份。事无巨细都显担当，大事难事更须担当。</a:t>
            </a:r>
          </a:p>
          <a:p>
            <a:pPr lvl="0" algn="just">
              <a:lnSpc>
                <a:spcPct val="110000"/>
              </a:lnSpc>
              <a:buClrTx/>
              <a:buSzTx/>
              <a:buFontTx/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勇于担当，才能有所作为。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chenying0907 1"/>
          <p:cNvGrpSpPr/>
          <p:nvPr/>
        </p:nvGrpSpPr>
        <p:grpSpPr>
          <a:xfrm>
            <a:off x="433001" y="1427984"/>
            <a:ext cx="3569335" cy="706755"/>
            <a:chOff x="6530072" y="1583160"/>
            <a:chExt cx="2395208" cy="706348"/>
          </a:xfrm>
        </p:grpSpPr>
        <p:sp>
          <p:nvSpPr>
            <p:cNvPr id="14" name="文本框 19">
              <a:hlinkClick action="ppaction://noaction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写作目标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16" name="chenying0907 3"/>
          <p:cNvGrpSpPr/>
          <p:nvPr/>
        </p:nvGrpSpPr>
        <p:grpSpPr>
          <a:xfrm>
            <a:off x="433070" y="2188795"/>
            <a:ext cx="3675380" cy="746124"/>
            <a:chOff x="6530072" y="3041083"/>
            <a:chExt cx="2794498" cy="745556"/>
          </a:xfrm>
        </p:grpSpPr>
        <p:sp>
          <p:nvSpPr>
            <p:cNvPr id="17" name="文本框 21">
              <a:hlinkClick action="ppaction://noaction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写作指导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19" name="chenying0907 4"/>
          <p:cNvGrpSpPr/>
          <p:nvPr/>
        </p:nvGrpSpPr>
        <p:grpSpPr>
          <a:xfrm>
            <a:off x="433070" y="2996517"/>
            <a:ext cx="3412490" cy="706755"/>
            <a:chOff x="6594423" y="3834132"/>
            <a:chExt cx="3471913" cy="706147"/>
          </a:xfrm>
        </p:grpSpPr>
        <p:sp>
          <p:nvSpPr>
            <p:cNvPr id="20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686260" y="3834132"/>
              <a:ext cx="2380076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写作实践</a:t>
              </a:r>
              <a:endParaRPr lang="en-US" altLang="zh-CN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28" name="chenying0907 6"/>
          <p:cNvGrpSpPr/>
          <p:nvPr/>
        </p:nvGrpSpPr>
        <p:grpSpPr>
          <a:xfrm>
            <a:off x="417163" y="3853049"/>
            <a:ext cx="3675380" cy="706755"/>
            <a:chOff x="6467824" y="5333939"/>
            <a:chExt cx="2967551" cy="706451"/>
          </a:xfrm>
        </p:grpSpPr>
        <p:sp>
          <p:nvSpPr>
            <p:cNvPr id="29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347117" y="5333939"/>
              <a:ext cx="208825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真题演练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04</a:t>
              </a:r>
            </a:p>
          </p:txBody>
        </p:sp>
      </p:grpSp>
      <p:sp>
        <p:nvSpPr>
          <p:cNvPr id="2" name="文本框 1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4338" y="530413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CONTENTS </a:t>
            </a:r>
            <a:r>
              <a:rPr lang="zh-CN" altLang="en-US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教学目录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23850" y="319078"/>
            <a:ext cx="8496300" cy="329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3200">
                <a:latin typeface="黑体" panose="02010609060101010101" charset="-122"/>
                <a:ea typeface="黑体"/>
              </a:rPr>
              <a:t>请你根据对上述文字的理解和思考，或叙述生活经历，</a:t>
            </a:r>
            <a:r>
              <a:rPr lang="zh-CN" altLang="zh-CN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或论述其中道理</a:t>
            </a:r>
            <a:r>
              <a:rPr lang="zh-CN" altLang="zh-CN" sz="3200">
                <a:latin typeface="黑体" panose="02010609060101010101" charset="-122"/>
                <a:ea typeface="黑体"/>
              </a:rPr>
              <a:t>，写一篇文章。</a:t>
            </a:r>
          </a:p>
          <a:p>
            <a:pPr algn="just">
              <a:lnSpc>
                <a:spcPct val="13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要求：依据材料的</a:t>
            </a:r>
            <a:r>
              <a:rPr lang="zh-CN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整体语意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立意，自拟标题，不少于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字。文中如果出现真实的姓名或校名，请以化名代替。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3850" y="232410"/>
            <a:ext cx="849630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>
                <a:solidFill>
                  <a:srgbClr val="C00000"/>
                </a:solidFill>
                <a:sym typeface="+mn-ea"/>
              </a:rPr>
              <a:t>真题解说：</a:t>
            </a:r>
          </a:p>
          <a:p>
            <a:pPr algn="dist">
              <a:lnSpc>
                <a:spcPct val="120000"/>
              </a:lnSpc>
            </a:pPr>
            <a:r>
              <a:rPr lang="zh-CN" altLang="zh-CN" sz="3200">
                <a:sym typeface="+mn-ea"/>
              </a:rPr>
              <a:t>这是一道材料作文题。材料中</a:t>
            </a:r>
            <a:r>
              <a:rPr lang="en-US" altLang="zh-CN" sz="3200">
                <a:sym typeface="+mn-ea"/>
              </a:rPr>
              <a:t>7</a:t>
            </a:r>
            <a:r>
              <a:rPr lang="zh-CN" altLang="zh-CN" sz="3200">
                <a:sym typeface="+mn-ea"/>
              </a:rPr>
              <a:t>岁的小睿骑车撞了</a:t>
            </a:r>
            <a:r>
              <a:rPr lang="en-US" altLang="zh-CN" sz="3200">
                <a:sym typeface="+mn-ea"/>
              </a:rPr>
              <a:t>3</a:t>
            </a:r>
            <a:r>
              <a:rPr lang="zh-CN" altLang="zh-CN" sz="3200">
                <a:sym typeface="+mn-ea"/>
              </a:rPr>
              <a:t>岁的小朋友，既没有道歉，也没有留下联系方式，妈妈的做法充分地表现出勇于担当的品质，同时也给孩子树立了一个很好的榜样，让小睿也从小学会担当。所以说担当无小事，也不在于年龄的大小，每个人都应该有担当的责任与勇气，就如年初肆虐全国的新冠肺炎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08610" y="312093"/>
            <a:ext cx="8526780" cy="333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zh-CN" sz="3200">
                <a:sym typeface="+mn-ea"/>
              </a:rPr>
              <a:t>情中，正是有千千万万的勇于担当者，才让我们的战“疫”斗争取得了阶段性的胜利。</a:t>
            </a:r>
            <a:endParaRPr lang="en-US" altLang="zh-CN" sz="3200"/>
          </a:p>
          <a:p>
            <a:pPr algn="just">
              <a:lnSpc>
                <a:spcPct val="110000"/>
              </a:lnSpc>
            </a:pPr>
            <a:r>
              <a:rPr lang="en-US" altLang="zh-CN" sz="3200"/>
              <a:t>       </a:t>
            </a:r>
            <a:r>
              <a:rPr lang="zh-CN" altLang="zh-CN" sz="3200"/>
              <a:t>据此，</a:t>
            </a:r>
            <a:r>
              <a:rPr lang="zh-CN" altLang="zh-CN" sz="3200">
                <a:solidFill>
                  <a:srgbClr val="C00000"/>
                </a:solidFill>
              </a:rPr>
              <a:t>可以得出本则材料的立意：责任担当、勇于担当等。</a:t>
            </a:r>
            <a:r>
              <a:rPr lang="zh-CN" altLang="zh-CN" sz="3200"/>
              <a:t>文体选择</a:t>
            </a:r>
            <a:r>
              <a:rPr lang="zh-CN" altLang="zh-CN" sz="3200">
                <a:solidFill>
                  <a:srgbClr val="C00000"/>
                </a:solidFill>
              </a:rPr>
              <a:t>记叙文</a:t>
            </a:r>
            <a:r>
              <a:rPr lang="zh-CN" altLang="zh-CN" sz="3200"/>
              <a:t>或是</a:t>
            </a:r>
            <a:r>
              <a:rPr lang="zh-CN" altLang="zh-CN" sz="3200">
                <a:solidFill>
                  <a:srgbClr val="C00000"/>
                </a:solidFill>
              </a:rPr>
              <a:t>议论文</a:t>
            </a:r>
            <a:r>
              <a:rPr lang="zh-CN" altLang="zh-CN" sz="3200">
                <a:solidFill>
                  <a:schemeClr val="tx1"/>
                </a:solidFill>
              </a:rPr>
              <a:t>均</a:t>
            </a:r>
            <a:r>
              <a:rPr lang="zh-CN" altLang="zh-CN" sz="3200"/>
              <a:t>可，写作时，可以结合自己的经历，或是身边人的事例，说理要言之有据，具有说服力。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99700" y="12115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88595" y="805180"/>
            <a:ext cx="8766810" cy="402844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培养积累论据的习惯，学会将搜集到的论据分门别类。</a:t>
            </a:r>
          </a:p>
          <a:p>
            <a:pPr eaLnBrk="0" hangingPunct="0">
              <a:lnSpc>
                <a:spcPct val="16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围绕自己确定的观点，选取与之相对应的真实准确、经得起推敲的材料。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注意材料使用的丰富性，增强文章的说服力。</a:t>
            </a:r>
          </a:p>
        </p:txBody>
      </p:sp>
      <p:sp>
        <p:nvSpPr>
          <p:cNvPr id="4" name="五边形 17"/>
          <p:cNvSpPr/>
          <p:nvPr/>
        </p:nvSpPr>
        <p:spPr>
          <a:xfrm>
            <a:off x="314960" y="29845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写作目标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0000">
            <a:off x="1599903" y="1681555"/>
            <a:ext cx="714475" cy="733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0000">
            <a:off x="4851199" y="3270897"/>
            <a:ext cx="714475" cy="7335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02200">
            <a:off x="8298180" y="4077335"/>
            <a:ext cx="729615" cy="739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圆角矩形 25"/>
          <p:cNvSpPr/>
          <p:nvPr/>
        </p:nvSpPr>
        <p:spPr>
          <a:xfrm>
            <a:off x="322659" y="2238682"/>
            <a:ext cx="8498682" cy="1731494"/>
          </a:xfrm>
          <a:prstGeom prst="roundRect">
            <a:avLst>
              <a:gd name="adj" fmla="val 16075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言之有据就是用来证明观点的材料，就是论据。它包括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事实论据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道理论据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7" name="五边形 17"/>
          <p:cNvSpPr/>
          <p:nvPr/>
        </p:nvSpPr>
        <p:spPr>
          <a:xfrm>
            <a:off x="299720" y="28321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写作指导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34950" y="467360"/>
            <a:ext cx="5163185" cy="1652270"/>
            <a:chOff x="370" y="736"/>
            <a:chExt cx="8131" cy="2602"/>
          </a:xfrm>
        </p:grpSpPr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370" y="1194"/>
              <a:ext cx="6345" cy="1459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lnSpc>
                  <a:spcPct val="150000"/>
                </a:lnSpc>
              </a:pPr>
              <a:r>
                <a:rPr lang="zh-CN" altLang="en-US" sz="3200">
                  <a:latin typeface="+mj-ea"/>
                  <a:ea typeface="+mj-ea"/>
                </a:rPr>
                <a:t>什么是言之有据？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9" y="736"/>
              <a:ext cx="2602" cy="26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310935" y="1026583"/>
            <a:ext cx="8522129" cy="382322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(1)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事实论据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指生活中客观存在的事实，它包括举事例和列数据两个方面。</a:t>
            </a:r>
          </a:p>
          <a:p>
            <a:pPr algn="just">
              <a:lnSpc>
                <a:spcPct val="13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(2)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道理论据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包括经典性著作中的理论，名人名言，党在不同时期的方针、路线、政策，科学上的公理、原理、定义、法则、定律、格言、俗语、成语、谚语，以及众人皆知并为人所公认的最普遍的道理等。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0360" y="-99695"/>
            <a:ext cx="6604000" cy="1210310"/>
            <a:chOff x="536" y="-157"/>
            <a:chExt cx="10400" cy="1906"/>
          </a:xfrm>
        </p:grpSpPr>
        <p:sp>
          <p:nvSpPr>
            <p:cNvPr id="3" name="Rectangle 18"/>
            <p:cNvSpPr>
              <a:spLocks noChangeArrowheads="1"/>
            </p:cNvSpPr>
            <p:nvPr/>
          </p:nvSpPr>
          <p:spPr bwMode="auto">
            <a:xfrm>
              <a:off x="536" y="509"/>
              <a:ext cx="9069" cy="1105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marL="457200" indent="-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lnSpc>
                  <a:spcPct val="110000"/>
                </a:lnSpc>
              </a:pPr>
              <a:r>
                <a:rPr lang="zh-CN" altLang="en-US" sz="3200">
                  <a:latin typeface="+mj-ea"/>
                  <a:ea typeface="+mj-ea"/>
                </a:rPr>
                <a:t>什么是道理论据和事实论据？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0" y="-157"/>
              <a:ext cx="1906" cy="190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292554" y="263048"/>
            <a:ext cx="8557846" cy="420052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sz="3200" err="1">
                <a:latin typeface="黑体" panose="02010609060101010101" charset="-122"/>
                <a:ea typeface="黑体"/>
              </a:rPr>
              <a:t>那么</a:t>
            </a:r>
            <a:r>
              <a:rPr lang="zh-CN" sz="3200" err="1">
                <a:latin typeface="黑体" panose="02010609060101010101" charset="-122"/>
                <a:ea typeface="黑体"/>
              </a:rPr>
              <a:t>，</a:t>
            </a:r>
            <a:r>
              <a:rPr sz="3200" err="1">
                <a:latin typeface="黑体" panose="02010609060101010101" charset="-122"/>
                <a:ea typeface="黑体"/>
              </a:rPr>
              <a:t>如何积累材料呢？</a:t>
            </a:r>
            <a:endParaRPr sz="2800" u="sng" spc="-300" err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40000"/>
              </a:lnSpc>
            </a:pPr>
            <a:r>
              <a:rPr sz="2800" spc="-3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课内积累。</a:t>
            </a:r>
            <a:r>
              <a:rPr sz="2800" spc="-300">
                <a:latin typeface="楷体" panose="02010609060101010101" pitchFamily="49" charset="-122"/>
                <a:ea typeface="楷体" panose="02010609060101010101" pitchFamily="49" charset="-122"/>
              </a:rPr>
              <a:t>（灵活运用好课文中的事例及作家的事例。）</a:t>
            </a:r>
          </a:p>
          <a:p>
            <a:pPr eaLnBrk="0" hangingPunct="0">
              <a:lnSpc>
                <a:spcPct val="140000"/>
              </a:lnSpc>
            </a:pPr>
            <a:r>
              <a:rPr sz="2800" spc="-3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课外积累。</a:t>
            </a:r>
            <a:r>
              <a:rPr sz="2800" spc="-300">
                <a:latin typeface="楷体" panose="02010609060101010101" pitchFamily="49" charset="-122"/>
                <a:ea typeface="楷体" panose="02010609060101010101" pitchFamily="49" charset="-122"/>
              </a:rPr>
              <a:t>（多读书、看报并做好摘抄、分析和总结。）</a:t>
            </a:r>
          </a:p>
          <a:p>
            <a:pPr eaLnBrk="0" hangingPunct="0">
              <a:lnSpc>
                <a:spcPct val="80000"/>
              </a:lnSpc>
            </a:pPr>
            <a:endParaRPr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准确简洁概括事实论据的方法：</a:t>
            </a:r>
          </a:p>
          <a:p>
            <a:pPr eaLnBrk="0" hangingPunct="0"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“ </a:t>
            </a: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 + 事 + 果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 ”</a:t>
            </a:r>
          </a:p>
          <a:p>
            <a:pPr eaLnBrk="0" hangingPunct="0"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（某人做某事最终结果怎样）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40" y="47625"/>
            <a:ext cx="1249045" cy="1249045"/>
          </a:xfrm>
          <a:prstGeom prst="rect">
            <a:avLst/>
          </a:prstGeom>
        </p:spPr>
      </p:pic>
      <p:pic>
        <p:nvPicPr>
          <p:cNvPr id="2" name="图片 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590" y="2891790"/>
            <a:ext cx="2062480" cy="20624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 bwMode="auto">
          <a:xfrm>
            <a:off x="306705" y="1062355"/>
            <a:ext cx="7899400" cy="82994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>
                <a:latin typeface="黑体" panose="02010609060101010101" charset="-122"/>
                <a:ea typeface="黑体"/>
                <a:cs typeface="黑体" panose="02010609060101010101" charset="-122"/>
                <a:sym typeface="+mn-ea"/>
              </a:rPr>
              <a:t>做到“言之有据”，应注意什么？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533" y="1605964"/>
            <a:ext cx="3035172" cy="303517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292554" y="266858"/>
            <a:ext cx="8557846" cy="451929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选取材料，真实可靠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议论文中的事实论据必须是最能反映客观现实的典型事例，道理论据应该能够正确地反映事物本质。</a:t>
            </a:r>
            <a:r>
              <a:rPr lang="zh-CN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无论使用事实论据还是道理论据，都要真实可靠，不能杜撰。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如《敬业与乐业》一文中，引用庄子“用志不分，乃凝于神”及孔子“素其位而行，不愿乎其外”的话来论证应该如何敬业，引述准确。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流程图: 延期 8"/>
          <p:cNvSpPr/>
          <p:nvPr/>
        </p:nvSpPr>
        <p:spPr>
          <a:xfrm>
            <a:off x="292735" y="461010"/>
            <a:ext cx="678815" cy="476250"/>
          </a:xfrm>
          <a:prstGeom prst="flowChartDelay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C00000"/>
                </a:solidFill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材帮课件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noFill/>
        <a:noFill/>
        <a:noFill/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108</Paragraphs>
  <Slides>32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1">
      <vt:lpstr>Arial</vt:lpstr>
      <vt:lpstr>Times New Roman</vt:lpstr>
      <vt:lpstr>黑体</vt:lpstr>
      <vt:lpstr>楷体</vt:lpstr>
      <vt:lpstr>Calibri Light</vt:lpstr>
      <vt:lpstr>Calibri</vt:lpstr>
      <vt:lpstr>微软雅黑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2021-06-07T22:22:14.732</cp:lastPrinted>
  <dcterms:created xsi:type="dcterms:W3CDTF">2021-06-07T22:22:14Z</dcterms:created>
  <dcterms:modified xsi:type="dcterms:W3CDTF">2021-06-07T14:22:18Z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