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5" r:id="rId4"/>
    <p:sldId id="438" r:id="rId5"/>
    <p:sldId id="380" r:id="rId6"/>
    <p:sldId id="793" r:id="rId7"/>
    <p:sldId id="786" r:id="rId8"/>
    <p:sldId id="664" r:id="rId9"/>
    <p:sldId id="836" r:id="rId10"/>
    <p:sldId id="837" r:id="rId11"/>
    <p:sldId id="838" r:id="rId12"/>
    <p:sldId id="839" r:id="rId13"/>
    <p:sldId id="841" r:id="rId14"/>
    <p:sldId id="845" r:id="rId15"/>
    <p:sldId id="413" r:id="rId16"/>
    <p:sldId id="733" r:id="rId17"/>
    <p:sldId id="788" r:id="rId18"/>
    <p:sldId id="766" r:id="rId19"/>
    <p:sldId id="792" r:id="rId20"/>
    <p:sldId id="816" r:id="rId21"/>
    <p:sldId id="817" r:id="rId22"/>
    <p:sldId id="846" r:id="rId23"/>
    <p:sldId id="847" r:id="rId24"/>
    <p:sldId id="818" r:id="rId25"/>
    <p:sldId id="819" r:id="rId26"/>
    <p:sldId id="822" r:id="rId27"/>
    <p:sldId id="823" r:id="rId28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7"/>
    <p:restoredTop sz="50000"/>
  </p:normalViewPr>
  <p:slideViewPr>
    <p:cSldViewPr showGuides="1">
      <p:cViewPr varScale="1">
        <p:scale>
          <a:sx n="97" d="100"/>
          <a:sy n="97" d="100"/>
        </p:scale>
        <p:origin x="96" y="1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733FCF-02A4-4B0B-9196-EAE8BC7B2C9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66049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CFC03E-8449-4286-9E69-BBF7DB0B5A8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631175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2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13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0256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image" Target="../media/image6.emf" /><Relationship Id="rId7" Type="http://schemas.openxmlformats.org/officeDocument/2006/relationships/image" Target="../media/image7.emf" /><Relationship Id="rId8" Type="http://schemas.openxmlformats.org/officeDocument/2006/relationships/image" Target="../media/image8.emf" /><Relationship Id="rId9" Type="http://schemas.openxmlformats.org/officeDocument/2006/relationships/image" Target="../media/image1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hyperlink" Target="&#37329;&#33394;&#33457;.mp3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e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-7937"/>
            <a:ext cx="9144000" cy="5151438"/>
          </a:xfrm>
          <a:prstGeom prst="rect">
            <a:avLst/>
          </a:prstGeom>
          <a:solidFill>
            <a:srgbClr val="C8E4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50" y="430213"/>
            <a:ext cx="8951913" cy="430212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4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-14287"/>
            <a:ext cx="1698625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6"/>
          <p:cNvSpPr txBox="1"/>
          <p:nvPr/>
        </p:nvSpPr>
        <p:spPr>
          <a:xfrm>
            <a:off x="468313" y="-55562"/>
            <a:ext cx="923925" cy="536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9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10248" name="矩形 3"/>
          <p:cNvSpPr/>
          <p:nvPr/>
        </p:nvSpPr>
        <p:spPr>
          <a:xfrm>
            <a:off x="784225" y="771525"/>
            <a:ext cx="7583488" cy="319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93725">
              <a:lnSpc>
                <a:spcPct val="150000"/>
              </a:lnSpc>
            </a:pPr>
            <a:r>
              <a:rPr lang="zh-CN" altLang="en-US" sz="2300" b="1">
                <a:latin typeface="宋体" panose="02010600030101010101" pitchFamily="2" charset="-122"/>
              </a:rPr>
              <a:t>母爱是世上最伟大的、最崇高、最美好的情感。它不会因为时空的流转而改变。同学们，当你沐浴着母爱的光辉时，你是否想过应该用什么方式来回报母亲的爱呢？印度有一位大文豪泰戈尔，他用一种很特别的方式表达了母子之间的亲密感情。今天，我们就来一起欣赏这首以母爱为主题的散文诗</a:t>
            </a:r>
            <a:r>
              <a:rPr lang="en-US" altLang="zh-CN" sz="2300" b="1">
                <a:latin typeface="宋体" panose="02010600030101010101" pitchFamily="2" charset="-122"/>
              </a:rPr>
              <a:t>——</a:t>
            </a:r>
            <a:r>
              <a:rPr lang="zh-CN" altLang="en-US" sz="2300" b="1">
                <a:latin typeface="宋体" panose="02010600030101010101" pitchFamily="2" charset="-122"/>
              </a:rPr>
              <a:t>泰戈尔的</a:t>
            </a:r>
            <a:r>
              <a:rPr lang="en-US" altLang="zh-CN" sz="2300" b="1">
                <a:latin typeface="宋体" panose="02010600030101010101" pitchFamily="2" charset="-122"/>
              </a:rPr>
              <a:t>《</a:t>
            </a:r>
            <a:r>
              <a:rPr lang="zh-CN" altLang="en-US" sz="2300" b="1">
                <a:latin typeface="宋体" panose="02010600030101010101" pitchFamily="2" charset="-122"/>
              </a:rPr>
              <a:t>金色花</a:t>
            </a:r>
            <a:r>
              <a:rPr lang="en-US" altLang="zh-CN" sz="2300" b="1">
                <a:latin typeface="宋体" panose="02010600030101010101" pitchFamily="2" charset="-122"/>
              </a:rPr>
              <a:t>》</a:t>
            </a:r>
            <a:r>
              <a:rPr lang="zh-CN" altLang="en-US" sz="2300" b="1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文本框 6"/>
          <p:cNvSpPr txBox="1">
            <a:spLocks noChangeArrowheads="1"/>
          </p:cNvSpPr>
          <p:nvPr/>
        </p:nvSpPr>
        <p:spPr bwMode="auto">
          <a:xfrm>
            <a:off x="415925" y="-55562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预习资料速查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9459" name="组合 14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16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18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知识链接</a:t>
            </a:r>
          </a:p>
        </p:txBody>
      </p:sp>
      <p:sp>
        <p:nvSpPr>
          <p:cNvPr id="19461" name="文本框 100"/>
          <p:cNvSpPr txBox="1"/>
          <p:nvPr/>
        </p:nvSpPr>
        <p:spPr>
          <a:xfrm>
            <a:off x="876300" y="1058863"/>
            <a:ext cx="7440613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我的母亲教育我，人要忍受苦难，不屈不挠地活下去；我的父亲和爷爷又教育我人要有尊严地活着。他们的教育，尽管我当时并不能很好地理解，但也使我获得了一种面临重大事件时做出判断的价值标准。 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莫言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母亲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endParaRPr lang="zh-CN" altLang="en-US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34" name="文本框 6"/>
          <p:cNvSpPr txBox="1">
            <a:spLocks noChangeArrowheads="1"/>
          </p:cNvSpPr>
          <p:nvPr/>
        </p:nvSpPr>
        <p:spPr bwMode="auto">
          <a:xfrm>
            <a:off x="415925" y="-53975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必考字词梳理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0483" name="组合 14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29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31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读读写写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solidFill>
                <a:srgbClr val="00006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485" name="矩形 53"/>
          <p:cNvSpPr/>
          <p:nvPr/>
        </p:nvSpPr>
        <p:spPr>
          <a:xfrm>
            <a:off x="1187450" y="771525"/>
            <a:ext cx="6913563" cy="3478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200000"/>
              </a:lnSpc>
              <a:tabLst>
                <a:tab pos="2336800"/>
                <a:tab pos="5024755"/>
              </a:tabLst>
            </a:pPr>
            <a:r>
              <a:rPr lang="en-US" altLang="zh-CN" sz="2200" b="1">
                <a:latin typeface="宋体" panose="02010600030101010101" pitchFamily="2" charset="-122"/>
              </a:rPr>
              <a:t>1. </a:t>
            </a:r>
            <a:r>
              <a:rPr lang="zh-CN" altLang="en-US" sz="2200" b="1">
                <a:latin typeface="宋体" panose="02010600030101010101" pitchFamily="2" charset="-122"/>
              </a:rPr>
              <a:t>蒂（   ）：瓜、果等跟茎、枝相连的部分；把儿。</a:t>
            </a:r>
          </a:p>
          <a:p>
            <a:pPr defTabSz="914400">
              <a:lnSpc>
                <a:spcPct val="200000"/>
              </a:lnSpc>
              <a:tabLst>
                <a:tab pos="2336800"/>
                <a:tab pos="5024755"/>
              </a:tabLst>
            </a:pPr>
            <a:r>
              <a:rPr lang="en-US" altLang="zh-CN" sz="2200" b="1">
                <a:latin typeface="宋体" panose="02010600030101010101" pitchFamily="2" charset="-122"/>
              </a:rPr>
              <a:t>2. </a:t>
            </a:r>
            <a:r>
              <a:rPr lang="zh-CN" altLang="en-US" sz="2200" b="1">
                <a:latin typeface="宋体" panose="02010600030101010101" pitchFamily="2" charset="-122"/>
              </a:rPr>
              <a:t>梗（      ）：某些植物的枝或茎。</a:t>
            </a:r>
          </a:p>
          <a:p>
            <a:pPr defTabSz="914400">
              <a:lnSpc>
                <a:spcPct val="200000"/>
              </a:lnSpc>
              <a:tabLst>
                <a:tab pos="2336800"/>
                <a:tab pos="5024755"/>
              </a:tabLst>
            </a:pPr>
            <a:r>
              <a:rPr lang="en-US" altLang="zh-CN" sz="2200" b="1"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latin typeface="宋体" panose="02010600030101010101" pitchFamily="2" charset="-122"/>
              </a:rPr>
              <a:t>匿笑（      ）：偷偷地笑。</a:t>
            </a:r>
          </a:p>
          <a:p>
            <a:pPr defTabSz="914400">
              <a:lnSpc>
                <a:spcPct val="200000"/>
              </a:lnSpc>
              <a:tabLst>
                <a:tab pos="2336800"/>
                <a:tab pos="5024755"/>
              </a:tabLst>
            </a:pPr>
            <a:r>
              <a:rPr lang="en-US" altLang="zh-CN" sz="2200" b="1">
                <a:latin typeface="宋体" panose="02010600030101010101" pitchFamily="2" charset="-122"/>
              </a:rPr>
              <a:t>4. </a:t>
            </a:r>
            <a:r>
              <a:rPr lang="zh-CN" altLang="en-US" sz="2200" b="1">
                <a:latin typeface="宋体" panose="02010600030101010101" pitchFamily="2" charset="-122"/>
              </a:rPr>
              <a:t>沐浴 （      ）：指洗澡。</a:t>
            </a:r>
          </a:p>
          <a:p>
            <a:pPr defTabSz="914400">
              <a:lnSpc>
                <a:spcPct val="200000"/>
              </a:lnSpc>
              <a:tabLst>
                <a:tab pos="2336800"/>
                <a:tab pos="5024755"/>
              </a:tabLst>
            </a:pPr>
            <a:r>
              <a:rPr lang="en-US" altLang="zh-CN" sz="2200" b="1">
                <a:latin typeface="宋体" panose="02010600030101010101" pitchFamily="2" charset="-122"/>
              </a:rPr>
              <a:t>5. </a:t>
            </a:r>
            <a:r>
              <a:rPr lang="zh-CN" altLang="en-US" sz="2200" b="1">
                <a:latin typeface="宋体" panose="02010600030101010101" pitchFamily="2" charset="-122"/>
              </a:rPr>
              <a:t>祷告（       ）：向神祈求保佑。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255838" y="874713"/>
            <a:ext cx="390525" cy="51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dì</a:t>
            </a:r>
            <a:endParaRPr lang="zh-CN" altLang="en-US" sz="22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278063" y="1284288"/>
            <a:ext cx="2565400" cy="771525"/>
            <a:chOff x="4694579" y="2807663"/>
            <a:chExt cx="2565536" cy="773039"/>
          </a:xfrm>
        </p:grpSpPr>
        <p:sp>
          <p:nvSpPr>
            <p:cNvPr id="22" name="椭圆 21"/>
            <p:cNvSpPr/>
            <p:nvPr/>
          </p:nvSpPr>
          <p:spPr>
            <a:xfrm>
              <a:off x="4694579" y="3220339"/>
              <a:ext cx="843792" cy="360363"/>
            </a:xfrm>
            <a:prstGeom prst="ellipse">
              <a:avLst/>
            </a:prstGeom>
            <a:grpFill/>
            <a:ln w="1270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3" name="曲线连接符 22"/>
            <p:cNvCxnSpPr/>
            <p:nvPr/>
          </p:nvCxnSpPr>
          <p:spPr>
            <a:xfrm flipV="1">
              <a:off x="5116876" y="3076476"/>
              <a:ext cx="822369" cy="143155"/>
            </a:xfrm>
            <a:prstGeom prst="curvedConnector3">
              <a:avLst>
                <a:gd name="adj1" fmla="val 50000"/>
              </a:avLst>
            </a:prstGeom>
            <a:ln w="127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8" name="矩形 23"/>
            <p:cNvSpPr/>
            <p:nvPr/>
          </p:nvSpPr>
          <p:spPr>
            <a:xfrm>
              <a:off x="5940152" y="2807663"/>
              <a:ext cx="1319963" cy="4316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2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字音易错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47825" y="3724275"/>
            <a:ext cx="1876425" cy="741363"/>
            <a:chOff x="4683944" y="3188383"/>
            <a:chExt cx="1876981" cy="741987"/>
          </a:xfrm>
        </p:grpSpPr>
        <p:sp>
          <p:nvSpPr>
            <p:cNvPr id="26" name="椭圆 25"/>
            <p:cNvSpPr/>
            <p:nvPr/>
          </p:nvSpPr>
          <p:spPr>
            <a:xfrm>
              <a:off x="4683944" y="3188383"/>
              <a:ext cx="392112" cy="360363"/>
            </a:xfrm>
            <a:prstGeom prst="ellipse">
              <a:avLst/>
            </a:prstGeom>
            <a:grpFill/>
            <a:ln w="1270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7" name="曲线连接符 26"/>
            <p:cNvCxnSpPr>
              <a:stCxn id="26" idx="3"/>
            </p:cNvCxnSpPr>
            <p:nvPr/>
          </p:nvCxnSpPr>
          <p:spPr>
            <a:xfrm rot="16200000" flipH="1">
              <a:off x="4882381" y="3355347"/>
              <a:ext cx="217671" cy="500211"/>
            </a:xfrm>
            <a:prstGeom prst="curvedConnector2">
              <a:avLst/>
            </a:prstGeom>
            <a:ln w="127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5" name="矩形 23"/>
            <p:cNvSpPr/>
            <p:nvPr/>
          </p:nvSpPr>
          <p:spPr>
            <a:xfrm>
              <a:off x="5240962" y="3498721"/>
              <a:ext cx="1319963" cy="4316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2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字形易错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339975" y="1530350"/>
            <a:ext cx="754063" cy="515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gěng</a:t>
            </a:r>
            <a:endParaRPr lang="zh-CN" altLang="en-US" sz="22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01900" y="2209800"/>
            <a:ext cx="935038" cy="515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nì xiào</a:t>
            </a:r>
            <a:endParaRPr lang="zh-CN" altLang="en-US" sz="22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67000" y="2895600"/>
            <a:ext cx="889000" cy="515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mù yù</a:t>
            </a:r>
            <a:endParaRPr lang="zh-CN" altLang="en-US" sz="22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05075" y="3559175"/>
            <a:ext cx="1112838" cy="51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dǎo gào</a:t>
            </a:r>
            <a:endParaRPr lang="zh-CN" altLang="en-US" sz="2200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40000" cy="444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0" y="873125"/>
          <a:ext cx="7237413" cy="3292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129"/>
                <a:gridCol w="3065663"/>
                <a:gridCol w="3456621"/>
              </a:tblGrid>
              <a:tr h="59447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词</a:t>
                      </a:r>
                      <a:endParaRPr lang="zh-CN" altLang="en-US" sz="2200" b="1" kern="12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匿 笑</a:t>
                      </a:r>
                      <a:endParaRPr lang="zh-CN" altLang="en-US" sz="2200" b="1" kern="120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窃 笑</a:t>
                      </a: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447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同</a:t>
                      </a:r>
                      <a:endParaRPr lang="zh-CN" altLang="en-US" sz="2200" b="1" kern="12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100" b="0" kern="12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两者都有偷偷地笑的意思。</a:t>
                      </a:r>
                    </a:p>
                  </a:txBody>
                  <a:tcPr marL="91449" marR="9144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05176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异</a:t>
                      </a:r>
                      <a:endParaRPr lang="zh-CN" altLang="en-US" sz="2200" b="1" kern="12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100" b="0" kern="12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指偷偷地笑，悄悄地笑。</a:t>
                      </a:r>
                    </a:p>
                  </a:txBody>
                  <a:tcPr marL="91449" marR="9144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100" b="0" kern="12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指幸灾乐祸、暗自欣喜而不显于面部，侧重指暗中讥笑。</a:t>
                      </a:r>
                    </a:p>
                  </a:txBody>
                  <a:tcPr marL="91449" marR="9144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5176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例</a:t>
                      </a:r>
                      <a:endParaRPr lang="zh-CN" altLang="en-US" sz="2200" b="1" kern="12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49" marR="91449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100" b="0" kern="12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① 看着爸爸那认真的样子，我捂着嘴匿笑。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100" b="0" kern="12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② 她不敢抬眼，唯恐看见周围人的窃笑。</a:t>
                      </a:r>
                    </a:p>
                  </a:txBody>
                  <a:tcPr marL="91449" marR="91449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12"/>
          <p:cNvSpPr/>
          <p:nvPr/>
        </p:nvSpPr>
        <p:spPr>
          <a:xfrm rot="16200000">
            <a:off x="395288" y="2435225"/>
            <a:ext cx="446088" cy="430213"/>
          </a:xfrm>
          <a:custGeom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-1" fmla="*/ 0 w 914400"/>
              <a:gd name="connsiteY0-2" fmla="*/ 0 h 790043"/>
              <a:gd name="connsiteX1-3" fmla="*/ 914400 w 914400"/>
              <a:gd name="connsiteY1-4" fmla="*/ 0 h 790043"/>
              <a:gd name="connsiteX2-5" fmla="*/ 914400 w 914400"/>
              <a:gd name="connsiteY2-6" fmla="*/ 790043 h 790043"/>
              <a:gd name="connsiteX3-7" fmla="*/ 0 w 914400"/>
              <a:gd name="connsiteY3-8" fmla="*/ 790043 h 790043"/>
              <a:gd name="connsiteX4-9" fmla="*/ 0 w 914400"/>
              <a:gd name="connsiteY4-10" fmla="*/ 375706 h 790043"/>
              <a:gd name="connsiteX5" fmla="*/ 0 w 914400"/>
              <a:gd name="connsiteY5" fmla="*/ 0 h 790043"/>
              <a:gd name="connsiteX0-11" fmla="*/ 0 w 914400"/>
              <a:gd name="connsiteY0-12" fmla="*/ 0 h 790043"/>
              <a:gd name="connsiteX1-13" fmla="*/ 914400 w 914400"/>
              <a:gd name="connsiteY1-14" fmla="*/ 0 h 790043"/>
              <a:gd name="connsiteX2-15" fmla="*/ 914400 w 914400"/>
              <a:gd name="connsiteY2-16" fmla="*/ 790043 h 790043"/>
              <a:gd name="connsiteX3-17" fmla="*/ 0 w 914400"/>
              <a:gd name="connsiteY3-18" fmla="*/ 790043 h 790043"/>
              <a:gd name="connsiteX4-19" fmla="*/ 385762 w 914400"/>
              <a:gd name="connsiteY4-20" fmla="*/ 389994 h 790043"/>
              <a:gd name="connsiteX5-21" fmla="*/ 0 w 914400"/>
              <a:gd name="connsiteY5-22" fmla="*/ 0 h 790043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-370681" y="1367631"/>
            <a:ext cx="1978025" cy="4302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HK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张海山锐谐体2.0-授权联系：Samtype@QQ.com" pitchFamily="2" charset="-122"/>
              <a:ea typeface="张海山锐谐体2.0-授权联系：Samtype@QQ.com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1313" y="700088"/>
            <a:ext cx="554038" cy="18002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近义词辨析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00006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39975" y="481013"/>
            <a:ext cx="6624638" cy="2111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68" name="文本框 6"/>
          <p:cNvSpPr txBox="1">
            <a:spLocks noChangeArrowheads="1"/>
          </p:cNvSpPr>
          <p:nvPr/>
        </p:nvSpPr>
        <p:spPr bwMode="auto">
          <a:xfrm>
            <a:off x="415925" y="-53975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必考字词梳理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400" y="2138363"/>
            <a:ext cx="269875" cy="94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338" y="2209800"/>
            <a:ext cx="349250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1990725"/>
            <a:ext cx="8045450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图片 49"/>
          <p:cNvSpPr>
            <a:spLocks noChangeAspect="1"/>
          </p:cNvSpPr>
          <p:nvPr/>
        </p:nvSpPr>
        <p:spPr>
          <a:xfrm rot="-276462">
            <a:off x="6108700" y="2017713"/>
            <a:ext cx="327025" cy="1112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2534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182222">
            <a:off x="5448300" y="1944688"/>
            <a:ext cx="255588" cy="1350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3400" y="1924050"/>
            <a:ext cx="35242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7150" y="2073275"/>
            <a:ext cx="304800" cy="108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9550" y="2382838"/>
            <a:ext cx="2481263" cy="48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263" y="2149475"/>
            <a:ext cx="220662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254000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0" name="图片 17"/>
          <p:cNvSpPr>
            <a:spLocks noChangeAspect="1"/>
          </p:cNvSpPr>
          <p:nvPr/>
        </p:nvSpPr>
        <p:spPr>
          <a:xfrm rot="-182222">
            <a:off x="5448300" y="1944688"/>
            <a:ext cx="255588" cy="1350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1" name="图片 16"/>
          <p:cNvSpPr>
            <a:spLocks noChangeAspect="1"/>
          </p:cNvSpPr>
          <p:nvPr/>
        </p:nvSpPr>
        <p:spPr>
          <a:xfrm>
            <a:off x="2328863" y="1924050"/>
            <a:ext cx="352425" cy="1492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2" name="图片 15"/>
          <p:cNvSpPr>
            <a:spLocks noChangeAspect="1"/>
          </p:cNvSpPr>
          <p:nvPr/>
        </p:nvSpPr>
        <p:spPr>
          <a:xfrm>
            <a:off x="1327150" y="2073275"/>
            <a:ext cx="304800" cy="1089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1196975" y="1271588"/>
            <a:ext cx="3854450" cy="498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这首散文诗写了什么？</a:t>
            </a:r>
          </a:p>
        </p:txBody>
      </p:sp>
      <p:sp>
        <p:nvSpPr>
          <p:cNvPr id="19" name="矩形 18"/>
          <p:cNvSpPr/>
          <p:nvPr/>
        </p:nvSpPr>
        <p:spPr>
          <a:xfrm rot="-531109">
            <a:off x="1214438" y="2332038"/>
            <a:ext cx="523875" cy="6461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200" b="1">
                <a:solidFill>
                  <a:srgbClr val="0087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</a:p>
        </p:txBody>
      </p:sp>
      <p:sp>
        <p:nvSpPr>
          <p:cNvPr id="20" name="TextBox 19"/>
          <p:cNvSpPr txBox="1"/>
          <p:nvPr/>
        </p:nvSpPr>
        <p:spPr>
          <a:xfrm rot="-501303">
            <a:off x="5341938" y="2000250"/>
            <a:ext cx="523875" cy="1254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2200" b="1">
                <a:solidFill>
                  <a:srgbClr val="0087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</a:p>
        </p:txBody>
      </p:sp>
      <p:sp>
        <p:nvSpPr>
          <p:cNvPr id="25" name="矩形 24"/>
          <p:cNvSpPr/>
          <p:nvPr/>
        </p:nvSpPr>
        <p:spPr>
          <a:xfrm rot="-563832">
            <a:off x="2247900" y="2414588"/>
            <a:ext cx="523875" cy="6461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200" b="1">
                <a:solidFill>
                  <a:srgbClr val="0087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</a:t>
            </a:r>
          </a:p>
        </p:txBody>
      </p:sp>
      <p:sp>
        <p:nvSpPr>
          <p:cNvPr id="26" name="Rectangle 14"/>
          <p:cNvSpPr/>
          <p:nvPr/>
        </p:nvSpPr>
        <p:spPr>
          <a:xfrm>
            <a:off x="6094413" y="3398838"/>
            <a:ext cx="2654300" cy="850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这首散文诗表达了怎样的情感？</a:t>
            </a:r>
          </a:p>
        </p:txBody>
      </p:sp>
      <p:sp>
        <p:nvSpPr>
          <p:cNvPr id="29" name="矩形 28"/>
          <p:cNvSpPr/>
          <p:nvPr/>
        </p:nvSpPr>
        <p:spPr>
          <a:xfrm rot="-657575">
            <a:off x="6000750" y="2208213"/>
            <a:ext cx="523875" cy="6461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200" b="1">
                <a:solidFill>
                  <a:srgbClr val="0087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</a:p>
        </p:txBody>
      </p:sp>
      <p:sp>
        <p:nvSpPr>
          <p:cNvPr id="16400" name="文本框 6"/>
          <p:cNvSpPr txBox="1">
            <a:spLocks noChangeArrowheads="1"/>
          </p:cNvSpPr>
          <p:nvPr/>
        </p:nvSpPr>
        <p:spPr bwMode="auto">
          <a:xfrm>
            <a:off x="415925" y="-58737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预习思考问题</a:t>
            </a:r>
            <a:endParaRPr kumimoji="0" lang="zh-CN" altLang="zh-CN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39975" y="481013"/>
            <a:ext cx="6624638" cy="2111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2825" y="3697288"/>
            <a:ext cx="241300" cy="35718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Rectangle 14"/>
          <p:cNvSpPr/>
          <p:nvPr/>
        </p:nvSpPr>
        <p:spPr>
          <a:xfrm>
            <a:off x="1257300" y="3579813"/>
            <a:ext cx="3675063" cy="904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latin typeface="宋体" panose="02010600030101010101" pitchFamily="2" charset="-122"/>
              </a:rPr>
              <a:t>金色花</a:t>
            </a:r>
            <a:r>
              <a:rPr lang="en-US" altLang="zh-CN" sz="2200" b="1"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latin typeface="宋体" panose="02010600030101010101" pitchFamily="2" charset="-122"/>
              </a:rPr>
              <a:t>中的孩子和母亲各有怎样的特点？</a:t>
            </a:r>
          </a:p>
        </p:txBody>
      </p:sp>
      <p:sp>
        <p:nvSpPr>
          <p:cNvPr id="22553" name="文本框 9"/>
          <p:cNvSpPr txBox="1"/>
          <p:nvPr/>
        </p:nvSpPr>
        <p:spPr>
          <a:xfrm>
            <a:off x="969963" y="3606800"/>
            <a:ext cx="2397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55675" y="1360488"/>
            <a:ext cx="241300" cy="35718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5" name="文本框 41"/>
          <p:cNvSpPr txBox="1"/>
          <p:nvPr/>
        </p:nvSpPr>
        <p:spPr>
          <a:xfrm>
            <a:off x="611188" y="1300163"/>
            <a:ext cx="430212" cy="5540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导思</a:t>
            </a:r>
            <a:endParaRPr lang="zh-CN" altLang="en-US" sz="1600">
              <a:latin typeface="Arial" panose="020b0604020202020204" pitchFamily="34" charset="0"/>
            </a:endParaRPr>
          </a:p>
        </p:txBody>
      </p:sp>
      <p:sp>
        <p:nvSpPr>
          <p:cNvPr id="22556" name="文本框 42"/>
          <p:cNvSpPr txBox="1"/>
          <p:nvPr/>
        </p:nvSpPr>
        <p:spPr>
          <a:xfrm>
            <a:off x="923925" y="1308100"/>
            <a:ext cx="2413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53113" y="3451225"/>
            <a:ext cx="239713" cy="35877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8" name="文本框 47"/>
          <p:cNvSpPr txBox="1"/>
          <p:nvPr/>
        </p:nvSpPr>
        <p:spPr>
          <a:xfrm>
            <a:off x="5508625" y="3390900"/>
            <a:ext cx="430213" cy="555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导思</a:t>
            </a:r>
            <a:endParaRPr lang="zh-CN" altLang="en-US" sz="1600">
              <a:latin typeface="Arial" panose="020b0604020202020204" pitchFamily="34" charset="0"/>
            </a:endParaRPr>
          </a:p>
        </p:txBody>
      </p:sp>
      <p:sp>
        <p:nvSpPr>
          <p:cNvPr id="22559" name="文本框 48"/>
          <p:cNvSpPr txBox="1"/>
          <p:nvPr/>
        </p:nvSpPr>
        <p:spPr>
          <a:xfrm>
            <a:off x="5792788" y="3400425"/>
            <a:ext cx="2413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2560" name="图片 14"/>
          <p:cNvSpPr>
            <a:spLocks noChangeAspect="1"/>
          </p:cNvSpPr>
          <p:nvPr/>
        </p:nvSpPr>
        <p:spPr>
          <a:xfrm>
            <a:off x="2749550" y="2382838"/>
            <a:ext cx="2481263" cy="488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61" name="矩形 21"/>
          <p:cNvSpPr/>
          <p:nvPr/>
        </p:nvSpPr>
        <p:spPr>
          <a:xfrm>
            <a:off x="2919413" y="2360613"/>
            <a:ext cx="2382837" cy="423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  <a:buFont typeface="Arial" panose="020b0604020202020204" pitchFamily="34" charset="0"/>
            </a:pPr>
            <a:r>
              <a:rPr lang="zh-CN" altLang="en-US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关键词</a:t>
            </a:r>
            <a:r>
              <a:rPr lang="en-US" altLang="zh-CN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圣洁的爱</a:t>
            </a:r>
            <a:endParaRPr lang="zh-CN" altLang="en-US" sz="21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53163" y="2992438"/>
            <a:ext cx="119063" cy="119063"/>
          </a:xfrm>
          <a:prstGeom prst="ellipse">
            <a:avLst/>
          </a:prstGeom>
          <a:solidFill>
            <a:srgbClr val="004F6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551113" y="3363913"/>
            <a:ext cx="119063" cy="119063"/>
          </a:xfrm>
          <a:prstGeom prst="ellipse">
            <a:avLst/>
          </a:prstGeom>
          <a:solidFill>
            <a:srgbClr val="004F6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330325" y="2016125"/>
            <a:ext cx="119063" cy="119063"/>
          </a:xfrm>
          <a:prstGeom prst="ellipse">
            <a:avLst/>
          </a:prstGeom>
          <a:solidFill>
            <a:srgbClr val="004F6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55925" y="628650"/>
            <a:ext cx="3127375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带着问题读课文</a:t>
            </a:r>
          </a:p>
        </p:txBody>
      </p:sp>
      <p:cxnSp>
        <p:nvCxnSpPr>
          <p:cNvPr id="53" name="直线连接符 4"/>
          <p:cNvCxnSpPr/>
          <p:nvPr/>
        </p:nvCxnSpPr>
        <p:spPr>
          <a:xfrm>
            <a:off x="5746750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线连接符 24"/>
          <p:cNvCxnSpPr/>
          <p:nvPr/>
        </p:nvCxnSpPr>
        <p:spPr>
          <a:xfrm>
            <a:off x="2281238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68" name="文本框 41"/>
          <p:cNvSpPr txBox="1"/>
          <p:nvPr/>
        </p:nvSpPr>
        <p:spPr>
          <a:xfrm>
            <a:off x="639763" y="3619500"/>
            <a:ext cx="430212" cy="554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导思</a:t>
            </a:r>
            <a:endParaRPr lang="zh-CN" altLang="en-US" sz="1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  <p:bldP spid="25" grpId="0"/>
      <p:bldP spid="26" grpId="0"/>
      <p:bldP spid="29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6"/>
          <p:cNvSpPr txBox="1"/>
          <p:nvPr/>
        </p:nvSpPr>
        <p:spPr>
          <a:xfrm>
            <a:off x="360363" y="-33337"/>
            <a:ext cx="2416175" cy="538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课文初读感知</a:t>
            </a:r>
          </a:p>
        </p:txBody>
      </p:sp>
      <p:pic>
        <p:nvPicPr>
          <p:cNvPr id="23555" name="图片 5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2547938"/>
            <a:ext cx="661988" cy="427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组合 1"/>
          <p:cNvGrpSpPr/>
          <p:nvPr/>
        </p:nvGrpSpPr>
        <p:grpSpPr>
          <a:xfrm>
            <a:off x="377825" y="590550"/>
            <a:ext cx="430213" cy="1836738"/>
            <a:chOff x="396875" y="590550"/>
            <a:chExt cx="430213" cy="1837184"/>
          </a:xfrm>
        </p:grpSpPr>
        <p:sp>
          <p:nvSpPr>
            <p:cNvPr id="9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11" name="文本框 2"/>
          <p:cNvSpPr txBox="1"/>
          <p:nvPr/>
        </p:nvSpPr>
        <p:spPr>
          <a:xfrm>
            <a:off x="334963" y="700088"/>
            <a:ext cx="552450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读法指导</a:t>
            </a:r>
            <a:endParaRPr kumimoji="0" lang="zh-HK" altLang="en-US" sz="2400" b="1" kern="1200" cap="none" spc="300" normalizeH="0" baseline="0" noProof="0">
              <a:solidFill>
                <a:srgbClr val="00006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7613" y="1181100"/>
            <a:ext cx="7170737" cy="204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200" b="1">
                <a:latin typeface="宋体" panose="02010600030101010101" pitchFamily="2" charset="-122"/>
              </a:rPr>
              <a:t>　　</a:t>
            </a:r>
            <a:r>
              <a:rPr lang="en-US" altLang="zh-CN" sz="2200" b="1"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latin typeface="宋体" panose="02010600030101010101" pitchFamily="2" charset="-122"/>
              </a:rPr>
              <a:t>金色花</a:t>
            </a:r>
            <a:r>
              <a:rPr lang="en-US" altLang="zh-CN" sz="2200" b="1"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latin typeface="宋体" panose="02010600030101010101" pitchFamily="2" charset="-122"/>
              </a:rPr>
              <a:t>中，在读母亲和孩子的对话时，同学们可以分角色朗读，读出母亲的又惊又喜，读出孩子的天真、活泼、顽皮，尽量用渴望、欣喜的语调，读出孩子和母亲之间的情感。</a:t>
            </a:r>
            <a:endParaRPr lang="en-US" altLang="zh-CN" sz="2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6"/>
          <p:cNvSpPr txBox="1"/>
          <p:nvPr/>
        </p:nvSpPr>
        <p:spPr>
          <a:xfrm>
            <a:off x="360363" y="-33337"/>
            <a:ext cx="2416175" cy="538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课文初读感知</a:t>
            </a:r>
          </a:p>
        </p:txBody>
      </p:sp>
      <p:grpSp>
        <p:nvGrpSpPr>
          <p:cNvPr id="24579" name="组合 1"/>
          <p:cNvGrpSpPr/>
          <p:nvPr/>
        </p:nvGrpSpPr>
        <p:grpSpPr>
          <a:xfrm>
            <a:off x="377825" y="590550"/>
            <a:ext cx="430213" cy="1836738"/>
            <a:chOff x="396875" y="590550"/>
            <a:chExt cx="430213" cy="1837184"/>
          </a:xfrm>
        </p:grpSpPr>
        <p:sp>
          <p:nvSpPr>
            <p:cNvPr id="9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11" name="文本框 2"/>
          <p:cNvSpPr txBox="1"/>
          <p:nvPr/>
        </p:nvSpPr>
        <p:spPr>
          <a:xfrm>
            <a:off x="33337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文章脉络</a:t>
            </a:r>
            <a:endParaRPr kumimoji="0" lang="zh-HK" altLang="en-US" sz="2400" b="1" kern="1200" cap="none" spc="300" normalizeH="0" baseline="0" noProof="0">
              <a:solidFill>
                <a:srgbClr val="00006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000" y="914400"/>
            <a:ext cx="817245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第一部分（①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—③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写“我”变成金色花后和母亲捉迷藏。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89000" y="2176463"/>
            <a:ext cx="817245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第二部分（④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—⑦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写“我”与母亲的三次嬉戏。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89000" y="3395663"/>
            <a:ext cx="8172450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第三部分（⑧⑨）：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写母子对话，充满娇嗔、爱意和母子深情。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6"/>
          <p:cNvSpPr txBox="1"/>
          <p:nvPr/>
        </p:nvSpPr>
        <p:spPr>
          <a:xfrm>
            <a:off x="385763" y="-46037"/>
            <a:ext cx="2416175" cy="538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课文整体感知</a:t>
            </a:r>
          </a:p>
        </p:txBody>
      </p:sp>
      <p:sp>
        <p:nvSpPr>
          <p:cNvPr id="25603" name="文本框 1"/>
          <p:cNvSpPr txBox="1"/>
          <p:nvPr/>
        </p:nvSpPr>
        <p:spPr>
          <a:xfrm>
            <a:off x="900113" y="946150"/>
            <a:ext cx="7342187" cy="6000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简要概括课文主旨。</a:t>
            </a:r>
            <a:endParaRPr lang="en-US" altLang="zh-CN" sz="22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9800" y="1546225"/>
            <a:ext cx="7294563" cy="204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en-US" altLang="zh-CN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金色花</a:t>
            </a:r>
            <a:r>
              <a:rPr lang="en-US" altLang="zh-CN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通过写一个儿童把自己想象成一朵金色花，并由此引发联想</a:t>
            </a:r>
            <a:r>
              <a:rPr lang="en-US" altLang="zh-CN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与妈妈“捉迷藏”，让妈妈嗅到花香，将影子投在妈妈所读的书页上等，来表现母子之爱以及人类天性的美好和圣洁。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6"/>
          <p:cNvSpPr txBox="1"/>
          <p:nvPr/>
        </p:nvSpPr>
        <p:spPr>
          <a:xfrm>
            <a:off x="395288" y="-53975"/>
            <a:ext cx="1673225" cy="538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2473325" y="915988"/>
            <a:ext cx="114617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玩捉迷藏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155825" y="806450"/>
            <a:ext cx="184150" cy="3565525"/>
          </a:xfrm>
          <a:prstGeom prst="leftBrac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箭头连接符 18"/>
          <p:cNvCxnSpPr>
            <a:stCxn id="28" idx="3"/>
            <a:endCxn id="12" idx="1"/>
          </p:cNvCxnSpPr>
          <p:nvPr/>
        </p:nvCxnSpPr>
        <p:spPr>
          <a:xfrm flipV="1">
            <a:off x="3619500" y="1116013"/>
            <a:ext cx="654050" cy="3175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1392238" y="1947863"/>
            <a:ext cx="576263" cy="12461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金色花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473325" y="2359025"/>
            <a:ext cx="114617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三次嬉戏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473325" y="3867150"/>
            <a:ext cx="1146175" cy="409575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母子对话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273550" y="911225"/>
            <a:ext cx="160972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看着妈妈工作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273550" y="1841500"/>
            <a:ext cx="160972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让妈妈嗅花香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273550" y="2376488"/>
            <a:ext cx="160972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投影到书页上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273550" y="2921000"/>
            <a:ext cx="1846263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落到地上现原形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273550" y="3870325"/>
            <a:ext cx="1146175" cy="407988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充满爱意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561138" y="2206625"/>
            <a:ext cx="1179513" cy="714375"/>
          </a:xfrm>
          <a:prstGeom prst="roundRect">
            <a:avLst/>
          </a:prstGeom>
          <a:noFill/>
          <a:ln w="19050">
            <a:solidFill>
              <a:schemeClr val="tx2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母子情深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人性美好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3619500" y="4094163"/>
            <a:ext cx="654050" cy="4763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左大括号 20"/>
          <p:cNvSpPr/>
          <p:nvPr/>
        </p:nvSpPr>
        <p:spPr>
          <a:xfrm>
            <a:off x="3913188" y="1708150"/>
            <a:ext cx="160338" cy="1727200"/>
          </a:xfrm>
          <a:prstGeom prst="leftBrac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6218238" y="806450"/>
            <a:ext cx="184150" cy="3565525"/>
          </a:xfrm>
          <a:prstGeom prst="leftBrac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6"/>
          <p:cNvSpPr txBox="1"/>
          <p:nvPr/>
        </p:nvSpPr>
        <p:spPr>
          <a:xfrm>
            <a:off x="415925" y="-46037"/>
            <a:ext cx="25400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课文细读品味</a:t>
            </a:r>
          </a:p>
        </p:txBody>
      </p:sp>
      <p:sp>
        <p:nvSpPr>
          <p:cNvPr id="27651" name="文本框 1"/>
          <p:cNvSpPr txBox="1"/>
          <p:nvPr/>
        </p:nvSpPr>
        <p:spPr>
          <a:xfrm>
            <a:off x="658813" y="685800"/>
            <a:ext cx="7824787" cy="5207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1.“</a:t>
            </a:r>
            <a:r>
              <a:rPr lang="zh-CN" altLang="en-US" sz="2200" b="1">
                <a:latin typeface="宋体" panose="02010600030101010101" pitchFamily="2" charset="-122"/>
              </a:rPr>
              <a:t>假如我变成了一朵金色花”，假如一词有什么作用？</a:t>
            </a:r>
          </a:p>
        </p:txBody>
      </p:sp>
      <p:sp>
        <p:nvSpPr>
          <p:cNvPr id="4" name="矩形 3"/>
          <p:cNvSpPr/>
          <p:nvPr/>
        </p:nvSpPr>
        <p:spPr>
          <a:xfrm>
            <a:off x="1042988" y="1347788"/>
            <a:ext cx="72961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en-US" altLang="zh-CN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假如”表明全篇文章是以一种想象的方式来写的</a:t>
            </a:r>
            <a:r>
              <a:rPr lang="en-US" altLang="zh-CN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这个词是本文的文眼。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6"/>
          <p:cNvSpPr txBox="1"/>
          <p:nvPr/>
        </p:nvSpPr>
        <p:spPr>
          <a:xfrm>
            <a:off x="415925" y="-46037"/>
            <a:ext cx="25400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课文细读品味</a:t>
            </a:r>
          </a:p>
        </p:txBody>
      </p:sp>
      <p:sp>
        <p:nvSpPr>
          <p:cNvPr id="28675" name="文本框 1"/>
          <p:cNvSpPr txBox="1"/>
          <p:nvPr/>
        </p:nvSpPr>
        <p:spPr>
          <a:xfrm>
            <a:off x="658813" y="685800"/>
            <a:ext cx="7824787" cy="10287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2.“</a:t>
            </a:r>
            <a:r>
              <a:rPr lang="zh-CN" altLang="en-US" sz="2200" b="1">
                <a:latin typeface="宋体" panose="02010600030101010101" pitchFamily="2" charset="-122"/>
              </a:rPr>
              <a:t>我暗暗地在那里匿笑</a:t>
            </a:r>
            <a:r>
              <a:rPr lang="en-US" altLang="zh-CN" sz="2200" b="1">
                <a:latin typeface="宋体" panose="02010600030101010101" pitchFamily="2" charset="-122"/>
              </a:rPr>
              <a:t>,</a:t>
            </a:r>
            <a:r>
              <a:rPr lang="zh-CN" altLang="en-US" sz="2200" b="1">
                <a:latin typeface="宋体" panose="02010600030101010101" pitchFamily="2" charset="-122"/>
              </a:rPr>
              <a:t>却一声儿不响”，这一段写出了孩子的什么特点</a:t>
            </a:r>
            <a:r>
              <a:rPr lang="en-US" altLang="zh-CN" sz="2200" b="1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042988" y="1770063"/>
            <a:ext cx="754856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本段以儿童特有的方式表达对母亲的感情，构成一幅儿童嬉戏的画面。听着母亲的呼唤，“我”“暗暗”“匿笑” “一声儿不响”，表现了孩子的调皮、可爱、活泼、天真。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5151438"/>
          </a:xfrm>
          <a:prstGeom prst="rect">
            <a:avLst/>
          </a:prstGeom>
          <a:solidFill>
            <a:srgbClr val="C8E4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307975"/>
            <a:ext cx="91440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976313" y="327025"/>
            <a:ext cx="718661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7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金色花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976313" y="1225550"/>
            <a:ext cx="7027863" cy="0"/>
          </a:xfrm>
          <a:prstGeom prst="line">
            <a:avLst/>
          </a:prstGeom>
          <a:ln w="41275">
            <a:solidFill>
              <a:srgbClr val="00A8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2" name="Picture 2" descr="https://timgsa.baidu.com/timg?image&amp;quality=80&amp;size=b9999_10000&amp;sec=1494580251917&amp;di=3981644a56beaddd0be3122dfb1c629b&amp;imgtype=0&amp;src=http%3A%2F%2Fimg0.ph.126.net%2F7IsaIqbL3xF1D1UC8a3vUQ%3D%3D%2F66304971191647205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428750"/>
            <a:ext cx="6491288" cy="3151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6"/>
          <p:cNvSpPr txBox="1"/>
          <p:nvPr/>
        </p:nvSpPr>
        <p:spPr>
          <a:xfrm>
            <a:off x="415925" y="-46037"/>
            <a:ext cx="25400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课文细读品味</a:t>
            </a:r>
          </a:p>
        </p:txBody>
      </p:sp>
      <p:sp>
        <p:nvSpPr>
          <p:cNvPr id="29699" name="文本框 1"/>
          <p:cNvSpPr txBox="1"/>
          <p:nvPr/>
        </p:nvSpPr>
        <p:spPr>
          <a:xfrm>
            <a:off x="658813" y="685800"/>
            <a:ext cx="7824787" cy="5207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3.</a:t>
            </a:r>
            <a:r>
              <a:rPr lang="zh-CN" altLang="en-US" sz="2200" b="1">
                <a:latin typeface="宋体" panose="02010600030101010101" pitchFamily="2" charset="-122"/>
              </a:rPr>
              <a:t>怎样理解“我要悄悄地开放花瓣儿</a:t>
            </a:r>
            <a:r>
              <a:rPr lang="en-US" altLang="zh-CN" sz="2200" b="1">
                <a:latin typeface="宋体" panose="02010600030101010101" pitchFamily="2" charset="-122"/>
              </a:rPr>
              <a:t>,</a:t>
            </a:r>
            <a:r>
              <a:rPr lang="zh-CN" altLang="en-US" sz="2200" b="1">
                <a:latin typeface="宋体" panose="02010600030101010101" pitchFamily="2" charset="-122"/>
              </a:rPr>
              <a:t>看着你工作”这句话</a:t>
            </a:r>
            <a:r>
              <a:rPr lang="en-US" altLang="zh-CN" sz="2200" b="1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042988" y="1347788"/>
            <a:ext cx="729615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en-US" altLang="zh-CN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我要悄悄地开放花瓣儿，看着你工作”，这是孩子对母爱的回报。快乐、活泼的孩子沐浴着母爱，想要变成一朵金色花，可以看着妈妈工作，他懂得，母爱是无私的，对母爱的回报也应该是无私的。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6"/>
          <p:cNvSpPr txBox="1"/>
          <p:nvPr/>
        </p:nvSpPr>
        <p:spPr>
          <a:xfrm>
            <a:off x="415925" y="-46037"/>
            <a:ext cx="25400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课文细读品味</a:t>
            </a:r>
          </a:p>
        </p:txBody>
      </p:sp>
      <p:sp>
        <p:nvSpPr>
          <p:cNvPr id="30723" name="文本框 1"/>
          <p:cNvSpPr txBox="1"/>
          <p:nvPr/>
        </p:nvSpPr>
        <p:spPr>
          <a:xfrm>
            <a:off x="658813" y="685800"/>
            <a:ext cx="7824787" cy="10287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4.</a:t>
            </a:r>
            <a:r>
              <a:rPr lang="zh-CN" altLang="en-US" sz="2200" b="1">
                <a:latin typeface="宋体" panose="02010600030101010101" pitchFamily="2" charset="-122"/>
              </a:rPr>
              <a:t>第④－⑦段按时间顺序写“我”与母亲的三次嬉戏</a:t>
            </a:r>
            <a:r>
              <a:rPr lang="en-US" altLang="zh-CN" sz="2200" b="1">
                <a:latin typeface="宋体" panose="02010600030101010101" pitchFamily="2" charset="-122"/>
              </a:rPr>
              <a:t>,</a:t>
            </a:r>
            <a:r>
              <a:rPr lang="zh-CN" altLang="en-US" sz="2200" b="1">
                <a:latin typeface="宋体" panose="02010600030101010101" pitchFamily="2" charset="-122"/>
              </a:rPr>
              <a:t>表现了“我”怎样的情感</a:t>
            </a:r>
            <a:r>
              <a:rPr lang="en-US" altLang="zh-CN" sz="2200" b="1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017588" y="1739900"/>
            <a:ext cx="7296150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三次嬉戏中，“我”散发出香气，是暗中对母亲表示依恋；将影子投在母亲所读的书页上，是替母亲遮阳，也是暗中对母亲表示依恋；恢复原形，缠着母亲讲故事，更是对母亲的爱的自然流露。总之，这三次嬉戏都是“我”在以儿童特有的方式表现对母亲深切的爱和依恋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6"/>
          <p:cNvSpPr txBox="1"/>
          <p:nvPr/>
        </p:nvSpPr>
        <p:spPr>
          <a:xfrm>
            <a:off x="415925" y="-46037"/>
            <a:ext cx="2540000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课文细读品味</a:t>
            </a:r>
          </a:p>
        </p:txBody>
      </p:sp>
      <p:sp>
        <p:nvSpPr>
          <p:cNvPr id="31747" name="文本框 1"/>
          <p:cNvSpPr txBox="1"/>
          <p:nvPr/>
        </p:nvSpPr>
        <p:spPr>
          <a:xfrm>
            <a:off x="658813" y="685800"/>
            <a:ext cx="7824787" cy="5207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360680" indent="-360680" algn="just"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5.</a:t>
            </a:r>
            <a:r>
              <a:rPr lang="zh-CN" altLang="en-US" sz="2200" b="1">
                <a:latin typeface="宋体" panose="02010600030101010101" pitchFamily="2" charset="-122"/>
              </a:rPr>
              <a:t>怎样理解妈妈对“我”说的“你这坏孩子”的一句嗔怪</a:t>
            </a:r>
            <a:r>
              <a:rPr lang="en-US" altLang="zh-CN" sz="2200" b="1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042988" y="1347788"/>
            <a:ext cx="729615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文写妈妈叫道：“孩子，你在哪里呀？”可以想见，孩子不见了，妈妈多么着急，这种焦急的心情肯定与时俱增，一旦见了，又惊又喜，妈妈自然会嗔怪孩子，所以说“我”是“坏孩子”，嗔怪中透出的其实是至真的母爱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"/>
          <p:cNvSpPr txBox="1"/>
          <p:nvPr/>
        </p:nvSpPr>
        <p:spPr>
          <a:xfrm>
            <a:off x="552450" y="661988"/>
            <a:ext cx="8083550" cy="11080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>
                <a:solidFill>
                  <a:srgbClr val="0070C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200" b="1">
                <a:solidFill>
                  <a:srgbClr val="0070C0"/>
                </a:solidFill>
                <a:latin typeface="宋体" panose="02010600030101010101" pitchFamily="2" charset="-122"/>
              </a:rPr>
              <a:t>难点</a:t>
            </a:r>
            <a:r>
              <a:rPr lang="en-US" altLang="zh-CN" sz="2200" b="1">
                <a:solidFill>
                  <a:srgbClr val="0070C0"/>
                </a:solidFill>
                <a:latin typeface="宋体" panose="02010600030101010101" pitchFamily="2" charset="-122"/>
              </a:rPr>
              <a:t>] </a:t>
            </a:r>
            <a:r>
              <a:rPr lang="en-US" altLang="zh-CN" sz="2200" b="1"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latin typeface="宋体" panose="02010600030101010101" pitchFamily="2" charset="-122"/>
              </a:rPr>
              <a:t>金色花</a:t>
            </a:r>
            <a:r>
              <a:rPr lang="en-US" altLang="zh-CN" sz="2200" b="1"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latin typeface="宋体" panose="02010600030101010101" pitchFamily="2" charset="-122"/>
              </a:rPr>
              <a:t>中，孩子为什么想变成一朵金色花？而且一而再，再而三地不让妈妈知道？</a:t>
            </a:r>
          </a:p>
        </p:txBody>
      </p:sp>
      <p:sp>
        <p:nvSpPr>
          <p:cNvPr id="3" name="矩形 2"/>
          <p:cNvSpPr/>
          <p:nvPr/>
        </p:nvSpPr>
        <p:spPr>
          <a:xfrm>
            <a:off x="552450" y="1787525"/>
            <a:ext cx="8064500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zh-CN" altLang="en-US" sz="2200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想为妈妈做点事，所以想变成一朵金色花，可以看着妈妈工作，可以让妈妈嗅到花香，可以投影在妈妈所读的书页上。孩子懂得，母爱是无私的，对母亲的回报也应该是无私的，他不图妈妈夸奖，只求妈妈能生活得更加温馨。所以他一而再，再而三地不让妈妈知道。</a:t>
            </a:r>
          </a:p>
        </p:txBody>
      </p:sp>
      <p:sp>
        <p:nvSpPr>
          <p:cNvPr id="32772" name="文本框 6"/>
          <p:cNvSpPr txBox="1"/>
          <p:nvPr/>
        </p:nvSpPr>
        <p:spPr>
          <a:xfrm>
            <a:off x="379413" y="-46037"/>
            <a:ext cx="2416175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课文全篇探究</a:t>
            </a:r>
            <a:endParaRPr lang="zh-CN" altLang="en-US" sz="29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1"/>
          <p:cNvSpPr txBox="1">
            <a:spLocks noChangeArrowheads="1"/>
          </p:cNvSpPr>
          <p:nvPr/>
        </p:nvSpPr>
        <p:spPr bwMode="auto">
          <a:xfrm>
            <a:off x="611188" y="1203325"/>
            <a:ext cx="78486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algn="just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2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1.</a:t>
            </a:r>
            <a:r>
              <a:rPr kumimoji="0" lang="zh-CN" altLang="en-US" sz="22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构思精巧，想象丰富。</a:t>
            </a:r>
          </a:p>
          <a:p>
            <a:pPr marL="266700" marR="0" indent="546100" algn="just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  <a:sym typeface="+mn-ea"/>
              </a:rPr>
              <a:t>这首散文诗构思精巧，作者借助丰富的想象，把儿童想象成一朵金色花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  <a:sym typeface="+mn-ea"/>
              </a:rPr>
              <a:t>开在最美丽的圣树上的花，并按时间顺序写了一天里孩子与母亲的三次嬉戏，在亲昵、亲热的气氛中，使读者感受到母子之爱。</a:t>
            </a:r>
          </a:p>
        </p:txBody>
      </p:sp>
      <p:sp>
        <p:nvSpPr>
          <p:cNvPr id="33795" name="文本框 6"/>
          <p:cNvSpPr txBox="1"/>
          <p:nvPr/>
        </p:nvSpPr>
        <p:spPr>
          <a:xfrm>
            <a:off x="415925" y="-58737"/>
            <a:ext cx="1677988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sp>
        <p:nvSpPr>
          <p:cNvPr id="11" name="矩形 10"/>
          <p:cNvSpPr/>
          <p:nvPr/>
        </p:nvSpPr>
        <p:spPr>
          <a:xfrm>
            <a:off x="3460750" y="555625"/>
            <a:ext cx="2173288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特色总结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2" name="直线连接符 4"/>
          <p:cNvCxnSpPr/>
          <p:nvPr/>
        </p:nvCxnSpPr>
        <p:spPr>
          <a:xfrm>
            <a:off x="5292725" y="771525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24"/>
          <p:cNvCxnSpPr/>
          <p:nvPr/>
        </p:nvCxnSpPr>
        <p:spPr>
          <a:xfrm>
            <a:off x="2989263" y="771525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971550" y="1095375"/>
            <a:ext cx="71596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algn="just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2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2200" b="1" kern="1200" cap="none" spc="0" normalizeH="0" baseline="0" noProof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语言平淡，清新隽永。</a:t>
            </a:r>
          </a:p>
          <a:p>
            <a:pPr marL="266700" marR="0" indent="546100" algn="just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  <a:sym typeface="+mn-ea"/>
              </a:rPr>
              <a:t>这首散文诗没有华丽的辞藻，所用的都只是平常语句。自然清新的语言，描绘出有声、有色、有香、有情致、有灵气的境界，意境深远，回味悠长。</a:t>
            </a:r>
          </a:p>
        </p:txBody>
      </p:sp>
      <p:sp>
        <p:nvSpPr>
          <p:cNvPr id="34819" name="文本框 6"/>
          <p:cNvSpPr txBox="1"/>
          <p:nvPr/>
        </p:nvSpPr>
        <p:spPr>
          <a:xfrm>
            <a:off x="415925" y="-58737"/>
            <a:ext cx="1671638" cy="53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3482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44400" y="10172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4000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6"/>
          <p:cNvSpPr txBox="1"/>
          <p:nvPr/>
        </p:nvSpPr>
        <p:spPr>
          <a:xfrm>
            <a:off x="460375" y="-41275"/>
            <a:ext cx="1671638" cy="538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2" name="矩形 1"/>
          <p:cNvSpPr/>
          <p:nvPr/>
        </p:nvSpPr>
        <p:spPr>
          <a:xfrm>
            <a:off x="463550" y="1231900"/>
            <a:ext cx="330200" cy="534988"/>
          </a:xfrm>
          <a:prstGeom prst="rect">
            <a:avLst/>
          </a:prstGeom>
          <a:grpFill/>
          <a:ln>
            <a:solidFill>
              <a:srgbClr val="00A4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3" name="文本框 3"/>
          <p:cNvSpPr txBox="1"/>
          <p:nvPr/>
        </p:nvSpPr>
        <p:spPr>
          <a:xfrm>
            <a:off x="452438" y="1306513"/>
            <a:ext cx="357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A4CC"/>
                </a:solidFill>
                <a:latin typeface="Arial" panose="020b0604020202020204" pitchFamily="34" charset="0"/>
              </a:rPr>
              <a:t>1</a:t>
            </a:r>
            <a:endParaRPr lang="zh-CN" altLang="en-US" sz="2400" b="1">
              <a:solidFill>
                <a:srgbClr val="00A4CC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550" y="2499742"/>
            <a:ext cx="319088" cy="520700"/>
          </a:xfrm>
          <a:prstGeom prst="rect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5" name="文本框 15"/>
          <p:cNvSpPr txBox="1"/>
          <p:nvPr/>
        </p:nvSpPr>
        <p:spPr>
          <a:xfrm>
            <a:off x="436563" y="2544763"/>
            <a:ext cx="3556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70C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2296" name="文本框 5"/>
          <p:cNvSpPr txBox="1"/>
          <p:nvPr/>
        </p:nvSpPr>
        <p:spPr>
          <a:xfrm>
            <a:off x="869950" y="1225550"/>
            <a:ext cx="7840663" cy="950913"/>
          </a:xfrm>
          <a:prstGeom prst="rect">
            <a:avLst/>
          </a:prstGeom>
          <a:solidFill>
            <a:srgbClr val="E3F1E7"/>
          </a:solidFill>
          <a:ln w="9525">
            <a:noFill/>
          </a:ln>
        </p:spPr>
        <p:txBody>
          <a:bodyPr tIns="7200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品味这两首散文诗的精美语言，体会其中浓浓的母子情；初步感知散文诗的体裁特点。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2955925" y="628650"/>
            <a:ext cx="3127375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阅读目标</a:t>
            </a:r>
          </a:p>
        </p:txBody>
      </p:sp>
      <p:cxnSp>
        <p:nvCxnSpPr>
          <p:cNvPr id="30" name="直线连接符 4"/>
          <p:cNvCxnSpPr/>
          <p:nvPr/>
        </p:nvCxnSpPr>
        <p:spPr>
          <a:xfrm>
            <a:off x="5292725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24"/>
          <p:cNvCxnSpPr/>
          <p:nvPr/>
        </p:nvCxnSpPr>
        <p:spPr>
          <a:xfrm>
            <a:off x="2916238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3" name="矩形 34"/>
          <p:cNvSpPr/>
          <p:nvPr/>
        </p:nvSpPr>
        <p:spPr>
          <a:xfrm>
            <a:off x="7812088" y="1744663"/>
            <a:ext cx="811212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</a:p>
        </p:txBody>
      </p:sp>
      <p:sp>
        <p:nvSpPr>
          <p:cNvPr id="12301" name="文本框 5"/>
          <p:cNvSpPr txBox="1"/>
          <p:nvPr/>
        </p:nvSpPr>
        <p:spPr>
          <a:xfrm>
            <a:off x="869950" y="2501900"/>
            <a:ext cx="7840663" cy="509588"/>
          </a:xfrm>
          <a:prstGeom prst="rect">
            <a:avLst/>
          </a:prstGeom>
          <a:solidFill>
            <a:srgbClr val="E3F1E7"/>
          </a:solidFill>
          <a:ln w="9525">
            <a:noFill/>
          </a:ln>
        </p:spPr>
        <p:txBody>
          <a:bodyPr tIns="7200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通过朗读，感受作品优美清新的意境和真挚纯朴的情感。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63550" y="3442196"/>
            <a:ext cx="330200" cy="534988"/>
          </a:xfrm>
          <a:prstGeom prst="rect">
            <a:avLst/>
          </a:prstGeom>
          <a:grpFill/>
          <a:ln>
            <a:solidFill>
              <a:srgbClr val="00A4CC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52438" y="3516313"/>
            <a:ext cx="357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A4CC"/>
                </a:solidFill>
                <a:latin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A4CC"/>
              </a:solidFill>
              <a:latin typeface="Arial" panose="020b0604020202020204" pitchFamily="34" charset="0"/>
            </a:endParaRPr>
          </a:p>
        </p:txBody>
      </p:sp>
      <p:sp>
        <p:nvSpPr>
          <p:cNvPr id="12304" name="文本框 5"/>
          <p:cNvSpPr txBox="1"/>
          <p:nvPr/>
        </p:nvSpPr>
        <p:spPr>
          <a:xfrm>
            <a:off x="869950" y="3435350"/>
            <a:ext cx="7840663" cy="950913"/>
          </a:xfrm>
          <a:prstGeom prst="rect">
            <a:avLst/>
          </a:prstGeom>
          <a:solidFill>
            <a:srgbClr val="E3F1E7"/>
          </a:solidFill>
          <a:ln w="9525">
            <a:noFill/>
          </a:ln>
        </p:spPr>
        <p:txBody>
          <a:bodyPr tIns="7200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整体把握这两首散文诗在思想内容、感情基调、构思角度、艺术手法、语言风格等方面的异同，能进行简单的比较阅读。</a:t>
            </a:r>
          </a:p>
        </p:txBody>
      </p:sp>
      <p:sp>
        <p:nvSpPr>
          <p:cNvPr id="19" name="矩形 34"/>
          <p:cNvSpPr/>
          <p:nvPr/>
        </p:nvSpPr>
        <p:spPr>
          <a:xfrm>
            <a:off x="7812088" y="2525713"/>
            <a:ext cx="811212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</a:p>
        </p:txBody>
      </p:sp>
      <p:sp>
        <p:nvSpPr>
          <p:cNvPr id="20" name="矩形 34"/>
          <p:cNvSpPr/>
          <p:nvPr/>
        </p:nvSpPr>
        <p:spPr>
          <a:xfrm>
            <a:off x="8031163" y="3954463"/>
            <a:ext cx="811212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4000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6"/>
          <p:cNvSpPr txBox="1"/>
          <p:nvPr/>
        </p:nvSpPr>
        <p:spPr>
          <a:xfrm>
            <a:off x="460375" y="-41275"/>
            <a:ext cx="1671638" cy="538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13316" name="文本框 5"/>
          <p:cNvSpPr txBox="1"/>
          <p:nvPr/>
        </p:nvSpPr>
        <p:spPr>
          <a:xfrm>
            <a:off x="1835150" y="1225550"/>
            <a:ext cx="5443538" cy="558800"/>
          </a:xfrm>
          <a:prstGeom prst="rect">
            <a:avLst/>
          </a:prstGeom>
          <a:solidFill>
            <a:srgbClr val="E3F1E7"/>
          </a:solidFill>
          <a:ln w="9525">
            <a:noFill/>
          </a:ln>
        </p:spPr>
        <p:txBody>
          <a:bodyPr tIns="7200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理解象征手法及插叙，学会运用。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2955925" y="628650"/>
            <a:ext cx="3127375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写作目标</a:t>
            </a:r>
          </a:p>
        </p:txBody>
      </p:sp>
      <p:cxnSp>
        <p:nvCxnSpPr>
          <p:cNvPr id="30" name="直线连接符 4"/>
          <p:cNvCxnSpPr/>
          <p:nvPr/>
        </p:nvCxnSpPr>
        <p:spPr>
          <a:xfrm>
            <a:off x="5292725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24"/>
          <p:cNvCxnSpPr/>
          <p:nvPr/>
        </p:nvCxnSpPr>
        <p:spPr>
          <a:xfrm>
            <a:off x="2916238" y="844550"/>
            <a:ext cx="792163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34"/>
          <p:cNvSpPr/>
          <p:nvPr/>
        </p:nvSpPr>
        <p:spPr>
          <a:xfrm>
            <a:off x="6497638" y="1282700"/>
            <a:ext cx="76835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4000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6"/>
          <p:cNvSpPr txBox="1"/>
          <p:nvPr/>
        </p:nvSpPr>
        <p:spPr>
          <a:xfrm>
            <a:off x="460375" y="-41275"/>
            <a:ext cx="1879600" cy="53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品格素养</a:t>
            </a:r>
          </a:p>
        </p:txBody>
      </p:sp>
      <p:sp>
        <p:nvSpPr>
          <p:cNvPr id="14340" name="文本框 5"/>
          <p:cNvSpPr txBox="1"/>
          <p:nvPr/>
        </p:nvSpPr>
        <p:spPr>
          <a:xfrm>
            <a:off x="971550" y="1131888"/>
            <a:ext cx="7200900" cy="509587"/>
          </a:xfrm>
          <a:prstGeom prst="rect">
            <a:avLst/>
          </a:prstGeom>
          <a:solidFill>
            <a:srgbClr val="E3F1E7"/>
          </a:solidFill>
          <a:ln w="9525">
            <a:noFill/>
          </a:ln>
        </p:spPr>
        <p:txBody>
          <a:bodyPr tIns="7200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体会人间至爱亲情，激发关爱母亲、回报母亲的情感。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100"/>
          <p:cNvSpPr txBox="1"/>
          <p:nvPr/>
        </p:nvSpPr>
        <p:spPr>
          <a:xfrm>
            <a:off x="971550" y="857250"/>
            <a:ext cx="7200900" cy="307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泰戈尔（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1861—1941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），印度作家、诗人、社会活动家，获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1913 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年诺贝尔文学奖。泰戈尔是具有世界影响力的作家，被称为“东方诗圣”，他同情苦难深重的下层人民，热爱祖国，热爱古老的民族文化，亲自创办学校，进行民族传统教育。代表作有诗集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吉檀迦利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飞鸟集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园丁集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新月集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等。</a:t>
            </a:r>
          </a:p>
        </p:txBody>
      </p:sp>
      <p:grpSp>
        <p:nvGrpSpPr>
          <p:cNvPr id="15363" name="组合 1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23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作者简介</a:t>
            </a:r>
            <a:endParaRPr kumimoji="0" lang="zh-HK" altLang="en-US" sz="2400" b="1" kern="1200" cap="none" spc="300" normalizeH="0" baseline="0" noProof="0">
              <a:solidFill>
                <a:srgbClr val="00006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415925" y="-50800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预习资料速查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100"/>
          <p:cNvSpPr txBox="1"/>
          <p:nvPr/>
        </p:nvSpPr>
        <p:spPr>
          <a:xfrm>
            <a:off x="876300" y="1058863"/>
            <a:ext cx="7440613" cy="2058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金色花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是泰戈尔诗集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新月集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中的代表作，是他的早期作品。这一时期泰戈尔的创作往往“梦幻多于现实”。他本人幻想通过温和的宗教、哲学、教育和道德等手段来改造国民性，改造社会，从而实现民族自治。</a:t>
            </a:r>
          </a:p>
        </p:txBody>
      </p:sp>
      <p:grpSp>
        <p:nvGrpSpPr>
          <p:cNvPr id="16387" name="组合 16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18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22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背景资料</a:t>
            </a:r>
          </a:p>
        </p:txBody>
      </p:sp>
      <p:sp>
        <p:nvSpPr>
          <p:cNvPr id="26" name="文本框 6"/>
          <p:cNvSpPr txBox="1">
            <a:spLocks noChangeArrowheads="1"/>
          </p:cNvSpPr>
          <p:nvPr/>
        </p:nvSpPr>
        <p:spPr bwMode="auto">
          <a:xfrm>
            <a:off x="415925" y="-50800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预习资料速查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0" name="组合 16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18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22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smtClean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文体知识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solidFill>
                <a:srgbClr val="00006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文本框 6"/>
          <p:cNvSpPr txBox="1">
            <a:spLocks noChangeArrowheads="1"/>
          </p:cNvSpPr>
          <p:nvPr/>
        </p:nvSpPr>
        <p:spPr bwMode="auto">
          <a:xfrm>
            <a:off x="415925" y="-50800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预习资料速查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7" name="文本框 100"/>
          <p:cNvSpPr txBox="1">
            <a:spLocks noChangeArrowheads="1"/>
          </p:cNvSpPr>
          <p:nvPr/>
        </p:nvSpPr>
        <p:spPr bwMode="auto">
          <a:xfrm>
            <a:off x="876300" y="915988"/>
            <a:ext cx="7440613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散文诗</a:t>
            </a:r>
          </a:p>
          <a:p>
            <a:pPr marL="0" marR="0" lvl="0" indent="6223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散文诗是兼有诗歌与散文特点的一种现代抒情文学体裁。它融合了诗的表现性和散文的描写性。在本质上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它属于诗，有诗的情绪和想象，给读者以美感；在内容上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它保留了有诗意的散文性细节；在形式上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它有散文的外观，不像诗歌那样分行和押韵，但不乏内在的音韵美和节奏感。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文本框 6"/>
          <p:cNvSpPr txBox="1">
            <a:spLocks noChangeArrowheads="1"/>
          </p:cNvSpPr>
          <p:nvPr/>
        </p:nvSpPr>
        <p:spPr bwMode="auto">
          <a:xfrm>
            <a:off x="415925" y="-55562"/>
            <a:ext cx="23923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预习资料速查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8435" name="组合 14"/>
          <p:cNvGrpSpPr/>
          <p:nvPr/>
        </p:nvGrpSpPr>
        <p:grpSpPr>
          <a:xfrm>
            <a:off x="295275" y="590550"/>
            <a:ext cx="430213" cy="1836738"/>
            <a:chOff x="396875" y="590550"/>
            <a:chExt cx="430213" cy="1837184"/>
          </a:xfrm>
        </p:grpSpPr>
        <p:sp>
          <p:nvSpPr>
            <p:cNvPr id="16" name="矩形 12"/>
            <p:cNvSpPr/>
            <p:nvPr/>
          </p:nvSpPr>
          <p:spPr>
            <a:xfrm rot="16200000">
              <a:off x="388090" y="1988737"/>
              <a:ext cx="447784" cy="430213"/>
            </a:xfrm>
            <a:custGeom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-197840" y="1185265"/>
              <a:ext cx="1619643" cy="4302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HK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张海山锐谐体2.0-授权联系：Samtype@QQ.com" pitchFamily="2" charset="-122"/>
                <a:ea typeface="张海山锐谐体2.0-授权联系：Samtype@QQ.com" pitchFamily="2" charset="-122"/>
                <a:cs typeface="+mn-cs"/>
              </a:endParaRPr>
            </a:p>
          </p:txBody>
        </p:sp>
      </p:grpSp>
      <p:sp>
        <p:nvSpPr>
          <p:cNvPr id="18" name="文本框 2"/>
          <p:cNvSpPr txBox="1"/>
          <p:nvPr/>
        </p:nvSpPr>
        <p:spPr>
          <a:xfrm>
            <a:off x="250825" y="700088"/>
            <a:ext cx="554038" cy="145732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>
            <a:defPPr>
              <a:defRPr lang="zh-CN"/>
            </a:defPPr>
            <a:lvl1pPr eaLnBrk="0" hangingPunct="0">
              <a:defRPr sz="2400" b="1" spc="300">
                <a:solidFill>
                  <a:srgbClr val="000064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00006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知识链接</a:t>
            </a:r>
          </a:p>
        </p:txBody>
      </p:sp>
      <p:sp>
        <p:nvSpPr>
          <p:cNvPr id="18437" name="文本框 100"/>
          <p:cNvSpPr txBox="1"/>
          <p:nvPr/>
        </p:nvSpPr>
        <p:spPr>
          <a:xfrm>
            <a:off x="876300" y="842963"/>
            <a:ext cx="7440613" cy="364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我十七岁离开母亲，到远方求学。临行的时候，母亲眼睛里发出严肃的光辉，诫告我待人接物求学立身的大道；口角上表出慈爱的笑容，关照我起居饮食一切的细事。 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丰子恺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我的母亲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</a:p>
          <a:p>
            <a:pPr indent="622300" algn="just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我想一般人都会同意，凡是自己母亲做的菜永远都是最好吃的。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梁实秋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</a:rPr>
              <a:t>想我的母亲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</a:p>
        </p:txBody>
      </p:sp>
    </p:spTree>
  </p:cSld>
  <p:clrMapOvr>
    <a:masterClrMapping/>
  </p:clrMapOvr>
  <p:transition spd="slow">
    <p:wipe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120</Paragraphs>
  <Slides>25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Calibri</vt:lpstr>
      <vt:lpstr>宋体</vt:lpstr>
      <vt:lpstr>黑体</vt:lpstr>
      <vt:lpstr>Kaiti SC</vt:lpstr>
      <vt:lpstr>微软雅黑</vt:lpstr>
      <vt:lpstr>楷体</vt:lpstr>
      <vt:lpstr>Times New Roman</vt:lpstr>
      <vt:lpstr>张海山锐谐体2.0-授权联系：Samtype@QQ.com</vt:lpstr>
      <vt:lpstr>方正姚体</vt:lpstr>
      <vt:lpstr>2_自定义设计方案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2021-06-08T20:14:41.744</cp:lastPrinted>
  <dcterms:created xsi:type="dcterms:W3CDTF">2021-06-08T20:14:41Z</dcterms:created>
  <dcterms:modified xsi:type="dcterms:W3CDTF">2021-06-08T12:14:42Z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