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3" r:id="rId3"/>
    <p:sldMasterId id="2147483685" r:id="rId4"/>
    <p:sldMasterId id="2147483697" r:id="rId5"/>
    <p:sldMasterId id="2147483709" r:id="rId6"/>
    <p:sldMasterId id="2147483721" r:id="rId7"/>
    <p:sldMasterId id="2147483734" r:id="rId8"/>
  </p:sldMasterIdLst>
  <p:notesMasterIdLst>
    <p:notesMasterId r:id="rId9"/>
  </p:notesMasterIdLst>
  <p:sldIdLst>
    <p:sldId id="586" r:id="rId10"/>
    <p:sldId id="587" r:id="rId11"/>
    <p:sldId id="284" r:id="rId12"/>
    <p:sldId id="630" r:id="rId13"/>
    <p:sldId id="585" r:id="rId14"/>
    <p:sldId id="583" r:id="rId15"/>
    <p:sldId id="521" r:id="rId16"/>
    <p:sldId id="522" r:id="rId17"/>
    <p:sldId id="523" r:id="rId18"/>
    <p:sldId id="525" r:id="rId19"/>
    <p:sldId id="526" r:id="rId20"/>
    <p:sldId id="562" r:id="rId21"/>
    <p:sldId id="533" r:id="rId22"/>
    <p:sldId id="539" r:id="rId23"/>
    <p:sldId id="369" r:id="rId24"/>
    <p:sldId id="574" r:id="rId25"/>
    <p:sldId id="643" r:id="rId26"/>
    <p:sldId id="644" r:id="rId27"/>
    <p:sldId id="645" r:id="rId28"/>
    <p:sldId id="646" r:id="rId29"/>
    <p:sldId id="647" r:id="rId30"/>
    <p:sldId id="640" r:id="rId31"/>
    <p:sldId id="641" r:id="rId32"/>
    <p:sldId id="566" r:id="rId33"/>
    <p:sldId id="573" r:id="rId34"/>
    <p:sldId id="689" r:id="rId35"/>
    <p:sldId id="589" r:id="rId36"/>
    <p:sldId id="648" r:id="rId37"/>
    <p:sldId id="567" r:id="rId38"/>
    <p:sldId id="578" r:id="rId39"/>
    <p:sldId id="631" r:id="rId40"/>
    <p:sldId id="650" r:id="rId41"/>
    <p:sldId id="649" r:id="rId42"/>
    <p:sldId id="568" r:id="rId43"/>
    <p:sldId id="581" r:id="rId44"/>
    <p:sldId id="635" r:id="rId45"/>
    <p:sldId id="634" r:id="rId46"/>
    <p:sldId id="569" r:id="rId47"/>
    <p:sldId id="575" r:id="rId48"/>
    <p:sldId id="636" r:id="rId49"/>
    <p:sldId id="637" r:id="rId50"/>
    <p:sldId id="733" r:id="rId51"/>
    <p:sldId id="570" r:id="rId52"/>
    <p:sldId id="580" r:id="rId53"/>
    <p:sldId id="571" r:id="rId54"/>
    <p:sldId id="577" r:id="rId55"/>
    <p:sldId id="572" r:id="rId56"/>
    <p:sldId id="582" r:id="rId57"/>
    <p:sldId id="638" r:id="rId58"/>
    <p:sldId id="538" r:id="rId59"/>
    <p:sldId id="540" r:id="rId60"/>
    <p:sldId id="542" r:id="rId61"/>
    <p:sldId id="543" r:id="rId62"/>
    <p:sldId id="544" r:id="rId63"/>
    <p:sldId id="545" r:id="rId64"/>
    <p:sldId id="546" r:id="rId65"/>
    <p:sldId id="547" r:id="rId66"/>
    <p:sldId id="548" r:id="rId67"/>
    <p:sldId id="590" r:id="rId68"/>
    <p:sldId id="593" r:id="rId69"/>
    <p:sldId id="591" r:id="rId70"/>
    <p:sldId id="592" r:id="rId71"/>
    <p:sldId id="639" r:id="rId72"/>
    <p:sldId id="727" r:id="rId73"/>
    <p:sldId id="730" r:id="rId74"/>
    <p:sldId id="731" r:id="rId75"/>
    <p:sldId id="732" r:id="rId76"/>
  </p:sldIdLst>
  <p:sldSz cx="9144000" cy="6858000" type="screen4x3"/>
  <p:notesSz cx="6858000" cy="9144000"/>
  <p:custDataLst>
    <p:tags r:id="rId7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2386" autoAdjust="0"/>
  </p:normalViewPr>
  <p:slideViewPr>
    <p:cSldViewPr>
      <p:cViewPr varScale="1">
        <p:scale>
          <a:sx n="64" d="100"/>
          <a:sy n="64" d="100"/>
        </p:scale>
        <p:origin x="864" y="66"/>
      </p:cViewPr>
      <p:guideLst>
        <p:guide orient="horz" pos="220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0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slide" Target="slides/slide19.xml" /><Relationship Id="rId29" Type="http://schemas.openxmlformats.org/officeDocument/2006/relationships/slide" Target="slides/slide20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1.xml" /><Relationship Id="rId31" Type="http://schemas.openxmlformats.org/officeDocument/2006/relationships/slide" Target="slides/slide22.xml" /><Relationship Id="rId32" Type="http://schemas.openxmlformats.org/officeDocument/2006/relationships/slide" Target="slides/slide23.xml" /><Relationship Id="rId33" Type="http://schemas.openxmlformats.org/officeDocument/2006/relationships/slide" Target="slides/slide24.xml" /><Relationship Id="rId34" Type="http://schemas.openxmlformats.org/officeDocument/2006/relationships/slide" Target="slides/slide25.xml" /><Relationship Id="rId35" Type="http://schemas.openxmlformats.org/officeDocument/2006/relationships/slide" Target="slides/slide26.xml" /><Relationship Id="rId36" Type="http://schemas.openxmlformats.org/officeDocument/2006/relationships/slide" Target="slides/slide27.xml" /><Relationship Id="rId37" Type="http://schemas.openxmlformats.org/officeDocument/2006/relationships/slide" Target="slides/slide28.xml" /><Relationship Id="rId38" Type="http://schemas.openxmlformats.org/officeDocument/2006/relationships/slide" Target="slides/slide29.xml" /><Relationship Id="rId39" Type="http://schemas.openxmlformats.org/officeDocument/2006/relationships/slide" Target="slides/slide30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1.xml" /><Relationship Id="rId41" Type="http://schemas.openxmlformats.org/officeDocument/2006/relationships/slide" Target="slides/slide32.xml" /><Relationship Id="rId42" Type="http://schemas.openxmlformats.org/officeDocument/2006/relationships/slide" Target="slides/slide33.xml" /><Relationship Id="rId43" Type="http://schemas.openxmlformats.org/officeDocument/2006/relationships/slide" Target="slides/slide34.xml" /><Relationship Id="rId44" Type="http://schemas.openxmlformats.org/officeDocument/2006/relationships/slide" Target="slides/slide35.xml" /><Relationship Id="rId45" Type="http://schemas.openxmlformats.org/officeDocument/2006/relationships/slide" Target="slides/slide36.xml" /><Relationship Id="rId46" Type="http://schemas.openxmlformats.org/officeDocument/2006/relationships/slide" Target="slides/slide37.xml" /><Relationship Id="rId47" Type="http://schemas.openxmlformats.org/officeDocument/2006/relationships/slide" Target="slides/slide38.xml" /><Relationship Id="rId48" Type="http://schemas.openxmlformats.org/officeDocument/2006/relationships/slide" Target="slides/slide39.xml" /><Relationship Id="rId49" Type="http://schemas.openxmlformats.org/officeDocument/2006/relationships/slide" Target="slides/slide40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41.xml" /><Relationship Id="rId51" Type="http://schemas.openxmlformats.org/officeDocument/2006/relationships/slide" Target="slides/slide42.xml" /><Relationship Id="rId52" Type="http://schemas.openxmlformats.org/officeDocument/2006/relationships/slide" Target="slides/slide43.xml" /><Relationship Id="rId53" Type="http://schemas.openxmlformats.org/officeDocument/2006/relationships/slide" Target="slides/slide44.xml" /><Relationship Id="rId54" Type="http://schemas.openxmlformats.org/officeDocument/2006/relationships/slide" Target="slides/slide45.xml" /><Relationship Id="rId55" Type="http://schemas.openxmlformats.org/officeDocument/2006/relationships/slide" Target="slides/slide46.xml" /><Relationship Id="rId56" Type="http://schemas.openxmlformats.org/officeDocument/2006/relationships/slide" Target="slides/slide47.xml" /><Relationship Id="rId57" Type="http://schemas.openxmlformats.org/officeDocument/2006/relationships/slide" Target="slides/slide48.xml" /><Relationship Id="rId58" Type="http://schemas.openxmlformats.org/officeDocument/2006/relationships/slide" Target="slides/slide49.xml" /><Relationship Id="rId59" Type="http://schemas.openxmlformats.org/officeDocument/2006/relationships/slide" Target="slides/slide50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51.xml" /><Relationship Id="rId61" Type="http://schemas.openxmlformats.org/officeDocument/2006/relationships/slide" Target="slides/slide52.xml" /><Relationship Id="rId62" Type="http://schemas.openxmlformats.org/officeDocument/2006/relationships/slide" Target="slides/slide53.xml" /><Relationship Id="rId63" Type="http://schemas.openxmlformats.org/officeDocument/2006/relationships/slide" Target="slides/slide54.xml" /><Relationship Id="rId64" Type="http://schemas.openxmlformats.org/officeDocument/2006/relationships/slide" Target="slides/slide55.xml" /><Relationship Id="rId65" Type="http://schemas.openxmlformats.org/officeDocument/2006/relationships/slide" Target="slides/slide56.xml" /><Relationship Id="rId66" Type="http://schemas.openxmlformats.org/officeDocument/2006/relationships/slide" Target="slides/slide57.xml" /><Relationship Id="rId67" Type="http://schemas.openxmlformats.org/officeDocument/2006/relationships/slide" Target="slides/slide58.xml" /><Relationship Id="rId68" Type="http://schemas.openxmlformats.org/officeDocument/2006/relationships/slide" Target="slides/slide59.xml" /><Relationship Id="rId69" Type="http://schemas.openxmlformats.org/officeDocument/2006/relationships/slide" Target="slides/slide60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61.xml" /><Relationship Id="rId71" Type="http://schemas.openxmlformats.org/officeDocument/2006/relationships/slide" Target="slides/slide62.xml" /><Relationship Id="rId72" Type="http://schemas.openxmlformats.org/officeDocument/2006/relationships/slide" Target="slides/slide63.xml" /><Relationship Id="rId73" Type="http://schemas.openxmlformats.org/officeDocument/2006/relationships/slide" Target="slides/slide64.xml" /><Relationship Id="rId74" Type="http://schemas.openxmlformats.org/officeDocument/2006/relationships/slide" Target="slides/slide65.xml" /><Relationship Id="rId75" Type="http://schemas.openxmlformats.org/officeDocument/2006/relationships/slide" Target="slides/slide66.xml" /><Relationship Id="rId76" Type="http://schemas.openxmlformats.org/officeDocument/2006/relationships/slide" Target="slides/slide67.xml" /><Relationship Id="rId77" Type="http://schemas.openxmlformats.org/officeDocument/2006/relationships/tags" Target="tags/tag3.xml" /><Relationship Id="rId78" Type="http://schemas.openxmlformats.org/officeDocument/2006/relationships/presProps" Target="presProps.xml" /><Relationship Id="rId79" Type="http://schemas.openxmlformats.org/officeDocument/2006/relationships/viewProps" Target="viewProps.xml" /><Relationship Id="rId8" Type="http://schemas.openxmlformats.org/officeDocument/2006/relationships/slideMaster" Target="slideMasters/slideMaster8.xml" /><Relationship Id="rId80" Type="http://schemas.openxmlformats.org/officeDocument/2006/relationships/theme" Target="theme/theme1.xml" /><Relationship Id="rId81" Type="http://schemas.openxmlformats.org/officeDocument/2006/relationships/tableStyles" Target="tableStyles.xml" /><Relationship Id="rId9" Type="http://schemas.openxmlformats.org/officeDocument/2006/relationships/notesMaster" Target="notesMasters/notesMaster1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9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6C9590-5AEC-483B-86F6-044D788AFFE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FB135-F0CB-4FDB-8582-9BD8C5DC2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177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kern="1200" baseline="0" smtClean="0">
                <a:latin typeface="+mn-lt"/>
                <a:ea typeface="黑体" panose="02010609060101010101" pitchFamily="49" charset="-122"/>
                <a:cs typeface="+mn-cs"/>
              </a:rPr>
              <a:t>中国是个具有五千年悠久历史和灿烂文化的文明古国，祖先为我们留下了丰富而又宝贵的文化遗产，丰富而有韵味的语言就是其中之一，熟语更是这个语言宝库中的瑰宝。现在就让我们一起走进那包罗万象的熟语世界，领略一下</a:t>
            </a:r>
            <a:r>
              <a:rPr lang="zh-CN" altLang="en-US" sz="1400" b="1" kern="1200" baseline="0" smtClean="0">
                <a:latin typeface="+mn-lt"/>
                <a:ea typeface="黑体" panose="02010609060101010101" pitchFamily="49" charset="-122"/>
                <a:cs typeface="+mn-cs"/>
              </a:rPr>
              <a:t>她的</a:t>
            </a:r>
            <a:r>
              <a:rPr lang="zh-CN" altLang="en-US" sz="1600" b="1" kern="1200" baseline="0" smtClean="0">
                <a:latin typeface="+mn-lt"/>
                <a:ea typeface="黑体" panose="02010609060101010101" pitchFamily="49" charset="-122"/>
                <a:cs typeface="+mn-cs"/>
              </a:rPr>
              <a:t>风采。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950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bào hǔ píng hé</a:t>
            </a:r>
          </a:p>
        </p:txBody>
      </p:sp>
    </p:spTree>
    <p:extLst>
      <p:ext uri="{BB962C8B-B14F-4D97-AF65-F5344CB8AC3E}">
        <p14:creationId xmlns:p14="http://schemas.microsoft.com/office/powerpoint/2010/main" val="3982110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xiè hòu</a:t>
            </a:r>
          </a:p>
        </p:txBody>
      </p:sp>
    </p:spTree>
    <p:extLst>
      <p:ext uri="{BB962C8B-B14F-4D97-AF65-F5344CB8AC3E}">
        <p14:creationId xmlns:p14="http://schemas.microsoft.com/office/powerpoint/2010/main" val="25627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罚不当罪是惩罚抵挡不上罪过,罚轻了。   罪不当罚是罪过不应当惩罚,罚重了。   罪不容诛是罪恶极大,杀了也抵不了所犯的罪恶。</a:t>
            </a:r>
          </a:p>
        </p:txBody>
      </p:sp>
    </p:spTree>
    <p:extLst>
      <p:ext uri="{BB962C8B-B14F-4D97-AF65-F5344CB8AC3E}">
        <p14:creationId xmlns:p14="http://schemas.microsoft.com/office/powerpoint/2010/main" val="1230080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、注意使用对象，防范“张冠李戴”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有些成语只适用于描述特定的人或事，有特定的指向性，命题者常常偷梁换柱，张冠李戴，把使用的对象、特定的指向有意弄错。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）是人是物要分清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如“巧夺天工”形容的对象是人的技能或人工物品，不能用来形容自然美景。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）特定对象记心中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有的专用于男女或夫妻关系。如：举案齐眉、相敬如宾、琴瑟之好、破镜重圆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有的专用于某一领域。如：美轮美奂，只用于形容屋舍高大华美，不能用来形容艺术品。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有的专用于群体。如：神神学习，只能指群体，不能指个体。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12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249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鞭辟入里</a:t>
            </a:r>
            <a:r>
              <a:rPr lang="zh-CN" altLang="en-US"/>
              <a:t>biān pì rù lǐ</a:t>
            </a:r>
          </a:p>
        </p:txBody>
      </p:sp>
    </p:spTree>
    <p:extLst>
      <p:ext uri="{BB962C8B-B14F-4D97-AF65-F5344CB8AC3E}">
        <p14:creationId xmlns:p14="http://schemas.microsoft.com/office/powerpoint/2010/main" val="22488675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sym typeface="+mn-ea"/>
              </a:rPr>
              <a:t>形容书法气势奔放，笔力劲健。【适用对象】书法。</a:t>
            </a:r>
            <a:endParaRPr lang="zh-CN" altLang="en-US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7020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、注意感情色彩，防范“褒贬误用”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从感情色彩上可分为褒义、中性和贬义三类。具有褒义色彩的成语，通常表达肯定、赞扬的情感态度；含贬义色彩的成语，则表达否定与批判的情感态度；介于二者之间的则是含中性色彩的成语。在使用过程中，必须辨清褒贬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）具有褒奖、赞扬色彩的成语，用于正面、积极的人或物，如“危言危行”“凤毛麟角”等。褒义误用为贬义，如“目无全牛”“如火如荼”都是褒义词，常被误用为贬义词。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）具有贬抑、批评色彩的成语，用于反面、消极的人或物，如“猫鼠同眠”“上下其手”等。贬义误用为褒义，如“天花乱坠”是贬义词，常被误用为褒义词。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）没有明显褒扬、贬抑色彩的中性词，适用范围较宽，如：“举一反三” “承上启下”等。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622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、注意用语得体，防范“谦敬错位”</a:t>
            </a:r>
            <a:endParaRPr lang="en-US" altLang="zh-CN" sz="12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我们在使用成语时要注意场合，做到自谦敬人，得体合度。如果分辨不清，就会导致谦敬错位。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）成语的使用有其特定的场合，有的还要区别尊卑、长幼、主宾、男女等。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常见的敬辞有：鼎力相助、不吝赐教、虚怀若谷、大驾光临、高抬贵手、高朋满座、卓尔不群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）敬辞用于对方，而不是他方（第三方）；谦辞用于自己。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常见的谦辞有：抛砖引玉、蓬荜生辉、不情之请、狗尾续貂、敬谢不敏、信笔涂鸦、不足挂齿、姑妄言之、一孔之见、雕虫小技。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25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敬谢不敏</a:t>
            </a:r>
            <a:endParaRPr lang="zh-CN" altLang="en-US"/>
          </a:p>
          <a:p>
            <a:r>
              <a:rPr lang="zh-CN" altLang="en-US">
                <a:sym typeface="+mn-ea"/>
              </a:rPr>
              <a:t>拼音：jìng xiè bù mǐn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解释：谢：推辞；不敏：不聪明，没有才能。 恭敬地表示能力不够或不能接受。多作推辞做某事的婉辞。</a:t>
            </a:r>
            <a:endParaRPr lang="zh-CN" altLang="en-US"/>
          </a:p>
          <a:p>
            <a:r>
              <a:rPr lang="zh-CN" altLang="en-US"/>
              <a:t>拼音：dōng tú xī mǒ</a:t>
            </a:r>
          </a:p>
          <a:p>
            <a:endParaRPr lang="zh-CN" altLang="en-US"/>
          </a:p>
          <a:p>
            <a:r>
              <a:rPr lang="zh-CN" altLang="en-US"/>
              <a:t>解释：涂、抹：原喻从事文辞。比喻用笔随便写写画画。</a:t>
            </a:r>
          </a:p>
          <a:p>
            <a:r>
              <a:rPr lang="zh-CN" altLang="en-US"/>
              <a:t>千虑一得</a:t>
            </a:r>
          </a:p>
          <a:p>
            <a:r>
              <a:rPr lang="zh-CN" altLang="en-US"/>
              <a:t>拼音：qiān lǜ yī dé</a:t>
            </a:r>
          </a:p>
          <a:p>
            <a:r>
              <a:rPr lang="zh-CN" altLang="en-US"/>
              <a:t>解释：即使愚笨的人，在很多次考虑中也总会有些可取的地方。多用来表示自谦。</a:t>
            </a:r>
          </a:p>
          <a:p>
            <a:r>
              <a:rPr lang="zh-CN" altLang="en-US"/>
              <a:t>问道于盲</a:t>
            </a:r>
          </a:p>
          <a:p>
            <a:r>
              <a:rPr lang="zh-CN" altLang="en-US"/>
              <a:t>拼音：wèn dào yú máng</a:t>
            </a:r>
          </a:p>
          <a:p>
            <a:r>
              <a:rPr lang="zh-CN" altLang="en-US"/>
              <a:t>解释：向瞎子问路。比喻向什么也不懂的人请教，不解决问题。比喻向什么也不懂的人请教，也作自谦之语。</a:t>
            </a:r>
          </a:p>
        </p:txBody>
      </p:sp>
    </p:spTree>
    <p:extLst>
      <p:ext uri="{BB962C8B-B14F-4D97-AF65-F5344CB8AC3E}">
        <p14:creationId xmlns:p14="http://schemas.microsoft.com/office/powerpoint/2010/main" val="2063494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xiāo</a:t>
            </a:r>
          </a:p>
        </p:txBody>
      </p:sp>
    </p:spTree>
    <p:extLst>
      <p:ext uri="{BB962C8B-B14F-4D97-AF65-F5344CB8AC3E}">
        <p14:creationId xmlns:p14="http://schemas.microsoft.com/office/powerpoint/2010/main" val="3059685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135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、注意准确简洁，防范“重复累赘”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在使用成语时要注意将成语的意思和句子的语意进行比照，避免成语隐含义与句子语意的重复。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）弄清成语的真正含义，其已含的意思在句中不能再有部分阐述。如“忍俊不禁”意为忍不住笑，不能说“忍俊不禁地笑了”。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）在使用的时候可以借助“代入法”。所谓“代入法”，就是用成语的准确解释取代成语放入句子里，结合上下文，阅读几遍，就可以发现问题，从而避免赘余。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6867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不虞之誉</a:t>
            </a:r>
          </a:p>
          <a:p>
            <a:r>
              <a:rPr lang="zh-CN" altLang="en-US"/>
              <a:t>拼音：bù yú zhī yù</a:t>
            </a:r>
          </a:p>
          <a:p>
            <a:endParaRPr lang="zh-CN" altLang="en-US"/>
          </a:p>
          <a:p>
            <a:r>
              <a:rPr lang="zh-CN" altLang="en-US"/>
              <a:t>解释：虞：料想；誉：称赞。没有意料到的赞扬。</a:t>
            </a:r>
          </a:p>
        </p:txBody>
      </p:sp>
    </p:spTree>
    <p:extLst>
      <p:ext uri="{BB962C8B-B14F-4D97-AF65-F5344CB8AC3E}">
        <p14:creationId xmlns:p14="http://schemas.microsoft.com/office/powerpoint/2010/main" val="3452244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/>
              <a:t>安定愉快地生活和劳动，</a:t>
            </a:r>
          </a:p>
          <a:p>
            <a:r>
              <a:rPr lang="zh-CN" altLang="en-US"/>
              <a:t>相形见绌</a:t>
            </a:r>
          </a:p>
          <a:p>
            <a:r>
              <a:rPr lang="zh-CN" altLang="en-US"/>
              <a:t>拼音：xiāng xíng jiàn chù</a:t>
            </a:r>
          </a:p>
          <a:p>
            <a:endParaRPr lang="zh-CN" altLang="en-US"/>
          </a:p>
          <a:p>
            <a:r>
              <a:rPr lang="zh-CN" altLang="en-US"/>
              <a:t>解释：形：对照；绌：不够，不足。和同类的事物相比较，显出不足。</a:t>
            </a:r>
          </a:p>
          <a:p>
            <a:r>
              <a:rPr lang="zh-CN" altLang="en-US"/>
              <a:t>shǎn shuò qí cí，意思指说话吞吞吐吐，不肯透露真相或回避要害问题。</a:t>
            </a:r>
          </a:p>
        </p:txBody>
      </p:sp>
    </p:spTree>
    <p:extLst>
      <p:ext uri="{BB962C8B-B14F-4D97-AF65-F5344CB8AC3E}">
        <p14:creationId xmlns:p14="http://schemas.microsoft.com/office/powerpoint/2010/main" val="1181871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、注意语法功能，防范“搭配不当”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成语具有一定的语法功能，在使用中，每个成语与其他词语的搭配都有相对稳定的语法结构，如果违反这种搭配，就容易出错。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）有的只能做谓语。如“深思熟虑” 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）有的只能做修饰语，如“大名鼎鼎”“津津有味”。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）有的不能带宾语，如“出奇制胜”“漠不关心”“司空见惯”“求全责备”。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）有的只能与否定词搭配，如“一蹴而就”“同日而语”“望其项背”“相提并论”“一概而论”。</a:t>
            </a:r>
          </a:p>
          <a:p>
            <a:pPr algn="l" eaLnBrk="0" hangingPunct="0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同日而语</a:t>
            </a:r>
            <a:r>
              <a:rPr lang="zh-CN" altLang="en-US" b="1">
                <a:sym typeface="+mn-ea"/>
              </a:rPr>
              <a:t>：把水平不同的人或物同时放在一起讨论，即相提并论。 </a:t>
            </a:r>
            <a:endParaRPr lang="zh-CN" altLang="en-US" b="1"/>
          </a:p>
          <a:p>
            <a:pPr algn="l" eaLnBrk="0" hangingPunct="0">
              <a:spcBef>
                <a:spcPct val="50000"/>
              </a:spcBef>
            </a:pP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653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、注意词语程度，防范“轻重不分”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有些成语词义较轻，有些成语词义较重，这就要求考生根据特定的语言环境选用词义轻重适度的成语，既不能违背语境逻辑，也不能违背事理逻辑，以避免大词小用或小词大用。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防范“轻重不分”</a:t>
            </a:r>
            <a:endParaRPr lang="en-US" altLang="zh-CN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避免成语使用轻重不当，可以采用如下策略：一是准确把握语境描述的程度；二是准确把握成语词义的轻重程度；三是对常见易错的、轻重有别的成语做归类整理，经常温习。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5214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有些成语的词义有轻重之分，使用时应避免大词小用或小词大用。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李老师身兼班主任、年级组长二职，又担任三个班的数学课，真是</a:t>
            </a:r>
            <a:r>
              <a:rPr lang="zh-CN" altLang="en-US" b="1" u="sng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日理万机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。 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现指国家领导人为国事日夜操劳</a:t>
            </a:r>
            <a:r>
              <a:rPr lang="en-US" altLang="zh-CN">
                <a:sym typeface="+mn-ea"/>
              </a:rPr>
              <a:t>. </a:t>
            </a:r>
            <a:endParaRPr lang="zh-CN" altLang="en-US"/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103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12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、注意细微差别，防范“近义误用”</a:t>
            </a:r>
            <a:endParaRPr lang="zh-CN" altLang="en-US" sz="1200" smtClean="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zh-CN" altLang="en-US" sz="120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有些成语彼此相似，在使用中极易混淆，如果辨析不精细，就会错用。对于此类词语，需要把握各自词义的重点，用心辨析两词中相异语素的含义，进而弄清两词的区别，才能避免误用。</a:t>
            </a:r>
            <a:endParaRPr lang="zh-CN" altLang="en-US" sz="12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1636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lvl="1"/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不孚众望</a:t>
            </a:r>
          </a:p>
          <a:p>
            <a:pPr marL="0" lvl="1"/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拼音</a:t>
            </a:r>
          </a:p>
          <a:p>
            <a:pPr marL="0" lvl="1"/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[bù fú zhòng wàng]孚：信服。不能使大家信服，未符合大家的期望。</a:t>
            </a:r>
          </a:p>
          <a:p>
            <a:pPr marL="0" lvl="1"/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不以为然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不认为是对的，应为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不以为意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  <a:sym typeface="+mn-ea"/>
              </a:rPr>
              <a:t>。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r>
              <a:rPr lang="zh-CN" altLang="en-US"/>
              <a:t>独行其道</a:t>
            </a:r>
          </a:p>
          <a:p>
            <a:r>
              <a:rPr lang="zh-CN" altLang="en-US"/>
              <a:t>拼音：dú xíng qí dào</a:t>
            </a:r>
          </a:p>
          <a:p>
            <a:r>
              <a:rPr lang="zh-CN" altLang="en-US"/>
              <a:t>解释：道：信念、主张。 独自去实现自己的主张。（强调独自，无人支持）</a:t>
            </a:r>
          </a:p>
          <a:p>
            <a:r>
              <a:rPr lang="zh-CN" altLang="en-US"/>
              <a:t>独行其是</a:t>
            </a:r>
          </a:p>
          <a:p>
            <a:r>
              <a:rPr lang="zh-CN" altLang="en-US"/>
              <a:t>拼音：dú xíng qí shì</a:t>
            </a:r>
          </a:p>
          <a:p>
            <a:r>
              <a:rPr lang="zh-CN" altLang="en-US"/>
              <a:t>解释：是：对的。不考虑别人的意见，只照自己认为对的去做。（强调自我，专制，独断专行）</a:t>
            </a:r>
          </a:p>
          <a:p>
            <a:r>
              <a:rPr lang="zh-CN" altLang="en-US"/>
              <a:t>前仆后继</a:t>
            </a:r>
          </a:p>
          <a:p>
            <a:r>
              <a:rPr lang="zh-CN" altLang="en-US"/>
              <a:t>拼音：qián pū hòu jì</a:t>
            </a:r>
          </a:p>
          <a:p>
            <a:r>
              <a:rPr lang="zh-CN" altLang="en-US"/>
              <a:t>解释：仆：倒下；继：接着，跟上。前面的倒下了，后面的紧跟上去。形容斗争的英勇壮烈。</a:t>
            </a:r>
          </a:p>
          <a:p>
            <a:r>
              <a:rPr lang="zh-CN" altLang="en-US"/>
              <a:t>前赴后继</a:t>
            </a:r>
          </a:p>
          <a:p>
            <a:r>
              <a:rPr lang="zh-CN" altLang="en-US"/>
              <a:t>拼音：qián fù hòu jì</a:t>
            </a:r>
          </a:p>
          <a:p>
            <a:r>
              <a:rPr lang="zh-CN" altLang="en-US"/>
              <a:t>解释：前面的冲上去了，后面的紧跟上来。 形容不断投入战斗，奋勇冲杀向前。</a:t>
            </a:r>
          </a:p>
          <a:p>
            <a:r>
              <a:rPr lang="zh-CN" altLang="en-US"/>
              <a:t>另眼相看 lìng yǎn xiāng kàn用另一种眼光看待。指看待某个人不同一般。也指不被重视的人得到重视。</a:t>
            </a:r>
          </a:p>
          <a:p>
            <a:r>
              <a:rPr lang="zh-CN" altLang="en-US"/>
              <a:t>刮目相看：意思是“指别人已有进步，不能再用老眼光去看他”</a:t>
            </a:r>
          </a:p>
          <a:p>
            <a:r>
              <a:rPr lang="zh-CN" altLang="en-US"/>
              <a:t>不胜其烦</a:t>
            </a:r>
          </a:p>
          <a:p>
            <a:r>
              <a:rPr lang="zh-CN" altLang="en-US"/>
              <a:t>拼音：bù shèng qí fán</a:t>
            </a:r>
          </a:p>
          <a:p>
            <a:r>
              <a:rPr lang="zh-CN" altLang="en-US"/>
              <a:t>解释：胜：禁得起；烦：烦琐。 烦琐得使人受不了。</a:t>
            </a:r>
          </a:p>
          <a:p>
            <a:r>
              <a:rPr lang="zh-CN" altLang="en-US"/>
              <a:t>不厌其烦</a:t>
            </a:r>
          </a:p>
          <a:p>
            <a:r>
              <a:rPr lang="zh-CN" altLang="en-US"/>
              <a:t>拼音：bù yàn qí fán解释：厌：嫌。不嫌麻烦。有耐心。</a:t>
            </a:r>
          </a:p>
          <a:p>
            <a:r>
              <a:rPr lang="zh-CN" altLang="en-US"/>
              <a:t>耸人听闻多是主观故意，侧重故意说夸大惊奇的话，使人惊动，强调有意为之。而“骇人听闻”只是客观事实，多指社会上发生的坏事，使人听了非常吃惊震动。</a:t>
            </a:r>
          </a:p>
          <a:p>
            <a:r>
              <a:rPr lang="zh-CN" altLang="en-US"/>
              <a:t>沸沸：水翻滚的样子；扬扬：喧闹、翻动的样子.象沸腾的水一样喧闹.形容人声喧闹.</a:t>
            </a:r>
          </a:p>
          <a:p>
            <a:r>
              <a:rPr lang="zh-CN" altLang="en-US"/>
              <a:t>纷纷：众多；扬扬：飘荡的样子.形容雪花飘落的样子.</a:t>
            </a:r>
          </a:p>
          <a:p>
            <a:r>
              <a:rPr lang="zh-CN" altLang="en-US"/>
              <a:t>不胫而走，汉语成语，拼音是bù jìng ér zǒu，形容没有腿却能跑，多指消息无声地散播。殚精竭虑，汉语成语，拼音是dān jīng jié lǜ，形容用尽精力、费尽心思。</a:t>
            </a:r>
          </a:p>
          <a:p>
            <a:r>
              <a:rPr lang="zh-CN" altLang="en-US"/>
              <a:t>无可非议指的是做得好，没有什么可以指责的，表示做得妥当；而无可厚非指的是做的不是很好，但不能过分责备，指说话做事虽有缺点，但还有可取之处，可以谅解。前者是根本不可以非议；后者是可以非议，但不能过分。</a:t>
            </a:r>
          </a:p>
          <a:p>
            <a:r>
              <a:rPr lang="zh-CN" altLang="en-US"/>
              <a:t>惨无人道：惨，残酷狠毒。残暴得灭绝人性。</a:t>
            </a:r>
          </a:p>
          <a:p>
            <a:r>
              <a:rPr lang="zh-CN" altLang="en-US"/>
              <a:t>惨绝人寰：人寰，人世。世上再没有比这更惨的。形容惨到极点。</a:t>
            </a:r>
          </a:p>
        </p:txBody>
      </p:sp>
    </p:spTree>
    <p:extLst>
      <p:ext uri="{BB962C8B-B14F-4D97-AF65-F5344CB8AC3E}">
        <p14:creationId xmlns:p14="http://schemas.microsoft.com/office/powerpoint/2010/main" val="29973432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答案: A </a:t>
            </a:r>
          </a:p>
          <a:p>
            <a:r>
              <a:rPr lang="zh-CN" altLang="en-US"/>
              <a:t>解析:第一个词语前面有”远在天涯”，相对的就是”近在咫尺”，因为”天涯”和”咫尺”是一组意思相反的词语，这样排除了BD。第二个词语，前面有”担心”，所以选择”杞人忧天”。第三个词语是讲界限分明，上文有”界限”一词，而”泾渭分明”就是在说”界限分明”。第四个词语”源源不断”可以做副词修饰”提供”而”取之不尽” 不可以，所以正确答案是 A。 </a:t>
            </a:r>
          </a:p>
          <a:p>
            <a:endParaRPr lang="zh-CN" altLang="en-US"/>
          </a:p>
          <a:p>
            <a:r>
              <a:rPr lang="zh-CN" altLang="en-US"/>
              <a:t>空穴来风</a:t>
            </a:r>
          </a:p>
          <a:p>
            <a:r>
              <a:rPr lang="zh-CN" altLang="en-US"/>
              <a:t>拼音：kōng xué lái fēng解释：穴：孔、洞；来：招致。有了洞穴才进风。比喻消息和谣言的传播不是完全没有原因的。也比喻流言乘机会传开来。</a:t>
            </a:r>
          </a:p>
          <a:p>
            <a:r>
              <a:rPr lang="zh-CN" altLang="en-US"/>
              <a:t>杞人忧天</a:t>
            </a:r>
          </a:p>
          <a:p>
            <a:r>
              <a:rPr lang="zh-CN" altLang="en-US"/>
              <a:t>拼音：qǐ rén yōu tiān</a:t>
            </a:r>
          </a:p>
          <a:p>
            <a:r>
              <a:rPr lang="zh-CN" altLang="en-US"/>
              <a:t>解释：杞：周代诸侯国名，在今河南杞县一带。杞国有个人怕天塌下来。比喻不必要的或缺乏根据的忧虑和担心。</a:t>
            </a:r>
          </a:p>
          <a:p>
            <a:r>
              <a:rPr lang="zh-CN" altLang="en-US"/>
              <a:t>泾渭分明</a:t>
            </a:r>
          </a:p>
          <a:p>
            <a:r>
              <a:rPr lang="zh-CN" altLang="en-US"/>
              <a:t>拼音：jīng wèi fēn míng</a:t>
            </a:r>
          </a:p>
          <a:p>
            <a:r>
              <a:rPr lang="zh-CN" altLang="en-US"/>
              <a:t>解释：泾河水清，渭河水浑，泾河的水流入渭河时，清浊不混。 比喻界限清楚或是非分明。</a:t>
            </a:r>
          </a:p>
          <a:p>
            <a:r>
              <a:rPr lang="zh-CN" altLang="en-US"/>
              <a:t>取之不尽qǔ zhī bù jìn，意思是形容物质或精神的原料极其丰富。作谓语、定语</a:t>
            </a:r>
          </a:p>
          <a:p>
            <a:r>
              <a:rPr lang="zh-CN" altLang="en-US"/>
              <a:t>【成语】：源源不断</a:t>
            </a:r>
          </a:p>
          <a:p>
            <a:r>
              <a:rPr lang="zh-CN" altLang="en-US"/>
              <a:t>【拼音】：yuán yuán bù duàn</a:t>
            </a:r>
          </a:p>
          <a:p>
            <a:r>
              <a:rPr lang="zh-CN" altLang="en-US"/>
              <a:t>【解释】：形容接连不断。</a:t>
            </a:r>
          </a:p>
        </p:txBody>
      </p:sp>
    </p:spTree>
    <p:extLst>
      <p:ext uri="{BB962C8B-B14F-4D97-AF65-F5344CB8AC3E}">
        <p14:creationId xmlns:p14="http://schemas.microsoft.com/office/powerpoint/2010/main" val="2946803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xiāo沐猴而冠</a:t>
            </a:r>
          </a:p>
          <a:p>
            <a:r>
              <a:rPr lang="zh-CN" altLang="en-US"/>
              <a:t>拼音：mù hóu ér guàn</a:t>
            </a:r>
          </a:p>
          <a:p>
            <a:r>
              <a:rPr lang="zh-CN" altLang="en-US"/>
              <a:t>解释：沐猴：猕猴；冠：戴帽子。 猴子穿衣戴帽，究竟不是真人。比喻虚有其表，形同傀儡。常用来讽刺投靠恶势力窃据权位的人。</a:t>
            </a:r>
          </a:p>
          <a:p>
            <a:endParaRPr lang="zh-CN" altLang="en-US"/>
          </a:p>
          <a:p>
            <a:r>
              <a:rPr lang="zh-CN" altLang="en-US"/>
              <a:t>一丘之貉</a:t>
            </a:r>
            <a:r>
              <a:rPr lang="en-US" altLang="zh-CN"/>
              <a:t>  </a:t>
            </a:r>
            <a:r>
              <a:rPr lang="zh-CN" altLang="en-US"/>
              <a:t>拼音yī qiū zhī hé，意思是同一山丘上的貉。比喻彼此同样低劣，并无差异 。</a:t>
            </a:r>
          </a:p>
        </p:txBody>
      </p:sp>
    </p:spTree>
    <p:extLst>
      <p:ext uri="{BB962C8B-B14F-4D97-AF65-F5344CB8AC3E}">
        <p14:creationId xmlns:p14="http://schemas.microsoft.com/office/powerpoint/2010/main" val="3165351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993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惯用语：耍花招、走过场、穿小鞋、下马威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歇后语：“黄鼠狼给鸡拜年----没安好心”“外甥打灯笼------照旧（舅）“泥菩萨过江----自身难保”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谚语：朝霞不出门，晚霞行千里</a:t>
            </a:r>
            <a:r>
              <a:rPr lang="en-US" altLang="zh-CN" sz="1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冬吃萝卜夏吃姜，不用医生开药方。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格言：生气是拿别人做错的事来惩罚自己。</a:t>
            </a:r>
          </a:p>
          <a:p>
            <a:pPr eaLnBrk="0" hangingPunct="0">
              <a:spcBef>
                <a:spcPct val="50000"/>
              </a:spcBef>
            </a:pPr>
            <a:endParaRPr lang="zh-CN" altLang="en-US" sz="1200" b="1" smtClean="0">
              <a:solidFill>
                <a:srgbClr val="F9171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来源：</a:t>
            </a:r>
            <a:r>
              <a:rPr lang="zh-CN" altLang="en-US" sz="12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（1）来自人们口头广泛流传的现成语言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12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（2）来自书面语言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solidFill>
                  <a:srgbClr val="000099"/>
                </a:solidFill>
                <a:latin typeface="Times New Roman" panose="02020603050405020304" pitchFamily="18" charset="0"/>
              </a:rPr>
              <a:t>成语有哪些来源？</a:t>
            </a:r>
          </a:p>
          <a:p>
            <a:pPr eaLnBrk="1" hangingPunct="1"/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来源于历史故事：</a:t>
            </a:r>
            <a:r>
              <a:rPr lang="zh-CN" altLang="en-US" sz="1200" b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望梅止渴、洛阳纸贵 、三顾茅庐、指鹿为马</a:t>
            </a:r>
            <a:r>
              <a:rPr lang="zh-CN" altLang="en-US" sz="120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来源于寓言故事：</a:t>
            </a:r>
            <a:r>
              <a:rPr lang="zh-CN" altLang="en-US" sz="1200" b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守株待兔、刻舟求剑、叶公好龙、狐假虎威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来源于神话传说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zh-CN" altLang="en-US" sz="1200" b="1" smtClean="0">
                <a:latin typeface="华文中宋" panose="02010600040101010101" pitchFamily="2" charset="-122"/>
                <a:ea typeface="微软雅黑" panose="020b0503020204020204" pitchFamily="34" charset="-122"/>
              </a:rPr>
              <a:t>开天辟地、精卫填海 、夸父追日、八仙过海 各显神通 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en-US" sz="1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来源于古典文学作品</a:t>
            </a:r>
            <a:r>
              <a:rPr lang="zh-CN" altLang="en-US" sz="1200" b="1" smtClean="0">
                <a:latin typeface="华文中宋" panose="02010600040101010101" pitchFamily="2" charset="-122"/>
                <a:ea typeface="微软雅黑" panose="020b0503020204020204" pitchFamily="34" charset="-122"/>
              </a:rPr>
              <a:t>游目骋怀、醉翁之意不在酒 、高山流水、千山万水</a:t>
            </a:r>
            <a:endParaRPr lang="zh-CN" altLang="en-US" sz="1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777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攵叫什么偏旁怎样读</a:t>
            </a:r>
          </a:p>
          <a:p>
            <a:r>
              <a:rPr lang="zh-CN" altLang="en-US"/>
              <a:t>反文旁，fǎn wén páng</a:t>
            </a:r>
          </a:p>
        </p:txBody>
      </p:sp>
    </p:spTree>
    <p:extLst>
      <p:ext uri="{BB962C8B-B14F-4D97-AF65-F5344CB8AC3E}">
        <p14:creationId xmlns:p14="http://schemas.microsoft.com/office/powerpoint/2010/main" val="1259331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广字头</a:t>
            </a:r>
          </a:p>
        </p:txBody>
      </p:sp>
    </p:spTree>
    <p:extLst>
      <p:ext uri="{BB962C8B-B14F-4D97-AF65-F5344CB8AC3E}">
        <p14:creationId xmlns:p14="http://schemas.microsoft.com/office/powerpoint/2010/main" val="2006328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、注意关键字词，切忌“望文生义”</a:t>
            </a:r>
            <a:endParaRPr lang="en-US" altLang="zh-CN" smtClean="0"/>
          </a:p>
          <a:p>
            <a:r>
              <a:rPr lang="zh-CN" altLang="en-US" smtClean="0"/>
              <a:t>望文生义，即只按照字面意思来理解成语的含义，不了解成语的确切含义，从而做出错误的判断。</a:t>
            </a:r>
            <a:endParaRPr lang="en-US" altLang="zh-CN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）许多成语是在</a:t>
            </a:r>
            <a:r>
              <a:rPr lang="zh-CN" altLang="en-US" sz="1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特定的语境中形成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的，有些来源于历史故事、神话寓言或古代诗文，有些具有深层的含义。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）吃透关键词。如“不刊之论”的“刊”易误解成“刊载”。而实际上“不刊之论”这一成语意为“不能改动或不可磨灭的言论（刊：削除；修改。）”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）不熟悉的成语一定不能乱用，要弄清楚它的来龙去脉，掌握其相关典故，透析其意思，才能游刃有余，运用自如。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）了解词源典故。成语的形成是一个长期的过程，不能只凭字面意思想当然地理解。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）整体把握词义。如“差强人意”易误解为让人不满意。实际上它是大体上还能让人满意的意思。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94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【例</a:t>
            </a:r>
            <a:r>
              <a:rPr lang="en-US" altLang="zh-CN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12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这部精彩的电视剧播出时，几乎</a:t>
            </a:r>
            <a:r>
              <a:rPr lang="zh-CN" altLang="en-US" sz="1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万人空巷</a:t>
            </a:r>
            <a:r>
              <a:rPr lang="zh-CN" altLang="en-US" sz="12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，人们在家里守着荧屏，街上显得静悄悄的</a:t>
            </a:r>
            <a:r>
              <a:rPr lang="zh-CN" altLang="en-US" sz="1200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200" b="1" smtClean="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200" b="1" smtClean="0">
              <a:solidFill>
                <a:srgbClr val="121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200" b="1" smtClean="0">
              <a:solidFill>
                <a:srgbClr val="121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/>
              <a:t>对簿公堂(duì bù gōng táng),其中“簿”字的发音为bù 【释义】簿:文状、起诉书之类;对簿:受审问;公堂:旧指官吏审理案件的地方。在法庭上受审问。 </a:t>
            </a:r>
          </a:p>
          <a:p>
            <a:r>
              <a:rPr lang="zh-CN" altLang="en-US" b="1">
                <a:latin typeface="宋体" panose="02010600030101010101" pitchFamily="2" charset="-122"/>
                <a:sym typeface="+mn-ea"/>
              </a:rPr>
              <a:t>望文生义。成语的特点之一是意义的整体性，其意义往往不是文字的表面意义，也不是组成成语的各部分意义的简单相加，因此不能单从字面上理解其意义。</a:t>
            </a:r>
            <a:endParaRPr lang="zh-CN" altLang="en-US">
              <a:latin typeface="Calibri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DFB135-F0CB-4FDB-8582-9BD8C5DC202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1387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EFCDE-5021-4B1D-B222-76AD66A4D2CC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2049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2050"/>
          <p:cNvGrpSpPr/>
          <p:nvPr/>
        </p:nvGrpSpPr>
        <p:grpSpPr>
          <a:xfrm>
            <a:off x="4572000" y="28575"/>
            <a:ext cx="4756150" cy="4338638"/>
            <a:chExt cx="2958" cy="2699"/>
          </a:xfrm>
        </p:grpSpPr>
        <p:sp>
          <p:nvSpPr>
            <p:cNvPr id="6" name="任意多边形 2051"/>
            <p:cNvSpPr>
              <a:spLocks noChangeArrowheads="1"/>
            </p:cNvSpPr>
            <p:nvPr/>
          </p:nvSpPr>
          <p:spPr bwMode="auto">
            <a:xfrm>
              <a:off x="142" y="0"/>
              <a:ext cx="490" cy="187"/>
            </a:xfrm>
            <a:custGeom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205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958" cy="2699"/>
            </a:xfrm>
            <a:custGeom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2053"/>
            <p:cNvSpPr>
              <a:spLocks noChangeArrowheads="1"/>
            </p:cNvSpPr>
            <p:nvPr/>
          </p:nvSpPr>
          <p:spPr bwMode="auto">
            <a:xfrm>
              <a:off x="703" y="1269"/>
              <a:ext cx="238" cy="283"/>
            </a:xfrm>
            <a:custGeom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2054"/>
            <p:cNvSpPr>
              <a:spLocks noChangeArrowheads="1"/>
            </p:cNvSpPr>
            <p:nvPr/>
          </p:nvSpPr>
          <p:spPr bwMode="auto">
            <a:xfrm>
              <a:off x="485" y="1385"/>
              <a:ext cx="208" cy="379"/>
            </a:xfrm>
            <a:custGeom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2055"/>
            <p:cNvSpPr>
              <a:spLocks noChangeArrowheads="1"/>
            </p:cNvSpPr>
            <p:nvPr/>
          </p:nvSpPr>
          <p:spPr bwMode="auto">
            <a:xfrm>
              <a:off x="354" y="627"/>
              <a:ext cx="681" cy="318"/>
            </a:xfrm>
            <a:custGeom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2056"/>
            <p:cNvSpPr>
              <a:spLocks noChangeArrowheads="1"/>
            </p:cNvSpPr>
            <p:nvPr/>
          </p:nvSpPr>
          <p:spPr bwMode="auto">
            <a:xfrm>
              <a:off x="1128" y="1527"/>
              <a:ext cx="492" cy="516"/>
            </a:xfrm>
            <a:custGeom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2057"/>
            <p:cNvSpPr>
              <a:spLocks noChangeArrowheads="1"/>
            </p:cNvSpPr>
            <p:nvPr/>
          </p:nvSpPr>
          <p:spPr bwMode="auto">
            <a:xfrm>
              <a:off x="2255" y="1006"/>
              <a:ext cx="501" cy="96"/>
            </a:xfrm>
            <a:custGeom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2058"/>
            <p:cNvSpPr>
              <a:spLocks noChangeArrowheads="1"/>
            </p:cNvSpPr>
            <p:nvPr/>
          </p:nvSpPr>
          <p:spPr bwMode="auto">
            <a:xfrm>
              <a:off x="2422" y="986"/>
              <a:ext cx="385" cy="237"/>
            </a:xfrm>
            <a:custGeom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2059"/>
            <p:cNvSpPr>
              <a:spLocks noChangeArrowheads="1"/>
            </p:cNvSpPr>
            <p:nvPr/>
          </p:nvSpPr>
          <p:spPr bwMode="auto">
            <a:xfrm>
              <a:off x="2407" y="1183"/>
              <a:ext cx="415" cy="187"/>
            </a:xfrm>
            <a:custGeom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 2060"/>
            <p:cNvSpPr>
              <a:spLocks noChangeArrowheads="1"/>
            </p:cNvSpPr>
            <p:nvPr/>
          </p:nvSpPr>
          <p:spPr bwMode="auto">
            <a:xfrm>
              <a:off x="2083" y="1360"/>
              <a:ext cx="698" cy="167"/>
            </a:xfrm>
            <a:custGeom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 2061"/>
            <p:cNvSpPr>
              <a:spLocks noChangeArrowheads="1"/>
            </p:cNvSpPr>
            <p:nvPr/>
          </p:nvSpPr>
          <p:spPr bwMode="auto">
            <a:xfrm>
              <a:off x="2159" y="1522"/>
              <a:ext cx="567" cy="146"/>
            </a:xfrm>
            <a:custGeom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 2062"/>
            <p:cNvSpPr>
              <a:spLocks noChangeArrowheads="1"/>
            </p:cNvSpPr>
            <p:nvPr/>
          </p:nvSpPr>
          <p:spPr bwMode="auto">
            <a:xfrm>
              <a:off x="2124" y="1638"/>
              <a:ext cx="583" cy="480"/>
            </a:xfrm>
            <a:custGeom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2063"/>
            <p:cNvSpPr>
              <a:spLocks noChangeArrowheads="1"/>
            </p:cNvSpPr>
            <p:nvPr/>
          </p:nvSpPr>
          <p:spPr bwMode="auto">
            <a:xfrm>
              <a:off x="2503" y="1446"/>
              <a:ext cx="329" cy="854"/>
            </a:xfrm>
            <a:custGeom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2064"/>
          <p:cNvGrpSpPr/>
          <p:nvPr/>
        </p:nvGrpSpPr>
        <p:grpSpPr>
          <a:xfrm>
            <a:off x="554038" y="36513"/>
            <a:ext cx="7891462" cy="6821487"/>
            <a:chExt cx="4971" cy="4297"/>
          </a:xfrm>
        </p:grpSpPr>
        <p:sp>
          <p:nvSpPr>
            <p:cNvPr id="20" name="矩形 2065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66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067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068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 2069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 2070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 2071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 2072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 2073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2074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 2075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2076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2077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 2078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 2079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 2080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2081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2082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 2083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 2084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2085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2086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 2087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矩形 2088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矩形 2089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 2090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 2091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 2092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 2093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 2094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 2095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 2096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 2097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 2098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 2099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矩形 2100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矩形 2101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 2102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 2103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 2104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 2105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 2106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 2107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 2108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 2109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 2110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 2111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矩形 2112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矩形 2113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 2114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 2115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 2116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 2117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 2118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 2119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 2120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 2121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 2122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 2123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矩形 2124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矩形 2125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 2126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 2127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 2128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 2129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 2130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 2131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 2132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 2133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 2134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 2135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矩形 2136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矩形 2137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 2138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 2139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 2140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 2141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 2142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 2143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 2144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 2145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2146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 2147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矩形 2148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矩形 2149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 2150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 2151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 2152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 2153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 2154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 2155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任意多边形 2156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任意多边形 2157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任意多边形 2158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任意多边形 2159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矩形 2160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矩形 2161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任意多边形 2162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 2163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 2164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任意多边形 2165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任意多边形 2166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 2167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任意多边形 2168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任意多边形 2169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任意多边形 2170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任意多边形 2171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矩形 2172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矩形 2173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任意多边形 2174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 2175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任意多边形 2176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任意多边形 2177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任意多边形 2178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任意多边形 2179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任意多边形 2180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任意多边形 2181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任意多边形 2182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任意多边形 2183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矩形 2184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矩形 2185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任意多边形 2186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任意多边形 2187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任意多边形 2188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任意多边形 2189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任意多边形 2190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任意多边形 2191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任意多边形 2192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任意多边形 2193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任意多边形 2194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任意多边形 2195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矩形 2196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矩形 2197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任意多边形 2198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任意多边形 2199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任意多边形 2200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任意多边形 2201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任意多边形 2202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任意多边形 2203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任意多边形 2204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任意多边形 2205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任意多边形 2206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任意多边形 2207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矩形 2208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任意多边形 2209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5" name="组合 2215"/>
          <p:cNvGrpSpPr/>
          <p:nvPr/>
        </p:nvGrpSpPr>
        <p:grpSpPr>
          <a:xfrm>
            <a:off x="152400" y="4724400"/>
            <a:ext cx="1685925" cy="1557338"/>
            <a:chExt cx="1062" cy="981"/>
          </a:xfrm>
        </p:grpSpPr>
        <p:sp>
          <p:nvSpPr>
            <p:cNvPr id="166" name="任意多边形 2216"/>
            <p:cNvSpPr>
              <a:spLocks noChangeArrowheads="1"/>
            </p:cNvSpPr>
            <p:nvPr userDrawn="1"/>
          </p:nvSpPr>
          <p:spPr bwMode="auto">
            <a:xfrm>
              <a:off x="25" y="0"/>
              <a:ext cx="207" cy="81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任意多边形 2217"/>
            <p:cNvSpPr>
              <a:spLocks noEditPoints="1" noChangeArrowheads="1"/>
            </p:cNvSpPr>
            <p:nvPr userDrawn="1"/>
          </p:nvSpPr>
          <p:spPr bwMode="auto">
            <a:xfrm>
              <a:off x="0" y="5"/>
              <a:ext cx="1062" cy="976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任意多边形 2218"/>
            <p:cNvSpPr>
              <a:spLocks noChangeArrowheads="1"/>
            </p:cNvSpPr>
            <p:nvPr userDrawn="1"/>
          </p:nvSpPr>
          <p:spPr bwMode="auto">
            <a:xfrm>
              <a:off x="252" y="470"/>
              <a:ext cx="86" cy="102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任意多边形 2219"/>
            <p:cNvSpPr>
              <a:spLocks noChangeArrowheads="1"/>
            </p:cNvSpPr>
            <p:nvPr userDrawn="1"/>
          </p:nvSpPr>
          <p:spPr bwMode="auto">
            <a:xfrm>
              <a:off x="171" y="511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任意多边形 2220"/>
            <p:cNvSpPr>
              <a:spLocks noChangeArrowheads="1"/>
            </p:cNvSpPr>
            <p:nvPr userDrawn="1"/>
          </p:nvSpPr>
          <p:spPr bwMode="auto">
            <a:xfrm>
              <a:off x="126" y="238"/>
              <a:ext cx="243" cy="116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任意多边形 2221"/>
            <p:cNvSpPr>
              <a:spLocks noChangeArrowheads="1"/>
            </p:cNvSpPr>
            <p:nvPr userDrawn="1"/>
          </p:nvSpPr>
          <p:spPr bwMode="auto">
            <a:xfrm>
              <a:off x="404" y="561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任意多边形 2222"/>
            <p:cNvSpPr>
              <a:spLocks noChangeArrowheads="1"/>
            </p:cNvSpPr>
            <p:nvPr userDrawn="1"/>
          </p:nvSpPr>
          <p:spPr bwMode="auto">
            <a:xfrm>
              <a:off x="809" y="374"/>
              <a:ext cx="177" cy="36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任意多边形 2223"/>
            <p:cNvSpPr>
              <a:spLocks noChangeArrowheads="1"/>
            </p:cNvSpPr>
            <p:nvPr userDrawn="1"/>
          </p:nvSpPr>
          <p:spPr bwMode="auto">
            <a:xfrm>
              <a:off x="869" y="369"/>
              <a:ext cx="137" cy="81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任意多边形 2224"/>
            <p:cNvSpPr>
              <a:spLocks noChangeArrowheads="1"/>
            </p:cNvSpPr>
            <p:nvPr userDrawn="1"/>
          </p:nvSpPr>
          <p:spPr bwMode="auto">
            <a:xfrm>
              <a:off x="864" y="420"/>
              <a:ext cx="177" cy="86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任意多边形 2225"/>
            <p:cNvSpPr>
              <a:spLocks noChangeArrowheads="1"/>
            </p:cNvSpPr>
            <p:nvPr userDrawn="1"/>
          </p:nvSpPr>
          <p:spPr bwMode="auto">
            <a:xfrm>
              <a:off x="748" y="501"/>
              <a:ext cx="248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任意多边形 2226"/>
            <p:cNvSpPr>
              <a:spLocks noChangeArrowheads="1"/>
            </p:cNvSpPr>
            <p:nvPr userDrawn="1"/>
          </p:nvSpPr>
          <p:spPr bwMode="auto">
            <a:xfrm>
              <a:off x="773" y="556"/>
              <a:ext cx="203" cy="56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任意多边形 2227"/>
            <p:cNvSpPr>
              <a:spLocks noChangeArrowheads="1"/>
            </p:cNvSpPr>
            <p:nvPr userDrawn="1"/>
          </p:nvSpPr>
          <p:spPr bwMode="auto">
            <a:xfrm>
              <a:off x="763" y="602"/>
              <a:ext cx="207" cy="172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任意多边形 2228"/>
            <p:cNvSpPr>
              <a:spLocks noChangeArrowheads="1"/>
            </p:cNvSpPr>
            <p:nvPr userDrawn="1"/>
          </p:nvSpPr>
          <p:spPr bwMode="auto">
            <a:xfrm>
              <a:off x="900" y="521"/>
              <a:ext cx="126" cy="318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179" name="日期占位符 2211"/>
          <p:cNvSpPr>
            <a:spLocks noGrp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" name="页脚占位符 221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1" name="灯片编号占位符 221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84182D-E2E6-4FF2-8D5A-31EB8CD8052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9BC818B-590A-4894-A09F-B64DAE3BA003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337E068-5877-44B3-8B54-A077AF6FB14A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8CEC6F7-C59E-4C65-AF68-7EEEE91459A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9B75A5B-427A-40A7-878A-80859E1779F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CF08A0C-1DB5-4557-8B6E-04F671915BF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A4C450-0F2A-4BCC-8C4F-67EDF8C0668E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0CBD08-CE2A-4B95-BF37-194136821779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8959FB-EE45-4E3B-AE06-EAFF1A70D8BF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E7C968-A7AD-49DD-8AB7-1E497C3DB117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F91D0A-5C36-4949-80E7-BE580C7960F4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2049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2050"/>
          <p:cNvGrpSpPr/>
          <p:nvPr/>
        </p:nvGrpSpPr>
        <p:grpSpPr>
          <a:xfrm>
            <a:off x="4572000" y="28575"/>
            <a:ext cx="4756150" cy="4338638"/>
            <a:chExt cx="2958" cy="2699"/>
          </a:xfrm>
        </p:grpSpPr>
        <p:sp>
          <p:nvSpPr>
            <p:cNvPr id="6" name="任意多边形 2051"/>
            <p:cNvSpPr>
              <a:spLocks noChangeArrowheads="1"/>
            </p:cNvSpPr>
            <p:nvPr/>
          </p:nvSpPr>
          <p:spPr bwMode="auto">
            <a:xfrm>
              <a:off x="142" y="0"/>
              <a:ext cx="490" cy="187"/>
            </a:xfrm>
            <a:custGeom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205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958" cy="2699"/>
            </a:xfrm>
            <a:custGeom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2053"/>
            <p:cNvSpPr>
              <a:spLocks noChangeArrowheads="1"/>
            </p:cNvSpPr>
            <p:nvPr/>
          </p:nvSpPr>
          <p:spPr bwMode="auto">
            <a:xfrm>
              <a:off x="703" y="1269"/>
              <a:ext cx="238" cy="283"/>
            </a:xfrm>
            <a:custGeom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2054"/>
            <p:cNvSpPr>
              <a:spLocks noChangeArrowheads="1"/>
            </p:cNvSpPr>
            <p:nvPr/>
          </p:nvSpPr>
          <p:spPr bwMode="auto">
            <a:xfrm>
              <a:off x="485" y="1385"/>
              <a:ext cx="208" cy="379"/>
            </a:xfrm>
            <a:custGeom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2055"/>
            <p:cNvSpPr>
              <a:spLocks noChangeArrowheads="1"/>
            </p:cNvSpPr>
            <p:nvPr/>
          </p:nvSpPr>
          <p:spPr bwMode="auto">
            <a:xfrm>
              <a:off x="354" y="627"/>
              <a:ext cx="681" cy="318"/>
            </a:xfrm>
            <a:custGeom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2056"/>
            <p:cNvSpPr>
              <a:spLocks noChangeArrowheads="1"/>
            </p:cNvSpPr>
            <p:nvPr/>
          </p:nvSpPr>
          <p:spPr bwMode="auto">
            <a:xfrm>
              <a:off x="1128" y="1527"/>
              <a:ext cx="492" cy="516"/>
            </a:xfrm>
            <a:custGeom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2057"/>
            <p:cNvSpPr>
              <a:spLocks noChangeArrowheads="1"/>
            </p:cNvSpPr>
            <p:nvPr/>
          </p:nvSpPr>
          <p:spPr bwMode="auto">
            <a:xfrm>
              <a:off x="2255" y="1006"/>
              <a:ext cx="501" cy="96"/>
            </a:xfrm>
            <a:custGeom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2058"/>
            <p:cNvSpPr>
              <a:spLocks noChangeArrowheads="1"/>
            </p:cNvSpPr>
            <p:nvPr/>
          </p:nvSpPr>
          <p:spPr bwMode="auto">
            <a:xfrm>
              <a:off x="2422" y="986"/>
              <a:ext cx="385" cy="237"/>
            </a:xfrm>
            <a:custGeom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2059"/>
            <p:cNvSpPr>
              <a:spLocks noChangeArrowheads="1"/>
            </p:cNvSpPr>
            <p:nvPr/>
          </p:nvSpPr>
          <p:spPr bwMode="auto">
            <a:xfrm>
              <a:off x="2407" y="1183"/>
              <a:ext cx="415" cy="187"/>
            </a:xfrm>
            <a:custGeom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 2060"/>
            <p:cNvSpPr>
              <a:spLocks noChangeArrowheads="1"/>
            </p:cNvSpPr>
            <p:nvPr/>
          </p:nvSpPr>
          <p:spPr bwMode="auto">
            <a:xfrm>
              <a:off x="2083" y="1360"/>
              <a:ext cx="698" cy="167"/>
            </a:xfrm>
            <a:custGeom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 2061"/>
            <p:cNvSpPr>
              <a:spLocks noChangeArrowheads="1"/>
            </p:cNvSpPr>
            <p:nvPr/>
          </p:nvSpPr>
          <p:spPr bwMode="auto">
            <a:xfrm>
              <a:off x="2159" y="1522"/>
              <a:ext cx="567" cy="146"/>
            </a:xfrm>
            <a:custGeom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 2062"/>
            <p:cNvSpPr>
              <a:spLocks noChangeArrowheads="1"/>
            </p:cNvSpPr>
            <p:nvPr/>
          </p:nvSpPr>
          <p:spPr bwMode="auto">
            <a:xfrm>
              <a:off x="2124" y="1638"/>
              <a:ext cx="583" cy="480"/>
            </a:xfrm>
            <a:custGeom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2063"/>
            <p:cNvSpPr>
              <a:spLocks noChangeArrowheads="1"/>
            </p:cNvSpPr>
            <p:nvPr/>
          </p:nvSpPr>
          <p:spPr bwMode="auto">
            <a:xfrm>
              <a:off x="2503" y="1446"/>
              <a:ext cx="329" cy="854"/>
            </a:xfrm>
            <a:custGeom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2064"/>
          <p:cNvGrpSpPr/>
          <p:nvPr/>
        </p:nvGrpSpPr>
        <p:grpSpPr>
          <a:xfrm>
            <a:off x="554038" y="36513"/>
            <a:ext cx="7891462" cy="6821487"/>
            <a:chExt cx="4971" cy="4297"/>
          </a:xfrm>
        </p:grpSpPr>
        <p:sp>
          <p:nvSpPr>
            <p:cNvPr id="20" name="矩形 2065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66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067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068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 2069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 2070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 2071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 2072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 2073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2074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 2075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2076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2077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 2078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 2079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 2080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2081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2082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 2083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 2084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2085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2086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 2087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矩形 2088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矩形 2089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 2090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 2091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 2092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 2093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 2094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 2095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 2096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 2097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 2098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 2099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矩形 2100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矩形 2101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 2102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 2103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 2104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 2105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 2106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 2107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 2108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 2109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 2110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 2111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矩形 2112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矩形 2113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 2114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 2115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 2116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 2117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 2118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 2119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 2120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 2121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 2122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 2123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矩形 2124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矩形 2125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 2126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 2127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 2128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 2129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 2130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 2131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 2132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 2133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 2134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 2135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矩形 2136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矩形 2137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 2138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 2139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 2140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 2141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 2142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 2143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 2144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 2145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2146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 2147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矩形 2148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矩形 2149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 2150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 2151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 2152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 2153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 2154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 2155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任意多边形 2156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任意多边形 2157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任意多边形 2158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任意多边形 2159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矩形 2160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矩形 2161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任意多边形 2162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 2163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 2164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任意多边形 2165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任意多边形 2166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 2167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任意多边形 2168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任意多边形 2169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任意多边形 2170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任意多边形 2171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矩形 2172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矩形 2173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任意多边形 2174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 2175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任意多边形 2176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任意多边形 2177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任意多边形 2178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任意多边形 2179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任意多边形 2180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任意多边形 2181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任意多边形 2182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任意多边形 2183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矩形 2184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矩形 2185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任意多边形 2186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任意多边形 2187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任意多边形 2188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任意多边形 2189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任意多边形 2190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任意多边形 2191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任意多边形 2192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任意多边形 2193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任意多边形 2194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任意多边形 2195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矩形 2196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矩形 2197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任意多边形 2198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任意多边形 2199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任意多边形 2200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任意多边形 2201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任意多边形 2202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任意多边形 2203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任意多边形 2204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任意多边形 2205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任意多边形 2206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任意多边形 2207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矩形 2208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任意多边形 2209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5" name="组合 2215"/>
          <p:cNvGrpSpPr/>
          <p:nvPr/>
        </p:nvGrpSpPr>
        <p:grpSpPr>
          <a:xfrm>
            <a:off x="152400" y="4724400"/>
            <a:ext cx="1685925" cy="1557338"/>
            <a:chExt cx="1062" cy="981"/>
          </a:xfrm>
        </p:grpSpPr>
        <p:sp>
          <p:nvSpPr>
            <p:cNvPr id="166" name="任意多边形 2216"/>
            <p:cNvSpPr>
              <a:spLocks noChangeArrowheads="1"/>
            </p:cNvSpPr>
            <p:nvPr userDrawn="1"/>
          </p:nvSpPr>
          <p:spPr bwMode="auto">
            <a:xfrm>
              <a:off x="25" y="0"/>
              <a:ext cx="207" cy="81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任意多边形 2217"/>
            <p:cNvSpPr>
              <a:spLocks noEditPoints="1" noChangeArrowheads="1"/>
            </p:cNvSpPr>
            <p:nvPr userDrawn="1"/>
          </p:nvSpPr>
          <p:spPr bwMode="auto">
            <a:xfrm>
              <a:off x="0" y="5"/>
              <a:ext cx="1062" cy="976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任意多边形 2218"/>
            <p:cNvSpPr>
              <a:spLocks noChangeArrowheads="1"/>
            </p:cNvSpPr>
            <p:nvPr userDrawn="1"/>
          </p:nvSpPr>
          <p:spPr bwMode="auto">
            <a:xfrm>
              <a:off x="252" y="470"/>
              <a:ext cx="86" cy="102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任意多边形 2219"/>
            <p:cNvSpPr>
              <a:spLocks noChangeArrowheads="1"/>
            </p:cNvSpPr>
            <p:nvPr userDrawn="1"/>
          </p:nvSpPr>
          <p:spPr bwMode="auto">
            <a:xfrm>
              <a:off x="171" y="511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任意多边形 2220"/>
            <p:cNvSpPr>
              <a:spLocks noChangeArrowheads="1"/>
            </p:cNvSpPr>
            <p:nvPr userDrawn="1"/>
          </p:nvSpPr>
          <p:spPr bwMode="auto">
            <a:xfrm>
              <a:off x="126" y="238"/>
              <a:ext cx="243" cy="116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任意多边形 2221"/>
            <p:cNvSpPr>
              <a:spLocks noChangeArrowheads="1"/>
            </p:cNvSpPr>
            <p:nvPr userDrawn="1"/>
          </p:nvSpPr>
          <p:spPr bwMode="auto">
            <a:xfrm>
              <a:off x="404" y="561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任意多边形 2222"/>
            <p:cNvSpPr>
              <a:spLocks noChangeArrowheads="1"/>
            </p:cNvSpPr>
            <p:nvPr userDrawn="1"/>
          </p:nvSpPr>
          <p:spPr bwMode="auto">
            <a:xfrm>
              <a:off x="809" y="374"/>
              <a:ext cx="177" cy="36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任意多边形 2223"/>
            <p:cNvSpPr>
              <a:spLocks noChangeArrowheads="1"/>
            </p:cNvSpPr>
            <p:nvPr userDrawn="1"/>
          </p:nvSpPr>
          <p:spPr bwMode="auto">
            <a:xfrm>
              <a:off x="869" y="369"/>
              <a:ext cx="137" cy="81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任意多边形 2224"/>
            <p:cNvSpPr>
              <a:spLocks noChangeArrowheads="1"/>
            </p:cNvSpPr>
            <p:nvPr userDrawn="1"/>
          </p:nvSpPr>
          <p:spPr bwMode="auto">
            <a:xfrm>
              <a:off x="864" y="420"/>
              <a:ext cx="177" cy="86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任意多边形 2225"/>
            <p:cNvSpPr>
              <a:spLocks noChangeArrowheads="1"/>
            </p:cNvSpPr>
            <p:nvPr userDrawn="1"/>
          </p:nvSpPr>
          <p:spPr bwMode="auto">
            <a:xfrm>
              <a:off x="748" y="501"/>
              <a:ext cx="248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任意多边形 2226"/>
            <p:cNvSpPr>
              <a:spLocks noChangeArrowheads="1"/>
            </p:cNvSpPr>
            <p:nvPr userDrawn="1"/>
          </p:nvSpPr>
          <p:spPr bwMode="auto">
            <a:xfrm>
              <a:off x="773" y="556"/>
              <a:ext cx="203" cy="56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任意多边形 2227"/>
            <p:cNvSpPr>
              <a:spLocks noChangeArrowheads="1"/>
            </p:cNvSpPr>
            <p:nvPr userDrawn="1"/>
          </p:nvSpPr>
          <p:spPr bwMode="auto">
            <a:xfrm>
              <a:off x="763" y="602"/>
              <a:ext cx="207" cy="172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任意多边形 2228"/>
            <p:cNvSpPr>
              <a:spLocks noChangeArrowheads="1"/>
            </p:cNvSpPr>
            <p:nvPr userDrawn="1"/>
          </p:nvSpPr>
          <p:spPr bwMode="auto">
            <a:xfrm>
              <a:off x="900" y="521"/>
              <a:ext cx="126" cy="318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179" name="日期占位符 2211"/>
          <p:cNvSpPr>
            <a:spLocks noGrp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" name="页脚占位符 221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1" name="灯片编号占位符 221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BD4C1AC-8901-44F6-9C96-96F6F15AA3A1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B02562F-26F6-429A-9F1B-A28D699A86B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02DF00F-743C-42C8-99AA-C4E6B4346108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38136D-BEEC-4FAD-9989-B64968A6D879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3C697F-D7D4-4F3F-8096-0E16E96EA917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C704386-A68A-44C8-8E6F-E2B1199BCCFF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10C1688-167F-4646-B738-F0769BF63DCA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3375A19-89CE-4836-8D19-5ADAB3B2F8F9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D0B611-75F4-4D7E-BE0A-56FF7E1B54D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ED13343-78F0-434D-B61C-91F7CC39CF63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A4251D-05A6-422B-B59C-7A0316661E4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 2049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2050"/>
          <p:cNvGrpSpPr/>
          <p:nvPr/>
        </p:nvGrpSpPr>
        <p:grpSpPr>
          <a:xfrm>
            <a:off x="4572000" y="28575"/>
            <a:ext cx="4756150" cy="4338638"/>
            <a:chExt cx="2958" cy="2699"/>
          </a:xfrm>
        </p:grpSpPr>
        <p:sp>
          <p:nvSpPr>
            <p:cNvPr id="6" name="任意多边形 2051"/>
            <p:cNvSpPr>
              <a:spLocks noChangeArrowheads="1"/>
            </p:cNvSpPr>
            <p:nvPr/>
          </p:nvSpPr>
          <p:spPr bwMode="auto">
            <a:xfrm>
              <a:off x="142" y="0"/>
              <a:ext cx="490" cy="187"/>
            </a:xfrm>
            <a:custGeom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205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958" cy="2699"/>
            </a:xfrm>
            <a:custGeom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2053"/>
            <p:cNvSpPr>
              <a:spLocks noChangeArrowheads="1"/>
            </p:cNvSpPr>
            <p:nvPr/>
          </p:nvSpPr>
          <p:spPr bwMode="auto">
            <a:xfrm>
              <a:off x="703" y="1269"/>
              <a:ext cx="238" cy="283"/>
            </a:xfrm>
            <a:custGeom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2054"/>
            <p:cNvSpPr>
              <a:spLocks noChangeArrowheads="1"/>
            </p:cNvSpPr>
            <p:nvPr/>
          </p:nvSpPr>
          <p:spPr bwMode="auto">
            <a:xfrm>
              <a:off x="485" y="1385"/>
              <a:ext cx="208" cy="379"/>
            </a:xfrm>
            <a:custGeom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2055"/>
            <p:cNvSpPr>
              <a:spLocks noChangeArrowheads="1"/>
            </p:cNvSpPr>
            <p:nvPr/>
          </p:nvSpPr>
          <p:spPr bwMode="auto">
            <a:xfrm>
              <a:off x="354" y="627"/>
              <a:ext cx="681" cy="318"/>
            </a:xfrm>
            <a:custGeom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2056"/>
            <p:cNvSpPr>
              <a:spLocks noChangeArrowheads="1"/>
            </p:cNvSpPr>
            <p:nvPr/>
          </p:nvSpPr>
          <p:spPr bwMode="auto">
            <a:xfrm>
              <a:off x="1128" y="1527"/>
              <a:ext cx="492" cy="516"/>
            </a:xfrm>
            <a:custGeom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2057"/>
            <p:cNvSpPr>
              <a:spLocks noChangeArrowheads="1"/>
            </p:cNvSpPr>
            <p:nvPr/>
          </p:nvSpPr>
          <p:spPr bwMode="auto">
            <a:xfrm>
              <a:off x="2255" y="1006"/>
              <a:ext cx="501" cy="96"/>
            </a:xfrm>
            <a:custGeom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2058"/>
            <p:cNvSpPr>
              <a:spLocks noChangeArrowheads="1"/>
            </p:cNvSpPr>
            <p:nvPr/>
          </p:nvSpPr>
          <p:spPr bwMode="auto">
            <a:xfrm>
              <a:off x="2422" y="986"/>
              <a:ext cx="385" cy="237"/>
            </a:xfrm>
            <a:custGeom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2059"/>
            <p:cNvSpPr>
              <a:spLocks noChangeArrowheads="1"/>
            </p:cNvSpPr>
            <p:nvPr/>
          </p:nvSpPr>
          <p:spPr bwMode="auto">
            <a:xfrm>
              <a:off x="2407" y="1183"/>
              <a:ext cx="415" cy="187"/>
            </a:xfrm>
            <a:custGeom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 2060"/>
            <p:cNvSpPr>
              <a:spLocks noChangeArrowheads="1"/>
            </p:cNvSpPr>
            <p:nvPr/>
          </p:nvSpPr>
          <p:spPr bwMode="auto">
            <a:xfrm>
              <a:off x="2083" y="1360"/>
              <a:ext cx="698" cy="167"/>
            </a:xfrm>
            <a:custGeom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 2061"/>
            <p:cNvSpPr>
              <a:spLocks noChangeArrowheads="1"/>
            </p:cNvSpPr>
            <p:nvPr/>
          </p:nvSpPr>
          <p:spPr bwMode="auto">
            <a:xfrm>
              <a:off x="2159" y="1522"/>
              <a:ext cx="567" cy="146"/>
            </a:xfrm>
            <a:custGeom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 2062"/>
            <p:cNvSpPr>
              <a:spLocks noChangeArrowheads="1"/>
            </p:cNvSpPr>
            <p:nvPr/>
          </p:nvSpPr>
          <p:spPr bwMode="auto">
            <a:xfrm>
              <a:off x="2124" y="1638"/>
              <a:ext cx="583" cy="480"/>
            </a:xfrm>
            <a:custGeom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2063"/>
            <p:cNvSpPr>
              <a:spLocks noChangeArrowheads="1"/>
            </p:cNvSpPr>
            <p:nvPr/>
          </p:nvSpPr>
          <p:spPr bwMode="auto">
            <a:xfrm>
              <a:off x="2503" y="1446"/>
              <a:ext cx="329" cy="854"/>
            </a:xfrm>
            <a:custGeom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2064"/>
          <p:cNvGrpSpPr/>
          <p:nvPr/>
        </p:nvGrpSpPr>
        <p:grpSpPr>
          <a:xfrm>
            <a:off x="554038" y="36513"/>
            <a:ext cx="7891462" cy="6821487"/>
            <a:chExt cx="4971" cy="4297"/>
          </a:xfrm>
        </p:grpSpPr>
        <p:sp>
          <p:nvSpPr>
            <p:cNvPr id="20" name="矩形 2065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 2066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 2067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 2068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 2069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 2070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 2071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 2072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 2073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2074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 2075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2076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2077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 2078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 2079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 2080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 2081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 2082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 2083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 2084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 2085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 2086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 2087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矩形 2088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矩形 2089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 2090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 2091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 2092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 2093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 2094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任意多边形 2095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 2096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 2097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 2098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 2099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矩形 2100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矩形 2101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 2102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 2103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 2104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 2105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 2106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 2107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 2108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 2109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 2110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 2111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矩形 2112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矩形 2113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 2114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 2115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 2116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 2117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任意多边形 2118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 2119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 2120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 2121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 2122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 2123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矩形 2124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矩形 2125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 2126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 2127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 2128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 2129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 2130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 2131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 2132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 2133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 2134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 2135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矩形 2136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矩形 2137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 2138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 2139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 2140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 2141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 2142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 2143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 2144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 2145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2146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 2147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矩形 2148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矩形 2149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 2150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 2151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 2152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 2153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 2154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 2155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任意多边形 2156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任意多边形 2157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任意多边形 2158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任意多边形 2159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矩形 2160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矩形 2161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任意多边形 2162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任意多边形 2163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 2164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任意多边形 2165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任意多边形 2166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 2167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任意多边形 2168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任意多边形 2169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任意多边形 2170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任意多边形 2171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矩形 2172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矩形 2173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任意多边形 2174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 2175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任意多边形 2176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任意多边形 2177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任意多边形 2178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任意多边形 2179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任意多边形 2180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任意多边形 2181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任意多边形 2182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任意多边形 2183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矩形 2184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矩形 2185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任意多边形 2186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任意多边形 2187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任意多边形 2188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任意多边形 2189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任意多边形 2190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任意多边形 2191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任意多边形 2192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任意多边形 2193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任意多边形 2194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任意多边形 2195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矩形 2196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矩形 2197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任意多边形 2198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任意多边形 2199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任意多边形 2200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任意多边形 2201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任意多边形 2202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任意多边形 2203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任意多边形 2204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任意多边形 2205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任意多边形 2206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任意多边形 2207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矩形 2208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任意多边形 2209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5" name="组合 2215"/>
          <p:cNvGrpSpPr/>
          <p:nvPr/>
        </p:nvGrpSpPr>
        <p:grpSpPr>
          <a:xfrm>
            <a:off x="152400" y="4724400"/>
            <a:ext cx="1685925" cy="1557338"/>
            <a:chExt cx="1062" cy="981"/>
          </a:xfrm>
        </p:grpSpPr>
        <p:sp>
          <p:nvSpPr>
            <p:cNvPr id="166" name="任意多边形 2216"/>
            <p:cNvSpPr>
              <a:spLocks noChangeArrowheads="1"/>
            </p:cNvSpPr>
            <p:nvPr userDrawn="1"/>
          </p:nvSpPr>
          <p:spPr bwMode="auto">
            <a:xfrm>
              <a:off x="25" y="0"/>
              <a:ext cx="207" cy="81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任意多边形 2217"/>
            <p:cNvSpPr>
              <a:spLocks noEditPoints="1" noChangeArrowheads="1"/>
            </p:cNvSpPr>
            <p:nvPr userDrawn="1"/>
          </p:nvSpPr>
          <p:spPr bwMode="auto">
            <a:xfrm>
              <a:off x="0" y="5"/>
              <a:ext cx="1062" cy="976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任意多边形 2218"/>
            <p:cNvSpPr>
              <a:spLocks noChangeArrowheads="1"/>
            </p:cNvSpPr>
            <p:nvPr userDrawn="1"/>
          </p:nvSpPr>
          <p:spPr bwMode="auto">
            <a:xfrm>
              <a:off x="252" y="470"/>
              <a:ext cx="86" cy="102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任意多边形 2219"/>
            <p:cNvSpPr>
              <a:spLocks noChangeArrowheads="1"/>
            </p:cNvSpPr>
            <p:nvPr userDrawn="1"/>
          </p:nvSpPr>
          <p:spPr bwMode="auto">
            <a:xfrm>
              <a:off x="171" y="511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任意多边形 2220"/>
            <p:cNvSpPr>
              <a:spLocks noChangeArrowheads="1"/>
            </p:cNvSpPr>
            <p:nvPr userDrawn="1"/>
          </p:nvSpPr>
          <p:spPr bwMode="auto">
            <a:xfrm>
              <a:off x="126" y="238"/>
              <a:ext cx="243" cy="116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任意多边形 2221"/>
            <p:cNvSpPr>
              <a:spLocks noChangeArrowheads="1"/>
            </p:cNvSpPr>
            <p:nvPr userDrawn="1"/>
          </p:nvSpPr>
          <p:spPr bwMode="auto">
            <a:xfrm>
              <a:off x="404" y="561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任意多边形 2222"/>
            <p:cNvSpPr>
              <a:spLocks noChangeArrowheads="1"/>
            </p:cNvSpPr>
            <p:nvPr userDrawn="1"/>
          </p:nvSpPr>
          <p:spPr bwMode="auto">
            <a:xfrm>
              <a:off x="809" y="374"/>
              <a:ext cx="177" cy="36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任意多边形 2223"/>
            <p:cNvSpPr>
              <a:spLocks noChangeArrowheads="1"/>
            </p:cNvSpPr>
            <p:nvPr userDrawn="1"/>
          </p:nvSpPr>
          <p:spPr bwMode="auto">
            <a:xfrm>
              <a:off x="869" y="369"/>
              <a:ext cx="137" cy="81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任意多边形 2224"/>
            <p:cNvSpPr>
              <a:spLocks noChangeArrowheads="1"/>
            </p:cNvSpPr>
            <p:nvPr userDrawn="1"/>
          </p:nvSpPr>
          <p:spPr bwMode="auto">
            <a:xfrm>
              <a:off x="864" y="420"/>
              <a:ext cx="177" cy="86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任意多边形 2225"/>
            <p:cNvSpPr>
              <a:spLocks noChangeArrowheads="1"/>
            </p:cNvSpPr>
            <p:nvPr userDrawn="1"/>
          </p:nvSpPr>
          <p:spPr bwMode="auto">
            <a:xfrm>
              <a:off x="748" y="501"/>
              <a:ext cx="248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任意多边形 2226"/>
            <p:cNvSpPr>
              <a:spLocks noChangeArrowheads="1"/>
            </p:cNvSpPr>
            <p:nvPr userDrawn="1"/>
          </p:nvSpPr>
          <p:spPr bwMode="auto">
            <a:xfrm>
              <a:off x="773" y="556"/>
              <a:ext cx="203" cy="56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任意多边形 2227"/>
            <p:cNvSpPr>
              <a:spLocks noChangeArrowheads="1"/>
            </p:cNvSpPr>
            <p:nvPr userDrawn="1"/>
          </p:nvSpPr>
          <p:spPr bwMode="auto">
            <a:xfrm>
              <a:off x="763" y="602"/>
              <a:ext cx="207" cy="172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任意多边形 2228"/>
            <p:cNvSpPr>
              <a:spLocks noChangeArrowheads="1"/>
            </p:cNvSpPr>
            <p:nvPr userDrawn="1"/>
          </p:nvSpPr>
          <p:spPr bwMode="auto">
            <a:xfrm>
              <a:off x="900" y="521"/>
              <a:ext cx="126" cy="318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179" name="日期占位符 2211"/>
          <p:cNvSpPr>
            <a:spLocks noGrp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" name="页脚占位符 221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1" name="灯片编号占位符 221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BD4C1AC-8901-44F6-9C96-96F6F15AA3A1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B02562F-26F6-429A-9F1B-A28D699A86B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02DF00F-743C-42C8-99AA-C4E6B4346108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B38136D-BEEC-4FAD-9989-B64968A6D879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3C697F-D7D4-4F3F-8096-0E16E96EA917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C704386-A68A-44C8-8E6F-E2B1199BCCFF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10C1688-167F-4646-B738-F0769BF63DCA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3375A19-89CE-4836-8D19-5ADAB3B2F8F9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AD0B611-75F4-4D7E-BE0A-56FF7E1B54D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ED13343-78F0-434D-B61C-91F7CC39CF63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27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27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2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A4251D-05A6-422B-B59C-7A0316661E4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" name="任意多边形 2049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5" name="组合 2050"/>
          <p:cNvGrpSpPr/>
          <p:nvPr/>
        </p:nvGrpSpPr>
        <p:grpSpPr>
          <a:xfrm>
            <a:off x="4572000" y="28575"/>
            <a:ext cx="4756150" cy="4338638"/>
            <a:chExt cx="2958" cy="2699"/>
          </a:xfrm>
        </p:grpSpPr>
        <p:sp>
          <p:nvSpPr>
            <p:cNvPr id="255" name="任意多边形 2051"/>
            <p:cNvSpPr>
              <a:spLocks noChangeArrowheads="1"/>
            </p:cNvSpPr>
            <p:nvPr/>
          </p:nvSpPr>
          <p:spPr bwMode="auto">
            <a:xfrm>
              <a:off x="142" y="0"/>
              <a:ext cx="490" cy="187"/>
            </a:xfrm>
            <a:custGeom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任意多边形 205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958" cy="2699"/>
            </a:xfrm>
            <a:custGeom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任意多边形 2053"/>
            <p:cNvSpPr>
              <a:spLocks noChangeArrowheads="1"/>
            </p:cNvSpPr>
            <p:nvPr/>
          </p:nvSpPr>
          <p:spPr bwMode="auto">
            <a:xfrm>
              <a:off x="703" y="1269"/>
              <a:ext cx="238" cy="283"/>
            </a:xfrm>
            <a:custGeom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任意多边形 2054"/>
            <p:cNvSpPr>
              <a:spLocks noChangeArrowheads="1"/>
            </p:cNvSpPr>
            <p:nvPr/>
          </p:nvSpPr>
          <p:spPr bwMode="auto">
            <a:xfrm>
              <a:off x="485" y="1385"/>
              <a:ext cx="208" cy="379"/>
            </a:xfrm>
            <a:custGeom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任意多边形 2055"/>
            <p:cNvSpPr>
              <a:spLocks noChangeArrowheads="1"/>
            </p:cNvSpPr>
            <p:nvPr/>
          </p:nvSpPr>
          <p:spPr bwMode="auto">
            <a:xfrm>
              <a:off x="354" y="627"/>
              <a:ext cx="682" cy="318"/>
            </a:xfrm>
            <a:custGeom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任意多边形 2056"/>
            <p:cNvSpPr>
              <a:spLocks noChangeArrowheads="1"/>
            </p:cNvSpPr>
            <p:nvPr/>
          </p:nvSpPr>
          <p:spPr bwMode="auto">
            <a:xfrm>
              <a:off x="1128" y="1527"/>
              <a:ext cx="491" cy="516"/>
            </a:xfrm>
            <a:custGeom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任意多边形 2057"/>
            <p:cNvSpPr>
              <a:spLocks noChangeArrowheads="1"/>
            </p:cNvSpPr>
            <p:nvPr/>
          </p:nvSpPr>
          <p:spPr bwMode="auto">
            <a:xfrm>
              <a:off x="2255" y="1006"/>
              <a:ext cx="501" cy="96"/>
            </a:xfrm>
            <a:custGeom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任意多边形 2058"/>
            <p:cNvSpPr>
              <a:spLocks noChangeArrowheads="1"/>
            </p:cNvSpPr>
            <p:nvPr/>
          </p:nvSpPr>
          <p:spPr bwMode="auto">
            <a:xfrm>
              <a:off x="2422" y="986"/>
              <a:ext cx="385" cy="237"/>
            </a:xfrm>
            <a:custGeom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任意多边形 2059"/>
            <p:cNvSpPr>
              <a:spLocks noChangeArrowheads="1"/>
            </p:cNvSpPr>
            <p:nvPr/>
          </p:nvSpPr>
          <p:spPr bwMode="auto">
            <a:xfrm>
              <a:off x="2407" y="1183"/>
              <a:ext cx="415" cy="187"/>
            </a:xfrm>
            <a:custGeom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任意多边形 2060"/>
            <p:cNvSpPr>
              <a:spLocks noChangeArrowheads="1"/>
            </p:cNvSpPr>
            <p:nvPr/>
          </p:nvSpPr>
          <p:spPr bwMode="auto">
            <a:xfrm>
              <a:off x="2083" y="1360"/>
              <a:ext cx="698" cy="167"/>
            </a:xfrm>
            <a:custGeom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任意多边形 2061"/>
            <p:cNvSpPr>
              <a:spLocks noChangeArrowheads="1"/>
            </p:cNvSpPr>
            <p:nvPr/>
          </p:nvSpPr>
          <p:spPr bwMode="auto">
            <a:xfrm>
              <a:off x="2159" y="1522"/>
              <a:ext cx="567" cy="146"/>
            </a:xfrm>
            <a:custGeom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任意多边形 2062"/>
            <p:cNvSpPr>
              <a:spLocks noChangeArrowheads="1"/>
            </p:cNvSpPr>
            <p:nvPr/>
          </p:nvSpPr>
          <p:spPr bwMode="auto">
            <a:xfrm>
              <a:off x="2124" y="1638"/>
              <a:ext cx="582" cy="480"/>
            </a:xfrm>
            <a:custGeom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任意多边形 2063"/>
            <p:cNvSpPr>
              <a:spLocks noChangeArrowheads="1"/>
            </p:cNvSpPr>
            <p:nvPr/>
          </p:nvSpPr>
          <p:spPr bwMode="auto">
            <a:xfrm>
              <a:off x="2503" y="1446"/>
              <a:ext cx="329" cy="854"/>
            </a:xfrm>
            <a:custGeom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6" name="组合 2064"/>
          <p:cNvGrpSpPr/>
          <p:nvPr/>
        </p:nvGrpSpPr>
        <p:grpSpPr>
          <a:xfrm>
            <a:off x="554038" y="36513"/>
            <a:ext cx="7891462" cy="6821487"/>
            <a:chExt cx="4971" cy="4297"/>
          </a:xfrm>
        </p:grpSpPr>
        <p:sp>
          <p:nvSpPr>
            <p:cNvPr id="269" name="矩形 2065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任意多边形 2066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任意多边形 2067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任意多边形 2068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任意多边形 2069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任意多边形 2070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任意多边形 2071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任意多边形 2072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任意多边形 2073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任意多边形 2074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任意多边形 2075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矩形 2076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矩形 2077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任意多边形 2078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任意多边形 2079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任意多边形 2080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任意多边形 2081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任意多边形 2082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任意多边形 2083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任意多边形 2084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任意多边形 2085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任意多边形 2086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任意多边形 2087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矩形 2088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矩形 2089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任意多边形 2090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任意多边形 2091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任意多边形 2092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任意多边形 2093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任意多边形 2094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任意多边形 2095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任意多边形 2096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任意多边形 2097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任意多边形 2098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任意多边形 2099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矩形 2100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矩形 2101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任意多边形 2102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任意多边形 2103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任意多边形 2104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任意多边形 2105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任意多边形 2106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任意多边形 2107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任意多边形 2108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任意多边形 2109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任意多边形 2110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任意多边形 2111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矩形 2112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矩形 2113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任意多边形 2114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任意多边形 2115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任意多边形 2116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任意多边形 2117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任意多边形 2118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任意多边形 2119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任意多边形 2120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任意多边形 2121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任意多边形 2122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任意多边形 2123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矩形 2124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矩形 2125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任意多边形 2126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任意多边形 2127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任意多边形 2128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任意多边形 2129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任意多边形 2130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任意多边形 2131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任意多边形 2132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任意多边形 2133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任意多边形 2134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任意多边形 2135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矩形 2136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矩形 2137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任意多边形 2138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任意多边形 2139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任意多边形 2140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任意多边形 2141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任意多边形 2142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任意多边形 2143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任意多边形 2144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任意多边形 2145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任意多边形 2146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任意多边形 2147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矩形 2148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矩形 2149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任意多边形 2150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任意多边形 2151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任意多边形 2152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任意多边形 2153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任意多边形 2154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任意多边形 2155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任意多边形 2156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任意多边形 2157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任意多边形 2158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任意多边形 2159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矩形 2160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矩形 2161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任意多边形 2162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任意多边形 2163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任意多边形 2164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任意多边形 2165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任意多边形 2166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任意多边形 2167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任意多边形 2168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任意多边形 2169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任意多边形 2170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任意多边形 2171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矩形 2172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矩形 2173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任意多边形 2174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任意多边形 2175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任意多边形 2176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任意多边形 2177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任意多边形 2178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任意多边形 2179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任意多边形 2180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任意多边形 2181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任意多边形 2182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任意多边形 2183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矩形 2184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矩形 2185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任意多边形 2186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任意多边形 2187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任意多边形 2188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任意多边形 2189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任意多边形 2190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任意多边形 2191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任意多边形 2192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任意多边形 2193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任意多边形 2194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任意多边形 2195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矩形 2196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矩形 2197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任意多边形 2198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任意多边形 2199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任意多边形 2200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任意多边形 2201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任意多边形 2202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任意多边形 2203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任意多边形 2204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任意多边形 2205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任意多边形 2206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任意多边形 2207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矩形 2208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任意多边形 2209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7" name="组合 2215"/>
          <p:cNvGrpSpPr/>
          <p:nvPr/>
        </p:nvGrpSpPr>
        <p:grpSpPr>
          <a:xfrm>
            <a:off x="152400" y="4724400"/>
            <a:ext cx="1685925" cy="1557338"/>
            <a:chExt cx="1062" cy="981"/>
          </a:xfrm>
        </p:grpSpPr>
        <p:sp>
          <p:nvSpPr>
            <p:cNvPr id="415" name="任意多边形 2216"/>
            <p:cNvSpPr>
              <a:spLocks noChangeArrowheads="1"/>
            </p:cNvSpPr>
            <p:nvPr/>
          </p:nvSpPr>
          <p:spPr bwMode="auto">
            <a:xfrm>
              <a:off x="25" y="0"/>
              <a:ext cx="207" cy="81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任意多边形 2217"/>
            <p:cNvSpPr>
              <a:spLocks noEditPoints="1" noChangeArrowheads="1"/>
            </p:cNvSpPr>
            <p:nvPr/>
          </p:nvSpPr>
          <p:spPr bwMode="auto">
            <a:xfrm>
              <a:off x="0" y="5"/>
              <a:ext cx="1062" cy="976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任意多边形 2218"/>
            <p:cNvSpPr>
              <a:spLocks noChangeArrowheads="1"/>
            </p:cNvSpPr>
            <p:nvPr/>
          </p:nvSpPr>
          <p:spPr bwMode="auto">
            <a:xfrm>
              <a:off x="252" y="470"/>
              <a:ext cx="86" cy="102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任意多边形 2219"/>
            <p:cNvSpPr>
              <a:spLocks noChangeArrowheads="1"/>
            </p:cNvSpPr>
            <p:nvPr/>
          </p:nvSpPr>
          <p:spPr bwMode="auto">
            <a:xfrm>
              <a:off x="171" y="511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任意多边形 2220"/>
            <p:cNvSpPr>
              <a:spLocks noChangeArrowheads="1"/>
            </p:cNvSpPr>
            <p:nvPr/>
          </p:nvSpPr>
          <p:spPr bwMode="auto">
            <a:xfrm>
              <a:off x="126" y="238"/>
              <a:ext cx="243" cy="116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任意多边形 2221"/>
            <p:cNvSpPr>
              <a:spLocks noChangeArrowheads="1"/>
            </p:cNvSpPr>
            <p:nvPr/>
          </p:nvSpPr>
          <p:spPr bwMode="auto">
            <a:xfrm>
              <a:off x="404" y="561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任意多边形 2222"/>
            <p:cNvSpPr>
              <a:spLocks noChangeArrowheads="1"/>
            </p:cNvSpPr>
            <p:nvPr/>
          </p:nvSpPr>
          <p:spPr bwMode="auto">
            <a:xfrm>
              <a:off x="809" y="374"/>
              <a:ext cx="177" cy="36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任意多边形 2223"/>
            <p:cNvSpPr>
              <a:spLocks noChangeArrowheads="1"/>
            </p:cNvSpPr>
            <p:nvPr/>
          </p:nvSpPr>
          <p:spPr bwMode="auto">
            <a:xfrm>
              <a:off x="869" y="369"/>
              <a:ext cx="137" cy="81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任意多边形 2224"/>
            <p:cNvSpPr>
              <a:spLocks noChangeArrowheads="1"/>
            </p:cNvSpPr>
            <p:nvPr/>
          </p:nvSpPr>
          <p:spPr bwMode="auto">
            <a:xfrm>
              <a:off x="864" y="420"/>
              <a:ext cx="177" cy="86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任意多边形 2225"/>
            <p:cNvSpPr>
              <a:spLocks noChangeArrowheads="1"/>
            </p:cNvSpPr>
            <p:nvPr/>
          </p:nvSpPr>
          <p:spPr bwMode="auto">
            <a:xfrm>
              <a:off x="748" y="501"/>
              <a:ext cx="248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任意多边形 2226"/>
            <p:cNvSpPr>
              <a:spLocks noChangeArrowheads="1"/>
            </p:cNvSpPr>
            <p:nvPr/>
          </p:nvSpPr>
          <p:spPr bwMode="auto">
            <a:xfrm>
              <a:off x="773" y="556"/>
              <a:ext cx="203" cy="56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任意多边形 2227"/>
            <p:cNvSpPr>
              <a:spLocks noChangeArrowheads="1"/>
            </p:cNvSpPr>
            <p:nvPr/>
          </p:nvSpPr>
          <p:spPr bwMode="auto">
            <a:xfrm>
              <a:off x="763" y="602"/>
              <a:ext cx="207" cy="172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任意多边形 2228"/>
            <p:cNvSpPr>
              <a:spLocks noChangeArrowheads="1"/>
            </p:cNvSpPr>
            <p:nvPr/>
          </p:nvSpPr>
          <p:spPr bwMode="auto">
            <a:xfrm>
              <a:off x="900" y="521"/>
              <a:ext cx="126" cy="318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28" name="日期占位符 2211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页脚占位符 22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灯片编号占位符 22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E52670-B3BB-4EDD-92F1-E43EF0782A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5D64EF4-640A-4558-B18A-525E2EA39E7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833655-10BC-4A84-8661-AA10B62DE901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1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A0D999E-56DF-498B-9CB7-558E7290D591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1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1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1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5DEBE07-41E9-421B-A948-2F0484B7038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17AF85D-A1FC-4F98-9DD3-D008755E4BDC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93AD55-304D-406E-B606-E9DF115F45BC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1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C65FC85-ABEC-4474-884B-7ADDE84DA4F9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1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931DE-DA77-4F7F-96BD-A045B56E8DB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F7B3F1C-3B07-4C1F-AA0A-58FDD60E587B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253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576D178-11D9-4B4A-913B-55AFB8912A75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3410" y="620713"/>
            <a:ext cx="4153702" cy="603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6651" y="620713"/>
            <a:ext cx="4153702" cy="603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778438"/>
            <a:ext cx="3655180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2665379"/>
            <a:ext cx="3655180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3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3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zoom/>
  </p:transition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1117" y="620713"/>
            <a:ext cx="2119236" cy="21605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3410" y="620713"/>
            <a:ext cx="6234853" cy="21605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33410" y="620713"/>
            <a:ext cx="8476943" cy="2160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image" Target="../media/image2.gif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10" Type="http://schemas.openxmlformats.org/officeDocument/2006/relationships/slideLayout" Target="../slideLayouts/slideLayout55.xml" /><Relationship Id="rId11" Type="http://schemas.openxmlformats.org/officeDocument/2006/relationships/slideLayout" Target="../slideLayouts/slideLayout56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0.xml" /><Relationship Id="rId6" Type="http://schemas.openxmlformats.org/officeDocument/2006/relationships/slideLayout" Target="../slideLayouts/slideLayout51.xml" /><Relationship Id="rId7" Type="http://schemas.openxmlformats.org/officeDocument/2006/relationships/slideLayout" Target="../slideLayouts/slideLayout52.xml" /><Relationship Id="rId8" Type="http://schemas.openxmlformats.org/officeDocument/2006/relationships/slideLayout" Target="../slideLayouts/slideLayout53.xml" /><Relationship Id="rId9" Type="http://schemas.openxmlformats.org/officeDocument/2006/relationships/slideLayout" Target="../slideLayouts/slideLayout54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slideLayout" Target="../slideLayouts/slideLayout66.xml" /><Relationship Id="rId11" Type="http://schemas.openxmlformats.org/officeDocument/2006/relationships/slideLayout" Target="../slideLayouts/slideLayout67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8.xml" /><Relationship Id="rId3" Type="http://schemas.openxmlformats.org/officeDocument/2006/relationships/slideLayout" Target="../slideLayouts/slideLayout59.xml" /><Relationship Id="rId4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61.xml" /><Relationship Id="rId6" Type="http://schemas.openxmlformats.org/officeDocument/2006/relationships/slideLayout" Target="../slideLayouts/slideLayout62.xml" /><Relationship Id="rId7" Type="http://schemas.openxmlformats.org/officeDocument/2006/relationships/slideLayout" Target="../slideLayouts/slideLayout63.xml" /><Relationship Id="rId8" Type="http://schemas.openxmlformats.org/officeDocument/2006/relationships/slideLayout" Target="../slideLayouts/slideLayout64.xml" /><Relationship Id="rId9" Type="http://schemas.openxmlformats.org/officeDocument/2006/relationships/slideLayout" Target="../slideLayouts/slideLayout65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10" Type="http://schemas.openxmlformats.org/officeDocument/2006/relationships/slideLayout" Target="../slideLayouts/slideLayout77.xml" /><Relationship Id="rId11" Type="http://schemas.openxmlformats.org/officeDocument/2006/relationships/slideLayout" Target="../slideLayouts/slideLayout78.xml" /><Relationship Id="rId12" Type="http://schemas.openxmlformats.org/officeDocument/2006/relationships/slideLayout" Target="../slideLayouts/slideLayout79.xml" /><Relationship Id="rId13" Type="http://schemas.openxmlformats.org/officeDocument/2006/relationships/image" Target="../media/image3.png" /><Relationship Id="rId14" Type="http://schemas.openxmlformats.org/officeDocument/2006/relationships/theme" Target="../theme/theme7.xml" /><Relationship Id="rId2" Type="http://schemas.openxmlformats.org/officeDocument/2006/relationships/slideLayout" Target="../slideLayouts/slideLayout69.xml" /><Relationship Id="rId3" Type="http://schemas.openxmlformats.org/officeDocument/2006/relationships/slideLayout" Target="../slideLayouts/slideLayout70.xml" /><Relationship Id="rId4" Type="http://schemas.openxmlformats.org/officeDocument/2006/relationships/slideLayout" Target="../slideLayouts/slideLayout71.xml" /><Relationship Id="rId5" Type="http://schemas.openxmlformats.org/officeDocument/2006/relationships/slideLayout" Target="../slideLayouts/slideLayout72.xml" /><Relationship Id="rId6" Type="http://schemas.openxmlformats.org/officeDocument/2006/relationships/slideLayout" Target="../slideLayouts/slideLayout73.xml" /><Relationship Id="rId7" Type="http://schemas.openxmlformats.org/officeDocument/2006/relationships/slideLayout" Target="../slideLayouts/slideLayout74.xml" /><Relationship Id="rId8" Type="http://schemas.openxmlformats.org/officeDocument/2006/relationships/slideLayout" Target="../slideLayouts/slideLayout75.xml" /><Relationship Id="rId9" Type="http://schemas.openxmlformats.org/officeDocument/2006/relationships/slideLayout" Target="../slideLayouts/slideLayout76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0.xml" /><Relationship Id="rId10" Type="http://schemas.openxmlformats.org/officeDocument/2006/relationships/slideLayout" Target="../slideLayouts/slideLayout89.xml" /><Relationship Id="rId11" Type="http://schemas.openxmlformats.org/officeDocument/2006/relationships/slideLayout" Target="../slideLayouts/slideLayout90.xml" /><Relationship Id="rId12" Type="http://schemas.openxmlformats.org/officeDocument/2006/relationships/theme" Target="../theme/theme8.xml" /><Relationship Id="rId2" Type="http://schemas.openxmlformats.org/officeDocument/2006/relationships/slideLayout" Target="../slideLayouts/slideLayout81.xml" /><Relationship Id="rId3" Type="http://schemas.openxmlformats.org/officeDocument/2006/relationships/slideLayout" Target="../slideLayouts/slideLayout82.xml" /><Relationship Id="rId4" Type="http://schemas.openxmlformats.org/officeDocument/2006/relationships/slideLayout" Target="../slideLayouts/slideLayout83.xml" /><Relationship Id="rId5" Type="http://schemas.openxmlformats.org/officeDocument/2006/relationships/slideLayout" Target="../slideLayouts/slideLayout84.xml" /><Relationship Id="rId6" Type="http://schemas.openxmlformats.org/officeDocument/2006/relationships/slideLayout" Target="../slideLayouts/slideLayout85.xml" /><Relationship Id="rId7" Type="http://schemas.openxmlformats.org/officeDocument/2006/relationships/slideLayout" Target="../slideLayouts/slideLayout86.xml" /><Relationship Id="rId8" Type="http://schemas.openxmlformats.org/officeDocument/2006/relationships/slideLayout" Target="../slideLayouts/slideLayout87.xml" /><Relationship Id="rId9" Type="http://schemas.openxmlformats.org/officeDocument/2006/relationships/slideLayout" Target="../slideLayouts/slideLayout8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008B3-A2A8-4122-B203-1F754FBFCC6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25D47-DF6D-46AB-964A-FA5F6B8DABD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35009-DCC4-4767-9168-BBD603FF988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AB752-CDAB-4BAD-8253-31A9110D7D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9" descr="010192"/>
          <p:cNvPicPr>
            <a:picLocks noRot="1"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-1016"/>
            <a:ext cx="900000" cy="745715"/>
          </a:xfrm>
          <a:prstGeom prst="rect">
            <a:avLst/>
          </a:prstGeom>
        </p:spPr>
      </p:pic>
      <p:pic>
        <p:nvPicPr>
          <p:cNvPr id="8" name="Picture 10" descr="010192"/>
          <p:cNvPicPr>
            <a:picLocks noChangeAspect="1" noChangeArrowheads="1"/>
          </p:cNvPicPr>
          <p:nvPr userDrawn="1"/>
        </p:nvPicPr>
        <p:blipFill>
          <a:blip r:embed="rId12"/>
          <a:stretch>
            <a:fillRect/>
          </a:stretch>
        </p:blipFill>
        <p:spPr bwMode="auto">
          <a:xfrm>
            <a:off x="8254244" y="-3870"/>
            <a:ext cx="900000" cy="745714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Ext cx="4971" cy="4297"/>
          </a:xfrm>
        </p:grpSpPr>
        <p:sp>
          <p:nvSpPr>
            <p:cNvPr id="2" name="矩形 1026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任意多边形 1027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1028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1029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030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031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032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1033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034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任意多边形 1035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任意多边形 1036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矩形 1037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矩形 1038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39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任意多边形 1040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任意多边形 1041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任意多边形 1042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任意多边形 1043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任意多边形 1044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任意多边形 1045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任意多边形 1046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任意多边形 1047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任意多边形 1048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矩形 1049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矩形 1050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任意多边形 1051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任意多边形 1052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任意多边形 1053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任意多边形 1054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任意多边形 1055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任意多边形 1056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任意多边形 1057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任意多边形 1058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任意多边形 1059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任意多边形 1060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矩形 1061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矩形 1062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任意多边形 1063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任意多边形 1064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任意多边形 1065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任意多边形 1066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任意多边形 1067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任意多边形 1068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任意多边形 1069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任意多边形 1070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任意多边形 1071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任意多边形 1072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4" name="矩形 1073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5" name="矩形 1074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任意多边形 1075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任意多边形 1076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任意多边形 1077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任意多边形 1078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任意多边形 1079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任意多边形 1080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任意多边形 1081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任意多边形 1082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任意多边形 1083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任意多边形 1084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6" name="矩形 1085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7" name="矩形 1086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任意多边形 1087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任意多边形 1088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任意多边形 1089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任意多边形 1090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任意多边形 1091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任意多边形 1092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任意多边形 1093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任意多边形 1094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任意多边形 1095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任意多边形 1096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8" name="矩形 1097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9" name="矩形 1098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任意多边形 1099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任意多边形 1100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任意多边形 1101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任意多边形 1102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任意多边形 1103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任意多边形 1104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任意多边形 1105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任意多边形 1106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任意多边形 1107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任意多边形 1108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0" name="矩形 1109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1" name="矩形 1110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任意多边形 1111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任意多边形 1112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任意多边形 1113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任意多边形 1114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任意多边形 1115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任意多边形 1116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任意多边形 1117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任意多边形 1118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任意多边形 1119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任意多边形 1120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2" name="矩形 1121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3" name="矩形 1122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任意多边形 1123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任意多边形 1124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任意多边形 1125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任意多边形 1126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任意多边形 1127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任意多边形 1128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任意多边形 1129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任意多边形 1130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2" name="任意多边形 1131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任意多边形 1132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4" name="矩形 1133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5" name="矩形 1134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任意多边形 1135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任意多边形 1136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任意多边形 1137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任意多边形 1138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任意多边形 1139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任意多边形 1140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任意多边形 1141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任意多边形 1142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任意多边形 1143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任意多边形 1144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6" name="矩形 1145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7" name="矩形 1146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任意多边形 1147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任意多边形 1148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任意多边形 1149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任意多边形 1150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任意多边形 1151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任意多边形 1152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任意多边形 1153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任意多边形 1154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任意多边形 1155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任意多边形 1156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8" name="矩形 1157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9" name="矩形 1158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任意多边形 1159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任意多边形 1160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任意多边形 1161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任意多边形 1162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任意多边形 1163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任意多边形 1164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任意多边形 1165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任意多边形 1166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任意多边形 1167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任意多边形 1168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0" name="矩形 1169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任意多边形 1170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组合 1171"/>
          <p:cNvGrpSpPr/>
          <p:nvPr/>
        </p:nvGrpSpPr>
        <p:grpSpPr>
          <a:xfrm>
            <a:off x="1066800" y="3444875"/>
            <a:ext cx="533400" cy="492125"/>
            <a:chExt cx="1062" cy="981"/>
          </a:xfrm>
        </p:grpSpPr>
        <p:sp>
          <p:nvSpPr>
            <p:cNvPr id="1173" name="任意多边形 1172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任意多边形 1173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任意多边形 1174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任意多边形 1175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任意多边形 1176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任意多边形 1177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任意多边形 1178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任意多边形 1179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任意多边形 1180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任意多边形 1181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任意多边形 1182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任意多边形 1183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任意多边形 1184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组合 1185"/>
          <p:cNvGrpSpPr/>
          <p:nvPr/>
        </p:nvGrpSpPr>
        <p:grpSpPr>
          <a:xfrm>
            <a:off x="1066800" y="4552950"/>
            <a:ext cx="533400" cy="492125"/>
            <a:chExt cx="1062" cy="981"/>
          </a:xfrm>
        </p:grpSpPr>
        <p:sp>
          <p:nvSpPr>
            <p:cNvPr id="1187" name="任意多边形 1186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任意多边形 1187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任意多边形 1188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任意多边形 1189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任意多边形 1190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任意多边形 1191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任意多边形 1192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任意多边形 1193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任意多边形 1194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任意多边形 1195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任意多边形 1196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任意多边形 1197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任意多边形 1198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组合 1199"/>
          <p:cNvGrpSpPr/>
          <p:nvPr/>
        </p:nvGrpSpPr>
        <p:grpSpPr>
          <a:xfrm>
            <a:off x="1066800" y="5562600"/>
            <a:ext cx="533400" cy="492125"/>
            <a:chExt cx="1062" cy="981"/>
          </a:xfrm>
        </p:grpSpPr>
        <p:sp>
          <p:nvSpPr>
            <p:cNvPr id="1201" name="任意多边形 1200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任意多边形 1201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任意多边形 1202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任意多边形 1203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任意多边形 1204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任意多边形 1205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任意多边形 1206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任意多边形 1207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任意多边形 1208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任意多边形 1209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任意多边形 1210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任意多边形 1211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任意多边形 1212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组合 1213"/>
          <p:cNvGrpSpPr/>
          <p:nvPr/>
        </p:nvGrpSpPr>
        <p:grpSpPr>
          <a:xfrm>
            <a:off x="381000" y="3962400"/>
            <a:ext cx="533400" cy="492125"/>
            <a:chExt cx="1062" cy="981"/>
          </a:xfrm>
        </p:grpSpPr>
        <p:sp>
          <p:nvSpPr>
            <p:cNvPr id="1215" name="任意多边形 1214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任意多边形 1215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任意多边形 1216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任意多边形 1217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任意多边形 1218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任意多边形 1219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任意多边形 1220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任意多边形 1221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任意多边形 1222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任意多边形 1223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任意多边形 1224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任意多边形 1225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任意多边形 1226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1" name="组合 1227"/>
          <p:cNvGrpSpPr/>
          <p:nvPr/>
        </p:nvGrpSpPr>
        <p:grpSpPr>
          <a:xfrm>
            <a:off x="381000" y="5070475"/>
            <a:ext cx="533400" cy="492125"/>
            <a:chExt cx="1062" cy="981"/>
          </a:xfrm>
        </p:grpSpPr>
        <p:sp>
          <p:nvSpPr>
            <p:cNvPr id="1229" name="任意多边形 1228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任意多边形 1229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任意多边形 1230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任意多边形 1231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任意多边形 1232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任意多边形 1233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任意多边形 1234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任意多边形 1235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任意多边形 1236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任意多边形 1237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任意多边形 1238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任意多边形 1239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任意多边形 1240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2" name="组合 1241"/>
          <p:cNvGrpSpPr/>
          <p:nvPr/>
        </p:nvGrpSpPr>
        <p:grpSpPr>
          <a:xfrm>
            <a:off x="381000" y="6121400"/>
            <a:ext cx="533400" cy="492125"/>
            <a:chExt cx="1062" cy="981"/>
          </a:xfrm>
        </p:grpSpPr>
        <p:sp>
          <p:nvSpPr>
            <p:cNvPr id="1243" name="任意多边形 1242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任意多边形 1243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任意多边形 1244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任意多边形 1245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任意多边形 1246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任意多边形 1247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任意多边形 1248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任意多边形 1249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任意多边形 1250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任意多边形 1251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任意多边形 1252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任意多边形 1253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任意多边形 1254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3" name="组合 1255"/>
          <p:cNvGrpSpPr/>
          <p:nvPr/>
        </p:nvGrpSpPr>
        <p:grpSpPr>
          <a:xfrm>
            <a:off x="6934200" y="-7938"/>
            <a:ext cx="2317750" cy="2063751"/>
            <a:chExt cx="1748" cy="1556"/>
          </a:xfrm>
        </p:grpSpPr>
        <p:sp>
          <p:nvSpPr>
            <p:cNvPr id="1257" name="任意多边形 1256"/>
            <p:cNvSpPr>
              <a:spLocks noChangeArrowheads="1"/>
            </p:cNvSpPr>
            <p:nvPr userDrawn="1"/>
          </p:nvSpPr>
          <p:spPr bwMode="auto">
            <a:xfrm>
              <a:off x="81" y="0"/>
              <a:ext cx="1585" cy="1443"/>
            </a:xfrm>
            <a:custGeom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0" name="组合 1257"/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1259" name="任意多边形 1258"/>
              <p:cNvSpPr>
                <a:spLocks noChangeArrowheads="1"/>
              </p:cNvSpPr>
              <p:nvPr/>
            </p:nvSpPr>
            <p:spPr bwMode="auto">
              <a:xfrm>
                <a:off x="142" y="0"/>
                <a:ext cx="490" cy="187"/>
              </a:xfrm>
              <a:custGeom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任意多边形 12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任意多边形 1260"/>
              <p:cNvSpPr>
                <a:spLocks noChangeArrowheads="1"/>
              </p:cNvSpPr>
              <p:nvPr/>
            </p:nvSpPr>
            <p:spPr bwMode="auto">
              <a:xfrm>
                <a:off x="703" y="1268"/>
                <a:ext cx="237" cy="283"/>
              </a:xfrm>
              <a:custGeom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任意多边形 1261"/>
              <p:cNvSpPr>
                <a:spLocks noChangeArrowheads="1"/>
              </p:cNvSpPr>
              <p:nvPr/>
            </p:nvSpPr>
            <p:spPr bwMode="auto">
              <a:xfrm>
                <a:off x="484" y="1385"/>
                <a:ext cx="209" cy="379"/>
              </a:xfrm>
              <a:custGeom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任意多边形 1262"/>
              <p:cNvSpPr>
                <a:spLocks noChangeArrowheads="1"/>
              </p:cNvSpPr>
              <p:nvPr/>
            </p:nvSpPr>
            <p:spPr bwMode="auto">
              <a:xfrm>
                <a:off x="355" y="627"/>
                <a:ext cx="683" cy="319"/>
              </a:xfrm>
              <a:custGeom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任意多边形 1263"/>
              <p:cNvSpPr>
                <a:spLocks noChangeArrowheads="1"/>
              </p:cNvSpPr>
              <p:nvPr/>
            </p:nvSpPr>
            <p:spPr bwMode="auto">
              <a:xfrm>
                <a:off x="1128" y="1526"/>
                <a:ext cx="490" cy="517"/>
              </a:xfrm>
              <a:custGeom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任意多边形 1264"/>
              <p:cNvSpPr>
                <a:spLocks noChangeArrowheads="1"/>
              </p:cNvSpPr>
              <p:nvPr/>
            </p:nvSpPr>
            <p:spPr bwMode="auto">
              <a:xfrm>
                <a:off x="2255" y="1006"/>
                <a:ext cx="500" cy="96"/>
              </a:xfrm>
              <a:custGeom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任意多边形 1265"/>
              <p:cNvSpPr>
                <a:spLocks noChangeArrowheads="1"/>
              </p:cNvSpPr>
              <p:nvPr/>
            </p:nvSpPr>
            <p:spPr bwMode="auto">
              <a:xfrm>
                <a:off x="2421" y="985"/>
                <a:ext cx="385" cy="237"/>
              </a:xfrm>
              <a:custGeom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任意多边形 1266"/>
              <p:cNvSpPr>
                <a:spLocks noChangeArrowheads="1"/>
              </p:cNvSpPr>
              <p:nvPr/>
            </p:nvSpPr>
            <p:spPr bwMode="auto">
              <a:xfrm>
                <a:off x="2407" y="1183"/>
                <a:ext cx="415" cy="187"/>
              </a:xfrm>
              <a:custGeom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任意多边形 1267"/>
              <p:cNvSpPr>
                <a:spLocks noChangeArrowheads="1"/>
              </p:cNvSpPr>
              <p:nvPr/>
            </p:nvSpPr>
            <p:spPr bwMode="auto">
              <a:xfrm>
                <a:off x="2083" y="1360"/>
                <a:ext cx="699" cy="167"/>
              </a:xfrm>
              <a:custGeom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任意多边形 1268"/>
              <p:cNvSpPr>
                <a:spLocks noChangeArrowheads="1"/>
              </p:cNvSpPr>
              <p:nvPr/>
            </p:nvSpPr>
            <p:spPr bwMode="auto">
              <a:xfrm>
                <a:off x="2160" y="1522"/>
                <a:ext cx="565" cy="146"/>
              </a:xfrm>
              <a:custGeom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任意多边形 1269"/>
              <p:cNvSpPr>
                <a:spLocks noChangeArrowheads="1"/>
              </p:cNvSpPr>
              <p:nvPr/>
            </p:nvSpPr>
            <p:spPr bwMode="auto">
              <a:xfrm>
                <a:off x="2123" y="1639"/>
                <a:ext cx="581" cy="479"/>
              </a:xfrm>
              <a:custGeom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任意多边形 1270"/>
              <p:cNvSpPr>
                <a:spLocks noChangeArrowheads="1"/>
              </p:cNvSpPr>
              <p:nvPr/>
            </p:nvSpPr>
            <p:spPr bwMode="auto">
              <a:xfrm>
                <a:off x="2502" y="1445"/>
                <a:ext cx="330" cy="854"/>
              </a:xfrm>
              <a:custGeom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4" name="标题 127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1272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9D7D837-80F0-4061-8E00-7A6C5EA48BF2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Ext cx="4971" cy="4297"/>
          </a:xfrm>
        </p:grpSpPr>
        <p:sp>
          <p:nvSpPr>
            <p:cNvPr id="2" name="矩形 1026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任意多边形 1027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1028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1029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030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031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032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1033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034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任意多边形 1035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任意多边形 1036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矩形 1037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矩形 1038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39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任意多边形 1040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任意多边形 1041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任意多边形 1042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任意多边形 1043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任意多边形 1044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任意多边形 1045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任意多边形 1046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任意多边形 1047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任意多边形 1048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矩形 1049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矩形 1050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任意多边形 1051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任意多边形 1052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任意多边形 1053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任意多边形 1054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任意多边形 1055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任意多边形 1056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任意多边形 1057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任意多边形 1058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任意多边形 1059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任意多边形 1060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矩形 1061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矩形 1062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任意多边形 1063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任意多边形 1064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任意多边形 1065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任意多边形 1066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任意多边形 1067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任意多边形 1068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任意多边形 1069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任意多边形 1070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任意多边形 1071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任意多边形 1072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4" name="矩形 1073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5" name="矩形 1074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任意多边形 1075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任意多边形 1076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任意多边形 1077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任意多边形 1078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任意多边形 1079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任意多边形 1080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任意多边形 1081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任意多边形 1082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任意多边形 1083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任意多边形 1084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6" name="矩形 1085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7" name="矩形 1086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任意多边形 1087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任意多边形 1088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任意多边形 1089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任意多边形 1090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任意多边形 1091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任意多边形 1092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任意多边形 1093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任意多边形 1094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任意多边形 1095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任意多边形 1096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8" name="矩形 1097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9" name="矩形 1098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任意多边形 1099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任意多边形 1100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任意多边形 1101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任意多边形 1102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任意多边形 1103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任意多边形 1104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任意多边形 1105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任意多边形 1106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任意多边形 1107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任意多边形 1108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0" name="矩形 1109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1" name="矩形 1110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任意多边形 1111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任意多边形 1112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任意多边形 1113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任意多边形 1114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任意多边形 1115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任意多边形 1116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任意多边形 1117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任意多边形 1118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任意多边形 1119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任意多边形 1120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2" name="矩形 1121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3" name="矩形 1122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任意多边形 1123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任意多边形 1124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任意多边形 1125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任意多边形 1126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任意多边形 1127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任意多边形 1128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任意多边形 1129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任意多边形 1130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2" name="任意多边形 1131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任意多边形 1132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4" name="矩形 1133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5" name="矩形 1134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任意多边形 1135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任意多边形 1136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任意多边形 1137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任意多边形 1138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任意多边形 1139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任意多边形 1140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任意多边形 1141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任意多边形 1142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任意多边形 1143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任意多边形 1144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6" name="矩形 1145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7" name="矩形 1146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任意多边形 1147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任意多边形 1148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任意多边形 1149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任意多边形 1150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任意多边形 1151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任意多边形 1152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任意多边形 1153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任意多边形 1154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任意多边形 1155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任意多边形 1156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8" name="矩形 1157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9" name="矩形 1158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任意多边形 1159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任意多边形 1160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任意多边形 1161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任意多边形 1162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任意多边形 1163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任意多边形 1164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任意多边形 1165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任意多边形 1166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任意多边形 1167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任意多边形 1168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0" name="矩形 1169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任意多边形 1170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组合 1171"/>
          <p:cNvGrpSpPr/>
          <p:nvPr/>
        </p:nvGrpSpPr>
        <p:grpSpPr>
          <a:xfrm>
            <a:off x="1066800" y="3444875"/>
            <a:ext cx="533400" cy="492125"/>
            <a:chExt cx="1062" cy="981"/>
          </a:xfrm>
        </p:grpSpPr>
        <p:sp>
          <p:nvSpPr>
            <p:cNvPr id="1173" name="任意多边形 1172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任意多边形 1173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任意多边形 1174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任意多边形 1175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任意多边形 1176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任意多边形 1177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任意多边形 1178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任意多边形 1179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任意多边形 1180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任意多边形 1181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任意多边形 1182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任意多边形 1183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任意多边形 1184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组合 1185"/>
          <p:cNvGrpSpPr/>
          <p:nvPr/>
        </p:nvGrpSpPr>
        <p:grpSpPr>
          <a:xfrm>
            <a:off x="1066800" y="4552950"/>
            <a:ext cx="533400" cy="492125"/>
            <a:chExt cx="1062" cy="981"/>
          </a:xfrm>
        </p:grpSpPr>
        <p:sp>
          <p:nvSpPr>
            <p:cNvPr id="1187" name="任意多边形 1186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任意多边形 1187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任意多边形 1188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任意多边形 1189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任意多边形 1190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任意多边形 1191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任意多边形 1192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任意多边形 1193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任意多边形 1194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任意多边形 1195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任意多边形 1196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任意多边形 1197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任意多边形 1198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组合 1199"/>
          <p:cNvGrpSpPr/>
          <p:nvPr/>
        </p:nvGrpSpPr>
        <p:grpSpPr>
          <a:xfrm>
            <a:off x="1066800" y="5562600"/>
            <a:ext cx="533400" cy="492125"/>
            <a:chExt cx="1062" cy="981"/>
          </a:xfrm>
        </p:grpSpPr>
        <p:sp>
          <p:nvSpPr>
            <p:cNvPr id="1201" name="任意多边形 1200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任意多边形 1201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任意多边形 1202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任意多边形 1203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任意多边形 1204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任意多边形 1205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任意多边形 1206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任意多边形 1207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任意多边形 1208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任意多边形 1209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任意多边形 1210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任意多边形 1211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任意多边形 1212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组合 1213"/>
          <p:cNvGrpSpPr/>
          <p:nvPr/>
        </p:nvGrpSpPr>
        <p:grpSpPr>
          <a:xfrm>
            <a:off x="381000" y="3962400"/>
            <a:ext cx="533400" cy="492125"/>
            <a:chExt cx="1062" cy="981"/>
          </a:xfrm>
        </p:grpSpPr>
        <p:sp>
          <p:nvSpPr>
            <p:cNvPr id="1215" name="任意多边形 1214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任意多边形 1215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任意多边形 1216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任意多边形 1217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任意多边形 1218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任意多边形 1219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任意多边形 1220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任意多边形 1221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任意多边形 1222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任意多边形 1223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任意多边形 1224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任意多边形 1225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任意多边形 1226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1" name="组合 1227"/>
          <p:cNvGrpSpPr/>
          <p:nvPr/>
        </p:nvGrpSpPr>
        <p:grpSpPr>
          <a:xfrm>
            <a:off x="381000" y="5070475"/>
            <a:ext cx="533400" cy="492125"/>
            <a:chExt cx="1062" cy="981"/>
          </a:xfrm>
        </p:grpSpPr>
        <p:sp>
          <p:nvSpPr>
            <p:cNvPr id="1229" name="任意多边形 1228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任意多边形 1229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任意多边形 1230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任意多边形 1231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任意多边形 1232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任意多边形 1233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任意多边形 1234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任意多边形 1235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任意多边形 1236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任意多边形 1237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任意多边形 1238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任意多边形 1239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任意多边形 1240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2" name="组合 1241"/>
          <p:cNvGrpSpPr/>
          <p:nvPr/>
        </p:nvGrpSpPr>
        <p:grpSpPr>
          <a:xfrm>
            <a:off x="381000" y="6121400"/>
            <a:ext cx="533400" cy="492125"/>
            <a:chExt cx="1062" cy="981"/>
          </a:xfrm>
        </p:grpSpPr>
        <p:sp>
          <p:nvSpPr>
            <p:cNvPr id="1243" name="任意多边形 1242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任意多边形 1243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任意多边形 1244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任意多边形 1245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任意多边形 1246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任意多边形 1247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任意多边形 1248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任意多边形 1249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任意多边形 1250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任意多边形 1251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任意多边形 1252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任意多边形 1253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任意多边形 1254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3" name="组合 1255"/>
          <p:cNvGrpSpPr/>
          <p:nvPr/>
        </p:nvGrpSpPr>
        <p:grpSpPr>
          <a:xfrm>
            <a:off x="6934200" y="-7938"/>
            <a:ext cx="2317750" cy="2063751"/>
            <a:chExt cx="1748" cy="1556"/>
          </a:xfrm>
        </p:grpSpPr>
        <p:sp>
          <p:nvSpPr>
            <p:cNvPr id="1257" name="任意多边形 1256"/>
            <p:cNvSpPr>
              <a:spLocks noChangeArrowheads="1"/>
            </p:cNvSpPr>
            <p:nvPr userDrawn="1"/>
          </p:nvSpPr>
          <p:spPr bwMode="auto">
            <a:xfrm>
              <a:off x="81" y="0"/>
              <a:ext cx="1585" cy="1443"/>
            </a:xfrm>
            <a:custGeom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0" name="组合 1257"/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1259" name="任意多边形 1258"/>
              <p:cNvSpPr>
                <a:spLocks noChangeArrowheads="1"/>
              </p:cNvSpPr>
              <p:nvPr/>
            </p:nvSpPr>
            <p:spPr bwMode="auto">
              <a:xfrm>
                <a:off x="142" y="0"/>
                <a:ext cx="490" cy="187"/>
              </a:xfrm>
              <a:custGeom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任意多边形 12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任意多边形 1260"/>
              <p:cNvSpPr>
                <a:spLocks noChangeArrowheads="1"/>
              </p:cNvSpPr>
              <p:nvPr/>
            </p:nvSpPr>
            <p:spPr bwMode="auto">
              <a:xfrm>
                <a:off x="703" y="1268"/>
                <a:ext cx="237" cy="283"/>
              </a:xfrm>
              <a:custGeom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任意多边形 1261"/>
              <p:cNvSpPr>
                <a:spLocks noChangeArrowheads="1"/>
              </p:cNvSpPr>
              <p:nvPr/>
            </p:nvSpPr>
            <p:spPr bwMode="auto">
              <a:xfrm>
                <a:off x="484" y="1385"/>
                <a:ext cx="209" cy="379"/>
              </a:xfrm>
              <a:custGeom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任意多边形 1262"/>
              <p:cNvSpPr>
                <a:spLocks noChangeArrowheads="1"/>
              </p:cNvSpPr>
              <p:nvPr/>
            </p:nvSpPr>
            <p:spPr bwMode="auto">
              <a:xfrm>
                <a:off x="355" y="627"/>
                <a:ext cx="683" cy="319"/>
              </a:xfrm>
              <a:custGeom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任意多边形 1263"/>
              <p:cNvSpPr>
                <a:spLocks noChangeArrowheads="1"/>
              </p:cNvSpPr>
              <p:nvPr/>
            </p:nvSpPr>
            <p:spPr bwMode="auto">
              <a:xfrm>
                <a:off x="1128" y="1526"/>
                <a:ext cx="490" cy="517"/>
              </a:xfrm>
              <a:custGeom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任意多边形 1264"/>
              <p:cNvSpPr>
                <a:spLocks noChangeArrowheads="1"/>
              </p:cNvSpPr>
              <p:nvPr/>
            </p:nvSpPr>
            <p:spPr bwMode="auto">
              <a:xfrm>
                <a:off x="2255" y="1006"/>
                <a:ext cx="500" cy="96"/>
              </a:xfrm>
              <a:custGeom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任意多边形 1265"/>
              <p:cNvSpPr>
                <a:spLocks noChangeArrowheads="1"/>
              </p:cNvSpPr>
              <p:nvPr/>
            </p:nvSpPr>
            <p:spPr bwMode="auto">
              <a:xfrm>
                <a:off x="2421" y="985"/>
                <a:ext cx="385" cy="237"/>
              </a:xfrm>
              <a:custGeom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任意多边形 1266"/>
              <p:cNvSpPr>
                <a:spLocks noChangeArrowheads="1"/>
              </p:cNvSpPr>
              <p:nvPr/>
            </p:nvSpPr>
            <p:spPr bwMode="auto">
              <a:xfrm>
                <a:off x="2407" y="1183"/>
                <a:ext cx="415" cy="187"/>
              </a:xfrm>
              <a:custGeom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任意多边形 1267"/>
              <p:cNvSpPr>
                <a:spLocks noChangeArrowheads="1"/>
              </p:cNvSpPr>
              <p:nvPr/>
            </p:nvSpPr>
            <p:spPr bwMode="auto">
              <a:xfrm>
                <a:off x="2083" y="1360"/>
                <a:ext cx="699" cy="167"/>
              </a:xfrm>
              <a:custGeom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任意多边形 1268"/>
              <p:cNvSpPr>
                <a:spLocks noChangeArrowheads="1"/>
              </p:cNvSpPr>
              <p:nvPr/>
            </p:nvSpPr>
            <p:spPr bwMode="auto">
              <a:xfrm>
                <a:off x="2160" y="1522"/>
                <a:ext cx="565" cy="146"/>
              </a:xfrm>
              <a:custGeom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任意多边形 1269"/>
              <p:cNvSpPr>
                <a:spLocks noChangeArrowheads="1"/>
              </p:cNvSpPr>
              <p:nvPr/>
            </p:nvSpPr>
            <p:spPr bwMode="auto">
              <a:xfrm>
                <a:off x="2123" y="1639"/>
                <a:ext cx="581" cy="479"/>
              </a:xfrm>
              <a:custGeom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任意多边形 1270"/>
              <p:cNvSpPr>
                <a:spLocks noChangeArrowheads="1"/>
              </p:cNvSpPr>
              <p:nvPr/>
            </p:nvSpPr>
            <p:spPr bwMode="auto">
              <a:xfrm>
                <a:off x="2502" y="1445"/>
                <a:ext cx="330" cy="854"/>
              </a:xfrm>
              <a:custGeom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4" name="标题 127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1272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5D8F155-228C-443F-94DD-8D4D879D05E3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Ext cx="4971" cy="4297"/>
          </a:xfrm>
        </p:grpSpPr>
        <p:sp>
          <p:nvSpPr>
            <p:cNvPr id="2" name="矩形 1026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任意多边形 1027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1028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1029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030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031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032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1033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034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任意多边形 1035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任意多边形 1036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矩形 1037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矩形 1038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39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任意多边形 1040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任意多边形 1041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任意多边形 1042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任意多边形 1043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任意多边形 1044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任意多边形 1045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任意多边形 1046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任意多边形 1047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任意多边形 1048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矩形 1049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矩形 1050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任意多边形 1051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任意多边形 1052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任意多边形 1053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任意多边形 1054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任意多边形 1055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任意多边形 1056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任意多边形 1057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任意多边形 1058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任意多边形 1059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任意多边形 1060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矩形 1061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矩形 1062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任意多边形 1063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任意多边形 1064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任意多边形 1065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任意多边形 1066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任意多边形 1067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任意多边形 1068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任意多边形 1069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任意多边形 1070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任意多边形 1071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任意多边形 1072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4" name="矩形 1073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5" name="矩形 1074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任意多边形 1075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任意多边形 1076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任意多边形 1077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任意多边形 1078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任意多边形 1079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任意多边形 1080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任意多边形 1081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任意多边形 1082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任意多边形 1083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任意多边形 1084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6" name="矩形 1085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7" name="矩形 1086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任意多边形 1087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任意多边形 1088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任意多边形 1089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任意多边形 1090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任意多边形 1091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任意多边形 1092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任意多边形 1093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任意多边形 1094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任意多边形 1095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任意多边形 1096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8" name="矩形 1097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9" name="矩形 1098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任意多边形 1099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任意多边形 1100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任意多边形 1101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任意多边形 1102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任意多边形 1103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任意多边形 1104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任意多边形 1105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任意多边形 1106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任意多边形 1107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任意多边形 1108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0" name="矩形 1109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1" name="矩形 1110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任意多边形 1111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任意多边形 1112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任意多边形 1113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任意多边形 1114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任意多边形 1115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任意多边形 1116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任意多边形 1117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任意多边形 1118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任意多边形 1119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任意多边形 1120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2" name="矩形 1121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3" name="矩形 1122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任意多边形 1123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任意多边形 1124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任意多边形 1125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任意多边形 1126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任意多边形 1127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任意多边形 1128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任意多边形 1129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任意多边形 1130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2" name="任意多边形 1131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任意多边形 1132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4" name="矩形 1133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5" name="矩形 1134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任意多边形 1135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任意多边形 1136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任意多边形 1137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任意多边形 1138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任意多边形 1139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任意多边形 1140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任意多边形 1141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任意多边形 1142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任意多边形 1143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任意多边形 1144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6" name="矩形 1145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7" name="矩形 1146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任意多边形 1147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任意多边形 1148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任意多边形 1149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任意多边形 1150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任意多边形 1151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任意多边形 1152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任意多边形 1153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任意多边形 1154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任意多边形 1155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任意多边形 1156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8" name="矩形 1157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9" name="矩形 1158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任意多边形 1159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任意多边形 1160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任意多边形 1161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任意多边形 1162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任意多边形 1163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任意多边形 1164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任意多边形 1165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任意多边形 1166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任意多边形 1167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任意多边形 1168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0" name="矩形 1169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任意多边形 1170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组合 1171"/>
          <p:cNvGrpSpPr/>
          <p:nvPr/>
        </p:nvGrpSpPr>
        <p:grpSpPr>
          <a:xfrm>
            <a:off x="1066800" y="3444875"/>
            <a:ext cx="533400" cy="492125"/>
            <a:chExt cx="1062" cy="981"/>
          </a:xfrm>
        </p:grpSpPr>
        <p:sp>
          <p:nvSpPr>
            <p:cNvPr id="1173" name="任意多边形 1172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任意多边形 1173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任意多边形 1174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任意多边形 1175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任意多边形 1176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任意多边形 1177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任意多边形 1178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任意多边形 1179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任意多边形 1180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任意多边形 1181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任意多边形 1182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任意多边形 1183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任意多边形 1184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组合 1185"/>
          <p:cNvGrpSpPr/>
          <p:nvPr/>
        </p:nvGrpSpPr>
        <p:grpSpPr>
          <a:xfrm>
            <a:off x="1066800" y="4552950"/>
            <a:ext cx="533400" cy="492125"/>
            <a:chExt cx="1062" cy="981"/>
          </a:xfrm>
        </p:grpSpPr>
        <p:sp>
          <p:nvSpPr>
            <p:cNvPr id="1187" name="任意多边形 1186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任意多边形 1187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任意多边形 1188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任意多边形 1189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任意多边形 1190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任意多边形 1191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任意多边形 1192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任意多边形 1193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任意多边形 1194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任意多边形 1195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任意多边形 1196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任意多边形 1197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任意多边形 1198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组合 1199"/>
          <p:cNvGrpSpPr/>
          <p:nvPr/>
        </p:nvGrpSpPr>
        <p:grpSpPr>
          <a:xfrm>
            <a:off x="1066800" y="5562600"/>
            <a:ext cx="533400" cy="492125"/>
            <a:chExt cx="1062" cy="981"/>
          </a:xfrm>
        </p:grpSpPr>
        <p:sp>
          <p:nvSpPr>
            <p:cNvPr id="1201" name="任意多边形 1200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任意多边形 1201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任意多边形 1202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任意多边形 1203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任意多边形 1204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任意多边形 1205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任意多边形 1206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任意多边形 1207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任意多边形 1208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任意多边形 1209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任意多边形 1210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任意多边形 1211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任意多边形 1212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组合 1213"/>
          <p:cNvGrpSpPr/>
          <p:nvPr/>
        </p:nvGrpSpPr>
        <p:grpSpPr>
          <a:xfrm>
            <a:off x="381000" y="3962400"/>
            <a:ext cx="533400" cy="492125"/>
            <a:chExt cx="1062" cy="981"/>
          </a:xfrm>
        </p:grpSpPr>
        <p:sp>
          <p:nvSpPr>
            <p:cNvPr id="1215" name="任意多边形 1214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任意多边形 1215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任意多边形 1216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任意多边形 1217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任意多边形 1218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任意多边形 1219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任意多边形 1220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任意多边形 1221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任意多边形 1222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任意多边形 1223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任意多边形 1224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任意多边形 1225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任意多边形 1226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1" name="组合 1227"/>
          <p:cNvGrpSpPr/>
          <p:nvPr/>
        </p:nvGrpSpPr>
        <p:grpSpPr>
          <a:xfrm>
            <a:off x="381000" y="5070475"/>
            <a:ext cx="533400" cy="492125"/>
            <a:chExt cx="1062" cy="981"/>
          </a:xfrm>
        </p:grpSpPr>
        <p:sp>
          <p:nvSpPr>
            <p:cNvPr id="1229" name="任意多边形 1228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任意多边形 1229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任意多边形 1230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任意多边形 1231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任意多边形 1232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任意多边形 1233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任意多边形 1234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任意多边形 1235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任意多边形 1236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任意多边形 1237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任意多边形 1238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任意多边形 1239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任意多边形 1240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2" name="组合 1241"/>
          <p:cNvGrpSpPr/>
          <p:nvPr/>
        </p:nvGrpSpPr>
        <p:grpSpPr>
          <a:xfrm>
            <a:off x="381000" y="6121400"/>
            <a:ext cx="533400" cy="492125"/>
            <a:chExt cx="1062" cy="981"/>
          </a:xfrm>
        </p:grpSpPr>
        <p:sp>
          <p:nvSpPr>
            <p:cNvPr id="1243" name="任意多边形 1242"/>
            <p:cNvSpPr>
              <a:spLocks noChangeArrowheads="1"/>
            </p:cNvSpPr>
            <p:nvPr userDrawn="1"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任意多边形 1243"/>
            <p:cNvSpPr>
              <a:spLocks noEditPoints="1" noChangeArrowheads="1"/>
            </p:cNvSpPr>
            <p:nvPr userDrawn="1"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任意多边形 1244"/>
            <p:cNvSpPr>
              <a:spLocks noChangeArrowheads="1"/>
            </p:cNvSpPr>
            <p:nvPr userDrawn="1"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任意多边形 1245"/>
            <p:cNvSpPr>
              <a:spLocks noChangeArrowheads="1"/>
            </p:cNvSpPr>
            <p:nvPr userDrawn="1"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任意多边形 1246"/>
            <p:cNvSpPr>
              <a:spLocks noChangeArrowheads="1"/>
            </p:cNvSpPr>
            <p:nvPr userDrawn="1"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任意多边形 1247"/>
            <p:cNvSpPr>
              <a:spLocks noChangeArrowheads="1"/>
            </p:cNvSpPr>
            <p:nvPr userDrawn="1"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任意多边形 1248"/>
            <p:cNvSpPr>
              <a:spLocks noChangeArrowheads="1"/>
            </p:cNvSpPr>
            <p:nvPr userDrawn="1"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任意多边形 1249"/>
            <p:cNvSpPr>
              <a:spLocks noChangeArrowheads="1"/>
            </p:cNvSpPr>
            <p:nvPr userDrawn="1"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任意多边形 1250"/>
            <p:cNvSpPr>
              <a:spLocks noChangeArrowheads="1"/>
            </p:cNvSpPr>
            <p:nvPr userDrawn="1"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任意多边形 1251"/>
            <p:cNvSpPr>
              <a:spLocks noChangeArrowheads="1"/>
            </p:cNvSpPr>
            <p:nvPr userDrawn="1"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任意多边形 1252"/>
            <p:cNvSpPr>
              <a:spLocks noChangeArrowheads="1"/>
            </p:cNvSpPr>
            <p:nvPr userDrawn="1"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任意多边形 1253"/>
            <p:cNvSpPr>
              <a:spLocks noChangeArrowheads="1"/>
            </p:cNvSpPr>
            <p:nvPr userDrawn="1"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任意多边形 1254"/>
            <p:cNvSpPr>
              <a:spLocks noChangeArrowheads="1"/>
            </p:cNvSpPr>
            <p:nvPr userDrawn="1"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3" name="组合 1255"/>
          <p:cNvGrpSpPr/>
          <p:nvPr/>
        </p:nvGrpSpPr>
        <p:grpSpPr>
          <a:xfrm>
            <a:off x="6934200" y="-7938"/>
            <a:ext cx="2317750" cy="2063751"/>
            <a:chExt cx="1748" cy="1556"/>
          </a:xfrm>
        </p:grpSpPr>
        <p:sp>
          <p:nvSpPr>
            <p:cNvPr id="1257" name="任意多边形 1256"/>
            <p:cNvSpPr>
              <a:spLocks noChangeArrowheads="1"/>
            </p:cNvSpPr>
            <p:nvPr userDrawn="1"/>
          </p:nvSpPr>
          <p:spPr bwMode="auto">
            <a:xfrm>
              <a:off x="81" y="0"/>
              <a:ext cx="1585" cy="1443"/>
            </a:xfrm>
            <a:custGeom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0" name="组合 1257"/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1259" name="任意多边形 1258"/>
              <p:cNvSpPr>
                <a:spLocks noChangeArrowheads="1"/>
              </p:cNvSpPr>
              <p:nvPr/>
            </p:nvSpPr>
            <p:spPr bwMode="auto">
              <a:xfrm>
                <a:off x="142" y="0"/>
                <a:ext cx="490" cy="187"/>
              </a:xfrm>
              <a:custGeom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任意多边形 12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任意多边形 1260"/>
              <p:cNvSpPr>
                <a:spLocks noChangeArrowheads="1"/>
              </p:cNvSpPr>
              <p:nvPr/>
            </p:nvSpPr>
            <p:spPr bwMode="auto">
              <a:xfrm>
                <a:off x="703" y="1268"/>
                <a:ext cx="237" cy="283"/>
              </a:xfrm>
              <a:custGeom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任意多边形 1261"/>
              <p:cNvSpPr>
                <a:spLocks noChangeArrowheads="1"/>
              </p:cNvSpPr>
              <p:nvPr/>
            </p:nvSpPr>
            <p:spPr bwMode="auto">
              <a:xfrm>
                <a:off x="484" y="1385"/>
                <a:ext cx="209" cy="379"/>
              </a:xfrm>
              <a:custGeom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任意多边形 1262"/>
              <p:cNvSpPr>
                <a:spLocks noChangeArrowheads="1"/>
              </p:cNvSpPr>
              <p:nvPr/>
            </p:nvSpPr>
            <p:spPr bwMode="auto">
              <a:xfrm>
                <a:off x="355" y="627"/>
                <a:ext cx="683" cy="319"/>
              </a:xfrm>
              <a:custGeom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任意多边形 1263"/>
              <p:cNvSpPr>
                <a:spLocks noChangeArrowheads="1"/>
              </p:cNvSpPr>
              <p:nvPr/>
            </p:nvSpPr>
            <p:spPr bwMode="auto">
              <a:xfrm>
                <a:off x="1128" y="1526"/>
                <a:ext cx="490" cy="517"/>
              </a:xfrm>
              <a:custGeom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任意多边形 1264"/>
              <p:cNvSpPr>
                <a:spLocks noChangeArrowheads="1"/>
              </p:cNvSpPr>
              <p:nvPr/>
            </p:nvSpPr>
            <p:spPr bwMode="auto">
              <a:xfrm>
                <a:off x="2255" y="1006"/>
                <a:ext cx="500" cy="96"/>
              </a:xfrm>
              <a:custGeom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任意多边形 1265"/>
              <p:cNvSpPr>
                <a:spLocks noChangeArrowheads="1"/>
              </p:cNvSpPr>
              <p:nvPr/>
            </p:nvSpPr>
            <p:spPr bwMode="auto">
              <a:xfrm>
                <a:off x="2421" y="985"/>
                <a:ext cx="385" cy="237"/>
              </a:xfrm>
              <a:custGeom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任意多边形 1266"/>
              <p:cNvSpPr>
                <a:spLocks noChangeArrowheads="1"/>
              </p:cNvSpPr>
              <p:nvPr/>
            </p:nvSpPr>
            <p:spPr bwMode="auto">
              <a:xfrm>
                <a:off x="2407" y="1183"/>
                <a:ext cx="415" cy="187"/>
              </a:xfrm>
              <a:custGeom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任意多边形 1267"/>
              <p:cNvSpPr>
                <a:spLocks noChangeArrowheads="1"/>
              </p:cNvSpPr>
              <p:nvPr/>
            </p:nvSpPr>
            <p:spPr bwMode="auto">
              <a:xfrm>
                <a:off x="2083" y="1360"/>
                <a:ext cx="699" cy="167"/>
              </a:xfrm>
              <a:custGeom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任意多边形 1268"/>
              <p:cNvSpPr>
                <a:spLocks noChangeArrowheads="1"/>
              </p:cNvSpPr>
              <p:nvPr/>
            </p:nvSpPr>
            <p:spPr bwMode="auto">
              <a:xfrm>
                <a:off x="2160" y="1522"/>
                <a:ext cx="565" cy="146"/>
              </a:xfrm>
              <a:custGeom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任意多边形 1269"/>
              <p:cNvSpPr>
                <a:spLocks noChangeArrowheads="1"/>
              </p:cNvSpPr>
              <p:nvPr/>
            </p:nvSpPr>
            <p:spPr bwMode="auto">
              <a:xfrm>
                <a:off x="2123" y="1639"/>
                <a:ext cx="581" cy="479"/>
              </a:xfrm>
              <a:custGeom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任意多边形 1270"/>
              <p:cNvSpPr>
                <a:spLocks noChangeArrowheads="1"/>
              </p:cNvSpPr>
              <p:nvPr/>
            </p:nvSpPr>
            <p:spPr bwMode="auto">
              <a:xfrm>
                <a:off x="2502" y="1445"/>
                <a:ext cx="330" cy="854"/>
              </a:xfrm>
              <a:custGeom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4" name="标题 127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1272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5D8F155-228C-443F-94DD-8D4D879D05E3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Ext cx="4971" cy="4297"/>
          </a:xfrm>
        </p:grpSpPr>
        <p:sp>
          <p:nvSpPr>
            <p:cNvPr id="2" name="矩形 1026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任意多边形 1027"/>
            <p:cNvSpPr>
              <a:spLocks noEditPoints="1"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任意多边形 1028"/>
            <p:cNvSpPr>
              <a:spLocks noEditPoints="1"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1029"/>
            <p:cNvSpPr>
              <a:spLocks noEditPoints="1"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任意多边形 1030"/>
            <p:cNvSpPr>
              <a:spLocks noEditPoints="1"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任意多边形 1031"/>
            <p:cNvSpPr>
              <a:spLocks noEditPoints="1"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032"/>
            <p:cNvSpPr>
              <a:spLocks noEditPoints="1"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1033"/>
            <p:cNvSpPr>
              <a:spLocks noEditPoints="1"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034"/>
            <p:cNvSpPr>
              <a:spLocks noEditPoints="1"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任意多边形 1035"/>
            <p:cNvSpPr>
              <a:spLocks noEditPoints="1"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任意多边形 1036"/>
            <p:cNvSpPr>
              <a:spLocks noEditPoints="1"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矩形 1037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矩形 1038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39"/>
            <p:cNvSpPr>
              <a:spLocks noEditPoints="1"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任意多边形 1040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任意多边形 1041"/>
            <p:cNvSpPr>
              <a:spLocks noEditPoints="1"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任意多边形 1042"/>
            <p:cNvSpPr>
              <a:spLocks noEditPoints="1"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任意多边形 1043"/>
            <p:cNvSpPr>
              <a:spLocks noEditPoints="1"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任意多边形 1044"/>
            <p:cNvSpPr>
              <a:spLocks noEditPoints="1"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任意多边形 1045"/>
            <p:cNvSpPr>
              <a:spLocks noEditPoints="1"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任意多边形 1046"/>
            <p:cNvSpPr>
              <a:spLocks noEditPoints="1"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任意多边形 1047"/>
            <p:cNvSpPr>
              <a:spLocks noEditPoints="1"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任意多边形 1048"/>
            <p:cNvSpPr>
              <a:spLocks noEditPoints="1"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矩形 1049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矩形 1050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任意多边形 1051"/>
            <p:cNvSpPr>
              <a:spLocks noEditPoints="1"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任意多边形 1052"/>
            <p:cNvSpPr>
              <a:spLocks noEditPoints="1"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任意多边形 1053"/>
            <p:cNvSpPr>
              <a:spLocks noEditPoints="1"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任意多边形 1054"/>
            <p:cNvSpPr>
              <a:spLocks noEditPoints="1"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任意多边形 1055"/>
            <p:cNvSpPr>
              <a:spLocks noEditPoints="1"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任意多边形 1056"/>
            <p:cNvSpPr>
              <a:spLocks noEditPoints="1"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任意多边形 1057"/>
            <p:cNvSpPr>
              <a:spLocks noEditPoints="1"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任意多边形 1058"/>
            <p:cNvSpPr>
              <a:spLocks noEditPoints="1"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任意多边形 1059"/>
            <p:cNvSpPr>
              <a:spLocks noEditPoints="1"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任意多边形 1060"/>
            <p:cNvSpPr>
              <a:spLocks noEditPoints="1"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矩形 1061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矩形 1062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任意多边形 1063"/>
            <p:cNvSpPr>
              <a:spLocks noEditPoints="1"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任意多边形 1064"/>
            <p:cNvSpPr>
              <a:spLocks noEditPoints="1"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任意多边形 1065"/>
            <p:cNvSpPr>
              <a:spLocks noEditPoints="1"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任意多边形 1066"/>
            <p:cNvSpPr>
              <a:spLocks noEditPoints="1"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任意多边形 1067"/>
            <p:cNvSpPr>
              <a:spLocks noEditPoints="1"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任意多边形 1068"/>
            <p:cNvSpPr>
              <a:spLocks noEditPoints="1"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任意多边形 1069"/>
            <p:cNvSpPr>
              <a:spLocks noEditPoints="1"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任意多边形 1070"/>
            <p:cNvSpPr>
              <a:spLocks noEditPoints="1"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任意多边形 1071"/>
            <p:cNvSpPr>
              <a:spLocks noEditPoints="1"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任意多边形 1072"/>
            <p:cNvSpPr>
              <a:spLocks noEditPoints="1"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4" name="矩形 1073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5" name="矩形 1074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任意多边形 1075"/>
            <p:cNvSpPr>
              <a:spLocks noEditPoints="1"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任意多边形 1076"/>
            <p:cNvSpPr>
              <a:spLocks noEditPoints="1"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任意多边形 1077"/>
            <p:cNvSpPr>
              <a:spLocks noEditPoints="1"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任意多边形 1078"/>
            <p:cNvSpPr>
              <a:spLocks noEditPoints="1"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任意多边形 1079"/>
            <p:cNvSpPr>
              <a:spLocks noEditPoints="1"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任意多边形 1080"/>
            <p:cNvSpPr>
              <a:spLocks noEditPoints="1"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任意多边形 1081"/>
            <p:cNvSpPr>
              <a:spLocks noEditPoints="1"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任意多边形 1082"/>
            <p:cNvSpPr>
              <a:spLocks noEditPoints="1"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任意多边形 1083"/>
            <p:cNvSpPr>
              <a:spLocks noEditPoints="1"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任意多边形 1084"/>
            <p:cNvSpPr>
              <a:spLocks noEditPoints="1"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6" name="矩形 1085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7" name="矩形 1086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任意多边形 1087"/>
            <p:cNvSpPr>
              <a:spLocks noEditPoints="1"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任意多边形 1088"/>
            <p:cNvSpPr>
              <a:spLocks noEditPoints="1"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任意多边形 1089"/>
            <p:cNvSpPr>
              <a:spLocks noEditPoints="1"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任意多边形 1090"/>
            <p:cNvSpPr>
              <a:spLocks noEditPoints="1"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任意多边形 1091"/>
            <p:cNvSpPr>
              <a:spLocks noEditPoints="1"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任意多边形 1092"/>
            <p:cNvSpPr>
              <a:spLocks noEditPoints="1"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任意多边形 1093"/>
            <p:cNvSpPr>
              <a:spLocks noEditPoints="1"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任意多边形 1094"/>
            <p:cNvSpPr>
              <a:spLocks noEditPoints="1"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任意多边形 1095"/>
            <p:cNvSpPr>
              <a:spLocks noEditPoints="1"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任意多边形 1096"/>
            <p:cNvSpPr>
              <a:spLocks noEditPoints="1"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8" name="矩形 1097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9" name="矩形 1098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任意多边形 1099"/>
            <p:cNvSpPr>
              <a:spLocks noEditPoints="1"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任意多边形 1100"/>
            <p:cNvSpPr>
              <a:spLocks noEditPoints="1"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任意多边形 1101"/>
            <p:cNvSpPr>
              <a:spLocks noEditPoints="1"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任意多边形 1102"/>
            <p:cNvSpPr>
              <a:spLocks noEditPoints="1"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任意多边形 1103"/>
            <p:cNvSpPr>
              <a:spLocks noEditPoints="1"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任意多边形 1104"/>
            <p:cNvSpPr>
              <a:spLocks noEditPoints="1"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任意多边形 1105"/>
            <p:cNvSpPr>
              <a:spLocks noEditPoints="1"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任意多边形 1106"/>
            <p:cNvSpPr>
              <a:spLocks noEditPoints="1"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任意多边形 1107"/>
            <p:cNvSpPr>
              <a:spLocks noEditPoints="1"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任意多边形 1108"/>
            <p:cNvSpPr>
              <a:spLocks noEditPoints="1"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0" name="矩形 1109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1" name="矩形 1110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任意多边形 1111"/>
            <p:cNvSpPr>
              <a:spLocks noEditPoints="1"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任意多边形 1112"/>
            <p:cNvSpPr>
              <a:spLocks noEditPoints="1"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任意多边形 1113"/>
            <p:cNvSpPr>
              <a:spLocks noEditPoints="1"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任意多边形 1114"/>
            <p:cNvSpPr>
              <a:spLocks noEditPoints="1"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任意多边形 1115"/>
            <p:cNvSpPr>
              <a:spLocks noEditPoints="1"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任意多边形 1116"/>
            <p:cNvSpPr>
              <a:spLocks noEditPoints="1"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任意多边形 1117"/>
            <p:cNvSpPr>
              <a:spLocks noEditPoints="1"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任意多边形 1118"/>
            <p:cNvSpPr>
              <a:spLocks noEditPoints="1"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任意多边形 1119"/>
            <p:cNvSpPr>
              <a:spLocks noEditPoints="1"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任意多边形 1120"/>
            <p:cNvSpPr>
              <a:spLocks noEditPoints="1"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2" name="矩形 1121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3" name="矩形 1122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任意多边形 1123"/>
            <p:cNvSpPr>
              <a:spLocks noEditPoints="1"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任意多边形 1124"/>
            <p:cNvSpPr>
              <a:spLocks noEditPoints="1"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任意多边形 1125"/>
            <p:cNvSpPr>
              <a:spLocks noEditPoints="1"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任意多边形 1126"/>
            <p:cNvSpPr>
              <a:spLocks noEditPoints="1"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任意多边形 1127"/>
            <p:cNvSpPr>
              <a:spLocks noEditPoints="1"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任意多边形 1128"/>
            <p:cNvSpPr>
              <a:spLocks noEditPoints="1"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任意多边形 1129"/>
            <p:cNvSpPr>
              <a:spLocks noEditPoints="1"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任意多边形 1130"/>
            <p:cNvSpPr>
              <a:spLocks noEditPoints="1"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2" name="任意多边形 1131"/>
            <p:cNvSpPr>
              <a:spLocks noEditPoints="1"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任意多边形 1132"/>
            <p:cNvSpPr>
              <a:spLocks noEditPoints="1"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4" name="矩形 1133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5" name="矩形 1134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任意多边形 1135"/>
            <p:cNvSpPr>
              <a:spLocks noEditPoints="1"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任意多边形 1136"/>
            <p:cNvSpPr>
              <a:spLocks noEditPoints="1"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任意多边形 1137"/>
            <p:cNvSpPr>
              <a:spLocks noEditPoints="1"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任意多边形 1138"/>
            <p:cNvSpPr>
              <a:spLocks noEditPoints="1"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任意多边形 1139"/>
            <p:cNvSpPr>
              <a:spLocks noEditPoints="1"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任意多边形 1140"/>
            <p:cNvSpPr>
              <a:spLocks noEditPoints="1"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任意多边形 1141"/>
            <p:cNvSpPr>
              <a:spLocks noEditPoints="1"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任意多边形 1142"/>
            <p:cNvSpPr>
              <a:spLocks noEditPoints="1"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任意多边形 1143"/>
            <p:cNvSpPr>
              <a:spLocks noEditPoints="1"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任意多边形 1144"/>
            <p:cNvSpPr>
              <a:spLocks noEditPoints="1"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6" name="矩形 1145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7" name="矩形 1146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任意多边形 1147"/>
            <p:cNvSpPr>
              <a:spLocks noEditPoints="1"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任意多边形 1148"/>
            <p:cNvSpPr>
              <a:spLocks noEditPoints="1"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任意多边形 1149"/>
            <p:cNvSpPr>
              <a:spLocks noEditPoints="1"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任意多边形 1150"/>
            <p:cNvSpPr>
              <a:spLocks noEditPoints="1"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任意多边形 1151"/>
            <p:cNvSpPr>
              <a:spLocks noEditPoints="1"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任意多边形 1152"/>
            <p:cNvSpPr>
              <a:spLocks noEditPoints="1"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任意多边形 1153"/>
            <p:cNvSpPr>
              <a:spLocks noEditPoints="1"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任意多边形 1154"/>
            <p:cNvSpPr>
              <a:spLocks noEditPoints="1"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任意多边形 1155"/>
            <p:cNvSpPr>
              <a:spLocks noEditPoints="1"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任意多边形 1156"/>
            <p:cNvSpPr>
              <a:spLocks noEditPoints="1"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8" name="矩形 1157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9" name="矩形 1158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任意多边形 1159"/>
            <p:cNvSpPr>
              <a:spLocks noEditPoints="1"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任意多边形 1160"/>
            <p:cNvSpPr>
              <a:spLocks noEditPoints="1"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任意多边形 1161"/>
            <p:cNvSpPr>
              <a:spLocks noEditPoints="1"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任意多边形 1162"/>
            <p:cNvSpPr>
              <a:spLocks noEditPoints="1"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任意多边形 1163"/>
            <p:cNvSpPr>
              <a:spLocks noEditPoints="1"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任意多边形 1164"/>
            <p:cNvSpPr>
              <a:spLocks noEditPoints="1"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任意多边形 1165"/>
            <p:cNvSpPr>
              <a:spLocks noEditPoints="1"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任意多边形 1166"/>
            <p:cNvSpPr>
              <a:spLocks noEditPoints="1"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任意多边形 1167"/>
            <p:cNvSpPr>
              <a:spLocks noEditPoints="1"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任意多边形 1168"/>
            <p:cNvSpPr>
              <a:spLocks noEditPoints="1"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0" name="矩形 1169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任意多边形 1170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gdLst>
                <a:gd name="T0" fmla="*/ 0 w 4"/>
                <a:gd name="T1" fmla="*/ 1 h 2"/>
                <a:gd name="T2" fmla="*/ 0 w 4"/>
                <a:gd name="T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组合 1171"/>
          <p:cNvGrpSpPr/>
          <p:nvPr/>
        </p:nvGrpSpPr>
        <p:grpSpPr>
          <a:xfrm>
            <a:off x="1066800" y="3444875"/>
            <a:ext cx="533400" cy="492125"/>
            <a:chExt cx="1062" cy="981"/>
          </a:xfrm>
        </p:grpSpPr>
        <p:sp>
          <p:nvSpPr>
            <p:cNvPr id="1173" name="任意多边形 1172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任意多边形 1173"/>
            <p:cNvSpPr>
              <a:spLocks noEditPoints="1"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任意多边形 1174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任意多边形 1175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任意多边形 1176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任意多边形 1177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任意多边形 1178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任意多边形 1179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任意多边形 1180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任意多边形 1181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任意多边形 1182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任意多边形 1183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任意多边形 1184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组合 1185"/>
          <p:cNvGrpSpPr/>
          <p:nvPr/>
        </p:nvGrpSpPr>
        <p:grpSpPr>
          <a:xfrm>
            <a:off x="1066800" y="4552950"/>
            <a:ext cx="533400" cy="492125"/>
            <a:chExt cx="1062" cy="981"/>
          </a:xfrm>
        </p:grpSpPr>
        <p:sp>
          <p:nvSpPr>
            <p:cNvPr id="1187" name="任意多边形 1186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任意多边形 1187"/>
            <p:cNvSpPr>
              <a:spLocks noEditPoints="1"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任意多边形 1188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任意多边形 1189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任意多边形 1190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任意多边形 1191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任意多边形 1192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任意多边形 1193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任意多边形 1194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任意多边形 1195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任意多边形 1196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任意多边形 1197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任意多边形 1198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组合 1199"/>
          <p:cNvGrpSpPr/>
          <p:nvPr/>
        </p:nvGrpSpPr>
        <p:grpSpPr>
          <a:xfrm>
            <a:off x="1066800" y="5562600"/>
            <a:ext cx="533400" cy="492125"/>
            <a:chExt cx="1062" cy="981"/>
          </a:xfrm>
        </p:grpSpPr>
        <p:sp>
          <p:nvSpPr>
            <p:cNvPr id="1201" name="任意多边形 1200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任意多边形 1201"/>
            <p:cNvSpPr>
              <a:spLocks noEditPoints="1"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任意多边形 1202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任意多边形 1203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任意多边形 1204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任意多边形 1205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任意多边形 1206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任意多边形 1207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任意多边形 1208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任意多边形 1209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任意多边形 1210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任意多边形 1211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任意多边形 1212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组合 1213"/>
          <p:cNvGrpSpPr/>
          <p:nvPr/>
        </p:nvGrpSpPr>
        <p:grpSpPr>
          <a:xfrm>
            <a:off x="381000" y="3962400"/>
            <a:ext cx="533400" cy="492125"/>
            <a:chExt cx="1062" cy="981"/>
          </a:xfrm>
        </p:grpSpPr>
        <p:sp>
          <p:nvSpPr>
            <p:cNvPr id="1215" name="任意多边形 1214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任意多边形 1215"/>
            <p:cNvSpPr>
              <a:spLocks noEditPoints="1"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任意多边形 1216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任意多边形 1217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任意多边形 1218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任意多边形 1219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任意多边形 1220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任意多边形 1221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任意多边形 1222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任意多边形 1223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任意多边形 1224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任意多边形 1225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任意多边形 1226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1" name="组合 1227"/>
          <p:cNvGrpSpPr/>
          <p:nvPr/>
        </p:nvGrpSpPr>
        <p:grpSpPr>
          <a:xfrm>
            <a:off x="381000" y="5070475"/>
            <a:ext cx="533400" cy="492125"/>
            <a:chExt cx="1062" cy="981"/>
          </a:xfrm>
        </p:grpSpPr>
        <p:sp>
          <p:nvSpPr>
            <p:cNvPr id="1229" name="任意多边形 1228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任意多边形 1229"/>
            <p:cNvSpPr>
              <a:spLocks noEditPoints="1"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任意多边形 1230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任意多边形 1231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任意多边形 1232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任意多边形 1233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任意多边形 1234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任意多边形 1235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任意多边形 1236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任意多边形 1237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任意多边形 1238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任意多边形 1239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任意多边形 1240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2" name="组合 1241"/>
          <p:cNvGrpSpPr/>
          <p:nvPr/>
        </p:nvGrpSpPr>
        <p:grpSpPr>
          <a:xfrm>
            <a:off x="381000" y="6121400"/>
            <a:ext cx="533400" cy="492125"/>
            <a:chExt cx="1062" cy="981"/>
          </a:xfrm>
        </p:grpSpPr>
        <p:sp>
          <p:nvSpPr>
            <p:cNvPr id="1243" name="任意多边形 1242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任意多边形 1243"/>
            <p:cNvSpPr>
              <a:spLocks noEditPoints="1"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任意多边形 1244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任意多边形 1245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任意多边形 1246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任意多边形 1247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任意多边形 1248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任意多边形 1249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任意多边形 1250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任意多边形 1251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任意多边形 1252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任意多边形 1253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任意多边形 1254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3" name="组合 1255"/>
          <p:cNvGrpSpPr/>
          <p:nvPr/>
        </p:nvGrpSpPr>
        <p:grpSpPr>
          <a:xfrm>
            <a:off x="6934200" y="-7937"/>
            <a:ext cx="2317750" cy="2063750"/>
            <a:chExt cx="1748" cy="1556"/>
          </a:xfrm>
        </p:grpSpPr>
        <p:sp>
          <p:nvSpPr>
            <p:cNvPr id="1257" name="任意多边形 1256"/>
            <p:cNvSpPr>
              <a:spLocks noChangeArrowheads="1"/>
            </p:cNvSpPr>
            <p:nvPr/>
          </p:nvSpPr>
          <p:spPr bwMode="auto">
            <a:xfrm>
              <a:off x="81" y="0"/>
              <a:ext cx="1585" cy="1443"/>
            </a:xfrm>
            <a:custGeom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0" name="组合 1257"/>
            <p:cNvGrpSpPr/>
            <p:nvPr userDrawn="1"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1259" name="任意多边形 1258"/>
              <p:cNvSpPr>
                <a:spLocks noChangeArrowheads="1"/>
              </p:cNvSpPr>
              <p:nvPr/>
            </p:nvSpPr>
            <p:spPr bwMode="auto">
              <a:xfrm>
                <a:off x="142" y="0"/>
                <a:ext cx="490" cy="187"/>
              </a:xfrm>
              <a:custGeom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任意多边形 12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任意多边形 1260"/>
              <p:cNvSpPr>
                <a:spLocks noChangeArrowheads="1"/>
              </p:cNvSpPr>
              <p:nvPr/>
            </p:nvSpPr>
            <p:spPr bwMode="auto">
              <a:xfrm>
                <a:off x="703" y="1268"/>
                <a:ext cx="237" cy="283"/>
              </a:xfrm>
              <a:custGeom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任意多边形 1261"/>
              <p:cNvSpPr>
                <a:spLocks noChangeArrowheads="1"/>
              </p:cNvSpPr>
              <p:nvPr/>
            </p:nvSpPr>
            <p:spPr bwMode="auto">
              <a:xfrm>
                <a:off x="484" y="1385"/>
                <a:ext cx="209" cy="379"/>
              </a:xfrm>
              <a:custGeom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任意多边形 1262"/>
              <p:cNvSpPr>
                <a:spLocks noChangeArrowheads="1"/>
              </p:cNvSpPr>
              <p:nvPr/>
            </p:nvSpPr>
            <p:spPr bwMode="auto">
              <a:xfrm>
                <a:off x="355" y="627"/>
                <a:ext cx="683" cy="319"/>
              </a:xfrm>
              <a:custGeom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任意多边形 1263"/>
              <p:cNvSpPr>
                <a:spLocks noChangeArrowheads="1"/>
              </p:cNvSpPr>
              <p:nvPr/>
            </p:nvSpPr>
            <p:spPr bwMode="auto">
              <a:xfrm>
                <a:off x="1128" y="1526"/>
                <a:ext cx="490" cy="517"/>
              </a:xfrm>
              <a:custGeom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任意多边形 1264"/>
              <p:cNvSpPr>
                <a:spLocks noChangeArrowheads="1"/>
              </p:cNvSpPr>
              <p:nvPr/>
            </p:nvSpPr>
            <p:spPr bwMode="auto">
              <a:xfrm>
                <a:off x="2255" y="1006"/>
                <a:ext cx="500" cy="96"/>
              </a:xfrm>
              <a:custGeom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任意多边形 1265"/>
              <p:cNvSpPr>
                <a:spLocks noChangeArrowheads="1"/>
              </p:cNvSpPr>
              <p:nvPr/>
            </p:nvSpPr>
            <p:spPr bwMode="auto">
              <a:xfrm>
                <a:off x="2421" y="985"/>
                <a:ext cx="385" cy="237"/>
              </a:xfrm>
              <a:custGeom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任意多边形 1266"/>
              <p:cNvSpPr>
                <a:spLocks noChangeArrowheads="1"/>
              </p:cNvSpPr>
              <p:nvPr/>
            </p:nvSpPr>
            <p:spPr bwMode="auto">
              <a:xfrm>
                <a:off x="2407" y="1183"/>
                <a:ext cx="415" cy="187"/>
              </a:xfrm>
              <a:custGeom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任意多边形 1267"/>
              <p:cNvSpPr>
                <a:spLocks noChangeArrowheads="1"/>
              </p:cNvSpPr>
              <p:nvPr/>
            </p:nvSpPr>
            <p:spPr bwMode="auto">
              <a:xfrm>
                <a:off x="2083" y="1360"/>
                <a:ext cx="699" cy="167"/>
              </a:xfrm>
              <a:custGeom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任意多边形 1268"/>
              <p:cNvSpPr>
                <a:spLocks noChangeArrowheads="1"/>
              </p:cNvSpPr>
              <p:nvPr/>
            </p:nvSpPr>
            <p:spPr bwMode="auto">
              <a:xfrm>
                <a:off x="2160" y="1522"/>
                <a:ext cx="565" cy="146"/>
              </a:xfrm>
              <a:custGeom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任意多边形 1269"/>
              <p:cNvSpPr>
                <a:spLocks noChangeArrowheads="1"/>
              </p:cNvSpPr>
              <p:nvPr/>
            </p:nvSpPr>
            <p:spPr bwMode="auto">
              <a:xfrm>
                <a:off x="2123" y="1639"/>
                <a:ext cx="581" cy="479"/>
              </a:xfrm>
              <a:custGeom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任意多边形 1270"/>
              <p:cNvSpPr>
                <a:spLocks noChangeArrowheads="1"/>
              </p:cNvSpPr>
              <p:nvPr/>
            </p:nvSpPr>
            <p:spPr bwMode="auto">
              <a:xfrm>
                <a:off x="2502" y="1445"/>
                <a:ext cx="330" cy="854"/>
              </a:xfrm>
              <a:custGeom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4" name="标题 1271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5" name="文本占位符 1272"/>
          <p:cNvSpPr>
            <a:spLocks noGrp="1" noRot="1"/>
          </p:cNvSpPr>
          <p:nvPr>
            <p:ph type="body" idx="5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40162B8-4B53-483D-8C37-FB1CC7113F61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文本占位符 1025"/>
          <p:cNvSpPr>
            <a:spLocks noGrp="1"/>
          </p:cNvSpPr>
          <p:nvPr>
            <p:ph type="body" idx="1"/>
          </p:nvPr>
        </p:nvSpPr>
        <p:spPr>
          <a:xfrm>
            <a:off x="333410" y="620713"/>
            <a:ext cx="847694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27" name="矩形 1026"/>
          <p:cNvSpPr/>
          <p:nvPr/>
        </p:nvSpPr>
        <p:spPr>
          <a:xfrm>
            <a:off x="0" y="6492875"/>
            <a:ext cx="9143762" cy="365125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1028" name="矩形 1027"/>
          <p:cNvSpPr/>
          <p:nvPr/>
        </p:nvSpPr>
        <p:spPr>
          <a:xfrm>
            <a:off x="0" y="0"/>
            <a:ext cx="9143762" cy="476250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1030" name="直接连接符 1029"/>
          <p:cNvSpPr/>
          <p:nvPr/>
        </p:nvSpPr>
        <p:spPr>
          <a:xfrm>
            <a:off x="0" y="517525"/>
            <a:ext cx="9143762" cy="0"/>
          </a:xfrm>
          <a:prstGeom prst="line">
            <a:avLst/>
          </a:prstGeom>
          <a:ln w="3175" cap="flat" cmpd="sng">
            <a:solidFill>
              <a:srgbClr val="5F5F5F"/>
            </a:solidFill>
            <a:prstDash val="lg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31" name="直接连接符 1030"/>
          <p:cNvSpPr/>
          <p:nvPr/>
        </p:nvSpPr>
        <p:spPr>
          <a:xfrm>
            <a:off x="0" y="6453188"/>
            <a:ext cx="9143762" cy="0"/>
          </a:xfrm>
          <a:prstGeom prst="line">
            <a:avLst/>
          </a:prstGeom>
          <a:ln w="3175" cap="flat" cmpd="sng">
            <a:solidFill>
              <a:srgbClr val="5F5F5F"/>
            </a:solidFill>
            <a:prstDash val="lg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44" name="燕尾形 1043"/>
          <p:cNvSpPr/>
          <p:nvPr userDrawn="1"/>
        </p:nvSpPr>
        <p:spPr>
          <a:xfrm>
            <a:off x="514404" y="177800"/>
            <a:ext cx="96451" cy="227013"/>
          </a:xfrm>
          <a:prstGeom prst="chevron">
            <a:avLst>
              <a:gd name="adj" fmla="val 49180"/>
            </a:avLst>
          </a:prstGeom>
          <a:solidFill>
            <a:srgbClr val="E33A49"/>
          </a:solidFill>
          <a:ln w="9525">
            <a:noFill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1045" name="燕尾形 1044"/>
          <p:cNvSpPr/>
          <p:nvPr userDrawn="1"/>
        </p:nvSpPr>
        <p:spPr>
          <a:xfrm>
            <a:off x="382231" y="177800"/>
            <a:ext cx="97641" cy="227013"/>
          </a:xfrm>
          <a:prstGeom prst="chevron">
            <a:avLst>
              <a:gd name="adj" fmla="val 49180"/>
            </a:avLst>
          </a:prstGeom>
          <a:solidFill>
            <a:srgbClr val="E33A49"/>
          </a:solidFill>
          <a:ln w="9525">
            <a:noFill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1046" name="燕尾形 1045"/>
          <p:cNvSpPr/>
          <p:nvPr userDrawn="1"/>
        </p:nvSpPr>
        <p:spPr>
          <a:xfrm>
            <a:off x="251248" y="177800"/>
            <a:ext cx="96450" cy="227013"/>
          </a:xfrm>
          <a:prstGeom prst="chevron">
            <a:avLst>
              <a:gd name="adj" fmla="val 49180"/>
            </a:avLst>
          </a:prstGeom>
          <a:solidFill>
            <a:srgbClr val="E33A49"/>
          </a:solidFill>
          <a:ln w="9525">
            <a:noFill/>
          </a:ln>
        </p:spPr>
        <p:txBody>
          <a:bodyPr/>
          <a:lstStyle/>
          <a:p>
            <a:endParaRPr lang="zh-CN" altLang="en-US" sz="1800"/>
          </a:p>
        </p:txBody>
      </p:sp>
      <p:grpSp>
        <p:nvGrpSpPr>
          <p:cNvPr id="1048" name="组合 1047"/>
          <p:cNvGrpSpPr/>
          <p:nvPr userDrawn="1"/>
        </p:nvGrpSpPr>
        <p:grpSpPr>
          <a:xfrm>
            <a:off x="8149486" y="6554788"/>
            <a:ext cx="204809" cy="274637"/>
            <a:chOff x="4886" y="4129"/>
            <a:chExt cx="172" cy="173"/>
          </a:xfrm>
        </p:grpSpPr>
        <p:pic>
          <p:nvPicPr>
            <p:cNvPr id="1049" name="Oval 14">
              <a:hlinkClick action="ppaction://hlinkshowjump?jump=previousslide"/>
            </p:cNvPr>
            <p:cNvPicPr/>
            <p:nvPr userDrawn="1"/>
          </p:nvPicPr>
          <p:blipFill>
            <a:blip r:embed="rId13"/>
            <a:stretch>
              <a:fillRect/>
            </a:stretch>
          </p:blipFill>
          <p:spPr>
            <a:xfrm>
              <a:off x="4886" y="4129"/>
              <a:ext cx="172" cy="1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0" name="直接连接符 1049">
              <a:hlinkClick action="ppaction://hlinkshowjump?jump=previousslide"/>
            </p:cNvPr>
            <p:cNvSpPr/>
            <p:nvPr userDrawn="1"/>
          </p:nvSpPr>
          <p:spPr>
            <a:xfrm flipH="1">
              <a:off x="4915" y="4205"/>
              <a:ext cx="110" cy="0"/>
            </a:xfrm>
            <a:prstGeom prst="line">
              <a:avLst/>
            </a:prstGeom>
            <a:ln w="28575" cap="flat" cmpd="sng">
              <a:solidFill>
                <a:srgbClr val="5F5F5F"/>
              </a:solidFill>
              <a:prstDash val="solid"/>
              <a:headEnd type="none" w="lg" len="lg"/>
              <a:tailEnd type="stealth" w="lg" len="lg"/>
            </a:ln>
          </p:spPr>
          <p:txBody>
            <a:bodyPr/>
            <a:lstStyle/>
            <a:p/>
          </p:txBody>
        </p:sp>
      </p:grpSp>
      <p:sp>
        <p:nvSpPr>
          <p:cNvPr id="1051" name="文本框 1050">
            <a:hlinkClick action="ppaction://noaction"/>
          </p:cNvPr>
          <p:cNvSpPr txBox="1"/>
          <p:nvPr userDrawn="1"/>
        </p:nvSpPr>
        <p:spPr>
          <a:xfrm>
            <a:off x="8336434" y="6534150"/>
            <a:ext cx="640080" cy="2298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 algn="l">
              <a:buNone/>
            </a:pPr>
            <a:r>
              <a:rPr lang="zh-CN" altLang="en-US" sz="900" b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返回导航</a:t>
            </a:r>
          </a:p>
        </p:txBody>
      </p:sp>
      <p:grpSp>
        <p:nvGrpSpPr>
          <p:cNvPr id="1052" name="组合 1051"/>
          <p:cNvGrpSpPr/>
          <p:nvPr userDrawn="1"/>
        </p:nvGrpSpPr>
        <p:grpSpPr>
          <a:xfrm flipH="1">
            <a:off x="8904421" y="6554788"/>
            <a:ext cx="204809" cy="274637"/>
            <a:chOff x="4886" y="4129"/>
            <a:chExt cx="172" cy="173"/>
          </a:xfrm>
        </p:grpSpPr>
        <p:pic>
          <p:nvPicPr>
            <p:cNvPr id="1053" name="Oval 14">
              <a:hlinkClick action="ppaction://hlinkshowjump?jump=nextslide"/>
            </p:cNvPr>
            <p:cNvPicPr/>
            <p:nvPr userDrawn="1"/>
          </p:nvPicPr>
          <p:blipFill>
            <a:blip r:embed="rId13"/>
            <a:stretch>
              <a:fillRect/>
            </a:stretch>
          </p:blipFill>
          <p:spPr>
            <a:xfrm>
              <a:off x="4886" y="4129"/>
              <a:ext cx="172" cy="1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4" name="直接连接符 1053">
              <a:hlinkClick action="ppaction://hlinkshowjump?jump=nextslide"/>
            </p:cNvPr>
            <p:cNvSpPr/>
            <p:nvPr userDrawn="1"/>
          </p:nvSpPr>
          <p:spPr>
            <a:xfrm flipH="1">
              <a:off x="4915" y="4205"/>
              <a:ext cx="110" cy="0"/>
            </a:xfrm>
            <a:prstGeom prst="line">
              <a:avLst/>
            </a:prstGeom>
            <a:ln w="28575" cap="flat" cmpd="sng">
              <a:solidFill>
                <a:srgbClr val="5F5F5F"/>
              </a:solidFill>
              <a:prstDash val="solid"/>
              <a:headEnd type="none" w="lg" len="lg"/>
              <a:tailEnd type="stealth" w="lg" len="lg"/>
            </a:ln>
          </p:spPr>
          <p:txBody>
            <a:bodyPr/>
            <a:lstStyle/>
            <a:p/>
          </p:txBody>
        </p:sp>
      </p:grpSp>
      <p:sp>
        <p:nvSpPr>
          <p:cNvPr id="1055" name="文本框 1054"/>
          <p:cNvSpPr txBox="1"/>
          <p:nvPr userDrawn="1"/>
        </p:nvSpPr>
        <p:spPr>
          <a:xfrm>
            <a:off x="684681" y="76200"/>
            <a:ext cx="7775591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None/>
            </a:pPr>
            <a:r>
              <a:rPr lang="zh-CN" altLang="en-US" sz="15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复习任务群八  情境设置下的多点考查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7" name="文本框 1056"/>
          <p:cNvSpPr txBox="1"/>
          <p:nvPr userDrawn="1"/>
        </p:nvSpPr>
        <p:spPr>
          <a:xfrm>
            <a:off x="29769" y="6477000"/>
            <a:ext cx="313167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buNone/>
            </a:pPr>
            <a:r>
              <a:rPr lang="zh-CN" altLang="en-US" sz="1350" b="0">
                <a:solidFill>
                  <a:srgbClr val="4D4D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1350" b="0">
                <a:solidFill>
                  <a:srgbClr val="4D4D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350" b="0">
                <a:solidFill>
                  <a:srgbClr val="4D4D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轮　语文</a:t>
            </a:r>
            <a:endParaRPr lang="zh-CN" altLang="en-US" sz="1350" b="0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8" name="标题 1057"/>
          <p:cNvSpPr>
            <a:spLocks noGrp="1"/>
          </p:cNvSpPr>
          <p:nvPr>
            <p:ph type="title"/>
          </p:nvPr>
        </p:nvSpPr>
        <p:spPr>
          <a:xfrm>
            <a:off x="457248" y="1638300"/>
            <a:ext cx="82292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ransition>
    <p:zoom/>
  </p:transition>
  <p:timing/>
  <p:hf sldNum="0" hdr="0"/>
  <p:txStyles>
    <p:titleStyle>
      <a:lvl1pPr marL="0" lvl="0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00" b="1" i="0" u="none" kern="1200" baseline="0">
          <a:solidFill>
            <a:srgbClr val="CC0000"/>
          </a:solidFill>
          <a:latin typeface="+mj-lt"/>
          <a:ea typeface="+mj-ea"/>
          <a:cs typeface="+mj-cs"/>
        </a:defRPr>
      </a:lvl1pPr>
    </p:titleStyle>
    <p:bodyStyle>
      <a:lvl1pPr marL="0" lvl="0" indent="466725" algn="just" defTabSz="673735" rtl="0" eaLnBrk="1" fontAlgn="base" latinLnBrk="0" hangingPunct="0">
        <a:lnSpc>
          <a:spcPct val="14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888365" lvl="1" indent="-21463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Clr>
          <a:schemeClr val="tx2"/>
        </a:buClr>
        <a:buFont typeface="Wingdings" panose="05000000000000000000" pitchFamily="2" charset="2"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2pPr>
      <a:lvl3pPr marL="1194435" lvl="2" indent="-17145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Clr>
          <a:schemeClr val="tx1"/>
        </a:buClr>
        <a:buFontTx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3pPr>
      <a:lvl4pPr marL="1500505" lvl="3" indent="-17145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FontTx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4pPr>
      <a:lvl5pPr marL="1806575" lvl="4" indent="-17145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FontTx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5pPr>
      <a:lvl6pPr marL="1885950" lvl="5" indent="-17145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FontTx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6pPr>
      <a:lvl7pPr marL="2228850" lvl="6" indent="-17145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FontTx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7pPr>
      <a:lvl8pPr marL="2571750" lvl="7" indent="-17145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FontTx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8pPr>
      <a:lvl9pPr marL="2914650" lvl="8" indent="-171450" algn="just" defTabSz="673735" rtl="0" eaLnBrk="1" fontAlgn="base" latinLnBrk="0" hangingPunct="0">
        <a:lnSpc>
          <a:spcPct val="145000"/>
        </a:lnSpc>
        <a:spcBef>
          <a:spcPct val="0"/>
        </a:spcBef>
        <a:spcAft>
          <a:spcPct val="0"/>
        </a:spcAft>
        <a:buFontTx/>
        <a:buNone/>
        <a:tabLst>
          <a:tab pos="4100195"/>
          <a:tab pos="7670800"/>
        </a:tabLst>
        <a:defRPr sz="1800" b="1" i="0" u="none" kern="1200" baseline="0">
          <a:solidFill>
            <a:srgbClr val="000000"/>
          </a:solidFill>
          <a:latin typeface="Arial" panose="020b0604020202020204" pitchFamily="34" charset="0"/>
          <a:ea typeface="+mn-ea"/>
          <a:cs typeface="+mn-cs"/>
        </a:defRPr>
      </a:lvl9pPr>
    </p:bodyStyle>
    <p:otherStyle>
      <a:lvl1pPr marL="0" lvl="0" indent="0" algn="l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685800" lvl="2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028700" lvl="3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371600" lvl="4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1714500" lvl="5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057400" lvl="6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2400300" lvl="7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2743200" lvl="8" indent="0" algn="ctr" defTabSz="6858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rgbClr val="FF00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84F21-D294-48A0-8A5D-C50377B70CF9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ADC2A-C26D-4055-8313-615D623425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Relationship Id="rId6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11.png" /><Relationship Id="rId6" Type="http://schemas.openxmlformats.org/officeDocument/2006/relationships/image" Target="../media/image1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gif" /><Relationship Id="rId4" Type="http://schemas.openxmlformats.org/officeDocument/2006/relationships/image" Target="../media/image13.png" /><Relationship Id="rId5" Type="http://schemas.openxmlformats.org/officeDocument/2006/relationships/image" Target="../media/image1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notesSlide" Target="../notesSlides/notesSlide1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Relationship Id="rId2" Type="http://schemas.openxmlformats.org/officeDocument/2006/relationships/notesSlide" Target="../notesSlides/notesSlide1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notesSlide" Target="../notesSlides/notesSlide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gi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gi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2" Type="http://schemas.openxmlformats.org/officeDocument/2006/relationships/notesSlide" Target="../notesSlides/notesSlide1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.gi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.gif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5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notesSlide" Target="../notesSlides/notesSlide2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gi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gi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6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6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.gif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2.gif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.gif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.gif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.gif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1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notesSlide" Target="../notesSlides/notesSlide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9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1.emf" /><Relationship Id="rId4" Type="http://schemas.openxmlformats.org/officeDocument/2006/relationships/vmlDrawing" Target="../drawings/vmlDrawing1.v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22.emf" /><Relationship Id="rId4" Type="http://schemas.openxmlformats.org/officeDocument/2006/relationships/vmlDrawing" Target="../drawings/vmlDrawing2.v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29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tags" Target="../tags/tag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940" y="1916430"/>
            <a:ext cx="7790180" cy="1160780"/>
          </a:xfrm>
        </p:spPr>
        <p:txBody>
          <a:bodyPr>
            <a:normAutofit fontScale="90000"/>
          </a:bodyPr>
          <a:lstStyle/>
          <a:p>
            <a:r>
              <a:rPr lang="zh-CN" altLang="en-US" b="1" smtClean="0"/>
              <a:t>语言文字运用（分值</a:t>
            </a:r>
            <a:r>
              <a:rPr lang="en-US" altLang="zh-CN" b="1" smtClean="0"/>
              <a:t>20</a:t>
            </a:r>
            <a:r>
              <a:rPr lang="zh-CN" altLang="en-US" b="1" smtClean="0"/>
              <a:t>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861048"/>
            <a:ext cx="6858000" cy="792088"/>
          </a:xfrm>
        </p:spPr>
        <p:txBody>
          <a:bodyPr>
            <a:normAutofit/>
          </a:bodyPr>
          <a:lstStyle/>
          <a:p>
            <a:r>
              <a:rPr lang="en-US" altLang="zh-CN" sz="3600" smtClean="0"/>
              <a:t>——</a:t>
            </a:r>
            <a:r>
              <a:rPr lang="zh-CN" altLang="en-US" sz="3600" smtClean="0"/>
              <a:t>熟语（含成语）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二、熟语的老大哥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0" hangingPunct="0">
              <a:lnSpc>
                <a:spcPts val="6000"/>
              </a:lnSpc>
            </a:pPr>
            <a:r>
              <a:rPr lang="zh-CN" altLang="en-US" sz="36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（一）主要采用四字格的形式。</a:t>
            </a:r>
          </a:p>
          <a:p>
            <a:pPr eaLnBrk="0" hangingPunct="0">
              <a:lnSpc>
                <a:spcPts val="6000"/>
              </a:lnSpc>
            </a:pPr>
            <a:r>
              <a:rPr lang="zh-CN" altLang="en-US" sz="36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（二）不少成语是由古代寓言、神话传说或历史故事浓缩而来。</a:t>
            </a:r>
          </a:p>
          <a:p>
            <a:pPr eaLnBrk="0" hangingPunct="0">
              <a:lnSpc>
                <a:spcPts val="6000"/>
              </a:lnSpc>
            </a:pPr>
            <a:r>
              <a:rPr lang="zh-CN" altLang="en-US" sz="36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（三）比较完整地保留古代汉语词汇、语法、修辞等特征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10200" y="2382838"/>
            <a:ext cx="34194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（文字的珍品）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37900" y="4001294"/>
            <a:ext cx="44291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（民族文化的精华）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22579" y="5733256"/>
            <a:ext cx="52863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（古汉语的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活化石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三、课堂活动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看图猜成语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1" y="2852936"/>
            <a:ext cx="2182338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内容占位符 12"/>
          <p:cNvPicPr>
            <a:picLocks noGrp="1" noChangeAspect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192" y="2852936"/>
            <a:ext cx="2231790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WordArt 10"/>
          <p:cNvSpPr>
            <a:spLocks noChangeArrowheads="1" noChangeShapeType="1" noTextEdit="1"/>
          </p:cNvSpPr>
          <p:nvPr/>
        </p:nvSpPr>
        <p:spPr bwMode="auto">
          <a:xfrm>
            <a:off x="0" y="1832769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气吞山河</a:t>
            </a:r>
          </a:p>
        </p:txBody>
      </p:sp>
      <p:sp>
        <p:nvSpPr>
          <p:cNvPr id="15" name="WordArt 8"/>
          <p:cNvSpPr>
            <a:spLocks noChangeArrowheads="1" noChangeShapeType="1" noTextEdit="1"/>
          </p:cNvSpPr>
          <p:nvPr/>
        </p:nvSpPr>
        <p:spPr bwMode="auto">
          <a:xfrm>
            <a:off x="1988505" y="5229200"/>
            <a:ext cx="2951163" cy="673100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缺衣少食</a:t>
            </a:r>
          </a:p>
        </p:txBody>
      </p:sp>
      <p:pic>
        <p:nvPicPr>
          <p:cNvPr id="7" name="内容占位符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774" y="2847861"/>
            <a:ext cx="2109029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内容占位符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792" y="2847861"/>
            <a:ext cx="2153730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4067944" y="1906952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拍案叫绝</a:t>
            </a:r>
          </a:p>
        </p:txBody>
      </p:sp>
      <p:sp>
        <p:nvSpPr>
          <p:cNvPr id="11" name="WordArt 8"/>
          <p:cNvSpPr>
            <a:spLocks noChangeArrowheads="1" noChangeShapeType="1" noTextEdit="1"/>
          </p:cNvSpPr>
          <p:nvPr/>
        </p:nvSpPr>
        <p:spPr bwMode="auto">
          <a:xfrm>
            <a:off x="6035359" y="5190240"/>
            <a:ext cx="2951163" cy="673100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化整为零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三、课堂活动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看图猜成语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内容占位符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4" y="2836844"/>
            <a:ext cx="2458971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内容占位符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099" y="2840428"/>
            <a:ext cx="1751565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内容占位符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28" y="2847030"/>
            <a:ext cx="2210311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WordArt 10"/>
          <p:cNvSpPr>
            <a:spLocks noChangeArrowheads="1" noChangeShapeType="1" noTextEdit="1"/>
          </p:cNvSpPr>
          <p:nvPr/>
        </p:nvSpPr>
        <p:spPr bwMode="auto">
          <a:xfrm>
            <a:off x="68564" y="1964727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声东击西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003366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4473018" y="1968028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同床异梦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003366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" name="WordArt 8"/>
          <p:cNvSpPr>
            <a:spLocks noChangeArrowheads="1" noChangeShapeType="1" noTextEdit="1"/>
          </p:cNvSpPr>
          <p:nvPr/>
        </p:nvSpPr>
        <p:spPr bwMode="auto">
          <a:xfrm>
            <a:off x="6107323" y="5145275"/>
            <a:ext cx="2951163" cy="673100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自圆其说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16" name="内容占位符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r="5598" b="-246"/>
          <a:stretch>
            <a:fillRect/>
          </a:stretch>
        </p:blipFill>
        <p:spPr>
          <a:xfrm>
            <a:off x="2510821" y="2852936"/>
            <a:ext cx="2457013" cy="216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WordArt 10"/>
          <p:cNvSpPr>
            <a:spLocks noChangeArrowheads="1" noChangeShapeType="1" noTextEdit="1"/>
          </p:cNvSpPr>
          <p:nvPr/>
        </p:nvSpPr>
        <p:spPr bwMode="auto">
          <a:xfrm>
            <a:off x="2267744" y="5238722"/>
            <a:ext cx="2879725" cy="601662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 smtClean="0">
                <a:ln w="9525">
                  <a:solidFill>
                    <a:srgbClr val="800000"/>
                  </a:solidFill>
                  <a:rou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待字闺中</a:t>
            </a:r>
            <a:endParaRPr lang="zh-CN" altLang="en-US" sz="3600" i="1" kern="10">
              <a:ln w="9525">
                <a:solidFill>
                  <a:srgbClr val="800000"/>
                </a:solidFill>
                <a:round/>
              </a:ln>
              <a:solidFill>
                <a:srgbClr val="003366"/>
              </a:solidFill>
              <a:effectLst>
                <a:outerShdw dist="35921" dir="2700000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三、课堂活动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成语之最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最遥远的地方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最荒凉的地方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最昂贵的稿费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最高的巨人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最长的一天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最大的巴掌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最吝啬的人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最厉害的贼 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268068" y="1769517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天涯海角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283968" y="2330619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不毛之地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283968" y="2907207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一字千金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23928" y="3535283"/>
            <a:ext cx="203773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顶天立地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923928" y="4077223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一日三秋</a:t>
            </a: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923928" y="4663070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一手遮天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923928" y="5161211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一毛不拔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923928" y="5742048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偷天换日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547664" y="1700808"/>
            <a:ext cx="59046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mtClean="0">
                <a:latin typeface="黑体" panose="02010609060101010101" pitchFamily="49" charset="-122"/>
                <a:ea typeface="黑体" panose="02010609060101010101" pitchFamily="49" charset="-122"/>
              </a:rPr>
              <a:t>辨析成语八角度</a:t>
            </a:r>
            <a:endParaRPr lang="zh-CN" altLang="en-US" sz="9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、注意关键词，防范“望文生义”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373" y="1885836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防范“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望文生义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237764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9100" y="1011724"/>
            <a:ext cx="770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）许多成语是在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特定的语境中形成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的，有些来源于历史故事、神话寓言或古代诗文，有些具有深层的含义。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2767791"/>
            <a:ext cx="77048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吃透关键词。</a:t>
            </a:r>
            <a:r>
              <a:rPr lang="zh-CN" altLang="en-US" sz="36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不刊之论）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15616" y="3338046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不熟悉的成语一定不能乱用，要弄清楚它的来龙去脉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，掌握其相关典故，透析其意思，才能游刃有余，运用自如。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5616" y="5576103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了解词源典故。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7028" y="6136669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整体把握词义。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250825" y="1052513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对一些成语，想当然地从字面上认定其意思，导致误用 。 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214313" y="2205038"/>
            <a:ext cx="8689975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3200" b="1">
                <a:solidFill>
                  <a:srgbClr val="02020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这部精彩的电视剧播出时，几乎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万人空巷</a:t>
            </a:r>
            <a:r>
              <a:rPr lang="zh-CN" altLang="en-US" sz="3200" b="1">
                <a:solidFill>
                  <a:srgbClr val="02020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，人们在家里守着荧屏，街上显得静悄悄</a:t>
            </a:r>
            <a:r>
              <a:rPr lang="zh-CN" altLang="en-US" sz="3200" b="1" smtClean="0">
                <a:solidFill>
                  <a:srgbClr val="02020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3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250825" y="3417952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【解析】“万人空巷”</a:t>
            </a:r>
            <a:r>
              <a:rPr lang="zh-CN" altLang="en-US" sz="3200" b="1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是说人们都从巷子里出来到大街上,多形容庆祝、欢迎等</a:t>
            </a:r>
            <a:r>
              <a:rPr lang="zh-CN" altLang="en-US" sz="3200" b="1" smtClean="0">
                <a:solidFill>
                  <a:srgbClr val="0202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盛况。 </a:t>
            </a:r>
            <a:endParaRPr lang="zh-CN" altLang="en-US" sz="3200" b="1">
              <a:solidFill>
                <a:srgbClr val="0202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250825" y="4581525"/>
            <a:ext cx="8653463" cy="107632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古人写文章都是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文不加点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今天的人读起来很吃力。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250825" y="5734050"/>
            <a:ext cx="8653463" cy="107632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latin typeface="宋体" panose="02010600030101010101" pitchFamily="2" charset="-122"/>
                <a:ea typeface="楷体_GB2312" pitchFamily="49" charset="-122"/>
                <a:sym typeface="+mn-ea"/>
              </a:rPr>
              <a:t>句中的“文不加点”是指文章一气写成无须修改。形容思维敏捷，写作技巧纯熟。</a:t>
            </a:r>
            <a:endParaRPr lang="zh-CN" altLang="en-US" sz="3200" b="1">
              <a:solidFill>
                <a:srgbClr val="0202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4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65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、注意关键词，防范“望文生义”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72900" y="12420600"/>
            <a:ext cx="342900" cy="241300"/>
          </a:xfrm>
          <a:prstGeom prst="cube">
            <a:avLst/>
          </a:prstGeom>
        </p:spPr>
      </p:pic>
      <p:pic>
        <p:nvPicPr>
          <p:cNvPr id="1946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87300" y="107950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5400" b="1">
                <a:ea typeface="隶书" panose="02010509060101010101" pitchFamily="49" charset="-122"/>
              </a:rPr>
              <a:t>类似成语</a:t>
            </a:r>
          </a:p>
        </p:txBody>
      </p:sp>
      <p:sp>
        <p:nvSpPr>
          <p:cNvPr id="31747" name="内容占位符 31746"/>
          <p:cNvSpPr>
            <a:spLocks noGrp="1" noRot="1"/>
          </p:cNvSpPr>
          <p:nvPr>
            <p:ph sz="half" idx="1"/>
          </p:nvPr>
        </p:nvSpPr>
        <p:spPr>
          <a:xfrm>
            <a:off x="609600" y="1600200"/>
            <a:ext cx="2701925" cy="44989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细大不捐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不足为训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久假不归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万人空巷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首当其冲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31748" name="内容占位符 31747"/>
          <p:cNvSpPr>
            <a:spLocks noGrp="1" noRot="1"/>
          </p:cNvSpPr>
          <p:nvPr>
            <p:ph sz="half" idx="2"/>
          </p:nvPr>
        </p:nvSpPr>
        <p:spPr>
          <a:xfrm>
            <a:off x="2916238" y="1484313"/>
            <a:ext cx="6227762" cy="42830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400" b="1"/>
              <a:t>细</a:t>
            </a:r>
            <a:r>
              <a:rPr lang="en-US" altLang="zh-CN" sz="2400" b="1"/>
              <a:t>:</a:t>
            </a:r>
            <a:r>
              <a:rPr lang="zh-CN" altLang="en-US" sz="2400" b="1"/>
              <a:t>微</a:t>
            </a:r>
            <a:r>
              <a:rPr lang="en-US" altLang="zh-CN" sz="2400" b="1"/>
              <a:t>,</a:t>
            </a:r>
            <a:r>
              <a:rPr lang="zh-CN" altLang="en-US" sz="2400" b="1"/>
              <a:t>小</a:t>
            </a:r>
            <a:r>
              <a:rPr lang="en-US" altLang="zh-CN" sz="2400" b="1"/>
              <a:t>;</a:t>
            </a:r>
            <a:r>
              <a:rPr lang="zh-CN" altLang="en-US" sz="2400" b="1"/>
              <a:t>捐</a:t>
            </a:r>
            <a:r>
              <a:rPr lang="en-US" altLang="zh-CN" sz="2400" b="1"/>
              <a:t>:</a:t>
            </a:r>
            <a:r>
              <a:rPr lang="zh-CN" altLang="en-US" sz="2400" b="1"/>
              <a:t>舍弃</a:t>
            </a:r>
            <a:r>
              <a:rPr lang="en-US" altLang="zh-CN" sz="2400" b="1"/>
              <a:t>.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400" b="1"/>
              <a:t>小的大的都不抛弃</a:t>
            </a:r>
            <a:r>
              <a:rPr lang="en-US" altLang="zh-CN" sz="2400" b="1"/>
              <a:t>.</a:t>
            </a:r>
            <a:r>
              <a:rPr lang="zh-CN" altLang="en-US" sz="2400" b="1"/>
              <a:t>形容包罗一切</a:t>
            </a:r>
            <a:r>
              <a:rPr lang="en-US" altLang="zh-CN" sz="2400" b="1"/>
              <a:t>,</a:t>
            </a:r>
            <a:r>
              <a:rPr lang="zh-CN" altLang="en-US" sz="2400" b="1"/>
              <a:t>没有选择</a:t>
            </a:r>
            <a:r>
              <a:rPr lang="en-US" altLang="zh-CN" sz="2400" b="1"/>
              <a:t>.</a:t>
            </a:r>
            <a:r>
              <a:rPr lang="en-US" altLang="zh-CN" sz="2400"/>
              <a:t> </a:t>
            </a: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训：准则、典范。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假：借。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都从巷子里出来，多形容庆祝、欢迎等盛况。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当：承受  冲：要冲，交通要道。</a:t>
            </a:r>
            <a:r>
              <a:rPr lang="zh-CN" altLang="en-US" sz="2400" b="1"/>
              <a:t>比喻最先受到攻击或遭到灾难</a:t>
            </a:r>
            <a:r>
              <a:rPr lang="en-US" altLang="zh-CN" sz="2400" b="1"/>
              <a:t>.</a:t>
            </a:r>
            <a:r>
              <a:rPr lang="en-US" altLang="zh-CN" sz="2400"/>
              <a:t> </a:t>
            </a:r>
            <a:r>
              <a:rPr lang="zh-CN" altLang="en-US" sz="2400">
                <a:solidFill>
                  <a:srgbClr val="FF0000"/>
                </a:solidFill>
                <a:ea typeface="华文行楷" panose="02010800040101010101" pitchFamily="2" charset="-122"/>
              </a:rPr>
              <a:t>（误用为首先接受任务，或首先应当先做某事，或冲锋在前。）</a:t>
            </a:r>
            <a:r>
              <a:rPr lang="zh-CN" altLang="en-US" sz="2400"/>
              <a:t> </a:t>
            </a:r>
            <a:br>
              <a:rPr lang="zh-CN" altLang="en-US" sz="2400"/>
            </a:b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7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7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5400" b="1">
                <a:ea typeface="隶书" panose="02010509060101010101" pitchFamily="49" charset="-122"/>
              </a:rPr>
              <a:t>类似成语</a:t>
            </a:r>
          </a:p>
        </p:txBody>
      </p:sp>
      <p:sp>
        <p:nvSpPr>
          <p:cNvPr id="31747" name="内容占位符 31746"/>
          <p:cNvSpPr>
            <a:spLocks noGrp="1" noRot="1"/>
          </p:cNvSpPr>
          <p:nvPr>
            <p:ph sz="half" idx="1"/>
          </p:nvPr>
        </p:nvSpPr>
        <p:spPr>
          <a:xfrm>
            <a:off x="609600" y="1600200"/>
            <a:ext cx="2701925" cy="44989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五风十雨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七月流火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大快人心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江河日下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涣然冰释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31748" name="内容占位符 31747"/>
          <p:cNvSpPr>
            <a:spLocks noGrp="1" noRot="1"/>
          </p:cNvSpPr>
          <p:nvPr>
            <p:ph sz="half" idx="2"/>
          </p:nvPr>
        </p:nvSpPr>
        <p:spPr>
          <a:xfrm>
            <a:off x="2788285" y="1524000"/>
            <a:ext cx="6355715" cy="53340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zh-CN" sz="2400" b="1"/>
              <a:t>五天刮一次风，十天下一场雨。形容风调雨顺。（用法：联合式；作补语、定语；含褒义）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lang="zh-CN" altLang="zh-CN" sz="2400" b="1"/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天气转凉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指坏人坏事受到惩罚或打击，使大家非常痛快。（用法：动宾式；作谓语、宾语、定语；用于表达群众的感情）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情况一天天坏下去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涣然：流散的样子；释：消散。象冰遇热消融一般。形容疑虑、误会、隔阂等完全消除。（用法：偏正式；作谓语、宾语）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7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5400" b="1">
                <a:ea typeface="隶书" panose="02010509060101010101" pitchFamily="49" charset="-122"/>
              </a:rPr>
              <a:t>类似成语</a:t>
            </a:r>
          </a:p>
        </p:txBody>
      </p:sp>
      <p:sp>
        <p:nvSpPr>
          <p:cNvPr id="31747" name="内容占位符 31746"/>
          <p:cNvSpPr>
            <a:spLocks noGrp="1" noRot="1"/>
          </p:cNvSpPr>
          <p:nvPr>
            <p:ph sz="half" idx="1"/>
          </p:nvPr>
        </p:nvSpPr>
        <p:spPr>
          <a:xfrm>
            <a:off x="609600" y="1600200"/>
            <a:ext cx="2701925" cy="44989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空穴来风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空谷足音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善刀而藏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暴虎冯河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酒囊饭袋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有口皆碑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31748" name="内容占位符 31747"/>
          <p:cNvSpPr>
            <a:spLocks noGrp="1" noRot="1"/>
          </p:cNvSpPr>
          <p:nvPr>
            <p:ph sz="half" idx="2"/>
          </p:nvPr>
        </p:nvSpPr>
        <p:spPr>
          <a:xfrm>
            <a:off x="2916238" y="1484313"/>
            <a:ext cx="6227762" cy="42830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zh-CN" sz="2400" b="1"/>
              <a:t>有了洞穴才进风。比喻消息和谣言的传播不是完全没有原因的。也比喻流言乘机会传开来。（用法：主谓式；作谓语、宾语、定语；含贬义）</a:t>
            </a:r>
            <a:r>
              <a:rPr lang="en-US" altLang="zh-CN" sz="2400"/>
              <a:t> </a:t>
            </a: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在寂静的山谷里听到脚步声。比喻极难得到音信、言论或来访。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善：拭；善刀：把刀擦干净。将刀擦净，收藏起来。比喻适可而止，自敛其才。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暴虎：空手搏虎；冯河：涉水过河。比喻有勇无谋，鲁莽冒险。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只会吃喝，不会做事。讥讽无能的人。（联合式；作宾语、定语；含贬义）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zh-CN" sz="2400" b="1"/>
              <a:t>碑：指记功碑。所有人的嘴都是活的记功碑。比喻人人称赞。（用法：主谓式；作谓语、宾语、定语；含褒义）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7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/>
              <a:t>1</a:t>
            </a:r>
            <a:r>
              <a:rPr lang="zh-CN" altLang="en-US" b="1"/>
              <a:t>、	正确使用成语（熟语</a:t>
            </a:r>
            <a:r>
              <a:rPr lang="zh-CN" altLang="en-US" b="1" smtClean="0"/>
              <a:t>）</a:t>
            </a:r>
            <a:endParaRPr lang="en-US" altLang="zh-CN" b="1" smtClean="0"/>
          </a:p>
          <a:p>
            <a:r>
              <a:rPr lang="en-US" altLang="zh-CN" b="1" smtClean="0"/>
              <a:t>2</a:t>
            </a:r>
            <a:r>
              <a:rPr lang="zh-CN" altLang="en-US" b="1"/>
              <a:t>、	</a:t>
            </a:r>
            <a:r>
              <a:rPr lang="zh-CN" altLang="en-US" b="1" smtClean="0"/>
              <a:t>病句</a:t>
            </a:r>
            <a:endParaRPr lang="zh-CN" altLang="en-US" b="1"/>
          </a:p>
          <a:p>
            <a:r>
              <a:rPr lang="en-US" altLang="zh-CN" b="1"/>
              <a:t>3</a:t>
            </a:r>
            <a:r>
              <a:rPr lang="zh-CN" altLang="en-US" b="1"/>
              <a:t>、	标点                                       </a:t>
            </a:r>
          </a:p>
          <a:p>
            <a:r>
              <a:rPr lang="en-US" altLang="zh-CN" b="1"/>
              <a:t>4</a:t>
            </a:r>
            <a:r>
              <a:rPr lang="zh-CN" altLang="en-US" b="1"/>
              <a:t>、	图文转换                               </a:t>
            </a:r>
          </a:p>
          <a:p>
            <a:r>
              <a:rPr lang="en-US" altLang="zh-CN" b="1"/>
              <a:t>5</a:t>
            </a:r>
            <a:r>
              <a:rPr lang="zh-CN" altLang="en-US" b="1"/>
              <a:t>、	补写、仿写（对联）         </a:t>
            </a:r>
            <a:endParaRPr lang="en-US" altLang="zh-CN" b="1" smtClean="0"/>
          </a:p>
          <a:p>
            <a:r>
              <a:rPr lang="en-US" altLang="zh-CN" b="1" smtClean="0"/>
              <a:t>6</a:t>
            </a:r>
            <a:r>
              <a:rPr lang="zh-CN" altLang="en-US" b="1"/>
              <a:t>、	压缩语段                                </a:t>
            </a:r>
            <a:endParaRPr lang="en-US" altLang="zh-CN" b="1" smtClean="0"/>
          </a:p>
          <a:p>
            <a:r>
              <a:rPr lang="en-US" altLang="zh-CN" b="1" smtClean="0"/>
              <a:t>7</a:t>
            </a:r>
            <a:r>
              <a:rPr lang="zh-CN" altLang="en-US" b="1"/>
              <a:t>、	语言表达连贯（衔接）得体（谦敬</a:t>
            </a:r>
            <a:r>
              <a:rPr lang="zh-CN" altLang="en-US" b="1" smtClean="0"/>
              <a:t>）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5400" b="1">
                <a:ea typeface="隶书" panose="02010509060101010101" pitchFamily="49" charset="-122"/>
              </a:rPr>
              <a:t>类似成语</a:t>
            </a:r>
          </a:p>
        </p:txBody>
      </p:sp>
      <p:sp>
        <p:nvSpPr>
          <p:cNvPr id="31747" name="内容占位符 31746"/>
          <p:cNvSpPr>
            <a:spLocks noGrp="1" noRot="1"/>
          </p:cNvSpPr>
          <p:nvPr>
            <p:ph sz="half" idx="1"/>
          </p:nvPr>
        </p:nvSpPr>
        <p:spPr>
          <a:xfrm>
            <a:off x="609600" y="1600200"/>
            <a:ext cx="2701925" cy="44989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不以为然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不以为意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奇文共赏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城下之盟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穿云裂石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31748" name="内容占位符 31747"/>
          <p:cNvSpPr>
            <a:spLocks noGrp="1" noRot="1"/>
          </p:cNvSpPr>
          <p:nvPr>
            <p:ph sz="half" idx="2"/>
          </p:nvPr>
        </p:nvSpPr>
        <p:spPr>
          <a:xfrm>
            <a:off x="2916238" y="1484313"/>
            <a:ext cx="6227762" cy="42830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zh-CN" sz="2400" b="1"/>
              <a:t>然：是，对。不认为是对的。表示不同意或否定。（用法：动宾式；作谓语、定语、状语；含轻蔑意味）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不把它放在心上。表示对人、对事抱轻视态度。（用法：动宾式；作谓语）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少见的好文章大家一道欣赏。（用法：主谓式；作谓语、宾语）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指在敌方兵临城下时被迫签订的屈服的和约。（用法：偏正式；作主语、宾语；用于政治与军事方面）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zh-CN" sz="2400" b="1"/>
              <a:t>穿破云天，震裂石头。形容声音高亢嘹亮。（用法：联合式；作谓语、定语）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5400" b="1">
                <a:ea typeface="隶书" panose="02010509060101010101" pitchFamily="49" charset="-122"/>
              </a:rPr>
              <a:t>类似成语</a:t>
            </a:r>
          </a:p>
        </p:txBody>
      </p:sp>
      <p:sp>
        <p:nvSpPr>
          <p:cNvPr id="31747" name="内容占位符 31746"/>
          <p:cNvSpPr>
            <a:spLocks noGrp="1" noRot="1"/>
          </p:cNvSpPr>
          <p:nvPr>
            <p:ph sz="half" idx="1"/>
          </p:nvPr>
        </p:nvSpPr>
        <p:spPr>
          <a:xfrm>
            <a:off x="627063" y="1600200"/>
            <a:ext cx="2701925" cy="44989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身无长物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间不容发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800" b="1">
                <a:ea typeface="楷体_GB2312" pitchFamily="49" charset="-122"/>
              </a:rPr>
              <a:t>人面桃花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8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lang="zh-CN" altLang="en-US" sz="2800" b="1">
              <a:ea typeface="楷体_GB2312" pitchFamily="49" charset="-122"/>
            </a:endParaRPr>
          </a:p>
        </p:txBody>
      </p:sp>
      <p:sp>
        <p:nvSpPr>
          <p:cNvPr id="31748" name="内容占位符 31747"/>
          <p:cNvSpPr>
            <a:spLocks noGrp="1" noRot="1"/>
          </p:cNvSpPr>
          <p:nvPr>
            <p:ph sz="half" idx="2"/>
          </p:nvPr>
        </p:nvSpPr>
        <p:spPr>
          <a:xfrm>
            <a:off x="2916238" y="1484313"/>
            <a:ext cx="6227762" cy="42830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r>
              <a:rPr lang="zh-CN" altLang="zh-CN" sz="2400" b="1"/>
              <a:t>除自身外再没有多余的东西。形容贫穷。（用法：主谓式；作谓语）</a:t>
            </a:r>
            <a:r>
              <a:rPr lang="en-US" altLang="zh-CN" sz="2400"/>
              <a:t> </a:t>
            </a: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空隙中容不下一根头发。比喻与灾祸相距极近或情势危急到极点。（用法：主谓式；作定语）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 b="1"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400" b="1">
                <a:ea typeface="楷体_GB2312" pitchFamily="49" charset="-122"/>
              </a:rPr>
              <a:t>形容男女邂逅钟情，随即分离之后，男子追念旧事的情形。（唐·崔护《题都城南庄》诗：“去年今日此门中，人面桃花相映红。人面不知何处去，桃花依旧笑春风。”）（用法：主谓式；作谓语、宾语；用于忆念爱人）</a:t>
            </a:r>
          </a:p>
          <a:p>
            <a:pPr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文本框 27649"/>
          <p:cNvSpPr txBox="1"/>
          <p:nvPr/>
        </p:nvSpPr>
        <p:spPr>
          <a:xfrm flipH="1" flipV="1">
            <a:off x="2454275" y="1922463"/>
            <a:ext cx="1355725" cy="45720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250825" y="1052513"/>
            <a:ext cx="8893175" cy="520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、他是很容易发笑的人，对笑话他从来都是</a:t>
            </a:r>
            <a:r>
              <a:rPr lang="zh-CN" altLang="en-US" sz="2400" b="1" i="1" u="sng">
                <a:solidFill>
                  <a:srgbClr val="000000"/>
                </a:solidFill>
                <a:latin typeface="Times New Roman" panose="02020603050405020304" pitchFamily="18" charset="0"/>
              </a:rPr>
              <a:t>闻过则喜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、美国政府在台湾问题上的</a:t>
            </a:r>
            <a:r>
              <a:rPr lang="zh-CN" altLang="en-US" sz="2400" b="1" i="1" u="sng">
                <a:solidFill>
                  <a:srgbClr val="000000"/>
                </a:solidFill>
                <a:latin typeface="Times New Roman" panose="02020603050405020304" pitchFamily="18" charset="0"/>
              </a:rPr>
              <a:t>危言危行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，只能是搬起石头砸自己的脚。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、写作中，</a:t>
            </a:r>
            <a:r>
              <a:rPr lang="zh-CN" altLang="en-US" sz="2400" b="1" i="1" u="sng">
                <a:solidFill>
                  <a:srgbClr val="000000"/>
                </a:solidFill>
                <a:latin typeface="Times New Roman" panose="02020603050405020304" pitchFamily="18" charset="0"/>
              </a:rPr>
              <a:t>文不加点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，只能使意思变得模糊，并可能使正确的意思变得不正确。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、我的态度很鲜明，对任何邪教的言论</a:t>
            </a:r>
            <a:r>
              <a:rPr lang="zh-CN" altLang="en-US" sz="2400" b="1" i="1" u="sng">
                <a:solidFill>
                  <a:srgbClr val="000000"/>
                </a:solidFill>
                <a:latin typeface="Times New Roman" panose="02020603050405020304" pitchFamily="18" charset="0"/>
              </a:rPr>
              <a:t>不赞一词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，对他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们深恶痛绝。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8" name="文本框 27651"/>
          <p:cNvSpPr txBox="1"/>
          <p:nvPr/>
        </p:nvSpPr>
        <p:spPr>
          <a:xfrm>
            <a:off x="0" y="0"/>
            <a:ext cx="45370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黑体" panose="02010609060101010101" pitchFamily="49" charset="-122"/>
              </a:rPr>
              <a:t>练一练：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539750" y="1557338"/>
            <a:ext cx="8604250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闻过则喜：听到别人批评自己的缺点或错误，表示欢迎和高兴。指虚心接受意见。</a:t>
            </a:r>
            <a:endParaRPr lang="en-US" altLang="zh-CN" sz="1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7654" name="文本框 27653"/>
          <p:cNvSpPr txBox="1"/>
          <p:nvPr/>
        </p:nvSpPr>
        <p:spPr>
          <a:xfrm>
            <a:off x="1116013" y="2781300"/>
            <a:ext cx="3887787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危</a:t>
            </a:r>
            <a:r>
              <a:rPr lang="en-US" altLang="zh-CN" sz="1800" b="1">
                <a:solidFill>
                  <a:srgbClr val="FF0000"/>
                </a:solidFill>
              </a:rPr>
              <a:t>:</a:t>
            </a:r>
            <a:r>
              <a:rPr lang="zh-CN" altLang="en-US" sz="1800" b="1">
                <a:solidFill>
                  <a:srgbClr val="FF0000"/>
                </a:solidFill>
              </a:rPr>
              <a:t>正直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zh-CN" altLang="en-US" sz="1800" b="1">
                <a:solidFill>
                  <a:srgbClr val="FF0000"/>
                </a:solidFill>
              </a:rPr>
              <a:t>说正直的话</a:t>
            </a:r>
            <a:r>
              <a:rPr lang="en-US" altLang="zh-CN" sz="1800" b="1">
                <a:solidFill>
                  <a:srgbClr val="FF0000"/>
                </a:solidFill>
              </a:rPr>
              <a:t>,</a:t>
            </a:r>
            <a:r>
              <a:rPr lang="zh-CN" altLang="en-US" sz="1800" b="1">
                <a:solidFill>
                  <a:srgbClr val="FF0000"/>
                </a:solidFill>
              </a:rPr>
              <a:t>做正直的事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en-US" altLang="zh-CN" sz="1800">
                <a:solidFill>
                  <a:srgbClr val="FF0000"/>
                </a:solidFill>
              </a:rPr>
              <a:t> </a:t>
            </a:r>
            <a:endParaRPr lang="zh-CN" altLang="en-US" sz="1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7655" name="文本框 27654"/>
          <p:cNvSpPr txBox="1"/>
          <p:nvPr/>
        </p:nvSpPr>
        <p:spPr>
          <a:xfrm>
            <a:off x="539750" y="4508500"/>
            <a:ext cx="80645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文不加点”是指文章一气写成。无须修改。形容思维敏捷，写作技巧纯熟。</a:t>
            </a:r>
          </a:p>
        </p:txBody>
      </p:sp>
      <p:sp>
        <p:nvSpPr>
          <p:cNvPr id="27656" name="文本框 27655"/>
          <p:cNvSpPr txBox="1"/>
          <p:nvPr/>
        </p:nvSpPr>
        <p:spPr>
          <a:xfrm>
            <a:off x="395288" y="6021388"/>
            <a:ext cx="7848600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不赞一词</a:t>
            </a:r>
            <a:r>
              <a:rPr lang="en-US" altLang="zh-CN" sz="1800" b="1">
                <a:solidFill>
                  <a:srgbClr val="FF0000"/>
                </a:solidFill>
              </a:rPr>
              <a:t>:</a:t>
            </a:r>
            <a:r>
              <a:rPr lang="zh-CN" altLang="en-US" sz="1800" b="1">
                <a:solidFill>
                  <a:srgbClr val="FF0000"/>
                </a:solidFill>
              </a:rPr>
              <a:t>原指文章写得很好</a:t>
            </a:r>
            <a:r>
              <a:rPr lang="en-US" altLang="zh-CN" sz="1800" b="1">
                <a:solidFill>
                  <a:srgbClr val="FF0000"/>
                </a:solidFill>
              </a:rPr>
              <a:t>,</a:t>
            </a:r>
            <a:r>
              <a:rPr lang="zh-CN" altLang="en-US" sz="1800" b="1">
                <a:solidFill>
                  <a:srgbClr val="FF0000"/>
                </a:solidFill>
              </a:rPr>
              <a:t>别人不能再添一句话。现也指一言不发。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00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  <p:bldP spid="27654" grpId="0"/>
      <p:bldP spid="27655" grpId="0"/>
      <p:bldP spid="276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矩形 28673"/>
          <p:cNvSpPr/>
          <p:nvPr/>
        </p:nvSpPr>
        <p:spPr>
          <a:xfrm>
            <a:off x="179388" y="549275"/>
            <a:ext cx="8713787" cy="502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5</a:t>
            </a:r>
            <a:r>
              <a:rPr lang="zh-CN" altLang="en-US" sz="2400" b="1">
                <a:solidFill>
                  <a:srgbClr val="000000"/>
                </a:solidFill>
              </a:rPr>
              <a:t>、法庭认为张师傅因正当防卫而致使歹徒丧命，实属情有可原，</a:t>
            </a:r>
            <a:r>
              <a:rPr lang="zh-CN" altLang="en-US" sz="2400" b="1" i="1" u="sng">
                <a:solidFill>
                  <a:srgbClr val="000000"/>
                </a:solidFill>
              </a:rPr>
              <a:t>罪不容诛</a:t>
            </a:r>
            <a:r>
              <a:rPr lang="zh-CN" altLang="en-US" sz="2400" b="1">
                <a:solidFill>
                  <a:srgbClr val="000000"/>
                </a:solidFill>
              </a:rPr>
              <a:t>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6</a:t>
            </a:r>
            <a:r>
              <a:rPr lang="zh-CN" altLang="en-US" sz="2400" b="1">
                <a:solidFill>
                  <a:srgbClr val="000000"/>
                </a:solidFill>
              </a:rPr>
              <a:t>、你应该和朋友合作搞这个课题，要知道</a:t>
            </a:r>
            <a:r>
              <a:rPr lang="zh-CN" altLang="en-US" sz="2400" b="1" i="1" u="sng">
                <a:solidFill>
                  <a:srgbClr val="000000"/>
                </a:solidFill>
              </a:rPr>
              <a:t>三人成虎</a:t>
            </a:r>
            <a:r>
              <a:rPr lang="zh-CN" altLang="en-US" sz="2400" b="1">
                <a:solidFill>
                  <a:srgbClr val="000000"/>
                </a:solidFill>
              </a:rPr>
              <a:t>，众志成城。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7</a:t>
            </a:r>
            <a:r>
              <a:rPr lang="zh-CN" altLang="en-US" sz="2400" b="1">
                <a:solidFill>
                  <a:srgbClr val="000000"/>
                </a:solidFill>
              </a:rPr>
              <a:t>、编辑部收到的这些稿件都是</a:t>
            </a:r>
            <a:r>
              <a:rPr lang="zh-CN" altLang="en-US" sz="2400" b="1" u="sng">
                <a:solidFill>
                  <a:srgbClr val="000000"/>
                </a:solidFill>
              </a:rPr>
              <a:t>不刊之论</a:t>
            </a:r>
            <a:r>
              <a:rPr lang="zh-CN" altLang="en-US" sz="2400" b="1">
                <a:solidFill>
                  <a:srgbClr val="000000"/>
                </a:solidFill>
              </a:rPr>
              <a:t>，无法采用。</a:t>
            </a: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8</a:t>
            </a:r>
            <a:r>
              <a:rPr lang="zh-CN" altLang="en-US" sz="2400" b="1">
                <a:solidFill>
                  <a:srgbClr val="000000"/>
                </a:solidFill>
              </a:rPr>
              <a:t>、我们隔壁的一家人与人交往十分慷慨，从不吝啬，被人们称为</a:t>
            </a:r>
            <a:r>
              <a:rPr lang="zh-CN" altLang="en-US" sz="2400" b="1" u="sng">
                <a:solidFill>
                  <a:srgbClr val="000000"/>
                </a:solidFill>
              </a:rPr>
              <a:t>大方之家</a:t>
            </a:r>
            <a:r>
              <a:rPr lang="zh-CN" altLang="en-US" sz="2400" b="1">
                <a:solidFill>
                  <a:srgbClr val="000000"/>
                </a:solidFill>
              </a:rPr>
              <a:t>。</a:t>
            </a: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539750" y="1412875"/>
            <a:ext cx="84651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罪不容诛：罪大恶极，处死都不能抵偿。</a:t>
            </a:r>
            <a:r>
              <a:rPr lang="en-US" altLang="zh-CN" sz="1800" b="1">
                <a:solidFill>
                  <a:srgbClr val="FF0000"/>
                </a:solidFill>
              </a:rPr>
              <a:t>     </a:t>
            </a:r>
            <a:r>
              <a:rPr lang="zh-CN" altLang="en-US" sz="1800">
                <a:sym typeface="+mn-ea"/>
              </a:rPr>
              <a:t>罪不容诛</a:t>
            </a:r>
            <a:r>
              <a:rPr lang="en-US" altLang="zh-CN" sz="1800">
                <a:sym typeface="+mn-ea"/>
              </a:rPr>
              <a:t>   </a:t>
            </a:r>
            <a:r>
              <a:rPr lang="zh-CN" altLang="en-US" sz="1800">
                <a:sym typeface="+mn-ea"/>
              </a:rPr>
              <a:t>罚不当罪</a:t>
            </a:r>
            <a:r>
              <a:rPr lang="en-US" altLang="zh-CN" sz="1800">
                <a:sym typeface="+mn-ea"/>
              </a:rPr>
              <a:t>    </a:t>
            </a:r>
            <a:r>
              <a:rPr lang="zh-CN" altLang="en-US" sz="1800">
                <a:sym typeface="+mn-ea"/>
              </a:rPr>
              <a:t>罪不当罚</a:t>
            </a:r>
            <a:endParaRPr lang="zh-CN" altLang="en-US" sz="1800">
              <a:sym typeface="+mn-ea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539750" y="2565400"/>
            <a:ext cx="50403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三人成虎：谣言一再反复，就有使人相信的可能。</a:t>
            </a:r>
          </a:p>
        </p:txBody>
      </p:sp>
      <p:sp>
        <p:nvSpPr>
          <p:cNvPr id="28677" name="文本框 28676"/>
          <p:cNvSpPr txBox="1"/>
          <p:nvPr/>
        </p:nvSpPr>
        <p:spPr>
          <a:xfrm>
            <a:off x="323850" y="3644900"/>
            <a:ext cx="84248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刊</a:t>
            </a:r>
            <a:r>
              <a:rPr lang="en-US" altLang="zh-CN" sz="1800" b="1">
                <a:solidFill>
                  <a:srgbClr val="FF0000"/>
                </a:solidFill>
              </a:rPr>
              <a:t>:</a:t>
            </a:r>
            <a:r>
              <a:rPr lang="zh-CN" altLang="en-US" sz="1800" b="1">
                <a:solidFill>
                  <a:srgbClr val="FF0000"/>
                </a:solidFill>
              </a:rPr>
              <a:t>消除。不可删改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zh-CN" altLang="en-US" sz="1800" b="1">
                <a:solidFill>
                  <a:srgbClr val="FF0000"/>
                </a:solidFill>
              </a:rPr>
              <a:t>内容正确</a:t>
            </a:r>
            <a:r>
              <a:rPr lang="en-US" altLang="zh-CN" sz="1800" b="1">
                <a:solidFill>
                  <a:srgbClr val="FF0000"/>
                </a:solidFill>
              </a:rPr>
              <a:t>;</a:t>
            </a:r>
            <a:r>
              <a:rPr lang="zh-CN" altLang="en-US" sz="1800" b="1">
                <a:solidFill>
                  <a:srgbClr val="FF0000"/>
                </a:solidFill>
              </a:rPr>
              <a:t>不能更改的论断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250825" y="5157788"/>
            <a:ext cx="8893175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大方</a:t>
            </a:r>
            <a:r>
              <a:rPr lang="en-US" altLang="zh-CN" sz="1800" b="1">
                <a:solidFill>
                  <a:srgbClr val="FF0000"/>
                </a:solidFill>
              </a:rPr>
              <a:t>:</a:t>
            </a:r>
            <a:r>
              <a:rPr lang="zh-CN" altLang="en-US" sz="1800" b="1">
                <a:solidFill>
                  <a:srgbClr val="FF0000"/>
                </a:solidFill>
              </a:rPr>
              <a:t>原指深通道术的人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zh-CN" altLang="en-US" sz="1800" b="1">
                <a:solidFill>
                  <a:srgbClr val="FF0000"/>
                </a:solidFill>
              </a:rPr>
              <a:t>后泛指见识广博</a:t>
            </a:r>
            <a:r>
              <a:rPr lang="en-US" altLang="zh-CN" sz="1800" b="1">
                <a:solidFill>
                  <a:srgbClr val="FF0000"/>
                </a:solidFill>
              </a:rPr>
              <a:t>;</a:t>
            </a:r>
            <a:r>
              <a:rPr lang="zh-CN" altLang="en-US" sz="1800" b="1">
                <a:solidFill>
                  <a:srgbClr val="FF0000"/>
                </a:solidFill>
              </a:rPr>
              <a:t>懂得大道理</a:t>
            </a:r>
            <a:r>
              <a:rPr lang="en-US" altLang="zh-CN" sz="1800" b="1">
                <a:solidFill>
                  <a:srgbClr val="FF0000"/>
                </a:solidFill>
              </a:rPr>
              <a:t>;</a:t>
            </a:r>
            <a:r>
              <a:rPr lang="zh-CN" altLang="en-US" sz="1800" b="1">
                <a:solidFill>
                  <a:srgbClr val="FF0000"/>
                </a:solidFill>
              </a:rPr>
              <a:t>学问深厚或专精于某种技艺的人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en-US" altLang="zh-CN" sz="1800">
                <a:solidFill>
                  <a:srgbClr val="FF0000"/>
                </a:solidFill>
              </a:rPr>
              <a:t> </a:t>
            </a:r>
            <a:endParaRPr lang="zh-CN" altLang="en-US" sz="1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227748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张冠李戴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24744"/>
            <a:ext cx="144016" cy="432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2112" y="936039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是人是物要分清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5565" y="3899460"/>
            <a:ext cx="19442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特定对象记心中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36536" y="1052736"/>
            <a:ext cx="5769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“巧夺天工”形容的对象是人的技能或人工物品，不能用来形容自然美景。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52385" y="2688941"/>
            <a:ext cx="5764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①有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的专用于男女或夫妻关系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。如：举案齐眉、相敬如宾、琴瑟之好、破镜重圆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38096" y="4163596"/>
            <a:ext cx="599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②有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的专用于某一领域。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如：美轮美奂，只用于形容屋舍高大华美，不能用来形容艺术品。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、注意使用对象，防范“张冠李戴”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5683338"/>
            <a:ext cx="61776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③有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的专用于群体。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：莘莘学子，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只能指群体，不能指个体。</a:t>
            </a:r>
          </a:p>
        </p:txBody>
      </p:sp>
      <p:sp>
        <p:nvSpPr>
          <p:cNvPr id="6" name="虚尾箭头 5"/>
          <p:cNvSpPr/>
          <p:nvPr/>
        </p:nvSpPr>
        <p:spPr>
          <a:xfrm>
            <a:off x="2802638" y="1665769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2966302" y="2980015"/>
            <a:ext cx="144016" cy="36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14" grpId="0"/>
      <p:bldP spid="5" grpId="0"/>
      <p:bldP spid="6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50825" y="1052513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每个成语都有其</a:t>
            </a:r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适用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范围和对象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，若使用不当，就要出差错。 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0825" y="2205038"/>
            <a:ext cx="8653463" cy="157003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古人中不乏刻苦学习的楷模，悬梁刺股者、秉烛达旦者、闻鸡起舞者，在历史上</a:t>
            </a:r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汗牛充栋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50825" y="3860800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】“汗牛充栋”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是形容“书籍”很多，此用于“人”，适用对象误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50825" y="5013325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他从小就喜欢画画,常在纸上</a:t>
            </a:r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信笔涂鸦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,现在他画的鸟已是</a:t>
            </a:r>
            <a:r>
              <a:rPr lang="zh-CN" altLang="en-US" sz="3200" b="1" smtClean="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栩栩如生。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0825" y="6165850"/>
            <a:ext cx="8655050" cy="5842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】“信笔涂鸦”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是指写字,不是画画 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、注意使用对象，防范“张冠李戴”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内容占位符 2"/>
          <p:cNvSpPr>
            <a:spLocks noGrp="1"/>
          </p:cNvSpPr>
          <p:nvPr>
            <p:ph idx="1"/>
          </p:nvPr>
        </p:nvSpPr>
        <p:spPr>
          <a:xfrm>
            <a:off x="88900" y="106045"/>
            <a:ext cx="9000490" cy="675195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>
            <a:normAutofit lnSpcReduction="10000"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斑驳陆离</a:t>
            </a:r>
            <a:r>
              <a:rPr lang="zh-CN" altLang="en-US" sz="2400" b="1"/>
              <a:t>：形容色彩纷杂。【适用对象】色彩。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笔走龙蛇</a:t>
            </a:r>
            <a:r>
              <a:rPr lang="zh-CN" altLang="en-US" sz="2400" b="1"/>
              <a:t>：形容书法生动而有气势、风格洒脱，也指书法速度很快，笔势雄健活泼。【适用对象】书法。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敝帚自珍</a:t>
            </a:r>
            <a:r>
              <a:rPr lang="zh-CN" altLang="en-US" sz="2400" b="1"/>
              <a:t>：比喻自己的东西虽然不好，自己却很珍惜。【适用对象】自己的东西。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筚路蓝缕</a:t>
            </a:r>
            <a:r>
              <a:rPr lang="zh-CN" altLang="en-US" sz="2400" b="1"/>
              <a:t>：形容创业的艰苦。【适用对象】创业艰辛。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别出机杼</a:t>
            </a:r>
            <a:r>
              <a:rPr lang="zh-CN" altLang="en-US" sz="2400" b="1"/>
              <a:t>：比喻诗文的构思和布局。指写作另辟途径，能够创新。【适用对象】诗文、写作。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sym typeface="+mn-ea"/>
              </a:rPr>
              <a:t>参差不齐</a:t>
            </a:r>
            <a:r>
              <a:rPr lang="zh-CN" altLang="en-US" sz="2400" b="1">
                <a:sym typeface="+mn-ea"/>
              </a:rPr>
              <a:t>：形容水平不一或很不整齐。【适用对象】水平。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sym typeface="+mn-ea"/>
              </a:rPr>
              <a:t>长此以往</a:t>
            </a:r>
            <a:r>
              <a:rPr lang="zh-CN" altLang="en-US" sz="2400" b="1">
                <a:sym typeface="+mn-ea"/>
              </a:rPr>
              <a:t>：长期这样下去（多指不好的情况）。【适用对象】未来不好的情况。</a:t>
            </a:r>
            <a:endParaRPr lang="zh-CN" altLang="en-US" sz="2400" b="1"/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sym typeface="+mn-ea"/>
              </a:rPr>
              <a:t>登堂入室：</a:t>
            </a:r>
            <a:r>
              <a:rPr lang="zh-CN" altLang="en-US" sz="2400" b="1">
                <a:sym typeface="+mn-ea"/>
              </a:rPr>
              <a:t>比喻学问或技能从浅到深，循序渐进，达到了很高的水平。【适用对象】学问或技能。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sym typeface="+mn-ea"/>
              </a:rPr>
              <a:t>风雨如晦：</a:t>
            </a:r>
            <a:r>
              <a:rPr lang="zh-CN" altLang="en-US" sz="2400" b="1">
                <a:sym typeface="+mn-ea"/>
              </a:rPr>
              <a:t>形容政治黑暗，社会不安。【适用对象】社会黑暗。</a:t>
            </a:r>
            <a:endParaRPr lang="zh-CN" altLang="en-US" sz="2400" b="1"/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sym typeface="+mn-ea"/>
              </a:rPr>
              <a:t>高山景行</a:t>
            </a:r>
            <a:r>
              <a:rPr lang="zh-CN" altLang="en-US" sz="2400" b="1">
                <a:sym typeface="+mn-ea"/>
              </a:rPr>
              <a:t>：指值得效法的崇高德行。【适用对象】德行。</a:t>
            </a:r>
          </a:p>
          <a:p>
            <a:pPr eaLnBrk="1" hangingPunct="1"/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鹤发童颜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：形容老年人气色好。【适用对象】老年人。</a:t>
            </a: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sym typeface="+mn-ea"/>
              </a:rPr>
              <a:t>龙马精神</a:t>
            </a:r>
            <a:r>
              <a:rPr lang="zh-CN" altLang="en-US" sz="2400" b="1">
                <a:sym typeface="+mn-ea"/>
              </a:rPr>
              <a:t>：比喻人精神旺盛。【适用对象】老年人。</a:t>
            </a:r>
          </a:p>
          <a:p>
            <a:pPr eaLnBrk="1" hangingPunct="1"/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标题 40961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z="5400" b="1" smtClean="0"/>
              <a:t>试一试：</a:t>
            </a:r>
            <a:br>
              <a:rPr lang="zh-CN" altLang="en-US" sz="4800" b="1" smtClean="0"/>
            </a:br>
            <a:r>
              <a:rPr lang="zh-CN" altLang="en-US" sz="2800" b="1" smtClean="0"/>
              <a:t>快速说出以下成语的使用对象。</a:t>
            </a:r>
          </a:p>
        </p:txBody>
      </p:sp>
      <p:sp>
        <p:nvSpPr>
          <p:cNvPr id="40963" name="内容占位符 40962"/>
          <p:cNvSpPr>
            <a:spLocks noGrp="1" noRot="1" noChangeArrowheads="1"/>
          </p:cNvSpPr>
          <p:nvPr>
            <p:ph sz="half" idx="1"/>
          </p:nvPr>
        </p:nvSpPr>
        <p:spPr>
          <a:xfrm>
            <a:off x="468313" y="1052513"/>
            <a:ext cx="4003675" cy="4498975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罄竹难书   </a:t>
            </a:r>
          </a:p>
          <a:p>
            <a:pPr eaLnBrk="1" hangingPunct="1"/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举案齐眉</a:t>
            </a:r>
          </a:p>
          <a:p>
            <a:pPr eaLnBrk="1" hangingPunct="1"/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天伦之乐 </a:t>
            </a:r>
          </a:p>
          <a:p>
            <a:pPr eaLnBrk="1" hangingPunct="1"/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不胫而走</a:t>
            </a:r>
          </a:p>
          <a:p>
            <a:pPr eaLnBrk="1" hangingPunct="1"/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萍水相逢</a:t>
            </a:r>
          </a:p>
          <a:p>
            <a:pPr eaLnBrk="1" hangingPunct="1"/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如坐春风</a:t>
            </a:r>
          </a:p>
          <a:p>
            <a:pPr eaLnBrk="1" hangingPunct="1">
              <a:lnSpc>
                <a:spcPct val="70000"/>
              </a:lnSpc>
            </a:pPr>
            <a:r>
              <a:rPr lang="zh-CN" altLang="en-US" sz="3300" b="1">
                <a:solidFill>
                  <a:schemeClr val="tx1"/>
                </a:solidFill>
                <a:sym typeface="+mn-ea"/>
              </a:rPr>
              <a:t>龙蛇飞动</a:t>
            </a:r>
            <a:endParaRPr lang="zh-CN" altLang="en-US" sz="3300" b="1" smtClean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z="36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b="1" smtClean="0"/>
          </a:p>
        </p:txBody>
      </p:sp>
      <p:sp>
        <p:nvSpPr>
          <p:cNvPr id="40964" name="内容占位符 40963"/>
          <p:cNvSpPr>
            <a:spLocks noGrp="1" noRot="1" noChangeArrowheads="1"/>
          </p:cNvSpPr>
          <p:nvPr>
            <p:ph sz="half" idx="2"/>
          </p:nvPr>
        </p:nvSpPr>
        <p:spPr>
          <a:xfrm>
            <a:off x="3419475" y="1052513"/>
            <a:ext cx="5329238" cy="4498975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ea typeface="楷体_GB2312" pitchFamily="49" charset="-122"/>
              </a:rPr>
              <a:t>罪行</a:t>
            </a:r>
          </a:p>
          <a:p>
            <a:pPr eaLnBrk="1" hangingPunct="1"/>
            <a:r>
              <a:rPr lang="zh-CN" altLang="en-US" sz="3600" b="1" smtClean="0">
                <a:ea typeface="楷体_GB2312" pitchFamily="49" charset="-122"/>
              </a:rPr>
              <a:t>夫妻</a:t>
            </a:r>
          </a:p>
          <a:p>
            <a:pPr eaLnBrk="1" hangingPunct="1"/>
            <a:r>
              <a:rPr lang="zh-CN" altLang="en-US" sz="3600" b="1" smtClean="0">
                <a:ea typeface="楷体_GB2312" pitchFamily="49" charset="-122"/>
              </a:rPr>
              <a:t>父子、兄弟等家人之间</a:t>
            </a:r>
            <a:r>
              <a:rPr lang="zh-CN" altLang="en-US" sz="2800" smtClean="0"/>
              <a:t> </a:t>
            </a:r>
            <a:endParaRPr lang="zh-CN" altLang="en-US" sz="3600" b="1" smtClean="0">
              <a:ea typeface="楷体_GB2312" pitchFamily="49" charset="-122"/>
            </a:endParaRPr>
          </a:p>
          <a:p>
            <a:pPr eaLnBrk="1" hangingPunct="1"/>
            <a:r>
              <a:rPr lang="zh-CN" altLang="en-US" sz="3600" b="1" smtClean="0">
                <a:ea typeface="楷体_GB2312" pitchFamily="49" charset="-122"/>
              </a:rPr>
              <a:t>消息、谣言等</a:t>
            </a:r>
          </a:p>
          <a:p>
            <a:pPr eaLnBrk="1" hangingPunct="1"/>
            <a:r>
              <a:rPr lang="zh-CN" altLang="en-US" sz="3600" b="1" smtClean="0">
                <a:ea typeface="楷体_GB2312" pitchFamily="49" charset="-122"/>
              </a:rPr>
              <a:t>素不相识的人</a:t>
            </a:r>
          </a:p>
          <a:p>
            <a:pPr eaLnBrk="1" hangingPunct="1"/>
            <a:r>
              <a:rPr lang="zh-CN" altLang="en-US" sz="3600" b="1" smtClean="0">
                <a:ea typeface="楷体_GB2312" pitchFamily="49" charset="-122"/>
              </a:rPr>
              <a:t>被教育者</a:t>
            </a:r>
            <a:endParaRPr lang="en-US" altLang="zh-CN" sz="3300" b="1" smtClean="0">
              <a:ea typeface="楷体_GB2312" pitchFamily="49" charset="-122"/>
            </a:endParaRPr>
          </a:p>
          <a:p>
            <a:pPr eaLnBrk="1" hangingPunct="1"/>
            <a:r>
              <a:rPr lang="zh-CN" altLang="en-US" sz="3600" b="1" smtClean="0">
                <a:ea typeface="楷体_GB2312" pitchFamily="49" charset="-122"/>
              </a:rPr>
              <a:t>书法作品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3600" b="1" smtClean="0">
              <a:ea typeface="楷体_GB2312" pitchFamily="49" charset="-122"/>
            </a:endParaRPr>
          </a:p>
        </p:txBody>
      </p:sp>
      <p:sp>
        <p:nvSpPr>
          <p:cNvPr id="46085" name="文本框 40964"/>
          <p:cNvSpPr txBox="1">
            <a:spLocks noChangeArrowheads="1"/>
          </p:cNvSpPr>
          <p:nvPr/>
        </p:nvSpPr>
        <p:spPr bwMode="auto">
          <a:xfrm>
            <a:off x="-16510" y="5445125"/>
            <a:ext cx="9221470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注意只能用于男女尤其是夫妻间的成语，如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青梅竹马、两小无猜、比翼双飞、破镜重圆、夫唱妇随、相敬如宾、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劳燕分飞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09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uiExpand="1" build="p"/>
      <p:bldP spid="4096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TextBox 2"/>
          <p:cNvSpPr txBox="1"/>
          <p:nvPr/>
        </p:nvSpPr>
        <p:spPr>
          <a:xfrm>
            <a:off x="436563" y="558800"/>
            <a:ext cx="8707437" cy="5057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1.</a:t>
            </a:r>
            <a:r>
              <a:rPr lang="zh-CN" altLang="en-US" sz="2400" b="1">
                <a:latin typeface="Calibri"/>
              </a:rPr>
              <a:t>下列各句中，加点的成语使用最恰当的一项是          </a:t>
            </a:r>
            <a:r>
              <a:rPr lang="en-US" altLang="zh-CN" sz="2400" b="1">
                <a:latin typeface="Calibri"/>
              </a:rPr>
              <a:t>(</a:t>
            </a:r>
            <a:r>
              <a:rPr lang="zh-CN" altLang="en-US" sz="2400" b="1">
                <a:latin typeface="Calibri"/>
              </a:rPr>
              <a:t>　　</a:t>
            </a:r>
            <a:r>
              <a:rPr lang="en-US" altLang="zh-CN" sz="2400" b="1">
                <a:latin typeface="Calibri"/>
              </a:rPr>
              <a:t>)</a:t>
            </a:r>
            <a:endParaRPr lang="zh-CN" altLang="en-US" sz="2400">
              <a:latin typeface="Calibri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A.</a:t>
            </a:r>
            <a:r>
              <a:rPr lang="zh-CN" altLang="en-US" sz="2400" b="1">
                <a:latin typeface="Calibri"/>
              </a:rPr>
              <a:t>近年来，一些正值</a:t>
            </a:r>
            <a:r>
              <a:rPr lang="zh-CN" altLang="en-US" sz="2400" b="1" u="sng">
                <a:solidFill>
                  <a:schemeClr val="hlink"/>
                </a:solidFill>
                <a:latin typeface="Calibri"/>
              </a:rPr>
              <a:t>豆蔻年华</a:t>
            </a:r>
            <a:r>
              <a:rPr lang="zh-CN" altLang="en-US" sz="2400" b="1">
                <a:latin typeface="Calibri"/>
              </a:rPr>
              <a:t>的大学生沉迷在网吧里，从而 </a:t>
            </a:r>
            <a:endParaRPr lang="en-US" altLang="zh-CN" sz="2400" b="1">
              <a:latin typeface="Calibri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    </a:t>
            </a:r>
            <a:r>
              <a:rPr lang="zh-CN" altLang="en-US" sz="2400" b="1">
                <a:latin typeface="Calibri"/>
              </a:rPr>
              <a:t>荒废了学业，浪费了青春，真让人痛惜不已。</a:t>
            </a:r>
            <a:endParaRPr lang="zh-CN" altLang="en-US" sz="2400">
              <a:latin typeface="Calibri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B.</a:t>
            </a:r>
            <a:r>
              <a:rPr lang="zh-CN" altLang="en-US" sz="2400" b="1">
                <a:latin typeface="Calibri"/>
              </a:rPr>
              <a:t>我知道该怎么做，不需要你在这里</a:t>
            </a:r>
            <a:r>
              <a:rPr lang="zh-CN" altLang="en-US" sz="2400" b="1" u="sng">
                <a:solidFill>
                  <a:schemeClr val="hlink"/>
                </a:solidFill>
                <a:latin typeface="Calibri"/>
              </a:rPr>
              <a:t>耳提面命</a:t>
            </a:r>
            <a:r>
              <a:rPr lang="zh-CN" altLang="en-US" sz="2400" b="1">
                <a:latin typeface="Calibri"/>
              </a:rPr>
              <a:t>。</a:t>
            </a:r>
            <a:endParaRPr lang="zh-CN" altLang="en-US" sz="2400">
              <a:latin typeface="Calibri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400" b="1">
              <a:latin typeface="Calibri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C.</a:t>
            </a:r>
            <a:r>
              <a:rPr lang="zh-CN" altLang="en-US" sz="2400" b="1">
                <a:latin typeface="Calibri"/>
              </a:rPr>
              <a:t>老两口自结婚时起就</a:t>
            </a:r>
            <a:r>
              <a:rPr lang="zh-CN" altLang="en-US" sz="2400" b="1" u="sng">
                <a:solidFill>
                  <a:schemeClr val="hlink"/>
                </a:solidFill>
                <a:latin typeface="Calibri"/>
              </a:rPr>
              <a:t>相敬如宾</a:t>
            </a:r>
            <a:r>
              <a:rPr lang="zh-CN" altLang="en-US" sz="2400" b="1">
                <a:latin typeface="Calibri"/>
              </a:rPr>
              <a:t>，互相体贴，共同生活了</a:t>
            </a:r>
            <a:r>
              <a:rPr lang="en-US" altLang="zh-CN" sz="2400" b="1">
                <a:latin typeface="Calibri"/>
              </a:rPr>
              <a:t>65</a:t>
            </a:r>
            <a:r>
              <a:rPr lang="zh-CN" altLang="en-US" sz="2400" b="1">
                <a:latin typeface="Calibri"/>
              </a:rPr>
              <a:t>年。</a:t>
            </a:r>
            <a:endParaRPr lang="zh-CN" altLang="en-US" sz="2400">
              <a:latin typeface="Calibri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D.</a:t>
            </a:r>
            <a:r>
              <a:rPr lang="zh-CN" altLang="en-US" sz="2400" b="1">
                <a:latin typeface="Calibri"/>
              </a:rPr>
              <a:t>在第</a:t>
            </a:r>
            <a:r>
              <a:rPr lang="en-US" altLang="zh-CN" sz="2400" b="1">
                <a:latin typeface="Calibri"/>
              </a:rPr>
              <a:t>29</a:t>
            </a:r>
            <a:r>
              <a:rPr lang="zh-CN" altLang="en-US" sz="2400" b="1">
                <a:latin typeface="Calibri"/>
              </a:rPr>
              <a:t>届奥林匹克运动会羽毛球女单</a:t>
            </a:r>
            <a:r>
              <a:rPr lang="en-US" altLang="zh-CN" sz="2400" b="1">
                <a:latin typeface="Calibri"/>
              </a:rPr>
              <a:t>3</a:t>
            </a:r>
            <a:r>
              <a:rPr lang="zh-CN" altLang="en-US" sz="2400" b="1">
                <a:latin typeface="Calibri"/>
              </a:rPr>
              <a:t>、</a:t>
            </a:r>
            <a:r>
              <a:rPr lang="en-US" altLang="zh-CN" sz="2400" b="1">
                <a:latin typeface="Calibri"/>
              </a:rPr>
              <a:t>4</a:t>
            </a:r>
            <a:r>
              <a:rPr lang="zh-CN" altLang="en-US" sz="2400" b="1">
                <a:latin typeface="Calibri"/>
              </a:rPr>
              <a:t>名决赛中，卢兰吊</a:t>
            </a:r>
            <a:endParaRPr lang="en-US" altLang="zh-CN" sz="2400" b="1">
              <a:latin typeface="Calibri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    </a:t>
            </a:r>
            <a:r>
              <a:rPr lang="zh-CN" altLang="en-US" sz="2400" b="1">
                <a:latin typeface="Calibri"/>
              </a:rPr>
              <a:t>球扣杀</a:t>
            </a:r>
            <a:r>
              <a:rPr lang="zh-CN" altLang="en-US" sz="2400" b="1" u="sng">
                <a:solidFill>
                  <a:schemeClr val="hlink"/>
                </a:solidFill>
                <a:latin typeface="Calibri"/>
              </a:rPr>
              <a:t>挥洒自如</a:t>
            </a:r>
            <a:r>
              <a:rPr lang="zh-CN" altLang="en-US" sz="2400" b="1">
                <a:latin typeface="Calibri"/>
              </a:rPr>
              <a:t>，轻取首局。</a:t>
            </a:r>
            <a:endParaRPr lang="zh-CN" altLang="en-US" sz="2400">
              <a:latin typeface="Calibri"/>
            </a:endParaRPr>
          </a:p>
        </p:txBody>
      </p:sp>
      <p:sp>
        <p:nvSpPr>
          <p:cNvPr id="41988" name="矩形 7"/>
          <p:cNvSpPr/>
          <p:nvPr/>
        </p:nvSpPr>
        <p:spPr>
          <a:xfrm flipH="1">
            <a:off x="7740650" y="549275"/>
            <a:ext cx="350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Calibri"/>
              </a:rPr>
              <a:t>C</a:t>
            </a:r>
            <a:endParaRPr lang="zh-CN" altLang="en-US" sz="360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1042988" y="3068638"/>
            <a:ext cx="64817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形容长辈对晚辈教导热心恳切。</a:t>
            </a:r>
            <a:r>
              <a:rPr lang="en-US" altLang="zh-CN" sz="2400" b="1">
                <a:solidFill>
                  <a:srgbClr val="FF0000"/>
                </a:solidFill>
              </a:rPr>
              <a:t>(</a:t>
            </a:r>
            <a:r>
              <a:rPr lang="zh-CN" altLang="en-US" sz="2400" b="1">
                <a:solidFill>
                  <a:srgbClr val="FF0000"/>
                </a:solidFill>
              </a:rPr>
              <a:t>褒义</a:t>
            </a:r>
            <a:r>
              <a:rPr lang="en-US" altLang="zh-CN" sz="2400" b="1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1990" name="文本框 41989"/>
          <p:cNvSpPr txBox="1"/>
          <p:nvPr/>
        </p:nvSpPr>
        <p:spPr>
          <a:xfrm>
            <a:off x="971550" y="5229225"/>
            <a:ext cx="6264275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形容画画、写字、作文，运笔能随心所欲。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褒贬误用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29677" y="936039"/>
            <a:ext cx="48021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具有褒奖、赞扬色彩的成语，用于正面、积极的人或物，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如“危言危行”“凤毛麟角”等。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3106703"/>
            <a:ext cx="48161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具有贬抑、批评色彩的成语，用于反面、消极的人或物，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如“猫鼠同眠”“上下其手”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88688" y="934849"/>
            <a:ext cx="29650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褒义误用为贬义，如“目无全牛”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“如火如荼” 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57029" y="3314801"/>
            <a:ext cx="27854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贬义误用为褒义，如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“天花乱坠”。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8277" y="5171708"/>
            <a:ext cx="7948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）没有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明显褒扬、贬抑色彩的中性词，适用范围较宽，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如：“举一反三” “承上启下”等。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、注意感情色彩，防范“褒贬误用”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5796136" y="1787090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5817029" y="3920312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14" grpId="0"/>
      <p:bldP spid="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WordArt 2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7088" y="3500755"/>
            <a:ext cx="7688262" cy="24685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118745" y="800735"/>
            <a:ext cx="902462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导入：中国是个具有五千年悠久历史和灿烂文化的文明古国，祖先为我们留下了丰富而又宝贵的文化遗产，丰富而有韵味的语言就是其中之一，熟语更是这个语言宝库中的瑰宝。现在就让我们一起走进那包罗万象的熟语世界，领略一下她的风采。</a:t>
            </a:r>
          </a:p>
          <a:p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不辨色彩主要表现在褒贬误用、语体色彩不当等方面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250825" y="2060575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这些年轻的科学家决心以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无所不为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的勇气，克服重重困难，去探索大自然的奥秘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2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250825" y="3213100"/>
            <a:ext cx="8642350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【解析】“无所不为”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是指“什么坏事都敢干”，此误将贬义词用作褒义词了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214630" y="4305300"/>
            <a:ext cx="8701405" cy="107632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李明见别人在下棋，不免倍增心喜、</a:t>
            </a:r>
            <a:r>
              <a:rPr lang="zh-CN" altLang="en-US" sz="3200" b="1" u="sng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蠢蠢欲动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214630" y="5445125"/>
            <a:ext cx="8701405" cy="119888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lvl="0" eaLnBrk="1" hangingPunct="1">
              <a:buClrTx/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句中的“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蠢蠢欲动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”原是形容虫子蠕动的样子，现多用来形容敌人准备进犯或坏人准备捣乱，明显带有贬义。如“据点里的敌人又蠢蠢欲动”。 </a:t>
            </a:r>
            <a:endParaRPr lang="zh-CN" altLang="en-US" sz="2400" b="1">
              <a:solidFill>
                <a:srgbClr val="020202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、注意感情色彩，防范“褒贬误用”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0485" grpId="0"/>
      <p:bldP spid="215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标题 55297"/>
          <p:cNvSpPr>
            <a:spLocks noGrp="1" noRot="1"/>
          </p:cNvSpPr>
          <p:nvPr>
            <p:ph type="title"/>
          </p:nvPr>
        </p:nvSpPr>
        <p:spPr>
          <a:xfrm>
            <a:off x="323850" y="-171450"/>
            <a:ext cx="8229600" cy="903288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000" b="1">
                <a:solidFill>
                  <a:srgbClr val="0000FF"/>
                </a:solidFill>
                <a:ea typeface="隶书" panose="02010509060101010101" pitchFamily="49" charset="-122"/>
              </a:rPr>
              <a:t>判断褒贬：</a:t>
            </a:r>
          </a:p>
        </p:txBody>
      </p:sp>
      <p:sp>
        <p:nvSpPr>
          <p:cNvPr id="55299" name="内容占位符 55298"/>
          <p:cNvSpPr>
            <a:spLocks noGrp="1" noRot="1"/>
          </p:cNvSpPr>
          <p:nvPr>
            <p:ph sz="half" idx="1"/>
          </p:nvPr>
        </p:nvSpPr>
        <p:spPr>
          <a:xfrm>
            <a:off x="0" y="620713"/>
            <a:ext cx="4171950" cy="38163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谨小慎微 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巧舌如簧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始作俑者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处心积虑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无所不至</a:t>
            </a:r>
            <a:endParaRPr lang="zh-CN" altLang="en-US" sz="2000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/>
          </a:p>
        </p:txBody>
      </p:sp>
      <p:sp>
        <p:nvSpPr>
          <p:cNvPr id="55300" name="内容占位符 55299"/>
          <p:cNvSpPr>
            <a:spLocks noGrp="1" noRot="1"/>
          </p:cNvSpPr>
          <p:nvPr>
            <p:ph sz="half" idx="2"/>
          </p:nvPr>
        </p:nvSpPr>
        <p:spPr>
          <a:xfrm>
            <a:off x="4716463" y="549275"/>
            <a:ext cx="4194175" cy="29527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小心谨慎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能言善辩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开山祖师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殚精竭虑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 b="1"/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r>
              <a:rPr lang="zh-CN" altLang="en-US" sz="2000" b="1"/>
              <a:t>无微不至</a:t>
            </a:r>
          </a:p>
          <a:p>
            <a:pPr eaLnBrk="1" hangingPunct="1">
              <a:lnSpc>
                <a:spcPct val="80000"/>
              </a:lnSpc>
              <a:buClr>
                <a:schemeClr val="hlink"/>
              </a:buClr>
              <a:buSzTx/>
              <a:buFont typeface="Wingdings" panose="05000000000000000000" pitchFamily="2" charset="2"/>
            </a:pPr>
            <a:endParaRPr lang="zh-CN" altLang="en-US" sz="2000"/>
          </a:p>
        </p:txBody>
      </p:sp>
      <p:sp>
        <p:nvSpPr>
          <p:cNvPr id="55301" name="文本框 55300"/>
          <p:cNvSpPr txBox="1"/>
          <p:nvPr/>
        </p:nvSpPr>
        <p:spPr>
          <a:xfrm>
            <a:off x="179388" y="5000625"/>
            <a:ext cx="9144000" cy="185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ea typeface="华文行楷" panose="02010800040101010101" pitchFamily="2" charset="-122"/>
              </a:rPr>
              <a:t>小提示：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某些成语具有多义性，既含有褒义，也含有贬义，要根据</a:t>
            </a:r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语境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去判断其褒贬。</a:t>
            </a: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某些词语（包括成语）由于特殊的表达需要（如幽默、讽刺），被临时更换了褒贬色彩。</a:t>
            </a:r>
          </a:p>
        </p:txBody>
      </p:sp>
      <p:sp>
        <p:nvSpPr>
          <p:cNvPr id="55302" name="文本框 55301"/>
          <p:cNvSpPr txBox="1"/>
          <p:nvPr/>
        </p:nvSpPr>
        <p:spPr>
          <a:xfrm>
            <a:off x="1476375" y="549275"/>
            <a:ext cx="2952750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/>
            <a:r>
              <a:rPr lang="zh-CN" altLang="en-US" sz="1800" b="1">
                <a:solidFill>
                  <a:srgbClr val="FF0000"/>
                </a:solidFill>
              </a:rPr>
              <a:t>形容非常谨慎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zh-CN" altLang="en-US" sz="1800" b="1">
                <a:solidFill>
                  <a:srgbClr val="FF0000"/>
                </a:solidFill>
              </a:rPr>
              <a:t>现指对细小的问题过分小心</a:t>
            </a:r>
            <a:r>
              <a:rPr lang="en-US" altLang="zh-CN" sz="1800" b="1">
                <a:solidFill>
                  <a:srgbClr val="FF0000"/>
                </a:solidFill>
              </a:rPr>
              <a:t>;</a:t>
            </a:r>
            <a:r>
              <a:rPr lang="zh-CN" altLang="en-US" sz="1800" b="1">
                <a:solidFill>
                  <a:srgbClr val="FF0000"/>
                </a:solidFill>
              </a:rPr>
              <a:t>流于畏缩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zh-CN" altLang="en-US" sz="1800"/>
              <a:t> </a:t>
            </a:r>
            <a:endParaRPr lang="zh-CN" altLang="en-US" sz="1800" b="1"/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55303" name="文本框 55302"/>
          <p:cNvSpPr txBox="1"/>
          <p:nvPr/>
        </p:nvSpPr>
        <p:spPr>
          <a:xfrm>
            <a:off x="6156325" y="476250"/>
            <a:ext cx="2051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说话办事细心慎重</a:t>
            </a:r>
            <a:r>
              <a:rPr lang="en-US" altLang="zh-CN" sz="1800" b="1">
                <a:solidFill>
                  <a:srgbClr val="FF0000"/>
                </a:solidFill>
              </a:rPr>
              <a:t>;</a:t>
            </a:r>
            <a:r>
              <a:rPr lang="zh-CN" altLang="en-US" sz="1800" b="1">
                <a:solidFill>
                  <a:srgbClr val="FF0000"/>
                </a:solidFill>
              </a:rPr>
              <a:t>不敢马虎大意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en-US" altLang="zh-CN" sz="1800">
                <a:solidFill>
                  <a:srgbClr val="FF0000"/>
                </a:solidFill>
              </a:rPr>
              <a:t> 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55304" name="文本框 55303"/>
          <p:cNvSpPr txBox="1"/>
          <p:nvPr/>
        </p:nvSpPr>
        <p:spPr>
          <a:xfrm>
            <a:off x="1476375" y="1557338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形容能说会道，花言巧语，善于狡辩，含贬义。 </a:t>
            </a:r>
          </a:p>
        </p:txBody>
      </p:sp>
      <p:sp>
        <p:nvSpPr>
          <p:cNvPr id="55305" name="文本框 55304"/>
          <p:cNvSpPr txBox="1"/>
          <p:nvPr/>
        </p:nvSpPr>
        <p:spPr>
          <a:xfrm>
            <a:off x="6156325" y="1412875"/>
            <a:ext cx="2665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形容很会说话</a:t>
            </a:r>
            <a:r>
              <a:rPr lang="en-US" altLang="zh-CN" sz="1800" b="1">
                <a:solidFill>
                  <a:srgbClr val="FF0000"/>
                </a:solidFill>
              </a:rPr>
              <a:t>;</a:t>
            </a:r>
            <a:r>
              <a:rPr lang="zh-CN" altLang="en-US" sz="1800" b="1">
                <a:solidFill>
                  <a:srgbClr val="FF0000"/>
                </a:solidFill>
              </a:rPr>
              <a:t>善于辩论</a:t>
            </a:r>
            <a:r>
              <a:rPr lang="en-US" altLang="zh-CN" sz="1800" b="1">
                <a:solidFill>
                  <a:srgbClr val="FF0000"/>
                </a:solidFill>
              </a:rPr>
              <a:t>;</a:t>
            </a:r>
            <a:r>
              <a:rPr lang="zh-CN" altLang="en-US" sz="1800" b="1">
                <a:solidFill>
                  <a:srgbClr val="FF0000"/>
                </a:solidFill>
              </a:rPr>
              <a:t>口才好 </a:t>
            </a:r>
          </a:p>
        </p:txBody>
      </p:sp>
      <p:sp>
        <p:nvSpPr>
          <p:cNvPr id="55306" name="文本框 55305"/>
          <p:cNvSpPr txBox="1"/>
          <p:nvPr/>
        </p:nvSpPr>
        <p:spPr>
          <a:xfrm>
            <a:off x="1547813" y="2492375"/>
            <a:ext cx="28797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比喻首先做某件坏事的人</a:t>
            </a:r>
            <a:r>
              <a:rPr lang="en-US" altLang="zh-CN" sz="1800" b="1">
                <a:solidFill>
                  <a:srgbClr val="FF0000"/>
                </a:solidFill>
              </a:rPr>
              <a:t>. 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  <p:sp>
        <p:nvSpPr>
          <p:cNvPr id="55307" name="文本框 55306"/>
          <p:cNvSpPr txBox="1"/>
          <p:nvPr/>
        </p:nvSpPr>
        <p:spPr>
          <a:xfrm>
            <a:off x="6156325" y="2205038"/>
            <a:ext cx="2987675" cy="915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最初在山上建寺院的僧侣，后指某一事业，学术或派别的创始人。</a:t>
            </a:r>
            <a:r>
              <a:rPr lang="zh-CN" altLang="en-US" sz="1800" b="1"/>
              <a:t> </a:t>
            </a:r>
          </a:p>
        </p:txBody>
      </p:sp>
      <p:sp>
        <p:nvSpPr>
          <p:cNvPr id="55308" name="文本框 55307"/>
          <p:cNvSpPr txBox="1"/>
          <p:nvPr/>
        </p:nvSpPr>
        <p:spPr>
          <a:xfrm>
            <a:off x="1547813" y="3141663"/>
            <a:ext cx="2952750" cy="915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指经过长时间的考虑。形容蓄谋已久。亦形容用尽心思地谋划（贬义） </a:t>
            </a:r>
          </a:p>
        </p:txBody>
      </p:sp>
      <p:sp>
        <p:nvSpPr>
          <p:cNvPr id="55309" name="文本框 55308"/>
          <p:cNvSpPr txBox="1"/>
          <p:nvPr/>
        </p:nvSpPr>
        <p:spPr>
          <a:xfrm>
            <a:off x="6227763" y="3284538"/>
            <a:ext cx="2916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形容耗尽精力，费尽心思（褒义词）。 </a:t>
            </a:r>
          </a:p>
        </p:txBody>
      </p:sp>
      <p:sp>
        <p:nvSpPr>
          <p:cNvPr id="55310" name="文本框 55309"/>
          <p:cNvSpPr txBox="1"/>
          <p:nvPr/>
        </p:nvSpPr>
        <p:spPr>
          <a:xfrm>
            <a:off x="1476375" y="4221163"/>
            <a:ext cx="28082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指没有不到的地方</a:t>
            </a:r>
            <a:r>
              <a:rPr lang="en-US" altLang="zh-CN" sz="1800" b="1">
                <a:solidFill>
                  <a:srgbClr val="FF0000"/>
                </a:solidFill>
              </a:rPr>
              <a:t>.</a:t>
            </a:r>
            <a:r>
              <a:rPr lang="zh-CN" altLang="en-US" sz="1800" b="1">
                <a:solidFill>
                  <a:srgbClr val="FF0000"/>
                </a:solidFill>
              </a:rPr>
              <a:t>也指什么坏事都做绝了</a:t>
            </a:r>
            <a:r>
              <a:rPr lang="en-US" altLang="zh-CN" sz="1800" b="1">
                <a:solidFill>
                  <a:srgbClr val="FF0000"/>
                </a:solidFill>
              </a:rPr>
              <a:t>. 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  <p:sp>
        <p:nvSpPr>
          <p:cNvPr id="55311" name="文本框 55310"/>
          <p:cNvSpPr txBox="1"/>
          <p:nvPr/>
        </p:nvSpPr>
        <p:spPr>
          <a:xfrm>
            <a:off x="6227763" y="4005263"/>
            <a:ext cx="2916237" cy="915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没有一处细微的地方不照顾到。形容关怀、照顾得非常细心周到。</a:t>
            </a:r>
            <a:r>
              <a:rPr lang="zh-CN" altLang="en-US" sz="180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5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5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53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53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1" grpId="0"/>
      <p:bldP spid="55302" grpId="0"/>
      <p:bldP spid="55303" grpId="0"/>
      <p:bldP spid="55304" grpId="0"/>
      <p:bldP spid="55305" grpId="0"/>
      <p:bldP spid="55306" grpId="0"/>
      <p:bldP spid="55307" grpId="0"/>
      <p:bldP spid="55308" grpId="0"/>
      <p:bldP spid="55309" grpId="0"/>
      <p:bldP spid="55310" grpId="0"/>
      <p:bldP spid="553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文本占位符 48129"/>
          <p:cNvSpPr>
            <a:spLocks noGrp="1" noRot="1"/>
          </p:cNvSpPr>
          <p:nvPr>
            <p:ph idx="1"/>
          </p:nvPr>
        </p:nvSpPr>
        <p:spPr>
          <a:xfrm>
            <a:off x="0" y="1219200"/>
            <a:ext cx="8964613" cy="5638800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en-US" altLang="zh-CN" sz="2800" b="1">
                <a:solidFill>
                  <a:srgbClr val="000000"/>
                </a:solidFill>
              </a:rPr>
              <a:t>1.</a:t>
            </a:r>
            <a:r>
              <a:rPr lang="zh-CN" altLang="en-US" sz="2800" b="1">
                <a:solidFill>
                  <a:srgbClr val="000000"/>
                </a:solidFill>
              </a:rPr>
              <a:t>教育城乡统筹很有必要</a:t>
            </a:r>
            <a:r>
              <a:rPr lang="en-US" altLang="zh-CN" sz="2800" b="1">
                <a:solidFill>
                  <a:srgbClr val="000000"/>
                </a:solidFill>
              </a:rPr>
              <a:t>,</a:t>
            </a:r>
            <a:r>
              <a:rPr lang="zh-CN" altLang="en-US" sz="2800" b="1">
                <a:solidFill>
                  <a:srgbClr val="000000"/>
                </a:solidFill>
              </a:rPr>
              <a:t>现在贫困山区的孩子与城区同龄人相比</a:t>
            </a:r>
            <a:r>
              <a:rPr lang="zh-CN" altLang="en-US" sz="2800" b="1" u="sng">
                <a:solidFill>
                  <a:schemeClr val="hlink"/>
                </a:solidFill>
              </a:rPr>
              <a:t>良莠不齐</a:t>
            </a:r>
            <a:r>
              <a:rPr lang="en-US" altLang="zh-CN" sz="2800" b="1">
                <a:solidFill>
                  <a:srgbClr val="000000"/>
                </a:solidFill>
              </a:rPr>
              <a:t>,</a:t>
            </a:r>
            <a:r>
              <a:rPr lang="zh-CN" altLang="en-US" sz="2800" b="1">
                <a:solidFill>
                  <a:srgbClr val="000000"/>
                </a:solidFill>
              </a:rPr>
              <a:t>差距较大。</a:t>
            </a:r>
          </a:p>
          <a:p>
            <a:pPr eaLnBrk="1" hangingPunct="1"/>
            <a:endParaRPr lang="en-US" altLang="zh-CN" sz="2800" b="1">
              <a:solidFill>
                <a:srgbClr val="000000"/>
              </a:solidFill>
            </a:endParaRPr>
          </a:p>
          <a:p>
            <a:pPr eaLnBrk="1" hangingPunct="1"/>
            <a:r>
              <a:rPr lang="en-US" altLang="zh-CN" sz="2800" b="1">
                <a:solidFill>
                  <a:srgbClr val="000000"/>
                </a:solidFill>
              </a:rPr>
              <a:t>2.</a:t>
            </a:r>
            <a:r>
              <a:rPr lang="zh-CN" altLang="en-US" sz="2800" b="1">
                <a:solidFill>
                  <a:srgbClr val="000000"/>
                </a:solidFill>
              </a:rPr>
              <a:t>干部队伍中，有许多人身居要职，却</a:t>
            </a:r>
            <a:r>
              <a:rPr lang="zh-CN" altLang="en-US" sz="2800" b="1" u="sng">
                <a:solidFill>
                  <a:schemeClr val="hlink"/>
                </a:solidFill>
              </a:rPr>
              <a:t>胸无城府</a:t>
            </a:r>
            <a:r>
              <a:rPr lang="zh-CN" altLang="en-US" sz="2800" b="1">
                <a:solidFill>
                  <a:srgbClr val="000000"/>
                </a:solidFill>
              </a:rPr>
              <a:t>，思想顽固僵化，不思改革，甚至阻挠改革。</a:t>
            </a:r>
          </a:p>
          <a:p>
            <a:pPr eaLnBrk="1" hangingPunct="1"/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sz="2800" b="1">
                <a:solidFill>
                  <a:srgbClr val="000000"/>
                </a:solidFill>
              </a:rPr>
              <a:t>３</a:t>
            </a:r>
            <a:r>
              <a:rPr lang="en-US" altLang="zh-CN" sz="2800" b="1">
                <a:solidFill>
                  <a:srgbClr val="000000"/>
                </a:solidFill>
              </a:rPr>
              <a:t>.《</a:t>
            </a:r>
            <a:r>
              <a:rPr lang="zh-CN" altLang="en-US" sz="2800" b="1">
                <a:solidFill>
                  <a:srgbClr val="000000"/>
                </a:solidFill>
              </a:rPr>
              <a:t>动物世界</a:t>
            </a:r>
            <a:r>
              <a:rPr lang="en-US" altLang="zh-CN" sz="2800" b="1">
                <a:solidFill>
                  <a:srgbClr val="000000"/>
                </a:solidFill>
              </a:rPr>
              <a:t>》</a:t>
            </a:r>
            <a:r>
              <a:rPr lang="zh-CN" altLang="en-US" sz="2800" b="1">
                <a:solidFill>
                  <a:srgbClr val="000000"/>
                </a:solidFill>
              </a:rPr>
              <a:t>是中央电视台的一个非常受欢迎的节目，其</a:t>
            </a:r>
            <a:r>
              <a:rPr lang="zh-CN" altLang="en-US" sz="2800" b="1" u="sng">
                <a:solidFill>
                  <a:schemeClr val="hlink"/>
                </a:solidFill>
              </a:rPr>
              <a:t>始作俑者</a:t>
            </a:r>
            <a:r>
              <a:rPr lang="zh-CN" altLang="en-US" sz="2800" b="1">
                <a:solidFill>
                  <a:srgbClr val="000000"/>
                </a:solidFill>
              </a:rPr>
              <a:t>是赵忠祥。</a:t>
            </a:r>
          </a:p>
          <a:p>
            <a:pPr eaLnBrk="1" hangingPunct="1"/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sz="2800" b="1">
                <a:solidFill>
                  <a:srgbClr val="000000"/>
                </a:solidFill>
              </a:rPr>
              <a:t>４</a:t>
            </a:r>
            <a:r>
              <a:rPr lang="en-US" altLang="zh-CN" sz="2800" b="1">
                <a:solidFill>
                  <a:srgbClr val="000000"/>
                </a:solidFill>
              </a:rPr>
              <a:t>.</a:t>
            </a:r>
            <a:r>
              <a:rPr lang="zh-CN" altLang="en-US" sz="2800" b="1">
                <a:solidFill>
                  <a:srgbClr val="000000"/>
                </a:solidFill>
              </a:rPr>
              <a:t>敌人是不会甘心的，一定会</a:t>
            </a:r>
            <a:r>
              <a:rPr lang="zh-CN" altLang="en-US" sz="2800" b="1" u="sng">
                <a:solidFill>
                  <a:schemeClr val="hlink"/>
                </a:solidFill>
              </a:rPr>
              <a:t>重振旗鼓</a:t>
            </a:r>
            <a:r>
              <a:rPr lang="zh-CN" altLang="en-US" sz="2800" b="1">
                <a:solidFill>
                  <a:srgbClr val="000000"/>
                </a:solidFill>
              </a:rPr>
              <a:t>。</a:t>
            </a:r>
          </a:p>
          <a:p>
            <a:pPr eaLnBrk="1" hangingPunct="1"/>
            <a:endParaRPr lang="zh-CN" altLang="en-US" sz="2800" b="1">
              <a:solidFill>
                <a:srgbClr val="000000"/>
              </a:solidFill>
            </a:endParaRPr>
          </a:p>
          <a:p>
            <a:pPr eaLnBrk="1" hangingPunct="1"/>
            <a:endParaRPr lang="zh-CN" altLang="en-US" b="1">
              <a:solidFill>
                <a:srgbClr val="000000"/>
              </a:solidFill>
            </a:endParaRPr>
          </a:p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</p:txBody>
      </p:sp>
      <p:sp>
        <p:nvSpPr>
          <p:cNvPr id="48131" name="文本框 48130"/>
          <p:cNvSpPr txBox="1"/>
          <p:nvPr/>
        </p:nvSpPr>
        <p:spPr>
          <a:xfrm>
            <a:off x="827088" y="3573463"/>
            <a:ext cx="44735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比喻襟怀坦白，没有什么隐藏。</a:t>
            </a:r>
          </a:p>
        </p:txBody>
      </p:sp>
      <p:sp>
        <p:nvSpPr>
          <p:cNvPr id="48132" name="文本框 48131"/>
          <p:cNvSpPr txBox="1"/>
          <p:nvPr/>
        </p:nvSpPr>
        <p:spPr>
          <a:xfrm>
            <a:off x="755650" y="5084763"/>
            <a:ext cx="69246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比喻第一个作某项坏事的人或恶劣风气的创始人。</a:t>
            </a:r>
          </a:p>
        </p:txBody>
      </p:sp>
      <p:sp>
        <p:nvSpPr>
          <p:cNvPr id="61445" name="矩形 48132"/>
          <p:cNvSpPr/>
          <p:nvPr/>
        </p:nvSpPr>
        <p:spPr>
          <a:xfrm>
            <a:off x="1979613" y="188913"/>
            <a:ext cx="7620000" cy="1447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/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eaLnBrk="1" hangingPunct="1"/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eaLnBrk="1" hangingPunct="1"/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1446" name="标题 48133"/>
          <p:cNvSpPr>
            <a:spLocks noGrp="1" noRot="1"/>
          </p:cNvSpPr>
          <p:nvPr>
            <p:ph type="title"/>
          </p:nvPr>
        </p:nvSpPr>
        <p:spPr>
          <a:xfrm>
            <a:off x="-252412" y="0"/>
            <a:ext cx="384175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练一练：</a:t>
            </a:r>
          </a:p>
        </p:txBody>
      </p:sp>
      <p:sp>
        <p:nvSpPr>
          <p:cNvPr id="61447" name="文本框 48134"/>
          <p:cNvSpPr txBox="1"/>
          <p:nvPr/>
        </p:nvSpPr>
        <p:spPr>
          <a:xfrm>
            <a:off x="3348038" y="754063"/>
            <a:ext cx="33845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48136" name="文本框 48135"/>
          <p:cNvSpPr txBox="1"/>
          <p:nvPr/>
        </p:nvSpPr>
        <p:spPr>
          <a:xfrm>
            <a:off x="323850" y="2060575"/>
            <a:ext cx="84248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莠</a:t>
            </a:r>
            <a:r>
              <a:rPr lang="en-US" altLang="zh-CN" sz="2400" b="1">
                <a:solidFill>
                  <a:srgbClr val="FF0000"/>
                </a:solidFill>
              </a:rPr>
              <a:t>:</a:t>
            </a:r>
            <a:r>
              <a:rPr lang="zh-CN" altLang="en-US" sz="2400" b="1">
                <a:solidFill>
                  <a:srgbClr val="FF0000"/>
                </a:solidFill>
              </a:rPr>
              <a:t>长得像谷子一样的野草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r>
              <a:rPr lang="zh-CN" altLang="en-US" sz="2400" b="1">
                <a:solidFill>
                  <a:srgbClr val="FF0000"/>
                </a:solidFill>
              </a:rPr>
              <a:t>庄稼和野草混杂在一起分不出来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r>
              <a:rPr lang="zh-CN" altLang="en-US" sz="2400" b="1">
                <a:solidFill>
                  <a:srgbClr val="FF0000"/>
                </a:solidFill>
              </a:rPr>
              <a:t>比喻好人坏人在一起不易区分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468313" y="6165850"/>
            <a:ext cx="8424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比喻失败或受挫后，重新整顿组织力量</a:t>
            </a:r>
            <a:r>
              <a:rPr lang="en-US" altLang="zh-CN" sz="2400" b="1">
                <a:solidFill>
                  <a:srgbClr val="FF0000"/>
                </a:solidFill>
              </a:rPr>
              <a:t>;</a:t>
            </a:r>
            <a:r>
              <a:rPr lang="zh-CN" altLang="en-US" sz="2400" b="1">
                <a:solidFill>
                  <a:srgbClr val="FF0000"/>
                </a:solidFill>
              </a:rPr>
              <a:t>准备再干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6" grpId="0"/>
      <p:bldP spid="481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TextBox 2"/>
          <p:cNvSpPr txBox="1"/>
          <p:nvPr/>
        </p:nvSpPr>
        <p:spPr>
          <a:xfrm>
            <a:off x="0" y="1268413"/>
            <a:ext cx="9144000" cy="483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A.</a:t>
            </a:r>
            <a:r>
              <a:rPr lang="zh-CN" altLang="en-US" sz="2300" b="1">
                <a:latin typeface="Calibri"/>
              </a:rPr>
              <a:t>歹徒在向人勒索巨额钱款时，猝死于作案现场。他一生恶贯满盈，真是</a:t>
            </a:r>
            <a:r>
              <a:rPr lang="zh-CN" altLang="en-US" sz="2300" b="1" u="sng">
                <a:solidFill>
                  <a:schemeClr val="hlink"/>
                </a:solidFill>
                <a:latin typeface="Calibri"/>
              </a:rPr>
              <a:t>死得其所</a:t>
            </a:r>
            <a:r>
              <a:rPr lang="zh-CN" altLang="en-US" sz="2300" b="1">
                <a:latin typeface="Calibri"/>
              </a:rPr>
              <a:t>。</a:t>
            </a:r>
            <a:endParaRPr lang="zh-CN" altLang="en-US" sz="2300">
              <a:latin typeface="Calibri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B.</a:t>
            </a:r>
            <a:r>
              <a:rPr lang="zh-CN" altLang="en-US" sz="2300" b="1">
                <a:latin typeface="Calibri"/>
              </a:rPr>
              <a:t>再完美的机制也得靠人去操作，一旦机会主义、暴利主义成为心底横行之猛兽，即便要付出天大的代价，破坏制度与规则者也会</a:t>
            </a:r>
            <a:r>
              <a:rPr lang="zh-CN" altLang="en-US" sz="2300" b="1" u="sng">
                <a:solidFill>
                  <a:schemeClr val="hlink"/>
                </a:solidFill>
                <a:latin typeface="Calibri"/>
              </a:rPr>
              <a:t>前赴后继。</a:t>
            </a:r>
            <a:endParaRPr lang="zh-CN" altLang="en-US" sz="2300" u="sng">
              <a:solidFill>
                <a:schemeClr val="hlink"/>
              </a:solidFill>
              <a:latin typeface="Calibri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C.</a:t>
            </a:r>
            <a:r>
              <a:rPr lang="zh-CN" altLang="en-US" sz="2300" b="1">
                <a:latin typeface="Calibri"/>
              </a:rPr>
              <a:t>书记、市长严令当地公安机关限期破案，公安机关</a:t>
            </a:r>
            <a:r>
              <a:rPr lang="zh-CN" altLang="en-US" sz="2300" b="1" u="sng">
                <a:solidFill>
                  <a:schemeClr val="hlink"/>
                </a:solidFill>
                <a:latin typeface="Calibri"/>
              </a:rPr>
              <a:t>倾巢出动</a:t>
            </a:r>
            <a:r>
              <a:rPr lang="zh-CN" altLang="en-US" sz="2300" b="1">
                <a:latin typeface="Calibri"/>
              </a:rPr>
              <a:t>，</a:t>
            </a:r>
            <a:r>
              <a:rPr lang="en-US" altLang="zh-CN" sz="2300" b="1">
                <a:latin typeface="Calibri"/>
              </a:rPr>
              <a:t> </a:t>
            </a:r>
            <a:r>
              <a:rPr lang="zh-CN" altLang="en-US" sz="2300" b="1">
                <a:latin typeface="Calibri"/>
              </a:rPr>
              <a:t>设卡排查，当夜就抓获小偷，钱包如数追回。</a:t>
            </a:r>
            <a:endParaRPr lang="zh-CN" altLang="en-US" sz="2300">
              <a:latin typeface="Calibri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D.</a:t>
            </a:r>
            <a:r>
              <a:rPr lang="zh-CN" altLang="en-US" sz="2300" b="1">
                <a:latin typeface="Calibri"/>
              </a:rPr>
              <a:t>这种难得律己、</a:t>
            </a:r>
            <a:r>
              <a:rPr lang="zh-CN" altLang="en-US" sz="2300" b="1" u="sng">
                <a:solidFill>
                  <a:schemeClr val="hlink"/>
                </a:solidFill>
                <a:latin typeface="Calibri"/>
              </a:rPr>
              <a:t>好为人师</a:t>
            </a:r>
            <a:r>
              <a:rPr lang="zh-CN" altLang="en-US" sz="2300" b="1">
                <a:latin typeface="Calibri"/>
              </a:rPr>
              <a:t>的德性十分不好，既容易开罪于人，又学不到任何东西。</a:t>
            </a:r>
            <a:endParaRPr lang="zh-CN" altLang="en-US" sz="2300">
              <a:latin typeface="Calibri"/>
            </a:endParaRPr>
          </a:p>
        </p:txBody>
      </p:sp>
      <p:sp>
        <p:nvSpPr>
          <p:cNvPr id="56323" name="TextBox 8"/>
          <p:cNvSpPr txBox="1"/>
          <p:nvPr/>
        </p:nvSpPr>
        <p:spPr>
          <a:xfrm>
            <a:off x="250825" y="692150"/>
            <a:ext cx="8429625" cy="619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 1.</a:t>
            </a:r>
            <a:r>
              <a:rPr lang="zh-CN" altLang="en-US" sz="2300" b="1">
                <a:latin typeface="Calibri"/>
              </a:rPr>
              <a:t>下列各句中，加点的成语使用最恰当的一项是                   </a:t>
            </a:r>
            <a:r>
              <a:rPr lang="en-US" altLang="zh-CN" sz="2300" b="1">
                <a:latin typeface="Calibri"/>
              </a:rPr>
              <a:t>(</a:t>
            </a:r>
            <a:r>
              <a:rPr lang="zh-CN" altLang="en-US" sz="2300" b="1">
                <a:latin typeface="Calibri"/>
              </a:rPr>
              <a:t>　　</a:t>
            </a:r>
            <a:r>
              <a:rPr lang="en-US" altLang="zh-CN" sz="2300" b="1">
                <a:latin typeface="Calibri"/>
              </a:rPr>
              <a:t>)</a:t>
            </a:r>
            <a:endParaRPr lang="zh-CN" altLang="en-US" sz="2300">
              <a:latin typeface="Calibri"/>
            </a:endParaRPr>
          </a:p>
        </p:txBody>
      </p:sp>
      <p:sp>
        <p:nvSpPr>
          <p:cNvPr id="56325" name="矩形 8"/>
          <p:cNvSpPr/>
          <p:nvPr/>
        </p:nvSpPr>
        <p:spPr>
          <a:xfrm>
            <a:off x="7885113" y="692150"/>
            <a:ext cx="56832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0000"/>
                </a:solidFill>
                <a:latin typeface="Calibri"/>
              </a:rPr>
              <a:t>D</a:t>
            </a:r>
            <a:endParaRPr lang="zh-CN" altLang="en-US" sz="480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6326" name="文本框 56325"/>
          <p:cNvSpPr txBox="1"/>
          <p:nvPr/>
        </p:nvSpPr>
        <p:spPr>
          <a:xfrm>
            <a:off x="2268538" y="1916113"/>
            <a:ext cx="34559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指死得有价值，有意义。</a:t>
            </a:r>
          </a:p>
        </p:txBody>
      </p:sp>
      <p:sp>
        <p:nvSpPr>
          <p:cNvPr id="56327" name="文本框 56326"/>
          <p:cNvSpPr txBox="1"/>
          <p:nvPr/>
        </p:nvSpPr>
        <p:spPr>
          <a:xfrm>
            <a:off x="1187450" y="3284538"/>
            <a:ext cx="6516688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前面的上去了，后面的紧跟上，比喻连续不断，勇往直前。</a:t>
            </a:r>
            <a:endParaRPr lang="en-US" altLang="zh-CN" sz="18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56328" name="文本框 56327"/>
          <p:cNvSpPr txBox="1"/>
          <p:nvPr/>
        </p:nvSpPr>
        <p:spPr>
          <a:xfrm>
            <a:off x="5292725" y="4365625"/>
            <a:ext cx="43926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比喻全部出动，多用于贬义。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56329" name="文本框 56328"/>
          <p:cNvSpPr txBox="1"/>
          <p:nvPr/>
        </p:nvSpPr>
        <p:spPr>
          <a:xfrm>
            <a:off x="2195513" y="5373688"/>
            <a:ext cx="5040312" cy="105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谓不谦虚，不知求教而喜欢以教导者自居。</a:t>
            </a:r>
            <a:r>
              <a:rPr lang="zh-CN" altLang="en-US" sz="1800" b="1"/>
              <a:t> </a:t>
            </a: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6325" grpId="0"/>
      <p:bldP spid="56326" grpId="0"/>
      <p:bldP spid="56327" grpId="0"/>
      <p:bldP spid="56328" grpId="0"/>
      <p:bldP spid="563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谦敬错位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5616" y="936039"/>
            <a:ext cx="34423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成语的使用有其特定的场合，有的还要区别尊卑、长幼、主宾、男女等。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3875242"/>
            <a:ext cx="3168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敬辞用于对方，而不是他方（第三方）；谦辞用于自己。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48064" y="1090479"/>
            <a:ext cx="39767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常见的敬辞有：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鼎力相助、不吝赐教、虚怀若谷、大驾光临、高抬贵手、高朋满座、</a:t>
            </a:r>
            <a:r>
              <a:rPr lang="zh-CN" altLang="en-US" sz="3200" b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卓尔不群。</a:t>
            </a:r>
            <a:endParaRPr lang="en-US" altLang="zh-CN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4008" y="3717032"/>
            <a:ext cx="44657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常见的谦辞有：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抛砖引玉、蓬荜生辉、不情之请、狗尾续貂、敬谢不敏、信笔涂鸦、不足挂齿、姑妄言之、一孔之见、雕虫小技。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、注意用语得体，防范“谦敬错位”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4572000" y="2204864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4107484" y="5053225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12" grpId="0"/>
      <p:bldP spid="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6113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有些成语是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谦词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只能对己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；有些成语是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敬词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只能对人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。如果辨别不准，就会导致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谦敬错位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250825" y="2492375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你放心，你的困难就是我的困难，换房子的事我一定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鼎力相助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250825" y="3573463"/>
            <a:ext cx="8653463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】“鼎立相助”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即大力相助，是敬辞，误用为谦辞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250825" y="4652963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在这里，我就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不吝赐教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，谈点看法，跟你商榷。</a:t>
            </a: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250825" y="5805488"/>
            <a:ext cx="8653463" cy="107721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 “不吝赐教”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用于请教别人指教自己的客套话，是敬辞，误用为谦辞了。</a:t>
            </a:r>
            <a:endParaRPr lang="en-US" altLang="zh-CN" sz="3200" b="1">
              <a:solidFill>
                <a:srgbClr val="12131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、注意用语得体，防范“谦敬错位”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0" name="文本框 83969"/>
          <p:cNvSpPr txBox="1"/>
          <p:nvPr/>
        </p:nvSpPr>
        <p:spPr>
          <a:xfrm>
            <a:off x="395288" y="188913"/>
            <a:ext cx="8229600" cy="483108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忝列门墙：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谦词，表示自己愧在师门。</a:t>
            </a:r>
          </a:p>
          <a:p>
            <a:pPr marL="0" lvl="0" indent="0" algn="just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敬谢不敏：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谦词，表示推词做某事的客气话。</a:t>
            </a:r>
          </a:p>
          <a:p>
            <a:pPr marL="0" lvl="0" indent="0" algn="just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信笔涂鸦：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多用作谦词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形容字写得很坏。</a:t>
            </a:r>
          </a:p>
          <a:p>
            <a:pPr marL="0" lvl="0" indent="0" algn="just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一孔之见：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多用作谦词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比喻狭隘片面的见解。</a:t>
            </a:r>
          </a:p>
          <a:p>
            <a:pPr marL="0" lvl="0" indent="0" algn="just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才疏学浅：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多用作自谦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见识不广，学问不深。</a:t>
            </a:r>
          </a:p>
          <a:p>
            <a:pPr marL="0" lvl="0" indent="0" algn="just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不情之请：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谦词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客套话，不合情理的请求（向人求助时称自己的请求）。</a:t>
            </a:r>
          </a:p>
          <a:p>
            <a:pPr marL="0" lvl="0" indent="0" algn="just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马齿徒增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：谦称自己虚度年华，没有成就。</a:t>
            </a:r>
          </a:p>
        </p:txBody>
      </p:sp>
      <p:pic>
        <p:nvPicPr>
          <p:cNvPr id="75779" name="图片 83970" descr="BTN_0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6281738"/>
            <a:ext cx="685800" cy="576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0" name="文本框 83971"/>
          <p:cNvSpPr txBox="1"/>
          <p:nvPr/>
        </p:nvSpPr>
        <p:spPr>
          <a:xfrm>
            <a:off x="0" y="5734050"/>
            <a:ext cx="88931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tx2"/>
                </a:solidFill>
                <a:sym typeface="Wingdings" panose="05000000000000000000" pitchFamily="2" charset="2"/>
              </a:rPr>
              <a:t>“雕虫小技、东涂西抹、恭敬不如从命、贻笑大方、千虑一得、抛砖引玉、问道于盲、敝帚自珍”</a:t>
            </a:r>
            <a:r>
              <a:rPr lang="zh-CN" altLang="en-US" sz="2400" b="1">
                <a:sym typeface="Wingdings" panose="05000000000000000000" pitchFamily="2" charset="2"/>
              </a:rPr>
              <a:t>等适用于谦词句中；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5" name="TextBox 2"/>
          <p:cNvSpPr txBox="1"/>
          <p:nvPr/>
        </p:nvSpPr>
        <p:spPr>
          <a:xfrm>
            <a:off x="0" y="765175"/>
            <a:ext cx="9144000" cy="4192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300" b="1">
                <a:latin typeface="Calibri"/>
              </a:rPr>
              <a:t>下列各句中加点的成语，使用不恰当的一项是（    ）                                                                             </a:t>
            </a:r>
            <a:r>
              <a:rPr lang="en-US" altLang="zh-CN" sz="2300" b="1">
                <a:latin typeface="Calibri"/>
              </a:rPr>
              <a:t>A.</a:t>
            </a:r>
            <a:r>
              <a:rPr lang="zh-CN" altLang="en-US" sz="2300" b="1">
                <a:latin typeface="Calibri"/>
              </a:rPr>
              <a:t>为了保护自然环境，这项工程的设计人员决定</a:t>
            </a:r>
            <a:r>
              <a:rPr lang="zh-CN" altLang="en-US" sz="2300" b="1" u="sng">
                <a:latin typeface="Calibri"/>
              </a:rPr>
              <a:t>改弦更张</a:t>
            </a:r>
            <a:r>
              <a:rPr lang="zh-CN" altLang="en-US" sz="2300" b="1">
                <a:latin typeface="Calibri"/>
              </a:rPr>
              <a:t>，重新设计，选择更为恰当的施工方案。</a:t>
            </a:r>
            <a:endParaRPr lang="zh-CN" altLang="en-US" sz="2300">
              <a:latin typeface="Calibri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B.</a:t>
            </a:r>
            <a:r>
              <a:rPr lang="zh-CN" altLang="en-US" sz="2300" b="1">
                <a:latin typeface="Calibri"/>
              </a:rPr>
              <a:t>工会准备组织职工去九寨沟旅游，大家兴致勃勃，小张更是</a:t>
            </a:r>
            <a:r>
              <a:rPr lang="zh-CN" altLang="en-US" sz="2300" b="1" u="sng">
                <a:latin typeface="Calibri"/>
              </a:rPr>
              <a:t>推波助澜，</a:t>
            </a:r>
            <a:r>
              <a:rPr lang="zh-CN" altLang="en-US" sz="2300" b="1">
                <a:latin typeface="Calibri"/>
              </a:rPr>
              <a:t>积极鼓动年轻人要搞生态自助游。</a:t>
            </a:r>
            <a:endParaRPr lang="zh-CN" altLang="en-US" sz="2300">
              <a:latin typeface="Calibri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C.</a:t>
            </a:r>
            <a:r>
              <a:rPr lang="zh-CN" altLang="en-US" sz="2300" b="1">
                <a:latin typeface="Calibri"/>
              </a:rPr>
              <a:t>在签名售书活动开始前，作者诚恳地说，书中不少看法都是</a:t>
            </a:r>
            <a:r>
              <a:rPr lang="zh-CN" altLang="en-US" sz="2300" b="1" u="sng">
                <a:latin typeface="Calibri"/>
              </a:rPr>
              <a:t>一孔之见</a:t>
            </a:r>
            <a:r>
              <a:rPr lang="zh-CN" altLang="en-US" sz="2300" b="1">
                <a:latin typeface="Calibri"/>
              </a:rPr>
              <a:t>，欢迎大家批评指正。</a:t>
            </a:r>
            <a:endParaRPr lang="zh-CN" altLang="en-US" sz="2300">
              <a:latin typeface="Calibri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300" b="1">
                <a:latin typeface="Calibri"/>
              </a:rPr>
              <a:t>D.</a:t>
            </a:r>
            <a:r>
              <a:rPr lang="zh-CN" altLang="en-US" sz="2300" b="1">
                <a:latin typeface="Calibri"/>
              </a:rPr>
              <a:t>为防止有毒豆制品再次流入市场，有关部门迅速采取</a:t>
            </a:r>
            <a:r>
              <a:rPr lang="zh-CN" altLang="en-US" sz="2300" b="1" u="sng">
                <a:latin typeface="Calibri"/>
              </a:rPr>
              <a:t>釜底抽薪</a:t>
            </a:r>
            <a:r>
              <a:rPr lang="zh-CN" altLang="en-US" sz="2300" b="1">
                <a:latin typeface="Calibri"/>
              </a:rPr>
              <a:t>的办法，查封加工窝点，堵住了生产的源头。</a:t>
            </a:r>
            <a:endParaRPr lang="zh-CN" altLang="en-US" sz="2300">
              <a:latin typeface="Calibri"/>
            </a:endParaRPr>
          </a:p>
        </p:txBody>
      </p:sp>
      <p:sp>
        <p:nvSpPr>
          <p:cNvPr id="82948" name="TextBox 8"/>
          <p:cNvSpPr txBox="1"/>
          <p:nvPr/>
        </p:nvSpPr>
        <p:spPr>
          <a:xfrm>
            <a:off x="6589713" y="1741488"/>
            <a:ext cx="10445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. </a:t>
            </a:r>
            <a:endParaRPr lang="zh-CN" altLang="en-US" sz="2400" b="1">
              <a:latin typeface="Calibri"/>
            </a:endParaRPr>
          </a:p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b="1">
                <a:latin typeface="Calibri"/>
              </a:rPr>
              <a:t>       </a:t>
            </a:r>
            <a:endParaRPr lang="zh-CN" altLang="en-US" sz="2400" b="1">
              <a:latin typeface="Calibri"/>
            </a:endParaRPr>
          </a:p>
        </p:txBody>
      </p:sp>
      <p:sp>
        <p:nvSpPr>
          <p:cNvPr id="82949" name="文本框 82948"/>
          <p:cNvSpPr txBox="1"/>
          <p:nvPr/>
        </p:nvSpPr>
        <p:spPr>
          <a:xfrm>
            <a:off x="8243888" y="260350"/>
            <a:ext cx="900112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200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B</a:t>
            </a:r>
            <a:endParaRPr lang="zh-CN" altLang="en-US" sz="3600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82950" name="文本框 82949"/>
          <p:cNvSpPr txBox="1"/>
          <p:nvPr/>
        </p:nvSpPr>
        <p:spPr>
          <a:xfrm>
            <a:off x="0" y="5084763"/>
            <a:ext cx="8496300" cy="1604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0000"/>
                </a:solidFill>
              </a:rPr>
              <a:t>B.</a:t>
            </a:r>
            <a:r>
              <a:rPr lang="zh-CN" altLang="en-US" sz="1800" b="1">
                <a:solidFill>
                  <a:srgbClr val="FF0000"/>
                </a:solidFill>
              </a:rPr>
              <a:t>推波助澜：比喻从旁鼓动、助长事物</a:t>
            </a:r>
            <a:r>
              <a:rPr lang="en-US" altLang="zh-CN" sz="1800" b="1">
                <a:solidFill>
                  <a:srgbClr val="FF0000"/>
                </a:solidFill>
              </a:rPr>
              <a:t>(</a:t>
            </a:r>
            <a:r>
              <a:rPr lang="zh-CN" altLang="en-US" sz="1800" b="1">
                <a:solidFill>
                  <a:srgbClr val="FF0000"/>
                </a:solidFill>
              </a:rPr>
              <a:t>多指坏的事物</a:t>
            </a:r>
            <a:r>
              <a:rPr lang="en-US" altLang="zh-CN" sz="1800" b="1">
                <a:solidFill>
                  <a:srgbClr val="FF0000"/>
                </a:solidFill>
              </a:rPr>
              <a:t>)</a:t>
            </a:r>
            <a:r>
              <a:rPr lang="zh-CN" altLang="en-US" sz="1800" b="1">
                <a:solidFill>
                  <a:srgbClr val="FF0000"/>
                </a:solidFill>
              </a:rPr>
              <a:t>的声势和发展，扩大影响。</a:t>
            </a: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0000"/>
                </a:solidFill>
              </a:rPr>
              <a:t>A.</a:t>
            </a:r>
            <a:r>
              <a:rPr lang="zh-CN" altLang="en-US" sz="1800" b="1">
                <a:solidFill>
                  <a:srgbClr val="FF0000"/>
                </a:solidFill>
              </a:rPr>
              <a:t>改弦更张：比喻改革制度或变更计划、方法。</a:t>
            </a: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0000"/>
                </a:solidFill>
              </a:rPr>
              <a:t>C.</a:t>
            </a:r>
            <a:r>
              <a:rPr lang="zh-CN" altLang="en-US" sz="1800" b="1">
                <a:solidFill>
                  <a:srgbClr val="FF0000"/>
                </a:solidFill>
              </a:rPr>
              <a:t>一孔之见：比喻狭隘片面的见解。这里是作者自谦，用法正确。</a:t>
            </a: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0000"/>
                </a:solidFill>
              </a:rPr>
              <a:t>D.</a:t>
            </a:r>
            <a:r>
              <a:rPr lang="zh-CN" altLang="en-US" sz="1800" b="1">
                <a:solidFill>
                  <a:srgbClr val="FF0000"/>
                </a:solidFill>
              </a:rPr>
              <a:t>釜底抽薪：比喻从根本上解决问题。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  <p:bldP spid="8295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重复累赘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5616" y="936039"/>
            <a:ext cx="34423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弄清成语的真正含义，其已含的意思在句中不能再有部分阐述。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5616" y="3875242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在使用的时候可以借助“代入法”。所谓“代入法”，就是用成语的准确解释取代成语放入句子里，结合上下文，阅读几遍，就可以发现问题，从而避免赘余。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12000" y="926718"/>
            <a:ext cx="3924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“安居乐业”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为安定地生活，愉快地工作，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不能说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“人民的生活安居乐业”。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、注意准确简洁，防范“重复累赘”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4572000" y="2204864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250825" y="1052513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与成语相同意思的在句子上下文已有表述，导致语意重复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250825" y="2204864"/>
            <a:ext cx="8653463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他只不过在做自己的事情，顺便帮了一下别人，没想到却受到了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不虞之誉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250825" y="3356992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不虞”就是“没料到”的意思与“没想到”重复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250825" y="4509120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看到黄宏表演的小品，一向严肃的父亲也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忍俊不禁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地笑起来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250825" y="5661248"/>
            <a:ext cx="8637588" cy="107791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【解析】“忍俊不禁”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就含有“笑起来”之意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、注意准确简洁，防范“重复累赘”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矩形 5121"/>
          <p:cNvSpPr>
            <a:spLocks noChangeArrowheads="1"/>
          </p:cNvSpPr>
          <p:nvPr/>
        </p:nvSpPr>
        <p:spPr bwMode="auto">
          <a:xfrm>
            <a:off x="635" y="1124585"/>
            <a:ext cx="907415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今天是国庆节，放假一天，爸爸妈妈特地带我们到动物园玩。</a:t>
            </a:r>
            <a:b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　　按照惯例，我们早餐喜欢吃地瓜粥。今天因为地瓜卖完了，妈妈只好黔驴技穷地削些芋头来滥竽充数。没想到那些种在阳台的芋头很好吃，全家都贪得无厌地自食其果。</a:t>
            </a:r>
            <a:b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出门前，我那徐娘半老的妈妈打扮的花枝招展，鬼斧神工到一点也看不出是个糟糠之妻。头顶羽毛未丰的爸爸也赶紧洗心革面沐猴而冠，换上双管齐下的西装英俊得惨绝人寰，鸡飞狗跳到让人退避三舍。东施效颦爱漂亮的妹妹更是穿上调整型内衣，愚公移山画虎类犬地打扮的艳光四射，趾高气昂地穿上新买的高跟鞋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我们一丘之貉坐着素车白马，很快地到了动物园，不料参观的人多到豺狼当道草木皆兵，害我们一家骨肉分离。妻离子散的爸爸鞠躬尽瘁地到处广播，终于查找到差点认贼作父的我和遇人不淑的妹妹，困兽之斗中，我们螳臂当车力排众议推已及人挤到猴笼前，鱼目混珠拍了张强颜欢笑的全家福。</a:t>
            </a:r>
            <a:b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</a:br>
            <a:b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095" y="332740"/>
            <a:ext cx="8443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一篇气死了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99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名老师的中文系女生日记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4" name="文本占位符 75777"/>
          <p:cNvSpPr>
            <a:spLocks noGrp="1" noRot="1"/>
          </p:cNvSpPr>
          <p:nvPr>
            <p:ph idx="1"/>
          </p:nvPr>
        </p:nvSpPr>
        <p:spPr>
          <a:xfrm>
            <a:off x="0" y="981075"/>
            <a:ext cx="8858250" cy="5237163"/>
          </a:xfrm>
        </p:spPr>
        <p:txBody>
          <a:bodyPr vert="horz" wrap="square" lIns="91440" tIns="45720" rIns="91440" bIns="45720" anchor="t" anchorCtr="0"/>
          <a:lstStyle/>
          <a:p>
            <a:pPr algn="just"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000000"/>
                </a:solidFill>
              </a:rPr>
              <a:t>1</a:t>
            </a:r>
            <a:r>
              <a:rPr lang="zh-CN" altLang="en-US" b="1">
                <a:solidFill>
                  <a:srgbClr val="000000"/>
                </a:solidFill>
              </a:rPr>
              <a:t>、她一语道破他的隐私，使他</a:t>
            </a:r>
            <a:r>
              <a:rPr lang="zh-CN" altLang="en-US" b="1">
                <a:solidFill>
                  <a:srgbClr val="FF0000"/>
                </a:solidFill>
              </a:rPr>
              <a:t>好像</a:t>
            </a:r>
            <a:r>
              <a:rPr lang="zh-CN" altLang="en-US" b="1" u="sng">
                <a:solidFill>
                  <a:srgbClr val="000000"/>
                </a:solidFill>
              </a:rPr>
              <a:t>如芒在背</a:t>
            </a:r>
            <a:r>
              <a:rPr lang="zh-CN" altLang="en-US" b="1">
                <a:solidFill>
                  <a:srgbClr val="000000"/>
                </a:solidFill>
              </a:rPr>
              <a:t>。</a:t>
            </a:r>
          </a:p>
          <a:p>
            <a:pPr algn="just" eaLnBrk="1" hangingPunct="1">
              <a:lnSpc>
                <a:spcPct val="90000"/>
              </a:lnSpc>
            </a:pPr>
            <a:endParaRPr lang="en-US" altLang="zh-CN" b="1">
              <a:solidFill>
                <a:srgbClr val="0000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000000"/>
                </a:solidFill>
              </a:rPr>
              <a:t>2</a:t>
            </a:r>
            <a:r>
              <a:rPr lang="zh-CN" altLang="en-US" b="1">
                <a:solidFill>
                  <a:srgbClr val="000000"/>
                </a:solidFill>
              </a:rPr>
              <a:t>、他乐不可支，笑醒了，原来是一场</a:t>
            </a:r>
            <a:r>
              <a:rPr lang="zh-CN" altLang="en-US" b="1" u="sng">
                <a:solidFill>
                  <a:srgbClr val="000000"/>
                </a:solidFill>
              </a:rPr>
              <a:t>南柯一梦</a:t>
            </a:r>
            <a:r>
              <a:rPr lang="zh-CN" altLang="en-US" b="1">
                <a:solidFill>
                  <a:srgbClr val="000000"/>
                </a:solidFill>
              </a:rPr>
              <a:t>。</a:t>
            </a:r>
          </a:p>
          <a:p>
            <a:pPr algn="just" eaLnBrk="1" hangingPunct="1">
              <a:lnSpc>
                <a:spcPct val="90000"/>
              </a:lnSpc>
            </a:pPr>
            <a:endParaRPr lang="en-US" altLang="zh-CN" b="1">
              <a:solidFill>
                <a:srgbClr val="0000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000000"/>
                </a:solidFill>
              </a:rPr>
              <a:t>3</a:t>
            </a:r>
            <a:r>
              <a:rPr lang="zh-CN" altLang="en-US" b="1">
                <a:solidFill>
                  <a:srgbClr val="000000"/>
                </a:solidFill>
              </a:rPr>
              <a:t>、不懂装懂，似乎是视高科技为儿戏，必定会被专家</a:t>
            </a:r>
            <a:r>
              <a:rPr lang="zh-CN" altLang="en-US" b="1" u="sng">
                <a:solidFill>
                  <a:srgbClr val="000000"/>
                </a:solidFill>
              </a:rPr>
              <a:t>贻笑大方</a:t>
            </a:r>
            <a:r>
              <a:rPr lang="zh-CN" altLang="en-US" b="1">
                <a:solidFill>
                  <a:srgbClr val="000000"/>
                </a:solidFill>
              </a:rPr>
              <a:t>。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00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、少年时就到关外谋生的四爷，老大归来，还是孤单的</a:t>
            </a:r>
            <a:r>
              <a:rPr lang="zh-CN" altLang="en-US" b="1" u="sng">
                <a:solidFill>
                  <a:srgbClr val="000000"/>
                </a:solidFill>
              </a:rPr>
              <a:t>孑然一身</a:t>
            </a:r>
            <a:r>
              <a:rPr lang="zh-CN" altLang="en-US" b="1">
                <a:solidFill>
                  <a:srgbClr val="000000"/>
                </a:solidFill>
              </a:rPr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、目前的</a:t>
            </a:r>
            <a:r>
              <a:rPr lang="zh-CN" altLang="en-US" b="1" u="sng">
                <a:solidFill>
                  <a:srgbClr val="000000"/>
                </a:solidFill>
              </a:rPr>
              <a:t>当务之急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是制止滥砍滥伐，防止土地进一步沙漠化。</a:t>
            </a:r>
            <a:r>
              <a:rPr lang="zh-CN" altLang="en-US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5779" name="文本框 75778"/>
          <p:cNvSpPr txBox="1"/>
          <p:nvPr/>
        </p:nvSpPr>
        <p:spPr>
          <a:xfrm>
            <a:off x="4356100" y="1484313"/>
            <a:ext cx="2447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形容极度不安 </a:t>
            </a:r>
          </a:p>
        </p:txBody>
      </p:sp>
      <p:sp>
        <p:nvSpPr>
          <p:cNvPr id="75780" name="文本框 75779"/>
          <p:cNvSpPr txBox="1"/>
          <p:nvPr/>
        </p:nvSpPr>
        <p:spPr>
          <a:xfrm>
            <a:off x="2987358" y="2420303"/>
            <a:ext cx="50403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指一场大梦</a:t>
            </a:r>
            <a:r>
              <a:rPr lang="en-US" altLang="zh-CN" sz="2400" b="1">
                <a:solidFill>
                  <a:srgbClr val="FF0000"/>
                </a:solidFill>
              </a:rPr>
              <a:t>;</a:t>
            </a:r>
            <a:r>
              <a:rPr lang="zh-CN" altLang="en-US" sz="2400" b="1">
                <a:solidFill>
                  <a:srgbClr val="FF0000"/>
                </a:solidFill>
              </a:rPr>
              <a:t>或比喻一场空欢喜</a:t>
            </a:r>
            <a:r>
              <a:rPr lang="en-US" altLang="zh-CN" sz="2400" b="1">
                <a:solidFill>
                  <a:srgbClr val="FF0000"/>
                </a:solidFill>
              </a:rPr>
              <a:t>. 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9877" name="文本框 75780"/>
          <p:cNvSpPr txBox="1"/>
          <p:nvPr/>
        </p:nvSpPr>
        <p:spPr>
          <a:xfrm>
            <a:off x="4356100" y="3644900"/>
            <a:ext cx="23764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79878" name="文本框 75781"/>
          <p:cNvSpPr txBox="1"/>
          <p:nvPr/>
        </p:nvSpPr>
        <p:spPr>
          <a:xfrm>
            <a:off x="4067175" y="6515100"/>
            <a:ext cx="165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79879" name="文本框 75782"/>
          <p:cNvSpPr txBox="1"/>
          <p:nvPr/>
        </p:nvSpPr>
        <p:spPr>
          <a:xfrm>
            <a:off x="4572000" y="3860800"/>
            <a:ext cx="23764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79880" name="文本框 75783"/>
          <p:cNvSpPr txBox="1"/>
          <p:nvPr/>
        </p:nvSpPr>
        <p:spPr>
          <a:xfrm>
            <a:off x="3924300" y="6237288"/>
            <a:ext cx="23764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75785" name="文本框 75784"/>
          <p:cNvSpPr txBox="1"/>
          <p:nvPr/>
        </p:nvSpPr>
        <p:spPr>
          <a:xfrm>
            <a:off x="2431415" y="3429000"/>
            <a:ext cx="63944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泛指有某种专长的人</a:t>
            </a:r>
            <a:r>
              <a:rPr lang="en-US" altLang="zh-CN" sz="2000" b="1">
                <a:solidFill>
                  <a:srgbClr val="FF0000"/>
                </a:solidFill>
              </a:rPr>
              <a:t>.</a:t>
            </a:r>
            <a:r>
              <a:rPr lang="zh-CN" altLang="en-US" sz="2000" b="1">
                <a:solidFill>
                  <a:srgbClr val="FF0000"/>
                </a:solidFill>
              </a:rPr>
              <a:t>留下笑柄给内行人</a:t>
            </a:r>
            <a:r>
              <a:rPr lang="en-US" altLang="zh-CN" sz="2000" b="1">
                <a:solidFill>
                  <a:srgbClr val="FF0000"/>
                </a:solidFill>
              </a:rPr>
              <a:t>;</a:t>
            </a:r>
            <a:r>
              <a:rPr lang="zh-CN" altLang="en-US" sz="2000" b="1">
                <a:solidFill>
                  <a:srgbClr val="FF0000"/>
                </a:solidFill>
              </a:rPr>
              <a:t>让内行人笑话</a:t>
            </a:r>
            <a:r>
              <a:rPr lang="en-US" altLang="zh-CN" sz="2000" b="1">
                <a:solidFill>
                  <a:srgbClr val="FF0000"/>
                </a:solidFill>
              </a:rPr>
              <a:t>. 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75786" name="文本框 75785"/>
          <p:cNvSpPr txBox="1"/>
          <p:nvPr/>
        </p:nvSpPr>
        <p:spPr>
          <a:xfrm>
            <a:off x="3995103" y="4329430"/>
            <a:ext cx="3960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孤单单的一个人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r>
              <a:rPr lang="en-US" altLang="zh-CN" sz="1800"/>
              <a:t> </a:t>
            </a:r>
            <a:endParaRPr lang="zh-CN" altLang="en-US" sz="1800"/>
          </a:p>
        </p:txBody>
      </p:sp>
      <p:sp>
        <p:nvSpPr>
          <p:cNvPr id="75787" name="文本框 75786"/>
          <p:cNvSpPr txBox="1"/>
          <p:nvPr/>
        </p:nvSpPr>
        <p:spPr>
          <a:xfrm>
            <a:off x="35560" y="5733415"/>
            <a:ext cx="90252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当前任务中最急迫的事</a:t>
            </a:r>
            <a:r>
              <a:rPr lang="en-US" altLang="zh-CN" sz="2400" b="1">
                <a:solidFill>
                  <a:srgbClr val="FF0000"/>
                </a:solidFill>
              </a:rPr>
              <a:t>.</a:t>
            </a:r>
            <a:r>
              <a:rPr lang="zh-CN" altLang="en-US" sz="2400" b="1">
                <a:solidFill>
                  <a:srgbClr val="FF0000"/>
                </a:solidFill>
              </a:rPr>
              <a:t>当</a:t>
            </a:r>
            <a:r>
              <a:rPr lang="en-US" altLang="zh-CN" sz="2400" b="1">
                <a:solidFill>
                  <a:srgbClr val="FF0000"/>
                </a:solidFill>
              </a:rPr>
              <a:t>:</a:t>
            </a:r>
            <a:r>
              <a:rPr lang="zh-CN" altLang="en-US" sz="2400" b="1">
                <a:solidFill>
                  <a:srgbClr val="FF0000"/>
                </a:solidFill>
              </a:rPr>
              <a:t>原为“处于”</a:t>
            </a:r>
            <a:r>
              <a:rPr lang="en-US" altLang="zh-CN" sz="2400" b="1">
                <a:solidFill>
                  <a:srgbClr val="FF0000"/>
                </a:solidFill>
              </a:rPr>
              <a:t>;</a:t>
            </a:r>
            <a:r>
              <a:rPr lang="zh-CN" altLang="en-US" sz="2400" b="1">
                <a:solidFill>
                  <a:srgbClr val="FF0000"/>
                </a:solidFill>
              </a:rPr>
              <a:t>现为“当前”</a:t>
            </a:r>
            <a:r>
              <a:rPr lang="en-US" altLang="zh-CN" sz="2400" b="1">
                <a:solidFill>
                  <a:srgbClr val="FF0000"/>
                </a:solidFill>
              </a:rPr>
              <a:t>;</a:t>
            </a:r>
            <a:r>
              <a:rPr lang="zh-CN" altLang="en-US" sz="2400" b="1">
                <a:solidFill>
                  <a:srgbClr val="FF0000"/>
                </a:solidFill>
              </a:rPr>
              <a:t>务</a:t>
            </a:r>
            <a:r>
              <a:rPr lang="en-US" altLang="zh-CN" sz="2400" b="1">
                <a:solidFill>
                  <a:srgbClr val="FF0000"/>
                </a:solidFill>
              </a:rPr>
              <a:t>:</a:t>
            </a:r>
            <a:r>
              <a:rPr lang="zh-CN" altLang="en-US" sz="2400" b="1">
                <a:solidFill>
                  <a:srgbClr val="FF0000"/>
                </a:solidFill>
              </a:rPr>
              <a:t>应该做的事 </a:t>
            </a:r>
          </a:p>
        </p:txBody>
      </p:sp>
      <p:sp>
        <p:nvSpPr>
          <p:cNvPr id="79884" name="标题 75787"/>
          <p:cNvSpPr>
            <a:spLocks noGrp="1" noRot="1"/>
          </p:cNvSpPr>
          <p:nvPr>
            <p:ph type="title"/>
          </p:nvPr>
        </p:nvSpPr>
        <p:spPr>
          <a:xfrm>
            <a:off x="0" y="0"/>
            <a:ext cx="3348038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练一练：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5" grpId="0"/>
      <p:bldP spid="75786" grpId="0"/>
      <p:bldP spid="7578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8" name="内容占位符 1"/>
          <p:cNvSpPr>
            <a:spLocks noGrp="1" noRot="1"/>
          </p:cNvSpPr>
          <p:nvPr>
            <p:ph sz="quarter" idx="4294967295"/>
          </p:nvPr>
        </p:nvSpPr>
        <p:spPr>
          <a:xfrm>
            <a:off x="435610" y="1437005"/>
            <a:ext cx="8240395" cy="3961765"/>
          </a:xfrm>
          <a:ln>
            <a:solidFill>
              <a:schemeClr val="tx1">
                <a:alpha val="100000"/>
              </a:schemeClr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lvl="0">
              <a:buClr>
                <a:schemeClr val="hlink"/>
              </a:buClr>
              <a:buSzTx/>
              <a:buFont typeface="Wingdings" panose="05000000000000000000" pitchFamily="2" charset="2"/>
              <a:defRPr sz="2400"/>
            </a:lvl1pPr>
            <a:lvl2pPr lvl="1">
              <a:buClr>
                <a:schemeClr val="tx2"/>
              </a:buClr>
              <a:buSzPct val="85000"/>
              <a:buFont typeface="Wingdings" panose="05000000000000000000" pitchFamily="2" charset="2"/>
              <a:defRPr sz="2000"/>
            </a:lvl2pPr>
            <a:lvl3pPr lvl="2">
              <a:buClr>
                <a:schemeClr val="hlink"/>
              </a:buClr>
              <a:buSzPct val="95000"/>
              <a:buFont typeface="Wingdings" panose="05000000000000000000" pitchFamily="2" charset="2"/>
              <a:defRPr sz="1800"/>
            </a:lvl3pPr>
            <a:lvl4pPr lvl="3">
              <a:buClr>
                <a:schemeClr val="tx2"/>
              </a:buClr>
              <a:buSzPct val="90000"/>
              <a:buFont typeface="Wingdings" panose="05000000000000000000" pitchFamily="2" charset="2"/>
              <a:defRPr sz="1600"/>
            </a:lvl4pPr>
            <a:lvl5pPr lvl="4">
              <a:buClr>
                <a:schemeClr val="hlink"/>
              </a:buClr>
              <a:buSzTx/>
              <a:buFont typeface="Wingdings 2" panose="05020102010507070707" pitchFamily="18" charset="2"/>
              <a:defRPr sz="1600"/>
            </a:lvl5pPr>
          </a:lstStyle>
          <a:p>
            <a:pPr marL="431800" lvl="4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容易重复赘余的成语</a:t>
            </a:r>
            <a:r>
              <a:rPr lang="en-US" altLang="zh-CN" sz="2400" b="1">
                <a:latin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</a:rPr>
              <a:t>括号内的词赘余，应删除</a:t>
            </a:r>
            <a:r>
              <a:rPr lang="en-US" altLang="zh-CN" sz="2400" b="1">
                <a:latin typeface="Times New Roman" panose="02020603050405020304" pitchFamily="18" charset="0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</a:rPr>
              <a:t>有：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正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方兴未艾　　　　　　　　难言之隐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的苦衷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对自己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妄自菲薄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	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人民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生灵涂炭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人民的生活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安居乐业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	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显得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相形见绌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感到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习以为常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		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忍俊不禁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地笑起来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故意说得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闪烁其辞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	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目前的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当务之急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难得的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空谷足音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		(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许多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莘莘学子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0899" name="Picture 2" descr="知识卡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" y="973138"/>
            <a:ext cx="1708150" cy="35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692508" y="188617"/>
            <a:ext cx="6304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auto">
              <a:defRPr/>
            </a:pPr>
            <a:r>
              <a:rPr lang="en-US" altLang="zh-CN" sz="2400" b="1" smtClean="0">
                <a:solidFill>
                  <a:srgbClr val="0070C0"/>
                </a:solidFill>
                <a:sym typeface="+mn-ea"/>
              </a:rPr>
              <a:t>忽略部分语义，诱你叠床架屋，</a:t>
            </a:r>
            <a:r>
              <a:rPr lang="zh-CN" altLang="en-US" sz="2400" b="1" smtClean="0">
                <a:solidFill>
                  <a:srgbClr val="0070C0"/>
                </a:solidFill>
                <a:sym typeface="+mn-ea"/>
              </a:rPr>
              <a:t>使得</a:t>
            </a:r>
            <a:r>
              <a:rPr lang="zh-CN" altLang="en-US" sz="2400" b="1" smtClean="0">
                <a:solidFill>
                  <a:srgbClr val="FF0000"/>
                </a:solidFill>
                <a:sym typeface="+mn-ea"/>
              </a:rPr>
              <a:t>语义重复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-10954" y="692626"/>
            <a:ext cx="9165431" cy="4292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出乎意料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之外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　　　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接踵而至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地闯进来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3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开诚相见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地交换意见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  4.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刻骨铭心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地难以忘记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 </a:t>
            </a:r>
            <a:endParaRPr lang="zh-CN" altLang="zh-CN" sz="14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口若悬河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地说个不停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 6.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满腹经纶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的才华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7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潜移默化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地影响着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8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三令五申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地强调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 </a:t>
            </a:r>
            <a:endParaRPr lang="zh-CN" altLang="zh-CN" sz="14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习以为常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的习惯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10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一览无余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地看到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11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广大灾民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哀鸿遍野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12.(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感到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爱莫能助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zh-CN" altLang="zh-CN" sz="14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13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浑身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遍体鳞伤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14.(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一起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并驾齐驱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15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突然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不期而遇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16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没想到受到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不虞之誉</a:t>
            </a:r>
            <a:r>
              <a:rPr lang="en-US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zh-CN" sz="1400" b="1" kern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17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亲眼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耳闻目睹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方兴未艾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19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各自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分道扬镳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忽然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恍然大悟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zh-CN" altLang="zh-CN" sz="14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21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还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记忆犹新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22.(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独自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孑然一身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23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值得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可歌可泣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24.(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迅速</a:t>
            </a:r>
            <a:r>
              <a:rPr lang="en-US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立竿见影</a:t>
            </a:r>
            <a:r>
              <a:rPr lang="en-US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zh-CN" altLang="zh-CN" sz="1400" b="1" kern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25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令人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利令智昏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26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到处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漫山遍野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27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突然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茅塞顿开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28.(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劳苦大众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民不聊生</a:t>
            </a: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29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好像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如数家珍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30.(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说得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闪烁其词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31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百姓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生灵涂炭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32.(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自然地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水到渠成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zh-CN" altLang="zh-CN" sz="14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33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几天几夜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通宵达旦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34.(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自己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妄自菲薄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35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替他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为虎作伥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36.(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觉得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习以为常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endParaRPr lang="zh-CN" altLang="zh-CN" sz="1400" b="1" kern="1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  <a:tabLst>
                <a:tab pos="2933700"/>
              </a:tabLst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37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显得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相形见绌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38.(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背地里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阳奉阴违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39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从此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一劳永逸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1400" b="1" kern="1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40.(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许多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芸芸众生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41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感到</a:t>
            </a:r>
            <a:r>
              <a:rPr lang="en-US" altLang="zh-CN" sz="1400" b="1" kern="1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自惭形秽</a:t>
            </a:r>
            <a:r>
              <a:rPr lang="en-US" altLang="zh-CN" sz="1400" b="1" kern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真知灼见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的意见 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期期艾艾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的神情  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几天几夜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通宵达旦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地做工</a:t>
            </a:r>
            <a:endParaRPr lang="en-US" altLang="zh-CN" sz="1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值得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可歌可泣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独自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孑然一身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想得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天花乱坠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群众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民怨沸腾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三令五申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地强调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说得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言不由衷</a:t>
            </a:r>
            <a:r>
              <a:rPr lang="en-US" altLang="zh-CN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一天天地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日臻完善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endParaRPr lang="zh-CN" altLang="en-US" sz="1400" b="1" kern="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839693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搭配不当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43608" y="1197352"/>
            <a:ext cx="144016" cy="540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3608" y="936039"/>
            <a:ext cx="344232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有的只能做谓语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不能带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宾语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3443" y="2996515"/>
            <a:ext cx="32403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有的只能做状语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02810" y="1052195"/>
            <a:ext cx="45358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深思熟虑、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出奇制胜、漠不关心、司空见惯、求全责备、视而不见、走马观花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、注意语法功能，防范“搭配不当”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4139952" y="1490849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268" y="5052310"/>
            <a:ext cx="249723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）有的只能与否定词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搭配。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5865" y="3644850"/>
            <a:ext cx="38908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如“不约而同”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20444" y="5094430"/>
            <a:ext cx="528806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一蹴而就、同日而语、望其项背、相提并论、一概而论、善罢甘休</a:t>
            </a:r>
          </a:p>
        </p:txBody>
      </p:sp>
      <p:sp>
        <p:nvSpPr>
          <p:cNvPr id="16" name="虚尾箭头 15"/>
          <p:cNvSpPr/>
          <p:nvPr/>
        </p:nvSpPr>
        <p:spPr>
          <a:xfrm>
            <a:off x="3995807" y="3572708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虚尾箭头 17"/>
          <p:cNvSpPr/>
          <p:nvPr/>
        </p:nvSpPr>
        <p:spPr>
          <a:xfrm>
            <a:off x="3388396" y="5780710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9" grpId="0"/>
      <p:bldP spid="6" grpId="0"/>
      <p:bldP spid="7" grpId="0"/>
      <p:bldP spid="8" grpId="0"/>
      <p:bldP spid="14" grpId="0"/>
      <p:bldP spid="16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169551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成语与句中其他成分搭配不当（既有主干的搭配，也有修饰语的</a:t>
            </a:r>
            <a:r>
              <a:rPr lang="zh-CN" altLang="en-US" sz="3400" b="1" smtClean="0">
                <a:latin typeface="黑体" panose="02010609060101010101" pitchFamily="49" charset="-122"/>
                <a:ea typeface="黑体" panose="02010609060101010101" pitchFamily="49" charset="-122"/>
              </a:rPr>
              <a:t>搭配）。</a:t>
            </a:r>
            <a:endParaRPr kumimoji="1" lang="zh-CN" altLang="en-US" sz="3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50825" y="2060575"/>
            <a:ext cx="8653463" cy="156845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当时暴雨如注，满路泥泞，汽车无法行驶，抢险队员只好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安步当车</a:t>
            </a: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，跋涉一个多小时赶到大坝。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79705" y="3716655"/>
            <a:ext cx="8793480" cy="58356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安步当车指慢慢地步行，就当是坐车。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79705" y="4365625"/>
            <a:ext cx="8868410" cy="104521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兄弟俩原来关系亲密，好得不可开交，但是自从弟弟结了婚，不知怎的，两兄弟渐渐</a:t>
            </a:r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形同路人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50825" y="5516563"/>
            <a:ext cx="8642350" cy="113877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形同路人”表现的是一种结果，不能受“渐渐”限制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、注意语法功能，防范“搭配不当”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556792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轻重不分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971600" y="1989200"/>
            <a:ext cx="144016" cy="3240000"/>
          </a:xfrm>
          <a:prstGeom prst="leftBrac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7008" y="1733199"/>
            <a:ext cx="7776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准确把握语境描述的程度；</a:t>
            </a:r>
            <a:endParaRPr lang="en-US" altLang="zh-CN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7008" y="2694984"/>
            <a:ext cx="7888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准确把握成语词义的轻重程度；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、注意词语程度，防范“轻重不分”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7008" y="4149080"/>
            <a:ext cx="78100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对常见易错的、轻重有别的成语做归类整理，经常温习。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3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56845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有些成语的词义有轻重之分，使用时应避免大词小用或小词大用。如：日理万机</a:t>
            </a:r>
          </a:p>
          <a:p>
            <a:pPr algn="just" eaLnBrk="0" hangingPunct="0"/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250825" y="1989138"/>
            <a:ext cx="8653463" cy="157003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刚一起跑，我班的胡艳艳就滑倒了，他爬起来奋力追赶，离终点</a:t>
            </a:r>
            <a:r>
              <a:rPr lang="zh-CN" altLang="en-US" sz="3200" b="1" smtClean="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20米时终于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后起之秀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，夺得3000米跑的第一名。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b="1">
              <a:solidFill>
                <a:srgbClr val="1213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250825" y="3573463"/>
            <a:ext cx="8642350" cy="10668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“后起之秀”所指后出现或新成长起来的优秀人物，此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大词小用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 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250825" y="4652963"/>
            <a:ext cx="8653463" cy="1077912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洪水冲垮了李老汉的房子，全村人都很难过，村前村后，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哀鸿遍野</a:t>
            </a:r>
            <a:r>
              <a:rPr lang="zh-CN" altLang="en-US" sz="3200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250825" y="5734050"/>
            <a:ext cx="8642350" cy="1076325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“哀鸿遍野”比喻比喻在天灾人祸中到处都是流离失所的饥民。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程度太重</a:t>
            </a:r>
            <a:r>
              <a:rPr lang="zh-CN" altLang="en-US" sz="3200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12131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、注意词语程度，防范“轻重不分”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99373" y="1556792"/>
            <a:ext cx="800219" cy="41319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防范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近义误用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4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、注意细微差别，防范“近义误用”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1412776"/>
            <a:ext cx="71400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有些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成语彼此相似，在使用中极易混淆，如果辨析不精细，就会错用。对于此类词语，需要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把握各自词义的重点，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用心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辨析两词中相异语素的含义，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进而弄清两词的区别，才能避免误用。</a:t>
            </a:r>
          </a:p>
        </p:txBody>
      </p:sp>
      <p:sp>
        <p:nvSpPr>
          <p:cNvPr id="12" name="虚尾箭头 11"/>
          <p:cNvSpPr/>
          <p:nvPr/>
        </p:nvSpPr>
        <p:spPr>
          <a:xfrm>
            <a:off x="1027008" y="3429000"/>
            <a:ext cx="540000" cy="36000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50825" y="909638"/>
            <a:ext cx="8653463" cy="1138773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【解读】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有些成语与其他成语由于读音、字形相近或具有某些共同的语素，使用时极易混淆。</a:t>
            </a:r>
          </a:p>
        </p:txBody>
      </p:sp>
      <p:pic>
        <p:nvPicPr>
          <p:cNvPr id="10" name="Picture 10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08" y="-6222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1" descr="0101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42432" y="-3000"/>
            <a:ext cx="900000" cy="745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50825" y="2060848"/>
            <a:ext cx="8653463" cy="1077218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200" b="1" smtClean="0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【例1】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过去的上海滩是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鱼目混珠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之地，以前人们在那里做事情格外小心。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50825" y="3140968"/>
            <a:ext cx="8653463" cy="95410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9171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鱼目混珠”比喻拿假的东西冒充真的东西，一般形容物，不指人。应为“鱼龙混杂”比喻坏人和好人混在一起。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50825" y="4214698"/>
            <a:ext cx="8653463" cy="144655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3200" b="1" smtClean="0">
                <a:solidFill>
                  <a:srgbClr val="F9171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【例2】</a:t>
            </a:r>
            <a:r>
              <a:rPr lang="en-US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2014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日，习近平在中央纪委三次全会上强调，解决好保持党同人民群众的血肉联系问题，不可能一劳永逸，不可能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一挥而就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，要常抓不懈。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50825" y="5715253"/>
            <a:ext cx="8653463" cy="95410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【解析】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一挥而就”形容才思敏捷，一动笔就写成 。应为“一蹴而就” 指事情轻而易举，一下子就完成。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92532" y="44450"/>
            <a:ext cx="8640000" cy="707886"/>
          </a:xfrm>
          <a:prstGeom prst="rect">
            <a:avLst/>
          </a:prstGeom>
          <a:solidFill>
            <a:srgbClr val="FF0066"/>
          </a:solidFill>
          <a:ln w="9525">
            <a:miter lim="800000"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40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、注意细微差别，防范“近义误用”</a:t>
            </a:r>
            <a:endParaRPr lang="zh-CN" altLang="en-US" sz="4000">
              <a:solidFill>
                <a:srgbClr val="A5002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4" name="内容占位符 1"/>
          <p:cNvSpPr>
            <a:spLocks noGrp="1" noRot="1"/>
          </p:cNvSpPr>
          <p:nvPr>
            <p:ph sz="quarter" idx="4294967295"/>
          </p:nvPr>
        </p:nvSpPr>
        <p:spPr>
          <a:xfrm>
            <a:off x="500063" y="1365250"/>
            <a:ext cx="8175625" cy="4635500"/>
          </a:xfrm>
          <a:ln>
            <a:solidFill>
              <a:schemeClr val="tx1">
                <a:alpha val="100000"/>
              </a:schemeClr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lvl="0">
              <a:buClr>
                <a:schemeClr val="hlink"/>
              </a:buClr>
              <a:buSzTx/>
              <a:buFont typeface="Wingdings" panose="05000000000000000000" pitchFamily="2" charset="2"/>
              <a:defRPr sz="2400"/>
            </a:lvl1pPr>
            <a:lvl2pPr lvl="1">
              <a:buClr>
                <a:schemeClr val="tx2"/>
              </a:buClr>
              <a:buSzPct val="85000"/>
              <a:buFont typeface="Wingdings" panose="05000000000000000000" pitchFamily="2" charset="2"/>
              <a:defRPr sz="2000"/>
            </a:lvl2pPr>
            <a:lvl3pPr lvl="2">
              <a:buClr>
                <a:schemeClr val="hlink"/>
              </a:buClr>
              <a:buSzPct val="95000"/>
              <a:buFont typeface="Wingdings" panose="05000000000000000000" pitchFamily="2" charset="2"/>
              <a:defRPr sz="1800"/>
            </a:lvl3pPr>
            <a:lvl4pPr lvl="3">
              <a:buClr>
                <a:schemeClr val="tx2"/>
              </a:buClr>
              <a:buSzPct val="90000"/>
              <a:buFont typeface="Wingdings" panose="05000000000000000000" pitchFamily="2" charset="2"/>
              <a:defRPr sz="1600"/>
            </a:lvl4pPr>
            <a:lvl5pPr lvl="4">
              <a:buClr>
                <a:schemeClr val="hlink"/>
              </a:buClr>
              <a:buSzTx/>
              <a:buFont typeface="Wingdings 2" panose="05020102010507070707" pitchFamily="18" charset="2"/>
              <a:defRPr sz="1600"/>
            </a:lvl5pPr>
          </a:lstStyle>
          <a:p>
            <a:pPr marL="431800" lvl="4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容易形近致误的成语有：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不负众望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不孚众望　不以为然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不以为意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不堪卒读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不忍卒读　无微不至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无所不至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独行其道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独行其是　前仆后继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前赴后继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另眼相看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刮目相看　不胜其烦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不厌其烦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骇人听闻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耸人听闻　纷纷扬扬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沸沸扬扬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鱼目混珠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鱼龙混杂　</a:t>
            </a:r>
            <a:r>
              <a:rPr lang="zh-CN" altLang="en-US" b="1">
                <a:sym typeface="+mn-ea"/>
              </a:rPr>
              <a:t>惨无人道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ym typeface="+mn-ea"/>
              </a:rPr>
              <a:t>惨绝人寰</a:t>
            </a: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不胫而走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不翼而飞　无可厚非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无可非议</a:t>
            </a:r>
          </a:p>
          <a:p>
            <a:pPr marL="431800" lvl="0" indent="-431800" eaLnBrk="1" hangingPunct="1">
              <a:lnSpc>
                <a:spcPts val="4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不可理喻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不可思议　处心积虑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殚精竭虑</a:t>
            </a:r>
          </a:p>
        </p:txBody>
      </p:sp>
      <p:pic>
        <p:nvPicPr>
          <p:cNvPr id="100355" name="Picture 2" descr="知识卡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" y="901700"/>
            <a:ext cx="1708150" cy="357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矩形 5121"/>
          <p:cNvSpPr>
            <a:spLocks noChangeArrowheads="1"/>
          </p:cNvSpPr>
          <p:nvPr/>
        </p:nvSpPr>
        <p:spPr bwMode="auto">
          <a:xfrm>
            <a:off x="635" y="1124585"/>
            <a:ext cx="907415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今天是国庆节，放假一天，爸爸妈妈特地带我们到动物园玩。</a:t>
            </a:r>
            <a:b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　　按照惯例，我们早餐喜欢吃地瓜粥。今天因为地瓜卖完了，妈妈只好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黔驴技穷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地削些芋头来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滥竽充数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。没想到那些种在阳台的芋头很好吃，全家都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贪得无厌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地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自食其果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b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出门前，我那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徐娘半老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的妈妈打扮的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花枝招展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鬼斧神工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到一点也看不出是个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糟糠之妻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。头顶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羽毛未丰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的爸爸也赶紧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洗心革面沐猴而冠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，换上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双管齐下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的西装英俊得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惨绝人寰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鸡飞狗跳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到让人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退避三舍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东施效颦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爱漂亮的妹妹更是穿上调整型内衣，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愚公移山画虎类犬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地打扮的艳光四射，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趾高气昂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地穿上新买的高跟鞋。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sym typeface="+mn-ea"/>
              </a:rPr>
              <a:t>     </a:t>
            </a:r>
            <a:r>
              <a:rPr lang="zh-CN" altLang="en-US" sz="2400" b="1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我们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一丘之貉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坐着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素车白马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，很快地到了动物园，不料参观的人多到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豺狼当道草木皆兵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，害我们一家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骨肉分离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妻离子散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的爸爸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鞠躬尽瘁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地到处广播，终于查找到差点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认贼作父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的我和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遇人不淑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的妹妹，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困兽之斗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中，我们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螳臂当车力排众议推已及人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挤到猴笼前，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鱼目混珠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拍了张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强颜欢笑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的全家福。</a:t>
            </a:r>
            <a:b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</a:br>
            <a:b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b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095" y="332740"/>
            <a:ext cx="8443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一篇气死了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99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名老师的中文系女生日记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7886700" cy="1325563"/>
          </a:xfrm>
        </p:spPr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四、成语误用的类型</a:t>
            </a:r>
            <a:endParaRPr lang="zh-CN" altLang="en-US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4" name="Group 22"/>
          <p:cNvGraphicFramePr>
            <a:graphicFrameLocks noGrp="1"/>
          </p:cNvGraphicFramePr>
          <p:nvPr/>
        </p:nvGraphicFramePr>
        <p:xfrm>
          <a:off x="1295636" y="1916832"/>
          <a:ext cx="6552728" cy="2880000"/>
        </p:xfrm>
        <a:graphic>
          <a:graphicData uri="http://schemas.openxmlformats.org/drawingml/2006/table">
            <a:tbl>
              <a:tblPr/>
              <a:tblGrid>
                <a:gridCol w="3168352"/>
                <a:gridCol w="3384376"/>
              </a:tblGrid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望文生义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张冠李戴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褒贬误用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敬谦错位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重复累赘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搭配不当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00"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轻重不分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近义误用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71600" y="1772816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mtClean="0">
                <a:latin typeface="黑体" panose="02010609060101010101" pitchFamily="49" charset="-122"/>
                <a:ea typeface="黑体" panose="02010609060101010101" pitchFamily="49" charset="-122"/>
              </a:rPr>
              <a:t>补充关于“马”的成语</a:t>
            </a:r>
            <a:endParaRPr lang="zh-CN" altLang="en-US" sz="9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143000"/>
            <a:ext cx="4359969" cy="3786188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塞翁失马：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节选自</a:t>
            </a:r>
            <a:r>
              <a:rPr lang="zh-CN" altLang="en-US" sz="3600" b="1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《淮南子·人间训》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意义：比喻事物的祸与福都是具有转换性的。也指坏事在一定条件下可变为好事。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10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</a:endParaRPr>
          </a:p>
        </p:txBody>
      </p:sp>
      <p:pic>
        <p:nvPicPr>
          <p:cNvPr id="6148" name="Picture 4" descr="9358d109b3de9c82b9eef1f16e81800a18d843c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85" y="2276872"/>
            <a:ext cx="3717925" cy="3659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43996" y="1143000"/>
            <a:ext cx="3241501" cy="7778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</a:ln>
        </p:spPr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2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寓言故事</a:t>
            </a: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692696"/>
            <a:ext cx="8496944" cy="639921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原文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近塞上之人有善术者，马无故亡而入胡。人皆吊之，其父曰：“此何遽（</a:t>
            </a:r>
            <a:r>
              <a:rPr lang="zh-CN" altLang="en-US" sz="36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јù</a:t>
            </a:r>
            <a:r>
              <a:rPr lang="zh-CN" altLang="en-US" sz="36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不为福乎？”居数月，其马将胡骏马而归。人皆贺之，其父曰：“此何遽不能为祸乎？”家富良马，其子好骑，堕而折其髀。人皆吊之，其父曰：“此何遽不为福乎？”居一年，胡人大入塞，丁壮者引弦而战。近塞之人，死者十九。此独以跛之故，父子相保。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692696"/>
            <a:ext cx="4320480" cy="452755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一马平川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宋·苏轼《东坡诗·卷二十三·游径山》：“势若骏马奔平川。”偏正式；作定语、宾语；含褒义。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平川：地势平坦的地方。能够纵马疾驰的一片广阔平地。指广阔的平原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buFont typeface="Wingdings" panose="05000000000000000000" pitchFamily="2" charset="2"/>
              <a:buChar char="Ø"/>
            </a:pPr>
            <a:endParaRPr lang="zh-CN" altLang="en-US" sz="3600" b="1" smtClean="0"/>
          </a:p>
        </p:txBody>
      </p:sp>
      <p:pic>
        <p:nvPicPr>
          <p:cNvPr id="8195" name="Picture 3" descr="c9fcc3cec3fdfc03f7d6b39dd63f8794a4c2266c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232" y="2276872"/>
            <a:ext cx="4064000" cy="317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25937" y="1196752"/>
            <a:ext cx="4818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从古典文学作品中来的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192691" y="486271"/>
            <a:ext cx="4807293" cy="3806825"/>
          </a:xfrm>
        </p:spPr>
        <p:txBody>
          <a:bodyPr>
            <a:noAutofit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清 昭连 《啸亭杂录·山舟书法》：“惟公兼数人之长，出入苏米 ，笔力纵横，浑如天马行空。”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天马行空，意指天神之马来往疾行于空中。比喻思想行为无拘无束。亦形容文笔超逸流畅。</a:t>
            </a:r>
          </a:p>
          <a:p>
            <a:pPr eaLnBrk="1" hangingPunct="1">
              <a:lnSpc>
                <a:spcPct val="11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</a:endParaRPr>
          </a:p>
        </p:txBody>
      </p:sp>
      <p:pic>
        <p:nvPicPr>
          <p:cNvPr id="9219" name="Picture 3" descr="3c6d55fbb2fb4316493e423f21a4462308f790529822fb6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" b="13149"/>
          <a:stretch>
            <a:fillRect/>
          </a:stretch>
        </p:blipFill>
        <p:spPr>
          <a:xfrm>
            <a:off x="702152" y="1050964"/>
            <a:ext cx="3600401" cy="4957913"/>
          </a:xfrm>
          <a:noFill/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-36512" y="1340768"/>
            <a:ext cx="738664" cy="464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从古典文学作品中来的</a:t>
            </a:r>
            <a:endParaRPr lang="zh-CN" altLang="en-US" sz="3600"/>
          </a:p>
        </p:txBody>
      </p:sp>
      <p:sp>
        <p:nvSpPr>
          <p:cNvPr id="2" name="矩形 1"/>
          <p:cNvSpPr/>
          <p:nvPr/>
        </p:nvSpPr>
        <p:spPr>
          <a:xfrm>
            <a:off x="1187624" y="495021"/>
            <a:ext cx="286809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天马行空：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620688"/>
            <a:ext cx="8710744" cy="5865812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天马行空：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相传汉武帝时期，在西域有一匹马叫做天马。那匹马四肢健壮，腿脚灵敏，因此没人可以抓住它。后来人们在山脚下放了一匹五彩马，不久它与天马配对生出了很多匹小马。据说这种马出的是赭石色的汗，马蹄踏在石头上就可以形成深深的坑。不久这个消息传到汉武帝耳中，汉武帝十分高兴，便派使者通过丝绸之路送去百匹绸缎以换得一匹小马。可是西域人认为这马万万不能送，于是就将使者赶了回去。汉武帝十分生气，于是下兵攻打西域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sz="36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260648"/>
            <a:ext cx="4041204" cy="3595687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360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快马加鞭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解：给快跑的马再抽几鞭，使它跑得更快。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用来形容：快上加快，疾弛飞奔，或用以比喻不断努力，继续前进。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zh-CN" altLang="en-US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zh-CN" altLang="en-US" sz="36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Picture 3" descr="d6ca7bcb0a46f21fb0ea5b35f7246b600d338744eaf88ec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631" y="1084668"/>
            <a:ext cx="4039369" cy="3822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1392" y="5085184"/>
            <a:ext cx="38909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从历史故事中来的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马到成功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指战马一到，立即成功。比喻成功容易而且迅速，一开始就取得胜利。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语出 元·张国宾《薛仁贵》楔子：“凭着您孩儿学成武艺，智勇双全，若在两阵之间，怕不马到成功。”中国近代史资料丛刊《太平天囯·行军总要》：“自 金田 起义以来，由 湖南 、 湖北 、 安徽 诸省直抵 金陵 ，战胜攻克，马到成功。”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zh-CN" altLang="en-US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43808" y="5661248"/>
            <a:ext cx="38909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从历史故事中来的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老马识途</a:t>
            </a:r>
          </a:p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车水马龙</a:t>
            </a:r>
          </a:p>
          <a:p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指鹿为马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盲人瞎马</a:t>
            </a:r>
            <a:endParaRPr lang="en-US" altLang="zh-CN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下马威</a:t>
            </a:r>
          </a:p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风马牛不相及</a:t>
            </a:r>
          </a:p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死马当活马医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215900" y="0"/>
            <a:ext cx="8820150" cy="6140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考纲解读</a:t>
            </a:r>
            <a:b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考纲中规定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正确使用词语（包括熟语）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，就是说要正确理解词语在具体语境中的意义，能根据语境正确使用词语等。其中，不仅有词语</a:t>
            </a:r>
            <a:r>
              <a:rPr kumimoji="0" lang="zh-CN" altLang="en-US" sz="3600" b="1" i="1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使用是否正确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的问题，还有</a:t>
            </a:r>
            <a:r>
              <a:rPr kumimoji="0" lang="zh-CN" altLang="en-US" sz="3600" b="1" i="1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是否使用得更好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的问题。这就要求考生应从两个方面把握词语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一是正确理解词语的语义，看使用得是否正确；二是正确使用词语，看表达效果是否更好。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340768"/>
            <a:ext cx="7886700" cy="252028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答题方法：</a:t>
            </a:r>
            <a:br>
              <a:rPr lang="en-US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4800" smtClean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zh-CN" altLang="en-US" sz="4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解题步骤</a:t>
            </a:r>
            <a:r>
              <a:rPr lang="zh-CN" altLang="en-US" sz="4800">
                <a:solidFill>
                  <a:srgbClr val="00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，</a:t>
            </a:r>
            <a:r>
              <a:rPr lang="zh-CN" altLang="en-US" sz="4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学会在具体语境中准确辨析词语</a:t>
            </a:r>
            <a:br>
              <a:rPr lang="zh-CN" altLang="en-US" sz="480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sz="4800"/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Object 82"/>
          <p:cNvGraphicFramePr>
            <a:graphicFrameLocks noGrp="1" noChangeAspect="1"/>
          </p:cNvGraphicFramePr>
          <p:nvPr>
            <p:ph idx="1"/>
          </p:nvPr>
        </p:nvGraphicFramePr>
        <p:xfrm>
          <a:off x="107504" y="1124744"/>
          <a:ext cx="8928992" cy="462260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imgW="10756265" imgH="4764405" progId="Word.Document.8">
                  <p:embed/>
                </p:oleObj>
              </mc:Choice>
              <mc:Fallback>
                <p:oleObj name="文档" r:id="rId2" imgW="10756265" imgH="476440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07504" y="1124744"/>
                        <a:ext cx="8928992" cy="46226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Object 159"/>
          <p:cNvGraphicFramePr>
            <a:graphicFrameLocks noGrp="1" noChangeAspect="1"/>
          </p:cNvGraphicFramePr>
          <p:nvPr>
            <p:ph idx="1"/>
          </p:nvPr>
        </p:nvGraphicFramePr>
        <p:xfrm>
          <a:off x="179512" y="764704"/>
          <a:ext cx="8784976" cy="511256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2" imgW="10756265" imgH="5359400" progId="Word.Document.8">
                  <p:embed/>
                </p:oleObj>
              </mc:Choice>
              <mc:Fallback>
                <p:oleObj name="文档" r:id="rId2" imgW="10756265" imgH="53594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79512" y="764704"/>
                        <a:ext cx="8784976" cy="51125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占位符 15361"/>
          <p:cNvSpPr>
            <a:spLocks noGrp="1" noRot="1" noChangeArrowheads="1"/>
          </p:cNvSpPr>
          <p:nvPr>
            <p:ph idx="1"/>
          </p:nvPr>
        </p:nvSpPr>
        <p:spPr>
          <a:xfrm>
            <a:off x="107315" y="621030"/>
            <a:ext cx="9000490" cy="616585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【2021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全国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乙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卷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】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阅读下面的文字，完成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17-19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题。</a:t>
            </a:r>
            <a:endParaRPr lang="en-US" altLang="zh-CN" sz="200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有人说，互联网虽然实现了我们的一个古老梦想，把远在天涯的人变得</a:t>
            </a:r>
            <a:r>
              <a:rPr lang="zh-CN" altLang="en-US" sz="2000" u="sng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。但与此同时也可能恰好相反，把身边的人变得如在天涯，因而引发了一种普遍的担心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当我们越来越习惯于线上的虚拟世界时，我们是否会最终失去与现实世界的联系。对线上虚拟世界的担心，并非</a:t>
            </a:r>
            <a:r>
              <a:rPr lang="zh-CN" altLang="en-US" sz="2000" u="sng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。正如有研究者指出的那样，互联网已经深入到我们生活中的方方面面，过度沉迷有可能让一些人“越来越拥抱技术、越来越忽略彼此”。</a:t>
            </a:r>
          </a:p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实际上，线上与线下之间的界限也不是那么</a:t>
            </a:r>
            <a:r>
              <a:rPr lang="zh-CN" altLang="en-US" sz="2000" u="sng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000" u="sng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000" u="sng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，研究发现，互联网中的社交关系大多是通过“上传”线下的好友形成的，是现实社交的延续。从空间角度来讲，互联网有助于我们维系远距离的线下关系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从时间角度来看，媒介化创造了一种广泛的双向即时互动。空间和时间由于不断压缩，大大增强了互动性，社会交往效率有助于得到显著提高。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		)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。“虚拟”与“现实”早已是你中有我， 我中有你。现实世界为虚拟生活 </a:t>
            </a:r>
            <a:r>
              <a:rPr lang="zh-CN" altLang="en-US" sz="2000" u="sng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地提供养料，虚拟生活又能激发和充实现实世界的活力。</a:t>
            </a:r>
            <a:endParaRPr lang="zh-CN" altLang="en-US" sz="180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17.	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依次填入文中横线上的词语，全都恰当的一项是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(3 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</a:p>
          <a:p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	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近在咫尺   杞人忧天   泾渭分明   源源不断</a:t>
            </a:r>
          </a:p>
          <a:p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	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触手可及   空穴来风   泾渭分明   取之不尽</a:t>
            </a:r>
          </a:p>
          <a:p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	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近在咫尺   空穴来风   非此即彼   源源不断</a:t>
            </a:r>
          </a:p>
          <a:p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	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触手可及   杞人忧天   非此即彼   取之不尽</a:t>
            </a:r>
          </a:p>
          <a:p>
            <a:endParaRPr lang="zh-CN" altLang="en-US" sz="180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363" name="文本框 15362"/>
          <p:cNvSpPr txBox="1">
            <a:spLocks noChangeArrowheads="1"/>
          </p:cNvSpPr>
          <p:nvPr/>
        </p:nvSpPr>
        <p:spPr bwMode="auto">
          <a:xfrm>
            <a:off x="4284663" y="1052513"/>
            <a:ext cx="3635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21508" name="文本框 15363"/>
          <p:cNvSpPr txBox="1">
            <a:spLocks noChangeArrowheads="1"/>
          </p:cNvSpPr>
          <p:nvPr/>
        </p:nvSpPr>
        <p:spPr bwMode="auto">
          <a:xfrm>
            <a:off x="0" y="0"/>
            <a:ext cx="5257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高考再现：</a:t>
            </a:r>
          </a:p>
        </p:txBody>
      </p:sp>
      <p:sp>
        <p:nvSpPr>
          <p:cNvPr id="15365" name="文本框 15364"/>
          <p:cNvSpPr txBox="1">
            <a:spLocks noChangeArrowheads="1"/>
          </p:cNvSpPr>
          <p:nvPr/>
        </p:nvSpPr>
        <p:spPr bwMode="auto">
          <a:xfrm>
            <a:off x="5364163" y="2349500"/>
            <a:ext cx="24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15366" name="文本框 15365"/>
          <p:cNvSpPr txBox="1">
            <a:spLocks noChangeArrowheads="1"/>
          </p:cNvSpPr>
          <p:nvPr/>
        </p:nvSpPr>
        <p:spPr bwMode="auto">
          <a:xfrm>
            <a:off x="5148263" y="3429000"/>
            <a:ext cx="24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15367" name="文本框 15366"/>
          <p:cNvSpPr txBox="1">
            <a:spLocks noChangeArrowheads="1"/>
          </p:cNvSpPr>
          <p:nvPr/>
        </p:nvSpPr>
        <p:spPr bwMode="auto">
          <a:xfrm>
            <a:off x="5292725" y="4508500"/>
            <a:ext cx="24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15368" name="文本框 15367"/>
          <p:cNvSpPr txBox="1">
            <a:spLocks noChangeArrowheads="1"/>
          </p:cNvSpPr>
          <p:nvPr/>
        </p:nvSpPr>
        <p:spPr bwMode="auto">
          <a:xfrm>
            <a:off x="4716463" y="5734050"/>
            <a:ext cx="24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36460" y="5229225"/>
            <a:ext cx="286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5" grpId="0"/>
      <p:bldP spid="15366" grpId="0"/>
      <p:bldP spid="15367" grpId="0"/>
      <p:bldP spid="1536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590" y="0"/>
            <a:ext cx="9066530" cy="675767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(2019·全国卷Ⅰ改编)依次填入文中横线上的词语，全都恰当的一项是(　　)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国传统音乐包括民间音乐、宗教音乐、文人音乐、宫廷音乐等类别，其中文人音乐的代表主要就是古琴艺术。但随着传统文人阶层在中国的消失，古琴艺术逐渐________，甚至被社会遗忘。直到2003年，中国的古琴艺术被联合国教科文组织列入“人类口头和非物质遗产代表作名录”，这种过去对文化有着深刻影响的艺术形式，才重新________了生机。古琴音量小，很多人认为这是它的一个缺点，但我认为这恰恰是它的一个特点。正因为古琴音量小，使得古琴成为直接和你的心进行交流的乐器，是最个人化的乐器。我国古代就有“琴者，心也”“琴者，禁也”的说法。“琴者，心也”即弹琴是为了和自己的心灵对话，与大自然交流，与三五“知音”互相欣赏；“琴者，禁也”即弹琴是为了________自己，也说明在古人心目中，琴不仅是一件乐器，也是________的工具。</a:t>
            </a:r>
          </a:p>
          <a:p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A．边缘化　获得　制约　放松身心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B．私人化　获得　制约　修身养性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C．私人化　焕发　约束　放松身心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D．边缘化　焕发　约束　修身养性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16595" y="-27305"/>
            <a:ext cx="286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0955" y="0"/>
            <a:ext cx="9101455" cy="698563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/>
          <a:lstStyle/>
          <a:p>
            <a:endParaRPr lang="zh-CN" altLang="en-US" sz="2000"/>
          </a:p>
          <a:p>
            <a:r>
              <a:rPr lang="zh-CN" altLang="en-US" sz="2000"/>
              <a:t>3．(2021·江西南昌模拟改编)依次填入文中横线上的词语，全都</a:t>
            </a:r>
            <a:r>
              <a:rPr lang="zh-CN" altLang="en-US" sz="2000">
                <a:solidFill>
                  <a:srgbClr val="FF0000"/>
                </a:solidFill>
              </a:rPr>
              <a:t>恰当</a:t>
            </a:r>
            <a:r>
              <a:rPr lang="zh-CN" altLang="en-US" sz="2000"/>
              <a:t>的一项是(　　)</a:t>
            </a:r>
          </a:p>
          <a:p>
            <a:r>
              <a:rPr lang="zh-CN" altLang="en-US" sz="2000"/>
              <a:t>毛笔——“文房四宝”之一，其起源可追溯到新石器时代，随着文化的发展，毛笔被赋予很多________。毛笔虽然是一种书写工具，但是它所衍生出来的毛笔文化，已经成为了中国传统文化的一部分，并体现在了“用笔之道”上。“用笔之道”便是“做人之道”，简单来讲，就是外柔内刚。毛笔的毛很软，蘸上墨后则要写出力度，要________，这就叫以柔克刚。毛笔的毛是个柔软的东西，写出来的字却很有风骨，这是中国人的一种美学。把那么多柔软的毛集中在一起，体现了君子________的文化理念。每个人________可以提出不同的意见，但是都朝着相同的目标努力前进，彼此尊重，形成合力。所以我们在书写的过程当中，就得把握住中锋，用笔一定不能让它散，这就是中华民族的智慧。</a:t>
            </a:r>
          </a:p>
          <a:p>
            <a:r>
              <a:rPr lang="zh-CN" altLang="en-US" sz="2000"/>
              <a:t>A．内涵　入木三分　和而不同　都</a:t>
            </a:r>
          </a:p>
          <a:p>
            <a:r>
              <a:rPr lang="zh-CN" altLang="en-US" sz="2000"/>
              <a:t>B．内含    入木三分    和而不同    虽然</a:t>
            </a:r>
          </a:p>
          <a:p>
            <a:r>
              <a:rPr lang="zh-CN" altLang="en-US" sz="2000"/>
              <a:t>C．内涵    大笔如椽    同而不和    都</a:t>
            </a:r>
          </a:p>
          <a:p>
            <a:r>
              <a:rPr lang="zh-CN" altLang="en-US" sz="2000"/>
              <a:t>D．内含    大笔如椽    同而不和    虽然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36460" y="5229225"/>
            <a:ext cx="286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0" y="0"/>
            <a:ext cx="9092565" cy="698563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/>
          <a:lstStyle/>
          <a:p>
            <a:r>
              <a:rPr lang="zh-CN" altLang="en-US" sz="2000"/>
              <a:t>4．(2021·四川绵阳考试改编)依次填入文中横线上的词语，全都恰当的一项是(　　)</a:t>
            </a:r>
          </a:p>
          <a:p>
            <a:r>
              <a:rPr lang="zh-CN" altLang="en-US" sz="2000"/>
              <a:t>马克思在青年时期就坚定理想，要为人类的解放而斗争，并________，为此奋斗终生。在《关于费尔巴哈提纲》中，马克思写下了“哲学家们只是在用不同的方式解释世界，而问题在于改变世界”。这句话________，引人深思。当近代西方的列强用坚船利炮轰开中国的大门，一系列不平等条约的________，使中国的主权遭受严重践踏。1919年，马克思主义传入中国，给救亡图存的中国人民带来了希望，指明了方向。李大钊用“阶级斗争”高度凝练了马克思主义的三大精神。毛泽东后来在对《共产党宣言》进行学习后，也________“阶级斗争”是《共产党宣言》的要义。自1921年中国共产党诞生以来，从新民主主义革命到社会主义建设再到改革开放，正是延续不断的斗争精神，使我们从一个胜利走向另一个胜利。</a:t>
            </a:r>
          </a:p>
          <a:p>
            <a:r>
              <a:rPr lang="zh-CN" altLang="en-US" sz="2000"/>
              <a:t>A．矢志不渝　振聋发聩　签订　认为</a:t>
            </a:r>
          </a:p>
          <a:p>
            <a:r>
              <a:rPr lang="zh-CN" altLang="en-US" sz="2000"/>
              <a:t>B．至死不渝　醍醐灌顶　签署　认可</a:t>
            </a:r>
          </a:p>
          <a:p>
            <a:r>
              <a:rPr lang="zh-CN" altLang="en-US" sz="2000"/>
              <a:t>C．矢志不渝　醍醐灌顶　签署　认为</a:t>
            </a:r>
          </a:p>
          <a:p>
            <a:r>
              <a:rPr lang="zh-CN" altLang="en-US" sz="2000"/>
              <a:t>D．至死不渝　振聋发聩　签订　认可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36460" y="5229225"/>
            <a:ext cx="286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4290" y="151765"/>
            <a:ext cx="9074785" cy="655447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/>
          <a:lstStyle/>
          <a:p>
            <a:endParaRPr lang="zh-CN" altLang="en-US" sz="2000"/>
          </a:p>
          <a:p>
            <a:r>
              <a:rPr lang="zh-CN" altLang="en-US" sz="2000"/>
              <a:t>5．(2021·四川遂宁诊断改编)依次填入文中横线上的词语，全都恰当的一项是(　　)</a:t>
            </a:r>
          </a:p>
          <a:p>
            <a:r>
              <a:rPr lang="zh-CN" altLang="en-US" sz="2000"/>
              <a:t>这场新冠肺炎疫情暴发后，党中央________迅速，特别重视，亲自部署，亲自指挥。许多国家领导人和国际组织负责人对中国抗疫举措______积极成效予以高度肯定。面对疫情在全球蔓延，中国积极主动与国际社会开展合作，________同世界卫生组织和国际社会分享抗疫经验，迅速向众多国家和地区提供物资援助，向多个国家派遣医疗专家团队。在这场全球合作抗击疫情行动中，中国贡献给世界的，不仅是宝贵的防疫时间和________的物资援助，更有携手抗疫、共克时艰的团结合作精神。</a:t>
            </a:r>
          </a:p>
          <a:p>
            <a:endParaRPr lang="zh-CN" altLang="en-US" sz="2000"/>
          </a:p>
          <a:p>
            <a:r>
              <a:rPr lang="zh-CN" altLang="en-US" sz="2000"/>
              <a:t>A．反映　以及　不遗余力　绝渡逢舟 </a:t>
            </a:r>
          </a:p>
          <a:p>
            <a:r>
              <a:rPr lang="zh-CN" altLang="en-US" sz="2000"/>
              <a:t>B．反应　以及　毫无保留　雪中送炭</a:t>
            </a:r>
          </a:p>
          <a:p>
            <a:r>
              <a:rPr lang="zh-CN" altLang="en-US" sz="2000"/>
              <a:t>C．反映　及其　不遗余力　绝渡逢舟</a:t>
            </a:r>
          </a:p>
          <a:p>
            <a:r>
              <a:rPr lang="zh-CN" altLang="en-US" sz="2000"/>
              <a:t>D．反应　及其　毫无保留　雪中送炭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36460" y="5229225"/>
            <a:ext cx="286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2204720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4000" b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熟语的特点及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  <a:p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、能正确使用熟语，特别是成语，掌握辨析成语的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八个角度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一、关于熟语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zh-CN" altLang="en-US" sz="36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熟语是语言在长期发展过程中逐渐形成的、为人们所熟习、一般</a:t>
            </a:r>
            <a:r>
              <a:rPr lang="zh-CN" altLang="en-US" sz="36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不能任意改变其结构的定型的短语或句子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。只能整个应用，不能随意变动其中部分，并且往往不能按照一般的词法来分析。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一、关于熟语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基本类型</a:t>
            </a:r>
            <a:endParaRPr lang="zh-CN" altLang="en-US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251520" y="1700808"/>
          <a:ext cx="8640000" cy="489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6479760"/>
              </a:tblGrid>
              <a:tr h="50405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基本类型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含义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成语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惯用语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8827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歇后语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0811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谚语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200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格言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411760" y="2415951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是一种相沿习用的特殊固定短语</a:t>
            </a:r>
          </a:p>
        </p:txBody>
      </p:sp>
      <p:sp>
        <p:nvSpPr>
          <p:cNvPr id="6" name="矩形 5"/>
          <p:cNvSpPr/>
          <p:nvPr/>
        </p:nvSpPr>
        <p:spPr>
          <a:xfrm>
            <a:off x="2428920" y="4847158"/>
            <a:ext cx="61118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是人民群众口头上流传的通俗而含义深刻的固定短语</a:t>
            </a:r>
          </a:p>
        </p:txBody>
      </p:sp>
      <p:sp>
        <p:nvSpPr>
          <p:cNvPr id="7" name="矩形 6"/>
          <p:cNvSpPr/>
          <p:nvPr/>
        </p:nvSpPr>
        <p:spPr>
          <a:xfrm>
            <a:off x="2411760" y="3144136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是口语中短小定型的习惯用语</a:t>
            </a:r>
          </a:p>
        </p:txBody>
      </p:sp>
      <p:sp>
        <p:nvSpPr>
          <p:cNvPr id="8" name="矩形 7"/>
          <p:cNvSpPr/>
          <p:nvPr/>
        </p:nvSpPr>
        <p:spPr>
          <a:xfrm>
            <a:off x="2483768" y="5940569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是具有教育意义的警句</a:t>
            </a:r>
          </a:p>
        </p:txBody>
      </p:sp>
      <p:sp>
        <p:nvSpPr>
          <p:cNvPr id="9" name="矩形 8"/>
          <p:cNvSpPr/>
          <p:nvPr/>
        </p:nvSpPr>
        <p:spPr>
          <a:xfrm>
            <a:off x="2414440" y="3789040"/>
            <a:ext cx="6334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是由近似谜面</a:t>
            </a:r>
            <a:r>
              <a:rPr lang="zh-CN" altLang="en-US" sz="320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谜底两部分组成的带有隐语性质的口头用语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TABLE_BEAUTIFY" val="smartTable{26f379aa-ce10-40e2-bcb0-0c22cb328b5d}"/>
</p:tagLst>
</file>

<file path=ppt/tags/tag2.xml><?xml version="1.0" encoding="utf-8"?>
<p:tagLst xmlns:p="http://schemas.openxmlformats.org/presentationml/2006/main">
  <p:tag name="KSO_WM_BEAUTIFY_FLAG" val="#wm#"/>
  <p:tag name="KSO_WM_DYNAMICNUM_SPEED" val="3"/>
  <p:tag name="KSO_WM_UNIT_DIAGRAM_MODELTYPE" val="dynamicNum"/>
  <p:tag name="KSO_WM_UNIT_DYNMNUM_DGM_ANIMTYPE" val="5"/>
  <p:tag name="KSO_WM_UNIT_DYNMNUM_TYPE" val="1"/>
  <p:tag name="KSO_WM_UNIT_INDEX" val="1628661724245_1_1"/>
  <p:tag name="KSO_WM_UNIT_TYPE" val="ζ_h_f"/>
</p:tagLst>
</file>

<file path=ppt/tags/tag3.xml><?xml version="1.0" encoding="utf-8"?>
<p:tagLst xmlns:p="http://schemas.openxmlformats.org/presentationml/2006/main">
  <p:tag name="[PLUGINVER]" val="1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3_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4_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美好家庭family">
  <a:themeElements>
    <a:clrScheme name="">
      <a:dk1>
        <a:srgbClr val="000000"/>
      </a:dk1>
      <a:lt1>
        <a:srgbClr val="FFFFFF"/>
      </a:lt1>
      <a:dk2>
        <a:srgbClr val="FF9900"/>
      </a:dk2>
      <a:lt2>
        <a:srgbClr val="C0C0C0"/>
      </a:lt2>
      <a:accent1>
        <a:srgbClr val="3FB564"/>
      </a:accent1>
      <a:accent2>
        <a:srgbClr val="15A2E9"/>
      </a:accent2>
      <a:accent3>
        <a:srgbClr val="FFFFFF"/>
      </a:accent3>
      <a:accent4>
        <a:srgbClr val="000000"/>
      </a:accent4>
      <a:accent5>
        <a:srgbClr val="AFD6B8"/>
      </a:accent5>
      <a:accent6>
        <a:srgbClr val="1291D1"/>
      </a:accent6>
      <a:hlink>
        <a:srgbClr val="0000CC"/>
      </a:hlink>
      <a:folHlink>
        <a:srgbClr val="FF9933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2A00"/>
        </a:accent4>
        <a:accent5>
          <a:srgbClr val="AFD6B8"/>
        </a:accent5>
        <a:accent6>
          <a:srgbClr val="1291D1"/>
        </a:accent6>
        <a:hlink>
          <a:srgbClr val="7F70D8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0311D"/>
        </a:dk1>
        <a:lt1>
          <a:srgbClr val="FFFFFF"/>
        </a:lt1>
        <a:dk2>
          <a:srgbClr val="44808E"/>
        </a:dk2>
        <a:lt2>
          <a:srgbClr val="DDDDDD"/>
        </a:lt2>
        <a:accent1>
          <a:srgbClr val="DCC242"/>
        </a:accent1>
        <a:accent2>
          <a:srgbClr val="388FDE"/>
        </a:accent2>
        <a:accent3>
          <a:srgbClr val="FFFFFF"/>
        </a:accent3>
        <a:accent4>
          <a:srgbClr val="282917"/>
        </a:accent4>
        <a:accent5>
          <a:srgbClr val="EADDB0"/>
        </a:accent5>
        <a:accent6>
          <a:srgbClr val="3180C7"/>
        </a:accent6>
        <a:hlink>
          <a:srgbClr val="57BB7D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1367BB"/>
        </a:dk2>
        <a:lt2>
          <a:srgbClr val="C0C0C0"/>
        </a:lt2>
        <a:accent1>
          <a:srgbClr val="68B3D8"/>
        </a:accent1>
        <a:accent2>
          <a:srgbClr val="EC8D4C"/>
        </a:accent2>
        <a:accent3>
          <a:srgbClr val="FFFFFF"/>
        </a:accent3>
        <a:accent4>
          <a:srgbClr val="000000"/>
        </a:accent4>
        <a:accent5>
          <a:srgbClr val="B9D5E8"/>
        </a:accent5>
        <a:accent6>
          <a:srgbClr val="D37E43"/>
        </a:accent6>
        <a:hlink>
          <a:srgbClr val="4CC737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0000"/>
        </a:accent4>
        <a:accent5>
          <a:srgbClr val="AFD6B8"/>
        </a:accent5>
        <a:accent6>
          <a:srgbClr val="1291D1"/>
        </a:accent6>
        <a:hlink>
          <a:srgbClr val="7F70D8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0000"/>
        </a:accent4>
        <a:accent5>
          <a:srgbClr val="AFD6B8"/>
        </a:accent5>
        <a:accent6>
          <a:srgbClr val="1291D1"/>
        </a:accent6>
        <a:hlink>
          <a:srgbClr val="7F70D8"/>
        </a:hlink>
        <a:folHlink>
          <a:srgbClr val="F0E7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0000"/>
        </a:accent4>
        <a:accent5>
          <a:srgbClr val="AFD6B8"/>
        </a:accent5>
        <a:accent6>
          <a:srgbClr val="1291D1"/>
        </a:accent6>
        <a:hlink>
          <a:srgbClr val="0000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450</Paragraphs>
  <Slides>67</Slides>
  <Notes>29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baseType="lpstr" size="85">
      <vt:lpstr>Arial</vt:lpstr>
      <vt:lpstr>Calibri Light</vt:lpstr>
      <vt:lpstr>Calibri</vt:lpstr>
      <vt:lpstr>Times New Roman</vt:lpstr>
      <vt:lpstr>宋体</vt:lpstr>
      <vt:lpstr>Wingdings</vt:lpstr>
      <vt:lpstr>Wingdings 2</vt:lpstr>
      <vt:lpstr>黑体</vt:lpstr>
      <vt:lpstr>微软雅黑</vt:lpstr>
      <vt:lpstr>华文中宋</vt:lpstr>
      <vt:lpstr>楷体</vt:lpstr>
      <vt:lpstr>楷体_GB2312</vt:lpstr>
      <vt:lpstr>隶书</vt:lpstr>
      <vt:lpstr>华文行楷</vt:lpstr>
      <vt:lpstr>华文新魏</vt:lpstr>
      <vt:lpstr>华文楷体</vt:lpstr>
      <vt:lpstr>仿宋_GB2312</vt:lpstr>
      <vt:lpstr>自定义设计方案</vt:lpstr>
      <vt:lpstr>语言文字运用（分值20）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学习目标</vt:lpstr>
      <vt:lpstr>一、关于熟语——定义</vt:lpstr>
      <vt:lpstr>一、关于熟语——基本类型</vt:lpstr>
      <vt:lpstr>二、熟语的老大哥——成语</vt:lpstr>
      <vt:lpstr>三、课堂活动——看图猜成语</vt:lpstr>
      <vt:lpstr>三、课堂活动——看图猜成语</vt:lpstr>
      <vt:lpstr>三、课堂活动——成语之最</vt:lpstr>
      <vt:lpstr>PowerPoint Presentation</vt:lpstr>
      <vt:lpstr>PowerPoint Presentation</vt:lpstr>
      <vt:lpstr>PowerPoint Presentation</vt:lpstr>
      <vt:lpstr>类似成语</vt:lpstr>
      <vt:lpstr>类似成语</vt:lpstr>
      <vt:lpstr>类似成语</vt:lpstr>
      <vt:lpstr>类似成语</vt:lpstr>
      <vt:lpstr>类似成语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试一试：快速说出以下成语的使用对象。</vt:lpstr>
      <vt:lpstr>PowerPoint Presentation</vt:lpstr>
      <vt:lpstr>PowerPoint Presentation</vt:lpstr>
      <vt:lpstr>PowerPoint Presentation</vt:lpstr>
      <vt:lpstr>判断褒贬：</vt:lpstr>
      <vt:lpstr>练一练：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练一练：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四、成语误用的类型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答题方法：    明确解题步骤，学会在具体语境中准确辨析词语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2021-08-27T13:56:04.759</cp:lastPrinted>
  <dcterms:created xsi:type="dcterms:W3CDTF">2021-08-27T13:56:04Z</dcterms:created>
  <dcterms:modified xsi:type="dcterms:W3CDTF">2021-08-27T05:56:07Z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