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92" d="100"/>
          <a:sy n="92" d="100"/>
        </p:scale>
        <p:origin x="498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364D0-14F5-400B-B6A9-57C6A35EA08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C83CC6-1BF8-44E0-9F78-48C4EF6D41B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描述的全景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364D0-14F5-400B-B6A9-57C6A35EA087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C83CC6-1BF8-44E0-9F78-48C4EF6D41B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描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364D0-14F5-400B-B6A9-57C6A35EA08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C83CC6-1BF8-44E0-9F78-48C4EF6D41B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描述的引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364D0-14F5-400B-B6A9-57C6A35EA08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C83CC6-1BF8-44E0-9F78-48C4EF6D41B6}" type="slidenum">
              <a:rPr lang="zh-CN" altLang="en-US" smtClean="0"/>
            </a:fld>
            <a:endParaRPr lang="zh-CN" altLang="en-US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 panose="020B0604020202020204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 panose="020B0604020202020204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364D0-14F5-400B-B6A9-57C6A35EA08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C83CC6-1BF8-44E0-9F78-48C4EF6D41B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364D0-14F5-400B-B6A9-57C6A35EA08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C83CC6-1BF8-44E0-9F78-48C4EF6D41B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图片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364D0-14F5-400B-B6A9-57C6A35EA08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C83CC6-1BF8-44E0-9F78-48C4EF6D41B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364D0-14F5-400B-B6A9-57C6A35EA08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C83CC6-1BF8-44E0-9F78-48C4EF6D41B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364D0-14F5-400B-B6A9-57C6A35EA08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C83CC6-1BF8-44E0-9F78-48C4EF6D41B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364D0-14F5-400B-B6A9-57C6A35EA08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C83CC6-1BF8-44E0-9F78-48C4EF6D41B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364D0-14F5-400B-B6A9-57C6A35EA08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C83CC6-1BF8-44E0-9F78-48C4EF6D41B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364D0-14F5-400B-B6A9-57C6A35EA087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C83CC6-1BF8-44E0-9F78-48C4EF6D41B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364D0-14F5-400B-B6A9-57C6A35EA087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C83CC6-1BF8-44E0-9F78-48C4EF6D41B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364D0-14F5-400B-B6A9-57C6A35EA08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C83CC6-1BF8-44E0-9F78-48C4EF6D41B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364D0-14F5-400B-B6A9-57C6A35EA08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C83CC6-1BF8-44E0-9F78-48C4EF6D41B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364D0-14F5-400B-B6A9-57C6A35EA08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C83CC6-1BF8-44E0-9F78-48C4EF6D41B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364D0-14F5-400B-B6A9-57C6A35EA087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C83CC6-1BF8-44E0-9F78-48C4EF6D41B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image" Target="../media/image4.png"/><Relationship Id="rId20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9" Type="http://schemas.openxmlformats.org/officeDocument/2006/relationships/image" Target="../media/image2.png"/><Relationship Id="rId18" Type="http://schemas.openxmlformats.org/officeDocument/2006/relationships/image" Target="../media/image1.png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>
            <a:fillRect/>
          </a:stretch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>
            <a:fillRect/>
          </a:stretch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>
            <a:fillRect/>
          </a:stretch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>
            <a:fillRect/>
          </a:stretch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A17364D0-14F5-400B-B6A9-57C6A35EA08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C83CC6-1BF8-44E0-9F78-48C4EF6D41B6}" type="slidenum">
              <a:rPr lang="zh-CN" altLang="en-US" smtClean="0"/>
            </a:fld>
            <a:endParaRPr lang="zh-CN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panose="05040102010807070707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panose="05040102010807070707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panose="05040102010807070707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panose="05040102010807070707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panose="05040102010807070707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571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panose="05040102010807070707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panose="05040102010807070707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panose="05040102010807070707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panose="05040102010807070707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706582" y="907473"/>
            <a:ext cx="10131138" cy="4724400"/>
          </a:xfrm>
        </p:spPr>
        <p:txBody>
          <a:bodyPr/>
          <a:lstStyle/>
          <a:p>
            <a:pPr algn="ctr"/>
            <a:r>
              <a:rPr lang="zh-CN" altLang="en-US" sz="4800" dirty="0" smtClean="0">
                <a:solidFill>
                  <a:srgbClr val="FFFF00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高考散文阅读答题技巧归纳</a:t>
            </a:r>
            <a:br>
              <a:rPr lang="en-US" altLang="zh-CN" sz="4800" dirty="0" smtClean="0">
                <a:solidFill>
                  <a:srgbClr val="FFFF00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</a:br>
            <a:br>
              <a:rPr lang="en-US" altLang="zh-CN" sz="3600" dirty="0" smtClean="0">
                <a:solidFill>
                  <a:srgbClr val="FFFF00"/>
                </a:solidFill>
              </a:rPr>
            </a:br>
            <a:r>
              <a:rPr lang="zh-CN" altLang="en-US" sz="3600" b="1" dirty="0" smtClean="0"/>
              <a:t>一</a:t>
            </a:r>
            <a:r>
              <a:rPr lang="zh-CN" altLang="zh-CN" sz="3600" b="1" dirty="0" smtClean="0"/>
              <a:t>、</a:t>
            </a:r>
            <a:r>
              <a:rPr lang="zh-CN" altLang="zh-CN" sz="3600" b="1" dirty="0"/>
              <a:t>散文命题的一般规律</a:t>
            </a:r>
            <a:br>
              <a:rPr lang="en-US" altLang="zh-CN" sz="3600" b="1" dirty="0"/>
            </a:br>
            <a:br>
              <a:rPr lang="zh-CN" altLang="zh-CN" sz="3600" b="1" dirty="0"/>
            </a:br>
            <a:r>
              <a:rPr lang="en-US" altLang="zh-CN" sz="3600" dirty="0" smtClean="0"/>
              <a:t> </a:t>
            </a:r>
            <a:r>
              <a:rPr lang="zh-CN" altLang="zh-CN" sz="3600" dirty="0" smtClean="0"/>
              <a:t>㈠</a:t>
            </a:r>
            <a:r>
              <a:rPr lang="zh-CN" altLang="zh-CN" sz="3600" dirty="0"/>
              <a:t>标题</a:t>
            </a:r>
            <a:br>
              <a:rPr lang="en-US" altLang="zh-CN" sz="3600" dirty="0"/>
            </a:br>
            <a:br>
              <a:rPr lang="zh-CN" altLang="zh-CN" sz="3600" dirty="0"/>
            </a:br>
            <a:endParaRPr lang="zh-CN" alt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4855" y="446810"/>
            <a:ext cx="10681853" cy="6047508"/>
          </a:xfrm>
        </p:spPr>
        <p:txBody>
          <a:bodyPr>
            <a:normAutofit/>
          </a:bodyPr>
          <a:lstStyle/>
          <a:p>
            <a:r>
              <a:rPr lang="en-US" altLang="zh-CN" sz="3200" dirty="0"/>
              <a:t>3</a:t>
            </a:r>
            <a:r>
              <a:rPr lang="zh-CN" altLang="en-US" sz="3200" dirty="0"/>
              <a:t>、品味精彩词句的表现力</a:t>
            </a:r>
            <a:endParaRPr lang="zh-CN" altLang="en-US" sz="3200" dirty="0"/>
          </a:p>
          <a:p>
            <a:endParaRPr lang="zh-CN" altLang="en-US" sz="3200" dirty="0"/>
          </a:p>
          <a:p>
            <a:r>
              <a:rPr lang="zh-CN" altLang="en-US" sz="3200" dirty="0"/>
              <a:t>鉴赏语言题，应注意以下几个方面：</a:t>
            </a:r>
            <a:endParaRPr lang="zh-CN" altLang="en-US" sz="3200" dirty="0"/>
          </a:p>
          <a:p>
            <a:r>
              <a:rPr lang="en-US" altLang="zh-CN" sz="3200" dirty="0"/>
              <a:t>(1)</a:t>
            </a:r>
            <a:r>
              <a:rPr lang="zh-CN" altLang="en-US" sz="3200" dirty="0"/>
              <a:t>词语的锤炼：准确、简练、生动、形象。叠音词、拟声词、有表现力的动词、形容词、副词等的巧妙运用。</a:t>
            </a:r>
            <a:endParaRPr lang="zh-CN" altLang="en-US" sz="3200" dirty="0"/>
          </a:p>
          <a:p>
            <a:r>
              <a:rPr lang="en-US" altLang="zh-CN" sz="3200" dirty="0"/>
              <a:t>(2)</a:t>
            </a:r>
            <a:r>
              <a:rPr lang="zh-CN" altLang="en-US" sz="3200" dirty="0"/>
              <a:t>句式的选用：长短句的交错运用，整句</a:t>
            </a:r>
            <a:r>
              <a:rPr lang="en-US" altLang="zh-CN" sz="3200" dirty="0"/>
              <a:t>(</a:t>
            </a:r>
            <a:r>
              <a:rPr lang="zh-CN" altLang="en-US" sz="3200" dirty="0"/>
              <a:t>对偶句、排比句、四字短语</a:t>
            </a:r>
            <a:r>
              <a:rPr lang="en-US" altLang="zh-CN" sz="3200" dirty="0"/>
              <a:t>)</a:t>
            </a:r>
            <a:r>
              <a:rPr lang="zh-CN" altLang="en-US" sz="3200" dirty="0"/>
              <a:t>、散句</a:t>
            </a:r>
            <a:r>
              <a:rPr lang="en-US" altLang="zh-CN" sz="3200" dirty="0"/>
              <a:t>(</a:t>
            </a:r>
            <a:r>
              <a:rPr lang="zh-CN" altLang="en-US" sz="3200" dirty="0"/>
              <a:t>句子参差不齐、长短不一</a:t>
            </a:r>
            <a:r>
              <a:rPr lang="en-US" altLang="zh-CN" sz="3200" dirty="0"/>
              <a:t>)</a:t>
            </a:r>
            <a:r>
              <a:rPr lang="zh-CN" altLang="en-US" sz="3200" dirty="0"/>
              <a:t>的运用。</a:t>
            </a:r>
            <a:endParaRPr lang="zh-CN" altLang="en-US" sz="3200" dirty="0"/>
          </a:p>
          <a:p>
            <a:endParaRPr lang="zh-CN" altLang="en-US" sz="3200" dirty="0"/>
          </a:p>
          <a:p>
            <a:endParaRPr lang="zh-CN" alt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74073" y="332509"/>
            <a:ext cx="10359735" cy="6078681"/>
          </a:xfrm>
        </p:spPr>
        <p:txBody>
          <a:bodyPr>
            <a:noAutofit/>
          </a:bodyPr>
          <a:lstStyle/>
          <a:p>
            <a:r>
              <a:rPr lang="en-US" altLang="zh-CN" sz="3200" dirty="0"/>
              <a:t>(3)</a:t>
            </a:r>
            <a:r>
              <a:rPr lang="zh-CN" altLang="zh-CN" sz="3200" dirty="0"/>
              <a:t>手法的运用</a:t>
            </a:r>
            <a:br>
              <a:rPr lang="en-US" altLang="zh-CN" sz="3200" dirty="0"/>
            </a:br>
            <a:endParaRPr lang="en-US" altLang="zh-CN" sz="3200" dirty="0" smtClean="0"/>
          </a:p>
          <a:p>
            <a:r>
              <a:rPr lang="zh-CN" altLang="zh-CN" sz="3200" dirty="0" smtClean="0"/>
              <a:t>①</a:t>
            </a:r>
            <a:r>
              <a:rPr lang="zh-CN" altLang="zh-CN" sz="3200" dirty="0"/>
              <a:t>修辞格的选用：描绘类的修辞手法作用为使描写对象生动形象，主要有比喻、借代、夸张、拟人；结构类的修辞手法作用为突出强调，主要有对偶、排比、反复；表达类的修辞手法作用为增强语气，主要有反问和设问。</a:t>
            </a:r>
            <a:br>
              <a:rPr lang="en-US" altLang="zh-CN" sz="3200" dirty="0"/>
            </a:br>
            <a:endParaRPr lang="en-US" altLang="zh-CN" sz="3200" dirty="0" smtClean="0"/>
          </a:p>
          <a:p>
            <a:r>
              <a:rPr lang="zh-CN" altLang="zh-CN" sz="3200" dirty="0" smtClean="0"/>
              <a:t>②</a:t>
            </a:r>
            <a:r>
              <a:rPr lang="zh-CN" altLang="zh-CN" sz="3200" dirty="0"/>
              <a:t>表达方式：记叙、议论、描写</a:t>
            </a:r>
            <a:r>
              <a:rPr lang="en-US" altLang="zh-CN" sz="3200" dirty="0"/>
              <a:t>(</a:t>
            </a:r>
            <a:r>
              <a:rPr lang="zh-CN" altLang="zh-CN" sz="3200" dirty="0"/>
              <a:t>多角度描写，色彩方面，动静方面，虚实结合、点面结合，细描和白描等</a:t>
            </a:r>
            <a:r>
              <a:rPr lang="en-US" altLang="zh-CN" sz="3200" dirty="0"/>
              <a:t>)</a:t>
            </a:r>
            <a:r>
              <a:rPr lang="zh-CN" altLang="zh-CN" sz="3200" dirty="0"/>
              <a:t>、抒情（直接、间接、直白、含蓄、借物抒情、托物言志）、说明。</a:t>
            </a:r>
            <a:br>
              <a:rPr lang="en-US" altLang="zh-CN" sz="3200" dirty="0"/>
            </a:br>
            <a:endParaRPr lang="zh-CN" alt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7983" y="706583"/>
            <a:ext cx="10235044" cy="5895108"/>
          </a:xfrm>
        </p:spPr>
        <p:txBody>
          <a:bodyPr>
            <a:normAutofit/>
          </a:bodyPr>
          <a:lstStyle/>
          <a:p>
            <a:r>
              <a:rPr lang="zh-CN" altLang="zh-CN" sz="3200" dirty="0"/>
              <a:t>③其他表现手法。</a:t>
            </a:r>
            <a:br>
              <a:rPr lang="en-US" altLang="zh-CN" sz="3200" dirty="0"/>
            </a:br>
            <a:r>
              <a:rPr lang="zh-CN" altLang="zh-CN" sz="3200" dirty="0"/>
              <a:t>常考的表现手法有想象、联想、象征、渲染、衬托、虚实结合、动静结合、借景抒情、托物言志、以小见大、点面结合、卒章显志等</a:t>
            </a:r>
            <a:br>
              <a:rPr lang="en-US" altLang="zh-CN" sz="3200" dirty="0"/>
            </a:br>
            <a:r>
              <a:rPr lang="zh-CN" altLang="zh-CN" sz="3200" dirty="0"/>
              <a:t>④结构安排：设置悬念、承上启下、铺垫、照应，抒情或叙事的线索脉络等。</a:t>
            </a:r>
            <a:br>
              <a:rPr lang="en-US" altLang="zh-CN" sz="3200" dirty="0"/>
            </a:br>
            <a:endParaRPr lang="en-US" altLang="zh-CN" sz="3200" dirty="0" smtClean="0"/>
          </a:p>
          <a:p>
            <a:endParaRPr lang="en-US" altLang="zh-CN" sz="3200" dirty="0"/>
          </a:p>
          <a:p>
            <a:r>
              <a:rPr lang="en-US" altLang="zh-CN" sz="3200" dirty="0" smtClean="0"/>
              <a:t>(</a:t>
            </a:r>
            <a:r>
              <a:rPr lang="en-US" altLang="zh-CN" sz="3200" dirty="0"/>
              <a:t>4)</a:t>
            </a:r>
            <a:r>
              <a:rPr lang="zh-CN" altLang="zh-CN" sz="3200" dirty="0"/>
              <a:t>整体的语言风格：平实、清新、华丽、幽默、辛辣、自然、简洁明快、含蓄深沉、寓庄于谐、口语化、生动形象、有地方色彩、富有情趣、符合人物身份等。</a:t>
            </a:r>
            <a:endParaRPr lang="zh-CN" altLang="zh-CN" sz="3200" dirty="0"/>
          </a:p>
          <a:p>
            <a:endParaRPr lang="zh-CN" alt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6646" y="405246"/>
            <a:ext cx="11637818" cy="6009408"/>
          </a:xfrm>
        </p:spPr>
        <p:txBody>
          <a:bodyPr>
            <a:noAutofit/>
          </a:bodyPr>
          <a:lstStyle/>
          <a:p>
            <a:r>
              <a:rPr lang="zh-CN" altLang="zh-CN" sz="3200" dirty="0"/>
              <a:t>㈥插入性材料</a:t>
            </a:r>
            <a:br>
              <a:rPr lang="en-US" altLang="zh-CN" sz="3200" dirty="0"/>
            </a:br>
            <a:r>
              <a:rPr lang="zh-CN" altLang="zh-CN" sz="3200" b="1" dirty="0"/>
              <a:t>文中在主体材料之外，经常穿插一些其他的材料，对主要形象的塑造和主旨的表达有着重要作用，答题时应着重从这两方面进行探讨。</a:t>
            </a:r>
            <a:br>
              <a:rPr lang="en-US" altLang="zh-CN" sz="3200" b="1" dirty="0"/>
            </a:br>
            <a:r>
              <a:rPr lang="zh-CN" altLang="zh-CN" sz="3200" b="1" dirty="0"/>
              <a:t>就其类型而言，或是景物描写，或是事件叙述，或是诗词引用，或是细节描写，不一而足；</a:t>
            </a:r>
            <a:br>
              <a:rPr lang="en-US" altLang="zh-CN" sz="3200" b="1" dirty="0"/>
            </a:br>
            <a:r>
              <a:rPr lang="zh-CN" altLang="zh-CN" sz="3200" b="1" dirty="0"/>
              <a:t>就其位置而言，或开头，或结尾，或中间，视需要而定；</a:t>
            </a:r>
            <a:br>
              <a:rPr lang="en-US" altLang="zh-CN" sz="3200" b="1" dirty="0"/>
            </a:br>
            <a:r>
              <a:rPr lang="zh-CN" altLang="zh-CN" sz="3200" b="1" dirty="0"/>
              <a:t>就其作用而言，或对比，或铺垫，或象征，或暗示，或烘托，或渲染，或正衬，或反衬，或营造氛围，或表现风格，或丰富内蕴，或深化主旨，各尽其妙。</a:t>
            </a:r>
            <a:r>
              <a:rPr lang="en-US" altLang="zh-CN" sz="3200" b="1" dirty="0"/>
              <a:t>    </a:t>
            </a:r>
            <a:br>
              <a:rPr lang="en-US" altLang="zh-CN" sz="3200" b="1" dirty="0"/>
            </a:br>
            <a:r>
              <a:rPr lang="zh-CN" altLang="zh-CN" sz="3200" b="1" dirty="0"/>
              <a:t>散文中的穿插性材料是近年来频繁考查的欣赏点。</a:t>
            </a:r>
            <a:br>
              <a:rPr lang="en-US" altLang="zh-CN" sz="3200" b="1" dirty="0"/>
            </a:br>
            <a:endParaRPr lang="zh-CN" altLang="en-US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0556" y="332509"/>
            <a:ext cx="11014362" cy="6265717"/>
          </a:xfrm>
        </p:spPr>
        <p:txBody>
          <a:bodyPr>
            <a:normAutofit fontScale="85000" lnSpcReduction="20000"/>
          </a:bodyPr>
          <a:lstStyle/>
          <a:p>
            <a:r>
              <a:rPr lang="zh-CN" altLang="en-US" sz="3200" dirty="0" smtClean="0"/>
              <a:t>二、</a:t>
            </a:r>
            <a:r>
              <a:rPr lang="zh-CN" altLang="en-US" sz="3200" dirty="0"/>
              <a:t>散文考查的一般规律</a:t>
            </a:r>
            <a:endParaRPr lang="zh-CN" altLang="en-US" sz="3200" dirty="0"/>
          </a:p>
          <a:p>
            <a:endParaRPr lang="zh-CN" altLang="en-US" sz="3200" dirty="0"/>
          </a:p>
          <a:p>
            <a:r>
              <a:rPr lang="zh-CN" altLang="en-US" sz="3200" dirty="0"/>
              <a:t>以上考点可以从三个层面概括为以下七个考点：</a:t>
            </a:r>
            <a:endParaRPr lang="zh-CN" altLang="en-US" sz="3200" dirty="0"/>
          </a:p>
          <a:p>
            <a:r>
              <a:rPr lang="zh-CN" altLang="en-US" sz="3200" b="1" dirty="0">
                <a:solidFill>
                  <a:srgbClr val="FFFF00"/>
                </a:solidFill>
              </a:rPr>
              <a:t>理解</a:t>
            </a:r>
            <a:endParaRPr lang="zh-CN" altLang="en-US" sz="3200" b="1" dirty="0">
              <a:solidFill>
                <a:srgbClr val="FFFF00"/>
              </a:solidFill>
            </a:endParaRPr>
          </a:p>
          <a:p>
            <a:r>
              <a:rPr lang="en-US" altLang="zh-CN" sz="3200" dirty="0"/>
              <a:t>1.</a:t>
            </a:r>
            <a:r>
              <a:rPr lang="zh-CN" altLang="en-US" sz="3200" dirty="0"/>
              <a:t>重要词语含义；</a:t>
            </a:r>
            <a:endParaRPr lang="zh-CN" altLang="en-US" sz="3200" dirty="0"/>
          </a:p>
          <a:p>
            <a:r>
              <a:rPr lang="en-US" altLang="zh-CN" sz="3200" dirty="0"/>
              <a:t>2.</a:t>
            </a:r>
            <a:r>
              <a:rPr lang="zh-CN" altLang="en-US" sz="3200" dirty="0"/>
              <a:t>理解并解释文中重要的句子。</a:t>
            </a:r>
            <a:endParaRPr lang="zh-CN" altLang="en-US" sz="3200" dirty="0"/>
          </a:p>
          <a:p>
            <a:r>
              <a:rPr lang="zh-CN" altLang="en-US" sz="3200" b="1" dirty="0">
                <a:solidFill>
                  <a:srgbClr val="FFFF00"/>
                </a:solidFill>
              </a:rPr>
              <a:t>分析综合</a:t>
            </a:r>
            <a:endParaRPr lang="zh-CN" altLang="en-US" sz="3200" b="1" dirty="0">
              <a:solidFill>
                <a:srgbClr val="FFFF00"/>
              </a:solidFill>
            </a:endParaRPr>
          </a:p>
          <a:p>
            <a:r>
              <a:rPr lang="en-US" altLang="zh-CN" sz="3200" dirty="0"/>
              <a:t>1.    </a:t>
            </a:r>
            <a:r>
              <a:rPr lang="zh-CN" altLang="en-US" sz="3200" dirty="0"/>
              <a:t>分析文章结构，把握文章思路；</a:t>
            </a:r>
            <a:endParaRPr lang="zh-CN" altLang="en-US" sz="3200" dirty="0"/>
          </a:p>
          <a:p>
            <a:r>
              <a:rPr lang="en-US" altLang="zh-CN" sz="3200" dirty="0"/>
              <a:t>2. </a:t>
            </a:r>
            <a:r>
              <a:rPr lang="zh-CN" altLang="en-US" sz="3200" dirty="0"/>
              <a:t>归纳内容要点，概括中心思想；</a:t>
            </a:r>
            <a:endParaRPr lang="zh-CN" altLang="en-US" sz="3200" dirty="0"/>
          </a:p>
          <a:p>
            <a:r>
              <a:rPr lang="en-US" altLang="zh-CN" sz="3200" dirty="0"/>
              <a:t>3. </a:t>
            </a:r>
            <a:r>
              <a:rPr lang="zh-CN" altLang="en-US" sz="3200" dirty="0"/>
              <a:t>分析概括作者在文中的观点态度。</a:t>
            </a:r>
            <a:endParaRPr lang="zh-CN" altLang="en-US" sz="3200" dirty="0"/>
          </a:p>
          <a:p>
            <a:r>
              <a:rPr lang="zh-CN" altLang="en-US" sz="3200" b="1" dirty="0">
                <a:solidFill>
                  <a:srgbClr val="FFFF00"/>
                </a:solidFill>
              </a:rPr>
              <a:t>鉴赏评价</a:t>
            </a:r>
            <a:endParaRPr lang="zh-CN" altLang="en-US" sz="3200" b="1" dirty="0">
              <a:solidFill>
                <a:srgbClr val="FFFF00"/>
              </a:solidFill>
            </a:endParaRPr>
          </a:p>
          <a:p>
            <a:r>
              <a:rPr lang="en-US" altLang="zh-CN" sz="3200" dirty="0"/>
              <a:t>1.</a:t>
            </a:r>
            <a:r>
              <a:rPr lang="zh-CN" altLang="en-US" sz="3200" dirty="0"/>
              <a:t>鉴赏作品的形象、语言、表达技巧；</a:t>
            </a:r>
            <a:endParaRPr lang="zh-CN" altLang="en-US" sz="3200" dirty="0"/>
          </a:p>
          <a:p>
            <a:r>
              <a:rPr lang="en-US" altLang="zh-CN" sz="3200" dirty="0"/>
              <a:t>2.</a:t>
            </a:r>
            <a:r>
              <a:rPr lang="zh-CN" altLang="en-US" sz="3200" dirty="0"/>
              <a:t>评价文章的思想内容和作者的观点态度。</a:t>
            </a:r>
            <a:endParaRPr lang="zh-CN" altLang="en-US" sz="3200" dirty="0"/>
          </a:p>
          <a:p>
            <a:endParaRPr lang="zh-CN" altLang="en-US" dirty="0"/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16974" y="342900"/>
            <a:ext cx="10328562" cy="5905499"/>
          </a:xfrm>
        </p:spPr>
        <p:txBody>
          <a:bodyPr>
            <a:normAutofit/>
          </a:bodyPr>
          <a:lstStyle/>
          <a:p>
            <a:r>
              <a:rPr lang="zh-CN" altLang="zh-CN" sz="3600" dirty="0" smtClean="0"/>
              <a:t>在</a:t>
            </a:r>
            <a:r>
              <a:rPr lang="zh-CN" altLang="zh-CN" sz="3600" dirty="0"/>
              <a:t>考题中常常以以下六种形式出现</a:t>
            </a:r>
            <a:r>
              <a:rPr lang="zh-CN" altLang="zh-CN" sz="3600" dirty="0" smtClean="0"/>
              <a:t>：</a:t>
            </a:r>
            <a:endParaRPr lang="en-US" altLang="zh-CN" sz="3600" dirty="0" smtClean="0"/>
          </a:p>
          <a:p>
            <a:br>
              <a:rPr lang="en-US" altLang="zh-CN" sz="3600" dirty="0"/>
            </a:br>
            <a:r>
              <a:rPr lang="zh-CN" altLang="zh-CN" sz="3600" dirty="0"/>
              <a:t>一、信息筛选概括类：情节梳理，事物的作用，人物的特点，原因分析等。</a:t>
            </a:r>
            <a:br>
              <a:rPr lang="en-US" altLang="zh-CN" sz="3600" dirty="0"/>
            </a:br>
            <a:r>
              <a:rPr lang="zh-CN" altLang="zh-CN" sz="3600" dirty="0"/>
              <a:t>二、语言类：含义，技巧，风格等。</a:t>
            </a:r>
            <a:br>
              <a:rPr lang="en-US" altLang="zh-CN" sz="3600" dirty="0"/>
            </a:br>
            <a:r>
              <a:rPr lang="zh-CN" altLang="zh-CN" sz="3600" dirty="0"/>
              <a:t>三、技巧类：修辞，布局，角度等。</a:t>
            </a:r>
            <a:br>
              <a:rPr lang="en-US" altLang="zh-CN" sz="3600" dirty="0"/>
            </a:br>
            <a:r>
              <a:rPr lang="zh-CN" altLang="zh-CN" sz="3600" dirty="0"/>
              <a:t>四、结构类：标题、段落、线索等。</a:t>
            </a:r>
            <a:br>
              <a:rPr lang="en-US" altLang="zh-CN" sz="3600" dirty="0"/>
            </a:br>
            <a:r>
              <a:rPr lang="zh-CN" altLang="zh-CN" sz="3600" dirty="0"/>
              <a:t>五、评价文章的思想内容、作者的观点态度。</a:t>
            </a:r>
            <a:br>
              <a:rPr lang="en-US" altLang="zh-CN" sz="3600" dirty="0"/>
            </a:br>
            <a:r>
              <a:rPr lang="zh-CN" altLang="zh-CN" sz="3600" dirty="0"/>
              <a:t>六、探究性命题：多元思维、适度开放。</a:t>
            </a:r>
            <a:br>
              <a:rPr lang="en-US" altLang="zh-CN" sz="3600" dirty="0"/>
            </a:br>
            <a:endParaRPr lang="zh-CN" alt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4739" y="0"/>
            <a:ext cx="9404723" cy="783800"/>
          </a:xfrm>
        </p:spPr>
        <p:txBody>
          <a:bodyPr/>
          <a:lstStyle/>
          <a:p>
            <a:pPr algn="ctr"/>
            <a:r>
              <a:rPr lang="zh-CN" altLang="en-US" dirty="0" smtClean="0"/>
              <a:t>答题技巧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-1" y="783801"/>
            <a:ext cx="11991109" cy="5939118"/>
          </a:xfrm>
        </p:spPr>
        <p:txBody>
          <a:bodyPr>
            <a:normAutofit fontScale="70000" lnSpcReduction="20000"/>
          </a:bodyPr>
          <a:lstStyle/>
          <a:p>
            <a:r>
              <a:rPr lang="zh-CN" altLang="zh-CN" sz="4100" dirty="0" smtClean="0"/>
              <a:t>把握</a:t>
            </a:r>
            <a:r>
              <a:rPr lang="zh-CN" altLang="zh-CN" sz="4100" dirty="0"/>
              <a:t>好散文阅读品、悟、审、答各个</a:t>
            </a:r>
            <a:r>
              <a:rPr lang="zh-CN" altLang="zh-CN" sz="4100" dirty="0" smtClean="0"/>
              <a:t>环节</a:t>
            </a:r>
            <a:endParaRPr lang="en-US" altLang="zh-CN" sz="4100" dirty="0"/>
          </a:p>
          <a:p>
            <a:r>
              <a:rPr lang="en-US" altLang="zh-CN" sz="4100" dirty="0" smtClean="0"/>
              <a:t>1</a:t>
            </a:r>
            <a:r>
              <a:rPr lang="zh-CN" altLang="zh-CN" sz="4100" dirty="0"/>
              <a:t>、整体把握文本</a:t>
            </a:r>
            <a:r>
              <a:rPr lang="en-US" altLang="zh-CN" sz="4100" dirty="0"/>
              <a:t>——</a:t>
            </a:r>
            <a:r>
              <a:rPr lang="zh-CN" altLang="zh-CN" sz="4100" dirty="0"/>
              <a:t>把握思路和</a:t>
            </a:r>
            <a:r>
              <a:rPr lang="zh-CN" altLang="zh-CN" sz="4100" dirty="0" smtClean="0"/>
              <a:t>主旨</a:t>
            </a:r>
            <a:endParaRPr lang="zh-CN" altLang="zh-CN" sz="4100" dirty="0"/>
          </a:p>
          <a:p>
            <a:r>
              <a:rPr lang="en-US" altLang="zh-CN" sz="4100" dirty="0"/>
              <a:t>2</a:t>
            </a:r>
            <a:r>
              <a:rPr lang="zh-CN" altLang="zh-CN" sz="4100" dirty="0"/>
              <a:t>、带着问题回到文本（上下文的语境意识）</a:t>
            </a:r>
            <a:br>
              <a:rPr lang="en-US" altLang="zh-CN" sz="4100" dirty="0"/>
            </a:br>
            <a:r>
              <a:rPr lang="zh-CN" altLang="zh-CN" sz="4100" dirty="0"/>
              <a:t>要带着问题，回归文本，细心筛选与问题相关的信息，耐心分析其具体作用，在语境中挖掘其深层含义，做到</a:t>
            </a:r>
            <a:r>
              <a:rPr lang="en-US" altLang="zh-CN" sz="4100" dirty="0"/>
              <a:t>“</a:t>
            </a:r>
            <a:r>
              <a:rPr lang="zh-CN" altLang="zh-CN" sz="4100" b="1" dirty="0">
                <a:solidFill>
                  <a:srgbClr val="FFFF00"/>
                </a:solidFill>
              </a:rPr>
              <a:t>词不离句，句不离段，段不离篇</a:t>
            </a:r>
            <a:r>
              <a:rPr lang="en-US" altLang="zh-CN" sz="4100" dirty="0"/>
              <a:t>”</a:t>
            </a:r>
            <a:r>
              <a:rPr lang="zh-CN" altLang="zh-CN" sz="4100" dirty="0"/>
              <a:t>。</a:t>
            </a:r>
            <a:endParaRPr lang="zh-CN" altLang="zh-CN" sz="4100" dirty="0"/>
          </a:p>
          <a:p>
            <a:r>
              <a:rPr lang="en-US" altLang="zh-CN" sz="4100" dirty="0"/>
              <a:t>3</a:t>
            </a:r>
            <a:r>
              <a:rPr lang="zh-CN" altLang="zh-CN" sz="4100" dirty="0"/>
              <a:t>、作答要求</a:t>
            </a:r>
            <a:br>
              <a:rPr lang="en-US" altLang="zh-CN" sz="4100" dirty="0"/>
            </a:br>
            <a:r>
              <a:rPr lang="zh-CN" altLang="zh-CN" sz="4100" dirty="0"/>
              <a:t>（</a:t>
            </a:r>
            <a:r>
              <a:rPr lang="en-US" altLang="zh-CN" sz="4100" dirty="0"/>
              <a:t>1</a:t>
            </a:r>
            <a:r>
              <a:rPr lang="zh-CN" altLang="zh-CN" sz="4100" dirty="0"/>
              <a:t>）审题，审出意图</a:t>
            </a:r>
            <a:r>
              <a:rPr lang="en-US" altLang="zh-CN" sz="4100" dirty="0"/>
              <a:t>——</a:t>
            </a:r>
            <a:r>
              <a:rPr lang="zh-CN" altLang="zh-CN" sz="4100" dirty="0"/>
              <a:t>找准答题方向或</a:t>
            </a:r>
            <a:r>
              <a:rPr lang="zh-CN" altLang="zh-CN" sz="4100" dirty="0" smtClean="0"/>
              <a:t>区间</a:t>
            </a:r>
            <a:endParaRPr lang="zh-CN" altLang="zh-CN" sz="4100" dirty="0"/>
          </a:p>
          <a:p>
            <a:r>
              <a:rPr lang="zh-CN" altLang="zh-CN" sz="4100" dirty="0"/>
              <a:t>②</a:t>
            </a:r>
            <a:r>
              <a:rPr lang="en-US" altLang="zh-CN" sz="4100" dirty="0"/>
              <a:t>    </a:t>
            </a:r>
            <a:r>
              <a:rPr lang="zh-CN" altLang="zh-CN" sz="4100" dirty="0"/>
              <a:t>看要求。题目上除了提出问题外，往往还对考生答题作出一些要求。</a:t>
            </a:r>
            <a:endParaRPr lang="zh-CN" altLang="zh-CN" sz="4100" dirty="0"/>
          </a:p>
          <a:p>
            <a:r>
              <a:rPr lang="zh-CN" altLang="zh-CN" sz="4100" dirty="0"/>
              <a:t>③看分值</a:t>
            </a:r>
            <a:r>
              <a:rPr lang="zh-CN" altLang="zh-CN" sz="4100" dirty="0" smtClean="0"/>
              <a:t>。</a:t>
            </a:r>
            <a:endParaRPr lang="zh-CN" altLang="zh-CN" sz="4100" dirty="0"/>
          </a:p>
          <a:p>
            <a:r>
              <a:rPr lang="zh-CN" altLang="zh-CN" sz="4100" dirty="0"/>
              <a:t>④看措辞</a:t>
            </a:r>
            <a:endParaRPr lang="zh-CN" altLang="zh-CN" sz="4100" dirty="0"/>
          </a:p>
          <a:p>
            <a:r>
              <a:rPr lang="zh-CN" altLang="zh-CN" sz="4100" dirty="0"/>
              <a:t>⑤看有无字数限制</a:t>
            </a:r>
            <a:r>
              <a:rPr lang="zh-CN" altLang="zh-CN" sz="4100" dirty="0" smtClean="0"/>
              <a:t>。</a:t>
            </a:r>
            <a:endParaRPr lang="zh-CN" altLang="zh-CN" sz="41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79500" y="836930"/>
            <a:ext cx="5874385" cy="1400810"/>
          </a:xfrm>
        </p:spPr>
        <p:txBody>
          <a:bodyPr/>
          <a:p>
            <a:r>
              <a:rPr lang="zh-CN" altLang="en-US" sz="7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未完待续</a:t>
            </a:r>
            <a:endParaRPr lang="zh-CN" altLang="en-US" sz="72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4855" y="581892"/>
            <a:ext cx="10733809" cy="5666508"/>
          </a:xfrm>
        </p:spPr>
        <p:txBody>
          <a:bodyPr>
            <a:noAutofit/>
          </a:bodyPr>
          <a:lstStyle/>
          <a:p>
            <a:r>
              <a:rPr lang="zh-CN" altLang="zh-CN" sz="3200" b="1" dirty="0"/>
              <a:t>标题的作用大致可分为以下几点：</a:t>
            </a:r>
            <a:br>
              <a:rPr lang="en-US" altLang="zh-CN" sz="3200" b="1" dirty="0"/>
            </a:br>
            <a:r>
              <a:rPr lang="en-US" altLang="zh-CN" sz="3200" b="1" dirty="0"/>
              <a:t>1</a:t>
            </a:r>
            <a:r>
              <a:rPr lang="zh-CN" altLang="zh-CN" sz="3200" b="1" dirty="0"/>
              <a:t>、作为全文的线索。（《锈损了的铁铃铛》</a:t>
            </a:r>
            <a:r>
              <a:rPr lang="en-US" altLang="zh-CN" sz="3200" b="1" dirty="0"/>
              <a:t>2011</a:t>
            </a:r>
            <a:r>
              <a:rPr lang="zh-CN" altLang="zh-CN" sz="3200" b="1" dirty="0"/>
              <a:t>四川卷）</a:t>
            </a:r>
            <a:br>
              <a:rPr lang="en-US" altLang="zh-CN" sz="3200" b="1" dirty="0"/>
            </a:br>
            <a:r>
              <a:rPr lang="en-US" altLang="zh-CN" sz="3200" b="1" dirty="0"/>
              <a:t>2</a:t>
            </a:r>
            <a:r>
              <a:rPr lang="zh-CN" altLang="zh-CN" sz="3200" b="1" dirty="0"/>
              <a:t>、交待主要人物形象。（《数学奇才华罗庚》</a:t>
            </a:r>
            <a:r>
              <a:rPr lang="en-US" altLang="zh-CN" sz="3200" b="1" dirty="0"/>
              <a:t>2011</a:t>
            </a:r>
            <a:r>
              <a:rPr lang="zh-CN" altLang="zh-CN" sz="3200" b="1" dirty="0"/>
              <a:t>辽宁卷）</a:t>
            </a:r>
            <a:br>
              <a:rPr lang="en-US" altLang="zh-CN" sz="3200" b="1" dirty="0"/>
            </a:br>
            <a:r>
              <a:rPr lang="en-US" altLang="zh-CN" sz="3200" b="1" dirty="0"/>
              <a:t>3</a:t>
            </a:r>
            <a:r>
              <a:rPr lang="zh-CN" altLang="zh-CN" sz="3200" b="1" dirty="0"/>
              <a:t>、概括主要情节、事件。（《在春天里观察两只鸟》</a:t>
            </a:r>
            <a:r>
              <a:rPr lang="en-US" altLang="zh-CN" sz="3200" b="1" dirty="0"/>
              <a:t>2010</a:t>
            </a:r>
            <a:r>
              <a:rPr lang="zh-CN" altLang="zh-CN" sz="3200" b="1" dirty="0"/>
              <a:t>重庆卷）</a:t>
            </a:r>
            <a:br>
              <a:rPr lang="en-US" altLang="zh-CN" sz="3200" b="1" dirty="0"/>
            </a:br>
            <a:r>
              <a:rPr lang="en-US" altLang="zh-CN" sz="3200" b="1" dirty="0"/>
              <a:t>4</a:t>
            </a:r>
            <a:r>
              <a:rPr lang="zh-CN" altLang="zh-CN" sz="3200" b="1" dirty="0"/>
              <a:t>、点明时间、地点，创设故事背景，渲染环境氛围。（《阳关古道苍凉美》</a:t>
            </a:r>
            <a:r>
              <a:rPr lang="en-US" altLang="zh-CN" sz="3200" b="1" dirty="0"/>
              <a:t>2008</a:t>
            </a:r>
            <a:r>
              <a:rPr lang="zh-CN" altLang="zh-CN" sz="3200" b="1" dirty="0"/>
              <a:t>全国Ⅰ）</a:t>
            </a:r>
            <a:br>
              <a:rPr lang="en-US" altLang="zh-CN" sz="3200" b="1" dirty="0"/>
            </a:br>
            <a:r>
              <a:rPr lang="en-US" altLang="zh-CN" sz="3200" b="1" dirty="0"/>
              <a:t>5</a:t>
            </a:r>
            <a:r>
              <a:rPr lang="zh-CN" altLang="zh-CN" sz="3200" b="1" dirty="0"/>
              <a:t>、设置悬念，吸引读者兴趣。（《塔上的树》</a:t>
            </a:r>
            <a:r>
              <a:rPr lang="en-US" altLang="zh-CN" sz="3200" b="1" dirty="0"/>
              <a:t>2011</a:t>
            </a:r>
            <a:r>
              <a:rPr lang="zh-CN" altLang="zh-CN" sz="3200" b="1" dirty="0"/>
              <a:t>天津卷）</a:t>
            </a:r>
            <a:br>
              <a:rPr lang="en-US" altLang="zh-CN" sz="3200" b="1" dirty="0"/>
            </a:br>
            <a:r>
              <a:rPr lang="en-US" altLang="zh-CN" sz="3200" b="1" dirty="0"/>
              <a:t>6</a:t>
            </a:r>
            <a:r>
              <a:rPr lang="zh-CN" altLang="zh-CN" sz="3200" b="1" dirty="0"/>
              <a:t>、点明中心、主旨。《想飞》（</a:t>
            </a:r>
            <a:r>
              <a:rPr lang="en-US" altLang="zh-CN" sz="3200" b="1" dirty="0"/>
              <a:t>2011</a:t>
            </a:r>
            <a:r>
              <a:rPr lang="zh-CN" altLang="zh-CN" sz="3200" b="1" dirty="0"/>
              <a:t>湖南卷）</a:t>
            </a:r>
            <a:br>
              <a:rPr lang="zh-CN" altLang="zh-CN" sz="3200" b="1" dirty="0"/>
            </a:br>
            <a:endParaRPr lang="zh-CN" altLang="en-US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9774" y="457200"/>
            <a:ext cx="11242962" cy="5791199"/>
          </a:xfrm>
        </p:spPr>
        <p:txBody>
          <a:bodyPr>
            <a:normAutofit fontScale="92500" lnSpcReduction="20000"/>
          </a:bodyPr>
          <a:lstStyle/>
          <a:p>
            <a:r>
              <a:rPr lang="zh-CN" altLang="zh-CN" sz="3200" dirty="0"/>
              <a:t>㈡线索</a:t>
            </a:r>
            <a:br>
              <a:rPr lang="en-US" altLang="zh-CN" sz="3200" dirty="0"/>
            </a:br>
            <a:endParaRPr lang="zh-CN" altLang="zh-CN" sz="3200" dirty="0"/>
          </a:p>
          <a:p>
            <a:r>
              <a:rPr lang="zh-CN" altLang="zh-CN" sz="3200" dirty="0"/>
              <a:t>线索因其显隐差异，有明线、暗线之分</a:t>
            </a:r>
            <a:r>
              <a:rPr lang="zh-CN" altLang="zh-CN" sz="3200" dirty="0" smtClean="0"/>
              <a:t>。</a:t>
            </a:r>
            <a:endParaRPr lang="en-US" altLang="zh-CN" sz="3200" dirty="0" smtClean="0"/>
          </a:p>
          <a:p>
            <a:pPr marL="0" indent="0">
              <a:buNone/>
            </a:pPr>
            <a:endParaRPr lang="zh-CN" altLang="zh-CN" sz="3200" dirty="0"/>
          </a:p>
          <a:p>
            <a:r>
              <a:rPr lang="zh-CN" altLang="zh-CN" sz="3200" dirty="0"/>
              <a:t>考查线索常见的提问方式有：</a:t>
            </a:r>
            <a:br>
              <a:rPr lang="en-US" altLang="zh-CN" sz="3200" dirty="0"/>
            </a:br>
            <a:r>
              <a:rPr lang="zh-CN" altLang="zh-CN" sz="3200" dirty="0"/>
              <a:t>找出本文的线索。</a:t>
            </a:r>
            <a:br>
              <a:rPr lang="en-US" altLang="zh-CN" sz="3200" dirty="0"/>
            </a:br>
            <a:r>
              <a:rPr lang="zh-CN" altLang="zh-CN" sz="3200" dirty="0"/>
              <a:t>本文是围绕什么展开情节的？</a:t>
            </a:r>
            <a:br>
              <a:rPr lang="en-US" altLang="zh-CN" sz="3200" dirty="0"/>
            </a:br>
            <a:r>
              <a:rPr lang="en-US" altLang="zh-CN" sz="3200" dirty="0"/>
              <a:t>XX</a:t>
            </a:r>
            <a:r>
              <a:rPr lang="zh-CN" altLang="zh-CN" sz="3200" dirty="0"/>
              <a:t>在全文中起什么作用？</a:t>
            </a:r>
            <a:br>
              <a:rPr lang="en-US" altLang="zh-CN" sz="3200" dirty="0"/>
            </a:br>
            <a:r>
              <a:rPr lang="en-US" altLang="zh-CN" sz="3200" dirty="0"/>
              <a:t>XX</a:t>
            </a:r>
            <a:r>
              <a:rPr lang="zh-CN" altLang="zh-CN" sz="3200" dirty="0"/>
              <a:t>在文中多次出现，这样写在结构上有什么作用？</a:t>
            </a:r>
            <a:br>
              <a:rPr lang="en-US" altLang="zh-CN" sz="3200" dirty="0"/>
            </a:br>
            <a:r>
              <a:rPr lang="en-US" altLang="zh-CN" sz="3200" dirty="0"/>
              <a:t> </a:t>
            </a:r>
            <a:br>
              <a:rPr lang="en-US" altLang="zh-CN" sz="3200" dirty="0"/>
            </a:br>
            <a:r>
              <a:rPr lang="zh-CN" altLang="zh-CN" sz="3200" dirty="0"/>
              <a:t>散文的线索不拘一格：有的以时空为序，有的以某一事物串联，有的以一种感情为序，有的以某一思想统帅，在此不一一举例。</a:t>
            </a:r>
            <a:br>
              <a:rPr lang="en-US" altLang="zh-CN" sz="3200" dirty="0"/>
            </a:br>
            <a:endParaRPr lang="zh-CN" altLang="zh-CN" sz="3200" dirty="0"/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6028" y="384464"/>
            <a:ext cx="10931236" cy="5863935"/>
          </a:xfrm>
        </p:spPr>
        <p:txBody>
          <a:bodyPr>
            <a:noAutofit/>
          </a:bodyPr>
          <a:lstStyle/>
          <a:p>
            <a:r>
              <a:rPr lang="zh-CN" altLang="zh-CN" sz="3200" b="1" dirty="0"/>
              <a:t>㈢行文思路、整体结构</a:t>
            </a:r>
            <a:br>
              <a:rPr lang="en-US" altLang="zh-CN" sz="3200" b="1" dirty="0"/>
            </a:br>
            <a:endParaRPr lang="zh-CN" altLang="zh-CN" sz="3200" b="1" dirty="0"/>
          </a:p>
          <a:p>
            <a:r>
              <a:rPr lang="en-US" altLang="zh-CN" sz="3200" b="1" dirty="0"/>
              <a:t>1</a:t>
            </a:r>
            <a:r>
              <a:rPr lang="zh-CN" altLang="zh-CN" sz="3200" b="1" dirty="0"/>
              <a:t>、 行文思路的常见提问方式有：</a:t>
            </a:r>
            <a:br>
              <a:rPr lang="en-US" altLang="zh-CN" sz="3200" b="1" dirty="0"/>
            </a:br>
            <a:r>
              <a:rPr lang="zh-CN" altLang="zh-CN" sz="3200" b="1" dirty="0"/>
              <a:t>请具体分析文章的行文思路。</a:t>
            </a:r>
            <a:br>
              <a:rPr lang="en-US" altLang="zh-CN" sz="3200" b="1" dirty="0"/>
            </a:br>
            <a:r>
              <a:rPr lang="zh-CN" altLang="zh-CN" sz="3200" b="1" dirty="0"/>
              <a:t>文章是围绕</a:t>
            </a:r>
            <a:r>
              <a:rPr lang="en-US" altLang="zh-CN" sz="3200" b="1" dirty="0"/>
              <a:t>“× ×”</a:t>
            </a:r>
            <a:r>
              <a:rPr lang="zh-CN" altLang="zh-CN" sz="3200" b="1" dirty="0"/>
              <a:t>展开的，请梳理作者的思路。</a:t>
            </a:r>
            <a:br>
              <a:rPr lang="en-US" altLang="zh-CN" sz="3200" b="1" dirty="0"/>
            </a:br>
            <a:r>
              <a:rPr lang="zh-CN" altLang="zh-CN" sz="3200" b="1" dirty="0"/>
              <a:t>请具体分析文章的情节是怎样展开的？</a:t>
            </a:r>
            <a:br>
              <a:rPr lang="en-US" altLang="zh-CN" sz="3200" b="1" dirty="0"/>
            </a:br>
            <a:r>
              <a:rPr lang="zh-CN" altLang="zh-CN" sz="3200" b="1" dirty="0"/>
              <a:t>文章是如何逐层表现这一主旨的？</a:t>
            </a:r>
            <a:br>
              <a:rPr lang="en-US" altLang="zh-CN" sz="3200" b="1" dirty="0"/>
            </a:br>
            <a:r>
              <a:rPr lang="zh-CN" altLang="zh-CN" sz="3200" b="1" dirty="0"/>
              <a:t>答题思路三步走：</a:t>
            </a:r>
            <a:br>
              <a:rPr lang="en-US" altLang="zh-CN" sz="3200" b="1" dirty="0"/>
            </a:br>
            <a:r>
              <a:rPr lang="zh-CN" altLang="zh-CN" sz="3200" b="1" dirty="0"/>
              <a:t>①概括段落的核心意思</a:t>
            </a:r>
            <a:br>
              <a:rPr lang="en-US" altLang="zh-CN" sz="3200" b="1" dirty="0"/>
            </a:br>
            <a:r>
              <a:rPr lang="zh-CN" altLang="zh-CN" sz="3200" b="1" dirty="0"/>
              <a:t>②寻找段落间的逻辑联系</a:t>
            </a:r>
            <a:br>
              <a:rPr lang="en-US" altLang="zh-CN" sz="3200" b="1" dirty="0"/>
            </a:br>
            <a:r>
              <a:rPr lang="zh-CN" altLang="zh-CN" sz="3200" b="1" dirty="0"/>
              <a:t>③理出文思推进的路径</a:t>
            </a:r>
            <a:br>
              <a:rPr lang="en-US" altLang="zh-CN" sz="3200" b="1" dirty="0"/>
            </a:br>
            <a:endParaRPr lang="zh-CN" altLang="zh-CN" sz="3200" b="1" dirty="0"/>
          </a:p>
          <a:p>
            <a:endParaRPr lang="zh-CN" altLang="en-US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5800" y="561110"/>
            <a:ext cx="10048009" cy="5687290"/>
          </a:xfrm>
        </p:spPr>
        <p:txBody>
          <a:bodyPr>
            <a:normAutofit/>
          </a:bodyPr>
          <a:lstStyle/>
          <a:p>
            <a:r>
              <a:rPr lang="en-US" altLang="zh-CN" sz="3200" b="1" dirty="0"/>
              <a:t>2</a:t>
            </a:r>
            <a:r>
              <a:rPr lang="zh-CN" altLang="zh-CN" sz="3200" b="1" dirty="0"/>
              <a:t>、整体结构</a:t>
            </a:r>
            <a:br>
              <a:rPr lang="en-US" altLang="zh-CN" sz="3200" b="1" dirty="0"/>
            </a:br>
            <a:r>
              <a:rPr lang="zh-CN" altLang="zh-CN" sz="3200" b="1" dirty="0"/>
              <a:t>散文的结构通常比较简单，容易把握。但对整体结构的思考有助于理清行文思路，从而强化对文章的整体把握。</a:t>
            </a:r>
            <a:br>
              <a:rPr lang="en-US" altLang="zh-CN" sz="3200" b="1" dirty="0"/>
            </a:br>
            <a:r>
              <a:rPr lang="zh-CN" altLang="zh-CN" sz="3200" b="1" dirty="0"/>
              <a:t>文章结构层次通常包括承接关系（时空序列或由叙事到议论、由写景到抒情）、递进关系（层进式）、并列关系、对比关系、总分关系（或分总关系）。</a:t>
            </a:r>
            <a:br>
              <a:rPr lang="en-US" altLang="zh-CN" sz="3200" b="1" dirty="0"/>
            </a:br>
            <a:r>
              <a:rPr lang="zh-CN" altLang="zh-CN" sz="3200" b="1" dirty="0"/>
              <a:t>划分层次就是进行分类，把相同的内容合为一层，把不同的内容分开来。</a:t>
            </a:r>
            <a:br>
              <a:rPr lang="en-US" altLang="zh-CN" sz="3200" b="1" dirty="0"/>
            </a:br>
            <a:endParaRPr lang="zh-CN" altLang="en-US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98764" y="550718"/>
            <a:ext cx="10650681" cy="5697681"/>
          </a:xfrm>
        </p:spPr>
        <p:txBody>
          <a:bodyPr>
            <a:noAutofit/>
          </a:bodyPr>
          <a:lstStyle/>
          <a:p>
            <a:r>
              <a:rPr lang="zh-CN" altLang="zh-CN" sz="3200" dirty="0"/>
              <a:t>㈣局部段落的作用</a:t>
            </a:r>
            <a:br>
              <a:rPr lang="en-US" altLang="zh-CN" sz="3200" dirty="0"/>
            </a:br>
            <a:endParaRPr lang="en-US" altLang="zh-CN" sz="3200" dirty="0" smtClean="0"/>
          </a:p>
          <a:p>
            <a:r>
              <a:rPr lang="zh-CN" altLang="zh-CN" sz="3200" dirty="0" smtClean="0"/>
              <a:t>局部</a:t>
            </a:r>
            <a:r>
              <a:rPr lang="zh-CN" altLang="zh-CN" sz="3200" dirty="0"/>
              <a:t>一个或几个段落是高考命题常常涉及的环节。根据内容所处位置的不同通常有如下结构作用：</a:t>
            </a:r>
            <a:br>
              <a:rPr lang="en-US" altLang="zh-CN" sz="3200" dirty="0"/>
            </a:br>
            <a:r>
              <a:rPr lang="zh-CN" altLang="zh-CN" sz="3200" dirty="0"/>
              <a:t>【开头】：</a:t>
            </a:r>
            <a:br>
              <a:rPr lang="en-US" altLang="zh-CN" sz="3200" dirty="0"/>
            </a:br>
            <a:r>
              <a:rPr lang="en-US" altLang="zh-CN" sz="3200" dirty="0"/>
              <a:t>1</a:t>
            </a:r>
            <a:r>
              <a:rPr lang="zh-CN" altLang="zh-CN" sz="3200" dirty="0"/>
              <a:t>、照应题目（紧扣标题）；</a:t>
            </a:r>
            <a:br>
              <a:rPr lang="en-US" altLang="zh-CN" sz="3200" dirty="0"/>
            </a:br>
            <a:r>
              <a:rPr lang="en-US" altLang="zh-CN" sz="3200" dirty="0"/>
              <a:t>2</a:t>
            </a:r>
            <a:r>
              <a:rPr lang="zh-CN" altLang="zh-CN" sz="3200" dirty="0"/>
              <a:t>、交待主要形象；</a:t>
            </a:r>
            <a:br>
              <a:rPr lang="en-US" altLang="zh-CN" sz="3200" dirty="0"/>
            </a:br>
            <a:r>
              <a:rPr lang="en-US" altLang="zh-CN" sz="3200" dirty="0"/>
              <a:t>3</a:t>
            </a:r>
            <a:r>
              <a:rPr lang="zh-CN" altLang="zh-CN" sz="3200" dirty="0"/>
              <a:t>、交待写作缘起、故事发生的时间、地点等；</a:t>
            </a:r>
            <a:br>
              <a:rPr lang="en-US" altLang="zh-CN" sz="3200" dirty="0"/>
            </a:br>
            <a:r>
              <a:rPr lang="en-US" altLang="zh-CN" sz="3200" dirty="0"/>
              <a:t>4</a:t>
            </a:r>
            <a:r>
              <a:rPr lang="zh-CN" altLang="zh-CN" sz="3200" dirty="0"/>
              <a:t>、统领全文、提纲挈领；</a:t>
            </a:r>
            <a:br>
              <a:rPr lang="en-US" altLang="zh-CN" sz="3200" dirty="0"/>
            </a:br>
            <a:r>
              <a:rPr lang="en-US" altLang="zh-CN" sz="3200" dirty="0"/>
              <a:t>5</a:t>
            </a:r>
            <a:r>
              <a:rPr lang="zh-CN" altLang="zh-CN" sz="3200" dirty="0"/>
              <a:t>、引出下文，为下文作铺垫、埋伏笔或与下文构成对比；</a:t>
            </a:r>
            <a:br>
              <a:rPr lang="en-US" altLang="zh-CN" sz="3200" dirty="0"/>
            </a:br>
            <a:r>
              <a:rPr lang="en-US" altLang="zh-CN" sz="3200" dirty="0"/>
              <a:t>6</a:t>
            </a:r>
            <a:r>
              <a:rPr lang="zh-CN" altLang="zh-CN" sz="3200" dirty="0"/>
              <a:t>、点明中心、主题（作者观点态度，文章主旨）；</a:t>
            </a:r>
            <a:br>
              <a:rPr lang="en-US" altLang="zh-CN" sz="3200" dirty="0"/>
            </a:br>
            <a:endParaRPr lang="zh-CN" alt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74072" y="494282"/>
            <a:ext cx="11242963" cy="5937691"/>
          </a:xfrm>
        </p:spPr>
        <p:txBody>
          <a:bodyPr>
            <a:noAutofit/>
          </a:bodyPr>
          <a:lstStyle/>
          <a:p>
            <a:r>
              <a:rPr lang="en-US" altLang="zh-CN" sz="3200" dirty="0"/>
              <a:t>7</a:t>
            </a:r>
            <a:r>
              <a:rPr lang="zh-CN" altLang="zh-CN" sz="3200" dirty="0"/>
              <a:t>、提出问题，引人思考；</a:t>
            </a:r>
            <a:br>
              <a:rPr lang="en-US" altLang="zh-CN" sz="3200" dirty="0"/>
            </a:br>
            <a:r>
              <a:rPr lang="en-US" altLang="zh-CN" sz="3200" dirty="0"/>
              <a:t>8</a:t>
            </a:r>
            <a:r>
              <a:rPr lang="zh-CN" altLang="zh-CN" sz="3200" dirty="0"/>
              <a:t>、设置悬念，激发读者阅读兴趣；</a:t>
            </a:r>
            <a:br>
              <a:rPr lang="en-US" altLang="zh-CN" sz="3200" dirty="0"/>
            </a:br>
            <a:r>
              <a:rPr lang="en-US" altLang="zh-CN" sz="3200" dirty="0"/>
              <a:t>9</a:t>
            </a:r>
            <a:r>
              <a:rPr lang="zh-CN" altLang="zh-CN" sz="3200" dirty="0"/>
              <a:t>、渲染气氛，奠定感情基调；</a:t>
            </a:r>
            <a:br>
              <a:rPr lang="en-US" altLang="zh-CN" sz="3200" dirty="0"/>
            </a:br>
            <a:r>
              <a:rPr lang="en-US" altLang="zh-CN" sz="3200" dirty="0"/>
              <a:t>10</a:t>
            </a:r>
            <a:r>
              <a:rPr lang="zh-CN" altLang="zh-CN" sz="3200" dirty="0"/>
              <a:t>、欲扬先抑。</a:t>
            </a:r>
            <a:br>
              <a:rPr lang="en-US" altLang="zh-CN" sz="3200" dirty="0"/>
            </a:br>
            <a:endParaRPr lang="en-US" altLang="zh-CN" sz="3200" dirty="0" smtClean="0"/>
          </a:p>
          <a:p>
            <a:r>
              <a:rPr lang="zh-CN" altLang="zh-CN" sz="3200" dirty="0" smtClean="0"/>
              <a:t>【中间】</a:t>
            </a:r>
            <a:r>
              <a:rPr lang="zh-CN" altLang="zh-CN" sz="3200" dirty="0"/>
              <a:t>承上启下；前后呼应；由写景转向抒情；由正面到反面；由</a:t>
            </a:r>
            <a:r>
              <a:rPr lang="en-US" altLang="zh-CN" sz="3200" dirty="0"/>
              <a:t>……</a:t>
            </a:r>
            <a:r>
              <a:rPr lang="zh-CN" altLang="zh-CN" sz="3200" dirty="0"/>
              <a:t>到</a:t>
            </a:r>
            <a:r>
              <a:rPr lang="en-US" altLang="zh-CN" sz="3200" dirty="0"/>
              <a:t>……</a:t>
            </a:r>
            <a:r>
              <a:rPr lang="zh-CN" altLang="zh-CN" sz="3200" dirty="0"/>
              <a:t>；层层深入；总领下文，总结上文等。</a:t>
            </a:r>
            <a:br>
              <a:rPr lang="en-US" altLang="zh-CN" sz="3200" dirty="0"/>
            </a:br>
            <a:endParaRPr lang="en-US" altLang="zh-CN" sz="3200" dirty="0" smtClean="0"/>
          </a:p>
          <a:p>
            <a:r>
              <a:rPr lang="zh-CN" altLang="zh-CN" sz="3200" dirty="0" smtClean="0"/>
              <a:t>【结尾】</a:t>
            </a:r>
            <a:r>
              <a:rPr lang="zh-CN" altLang="zh-CN" sz="3200" dirty="0"/>
              <a:t>卒章显志；总结全文；戛然而止，言有尽而意无穷；委婉含蓄，回味深长；点明中心；升华、深化主题；照应开头使文章结构首尾照应。</a:t>
            </a:r>
            <a:br>
              <a:rPr lang="en-US" altLang="zh-CN" sz="3200" dirty="0"/>
            </a:br>
            <a:endParaRPr lang="zh-CN" alt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74074" y="342900"/>
            <a:ext cx="11076708" cy="6296891"/>
          </a:xfrm>
        </p:spPr>
        <p:txBody>
          <a:bodyPr>
            <a:normAutofit/>
          </a:bodyPr>
          <a:lstStyle/>
          <a:p>
            <a:r>
              <a:rPr lang="zh-CN" altLang="zh-CN" sz="3200" b="1" dirty="0"/>
              <a:t>㈤特殊词句和词语</a:t>
            </a:r>
            <a:br>
              <a:rPr lang="en-US" altLang="zh-CN" sz="3200" b="1" dirty="0"/>
            </a:br>
            <a:endParaRPr lang="en-US" altLang="zh-CN" sz="3200" b="1" dirty="0" smtClean="0"/>
          </a:p>
          <a:p>
            <a:r>
              <a:rPr lang="en-US" altLang="zh-CN" sz="3200" b="1" dirty="0" smtClean="0"/>
              <a:t>1</a:t>
            </a:r>
            <a:r>
              <a:rPr lang="zh-CN" altLang="zh-CN" sz="3200" b="1" dirty="0"/>
              <a:t>、理解重要句子的含意多考查在文中起着重要作用的关键性句子。包括：</a:t>
            </a:r>
            <a:br>
              <a:rPr lang="en-US" altLang="zh-CN" sz="3200" b="1" dirty="0"/>
            </a:br>
            <a:r>
              <a:rPr lang="zh-CN" altLang="zh-CN" sz="3200" b="1" dirty="0"/>
              <a:t>①</a:t>
            </a:r>
            <a:r>
              <a:rPr lang="en-US" altLang="zh-CN" sz="3200" b="1" dirty="0"/>
              <a:t>    </a:t>
            </a:r>
            <a:r>
              <a:rPr lang="zh-CN" altLang="zh-CN" sz="3200" b="1" dirty="0"/>
              <a:t>结构复杂、意思隐晦难懂的句子；</a:t>
            </a:r>
            <a:br>
              <a:rPr lang="en-US" altLang="zh-CN" sz="3200" b="1" dirty="0"/>
            </a:br>
            <a:r>
              <a:rPr lang="zh-CN" altLang="zh-CN" sz="3200" b="1" dirty="0"/>
              <a:t>②</a:t>
            </a:r>
            <a:r>
              <a:rPr lang="en-US" altLang="zh-CN" sz="3200" b="1" dirty="0"/>
              <a:t>    </a:t>
            </a:r>
            <a:r>
              <a:rPr lang="zh-CN" altLang="zh-CN" sz="3200" b="1" dirty="0"/>
              <a:t>使用特殊修辞格、内涵较为丰富的句子；</a:t>
            </a:r>
            <a:br>
              <a:rPr lang="en-US" altLang="zh-CN" sz="3200" b="1" dirty="0"/>
            </a:br>
            <a:r>
              <a:rPr lang="zh-CN" altLang="zh-CN" sz="3200" b="1" dirty="0"/>
              <a:t>③</a:t>
            </a:r>
            <a:r>
              <a:rPr lang="en-US" altLang="zh-CN" sz="3200" b="1" dirty="0"/>
              <a:t>    </a:t>
            </a:r>
            <a:r>
              <a:rPr lang="zh-CN" altLang="zh-CN" sz="3200" b="1" dirty="0"/>
              <a:t>揭示文章脉络层次的句子，即文章统领性的、过渡性的、总结性的语句以及区分段内层次的语句；</a:t>
            </a:r>
            <a:br>
              <a:rPr lang="en-US" altLang="zh-CN" sz="3200" b="1" dirty="0"/>
            </a:br>
            <a:r>
              <a:rPr lang="zh-CN" altLang="zh-CN" sz="3200" b="1" dirty="0"/>
              <a:t>④</a:t>
            </a:r>
            <a:r>
              <a:rPr lang="en-US" altLang="zh-CN" sz="3200" b="1" dirty="0"/>
              <a:t>    </a:t>
            </a:r>
            <a:r>
              <a:rPr lang="zh-CN" altLang="zh-CN" sz="3200" b="1" dirty="0"/>
              <a:t>揭示文章主旨、观点或情感的句子。此类句子主要指在文章开头、结尾的结论性、概括性语句和段落的中心句。</a:t>
            </a:r>
            <a:br>
              <a:rPr lang="en-US" altLang="zh-CN" sz="3200" b="1" dirty="0"/>
            </a:br>
            <a:endParaRPr lang="zh-CN" altLang="en-US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1" y="592283"/>
            <a:ext cx="10671464" cy="5645726"/>
          </a:xfrm>
        </p:spPr>
        <p:txBody>
          <a:bodyPr>
            <a:normAutofit fontScale="85000" lnSpcReduction="20000"/>
          </a:bodyPr>
          <a:lstStyle/>
          <a:p>
            <a:r>
              <a:rPr lang="en-US" altLang="zh-CN" sz="3200" dirty="0"/>
              <a:t>2</a:t>
            </a:r>
            <a:r>
              <a:rPr lang="zh-CN" altLang="zh-CN" sz="3200" dirty="0"/>
              <a:t>、 关注特殊词语的作用</a:t>
            </a:r>
            <a:br>
              <a:rPr lang="en-US" altLang="zh-CN" sz="3200" dirty="0"/>
            </a:br>
            <a:r>
              <a:rPr lang="zh-CN" altLang="zh-CN" sz="3200" dirty="0"/>
              <a:t>文中一些指代性的词语、关联词、表程度、范围的副词对理解文意尤为关键</a:t>
            </a:r>
            <a:r>
              <a:rPr lang="zh-CN" altLang="zh-CN" sz="3200" dirty="0" smtClean="0"/>
              <a:t>，</a:t>
            </a:r>
            <a:endParaRPr lang="en-US" altLang="zh-CN" sz="3200" dirty="0" smtClean="0"/>
          </a:p>
          <a:p>
            <a:r>
              <a:rPr lang="zh-CN" altLang="zh-CN" sz="3200" dirty="0"/>
              <a:t>以山东省烟台市：</a:t>
            </a:r>
            <a:r>
              <a:rPr lang="en-US" altLang="zh-CN" sz="3200" dirty="0"/>
              <a:t>2011</a:t>
            </a:r>
            <a:r>
              <a:rPr lang="zh-CN" altLang="zh-CN" sz="3200" dirty="0"/>
              <a:t>届高三</a:t>
            </a:r>
            <a:r>
              <a:rPr lang="en-US" altLang="zh-CN" sz="3200" dirty="0"/>
              <a:t>“</a:t>
            </a:r>
            <a:r>
              <a:rPr lang="zh-CN" altLang="zh-CN" sz="3200" dirty="0"/>
              <a:t>十一五</a:t>
            </a:r>
            <a:r>
              <a:rPr lang="en-US" altLang="zh-CN" sz="3200" dirty="0"/>
              <a:t>”</a:t>
            </a:r>
            <a:r>
              <a:rPr lang="zh-CN" altLang="zh-CN" sz="3200" dirty="0"/>
              <a:t>课题调研语文试卷《老街灯》为例。如何理解</a:t>
            </a:r>
            <a:r>
              <a:rPr lang="en-US" altLang="zh-CN" sz="3200" dirty="0"/>
              <a:t>“</a:t>
            </a:r>
            <a:r>
              <a:rPr lang="zh-CN" altLang="zh-CN" sz="3200" dirty="0"/>
              <a:t>老街灯的存在，仅仅是为了对一条街道的守望么</a:t>
            </a:r>
            <a:r>
              <a:rPr lang="en-US" altLang="zh-CN" sz="3200" dirty="0"/>
              <a:t>”</a:t>
            </a:r>
            <a:r>
              <a:rPr lang="zh-CN" altLang="zh-CN" sz="3200" dirty="0"/>
              <a:t>这句话在文中的含义？（</a:t>
            </a:r>
            <a:r>
              <a:rPr lang="en-US" altLang="zh-CN" sz="3200" dirty="0"/>
              <a:t>4</a:t>
            </a:r>
            <a:r>
              <a:rPr lang="zh-CN" altLang="zh-CN" sz="3200" dirty="0"/>
              <a:t>分）</a:t>
            </a:r>
            <a:br>
              <a:rPr lang="en-US" altLang="zh-CN" sz="3200" dirty="0"/>
            </a:br>
            <a:endParaRPr lang="zh-CN" altLang="zh-CN" sz="3200" dirty="0"/>
          </a:p>
          <a:p>
            <a:r>
              <a:rPr lang="zh-CN" altLang="zh-CN" sz="3200" dirty="0"/>
              <a:t>①老街灯的存在是一种守望，它坚守在自己的岗位上，尽职尽责；（</a:t>
            </a:r>
            <a:r>
              <a:rPr lang="en-US" altLang="zh-CN" sz="3200" dirty="0"/>
              <a:t>2</a:t>
            </a:r>
            <a:r>
              <a:rPr lang="zh-CN" altLang="zh-CN" sz="3200" dirty="0"/>
              <a:t>分）</a:t>
            </a:r>
            <a:br>
              <a:rPr lang="en-US" altLang="zh-CN" sz="3200" dirty="0"/>
            </a:br>
            <a:r>
              <a:rPr lang="zh-CN" altLang="zh-CN" sz="3200" dirty="0"/>
              <a:t>②守望不是老街灯的全部使命。无论退出历史舞台与否，都可以给人们带来精神上的启迪和慰藉，让人们的精神有所追求和寄托。（</a:t>
            </a:r>
            <a:r>
              <a:rPr lang="en-US" altLang="zh-CN" sz="3200" dirty="0"/>
              <a:t>2</a:t>
            </a:r>
            <a:r>
              <a:rPr lang="zh-CN" altLang="zh-CN" sz="3200" dirty="0"/>
              <a:t>分）</a:t>
            </a:r>
            <a:br>
              <a:rPr lang="en-US" altLang="zh-CN" sz="3200" dirty="0"/>
            </a:br>
            <a:endParaRPr lang="zh-CN" altLang="zh-CN" sz="3200" dirty="0"/>
          </a:p>
          <a:p>
            <a:br>
              <a:rPr lang="en-US" altLang="zh-CN" sz="3200" dirty="0"/>
            </a:br>
            <a:endParaRPr lang="zh-CN" alt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jpeg"/></Relationships>
</file>

<file path=ppt/theme/theme1.xml><?xml version="1.0" encoding="utf-8"?>
<a:theme xmlns:a="http://schemas.openxmlformats.org/drawingml/2006/main" name="离子">
  <a:themeElements>
    <a:clrScheme name="离子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离子">
      <a:maj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离子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>
            <a:fillRect/>
          </a:stretch>
        </a:blip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0</TotalTime>
  <Words>2683</Words>
  <Application>WPS 演示</Application>
  <PresentationFormat>宽屏</PresentationFormat>
  <Paragraphs>82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8" baseType="lpstr">
      <vt:lpstr>Arial</vt:lpstr>
      <vt:lpstr>宋体</vt:lpstr>
      <vt:lpstr>Wingdings</vt:lpstr>
      <vt:lpstr>Wingdings 3</vt:lpstr>
      <vt:lpstr>Arial</vt:lpstr>
      <vt:lpstr>华文琥珀</vt:lpstr>
      <vt:lpstr>Century Gothic</vt:lpstr>
      <vt:lpstr>微软雅黑</vt:lpstr>
      <vt:lpstr>Arial Unicode MS</vt:lpstr>
      <vt:lpstr>Calibri</vt:lpstr>
      <vt:lpstr>离子</vt:lpstr>
      <vt:lpstr>高考散文阅读  一、散文命题的一般规律   ㈠标题 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答题技巧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高考散文阅读  一、散文命题的一般规律   ㈠标题</dc:title>
  <dc:creator>SCB</dc:creator>
  <cp:lastModifiedBy>坦荡做人</cp:lastModifiedBy>
  <cp:revision>4</cp:revision>
  <dcterms:created xsi:type="dcterms:W3CDTF">2017-10-05T05:45:00Z</dcterms:created>
  <dcterms:modified xsi:type="dcterms:W3CDTF">2019-10-16T23:49:24Z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2052-11.1.0.9098</vt:lpwstr>
  </property>
</Properties>
</file>