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18" r:id="rId4"/>
    <p:sldId id="373" r:id="rId6"/>
    <p:sldId id="357" r:id="rId7"/>
    <p:sldId id="370" r:id="rId8"/>
    <p:sldId id="371" r:id="rId9"/>
    <p:sldId id="372" r:id="rId10"/>
    <p:sldId id="336" r:id="rId11"/>
    <p:sldId id="457" r:id="rId12"/>
    <p:sldId id="456" r:id="rId13"/>
    <p:sldId id="335" r:id="rId14"/>
    <p:sldId id="296" r:id="rId15"/>
    <p:sldId id="337" r:id="rId16"/>
    <p:sldId id="338" r:id="rId17"/>
    <p:sldId id="375" r:id="rId18"/>
    <p:sldId id="376" r:id="rId19"/>
    <p:sldId id="541" r:id="rId20"/>
    <p:sldId id="359" r:id="rId21"/>
    <p:sldId id="360" r:id="rId22"/>
    <p:sldId id="361" r:id="rId23"/>
    <p:sldId id="362" r:id="rId24"/>
    <p:sldId id="363" r:id="rId25"/>
    <p:sldId id="344" r:id="rId26"/>
    <p:sldId id="291" r:id="rId27"/>
    <p:sldId id="290" r:id="rId28"/>
    <p:sldId id="294" r:id="rId29"/>
    <p:sldId id="302" r:id="rId30"/>
    <p:sldId id="346" r:id="rId31"/>
    <p:sldId id="469" r:id="rId32"/>
    <p:sldId id="476" r:id="rId33"/>
    <p:sldId id="279" r:id="rId34"/>
    <p:sldId id="319" r:id="rId35"/>
    <p:sldId id="464" r:id="rId36"/>
    <p:sldId id="468" r:id="rId37"/>
    <p:sldId id="374" r:id="rId38"/>
    <p:sldId id="377" r:id="rId39"/>
    <p:sldId id="259" r:id="rId40"/>
    <p:sldId id="263" r:id="rId41"/>
    <p:sldId id="474" r:id="rId42"/>
    <p:sldId id="475" r:id="rId4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DB"/>
    <a:srgbClr val="1D41D5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04"/>
  </p:normalViewPr>
  <p:slideViewPr>
    <p:cSldViewPr showGuides="1">
      <p:cViewPr varScale="1">
        <p:scale>
          <a:sx n="69" d="100"/>
          <a:sy n="69" d="100"/>
        </p:scale>
        <p:origin x="-1584" y="-90"/>
      </p:cViewPr>
      <p:guideLst>
        <p:guide orient="horz" pos="2198"/>
        <p:guide pos="36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页眉占位符 266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6627" name="日期占位符 266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幻灯片图像占位符 26627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26628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30" name="页脚占位符 266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26631" name="灯片编号占位符 266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 noRot="1"/>
          </p:cNvSpPr>
          <p:nvPr>
            <p:ph type="ctrTitle"/>
          </p:nvPr>
        </p:nvSpPr>
        <p:spPr>
          <a:xfrm>
            <a:off x="406400" y="2286000"/>
            <a:ext cx="11277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b="1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5059" name="副标题 45058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5060" name="日期占位符 45059"/>
          <p:cNvSpPr>
            <a:spLocks noGrp="1"/>
          </p:cNvSpPr>
          <p:nvPr>
            <p:ph type="dt" sz="half" idx="2"/>
          </p:nvPr>
        </p:nvSpPr>
        <p:spPr>
          <a:xfrm>
            <a:off x="401638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5061" name="页脚占位符 450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5062" name="灯片编号占位符 450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228600"/>
            <a:ext cx="284691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0"/>
            <a:ext cx="8375711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01638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12A43D0-431C-4B43-B7D1-741A6C26748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600200"/>
            <a:ext cx="5579957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4033"/>
          <p:cNvSpPr>
            <a:spLocks noGrp="1" noRot="1"/>
          </p:cNvSpPr>
          <p:nvPr>
            <p:ph type="title"/>
          </p:nvPr>
        </p:nvSpPr>
        <p:spPr>
          <a:xfrm>
            <a:off x="401638" y="228600"/>
            <a:ext cx="113887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44034"/>
          <p:cNvSpPr>
            <a:spLocks noGrp="1" noRot="1"/>
          </p:cNvSpPr>
          <p:nvPr>
            <p:ph type="body"/>
          </p:nvPr>
        </p:nvSpPr>
        <p:spPr>
          <a:xfrm>
            <a:off x="401638" y="1600200"/>
            <a:ext cx="11388725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4036" name="日期占位符 44035"/>
          <p:cNvSpPr>
            <a:spLocks noGrp="1"/>
          </p:cNvSpPr>
          <p:nvPr>
            <p:ph type="dt" sz="half" idx="2"/>
          </p:nvPr>
        </p:nvSpPr>
        <p:spPr>
          <a:xfrm>
            <a:off x="401638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4037" name="页脚占位符 4403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4038" name="灯片编号占位符 4403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1013" r="17460"/>
          <a:stretch>
            <a:fillRect/>
          </a:stretch>
        </p:blipFill>
        <p:spPr>
          <a:xfrm>
            <a:off x="488315" y="835025"/>
            <a:ext cx="7747000" cy="5229860"/>
          </a:xfrm>
          <a:prstGeom prst="rect">
            <a:avLst/>
          </a:prstGeom>
        </p:spPr>
      </p:pic>
      <p:sp>
        <p:nvSpPr>
          <p:cNvPr id="10" name="竖卷形 9"/>
          <p:cNvSpPr/>
          <p:nvPr/>
        </p:nvSpPr>
        <p:spPr>
          <a:xfrm>
            <a:off x="9913620" y="500380"/>
            <a:ext cx="2060575" cy="5394960"/>
          </a:xfrm>
          <a:prstGeom prst="verticalScroll">
            <a:avLst/>
          </a:prstGeom>
          <a:solidFill>
            <a:srgbClr val="FFFFCC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1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</a:rPr>
              <a:t>诫 </a:t>
            </a:r>
            <a:endParaRPr kumimoji="0" lang="en-US" altLang="zh-CN" sz="9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12700" stA="28000" endPos="45000" dist="1000" dir="5400000" sy="-100000" algn="bl" rotWithShape="0"/>
              </a:effectLst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</a:rPr>
              <a:t>子</a:t>
            </a:r>
            <a:endParaRPr kumimoji="0" lang="en-US" altLang="zh-CN" sz="9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12700" stA="28000" endPos="45000" dist="1000" dir="5400000" sy="-100000" algn="bl" rotWithShape="0"/>
              </a:effectLst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</a:rPr>
              <a:t>书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横卷形 10"/>
          <p:cNvSpPr/>
          <p:nvPr/>
        </p:nvSpPr>
        <p:spPr>
          <a:xfrm rot="5400000">
            <a:off x="7210172" y="2732008"/>
            <a:ext cx="3744416" cy="1393312"/>
          </a:xfrm>
          <a:prstGeom prst="horizontalScroll">
            <a:avLst/>
          </a:prstGeom>
          <a:solidFill>
            <a:srgbClr val="FFFFCC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6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29320" y="2275840"/>
            <a:ext cx="1106170" cy="2758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chemeClr val="tx2">
                    <a:lumMod val="60000"/>
                    <a:lumOff val="40000"/>
                  </a:schemeClr>
                </a:solidFill>
                <a:uFillTx/>
                <a:ea typeface="黑体" panose="02010609060101010101" pitchFamily="49" charset="-122"/>
              </a:rPr>
              <a:t>诸葛亮</a:t>
            </a:r>
            <a:endParaRPr lang="zh-CN" altLang="en-US" sz="6000" b="1">
              <a:solidFill>
                <a:schemeClr val="tx2">
                  <a:lumMod val="60000"/>
                  <a:lumOff val="40000"/>
                </a:schemeClr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日期占位符 2"/>
          <p:cNvSpPr/>
          <p:nvPr/>
        </p:nvSpPr>
        <p:spPr>
          <a:xfrm>
            <a:off x="255905" y="6149975"/>
            <a:ext cx="2877820" cy="5892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3" name="琵琶语 - 林海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31555" y="568071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92830" y="614997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9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TextBox 2"/>
          <p:cNvSpPr txBox="1"/>
          <p:nvPr/>
        </p:nvSpPr>
        <p:spPr>
          <a:xfrm>
            <a:off x="1646238" y="1536383"/>
            <a:ext cx="91440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1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诵读课文，积累文中文言字词。</a:t>
            </a:r>
            <a:endParaRPr lang="en-US" altLang="zh-CN" sz="4000" b="1" dirty="0">
              <a:solidFill>
                <a:srgbClr val="2B2BDB"/>
              </a:solidFill>
              <a:uFillTx/>
              <a:latin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2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抓住关键语句，理清作者思路。</a:t>
            </a:r>
            <a:endParaRPr lang="en-US" altLang="zh-CN" sz="4000" b="1" dirty="0">
              <a:solidFill>
                <a:srgbClr val="2B2BDB"/>
              </a:solidFill>
              <a:uFillTx/>
              <a:latin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3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把握文章主旨，体会作者情感。</a:t>
            </a:r>
            <a:endParaRPr lang="en-US" altLang="zh-CN" sz="4000" b="1" dirty="0">
              <a:solidFill>
                <a:srgbClr val="2B2BDB"/>
              </a:solidFill>
              <a:uFillTx/>
              <a:latin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4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pitchFamily="49" charset="-122"/>
              </a:rPr>
              <a:t>积累名言警句，提升自己品德修养</a:t>
            </a:r>
            <a:r>
              <a:rPr lang="zh-CN" altLang="en-US" sz="4000" dirty="0">
                <a:solidFill>
                  <a:srgbClr val="2B2BDB"/>
                </a:solidFill>
                <a:uFillTx/>
                <a:latin typeface="黑体" panose="02010609060101010101" pitchFamily="49" charset="-122"/>
              </a:rPr>
              <a:t>。</a:t>
            </a:r>
            <a:endParaRPr lang="zh-CN" altLang="en-US" sz="4000" dirty="0">
              <a:solidFill>
                <a:srgbClr val="2B2BDB"/>
              </a:solidFill>
              <a:uFillTx/>
              <a:latin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2" name="文本框 73731"/>
          <p:cNvSpPr txBox="1"/>
          <p:nvPr/>
        </p:nvSpPr>
        <p:spPr>
          <a:xfrm>
            <a:off x="2441575" y="1810385"/>
            <a:ext cx="75463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400"/>
              </a:lnSpc>
            </a:pPr>
            <a:r>
              <a:rPr lang="en-US" altLang="zh-CN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“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诫子书</a:t>
            </a:r>
            <a:r>
              <a:rPr lang="en-US" altLang="zh-CN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，即告诫儿子的一封家书，题目</a:t>
            </a:r>
            <a:r>
              <a:rPr lang="zh-CN" altLang="en-US" sz="4000" b="1" u="heavy">
                <a:solidFill>
                  <a:srgbClr val="FF0000"/>
                </a:solidFill>
                <a:uFill>
                  <a:solidFill>
                    <a:srgbClr val="2B2BDB"/>
                  </a:solidFill>
                </a:uFill>
                <a:latin typeface="宋体" panose="02010600030101010101" pitchFamily="2" charset="-122"/>
              </a:rPr>
              <a:t>点明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了文章的</a:t>
            </a:r>
            <a:r>
              <a:rPr lang="zh-CN" altLang="en-US" sz="4000" b="1" u="heavy">
                <a:solidFill>
                  <a:srgbClr val="FF0000"/>
                </a:solidFill>
                <a:uFill>
                  <a:solidFill>
                    <a:srgbClr val="2B2BDB"/>
                  </a:solidFill>
                </a:uFill>
                <a:latin typeface="宋体" panose="02010600030101010101" pitchFamily="2" charset="-122"/>
              </a:rPr>
              <a:t>写作目的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解 题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TextBox 6"/>
          <p:cNvSpPr txBox="1"/>
          <p:nvPr/>
        </p:nvSpPr>
        <p:spPr>
          <a:xfrm>
            <a:off x="2605088" y="1721485"/>
            <a:ext cx="7489825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楷体_GB2312" charset="0"/>
                <a:ea typeface="楷体_GB2312" pitchFamily="49" charset="-122"/>
              </a:rPr>
              <a:t>朗读课文，要求：</a:t>
            </a:r>
            <a:endParaRPr lang="zh-CN" altLang="en-US" sz="54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楷体_GB2312" charset="0"/>
              <a:ea typeface="楷体_GB2312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读准字音，</a:t>
            </a: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注意停顿，</a:t>
            </a: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体会本文句式特点。</a:t>
            </a: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朗 读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3"/>
          <p:cNvSpPr txBox="1"/>
          <p:nvPr/>
        </p:nvSpPr>
        <p:spPr>
          <a:xfrm>
            <a:off x="2159953" y="2192655"/>
            <a:ext cx="8234362" cy="3207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8100"/>
              </a:lnSpc>
            </a:pPr>
            <a:r>
              <a:rPr lang="zh-CN" altLang="en-US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夫</a:t>
            </a:r>
            <a:r>
              <a:rPr lang="en-US" altLang="zh-CN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淡泊</a:t>
            </a:r>
            <a:r>
              <a:rPr lang="en-US" altLang="zh-CN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淫慢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8100"/>
              </a:lnSpc>
            </a:pP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8100"/>
              </a:lnSpc>
            </a:pPr>
            <a:r>
              <a:rPr lang="zh-CN" altLang="en-US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遂</a:t>
            </a:r>
            <a:r>
              <a:rPr lang="en-US" altLang="zh-CN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6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穷庐       险躁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847850" y="1557338"/>
            <a:ext cx="1655763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fú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 Box 4"/>
          <p:cNvSpPr txBox="1"/>
          <p:nvPr/>
        </p:nvSpPr>
        <p:spPr>
          <a:xfrm>
            <a:off x="3792538" y="1557338"/>
            <a:ext cx="279082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 bó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 Box 4"/>
          <p:cNvSpPr txBox="1"/>
          <p:nvPr/>
        </p:nvSpPr>
        <p:spPr>
          <a:xfrm>
            <a:off x="7145655" y="1557338"/>
            <a:ext cx="1611313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yín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 Box 4"/>
          <p:cNvSpPr txBox="1"/>
          <p:nvPr/>
        </p:nvSpPr>
        <p:spPr>
          <a:xfrm>
            <a:off x="1564640" y="3645218"/>
            <a:ext cx="208915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suì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Text Box 4"/>
          <p:cNvSpPr txBox="1"/>
          <p:nvPr/>
        </p:nvSpPr>
        <p:spPr>
          <a:xfrm>
            <a:off x="4660900" y="3645535"/>
            <a:ext cx="198913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lú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Text Box 4"/>
          <p:cNvSpPr txBox="1"/>
          <p:nvPr/>
        </p:nvSpPr>
        <p:spPr>
          <a:xfrm>
            <a:off x="7751763" y="3644900"/>
            <a:ext cx="172878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zào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读准字音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2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7409"/>
          <p:cNvSpPr txBox="1"/>
          <p:nvPr/>
        </p:nvSpPr>
        <p:spPr>
          <a:xfrm>
            <a:off x="3582035" y="317500"/>
            <a:ext cx="4343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000" b="1" dirty="0">
                <a:solidFill>
                  <a:srgbClr val="00B050"/>
                </a:solidFill>
                <a:uFillTx/>
                <a:latin typeface="Tahoma" panose="020B0604030504040204" pitchFamily="34" charset="0"/>
                <a:ea typeface="宋体" panose="02010600030101010101" pitchFamily="2" charset="-122"/>
              </a:rPr>
              <a:t>诫子书</a:t>
            </a:r>
            <a:endParaRPr lang="zh-CN" altLang="en-US" sz="4000" b="1" dirty="0">
              <a:solidFill>
                <a:srgbClr val="00B050"/>
              </a:solidFill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524000" y="1137920"/>
            <a:ext cx="9102090" cy="5951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5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君子之行，静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以修身</a:t>
            </a:r>
            <a:r>
              <a:rPr lang="en-US" altLang="zh-CN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俭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以养德；非淡泊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无以明志，非宁静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无以致远。夫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须静也，才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须学也。非学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无以广才，非志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无以成学。淫慢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励精，险躁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治性。年与时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驰，意与日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去，遂成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枯落，多不接世，悲守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穷庐，将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solidFill>
                  <a:srgbClr val="2B2BD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复何及！ </a:t>
            </a:r>
            <a:endParaRPr lang="zh-CN" altLang="en-US" sz="4000" b="1" dirty="0">
              <a:solidFill>
                <a:srgbClr val="2B2BD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2B2BD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17411"/>
          <p:cNvSpPr/>
          <p:nvPr/>
        </p:nvSpPr>
        <p:spPr>
          <a:xfrm>
            <a:off x="1524000" y="3276600"/>
            <a:ext cx="9144000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矩形 17412"/>
          <p:cNvSpPr/>
          <p:nvPr/>
        </p:nvSpPr>
        <p:spPr>
          <a:xfrm>
            <a:off x="1524000" y="3276600"/>
            <a:ext cx="9144000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矩形 17413"/>
          <p:cNvSpPr/>
          <p:nvPr/>
        </p:nvSpPr>
        <p:spPr>
          <a:xfrm>
            <a:off x="1273175" y="3276600"/>
            <a:ext cx="9144000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TextBox 4"/>
          <p:cNvSpPr txBox="1"/>
          <p:nvPr/>
        </p:nvSpPr>
        <p:spPr>
          <a:xfrm>
            <a:off x="1066800" y="6249035"/>
            <a:ext cx="10820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本文句式特点：句式整齐，读来朗朗上口，富有音韵美。</a:t>
            </a:r>
            <a:endParaRPr lang="zh-CN" altLang="en-US" sz="32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" name="诫子书mp3音频朗诵（女声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8920" y="3583305"/>
            <a:ext cx="619125" cy="619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读准停顿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63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6147"/>
          <p:cNvSpPr/>
          <p:nvPr/>
        </p:nvSpPr>
        <p:spPr>
          <a:xfrm>
            <a:off x="2750503" y="1313180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2B2BDB"/>
                </a:solidFill>
                <a:uFillTx/>
                <a:latin typeface="宋体" panose="02010600030101010101" pitchFamily="2" charset="-122"/>
              </a:rPr>
              <a:t>全体朗读；</a:t>
            </a:r>
            <a:endParaRPr lang="zh-CN" altLang="en-US" sz="4000" b="1" dirty="0">
              <a:solidFill>
                <a:srgbClr val="2B2BDB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" name="矩形 6147"/>
          <p:cNvSpPr/>
          <p:nvPr/>
        </p:nvSpPr>
        <p:spPr>
          <a:xfrm>
            <a:off x="2448243" y="2560320"/>
            <a:ext cx="78409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4000" b="1" dirty="0">
                <a:solidFill>
                  <a:srgbClr val="2B2BDB"/>
                </a:solidFill>
                <a:uFillTx/>
                <a:latin typeface="宋体" panose="02010600030101010101" pitchFamily="2" charset="-122"/>
              </a:rPr>
              <a:t>小组合作，结合注释，试译课文。</a:t>
            </a:r>
            <a:endParaRPr lang="zh-CN" altLang="en-US" sz="4000" b="1" dirty="0">
              <a:solidFill>
                <a:srgbClr val="2B2BDB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翻译课文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49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122881"/>
          <p:cNvSpPr>
            <a:spLocks noGrp="1" noRot="1"/>
          </p:cNvSpPr>
          <p:nvPr>
            <p:ph idx="1"/>
          </p:nvPr>
        </p:nvSpPr>
        <p:spPr>
          <a:xfrm>
            <a:off x="1807210" y="2080895"/>
            <a:ext cx="9568815" cy="2919730"/>
          </a:xfrm>
        </p:spPr>
        <p:txBody>
          <a:bodyPr anchor="t"/>
          <a:p>
            <a:pPr marL="0" indent="0">
              <a:lnSpc>
                <a:spcPts val="48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夫</a:t>
            </a:r>
            <a:r>
              <a:rPr lang="zh-CN" altLang="en-US" sz="4000" b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君子</a:t>
            </a:r>
            <a:r>
              <a:rPr lang="zh-CN" altLang="en-US" sz="4000" b="1" dirty="0">
                <a:solidFill>
                  <a:srgbClr val="2B2BDB"/>
                </a:solidFill>
              </a:rPr>
              <a:t>之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行</a:t>
            </a:r>
            <a:r>
              <a:rPr lang="zh-CN" altLang="en-US" sz="4000" b="1" dirty="0">
                <a:solidFill>
                  <a:srgbClr val="2B2BDB"/>
                </a:solidFill>
              </a:rPr>
              <a:t>，        </a:t>
            </a:r>
            <a:r>
              <a:rPr lang="zh-CN" altLang="en-US" sz="4000" b="1" dirty="0">
                <a:solidFill>
                  <a:srgbClr val="2B2BDB"/>
                </a:solidFill>
                <a:uFillTx/>
              </a:rPr>
              <a:t>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静</a:t>
            </a:r>
            <a:r>
              <a:rPr lang="zh-CN" altLang="en-US" sz="4000" b="1" dirty="0">
                <a:solidFill>
                  <a:srgbClr val="2B2BDB"/>
                </a:solidFill>
              </a:rPr>
              <a:t>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以</a:t>
            </a:r>
            <a:r>
              <a:rPr lang="zh-CN" altLang="en-US" sz="4000" b="1" dirty="0">
                <a:solidFill>
                  <a:srgbClr val="2B2BDB"/>
                </a:solidFill>
              </a:rPr>
              <a:t>    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修身</a:t>
            </a:r>
            <a:r>
              <a:rPr lang="zh-CN" altLang="en-US" sz="4000" b="1" dirty="0">
                <a:solidFill>
                  <a:srgbClr val="2B2BDB"/>
                </a:solidFill>
              </a:rPr>
              <a:t>，   </a:t>
            </a:r>
            <a:endParaRPr lang="zh-CN" altLang="en-US" sz="4000" b="1" dirty="0">
              <a:solidFill>
                <a:srgbClr val="2B2BDB"/>
              </a:solidFill>
            </a:endParaRPr>
          </a:p>
          <a:p>
            <a:pPr marL="0" indent="0">
              <a:lnSpc>
                <a:spcPts val="4800"/>
              </a:lnSpc>
              <a:spcBef>
                <a:spcPts val="0"/>
              </a:spcBef>
              <a:buNone/>
            </a:pPr>
            <a:endParaRPr lang="zh-CN" altLang="en-US" sz="4000" b="1" dirty="0">
              <a:solidFill>
                <a:srgbClr val="2B2BDB"/>
              </a:solidFill>
              <a:uFillTx/>
            </a:endParaRPr>
          </a:p>
          <a:p>
            <a:pPr marL="0" indent="0">
              <a:lnSpc>
                <a:spcPts val="4800"/>
              </a:lnSpc>
              <a:spcBef>
                <a:spcPts val="0"/>
              </a:spcBef>
              <a:buNone/>
            </a:pPr>
            <a:endParaRPr lang="zh-CN" altLang="en-US" sz="4000" b="1" dirty="0">
              <a:solidFill>
                <a:srgbClr val="2B2BDB"/>
              </a:solidFill>
              <a:uFillTx/>
            </a:endParaRPr>
          </a:p>
          <a:p>
            <a:pPr marL="0" indent="0">
              <a:lnSpc>
                <a:spcPts val="48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俭</a:t>
            </a:r>
            <a:r>
              <a:rPr lang="zh-CN" altLang="en-US" sz="4000" b="1" dirty="0">
                <a:solidFill>
                  <a:srgbClr val="2B2BDB"/>
                </a:solidFill>
              </a:rPr>
              <a:t>以养德。</a:t>
            </a:r>
            <a:endParaRPr lang="zh-CN" altLang="en-US" sz="4000" b="1" dirty="0">
              <a:solidFill>
                <a:srgbClr val="2B2BDB"/>
              </a:solidFill>
            </a:endParaRPr>
          </a:p>
        </p:txBody>
      </p:sp>
      <p:sp>
        <p:nvSpPr>
          <p:cNvPr id="122885" name="矩形 122884"/>
          <p:cNvSpPr/>
          <p:nvPr/>
        </p:nvSpPr>
        <p:spPr>
          <a:xfrm>
            <a:off x="9767888" y="158559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修养身心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87" name="矩形 122886"/>
          <p:cNvSpPr/>
          <p:nvPr/>
        </p:nvSpPr>
        <p:spPr>
          <a:xfrm>
            <a:off x="861695" y="662305"/>
            <a:ext cx="25730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助词，用于句首，表示发端。不译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88" name="矩形 122887"/>
          <p:cNvSpPr/>
          <p:nvPr/>
        </p:nvSpPr>
        <p:spPr>
          <a:xfrm>
            <a:off x="6007735" y="512445"/>
            <a:ext cx="20650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屏除杂念和干扰，宁静专一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89" name="矩形 122888"/>
          <p:cNvSpPr/>
          <p:nvPr/>
        </p:nvSpPr>
        <p:spPr>
          <a:xfrm>
            <a:off x="6842760" y="2844165"/>
            <a:ext cx="3124200" cy="1917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356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用，凭借，依靠。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介词，引进动作行为的目的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890" name="矩形 122889"/>
          <p:cNvSpPr/>
          <p:nvPr/>
        </p:nvSpPr>
        <p:spPr>
          <a:xfrm>
            <a:off x="848995" y="394684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节俭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Rectangle 6"/>
          <p:cNvSpPr/>
          <p:nvPr/>
        </p:nvSpPr>
        <p:spPr>
          <a:xfrm>
            <a:off x="1893253" y="5168424"/>
            <a:ext cx="872807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翻译：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君子的品行，是用宁静专一来修养身心，用节俭来培养自己的品德。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1285" y="2731135"/>
            <a:ext cx="1775460" cy="112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品德高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尚的人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7050" y="1586865"/>
            <a:ext cx="1177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品行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/>
      <p:bldP spid="122887" grpId="0"/>
      <p:bldP spid="122888" grpId="0"/>
      <p:bldP spid="122889" grpId="0"/>
      <p:bldP spid="122890" grpId="0"/>
      <p:bldP spid="84997" grpId="0" bldLvl="0" animBg="1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占位符 128001"/>
          <p:cNvSpPr>
            <a:spLocks noGrp="1" noRot="1"/>
          </p:cNvSpPr>
          <p:nvPr>
            <p:ph idx="1"/>
          </p:nvPr>
        </p:nvSpPr>
        <p:spPr>
          <a:xfrm>
            <a:off x="1732280" y="1936750"/>
            <a:ext cx="8616950" cy="2310765"/>
          </a:xfrm>
        </p:spPr>
        <p:txBody>
          <a:bodyPr anchor="t"/>
          <a:p>
            <a:pPr marL="0" indent="0"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非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淡泊</a:t>
            </a:r>
            <a:r>
              <a:rPr lang="zh-CN" altLang="en-US" sz="4000" b="1" dirty="0">
                <a:solidFill>
                  <a:srgbClr val="2B2BDB"/>
                </a:solidFill>
                <a:uFillTx/>
              </a:rPr>
              <a:t> </a:t>
            </a:r>
            <a:r>
              <a:rPr lang="zh-CN" altLang="en-US" sz="4000" b="1" dirty="0">
                <a:solidFill>
                  <a:srgbClr val="2B2BDB"/>
                </a:solidFill>
              </a:rPr>
              <a:t>        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无以</a:t>
            </a:r>
            <a:r>
              <a:rPr lang="zh-CN" altLang="en-US" sz="4000" b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      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明志</a:t>
            </a:r>
            <a:r>
              <a:rPr lang="zh-CN" altLang="en-US" sz="4000" b="1" dirty="0">
                <a:solidFill>
                  <a:srgbClr val="2B2BDB"/>
                </a:solidFill>
              </a:rPr>
              <a:t>，</a:t>
            </a:r>
            <a:endParaRPr lang="zh-CN" altLang="en-US" sz="3600" b="1" dirty="0">
              <a:solidFill>
                <a:srgbClr val="2B2BDB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 </a:t>
            </a:r>
            <a:endParaRPr lang="zh-CN" altLang="en-US" sz="4000" b="1" dirty="0">
              <a:solidFill>
                <a:srgbClr val="2B2BDB"/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非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宁静</a:t>
            </a:r>
            <a:r>
              <a:rPr lang="zh-CN" altLang="en-US" sz="4000" b="1" dirty="0">
                <a:solidFill>
                  <a:srgbClr val="2B2BDB"/>
                </a:solidFill>
              </a:rPr>
              <a:t>无以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致</a:t>
            </a:r>
            <a:r>
              <a:rPr lang="zh-CN" altLang="en-US" sz="4000" b="1" dirty="0">
                <a:solidFill>
                  <a:srgbClr val="2B2BDB"/>
                </a:solidFill>
                <a:uFillTx/>
              </a:rPr>
              <a:t>    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远</a:t>
            </a:r>
            <a:r>
              <a:rPr lang="zh-CN" altLang="en-US" sz="4000" b="1" dirty="0">
                <a:solidFill>
                  <a:srgbClr val="2B2BDB"/>
                </a:solidFill>
                <a:uFillTx/>
              </a:rPr>
              <a:t>。</a:t>
            </a:r>
            <a:endParaRPr lang="zh-CN" altLang="en-US" sz="4000" b="1" dirty="0">
              <a:solidFill>
                <a:srgbClr val="2B2BDB"/>
              </a:solidFill>
              <a:uFillTx/>
            </a:endParaRPr>
          </a:p>
        </p:txBody>
      </p:sp>
      <p:sp>
        <p:nvSpPr>
          <p:cNvPr id="128003" name="矩形 128002"/>
          <p:cNvSpPr/>
          <p:nvPr/>
        </p:nvSpPr>
        <p:spPr>
          <a:xfrm>
            <a:off x="4572000" y="738029"/>
            <a:ext cx="293751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没有什么可以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拿来，没办法 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010" name="矩形 128009"/>
          <p:cNvSpPr/>
          <p:nvPr/>
        </p:nvSpPr>
        <p:spPr>
          <a:xfrm>
            <a:off x="2008505" y="860425"/>
            <a:ext cx="222440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内心恬淡，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不慕名利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011" name="矩形 128010"/>
          <p:cNvSpPr/>
          <p:nvPr/>
        </p:nvSpPr>
        <p:spPr>
          <a:xfrm>
            <a:off x="7874000" y="120459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明确志向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012" name="矩形 128011"/>
          <p:cNvSpPr/>
          <p:nvPr/>
        </p:nvSpPr>
        <p:spPr>
          <a:xfrm>
            <a:off x="4640898" y="291084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达到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013" name="矩形 128012"/>
          <p:cNvSpPr/>
          <p:nvPr/>
        </p:nvSpPr>
        <p:spPr>
          <a:xfrm>
            <a:off x="6147753" y="291084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远大目标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1058" y="291084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集中精神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4997" name="Rectangle 6"/>
          <p:cNvSpPr/>
          <p:nvPr/>
        </p:nvSpPr>
        <p:spPr>
          <a:xfrm>
            <a:off x="1731963" y="4995704"/>
            <a:ext cx="872807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翻译：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不淡泊名利，就不能明确志向，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不集中精神就不能达到远大目标。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10" grpId="0"/>
      <p:bldP spid="128011" grpId="0"/>
      <p:bldP spid="128012" grpId="0"/>
      <p:bldP spid="128013" grpId="0"/>
      <p:bldP spid="8" grpId="0"/>
      <p:bldP spid="8499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占位符 124929"/>
          <p:cNvSpPr>
            <a:spLocks noGrp="1" noRot="1"/>
          </p:cNvSpPr>
          <p:nvPr>
            <p:ph idx="1"/>
          </p:nvPr>
        </p:nvSpPr>
        <p:spPr>
          <a:xfrm>
            <a:off x="2135505" y="1175385"/>
            <a:ext cx="8554085" cy="2649220"/>
          </a:xfrm>
        </p:spPr>
        <p:txBody>
          <a:bodyPr anchor="t"/>
          <a:p>
            <a:pPr marL="0" indent="0"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夫学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须</a:t>
            </a:r>
            <a:r>
              <a:rPr lang="zh-CN" altLang="en-US" sz="4000" b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     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静</a:t>
            </a:r>
            <a:r>
              <a:rPr lang="zh-CN" altLang="en-US" sz="4000" b="1" dirty="0">
                <a:solidFill>
                  <a:srgbClr val="2B2BDB"/>
                </a:solidFill>
              </a:rPr>
              <a:t>也，才须学也。</a:t>
            </a:r>
            <a:endParaRPr lang="zh-CN" altLang="en-US" sz="4000" b="1" dirty="0">
              <a:solidFill>
                <a:srgbClr val="2B2BDB"/>
              </a:solidFill>
            </a:endParaRPr>
          </a:p>
          <a:p>
            <a:endParaRPr lang="zh-CN" altLang="en-US" sz="4000" b="1" dirty="0">
              <a:solidFill>
                <a:srgbClr val="2B2BDB"/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非学无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以</a:t>
            </a:r>
            <a:r>
              <a:rPr lang="zh-CN" altLang="en-US" sz="4000" b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 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广</a:t>
            </a:r>
            <a:r>
              <a:rPr lang="zh-CN" altLang="en-US" sz="4000" b="1" dirty="0">
                <a:solidFill>
                  <a:srgbClr val="2B2BDB"/>
                </a:solidFill>
                <a:uFill>
                  <a:solidFill>
                    <a:srgbClr val="00B050"/>
                  </a:solidFill>
                </a:uFill>
              </a:rPr>
              <a:t>才</a:t>
            </a:r>
            <a:r>
              <a:rPr lang="zh-CN" altLang="en-US" sz="4000" b="1" dirty="0">
                <a:solidFill>
                  <a:srgbClr val="2B2BDB"/>
                </a:solidFill>
              </a:rPr>
              <a:t>，非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志</a:t>
            </a:r>
            <a:r>
              <a:rPr lang="zh-CN" altLang="en-US" sz="4000" b="1" dirty="0">
                <a:solidFill>
                  <a:srgbClr val="2B2BDB"/>
                </a:solidFill>
              </a:rPr>
              <a:t>无以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成</a:t>
            </a:r>
            <a:r>
              <a:rPr lang="zh-CN" altLang="en-US" sz="4000" b="1" dirty="0">
                <a:solidFill>
                  <a:srgbClr val="2B2BDB"/>
                </a:solidFill>
              </a:rPr>
              <a:t>学。</a:t>
            </a:r>
            <a:endParaRPr lang="zh-CN" altLang="en-US" sz="4000" b="1" dirty="0">
              <a:solidFill>
                <a:srgbClr val="2B2BDB"/>
              </a:solidFill>
            </a:endParaRPr>
          </a:p>
        </p:txBody>
      </p:sp>
      <p:sp>
        <p:nvSpPr>
          <p:cNvPr id="124932" name="矩形 124931"/>
          <p:cNvSpPr/>
          <p:nvPr/>
        </p:nvSpPr>
        <p:spPr>
          <a:xfrm>
            <a:off x="2966720" y="63690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必须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4933" name="矩形 124932"/>
          <p:cNvSpPr/>
          <p:nvPr/>
        </p:nvSpPr>
        <p:spPr>
          <a:xfrm>
            <a:off x="6861175" y="217741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立志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2015" y="63690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宁静专一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04895" y="3310255"/>
            <a:ext cx="4424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形容词使动用法，使… …广，增加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9050" y="2110105"/>
            <a:ext cx="2508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连词，用来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4997" name="Rectangle 6"/>
          <p:cNvSpPr/>
          <p:nvPr/>
        </p:nvSpPr>
        <p:spPr>
          <a:xfrm>
            <a:off x="1732280" y="4718686"/>
            <a:ext cx="9423400" cy="1753235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翻译：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学习必须静心专一，而才干来自于学习。不学习就无法增长才干，不立志就无法学有所成。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8012" name="矩形 128011"/>
          <p:cNvSpPr/>
          <p:nvPr/>
        </p:nvSpPr>
        <p:spPr>
          <a:xfrm>
            <a:off x="8450898" y="217741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达到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33" grpId="0"/>
      <p:bldP spid="3" grpId="0"/>
      <p:bldP spid="4" grpId="0"/>
      <p:bldP spid="5" grpId="0"/>
      <p:bldP spid="84997" grpId="0" bldLvl="0" animBg="1"/>
      <p:bldP spid="1280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nz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945" y="1125855"/>
            <a:ext cx="9089390" cy="564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3"/>
          <p:cNvSpPr/>
          <p:nvPr/>
        </p:nvSpPr>
        <p:spPr>
          <a:xfrm>
            <a:off x="1591945" y="260350"/>
            <a:ext cx="9089390" cy="86550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p>
            <a:pPr algn="ctr"/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诸葛亮居住过的地方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占位符 125953"/>
          <p:cNvSpPr>
            <a:spLocks noGrp="1" noRot="1"/>
          </p:cNvSpPr>
          <p:nvPr>
            <p:ph idx="1"/>
          </p:nvPr>
        </p:nvSpPr>
        <p:spPr>
          <a:xfrm>
            <a:off x="1035685" y="2032635"/>
            <a:ext cx="10236200" cy="692150"/>
          </a:xfrm>
        </p:spPr>
        <p:txBody>
          <a:bodyPr anchor="t"/>
          <a:p>
            <a:pPr marL="0" indent="0">
              <a:buNone/>
            </a:pPr>
            <a:r>
              <a:rPr lang="zh-CN" altLang="en-US" dirty="0">
                <a:solidFill>
                  <a:srgbClr val="2B2BDB"/>
                </a:solidFill>
              </a:rPr>
              <a:t>　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淫</a:t>
            </a:r>
            <a:r>
              <a:rPr lang="zh-CN" altLang="en-US" sz="4000" b="1" dirty="0">
                <a:solidFill>
                  <a:srgbClr val="2B2BDB"/>
                </a:solidFill>
              </a:rPr>
              <a:t>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漫</a:t>
            </a:r>
            <a:r>
              <a:rPr lang="zh-CN" altLang="en-US" sz="4000" b="1" dirty="0">
                <a:solidFill>
                  <a:srgbClr val="2B2BDB"/>
                </a:solidFill>
              </a:rPr>
              <a:t>则不能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励</a:t>
            </a:r>
            <a:r>
              <a:rPr lang="zh-CN" altLang="en-US" sz="4000" b="1" dirty="0">
                <a:solidFill>
                  <a:srgbClr val="2B2BDB"/>
                </a:solidFill>
              </a:rPr>
              <a:t>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精</a:t>
            </a:r>
            <a:r>
              <a:rPr lang="zh-CN" altLang="en-US" sz="4000" b="1" dirty="0">
                <a:solidFill>
                  <a:srgbClr val="2B2BDB"/>
                </a:solidFill>
              </a:rPr>
              <a:t>，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险</a:t>
            </a:r>
            <a:r>
              <a:rPr lang="zh-CN" altLang="en-US" sz="4000" b="1" dirty="0">
                <a:solidFill>
                  <a:srgbClr val="2B2BDB"/>
                </a:solidFill>
              </a:rPr>
              <a:t>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躁</a:t>
            </a:r>
            <a:r>
              <a:rPr lang="zh-CN" altLang="en-US" sz="4000" b="1" dirty="0">
                <a:solidFill>
                  <a:srgbClr val="2B2BDB"/>
                </a:solidFill>
              </a:rPr>
              <a:t>则不能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治</a:t>
            </a:r>
            <a:r>
              <a:rPr lang="zh-CN" altLang="en-US" sz="4000" b="1" dirty="0">
                <a:solidFill>
                  <a:srgbClr val="2B2BDB"/>
                </a:solidFill>
              </a:rPr>
              <a:t>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性</a:t>
            </a:r>
            <a:r>
              <a:rPr lang="zh-CN" altLang="en-US" sz="4000" b="1" dirty="0">
                <a:solidFill>
                  <a:srgbClr val="2B2BDB"/>
                </a:solidFill>
              </a:rPr>
              <a:t>。</a:t>
            </a:r>
            <a:endParaRPr lang="zh-CN" altLang="en-US" sz="4000" b="1" dirty="0">
              <a:solidFill>
                <a:srgbClr val="2B2BDB"/>
              </a:solidFill>
            </a:endParaRPr>
          </a:p>
        </p:txBody>
      </p:sp>
      <p:sp>
        <p:nvSpPr>
          <p:cNvPr id="124932" name="矩形 124931"/>
          <p:cNvSpPr/>
          <p:nvPr/>
        </p:nvSpPr>
        <p:spPr>
          <a:xfrm>
            <a:off x="1180465" y="138747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放纵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4997" name="Rectangle 6"/>
          <p:cNvSpPr/>
          <p:nvPr/>
        </p:nvSpPr>
        <p:spPr>
          <a:xfrm>
            <a:off x="1384300" y="4367848"/>
            <a:ext cx="9423400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翻译：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放纵懈怠就不能振奋精神，轻薄浮躁就不能修养性情。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0895" y="28155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懈怠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7005" y="138747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振奋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6805" y="28155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精神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00725" y="135763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轻薄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4660" y="28155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浮躁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80145" y="138747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修养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6605" y="28155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性情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84997" grpId="0" bldLvl="0" animBg="1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占位符 126977"/>
          <p:cNvSpPr>
            <a:spLocks noGrp="1" noRot="1"/>
          </p:cNvSpPr>
          <p:nvPr>
            <p:ph idx="1"/>
          </p:nvPr>
        </p:nvSpPr>
        <p:spPr>
          <a:xfrm>
            <a:off x="1539240" y="1096645"/>
            <a:ext cx="9114155" cy="2606675"/>
          </a:xfrm>
        </p:spPr>
        <p:txBody>
          <a:bodyPr anchor="t"/>
          <a:p>
            <a:pPr marL="0" indent="0">
              <a:lnSpc>
                <a:spcPts val="78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2B2BDB"/>
                </a:solidFill>
              </a:rPr>
              <a:t>年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与</a:t>
            </a:r>
            <a:r>
              <a:rPr lang="zh-CN" altLang="en-US" sz="4000" b="1" dirty="0">
                <a:solidFill>
                  <a:srgbClr val="2B2BDB"/>
                </a:solidFill>
              </a:rPr>
              <a:t>时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驰</a:t>
            </a:r>
            <a:r>
              <a:rPr lang="zh-CN" altLang="en-US" sz="4000" b="1" dirty="0">
                <a:solidFill>
                  <a:srgbClr val="2B2BDB"/>
                </a:solidFill>
              </a:rPr>
              <a:t>，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意</a:t>
            </a:r>
            <a:r>
              <a:rPr lang="zh-CN" altLang="en-US" sz="4000" b="1" dirty="0">
                <a:solidFill>
                  <a:srgbClr val="2B2BDB"/>
                </a:solidFill>
              </a:rPr>
              <a:t>与日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去</a:t>
            </a:r>
            <a:r>
              <a:rPr lang="zh-CN" altLang="en-US" sz="4000" b="1" dirty="0">
                <a:solidFill>
                  <a:srgbClr val="2B2BDB"/>
                </a:solidFill>
              </a:rPr>
              <a:t>，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遂</a:t>
            </a:r>
            <a:r>
              <a:rPr lang="zh-CN" altLang="en-US" sz="4000" b="1" dirty="0">
                <a:solidFill>
                  <a:srgbClr val="2B2BDB"/>
                </a:solidFill>
              </a:rPr>
              <a:t>成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枯落</a:t>
            </a:r>
            <a:r>
              <a:rPr lang="zh-CN" altLang="en-US" sz="4000" b="1" dirty="0">
                <a:solidFill>
                  <a:srgbClr val="2B2BDB"/>
                </a:solidFill>
              </a:rPr>
              <a:t>，</a:t>
            </a:r>
            <a:endParaRPr lang="zh-CN" altLang="en-US" sz="4000" b="1" dirty="0">
              <a:solidFill>
                <a:srgbClr val="2B2BDB"/>
              </a:solidFill>
            </a:endParaRPr>
          </a:p>
          <a:p>
            <a:pPr marL="0" indent="0">
              <a:lnSpc>
                <a:spcPts val="7800"/>
              </a:lnSpc>
              <a:spcBef>
                <a:spcPts val="0"/>
              </a:spcBef>
              <a:buNone/>
            </a:pPr>
            <a:endParaRPr lang="zh-CN" altLang="en-US" sz="4000" b="1" u="heavy" dirty="0">
              <a:solidFill>
                <a:srgbClr val="2B2BDB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</a:endParaRPr>
          </a:p>
          <a:p>
            <a:pPr marL="0" indent="0">
              <a:lnSpc>
                <a:spcPts val="78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多不接世</a:t>
            </a:r>
            <a:r>
              <a:rPr lang="zh-CN" altLang="en-US" sz="4000" b="1" dirty="0">
                <a:solidFill>
                  <a:srgbClr val="2B2BDB"/>
                </a:solidFill>
              </a:rPr>
              <a:t>，  悲守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穷庐</a:t>
            </a:r>
            <a:r>
              <a:rPr lang="zh-CN" altLang="en-US" sz="4000" b="1" dirty="0">
                <a:solidFill>
                  <a:srgbClr val="2B2BDB"/>
                </a:solidFill>
              </a:rPr>
              <a:t>，     将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复</a:t>
            </a:r>
            <a:r>
              <a:rPr lang="zh-CN" altLang="en-US" sz="4000" b="1" dirty="0">
                <a:solidFill>
                  <a:srgbClr val="2B2BDB"/>
                </a:solidFill>
              </a:rPr>
              <a:t>     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</a:rPr>
              <a:t>何</a:t>
            </a:r>
            <a:r>
              <a:rPr lang="zh-CN" altLang="en-US" sz="4000" b="1" dirty="0">
                <a:solidFill>
                  <a:srgbClr val="2B2BDB"/>
                </a:solidFill>
              </a:rPr>
              <a:t>及！</a:t>
            </a:r>
            <a:endParaRPr lang="zh-CN" altLang="en-US" sz="4000" b="1" dirty="0">
              <a:solidFill>
                <a:srgbClr val="2B2BDB"/>
              </a:solidFill>
            </a:endParaRPr>
          </a:p>
        </p:txBody>
      </p:sp>
      <p:sp>
        <p:nvSpPr>
          <p:cNvPr id="84997" name="Rectangle 6"/>
          <p:cNvSpPr/>
          <p:nvPr/>
        </p:nvSpPr>
        <p:spPr>
          <a:xfrm>
            <a:off x="439420" y="4826000"/>
            <a:ext cx="11313795" cy="1753235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翻译：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年纪随同时光而疾速逝去，意志随同岁月而消失，最终凋落衰残，大多对社会没有任何贡献，只能悲哀地坐守着那穷困的居舍，那时再悔恨又怎么来得及呢？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4932" name="矩形 124931"/>
          <p:cNvSpPr/>
          <p:nvPr/>
        </p:nvSpPr>
        <p:spPr>
          <a:xfrm>
            <a:off x="1970405" y="9213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随同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7085" y="443230"/>
            <a:ext cx="1101090" cy="10198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迅速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逝去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8175" y="92138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意志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9340" y="92138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消失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92365" y="92138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最终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27465" y="151765"/>
            <a:ext cx="3110865" cy="1414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ts val="3440"/>
              </a:lnSpc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凋落，衰残。比喻人年老志衰，没有用处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0665" y="2413000"/>
            <a:ext cx="2937510" cy="10706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大多对社会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没有任何贡献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7055" y="293878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又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5060" y="2413000"/>
            <a:ext cx="222440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穷困潦倒之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人住的陋室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54160" y="293878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怎么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bldLvl="0" animBg="1"/>
      <p:bldP spid="124932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8130" name="Text Box 3"/>
          <p:cNvSpPr txBox="1"/>
          <p:nvPr/>
        </p:nvSpPr>
        <p:spPr>
          <a:xfrm>
            <a:off x="1649095" y="737870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2B2BDB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本文中心论点是什么？围绕论点从哪几方面进行了论述？这几个方面是如何展开论述的？</a:t>
            </a:r>
            <a:endParaRPr lang="zh-CN" altLang="en-US" sz="3600" b="1" dirty="0">
              <a:solidFill>
                <a:srgbClr val="2B2BDB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18245" name="Rectangle 5"/>
          <p:cNvSpPr/>
          <p:nvPr/>
        </p:nvSpPr>
        <p:spPr>
          <a:xfrm>
            <a:off x="1774825" y="3349308"/>
            <a:ext cx="8893175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就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学习和做人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两个方面进行了论述。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无论做人还是学习，作者都强调一个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字，修身要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，学习要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，获得成功也取决于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，把失败归结于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字，把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静、躁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加以对比，增强了论述的效果。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6685" y="249110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中心论点：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静以修身，俭以养德。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24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1824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245">
                                            <p:txEl>
                                              <p:charRg st="2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18245">
                                            <p:txEl>
                                              <p:charRg st="2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7345" name="文本框 68611"/>
          <p:cNvSpPr txBox="1"/>
          <p:nvPr/>
        </p:nvSpPr>
        <p:spPr>
          <a:xfrm>
            <a:off x="1752600" y="3499485"/>
            <a:ext cx="8534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阐释放纵懈怠和轻浮急躁</a:t>
            </a:r>
            <a:r>
              <a:rPr lang="zh-CN" altLang="en-US" sz="3600" b="1" u="heavy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对人修身养性产生不好影响的句子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6" name="矩形 68613"/>
          <p:cNvSpPr/>
          <p:nvPr/>
        </p:nvSpPr>
        <p:spPr>
          <a:xfrm>
            <a:off x="1752600" y="685800"/>
            <a:ext cx="84582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文中有两句话常被人们用作</a:t>
            </a:r>
            <a:r>
              <a:rPr lang="zh-CN" altLang="en-US" sz="3600" b="1" u="heavy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“志当存高远”的座右铭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，请写出这两句话</a:t>
            </a:r>
            <a:r>
              <a:rPr lang="en-US" altLang="zh-CN" sz="3600" b="1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en-US" altLang="zh-CN" sz="360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2209800" y="2061845"/>
            <a:ext cx="7315200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非淡泊无以明志，非宁静无以致远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2362200" y="5181600"/>
            <a:ext cx="7162800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淫慢则不能励精，险躁则不能治性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 bldLvl="0" animBg="1"/>
      <p:bldP spid="686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8369" name="文本框 67587"/>
          <p:cNvSpPr txBox="1"/>
          <p:nvPr/>
        </p:nvSpPr>
        <p:spPr>
          <a:xfrm>
            <a:off x="2057400" y="3352800"/>
            <a:ext cx="800100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在谆谆告诫的过程中，作者诸葛亮是从</a:t>
            </a:r>
            <a:r>
              <a:rPr lang="zh-CN" altLang="en-US" sz="3600" b="1" u="sng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u="sng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两个方面进行论述的。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4123055" y="3886200"/>
            <a:ext cx="1699895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修身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6677025" y="3886200"/>
            <a:ext cx="1463675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治学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372" name="文本框 67590"/>
          <p:cNvSpPr txBox="1"/>
          <p:nvPr/>
        </p:nvSpPr>
        <p:spPr>
          <a:xfrm>
            <a:off x="2019935" y="5576570"/>
            <a:ext cx="8153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本文用了</a:t>
            </a:r>
            <a:r>
              <a:rPr lang="zh-CN" altLang="en-US" sz="3600" b="1" u="heavy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论证方法？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矩形 67592"/>
          <p:cNvSpPr/>
          <p:nvPr/>
        </p:nvSpPr>
        <p:spPr>
          <a:xfrm>
            <a:off x="1981835" y="737870"/>
            <a:ext cx="82296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en-US" altLang="zh-CN" sz="3600" b="1" u="heavy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u="heavy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阐述“学”、“志”、“才”之间关系的句子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4" name="文本框 67593"/>
          <p:cNvSpPr txBox="1"/>
          <p:nvPr/>
        </p:nvSpPr>
        <p:spPr>
          <a:xfrm>
            <a:off x="4677410" y="5436870"/>
            <a:ext cx="2443480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对比论证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5" name="文本框 67594"/>
          <p:cNvSpPr txBox="1"/>
          <p:nvPr/>
        </p:nvSpPr>
        <p:spPr>
          <a:xfrm>
            <a:off x="2894330" y="2181860"/>
            <a:ext cx="6327775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非学无以广才，非志无以成学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ldLvl="0" animBg="1"/>
      <p:bldP spid="67590" grpId="0" bldLvl="0" animBg="1"/>
      <p:bldP spid="67594" grpId="0" bldLvl="0" animBg="1"/>
      <p:bldP spid="67595" grpId="0" bldLvl="0" animBg="1"/>
      <p:bldP spid="58369" grpId="0"/>
      <p:bldP spid="583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3" name="文本框 71681"/>
          <p:cNvSpPr txBox="1"/>
          <p:nvPr/>
        </p:nvSpPr>
        <p:spPr>
          <a:xfrm>
            <a:off x="2047875" y="436880"/>
            <a:ext cx="87033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诸葛亮围绕学习告诫儿子，要成才需要具备哪几个条件？请分别找出原句并说说几个条件之间的关系。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4" name="文本框 71683"/>
          <p:cNvSpPr txBox="1"/>
          <p:nvPr/>
        </p:nvSpPr>
        <p:spPr>
          <a:xfrm>
            <a:off x="1866900" y="2275205"/>
            <a:ext cx="1503680" cy="23069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学习：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立志：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惜时：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1749425" y="5321300"/>
            <a:ext cx="240919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三者关系：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1020" y="2275205"/>
            <a:ext cx="8686800" cy="28613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夫学须静也，才须学也</a:t>
            </a:r>
            <a:endParaRPr lang="zh-CN" altLang="en-US" sz="3600" b="1" dirty="0">
              <a:solidFill>
                <a:srgbClr val="00B05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非澹泊无以明志，非宁静无以致远。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非学无以广才，非志无以成学。</a:t>
            </a:r>
            <a:endParaRPr lang="zh-CN" altLang="en-US" sz="36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2B2BDB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年与时驰，意与日去，遂成枯落，多不　　　</a:t>
            </a:r>
            <a:endParaRPr lang="zh-CN" altLang="en-US" sz="3600" b="1" dirty="0">
              <a:solidFill>
                <a:srgbClr val="2B2BDB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2B2BDB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接世，悲守穷庐，将复何及！</a:t>
            </a:r>
            <a:endParaRPr lang="zh-CN" altLang="en-US" sz="3600" b="1" dirty="0">
              <a:solidFill>
                <a:srgbClr val="2B2BDB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9425" y="5321300"/>
            <a:ext cx="8693785" cy="119888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学习才能增长才干，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立志才能学有所成，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要增长才干必须要珍惜时光。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80897"/>
          <p:cNvSpPr>
            <a:spLocks noGrp="1" noRot="1"/>
          </p:cNvSpPr>
          <p:nvPr>
            <p:ph type="title"/>
          </p:nvPr>
        </p:nvSpPr>
        <p:spPr>
          <a:xfrm>
            <a:off x="2161540" y="523240"/>
            <a:ext cx="6629400" cy="990600"/>
          </a:xfrm>
        </p:spPr>
        <p:txBody>
          <a:bodyPr anchor="ctr"/>
          <a:p>
            <a:pPr marL="571500" indent="-571500"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怎样理解文中的“静”？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899" name="内容占位符 80898"/>
          <p:cNvSpPr>
            <a:spLocks noGrp="1" noRot="1"/>
          </p:cNvSpPr>
          <p:nvPr>
            <p:ph idx="1"/>
          </p:nvPr>
        </p:nvSpPr>
        <p:spPr>
          <a:xfrm>
            <a:off x="1033780" y="1694180"/>
            <a:ext cx="10002520" cy="4924425"/>
          </a:xfrm>
          <a:ln w="19050">
            <a:noFill/>
            <a:miter/>
          </a:ln>
        </p:spPr>
        <p:txBody>
          <a:bodyPr anchor="t"/>
          <a:p>
            <a:pPr marL="0" indent="0">
              <a:lnSpc>
                <a:spcPts val="55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“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静”是修身养德的基础。“静以修身”意为清心寡欲，内心保持宁静，不贪物欲。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5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“静”是学习的前提。“静”是屏除杂念，安宁专一，心无旁骛地学习。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5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“静”就是淡泊名利。淡泊和宁静才能明志。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5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否则，心若不静，就不能安心学习，就不能增长才干，就更谈不上修养身心了。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3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charRg st="3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charRg st="3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7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charRg st="7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charRg st="7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9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charRg st="9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charRg st="9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3"/>
          <p:cNvSpPr/>
          <p:nvPr/>
        </p:nvSpPr>
        <p:spPr>
          <a:xfrm>
            <a:off x="2320290" y="737553"/>
            <a:ext cx="792003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诸葛亮写这封信的用意是什么？</a:t>
            </a:r>
            <a:endParaRPr lang="zh-CN" altLang="en-US" sz="3600" b="1" dirty="0">
              <a:solidFill>
                <a:srgbClr val="2B2BD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17221" name="Rectangle 5"/>
          <p:cNvSpPr/>
          <p:nvPr/>
        </p:nvSpPr>
        <p:spPr>
          <a:xfrm>
            <a:off x="1847215" y="1528763"/>
            <a:ext cx="8713788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告诫儿子修身养性，生活节俭，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楷体_GB2312" pitchFamily="49" charset="-122"/>
                <a:ea typeface="黑体" panose="02010609060101010101" pitchFamily="49" charset="-122"/>
                <a:sym typeface="+mn-ea"/>
              </a:rPr>
              <a:t>勤学立志，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以此来培养自己的品德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要从淡泊宁静中下功夫，最忌怠惰险躁。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3" name="矩形 10"/>
          <p:cNvSpPr/>
          <p:nvPr/>
        </p:nvSpPr>
        <p:spPr>
          <a:xfrm>
            <a:off x="2063115" y="3511550"/>
            <a:ext cx="8281988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00000"/>
              </a:lnSpc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你认为本文寄托了作者对儿子怎样的情感？请分别设想站在父亲和儿子的角度体会本文应该用怎样的语气来读。</a:t>
            </a:r>
            <a:endParaRPr lang="zh-CN" altLang="en-US" sz="3600" b="1" dirty="0">
              <a:solidFill>
                <a:srgbClr val="2B2BD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3433" y="5411153"/>
            <a:ext cx="828198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本文寄托了作者对儿子的殷殷教诲，蕴含着深切的期望。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1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7221" grpId="0"/>
      <p:bldP spid="501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矩形 8"/>
          <p:cNvSpPr/>
          <p:nvPr/>
        </p:nvSpPr>
        <p:spPr>
          <a:xfrm>
            <a:off x="2279650" y="1916113"/>
            <a:ext cx="18351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89" name="Rectangle 1"/>
          <p:cNvSpPr/>
          <p:nvPr/>
        </p:nvSpPr>
        <p:spPr>
          <a:xfrm>
            <a:off x="1986280" y="2283778"/>
            <a:ext cx="80022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作者在信中告诫儿子修身养性，生活节俭，以此来培养自己的品德，表达了希望后代志存高远的厚望。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8280" y="982332"/>
            <a:ext cx="351028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叶根友毛笔行书2.0版" charset="0"/>
                <a:ea typeface="叶根友毛笔行书2.0版" pitchFamily="2" charset="-122"/>
              </a:rPr>
              <a:t>主 旨</a:t>
            </a:r>
            <a:endParaRPr lang="zh-CN" altLang="en-US" sz="4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叶根友毛笔行书2.0版" charset="0"/>
              <a:ea typeface="叶根友毛笔行书2.0版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8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3"/>
          <p:cNvSpPr/>
          <p:nvPr/>
        </p:nvSpPr>
        <p:spPr>
          <a:xfrm>
            <a:off x="1880235" y="953135"/>
            <a:ext cx="8432165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lnSpc>
                <a:spcPct val="130000"/>
              </a:lnSpc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读了这篇文章，你受到了什么启发？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1417221" name="Rectangle 5"/>
          <p:cNvSpPr/>
          <p:nvPr/>
        </p:nvSpPr>
        <p:spPr>
          <a:xfrm>
            <a:off x="2130425" y="1876743"/>
            <a:ext cx="8713788" cy="5507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）人在少年时期应该树立远大的志向，发奋图强，避免老来后悔。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治学要宁静专一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要淡泊名利</a:t>
            </a:r>
            <a:endParaRPr lang="zh-CN" altLang="en-US" sz="3600" b="1" dirty="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树立远大志向</a:t>
            </a:r>
            <a:endParaRPr lang="zh-CN" altLang="en-US" sz="3600" b="1" dirty="0"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珍惜时间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 noRot="1"/>
          </p:cNvSpPr>
          <p:nvPr>
            <p:ph type="title"/>
          </p:nvPr>
        </p:nvSpPr>
        <p:spPr>
          <a:xfrm>
            <a:off x="2057400" y="0"/>
            <a:ext cx="7772400" cy="1143000"/>
          </a:xfrm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湖北襄阳古隆中诸葛草庐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  <p:pic>
        <p:nvPicPr>
          <p:cNvPr id="10242" name="Picture 3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81075"/>
            <a:ext cx="9144000" cy="586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4" name="文本框 56323"/>
          <p:cNvSpPr txBox="1"/>
          <p:nvPr/>
        </p:nvSpPr>
        <p:spPr>
          <a:xfrm>
            <a:off x="1981200" y="990600"/>
            <a:ext cx="82296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spcBef>
                <a:spcPct val="50000"/>
              </a:spcBef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举例说明本文句式方面的特点。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例如：“静以修身，俭以养德。”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“非淡泊无以明志，非宁静无以致远。”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1905000" y="3733800"/>
            <a:ext cx="830580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文章多用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2B2BDB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对偶句，句式整齐，节奏感强，读来朗朗上口，易于记忆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。言简意深。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后一句用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2B2BDB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双重否定句加强语气。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2" name="Picture 478" descr="ppt宝藏_ww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0000">
            <a:off x="10022840" y="5050473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3" name="TextBox 11"/>
          <p:cNvSpPr txBox="1"/>
          <p:nvPr/>
        </p:nvSpPr>
        <p:spPr>
          <a:xfrm>
            <a:off x="1524000" y="1285875"/>
            <a:ext cx="92475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2B2BDB"/>
                </a:solidFill>
                <a:latin typeface="Calibri" panose="020F0502020204030204" charset="0"/>
                <a:ea typeface="黑体" panose="02010609060101010101" pitchFamily="49" charset="-122"/>
              </a:rPr>
              <a:t>         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诸葛亮一生勤俭，曾经向后主刘禅主动申报自己的家产，说自己</a:t>
            </a:r>
            <a:r>
              <a:rPr lang="en-US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不使内有余帛，外有赢财</a:t>
            </a:r>
            <a:r>
              <a:rPr lang="en-US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临终遗嘱“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因山为坟，冢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 err="1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zhǒng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足容棺，敛以时服，不须器物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。用现在的话说就是，在山上挖一个能够放进棺材的墓穴，下葬时穿上平时穿的衣服，不要放什么随葬品。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留给子孙的财产只有桑</a:t>
            </a:r>
            <a:r>
              <a:rPr lang="en-US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株，薄田</a:t>
            </a:r>
            <a:r>
              <a:rPr lang="en-US" altLang="zh-CN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公顷。</a:t>
            </a:r>
            <a:endParaRPr lang="zh-CN" altLang="en-US" sz="3600" b="1" dirty="0">
              <a:solidFill>
                <a:srgbClr val="2B2BD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7470" y="42227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读透人物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3" name="TextBox 11"/>
          <p:cNvSpPr txBox="1"/>
          <p:nvPr/>
        </p:nvSpPr>
        <p:spPr>
          <a:xfrm>
            <a:off x="1524000" y="1906270"/>
            <a:ext cx="89154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2B2BDB"/>
                </a:solidFill>
                <a:latin typeface="Calibri" panose="020F0502020204030204" charset="0"/>
                <a:ea typeface="黑体" panose="02010609060101010101" pitchFamily="49" charset="-122"/>
              </a:rPr>
              <a:t>         </a:t>
            </a:r>
            <a:r>
              <a:rPr sz="3600" b="1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有其父必有其子，诸葛瞻多才多艺，擅长书画，十七岁时即被后主刘禅招为驸马，是备受蜀国人民爱戴的英雄。他三十七岁时，邓艾率魏军攻蜀，兵至绵竹，他拒不接受邓艾的高官诱惑，同他的儿子诸葛尚一起战死沙场。</a:t>
            </a:r>
            <a:endParaRPr sz="3600" b="1">
              <a:solidFill>
                <a:srgbClr val="2B2BD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7470" y="42227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读透人物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Picture 478" descr="ppt宝藏_ww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0000">
            <a:off x="10022840" y="5050473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Text Box 2"/>
          <p:cNvSpPr txBox="1"/>
          <p:nvPr/>
        </p:nvSpPr>
        <p:spPr>
          <a:xfrm>
            <a:off x="2037080" y="1867535"/>
            <a:ext cx="7924800" cy="150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lnSpc>
                <a:spcPts val="55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诸葛亮几千前对儿子说的话，今天还有意义吗？你如何理解？</a:t>
            </a:r>
            <a:endParaRPr lang="zh-CN" altLang="en-US" sz="4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Rectangle 3"/>
          <p:cNvSpPr>
            <a:spLocks noGrp="1" noRot="1"/>
          </p:cNvSpPr>
          <p:nvPr/>
        </p:nvSpPr>
        <p:spPr>
          <a:xfrm>
            <a:off x="1162685" y="1430655"/>
            <a:ext cx="10304780" cy="51174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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w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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典故：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三顾茅庐，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  <a:sym typeface="+mn-ea"/>
              </a:rPr>
              <a:t>隆中对，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草船借箭，七擒孟获，舌  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              战群儒，挥泪斩马谡等等。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成语：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鞠躬尽瘁，死而后己；万事俱备，只欠东风；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              三足鼎立；欲擒故纵；等等。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俗语：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三个臭皮匠，顶一个诸葛亮；事后诸葛亮等等。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歇后语：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诸葛亮皱眉头</a:t>
            </a:r>
            <a:r>
              <a:rPr lang="en-US" altLang="zh-CN" b="1" dirty="0">
                <a:solidFill>
                  <a:srgbClr val="2B2BDB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计上心来；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              鲁肃上了孔明的船</a:t>
            </a:r>
            <a:r>
              <a:rPr lang="en-US" altLang="zh-CN" b="1" dirty="0">
                <a:solidFill>
                  <a:srgbClr val="2B2BDB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糊里糊涂；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  <a:p>
            <a:pPr mar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              诸葛亮大摆空城计</a:t>
            </a:r>
            <a:r>
              <a:rPr lang="en-US" altLang="zh-CN" b="1" dirty="0">
                <a:solidFill>
                  <a:srgbClr val="2B2BDB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2B2BDB"/>
                </a:solidFill>
                <a:ea typeface="黑体" panose="02010609060101010101" pitchFamily="49" charset="-122"/>
              </a:rPr>
              <a:t>化险为夷</a:t>
            </a:r>
            <a:endParaRPr lang="zh-CN" altLang="en-US" b="1" dirty="0">
              <a:solidFill>
                <a:srgbClr val="2B2BDB"/>
              </a:solidFill>
              <a:ea typeface="黑体" panose="02010609060101010101" pitchFamily="49" charset="-122"/>
            </a:endParaRPr>
          </a:p>
        </p:txBody>
      </p:sp>
      <p:sp>
        <p:nvSpPr>
          <p:cNvPr id="56322" name="Rectangle 3"/>
          <p:cNvSpPr/>
          <p:nvPr/>
        </p:nvSpPr>
        <p:spPr>
          <a:xfrm>
            <a:off x="2074545" y="621665"/>
            <a:ext cx="8895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lnSpc>
                <a:spcPct val="100000"/>
              </a:lnSpc>
              <a:buClr>
                <a:srgbClr val="2929FF"/>
              </a:buClr>
              <a:buFont typeface="Wingdings" panose="05000000000000000000" charset="0"/>
              <a:buChar char="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有关诸葛亮的典故、成语、俗语、歇后语典故：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978400" y="147320"/>
            <a:ext cx="25850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sym typeface="宋体" panose="02010600030101010101" pitchFamily="2" charset="-122"/>
              </a:rPr>
              <a:t>警句推荐</a:t>
            </a:r>
            <a:endParaRPr lang="zh-CN" altLang="en-US" sz="4000" b="1" dirty="0">
              <a:solidFill>
                <a:srgbClr val="00B050"/>
              </a:solidFill>
              <a:uFillTx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0285" y="1341120"/>
            <a:ext cx="10521315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ts val="5040"/>
              </a:lnSpc>
            </a:pPr>
            <a:r>
              <a:rPr lang="en-US" altLang="zh-CN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1</a:t>
            </a:r>
            <a:r>
              <a:rPr lang="zh-CN" altLang="en-US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、淡泊：</a:t>
            </a:r>
            <a:r>
              <a:rPr lang="zh-CN" altLang="en-US" sz="3600" b="1" u="heavy" noProof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苟利国家，不求富贵《礼记》</a:t>
            </a:r>
            <a:endParaRPr lang="zh-CN" altLang="en-US" sz="3600" b="1" u="heavy" noProof="1" dirty="0">
              <a:solidFill>
                <a:srgbClr val="2B2BDB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>
              <a:lnSpc>
                <a:spcPts val="5040"/>
              </a:lnSpc>
            </a:pPr>
            <a:r>
              <a:rPr lang="zh-CN" altLang="en-US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不汲汲于富贵，不戚戚于贫贱（陶渊明）</a:t>
            </a:r>
            <a:endParaRPr lang="zh-CN" altLang="en-US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>
              <a:lnSpc>
                <a:spcPts val="5040"/>
              </a:lnSpc>
            </a:pPr>
            <a:r>
              <a:rPr lang="zh-CN" altLang="en-US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心闲天地本来宽（陆游）</a:t>
            </a:r>
            <a:endParaRPr lang="zh-CN" altLang="en-US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0285" y="3645853"/>
            <a:ext cx="1098042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ts val="5040"/>
              </a:lnSpc>
              <a:buNone/>
            </a:pPr>
            <a:r>
              <a:rPr lang="en-US" altLang="zh-CN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2、立志：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古之成大事者不惟有超世之才，亦有坚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50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忍不拔之志苟利国家，不求富贵（苏轼）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50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zh-CN" altLang="en-US" sz="3600" b="1" u="heavy" noProof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长风破浪会有时，直挂云帆济沧海（李白）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50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zh-CN" altLang="en-US" sz="3600" b="1" u="heavy" noProof="1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穷且益坚，不坠青云之志（王勃）</a:t>
            </a:r>
            <a:endParaRPr lang="zh-CN" altLang="en-US" sz="3600" b="1" u="heavy" noProof="1" dirty="0">
              <a:solidFill>
                <a:srgbClr val="2B2BDB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8400" y="147320"/>
            <a:ext cx="25850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sym typeface="宋体" panose="02010600030101010101" pitchFamily="2" charset="-122"/>
              </a:rPr>
              <a:t>警句推荐</a:t>
            </a:r>
            <a:endParaRPr lang="zh-CN" altLang="en-US" sz="4000" b="1" dirty="0">
              <a:solidFill>
                <a:srgbClr val="00B050"/>
              </a:solidFill>
              <a:uFillTx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615" y="854075"/>
            <a:ext cx="10732770" cy="677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3、惜时：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（1）</a:t>
            </a:r>
            <a:r>
              <a:rPr lang="en-US" altLang="zh-CN" sz="3600" b="1" noProof="1" dirty="0">
                <a:solidFill>
                  <a:srgbClr val="2B2BDB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逝者如斯夫，不舍昼夜</a:t>
            </a:r>
            <a:r>
              <a:rPr lang="zh-CN" altLang="en-US" sz="3600" b="1" noProof="1" dirty="0">
                <a:solidFill>
                  <a:srgbClr val="2B2BDB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。</a:t>
            </a:r>
            <a:endParaRPr lang="en-US" altLang="zh-CN" sz="3600" b="1" noProof="1" dirty="0">
              <a:solidFill>
                <a:srgbClr val="2B2BDB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——孔子</a:t>
            </a:r>
            <a:endParaRPr lang="en-US" altLang="zh-CN" sz="36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（2）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志士惜日短，愁人知夜长</a:t>
            </a:r>
            <a:r>
              <a:rPr lang="zh-CN" altLang="en-US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。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——傅玄</a:t>
            </a:r>
            <a:endParaRPr lang="en-US" altLang="zh-CN" sz="36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（3）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浪费时间是一桩大罪过</a:t>
            </a:r>
            <a:r>
              <a:rPr lang="zh-CN" altLang="en-US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。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——卢梭</a:t>
            </a:r>
            <a:endParaRPr lang="zh-CN" altLang="en-US" sz="3600" b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（4）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少壮不努力，老大徒伤悲。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     </a:t>
            </a:r>
            <a:r>
              <a:rPr lang="en-US" altLang="zh-CN" sz="3600" b="1" noProof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——《长歌行》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（5）</a:t>
            </a: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莫等闲，白了少年头，空悲切。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</a:t>
            </a:r>
            <a:r>
              <a:rPr lang="en-US" altLang="zh-CN" sz="3600" b="1" noProof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——岳飞《满江红》</a:t>
            </a:r>
            <a:endParaRPr lang="en-US" altLang="zh-CN" sz="3600" b="1" noProof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noProof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3" name="文本占位符 32770"/>
          <p:cNvSpPr>
            <a:spLocks noGrp="1" noRot="1"/>
          </p:cNvSpPr>
          <p:nvPr>
            <p:ph idx="1"/>
          </p:nvPr>
        </p:nvSpPr>
        <p:spPr>
          <a:xfrm>
            <a:off x="1099185" y="1217930"/>
            <a:ext cx="10125710" cy="5647690"/>
          </a:xfrm>
        </p:spPr>
        <p:txBody>
          <a:bodyPr anchor="t"/>
          <a:p>
            <a:pPr algn="l">
              <a:lnSpc>
                <a:spcPts val="4740"/>
              </a:lnSpc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（6）三更灯火五更鸡，正是男儿读书时。 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黑发不知勤学早，白首方悔读书迟。</a:t>
            </a:r>
            <a:endParaRPr lang="en-US" altLang="zh-CN" sz="3600" b="1" noProof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ts val="4740"/>
              </a:lnSpc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——颜真卿《劝学》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（7）</a:t>
            </a:r>
            <a:r>
              <a:rPr lang="zh-CN" altLang="en-US" sz="3600" b="1" dirty="0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时间就是生命。无端地空耗别人的时间，其实无异于谋财害命。</a:t>
            </a:r>
            <a:r>
              <a:rPr lang="en-US" altLang="zh-CN" sz="3600" b="1">
                <a:solidFill>
                  <a:srgbClr val="2B2BD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</a:t>
            </a:r>
            <a:endParaRPr lang="en-US" altLang="zh-CN" sz="3600" b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marL="0" indent="0" latinLnBrk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——鲁迅</a:t>
            </a:r>
            <a:endParaRPr lang="en-US" altLang="zh-CN" sz="3600" b="1" dirty="0">
              <a:solidFill>
                <a:srgbClr val="2B2BDB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indent="0" latinLnBrk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（8）</a:t>
            </a:r>
            <a:r>
              <a:rPr lang="zh-CN" altLang="en-US" sz="3600" b="1" dirty="0">
                <a:solidFill>
                  <a:srgbClr val="2B2BDB"/>
                </a:solidFill>
                <a:uFill>
                  <a:solidFill>
                    <a:schemeClr val="tx2">
                      <a:lumMod val="60000"/>
                      <a:lumOff val="40000"/>
                    </a:schemeClr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你热爱生命吗？那么你就别浪费时间，因为时间是组成生命的材料。 </a:t>
            </a:r>
            <a:endParaRPr lang="zh-CN" altLang="en-US" sz="3600" b="1" u="heavy" dirty="0">
              <a:solidFill>
                <a:srgbClr val="2B2BDB"/>
              </a:solidFill>
              <a:uFill>
                <a:solidFill>
                  <a:schemeClr val="tx2">
                    <a:lumMod val="60000"/>
                    <a:lumOff val="40000"/>
                  </a:schemeClr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latinLnBrk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2B2BD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            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——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富兰克林</a:t>
            </a:r>
            <a:endParaRPr lang="en-US" altLang="zh-CN" sz="36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8400" y="147320"/>
            <a:ext cx="25850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sym typeface="宋体" panose="02010600030101010101" pitchFamily="2" charset="-122"/>
              </a:rPr>
              <a:t>警句推荐</a:t>
            </a:r>
            <a:endParaRPr lang="zh-CN" altLang="en-US" sz="4000" b="1" dirty="0">
              <a:solidFill>
                <a:srgbClr val="00B050"/>
              </a:solidFill>
              <a:uFillTx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0" y="1729423"/>
            <a:ext cx="75869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zh-CN" altLang="en-US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、课堂作业：重点字词句的解释</a:t>
            </a:r>
            <a:endParaRPr lang="zh-CN" altLang="en-US" sz="4000" b="1" noProof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1650" y="3051810"/>
            <a:ext cx="94265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zh-CN" altLang="en-US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、</a:t>
            </a:r>
            <a:r>
              <a:rPr lang="en-US" altLang="zh-CN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家庭作业：背诵全文，积累警句</a:t>
            </a:r>
            <a:endParaRPr lang="en-US" altLang="zh-CN" sz="4000" b="1" noProof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宋体" panose="02010600030101010101" pitchFamily="2" charset="-122"/>
              <a:cs typeface="+mn-ea"/>
              <a:sym typeface="+mn-ea"/>
            </a:endParaRPr>
          </a:p>
          <a:p>
            <a:pPr algn="l"/>
            <a:r>
              <a:rPr lang="en-US" altLang="zh-CN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            整理与诸葛亮有关的故事、 </a:t>
            </a:r>
            <a:endParaRPr lang="en-US" altLang="zh-CN" sz="4000" b="1" noProof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宋体" panose="02010600030101010101" pitchFamily="2" charset="-122"/>
              <a:cs typeface="+mn-ea"/>
              <a:sym typeface="+mn-ea"/>
            </a:endParaRPr>
          </a:p>
          <a:p>
            <a:pPr algn="l"/>
            <a:r>
              <a:rPr lang="en-US" altLang="zh-CN" sz="4000" b="1" noProof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宋体" panose="02010600030101010101" pitchFamily="2" charset="-122"/>
                <a:cs typeface="+mn-ea"/>
                <a:sym typeface="+mn-ea"/>
              </a:rPr>
              <a:t>            成语俗语、诗词</a:t>
            </a:r>
            <a:endParaRPr lang="en-US" altLang="zh-CN" sz="4000" b="1" noProof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布置作业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89" name="图片 4101" descr="IMG0012"/>
          <p:cNvPicPr>
            <a:picLocks noChangeAspect="1"/>
          </p:cNvPicPr>
          <p:nvPr/>
        </p:nvPicPr>
        <p:blipFill>
          <a:blip r:embed="rId1">
            <a:lum bright="50000" contrast="-60002"/>
          </a:blip>
          <a:stretch>
            <a:fillRect/>
          </a:stretch>
        </p:blipFill>
        <p:spPr>
          <a:xfrm>
            <a:off x="-67310" y="0"/>
            <a:ext cx="123266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43009"/>
          <p:cNvSpPr>
            <a:spLocks noTextEdit="1"/>
          </p:cNvSpPr>
          <p:nvPr/>
        </p:nvSpPr>
        <p:spPr>
          <a:xfrm>
            <a:off x="2222818" y="1125538"/>
            <a:ext cx="7416800" cy="43195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95234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1253490"/>
            <a:ext cx="4438650" cy="5504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95235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385" y="1263015"/>
            <a:ext cx="5220335" cy="5484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Rectangle 2"/>
          <p:cNvSpPr>
            <a:spLocks noGrp="1" noRot="1"/>
          </p:cNvSpPr>
          <p:nvPr/>
        </p:nvSpPr>
        <p:spPr>
          <a:xfrm>
            <a:off x="2209800" y="12001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河南南阳卧龙冈武侯祠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3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009650"/>
            <a:ext cx="8838565" cy="575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Rectangle 2"/>
          <p:cNvSpPr>
            <a:spLocks noGrp="1" noRot="1"/>
          </p:cNvSpPr>
          <p:nvPr/>
        </p:nvSpPr>
        <p:spPr>
          <a:xfrm>
            <a:off x="2209800" y="12001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湖北襄阳古隆中武侯祠三顾堂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003935"/>
            <a:ext cx="9361170" cy="5770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"/>
          <p:cNvSpPr>
            <a:spLocks noGrp="1" noRot="1"/>
          </p:cNvSpPr>
          <p:nvPr/>
        </p:nvSpPr>
        <p:spPr>
          <a:xfrm>
            <a:off x="2209800" y="12001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成都武侯祠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37685" y="737870"/>
            <a:ext cx="6908165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5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     诸葛亮（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181—234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），名亮，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楷体_GB2312" charset="0"/>
              </a:rPr>
              <a:t>字孔明，号卧龙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，琅琊阳都（今山东沂南）人，三国时期蜀国著名的政治家、军事家。被称为“古今第一贤相”。代表作有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出师表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》《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诫子书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等。被后世誉为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2B2BDB"/>
                </a:solidFill>
                <a:latin typeface="楷体_GB2312" pitchFamily="49" charset="-122"/>
              </a:rPr>
              <a:t>人臣的楷模，智慧的化身。</a:t>
            </a:r>
            <a:r>
              <a:rPr lang="en-US" altLang="zh-CN" sz="4000" b="1" dirty="0">
                <a:solidFill>
                  <a:srgbClr val="2B2BDB"/>
                </a:solidFill>
                <a:latin typeface="楷体_GB2312" pitchFamily="49" charset="-122"/>
              </a:rPr>
              <a:t>”</a:t>
            </a:r>
            <a:r>
              <a:rPr lang="en-US" altLang="zh-CN" sz="4000" dirty="0">
                <a:solidFill>
                  <a:srgbClr val="2B2BDB"/>
                </a:solidFill>
                <a:latin typeface="黑体" panose="02010609060101010101" pitchFamily="49" charset="-122"/>
                <a:sym typeface="+mn-ea"/>
              </a:rPr>
              <a:t> </a:t>
            </a:r>
            <a:endParaRPr lang="en-US" altLang="zh-CN" sz="4000" b="1" dirty="0">
              <a:solidFill>
                <a:srgbClr val="2B2BDB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51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040765"/>
            <a:ext cx="3228975" cy="565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TextBox 2"/>
          <p:cNvSpPr txBox="1"/>
          <p:nvPr/>
        </p:nvSpPr>
        <p:spPr>
          <a:xfrm>
            <a:off x="2243138" y="1948498"/>
            <a:ext cx="9144000" cy="5118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56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功盖三分国，名成八阵图。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600"/>
              </a:lnSpc>
            </a:pP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</a:t>
            </a:r>
            <a:r>
              <a:rPr lang="en-US" altLang="zh-CN" sz="3600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600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杜甫《八阵图》</a:t>
            </a:r>
            <a:endParaRPr lang="zh-CN" altLang="en-US" sz="36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出师未捷身先死，长使英雄泪满襟。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600"/>
              </a:lnSpc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</a:t>
            </a:r>
            <a:r>
              <a:rPr lang="en-US" altLang="zh-CN" sz="3600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——杜甫《蜀相》</a:t>
            </a:r>
            <a:endParaRPr lang="en-US" altLang="zh-CN" sz="3600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6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出师一表真名世，千载谁堪伯仲间。</a:t>
            </a:r>
            <a:endParaRPr lang="zh-CN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600"/>
              </a:lnSpc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en-US" altLang="zh-CN" sz="3600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——陆游《书愤》</a:t>
            </a:r>
            <a:endParaRPr lang="en-US" altLang="zh-CN" sz="3600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600"/>
              </a:lnSpc>
            </a:pP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299653" y="708343"/>
            <a:ext cx="9144000" cy="808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56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000" b="1" dirty="0">
                <a:solidFill>
                  <a:schemeClr val="tx2">
                    <a:lumMod val="60000"/>
                    <a:lumOff val="40000"/>
                  </a:schemeClr>
                </a:solidFill>
                <a:uFillTx/>
                <a:latin typeface="楷体_GB2312" charset="0"/>
                <a:ea typeface="楷体_GB2312" pitchFamily="49" charset="-122"/>
              </a:rPr>
              <a:t>称颂诸葛亮的诗句：</a:t>
            </a:r>
            <a:endParaRPr lang="zh-CN" sz="4000" b="1" dirty="0">
              <a:solidFill>
                <a:schemeClr val="tx2">
                  <a:lumMod val="60000"/>
                  <a:lumOff val="40000"/>
                </a:schemeClr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1115" y="3111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写作背景</a:t>
            </a:r>
            <a:endParaRPr lang="zh-CN" altLang="en-US" sz="4000" b="1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3810" y="971550"/>
            <a:ext cx="9886950" cy="56311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2B2BDB"/>
                </a:solidFill>
                <a:uFillTx/>
                <a:latin typeface="Arial" panose="020B0604020202020204" pitchFamily="34" charset="0"/>
              </a:rPr>
              <a:t>      《诫子书》是三国时期著名政治家诸葛亮54岁临终前写给8岁儿子</a:t>
            </a:r>
            <a:r>
              <a:rPr lang="zh-CN" altLang="en-US" sz="4000" b="1" u="heavy" dirty="0">
                <a:solidFill>
                  <a:srgbClr val="2B2BDB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诸葛瞻</a:t>
            </a:r>
            <a:r>
              <a:rPr lang="zh-CN" altLang="en-US" sz="4000" b="1" dirty="0">
                <a:solidFill>
                  <a:srgbClr val="2B2BDB"/>
                </a:solidFill>
                <a:uFillTx/>
                <a:latin typeface="Arial" panose="020B0604020202020204" pitchFamily="34" charset="0"/>
              </a:rPr>
              <a:t>的一封家书，成为后世历代学子修身立志的名篇。它可以看作是诸葛亮对其一生的总结。诸葛亮也是一位品格高洁才学渊博的父亲，对儿子的殷殷教诲与无限期望尽在言中。通过这些智慧理性、简练谨严的文字，将普天下为人父者的爱子之情表达得如此深切。后人留存有多篇《诫子书》。 </a:t>
            </a:r>
            <a:endParaRPr lang="zh-CN" altLang="en-US" sz="4000" b="1" dirty="0">
              <a:solidFill>
                <a:srgbClr val="2B2BDB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京剧脸谱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5E55B"/>
      </a:accent6>
      <a:hlink>
        <a:srgbClr val="0000FF"/>
      </a:hlink>
      <a:folHlink>
        <a:srgbClr val="0066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5B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3"/>
        </a:accent4>
        <a:accent5>
          <a:srgbClr val="FFE2E2"/>
        </a:accent5>
        <a:accent6>
          <a:srgbClr val="B7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EE6DA"/>
        </a:accent5>
        <a:accent6>
          <a:srgbClr val="E5B789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CECFF"/>
        </a:lt1>
        <a:dk2>
          <a:srgbClr val="003300"/>
        </a:dk2>
        <a:lt2>
          <a:srgbClr val="969696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CDCDC"/>
        </a:accent4>
        <a:accent5>
          <a:srgbClr val="E2CAAA"/>
        </a:accent5>
        <a:accent6>
          <a:srgbClr val="B7D3E5"/>
        </a:accent6>
        <a:hlink>
          <a:srgbClr val="FFFF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1EC"/>
        </a:accent3>
        <a:accent4>
          <a:srgbClr val="000083"/>
        </a:accent4>
        <a:accent5>
          <a:srgbClr val="EDF8FF"/>
        </a:accent5>
        <a:accent6>
          <a:srgbClr val="E5B789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FF9E9"/>
        </a:accent3>
        <a:accent4>
          <a:srgbClr val="000083"/>
        </a:accent4>
        <a:accent5>
          <a:srgbClr val="F8FAEB"/>
        </a:accent5>
        <a:accent6>
          <a:srgbClr val="8989E5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70057"/>
        </a:accent4>
        <a:accent5>
          <a:srgbClr val="E4EDE5"/>
        </a:accent5>
        <a:accent6>
          <a:srgbClr val="E589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D"/>
        </a:accent3>
        <a:accent4>
          <a:srgbClr val="000000"/>
        </a:accent4>
        <a:accent5>
          <a:srgbClr val="EBEBEB"/>
        </a:accent5>
        <a:accent6>
          <a:srgbClr val="E5B7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99"/>
    </a:dk2>
    <a:lt2>
      <a:srgbClr val="969696"/>
    </a:lt2>
    <a:accent1>
      <a:srgbClr val="CCECFF"/>
    </a:accent1>
    <a:accent2>
      <a:srgbClr val="FFFF66"/>
    </a:accent2>
    <a:accent3>
      <a:srgbClr val="FFFFFF"/>
    </a:accent3>
    <a:accent4>
      <a:srgbClr val="000000"/>
    </a:accent4>
    <a:accent5>
      <a:srgbClr val="E2F4FF"/>
    </a:accent5>
    <a:accent6>
      <a:srgbClr val="E5E55B"/>
    </a:accent6>
    <a:hlink>
      <a:srgbClr val="0000FF"/>
    </a:hlink>
    <a:folHlink>
      <a:srgbClr val="0066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CDESIGNF</Template>
  <TotalTime>0</TotalTime>
  <Words>4125</Words>
  <Application>WPS 演示</Application>
  <PresentationFormat>在屏幕上显示</PresentationFormat>
  <Paragraphs>409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9" baseType="lpstr">
      <vt:lpstr>Arial</vt:lpstr>
      <vt:lpstr>宋体</vt:lpstr>
      <vt:lpstr>Wingdings</vt:lpstr>
      <vt:lpstr>Garamond</vt:lpstr>
      <vt:lpstr>叶根友毛笔行书2.0版</vt:lpstr>
      <vt:lpstr>黑体</vt:lpstr>
      <vt:lpstr>楷体_GB2312</vt:lpstr>
      <vt:lpstr>新宋体</vt:lpstr>
      <vt:lpstr>楷体_GB2312</vt:lpstr>
      <vt:lpstr>微软雅黑</vt:lpstr>
      <vt:lpstr>Arial Unicode MS</vt:lpstr>
      <vt:lpstr>Tahoma</vt:lpstr>
      <vt:lpstr>Times New Roman</vt:lpstr>
      <vt:lpstr>+中文标题</vt:lpstr>
      <vt:lpstr>Segoe Print</vt:lpstr>
      <vt:lpstr>Wingdings</vt:lpstr>
      <vt:lpstr>叶根友毛笔行书2.0版</vt:lpstr>
      <vt:lpstr>Calibri</vt:lpstr>
      <vt:lpstr>京剧脸谱</vt:lpstr>
      <vt:lpstr>Edge</vt:lpstr>
      <vt:lpstr>PowerPoint 演示文稿</vt:lpstr>
      <vt:lpstr>PowerPoint 演示文稿</vt:lpstr>
      <vt:lpstr>湖北襄阳古隆中诸葛草庐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怎样理解文中的“静”？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/>
  <cp:lastModifiedBy>Administrator</cp:lastModifiedBy>
  <cp:revision>351</cp:revision>
  <dcterms:created xsi:type="dcterms:W3CDTF">2009-09-15T14:34:00Z</dcterms:created>
  <dcterms:modified xsi:type="dcterms:W3CDTF">2019-09-12T15:09:16Z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2052-11.1.0.8976</vt:lpwstr>
  </property>
</Properties>
</file>