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4.xml" ContentType="application/vnd.openxmlformats-officedocument.themeOverr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8.xml" ContentType="application/vnd.openxmlformats-officedocument.themeOverr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19.xml" ContentType="application/vnd.openxmlformats-officedocument.themeOverr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20.xml" ContentType="application/vnd.openxmlformats-officedocument.themeOverr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21.xml" ContentType="application/vnd.openxmlformats-officedocument.themeOverr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22.xml" ContentType="application/vnd.openxmlformats-officedocument.presentationml.notesSlide+xml"/>
  <Override PartName="/ppt/theme/themeOverride22.xml" ContentType="application/vnd.openxmlformats-officedocument.themeOverrid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23.xml" ContentType="application/vnd.openxmlformats-officedocument.themeOverr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24.xml" ContentType="application/vnd.openxmlformats-officedocument.presentationml.notesSlide+xml"/>
  <Override PartName="/ppt/theme/themeOverride24.xml" ContentType="application/vnd.openxmlformats-officedocument.themeOverr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25.xml" ContentType="application/vnd.openxmlformats-officedocument.presentationml.notesSlide+xml"/>
  <Override PartName="/ppt/theme/themeOverride25.xml" ContentType="application/vnd.openxmlformats-officedocument.themeOverr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26.xml" ContentType="application/vnd.openxmlformats-officedocument.presentationml.notesSlide+xml"/>
  <Override PartName="/ppt/theme/themeOverride26.xml" ContentType="application/vnd.openxmlformats-officedocument.themeOverr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27.xml" ContentType="application/vnd.openxmlformats-officedocument.presentationml.notesSlide+xml"/>
  <Override PartName="/ppt/theme/themeOverride27.xml" ContentType="application/vnd.openxmlformats-officedocument.themeOverr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1"/>
  </p:notesMasterIdLst>
  <p:sldIdLst>
    <p:sldId id="258" r:id="rId3"/>
    <p:sldId id="259" r:id="rId4"/>
    <p:sldId id="288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7" r:id="rId16"/>
    <p:sldId id="274" r:id="rId17"/>
    <p:sldId id="278" r:id="rId18"/>
    <p:sldId id="275" r:id="rId19"/>
    <p:sldId id="276" r:id="rId20"/>
    <p:sldId id="279" r:id="rId21"/>
    <p:sldId id="280" r:id="rId22"/>
    <p:sldId id="281" r:id="rId23"/>
    <p:sldId id="282" r:id="rId24"/>
    <p:sldId id="287" r:id="rId25"/>
    <p:sldId id="283" r:id="rId26"/>
    <p:sldId id="284" r:id="rId27"/>
    <p:sldId id="285" r:id="rId28"/>
    <p:sldId id="286" r:id="rId29"/>
    <p:sldId id="260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Q" initials="L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680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F849C2A-8E95-4FC5-A23A-17CF15F700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image" Target="../media/image1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4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6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7" Type="http://schemas.openxmlformats.org/officeDocument/2006/relationships/image" Target="../media/image1.jpe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6.xml"/><Relationship Id="rId4" Type="http://schemas.openxmlformats.org/officeDocument/2006/relationships/tags" Target="../tags/tag6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9">
            <a:lum/>
          </a:blip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2207568" y="2276872"/>
            <a:ext cx="7776864" cy="1383131"/>
          </a:xfrm>
        </p:spPr>
        <p:txBody>
          <a:bodyPr anchor="b">
            <a:normAutofit/>
          </a:bodyPr>
          <a:lstStyle>
            <a:lvl1pPr algn="ctr">
              <a:defRPr sz="6600" b="1"/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2205336" y="3933054"/>
            <a:ext cx="7776864" cy="576061"/>
          </a:xfrm>
        </p:spPr>
        <p:txBody>
          <a:bodyPr>
            <a:normAutofit/>
          </a:bodyPr>
          <a:lstStyle>
            <a:lvl1pPr marL="0" indent="0" algn="ctr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>
            <a:off x="3581400" y="3796528"/>
            <a:ext cx="502920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8471027" y="-7222"/>
            <a:ext cx="3720973" cy="68652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38199" y="2630065"/>
            <a:ext cx="7315200" cy="1590648"/>
          </a:xfrm>
        </p:spPr>
        <p:txBody>
          <a:bodyPr anchor="ctr">
            <a:noAutofit/>
          </a:bodyPr>
          <a:lstStyle>
            <a:lvl1pPr algn="ctr">
              <a:defRPr sz="5400" b="1">
                <a:solidFill>
                  <a:schemeClr val="bg2"/>
                </a:solidFill>
                <a:effectLst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下箭头 87"/>
          <p:cNvSpPr/>
          <p:nvPr>
            <p:custDataLst>
              <p:tags r:id="rId6"/>
            </p:custDataLst>
          </p:nvPr>
        </p:nvSpPr>
        <p:spPr>
          <a:xfrm>
            <a:off x="4135422" y="1532974"/>
            <a:ext cx="720755" cy="887914"/>
          </a:xfrm>
          <a:prstGeom prst="downArrow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0" tIns="45671" rIns="91340" bIns="45671" rtlCol="0" anchor="ctr"/>
          <a:lstStyle/>
          <a:p>
            <a:pPr algn="ctr">
              <a:lnSpc>
                <a:spcPct val="120000"/>
              </a:lnSpc>
            </a:pPr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1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1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末尾幻灯片">
    <p:bg>
      <p:bgPr>
        <a:blipFill dpi="0" rotWithShape="1">
          <a:blip r:embed="rId7">
            <a:lum/>
          </a:blip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209800" y="2470965"/>
            <a:ext cx="7776864" cy="1916069"/>
          </a:xfrm>
        </p:spPr>
        <p:txBody>
          <a:bodyPr>
            <a:normAutofit/>
          </a:bodyPr>
          <a:lstStyle>
            <a:lvl1pPr algn="ctr">
              <a:defRPr sz="8800" b="1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hemeOverride" Target="../theme/themeOverride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6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hemeOverride" Target="../theme/themeOverride9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hemeOverride" Target="../theme/themeOverride10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hemeOverride" Target="../theme/themeOverride11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hemeOverride" Target="../theme/themeOverride12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94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93.xml"/><Relationship Id="rId1" Type="http://schemas.openxmlformats.org/officeDocument/2006/relationships/themeOverride" Target="../theme/themeOverride13.xml"/><Relationship Id="rId6" Type="http://schemas.openxmlformats.org/officeDocument/2006/relationships/slideLayout" Target="../slideLayouts/slideLayout19.xml"/><Relationship Id="rId5" Type="http://schemas.openxmlformats.org/officeDocument/2006/relationships/tags" Target="../tags/tag96.xml"/><Relationship Id="rId4" Type="http://schemas.openxmlformats.org/officeDocument/2006/relationships/tags" Target="../tags/tag9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hemeOverride" Target="../theme/themeOverride14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hemeOverride" Target="../theme/themeOverride15.xml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hemeOverride" Target="../theme/themeOverride16.xml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hemeOverride" Target="../theme/themeOverride17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hemeOverride" Target="../theme/themeOverride18.xml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hemeOverride" Target="../theme/themeOverride2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7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hemeOverride" Target="../theme/themeOverride19.xml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hemeOverride" Target="../theme/themeOverride20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hemeOverride" Target="../theme/themeOverride21.xml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114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113.xml"/><Relationship Id="rId1" Type="http://schemas.openxmlformats.org/officeDocument/2006/relationships/themeOverride" Target="../theme/themeOverride22.xml"/><Relationship Id="rId6" Type="http://schemas.openxmlformats.org/officeDocument/2006/relationships/slideLayout" Target="../slideLayouts/slideLayout19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hemeOverride" Target="../theme/themeOverride23.xml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hemeOverride" Target="../theme/themeOverride24.xml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hemeOverride" Target="../theme/themeOverride25.xml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hemeOverride" Target="../theme/themeOverride26.xml"/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hemeOverride" Target="../theme/themeOverride27.xml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hemeOverride" Target="../theme/themeOverride3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hemeOverride" Target="../theme/themeOverride4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hemeOverride" Target="../theme/themeOverride5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hemeOverride" Target="../theme/themeOverride6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hemeOverride" Target="../theme/themeOverride7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hemeOverride" Target="../theme/themeOverride8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708025" y="2438400"/>
            <a:ext cx="11268710" cy="1281430"/>
          </a:xfrm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/>
            </a:r>
            <a:b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</a:b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/>
            </a:r>
            <a:b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</a:br>
            <a:r>
              <a:rPr lang="zh-CN" altLang="en-US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2021高考一轮复习语言文字应用——</a:t>
            </a: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4022090" y="3839845"/>
            <a:ext cx="7776845" cy="1010285"/>
          </a:xfrm>
        </p:spPr>
        <p:txBody>
          <a:bodyPr>
            <a:no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lt"/>
              </a:rPr>
              <a:t>标点符号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二、标号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lvl="0" indent="0">
              <a:buNone/>
            </a:pPr>
            <a:r>
              <a:rPr lang="zh-CN" altLang="en-US"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（一）引号的作用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1、引文独自成句，意思完整，句末点号放在引号里面，且引号前用冒号。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如：我联想到了唐朝贾岛的诗句：“只在此山中，云深不知处。”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2、引文不完整，或引文虽然完整，但只作为整句话的一部分，句末点号放在后引号的外面，且前面不用冒号。如：写文章要做到“平字见奇，常字见险，陈字见新，朴字见色”。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370205" y="151765"/>
            <a:ext cx="11681460" cy="595884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常见作用：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lvl="0" indent="0"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1、表示直接引用的话。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lvl="0" indent="0"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（1）引用他人说的话。例如：母亲常安慰家里人：“一个人只要活得诚实，有信用，就等于有了一大笔财富。”</a:t>
            </a:r>
          </a:p>
          <a:p>
            <a:pPr marL="0" lvl="0" indent="0"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（2）引用格言 。例如：中国曾有“君子不失色于人，不失口于人”的古训。</a:t>
            </a:r>
          </a:p>
          <a:p>
            <a:pPr marL="0" lvl="0" indent="0"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（3）引用诗句。例如：“横眉冷对千夫指，俯首甘为儒子牛”是鲁迅先生的行动写照。</a:t>
            </a:r>
          </a:p>
          <a:p>
            <a:pPr marL="0" lvl="0" indent="0"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2、表示特殊含义。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lvl="0" indent="0"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特殊含义指引号中的词语在其具体的语言环境中产生了新的意思。</a:t>
            </a:r>
          </a:p>
          <a:p>
            <a:pPr marL="0" lvl="0" indent="0"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举例：</a:t>
            </a:r>
          </a:p>
          <a:p>
            <a:pPr marL="0" lvl="0" indent="0"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例1：德国有个林务官，刚上任，就下了一道命令：把森林“打扫”干净。</a:t>
            </a:r>
          </a:p>
          <a:p>
            <a:pPr marL="0" lvl="0" indent="0"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例2：那只先出来的幼龟，原来是龟群的“侦察兵”。</a:t>
            </a:r>
          </a:p>
          <a:p>
            <a:pPr marL="0" lvl="0" indent="0"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例3：他在学校念书的时候，同学们就称他为“辩论家”。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395605" y="262255"/>
            <a:ext cx="11571605" cy="6104255"/>
          </a:xfrm>
        </p:spPr>
        <p:txBody>
          <a:bodyPr>
            <a:normAutofit fontScale="92500"/>
          </a:bodyPr>
          <a:lstStyle/>
          <a:p>
            <a:pPr marL="0" lvl="0" indent="0"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、表示着重强调的对象。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例1：说他“特别”，因为他爱鱼到了忘我的境界。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例2：如果你是“未经登记”的陌生人，你是无法进入的。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例3：门口竖起一块“禁止入内”的告示牌。</a:t>
            </a:r>
          </a:p>
          <a:p>
            <a:pPr marL="0" lvl="0" indent="0"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、表示否定或讽刺。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例1：这样的“聪明人”还是少一点好。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例2：还有几位“大师”们捧着几张古画和新画，在欧洲各国一路的挂过去，叫做“发扬国光”。——《拿来主义》</a:t>
            </a:r>
          </a:p>
          <a:p>
            <a:pPr marL="0" lvl="0" indent="0"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5、表示特定称谓。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指具有某些特点的名称、简称、专用术语以及纪念日等。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例：荷兰有“欧洲花园”，“花卉王国”的美誉。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（二）破折号的使用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lv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破折号（——），表示话题或语气的转变，声音的延续等的符号。“行文中解释说明的语句，用破折号标明。”“话题突然转变，用破折号标明。”“声音延长，象声词后用破折号。”“事项列举分承，各项之前用破折号。”“表示语气的转变、声音的延续、时空的起止，或用为夹注。”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5930" y="457200"/>
            <a:ext cx="4548505" cy="16002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lt"/>
              </a:rPr>
              <a:t>注意：冒号和破折号的区别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5930" y="2057400"/>
            <a:ext cx="4548505" cy="3811905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>
                <a:sym typeface="+mn-lt"/>
              </a:rPr>
              <a:t>    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冒号和破折号，一个是点号，一个是标号，差别是很大的，但是，因为二者都有引起下文和总结上文的作用，所以，有时候也会分辨不清。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idx="1"/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375" y="465455"/>
            <a:ext cx="6170400" cy="5403600"/>
          </a:xfrm>
        </p:spPr>
      </p:pic>
    </p:spTree>
    <p:custDataLst>
      <p:tags r:id="rId2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488950" y="551815"/>
            <a:ext cx="10864850" cy="555879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引起下文时的区别：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</a:t>
            </a:r>
          </a:p>
          <a:p>
            <a:pPr lvl="0"/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、冒号用在表示提示性话语之后的停顿，用来提示下文。破折号用于表示标明行文中解释说明的语句，分说部分是对总说部分的注释。破折号只是要对前边的文字做进一步的解释和说明，主要是起到加以强调的目的。冒号主要是起到“涵盖”的目的。请看例子：</a:t>
            </a:r>
          </a:p>
          <a:p>
            <a:pPr lvl="0"/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（1）这次职工大会有三个议程：审议奖罚条例，通过三年规划，选举职代会理事。</a:t>
            </a:r>
          </a:p>
          <a:p>
            <a:pPr lvl="0"/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（2）我国的四大发明——火药、印刷术、指南针、造纸术，对世界历史的发展有伟大的贡献。 </a:t>
            </a:r>
          </a:p>
          <a:p>
            <a:pPr lvl="0"/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（3）今天晚会上有如下节目：舞蹈、独唱、二重唱、相声和杂技。</a:t>
            </a:r>
          </a:p>
          <a:p>
            <a:pPr lvl="0"/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第一、三句分说部分是总说的分项叙述，而第二句则是对总说部分的注释。 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506730" y="551815"/>
            <a:ext cx="11187430" cy="555879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2、冒号的提示作用要发挥到句子末尾，也就是说，冒号要管到句末，不能只管到句中。如果要管几句话或一段话，一般要用序次语或引号标明。而破折号没有这一限定。</a:t>
            </a:r>
          </a:p>
          <a:p>
            <a:pPr marL="0" lvl="0" indent="0"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例如： </a:t>
            </a:r>
          </a:p>
          <a:p>
            <a:pPr marL="0" lvl="0" indent="0"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A、记者在北京一些小学采访，不少老师反映：这一两年，小学生在思想道德方面反映出的劳动观念淡薄，劳动习惯差，自理能力低，不珍惜劳动成果等问题在全国许多地方都存在。（冒号所管的内容为“这……等问题”，没有管到句末，且只做主语，所以应将冒号改为“的”。）  </a:t>
            </a:r>
          </a:p>
          <a:p>
            <a:pPr marL="0" lvl="0" indent="0"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B、参加国庆献礼的优秀影片：《风暴》《青春之歌》《林则徐》等，也将在各大城市放映。（“也将在各大城市放映”不在冒号管辖的范围内，不当，应该改成破折号。） </a:t>
            </a:r>
          </a:p>
          <a:p>
            <a:pPr marL="0" lvl="0" indent="0"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3、凡用破折号表示注释的，可以把注释删去，句子的内容与形式仍是完整的；用冒号表示总说分说的句子则不能把分说部分删去，否则句子表意不完整。  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 marL="0" lvl="0" indent="0"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总结上文时的区别：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冒号总结上文用的较多，而破折号总结上文用的较少，二者的区别是：当分说部分是总说部分的分项叙述时，用冒号，例如： 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①直到十几天之后，这才陆续的知道她家里还有严厉的婆婆；一个小叔子，十多岁，能打柴了；她是春天没了丈夫；他本来也以打柴为生，比她小十岁：大家所知道的就只这一点。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②张华考上了北京大学，在化学系学习；李萍进了中等技术学校，读机械制造专业；我在百货公司当售货员：我们都有光明的前途。 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③桃花开了，红得像火；梨花开了，白得像雪；郁金香也开了，黄色、紫色交相辉映：好一派万紫千红的灿烂春光。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当分说部分是对总说部分的注释时，用破折号。例如： </a:t>
            </a:r>
          </a:p>
          <a:p>
            <a:pPr marL="0" lv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⑦捣乱，失败，再捣乱，再失败，直至灭亡----这就是帝国主义和世界上一切反动派对待人民事业的逻辑，他们决不会违背这个逻辑的。  </a:t>
            </a:r>
          </a:p>
          <a:p>
            <a:pPr marL="0" lv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⑧想赢的不能赢，不怕输的反而输——这是竞赛的辩证法。  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注意区分：</a:t>
            </a:r>
          </a:p>
          <a:p>
            <a:pPr marL="0" lv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破折号和冒号的区分：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凡是用破折号表示注释的，可以把注释删去，句子的内容与形式仍是完整的；而用冒号的则不行。</a:t>
            </a:r>
          </a:p>
          <a:p>
            <a:pPr marL="0" lv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2、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破折号和括号的区分：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lv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破折号的作用与句内括号的作用基本相同，都是在句中插入解释或补充；但句内括号中的内容在诵读时不读出来，而两个破折号之间的部分是正文的一部分，必须要读出。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91440" tIns="45720" rIns="91440" bIns="45720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lt"/>
              </a:rPr>
              <a:t>标点概述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494155"/>
            <a:ext cx="10515600" cy="4683125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常用的标点符号有16种，分点号和标号两大类。</a:t>
            </a:r>
          </a:p>
          <a:p>
            <a:pPr marL="0" indent="0"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点号的作用在于点断，主要表示说话时的停顿和语气。点号又分为句末点号和句内点号。句末点号用在句末，有句号、问号、叹号3种，表示句末的停顿，同时表示句子的语气。句内点号用在句内，有逗号、顿号、分号、冒号4种，表示句内的各种不同性质的停顿。</a:t>
            </a:r>
          </a:p>
          <a:p>
            <a:pPr marL="0" indent="0"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标号的作用在于标明，主要标明语句的性质和作用。常用的标号有9种：引号、括号、破折号、省略号、着重号、连接号、间隔号、书名号和专名号。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（三）书名号的使用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lv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1、表示书名、篇名（文章、规章制度等）、报刊、歌曲、电影剧作等。</a:t>
            </a:r>
          </a:p>
          <a:p>
            <a:pPr marL="0" lv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2、电视节目、报刊栏目、主题等不能滥用书名号。</a:t>
            </a:r>
          </a:p>
          <a:p>
            <a:pPr marL="0" lv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如：以《健康秩序、健康生活》为主题的中央电视台2004年“3·15”电视宣传活动将由央视经济频道的11个栏目共同组织完成。（书名号应改为引号）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（四）省略号的使用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lv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1、省略号不能与“等、等等”连用。如：第二代无绳电话采用了数字技术，主要有泛欧数字无绳电话、个人便携式电话、个人接入通信系统……等，具有双向互呼和越区切换性能。（要删去省略号）</a:t>
            </a:r>
          </a:p>
          <a:p>
            <a:pPr marL="0" lv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2、一般情况下，句末的省略号连同标点符号一同省略。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三、标点符号的位置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lvl="0" indent="0"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（1）句号、问号、感叹号、分号、冒号、逗号、顿号这七种点号在书写时紧挨着文字，放在文字的右边偏下，并占一个字格。</a:t>
            </a:r>
          </a:p>
          <a:p>
            <a:pPr marL="0" lvl="0" indent="0"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（2）引号、括号、书名号都用在文字前后，并占一个字格。这三种标号的前半边，可以出现在一行的开头，不能放在一行的末尾；后半边，可以出现在一行的末尾，不能放在一行的开头。</a:t>
            </a:r>
          </a:p>
          <a:p>
            <a:pPr marL="0" lvl="0" indent="0"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（3）省略号和破折号书写时都放在字格中部，占两个字格。它们可以出现在一行的开头，也可以出现在一行的末尾，但不能拆散使用，即不能出现前行末尾占一格，后行开头占一格的情况。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lt"/>
              </a:rPr>
              <a:t>高考真题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	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从2019年、2020年的考题来看，高考对标点符号的考查主要落实在对标号特定性质的理解上。</a:t>
            </a: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idx="1"/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/>
      </p:pic>
    </p:spTree>
    <p:custDataLst>
      <p:tags r:id="rId2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rmAutofit lnSpcReduction="20000"/>
          </a:bodyPr>
          <a:lstStyle/>
          <a:p>
            <a:pPr marL="0" lvl="0" indent="0"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【2020高考全国Ⅰ卷】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阅读下面的文字，完成17~19题。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 在中国各种艺术形式中，篆刻是一个___________的门类。篆刻是从实用印章的应用中发展而来的。中国的印章最初用在制陶工艺方面，上面镌刻的是图案、花纹或族徽，到春秋战国时期，刻有官职名或人名的文字印章得到普遍使用。唐宋以后，由于文人士大夫参与到印章的创作中，这门从前主要由工匠承揽的技艺，增加了人文意味。印章不再局限于用来昭示身份与权力，而是通过镌刻人名字号、斋馆名称、成语警句等来表达情趣志向。印章也就超越实用功能，成为文人表达自己审美追求的独特方式。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中国印章艺术由此实现了一次完美的升华——演变为中国文化特有的篆刻艺术。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明清时期，众多_______的艺术家在篆刻上融入了对汉字形体的研究和理解，再加上他们对印面布局的精心设计，对各种刀法的熟练掌握，篆刻艺术迅速走向成熟并孕育出___________的流派风格。篆刻艺术的发展及成就，使印章成为与中国画、中国书法紧密结合的艺术形式，同时也是中国画和书法作品中_______的组成部分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80010" y="321945"/>
            <a:ext cx="11972290" cy="5788660"/>
          </a:xfrm>
        </p:spPr>
        <p:txBody>
          <a:bodyPr>
            <a:normAutofit lnSpcReduction="20000"/>
          </a:bodyPr>
          <a:lstStyle/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19．下列各句中的破折号，和文中破折号作用相同的一项是（3分）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A．你现在没有资格跟我说话——矿上已经把你开除了。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B．醉心阅读使我得到了回报——我的作文常常得到老师的表扬。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C．我看你的性情好像没有大变——鲁贵像是个很不老实的人。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D．你永远那么青翠挺拔，风吹雨打，从不改色，刀砍火烧，永不低头——这正是英雄的井冈山人的革命精神。</a:t>
            </a:r>
          </a:p>
          <a:p>
            <a:pPr lvl="0"/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【答案】B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【解析】本题考查正确使用标点符号的能力。文段中破折号的作用是对破折号前的“升华”进行具体解释。A项，破折号的作用是引出对事情原因的解释；B项，破折号的作用是对“回报”进行具体解释；C项，破折号的作用是表示语意的转折；D项，破折号的作用是表示对上文的总结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rmAutofit fontScale="70000"/>
          </a:bodyPr>
          <a:lstStyle/>
          <a:p>
            <a:pPr marL="0" lv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【2020新高考全国Ⅰ卷】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阅读下面的文字，完成18-20题。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我决定步行回家，我喜欢走夜路，何况此时夜凉如水。我越过立交桥，走进了二环路西侧人行道。这条环路是北京塞车最严重的道路之一，白天黑夜，红尘万丈，车流缓缓，永远像一条粘稠的河。不知不觉，我发现已经走到了朝阳门立交桥附近。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忽然想起朝阳门里北街上有一家专卖门钉肉饼的小店——对，去吃门钉肉饼。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这是个很小的小店，南北进深不足三米，东西长顶多十几米，七八张桌子，大概是屋子里太热了，只有三四张桌上有人，每个人面前都有一盘门钉肉饼，烙得焦黄，渗着油光，让人馋涎欲滴。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“外边坐吧，外边有桌子，凉快。”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看我在杯盘狼藉的几张桌子之间犹豫，一个女孩子走过来，用手里的筷子和盘子向门外指了指，对我建议。店门外是摆了几张桌子，那里肯定凉快，可是我固执地挑了一张桌子坐了下来，让女孩子把桌子收拾干净，然后要了六个门钉肉饼和两碗小米粥。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牛肉饼和小米粥很快都端来了，热气、香味混在一起，让我食欲大振。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往小碟子里倒了醋和辣椒油，然后在酸和辣的合奏里，我把饼和粥都一扫而光，又心满，又意足。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 lvl="0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18．下列各句中的破折号，和文中破折号作用相同的一项是（3分）</a:t>
            </a:r>
          </a:p>
          <a:p>
            <a:pPr lvl="0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A.李时珍花了二十多年时间，才编成这部药学经典——《本草纲目》。</a:t>
            </a:r>
          </a:p>
          <a:p>
            <a:pPr lvl="0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B.我本来不想去，可是俺婆婆非叫我再去看看他——有什么看头啊！</a:t>
            </a:r>
          </a:p>
          <a:p>
            <a:pPr lvl="0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C.到山上打柴的记忆是幸福而快乐的——尽管那是童年十分辛苦的一种劳作。</a:t>
            </a:r>
          </a:p>
          <a:p>
            <a:pPr lvl="0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D.你不能用这么简单的方式对待一个人——一个有活力、有思想、有感情的人。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【答案】B </a:t>
            </a:r>
          </a:p>
          <a:p>
            <a:pPr marL="0" lv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【解析】 本题考查正确使用标点符号的能力。B项，标示语意转折，与文中的破折号用法相同。A项，标示注释内容。C、D两项，均标示补充说明。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内容占位符 2"/>
          <p:cNvSpPr>
            <a:spLocks noGrp="1"/>
          </p:cNvSpPr>
          <p:nvPr/>
        </p:nvSpPr>
        <p:spPr>
          <a:xfrm>
            <a:off x="240030" y="915035"/>
            <a:ext cx="11649710" cy="503364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257175" lvl="0" indent="-257175" algn="l" defTabSz="68516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lvl="1" indent="-214630" algn="l" defTabSz="68516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16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16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16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7220" lvl="5" indent="-171450" algn="l" defTabSz="68516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lvl="6" indent="-171450" algn="l" defTabSz="68516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lvl="7" indent="-171450" algn="l" defTabSz="68516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920" lvl="8" indent="-171450" algn="l" defTabSz="68516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685165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0" lang="en-US" altLang="zh-CN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考查题型稳中有变。</a:t>
            </a:r>
          </a:p>
          <a:p>
            <a:pPr marL="0" marR="0" indent="0" algn="l" defTabSz="685165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常规的标点考查主要以客观题为主，题型有正误辨析。</a:t>
            </a:r>
            <a:r>
              <a:rPr kumimoji="0" lang="en-US" altLang="zh-CN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020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年全国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卷的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题和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2020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年新高考全国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卷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18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题都考查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破折号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的作用，</a:t>
            </a:r>
            <a:r>
              <a:rPr kumimoji="0" lang="en-US" altLang="zh-CN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“下列各句中的破折号，和文中破折号作用相同的一项是”</a:t>
            </a:r>
            <a:r>
              <a:rPr kumimoji="0" lang="zh-CN" altLang="en-US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。这是继</a:t>
            </a:r>
            <a:r>
              <a:rPr kumimoji="0" lang="en-US" altLang="zh-CN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</a:t>
            </a:r>
            <a:r>
              <a:rPr kumimoji="0" lang="zh-CN" altLang="en-US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年后的对</a:t>
            </a:r>
            <a:r>
              <a:rPr kumimoji="0" lang="en-US" altLang="zh-CN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0" lang="zh-CN" altLang="en-US" b="1" i="0" u="none" strike="noStrike" kern="1200" cap="none" spc="0" normalizeH="0" baseline="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标号</a:t>
            </a:r>
            <a:r>
              <a:rPr kumimoji="0" lang="en-US" altLang="zh-CN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kumimoji="0" lang="zh-CN" altLang="en-US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的连续考查。因此，标点的复习应更加注重实际运用。</a:t>
            </a:r>
          </a:p>
          <a:p>
            <a:pPr marL="0" marR="0" indent="0" algn="l" defTabSz="685165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2.</a:t>
            </a:r>
            <a:r>
              <a:rPr kumimoji="0" lang="zh-CN" altLang="en-US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设误热点集中突出。</a:t>
            </a:r>
          </a:p>
          <a:p>
            <a:pPr marL="0" marR="0" indent="0" algn="l" defTabSz="685165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在规定的考查范围内，试题对</a:t>
            </a:r>
            <a:r>
              <a:rPr kumimoji="0" lang="zh-CN" altLang="en-US" b="1" i="0" u="none" strike="noStrike" kern="1200" cap="none" spc="0" normalizeH="0" baseline="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考查重点错误类型的设置</a:t>
            </a:r>
            <a:r>
              <a:rPr kumimoji="0" lang="zh-CN" altLang="en-US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往往较为突出，测试点常为</a:t>
            </a:r>
            <a:r>
              <a:rPr kumimoji="0" lang="zh-CN" altLang="en-US" b="1" i="0" u="none" strike="noStrike" kern="1200" cap="none" spc="0" normalizeH="0" baseline="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标点知识的易混易错处</a:t>
            </a:r>
            <a:r>
              <a:rPr kumimoji="0" lang="zh-CN" altLang="en-US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。如考试中的每题均考查四种以上的标点，多集中在引号、冒号、句号的综合运用、顿号、逗号、分号的层次分析上。</a:t>
            </a:r>
          </a:p>
          <a:p>
            <a:pPr marL="0" marR="0" indent="0" algn="l" defTabSz="685165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b="1" i="0" u="none" strike="noStrike" kern="1200" cap="none" spc="0" normalizeH="0" baseline="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8005" y="147320"/>
            <a:ext cx="2849245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高考解读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 marL="0" lvl="0" indent="0"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一、点号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lvl="0" indent="0">
              <a:buNone/>
            </a:pPr>
            <a:r>
              <a:rPr lang="zh-CN" altLang="en-US"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（一）顿号、逗号、分号的使用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1、带语气词的并列词语之间不用顿号，只用逗号。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如：这里的山啊，水啊，树啊，草啊，都是我从小就熟悉的。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2、并列词语中已使用连词“和、或、及、与”等，不能再用顿号。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如：我国科学、文化、卫生、教育和新闻出版业有了很大发展。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3、相邻的数字表示约数，不用顿号。如：他已经走了有三四里的路了。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注意：要区别于表示两种并列的情况。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如：国内的大学要求学生在一、二年级时都必须选修一门外语。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4、分号一般是用在复句内部的并列分句之间；但如果分句之间没有逗号，不可以直接使用分号。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如：语言，人们用来抒情达意；文字，人们用来记言记事。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天才出于勤奋，知识在于积累。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en-US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（二）问号的使用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1、有的句子虽然有疑问词，但只充当整个句子的一个部分（通常是主语或宾语），句末不用问号。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如：她什么时候走，坐哪趟车，我都打听清楚了。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我不知道这究竟是怎么一回事。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2、选择问句中无论有多少个选择项，都只能在句末使用一个问号，其他各句之间均用逗号。</a:t>
            </a:r>
          </a:p>
          <a:p>
            <a:pPr marL="0" lv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如：你是坐飞机来呢，还是坐汽车来呢，还是坐轮船来呢？请尽快给我一个答复。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3、如果连续几个问句不是表示选择关系，而是各自发问，那么有多少问，就要用多少个问号。</a:t>
            </a:r>
          </a:p>
          <a:p>
            <a:pPr marL="0" lv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如：这个问题该由谁来解决呢？该怎么解决呢？</a:t>
            </a:r>
          </a:p>
          <a:p>
            <a:pPr marL="0" lv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4、倒装句中，问号放在句末。</a:t>
            </a:r>
          </a:p>
          <a:p>
            <a:pPr marL="0" lv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如：“这究竟是怎么一回事呢，同志们？”厂长问。　怎么啦，你？</a:t>
            </a:r>
          </a:p>
          <a:p>
            <a:pPr marL="0" lv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[注意]倒装句中，感叹号具有相同的情况。如：你放着罢，祥林嫂！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en-US"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（三）冒号的使用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1、用在总括的话后面，表示后面的要分项说明或表示冒号前面的话引起后面的话。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如：北京紫禁城有四座城门：午门、神武门、东华门、西华门。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2、用在提示的词的后面，引出具体内容。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如：记者在调查中发现：近年来中小学生的劳动观念越来越淡薄了。</a:t>
            </a:r>
          </a:p>
          <a:p>
            <a:pPr marL="0" lv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大量事实证明，爱国主义教育激发了学生学习的积极性，所以要经常进行爱国主义教育。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3、用在总括性的句子前，表示总结上文。</a:t>
            </a:r>
          </a:p>
          <a:p>
            <a:pPr marL="0" lv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如：证券交易所内那些穿红马甲的人是经纪人，穿黄马甲的人则是管理和服务人员：这是全世界都统一的。</a:t>
            </a:r>
          </a:p>
          <a:p>
            <a:pPr marL="0" lv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4、“XX说”的形式放在句首，用冒号；放在句中，用逗号；放在句末，用句号。</a:t>
            </a:r>
          </a:p>
        </p:txBody>
      </p:sp>
    </p:spTree>
    <p:custDataLst>
      <p:tags r:id="rId2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  <p:tag name="KSO_WM_DOC_GUID" val="{b0cace80-aeea-4d72-8067-dc84a76134f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4"/>
  <p:tag name="KSO_WM_SLIDE_INDEX" val="4"/>
  <p:tag name="KSO_WM_SLIDE_ITEM_CNT" val="0"/>
  <p:tag name="KSO_WM_SLIDE_LAYOUT" val="a_d_f"/>
  <p:tag name="KSO_WM_SLIDE_LAYOUT_CNT" val="1_1_1"/>
  <p:tag name="KSO_WM_SLIDE_POSITION" val="66*36"/>
  <p:tag name="KSO_WM_SLIDE_SIZE" val="827*426"/>
  <p:tag name="KSO_WM_SLIDE_SUBTYPE" val="pic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4*a*1"/>
  <p:tag name="KSO_WM_UNIT_INDEX" val="1"/>
  <p:tag name="KSO_WM_UNIT_ISCONTENTSTITLE" val="0"/>
  <p:tag name="KSO_WM_UNIT_LAYERLEVEL" val="1"/>
  <p:tag name="KSO_WM_UNIT_NOCLEAR" val="0"/>
  <p:tag name="KSO_WM_UNIT_PRESET_TEXT" val="请在此输入您的标题"/>
  <p:tag name="KSO_WM_UNIT_TYPE" val="a"/>
  <p:tag name="KSO_WM_UNIT_VALUE" val="18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4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&#10;请在此输入您的文本。请在此输入您的文本。请在此输入您的文本。请在此输入您的文本。请在此输入您的文本"/>
  <p:tag name="KSO_WM_UNIT_TYPE" val="f"/>
  <p:tag name="KSO_WM_UNIT_VALUE" val="15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4*d*1"/>
  <p:tag name="KSO_WM_UNIT_INDEX" val="1"/>
  <p:tag name="KSO_WM_UNIT_LAYERLEVEL" val="1"/>
  <p:tag name="KSO_WM_UNIT_TYPE" val="d"/>
  <p:tag name="KSO_WM_UNIT_VALUE" val="1500*171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RGE_SHAPE" val="1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"/>
  <p:tag name="KSO_WM_SLIDE_INDEX" val="1"/>
  <p:tag name="KSO_WM_SLIDE_ITEM_CNT" val="0"/>
  <p:tag name="KSO_WM_SLIDE_LAYOUT" val="a_b"/>
  <p:tag name="KSO_WM_SLIDE_LAYOUT_CNT" val="1_1"/>
  <p:tag name="KSO_WM_SLIDE_MODEL_TYPE" val="cover"/>
  <p:tag name="KSO_WM_SLIDE_SUBTYPE" val="pureTxt"/>
  <p:tag name="KSO_WM_SLIDE_TYPE" val="title"/>
  <p:tag name="KSO_WM_TAG_VERSION" val="1.0"/>
  <p:tag name="KSO_WM_TEMPLATE_CATEGORY" val="custom"/>
  <p:tag name="KSO_WM_TEMPLATE_INDEX" val="20184580"/>
  <p:tag name="KSO_WM_TEMPLATE_SUBCATEGORY" val="0"/>
  <p:tag name="KSO_WM_TEMPLATE_THUMBS_INDEX" val="1、6、12、14、4、5、13、2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*a*1"/>
  <p:tag name="KSO_WM_UNIT_INDEX" val="1"/>
  <p:tag name="KSO_WM_UNIT_ISCONTENTSTITLE" val="0"/>
  <p:tag name="KSO_WM_UNIT_LAYERLEVEL" val="1"/>
  <p:tag name="KSO_WM_UNIT_NOCLEAR" val="0"/>
  <p:tag name="KSO_WM_UNIT_PRESET_TEXT" val="工作总结汇报"/>
  <p:tag name="KSO_WM_UNIT_TYPE" val="a"/>
  <p:tag name="KSO_WM_UNIT_VALUE" val="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*b*1"/>
  <p:tag name="KSO_WM_UNIT_INDEX" val="1"/>
  <p:tag name="KSO_WM_UNIT_ISCONTENTSTITLE" val="0"/>
  <p:tag name="KSO_WM_UNIT_LAYERLEVEL" val="1"/>
  <p:tag name="KSO_WM_UNIT_NOCLEAR" val="0"/>
  <p:tag name="KSO_WM_UNIT_PRESET_TEXT" val="汇报人：稻壳云"/>
  <p:tag name="KSO_WM_UNIT_TYPE" val="b"/>
  <p:tag name="KSO_WM_UNIT_VALUE" val="2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TEMPLATE_SUBCATEGORY" val="0"/>
  <p:tag name="KSO_WM_TEMPLATE_THUMBS_INDEX" val="1、6、12、14、4、5、13、2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2"/>
  <p:tag name="KSO_WM_SLIDE_INDEX" val="2"/>
  <p:tag name="KSO_WM_SLIDE_ITEM_CNT" val="0"/>
  <p:tag name="KSO_WM_SLIDE_LAYOUT" val="a_f"/>
  <p:tag name="KSO_WM_SLIDE_LAYOUT_CNT" val="1_1"/>
  <p:tag name="KSO_WM_SLIDE_POSITION" val="66*28"/>
  <p:tag name="KSO_WM_SLIDE_SIZE" val="828*45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2*a*1"/>
  <p:tag name="KSO_WM_UNIT_INDEX" val="1"/>
  <p:tag name="KSO_WM_UNIT_ISCONTENTSTITLE" val="0"/>
  <p:tag name="KSO_WM_UNIT_LAYERLEVEL" val="1"/>
  <p:tag name="KSO_WM_UNIT_NOCLEAR" val="0"/>
  <p:tag name="KSO_WM_UNIT_PRESET_TEXT" val="请在此输入您的标题"/>
  <p:tag name="KSO_WM_UNIT_TYPE" val="a"/>
  <p:tag name="KSO_WM_UNIT_VALUE" val="2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2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&#10;请在此输入您的文本。请在此输入您的文本。请在此输入您的文本。请在此输入您的文本。请在此输入您的文本。&#10;请在此输入您的文本。请在此输入您的文本。请在此输入您的文本。请在此输入您的文本。请在此输入您的文本。&#10;请在此输入您的文本。请在此输入您的文本。请在此输入您的文本。请在此输入您的文本。请在此输入您的"/>
  <p:tag name="KSO_WM_UNIT_TYPE" val="f"/>
  <p:tag name="KSO_WM_UNIT_VALUE" val="44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RGE_SHAPE" val="1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4"/>
  <p:tag name="KSO_WM_SLIDE_INDEX" val="4"/>
  <p:tag name="KSO_WM_SLIDE_ITEM_CNT" val="0"/>
  <p:tag name="KSO_WM_SLIDE_LAYOUT" val="a_d_f"/>
  <p:tag name="KSO_WM_SLIDE_LAYOUT_CNT" val="1_1_1"/>
  <p:tag name="KSO_WM_SLIDE_POSITION" val="66*36"/>
  <p:tag name="KSO_WM_SLIDE_SIZE" val="827*426"/>
  <p:tag name="KSO_WM_SLIDE_SUBTYPE" val="pic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4*a*1"/>
  <p:tag name="KSO_WM_UNIT_INDEX" val="1"/>
  <p:tag name="KSO_WM_UNIT_ISCONTENTSTITLE" val="0"/>
  <p:tag name="KSO_WM_UNIT_LAYERLEVEL" val="1"/>
  <p:tag name="KSO_WM_UNIT_NOCLEAR" val="0"/>
  <p:tag name="KSO_WM_UNIT_PRESET_TEXT" val="请在此输入您的标题"/>
  <p:tag name="KSO_WM_UNIT_TYPE" val="a"/>
  <p:tag name="KSO_WM_UNIT_VALUE" val="1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4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&#10;请在此输入您的文本。请在此输入您的文本。请在此输入您的文本。请在此输入您的文本。请在此输入您的文本"/>
  <p:tag name="KSO_WM_UNIT_TYPE" val="f"/>
  <p:tag name="KSO_WM_UNIT_VALUE" val="15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4*d*1"/>
  <p:tag name="KSO_WM_UNIT_INDEX" val="1"/>
  <p:tag name="KSO_WM_UNIT_LAYERLEVEL" val="1"/>
  <p:tag name="KSO_WM_UNIT_TYPE" val="d"/>
  <p:tag name="KSO_WM_UNIT_VALUE" val="1500*171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80"/>
  <p:tag name="KSO_WM_UNIT_COMPATIBLE" val="0"/>
  <p:tag name="KSO_WM_UNIT_DIAGRAM_ISNUMVISUAL" val="0"/>
  <p:tag name="KSO_WM_UNIT_DIAGRAM_ISREFERUNIT" val="0"/>
  <p:tag name="KSO_WM_UNIT_HIGHLIGHT" val="0"/>
  <p:tag name="KSO_WM_UNIT_ID" val="custom20184580_19*f*1"/>
  <p:tag name="KSO_WM_UNIT_INDEX" val="1"/>
  <p:tag name="KSO_WM_UNIT_LAYERLEVEL" val="1"/>
  <p:tag name="KSO_WM_UNIT_NOCLEAR" val="0"/>
  <p:tag name="KSO_WM_UNIT_PRESET_TEXT" val="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请在此输入您的文本。"/>
  <p:tag name="KSO_WM_UNIT_TYPE" val="f"/>
  <p:tag name="KSO_WM_UNIT_VALUE" val="39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4580_19"/>
  <p:tag name="KSO_WM_SLIDE_INDEX" val="19"/>
  <p:tag name="KSO_WM_SLIDE_ITEM_CNT" val="0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4580"/>
  <p:tag name="KSO_WM_TEMPLATE_SUBCATEGORY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363">
      <a:dk1>
        <a:srgbClr val="000000"/>
      </a:dk1>
      <a:lt1>
        <a:srgbClr val="FFFFFF"/>
      </a:lt1>
      <a:dk2>
        <a:srgbClr val="3A414B"/>
      </a:dk2>
      <a:lt2>
        <a:srgbClr val="7ABF00"/>
      </a:lt2>
      <a:accent1>
        <a:srgbClr val="7ABF00"/>
      </a:accent1>
      <a:accent2>
        <a:srgbClr val="7ABF00"/>
      </a:accent2>
      <a:accent3>
        <a:srgbClr val="596B8F"/>
      </a:accent3>
      <a:accent4>
        <a:srgbClr val="424E59"/>
      </a:accent4>
      <a:accent5>
        <a:srgbClr val="E5E5E5"/>
      </a:accent5>
      <a:accent6>
        <a:srgbClr val="44546A"/>
      </a:accent6>
      <a:hlink>
        <a:srgbClr val="7ABF00"/>
      </a:hlink>
      <a:folHlink>
        <a:srgbClr val="BFBFBF"/>
      </a:folHlink>
    </a:clrScheme>
    <a:fontScheme name="hxcfvgau">
      <a:majorFont>
        <a:latin typeface="Arial"/>
        <a:ea typeface="SimHei"/>
        <a:cs typeface="Arial"/>
      </a:majorFont>
      <a:minorFont>
        <a:latin typeface="Arial"/>
        <a:ea typeface="SimHei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363">
    <a:dk1>
      <a:srgbClr val="000000"/>
    </a:dk1>
    <a:lt1>
      <a:srgbClr val="FFFFFF"/>
    </a:lt1>
    <a:dk2>
      <a:srgbClr val="3A414B"/>
    </a:dk2>
    <a:lt2>
      <a:srgbClr val="7ABF0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E5E5E5"/>
    </a:accent5>
    <a:accent6>
      <a:srgbClr val="44546A"/>
    </a:accent6>
    <a:hlink>
      <a:srgbClr val="7ABF0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3462</Words>
  <Application>Microsoft Office PowerPoint</Application>
  <PresentationFormat>自定义</PresentationFormat>
  <Paragraphs>161</Paragraphs>
  <Slides>28</Slides>
  <Notes>28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</vt:lpstr>
      <vt:lpstr>1_Office 主题​​</vt:lpstr>
      <vt:lpstr>  2021高考一轮复习语言文字应用——</vt:lpstr>
      <vt:lpstr>标点概述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注意：冒号和破折号的区别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高考真题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2021高考一轮复习语言文字应用——</dc:title>
  <dc:creator>rbm.xkw.com</dc:creator>
  <cp:lastModifiedBy>hj</cp:lastModifiedBy>
  <cp:revision>2</cp:revision>
  <cp:lastPrinted>2020-11-02T12:02:29Z</cp:lastPrinted>
  <dcterms:created xsi:type="dcterms:W3CDTF">2020-11-02T12:02:29Z</dcterms:created>
  <dcterms:modified xsi:type="dcterms:W3CDTF">2020-11-25T05:46:23Z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