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4" r:id="rId3"/>
    <p:sldId id="322" r:id="rId5"/>
    <p:sldId id="265" r:id="rId6"/>
    <p:sldId id="257" r:id="rId7"/>
    <p:sldId id="256" r:id="rId8"/>
    <p:sldId id="259" r:id="rId9"/>
    <p:sldId id="263" r:id="rId10"/>
    <p:sldId id="258" r:id="rId11"/>
    <p:sldId id="266" r:id="rId12"/>
    <p:sldId id="269" r:id="rId13"/>
    <p:sldId id="270" r:id="rId14"/>
    <p:sldId id="271" r:id="rId15"/>
    <p:sldId id="272" r:id="rId16"/>
    <p:sldId id="324" r:id="rId17"/>
    <p:sldId id="273" r:id="rId18"/>
    <p:sldId id="274" r:id="rId19"/>
    <p:sldId id="275" r:id="rId20"/>
    <p:sldId id="276" r:id="rId21"/>
    <p:sldId id="326" r:id="rId22"/>
    <p:sldId id="327" r:id="rId23"/>
    <p:sldId id="328" r:id="rId24"/>
    <p:sldId id="329"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8" r:id="rId40"/>
    <p:sldId id="299" r:id="rId41"/>
    <p:sldId id="304" r:id="rId42"/>
    <p:sldId id="331" r:id="rId43"/>
    <p:sldId id="332" r:id="rId44"/>
    <p:sldId id="333" r:id="rId45"/>
    <p:sldId id="335" r:id="rId4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009999"/>
    <a:srgbClr val="A50021"/>
    <a:srgbClr val="BD297E"/>
    <a:srgbClr val="006600"/>
    <a:srgbClr val="FF0000"/>
    <a:srgbClr val="0000CC"/>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93" d="100"/>
          <a:sy n="93" d="100"/>
        </p:scale>
        <p:origin x="-912" y="-96"/>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290" name="页眉占位符 12289"/>
          <p:cNvSpPr>
            <a:spLocks noGrp="1"/>
          </p:cNvSpPr>
          <p:nvPr>
            <p:ph type="hdr" sz="quarter"/>
          </p:nvPr>
        </p:nvSpPr>
        <p:spPr>
          <a:xfrm>
            <a:off x="0" y="0"/>
            <a:ext cx="2971800" cy="457200"/>
          </a:xfrm>
          <a:prstGeom prst="rect">
            <a:avLst/>
          </a:prstGeom>
          <a:noFill/>
          <a:ln w="9525">
            <a:noFill/>
          </a:ln>
        </p:spPr>
        <p:txBody>
          <a:bodyPr/>
          <a:p>
            <a:pPr lvl="0"/>
            <a:endParaRPr lang="zh-CN" altLang="en-US" sz="1200" dirty="0"/>
          </a:p>
        </p:txBody>
      </p:sp>
      <p:sp>
        <p:nvSpPr>
          <p:cNvPr id="12291" name="日期占位符 12290"/>
          <p:cNvSpPr>
            <a:spLocks noGrp="1"/>
          </p:cNvSpPr>
          <p:nvPr>
            <p:ph type="dt" idx="1"/>
          </p:nvPr>
        </p:nvSpPr>
        <p:spPr>
          <a:xfrm>
            <a:off x="3884613" y="0"/>
            <a:ext cx="2971800" cy="457200"/>
          </a:xfrm>
          <a:prstGeom prst="rect">
            <a:avLst/>
          </a:prstGeom>
          <a:noFill/>
          <a:ln w="9525">
            <a:noFill/>
          </a:ln>
        </p:spPr>
        <p:txBody>
          <a:bodyPr/>
          <a:p>
            <a:pPr lvl="0" algn="r"/>
            <a:endParaRPr lang="zh-CN" altLang="en-US" sz="1200" dirty="0"/>
          </a:p>
        </p:txBody>
      </p:sp>
      <p:sp>
        <p:nvSpPr>
          <p:cNvPr id="12292" name="幻灯片图像占位符 12291"/>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12293" name="文本占位符 12292"/>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2294" name="页脚占位符 12293"/>
          <p:cNvSpPr>
            <a:spLocks noGrp="1"/>
          </p:cNvSpPr>
          <p:nvPr>
            <p:ph type="ftr" sz="quarter" idx="4"/>
          </p:nvPr>
        </p:nvSpPr>
        <p:spPr>
          <a:xfrm>
            <a:off x="0" y="8685213"/>
            <a:ext cx="2971800" cy="457200"/>
          </a:xfrm>
          <a:prstGeom prst="rect">
            <a:avLst/>
          </a:prstGeom>
          <a:noFill/>
          <a:ln w="9525">
            <a:noFill/>
          </a:ln>
        </p:spPr>
        <p:txBody>
          <a:bodyPr anchor="b"/>
          <a:p>
            <a:pPr lvl="0"/>
            <a:endParaRPr lang="zh-CN" altLang="en-US" sz="1200" dirty="0"/>
          </a:p>
        </p:txBody>
      </p:sp>
      <p:sp>
        <p:nvSpPr>
          <p:cNvPr id="12295" name="灯片编号占位符 12294"/>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
        <p:nvSpPr>
          <p:cNvPr id="13314" name="幻灯片图像占位符 13313"/>
          <p:cNvSpPr>
            <a:spLocks noRot="1" noTextEdit="1"/>
          </p:cNvSpPr>
          <p:nvPr>
            <p:ph type="sldImg"/>
          </p:nvPr>
        </p:nvSpPr>
        <p:spPr/>
      </p:sp>
      <p:sp>
        <p:nvSpPr>
          <p:cNvPr id="13315" name="文本占位符 13314"/>
          <p:cNvSpPr>
            <a:spLocks noGrp="1"/>
          </p:cNvSpPr>
          <p:nvPr>
            <p:ph type="body" idx="1"/>
          </p:nvPr>
        </p:nvSpPr>
        <p:spPr/>
        <p:txBody>
          <a:bodyPr/>
          <a:p>
            <a:pPr lvl="0"/>
            <a:r>
              <a:rPr lang="zh-CN" altLang="en-US" dirty="0"/>
              <a:t>开头配以音乐，既怡神又怡情</a:t>
            </a:r>
            <a:r>
              <a:rPr lang="en-US" altLang="zh-CN">
                <a:latin typeface="Arial" panose="020B0604020202020204" pitchFamily="34" charset="0"/>
              </a:rPr>
              <a:t>—</a:t>
            </a:r>
            <a:r>
              <a:rPr lang="en-US" altLang="zh-CN">
                <a:latin typeface="Arial" panose="020B0604020202020204" pitchFamily="34" charset="0"/>
              </a:rPr>
              <a:t>—</a:t>
            </a:r>
            <a:r>
              <a:rPr lang="zh-CN" altLang="en-US" dirty="0"/>
              <a:t>营造氛围。</a:t>
            </a:r>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
        <p:nvSpPr>
          <p:cNvPr id="89090" name="幻灯片图像占位符 89089"/>
          <p:cNvSpPr>
            <a:spLocks noRot="1" noTextEdit="1"/>
          </p:cNvSpPr>
          <p:nvPr>
            <p:ph type="sldImg"/>
          </p:nvPr>
        </p:nvSpPr>
        <p:spPr/>
      </p:sp>
      <p:sp>
        <p:nvSpPr>
          <p:cNvPr id="89091" name="文本占位符 89090"/>
          <p:cNvSpPr>
            <a:spLocks noGrp="1"/>
          </p:cNvSpPr>
          <p:nvPr>
            <p:ph type="body" idx="1"/>
          </p:nvPr>
        </p:nvSpPr>
        <p:spPr/>
        <p:txBody>
          <a:bodyPr/>
          <a:p>
            <a:pPr lvl="0"/>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
        <p:nvSpPr>
          <p:cNvPr id="97282" name="幻灯片图像占位符 97281"/>
          <p:cNvSpPr>
            <a:spLocks noRot="1" noTextEdit="1"/>
          </p:cNvSpPr>
          <p:nvPr>
            <p:ph type="sldImg"/>
          </p:nvPr>
        </p:nvSpPr>
        <p:spPr/>
      </p:sp>
      <p:sp>
        <p:nvSpPr>
          <p:cNvPr id="97283" name="文本占位符 97282"/>
          <p:cNvSpPr>
            <a:spLocks noGrp="1"/>
          </p:cNvSpPr>
          <p:nvPr>
            <p:ph type="body" idx="1"/>
          </p:nvPr>
        </p:nvSpPr>
        <p:spPr/>
        <p:txBody>
          <a:bodyPr/>
          <a:p>
            <a:pPr lvl="0"/>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2466" name="标题 6246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62467" name="文本占位符 6246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2468" name="日期占位符 6246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2469" name="页脚占位符 6246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62470" name="灯片编号占位符 6246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GI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GIF"/><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GI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G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4.xml"/><Relationship Id="rId3" Type="http://schemas.openxmlformats.org/officeDocument/2006/relationships/image" Target="../media/image7.GIF"/><Relationship Id="rId2" Type="http://schemas.openxmlformats.org/officeDocument/2006/relationships/image" Target="../media/image6.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3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GIF"/><Relationship Id="rId1"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GI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image" Target="../media/image41.jpe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Program%20Files/Tencent/QQ/Users/7998683/Local%20Settings/Temporary%20Internet%20Files/&#31908;&#25945;&#29256;&#24517;&#20462;2/&#31532;&#19968;&#21333;&#20803;/&#20307;&#39564;&#20146;&#24773;&#65288;&#12298;&#25105;&#30340;&#27597;&#20146;&#12299;&#31561;&#65289;/Documents%20and%20Settings/cds/Local%20Settings/Temp/Rar$DI00.313/&#33268;&#29233;&#20029;&#19997;&#65288;&#32972;&#26223;&#38899;&#20048;&#65289;.mp3" TargetMode="External"/><Relationship Id="rId2" Type="http://schemas.openxmlformats.org/officeDocument/2006/relationships/image" Target="../media/image45.jpeg"/><Relationship Id="rId1" Type="http://schemas.openxmlformats.org/officeDocument/2006/relationships/image" Target="../media/image44.GIF"/></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GIF"/><Relationship Id="rId1" Type="http://schemas.openxmlformats.org/officeDocument/2006/relationships/image" Target="../media/image46.png"/></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53.GIF"/><Relationship Id="rId6" Type="http://schemas.openxmlformats.org/officeDocument/2006/relationships/slide" Target="slide3.xml"/><Relationship Id="rId5" Type="http://schemas.openxmlformats.org/officeDocument/2006/relationships/image" Target="../media/image52.png"/><Relationship Id="rId4" Type="http://schemas.microsoft.com/office/2007/relationships/media" Target="file:///C:\Documents%20and%20Settings\Administrator\&#26700;&#38754;\&#35821;&#25991;&#32570;&#37096;&#20998;&#39640;&#20013;\&#39640;&#20013;&#24191;&#19996;&#29256;\GDYWBX02\&#35838;&#20214;&#32570;\GDYWBX0201&#25105;&#30340;&#27597;&#20146;\&#28891;&#20809;&#37324;&#30340;&#22920;&#22920;.mp3" TargetMode="External"/><Relationship Id="rId3" Type="http://schemas.openxmlformats.org/officeDocument/2006/relationships/audio" Target="file:///C:\Documents%20and%20Settings\Administrator\&#26700;&#38754;\&#35821;&#25991;&#32570;&#37096;&#20998;&#39640;&#20013;\&#39640;&#20013;&#24191;&#19996;&#29256;\GDYWBX02\&#35838;&#20214;&#32570;\GDYWBX0201&#25105;&#30340;&#27597;&#20146;\&#28891;&#20809;&#37324;&#30340;&#22920;&#22920;.mp3" TargetMode="External"/><Relationship Id="rId2" Type="http://schemas.openxmlformats.org/officeDocument/2006/relationships/image" Target="../media/image51.png"/><Relationship Id="rId1" Type="http://schemas.openxmlformats.org/officeDocument/2006/relationships/image" Target="../media/image50.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55" name="图片 10254" descr="图片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0247" name="矩形 10246"/>
          <p:cNvSpPr/>
          <p:nvPr/>
        </p:nvSpPr>
        <p:spPr>
          <a:xfrm>
            <a:off x="3708400" y="4005263"/>
            <a:ext cx="1511300" cy="2212975"/>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母</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亲</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pic>
        <p:nvPicPr>
          <p:cNvPr id="10250" name="图片 10249" descr="翻书"/>
          <p:cNvPicPr>
            <a:picLocks noChangeAspect="1"/>
          </p:cNvPicPr>
          <p:nvPr/>
        </p:nvPicPr>
        <p:blipFill>
          <a:blip r:embed="rId2"/>
          <a:stretch>
            <a:fillRect/>
          </a:stretch>
        </p:blipFill>
        <p:spPr>
          <a:xfrm>
            <a:off x="1692275" y="525463"/>
            <a:ext cx="935038" cy="815975"/>
          </a:xfrm>
          <a:prstGeom prst="rect">
            <a:avLst/>
          </a:prstGeom>
          <a:noFill/>
          <a:ln w="9525">
            <a:noFill/>
          </a:ln>
        </p:spPr>
      </p:pic>
      <p:sp>
        <p:nvSpPr>
          <p:cNvPr id="10251" name="文本框 10250"/>
          <p:cNvSpPr txBox="1"/>
          <p:nvPr/>
        </p:nvSpPr>
        <p:spPr>
          <a:xfrm>
            <a:off x="1258888" y="1628775"/>
            <a:ext cx="6696075" cy="1311275"/>
          </a:xfrm>
          <a:prstGeom prst="rect">
            <a:avLst/>
          </a:prstGeom>
          <a:noFill/>
          <a:ln w="9525">
            <a:noFill/>
          </a:ln>
        </p:spPr>
        <p:txBody>
          <a:bodyPr>
            <a:spAutoFit/>
          </a:bodyPr>
          <a:p>
            <a:r>
              <a:rPr lang="zh-CN" altLang="en-US" sz="4000" b="1" dirty="0">
                <a:solidFill>
                  <a:srgbClr val="0000FF"/>
                </a:solidFill>
                <a:effectLst>
                  <a:outerShdw blurRad="38100" dist="38100" dir="2700000">
                    <a:srgbClr val="C0C0C0"/>
                  </a:outerShdw>
                </a:effectLst>
                <a:latin typeface="Arial" panose="020B0604020202020204" pitchFamily="34" charset="0"/>
                <a:ea typeface="方正姚体" panose="02010601030101010101" pitchFamily="2" charset="-122"/>
              </a:rPr>
              <a:t>慈母手中线，游子身上衣。</a:t>
            </a:r>
            <a:endParaRPr lang="zh-CN" altLang="en-US" sz="4000" b="1" dirty="0">
              <a:solidFill>
                <a:srgbClr val="0000FF"/>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4000" b="1" dirty="0">
                <a:solidFill>
                  <a:srgbClr val="0000FF"/>
                </a:solidFill>
                <a:effectLst>
                  <a:outerShdw blurRad="38100" dist="38100" dir="2700000">
                    <a:srgbClr val="C0C0C0"/>
                  </a:outerShdw>
                </a:effectLst>
                <a:latin typeface="Arial" panose="020B0604020202020204" pitchFamily="34" charset="0"/>
                <a:ea typeface="方正姚体" panose="02010601030101010101" pitchFamily="2" charset="-122"/>
              </a:rPr>
              <a:t>临行密密缝，意恐迟迟归。</a:t>
            </a:r>
            <a:endParaRPr lang="zh-CN" altLang="en-US" sz="4000" b="1" dirty="0">
              <a:solidFill>
                <a:srgbClr val="0000FF"/>
              </a:solidFill>
              <a:effectLst>
                <a:outerShdw blurRad="38100" dist="38100" dir="2700000">
                  <a:srgbClr val="C0C0C0"/>
                </a:outerShdw>
              </a:effectLst>
              <a:latin typeface="Arial" panose="020B0604020202020204" pitchFamily="34" charset="0"/>
              <a:ea typeface="方正姚体" panose="02010601030101010101" pitchFamily="2" charset="-122"/>
            </a:endParaRPr>
          </a:p>
        </p:txBody>
      </p:sp>
      <p:sp>
        <p:nvSpPr>
          <p:cNvPr id="10252" name="文本框 10251"/>
          <p:cNvSpPr txBox="1"/>
          <p:nvPr/>
        </p:nvSpPr>
        <p:spPr>
          <a:xfrm>
            <a:off x="2771775" y="836613"/>
            <a:ext cx="3673475" cy="823912"/>
          </a:xfrm>
          <a:prstGeom prst="rect">
            <a:avLst/>
          </a:prstGeom>
          <a:noFill/>
          <a:ln w="9525">
            <a:noFill/>
          </a:ln>
        </p:spPr>
        <p:txBody>
          <a:bodyPr>
            <a:spAutoFit/>
          </a:bodyPr>
          <a:p>
            <a:r>
              <a:rPr lang="en-US" altLang="zh-CN" sz="4800" b="1" dirty="0">
                <a:solidFill>
                  <a:schemeClr val="accent2"/>
                </a:solidFill>
                <a:effectLst>
                  <a:outerShdw blurRad="38100" dist="38100" dir="2700000">
                    <a:srgbClr val="C0C0C0"/>
                  </a:outerShdw>
                </a:effectLst>
                <a:latin typeface="Arial" panose="020B0604020202020204" pitchFamily="34" charset="0"/>
                <a:ea typeface="华文行楷" panose="02010800040101010101" pitchFamily="2" charset="-122"/>
              </a:rPr>
              <a:t>《</a:t>
            </a:r>
            <a:r>
              <a:rPr lang="zh-CN" altLang="en-US" sz="4800" b="1" dirty="0">
                <a:solidFill>
                  <a:schemeClr val="accent2"/>
                </a:solidFill>
                <a:effectLst>
                  <a:outerShdw blurRad="38100" dist="38100" dir="2700000">
                    <a:srgbClr val="C0C0C0"/>
                  </a:outerShdw>
                </a:effectLst>
                <a:latin typeface="Arial" panose="020B0604020202020204" pitchFamily="34" charset="0"/>
                <a:ea typeface="华文行楷" panose="02010800040101010101" pitchFamily="2" charset="-122"/>
              </a:rPr>
              <a:t>游子吟</a:t>
            </a:r>
            <a:r>
              <a:rPr lang="en-US" altLang="zh-CN" sz="4800" b="1">
                <a:solidFill>
                  <a:schemeClr val="accent2"/>
                </a:solidFill>
                <a:effectLst>
                  <a:outerShdw blurRad="38100" dist="38100" dir="2700000">
                    <a:srgbClr val="C0C0C0"/>
                  </a:outerShdw>
                </a:effectLst>
                <a:latin typeface="Arial" panose="020B0604020202020204" pitchFamily="34" charset="0"/>
                <a:ea typeface="华文行楷" panose="02010800040101010101" pitchFamily="2" charset="-122"/>
              </a:rPr>
              <a:t>》</a:t>
            </a:r>
            <a:endParaRPr lang="en-US" altLang="zh-CN" sz="4800" b="1">
              <a:solidFill>
                <a:schemeClr val="accent2"/>
              </a:solidFill>
              <a:effectLst>
                <a:outerShdw blurRad="38100" dist="38100" dir="2700000">
                  <a:srgbClr val="C0C0C0"/>
                </a:outerShdw>
              </a:effectLst>
              <a:latin typeface="Arial" panose="020B0604020202020204" pitchFamily="34" charset="0"/>
              <a:ea typeface="华文行楷" panose="02010800040101010101" pitchFamily="2" charset="-122"/>
            </a:endParaRPr>
          </a:p>
        </p:txBody>
      </p:sp>
      <p:pic>
        <p:nvPicPr>
          <p:cNvPr id="10254" name="图片 10253" descr="Photo13"/>
          <p:cNvPicPr>
            <a:picLocks noChangeAspect="1"/>
          </p:cNvPicPr>
          <p:nvPr/>
        </p:nvPicPr>
        <p:blipFill>
          <a:blip r:embed="rId3"/>
          <a:stretch>
            <a:fillRect/>
          </a:stretch>
        </p:blipFill>
        <p:spPr>
          <a:xfrm>
            <a:off x="3348038" y="2346325"/>
            <a:ext cx="720725" cy="5778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0252"/>
                                        </p:tgtEl>
                                        <p:attrNameLst>
                                          <p:attrName>style.visibility</p:attrName>
                                        </p:attrNameLst>
                                      </p:cBhvr>
                                      <p:to>
                                        <p:strVal val="visible"/>
                                      </p:to>
                                    </p:set>
                                    <p:anim calcmode="lin" valueType="num">
                                      <p:cBhvr>
                                        <p:cTn id="7" dur="500" fill="hold"/>
                                        <p:tgtEl>
                                          <p:spTgt spid="10252"/>
                                        </p:tgtEl>
                                        <p:attrNameLst>
                                          <p:attrName>ppt_w</p:attrName>
                                        </p:attrNameLst>
                                      </p:cBhvr>
                                      <p:tavLst>
                                        <p:tav tm="0">
                                          <p:val>
                                            <p:strVal val="#ppt_w*0.05"/>
                                          </p:val>
                                        </p:tav>
                                        <p:tav tm="100000">
                                          <p:val>
                                            <p:strVal val="#ppt_w"/>
                                          </p:val>
                                        </p:tav>
                                      </p:tavLst>
                                    </p:anim>
                                    <p:anim calcmode="lin" valueType="num">
                                      <p:cBhvr>
                                        <p:cTn id="8" dur="500" fill="hold"/>
                                        <p:tgtEl>
                                          <p:spTgt spid="10252"/>
                                        </p:tgtEl>
                                        <p:attrNameLst>
                                          <p:attrName>ppt_h</p:attrName>
                                        </p:attrNameLst>
                                      </p:cBhvr>
                                      <p:tavLst>
                                        <p:tav tm="0">
                                          <p:val>
                                            <p:strVal val="#ppt_h"/>
                                          </p:val>
                                        </p:tav>
                                        <p:tav tm="100000">
                                          <p:val>
                                            <p:strVal val="#ppt_h"/>
                                          </p:val>
                                        </p:tav>
                                      </p:tavLst>
                                    </p:anim>
                                    <p:anim calcmode="lin" valueType="num">
                                      <p:cBhvr>
                                        <p:cTn id="9" dur="500" fill="hold"/>
                                        <p:tgtEl>
                                          <p:spTgt spid="10252"/>
                                        </p:tgtEl>
                                        <p:attrNameLst>
                                          <p:attrName>ppt_x</p:attrName>
                                        </p:attrNameLst>
                                      </p:cBhvr>
                                      <p:tavLst>
                                        <p:tav tm="0">
                                          <p:val>
                                            <p:strVal val="#ppt_x-.2"/>
                                          </p:val>
                                        </p:tav>
                                        <p:tav tm="100000">
                                          <p:val>
                                            <p:strVal val="#ppt_x"/>
                                          </p:val>
                                        </p:tav>
                                      </p:tavLst>
                                    </p:anim>
                                    <p:anim calcmode="lin" valueType="num">
                                      <p:cBhvr>
                                        <p:cTn id="10" dur="500" fill="hold"/>
                                        <p:tgtEl>
                                          <p:spTgt spid="10252"/>
                                        </p:tgtEl>
                                        <p:attrNameLst>
                                          <p:attrName>ppt_y</p:attrName>
                                        </p:attrNameLst>
                                      </p:cBhvr>
                                      <p:tavLst>
                                        <p:tav tm="0">
                                          <p:val>
                                            <p:strVal val="#ppt_y"/>
                                          </p:val>
                                        </p:tav>
                                        <p:tav tm="100000">
                                          <p:val>
                                            <p:strVal val="#ppt_y"/>
                                          </p:val>
                                        </p:tav>
                                      </p:tavLst>
                                    </p:anim>
                                    <p:animEffect transition="in" filter="fade">
                                      <p:cBhvr>
                                        <p:cTn id="11" dur="500"/>
                                        <p:tgtEl>
                                          <p:spTgt spid="10252"/>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10250"/>
                                        </p:tgtEl>
                                        <p:attrNameLst>
                                          <p:attrName>style.visibility</p:attrName>
                                        </p:attrNameLst>
                                      </p:cBhvr>
                                      <p:to>
                                        <p:strVal val="visible"/>
                                      </p:to>
                                    </p:set>
                                    <p:anim calcmode="lin" valueType="num">
                                      <p:cBhvr>
                                        <p:cTn id="14" dur="500" fill="hold"/>
                                        <p:tgtEl>
                                          <p:spTgt spid="10250"/>
                                        </p:tgtEl>
                                        <p:attrNameLst>
                                          <p:attrName>ppt_w</p:attrName>
                                        </p:attrNameLst>
                                      </p:cBhvr>
                                      <p:tavLst>
                                        <p:tav tm="0">
                                          <p:val>
                                            <p:strVal val="#ppt_w*0.05"/>
                                          </p:val>
                                        </p:tav>
                                        <p:tav tm="100000">
                                          <p:val>
                                            <p:strVal val="#ppt_w"/>
                                          </p:val>
                                        </p:tav>
                                      </p:tavLst>
                                    </p:anim>
                                    <p:anim calcmode="lin" valueType="num">
                                      <p:cBhvr>
                                        <p:cTn id="15" dur="500" fill="hold"/>
                                        <p:tgtEl>
                                          <p:spTgt spid="10250"/>
                                        </p:tgtEl>
                                        <p:attrNameLst>
                                          <p:attrName>ppt_h</p:attrName>
                                        </p:attrNameLst>
                                      </p:cBhvr>
                                      <p:tavLst>
                                        <p:tav tm="0">
                                          <p:val>
                                            <p:strVal val="#ppt_h"/>
                                          </p:val>
                                        </p:tav>
                                        <p:tav tm="100000">
                                          <p:val>
                                            <p:strVal val="#ppt_h"/>
                                          </p:val>
                                        </p:tav>
                                      </p:tavLst>
                                    </p:anim>
                                    <p:anim calcmode="lin" valueType="num">
                                      <p:cBhvr>
                                        <p:cTn id="16" dur="500" fill="hold"/>
                                        <p:tgtEl>
                                          <p:spTgt spid="10250"/>
                                        </p:tgtEl>
                                        <p:attrNameLst>
                                          <p:attrName>ppt_x</p:attrName>
                                        </p:attrNameLst>
                                      </p:cBhvr>
                                      <p:tavLst>
                                        <p:tav tm="0">
                                          <p:val>
                                            <p:strVal val="#ppt_x-.2"/>
                                          </p:val>
                                        </p:tav>
                                        <p:tav tm="100000">
                                          <p:val>
                                            <p:strVal val="#ppt_x"/>
                                          </p:val>
                                        </p:tav>
                                      </p:tavLst>
                                    </p:anim>
                                    <p:anim calcmode="lin" valueType="num">
                                      <p:cBhvr>
                                        <p:cTn id="17" dur="500" fill="hold"/>
                                        <p:tgtEl>
                                          <p:spTgt spid="10250"/>
                                        </p:tgtEl>
                                        <p:attrNameLst>
                                          <p:attrName>ppt_y</p:attrName>
                                        </p:attrNameLst>
                                      </p:cBhvr>
                                      <p:tavLst>
                                        <p:tav tm="0">
                                          <p:val>
                                            <p:strVal val="#ppt_y"/>
                                          </p:val>
                                        </p:tav>
                                        <p:tav tm="100000">
                                          <p:val>
                                            <p:strVal val="#ppt_y"/>
                                          </p:val>
                                        </p:tav>
                                      </p:tavLst>
                                    </p:anim>
                                    <p:animEffect transition="in" filter="fade">
                                      <p:cBhvr>
                                        <p:cTn id="18" dur="500"/>
                                        <p:tgtEl>
                                          <p:spTgt spid="10250"/>
                                        </p:tgtEl>
                                      </p:cBhvr>
                                    </p:animEffec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10251"/>
                                        </p:tgtEl>
                                        <p:attrNameLst>
                                          <p:attrName>style.visibility</p:attrName>
                                        </p:attrNameLst>
                                      </p:cBhvr>
                                      <p:to>
                                        <p:strVal val="visible"/>
                                      </p:to>
                                    </p:set>
                                    <p:anim calcmode="discrete" valueType="clr">
                                      <p:cBhvr override="childStyle">
                                        <p:cTn id="23" dur="500"/>
                                        <p:tgtEl>
                                          <p:spTgt spid="10251"/>
                                        </p:tgtEl>
                                        <p:attrNameLst>
                                          <p:attrName>style.color</p:attrName>
                                        </p:attrNameLst>
                                      </p:cBhvr>
                                      <p:tavLst>
                                        <p:tav tm="0">
                                          <p:val>
                                            <p:clrVal>
                                              <a:schemeClr val="accent2"/>
                                            </p:clrVal>
                                          </p:val>
                                        </p:tav>
                                        <p:tav tm="50000">
                                          <p:val>
                                            <p:clrVal>
                                              <a:schemeClr val="hlink"/>
                                            </p:clrVal>
                                          </p:val>
                                        </p:tav>
                                      </p:tavLst>
                                    </p:anim>
                                    <p:anim calcmode="discrete" valueType="clr">
                                      <p:cBhvr>
                                        <p:cTn id="24" dur="500"/>
                                        <p:tgtEl>
                                          <p:spTgt spid="10251"/>
                                        </p:tgtEl>
                                        <p:attrNameLst>
                                          <p:attrName>fillcolor</p:attrName>
                                        </p:attrNameLst>
                                      </p:cBhvr>
                                      <p:tavLst>
                                        <p:tav tm="0">
                                          <p:val>
                                            <p:clrVal>
                                              <a:schemeClr val="accent2"/>
                                            </p:clrVal>
                                          </p:val>
                                        </p:tav>
                                        <p:tav tm="50000">
                                          <p:val>
                                            <p:clrVal>
                                              <a:schemeClr val="hlink"/>
                                            </p:clrVal>
                                          </p:val>
                                        </p:tav>
                                      </p:tavLst>
                                    </p:anim>
                                    <p:set>
                                      <p:cBhvr>
                                        <p:cTn id="25" dur="500"/>
                                        <p:tgtEl>
                                          <p:spTgt spid="10251"/>
                                        </p:tgtEl>
                                        <p:attrNameLst>
                                          <p:attrName>fill.type</p:attrName>
                                        </p:attrNameLst>
                                      </p:cBhvr>
                                      <p:to>
                                        <p:strVal val="solid"/>
                                      </p:to>
                                    </p:se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10247"/>
                                        </p:tgtEl>
                                        <p:attrNameLst>
                                          <p:attrName>style.visibility</p:attrName>
                                        </p:attrNameLst>
                                      </p:cBhvr>
                                      <p:to>
                                        <p:strVal val="visible"/>
                                      </p:to>
                                    </p:set>
                                    <p:animEffect transition="in" filter="dissolve">
                                      <p:cBhvr>
                                        <p:cTn id="30"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1" grpId="0"/>
      <p:bldP spid="1025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文本占位符 17410"/>
          <p:cNvSpPr>
            <a:spLocks noGrp="1"/>
          </p:cNvSpPr>
          <p:nvPr>
            <p:ph type="body" idx="1"/>
          </p:nvPr>
        </p:nvSpPr>
        <p:spPr>
          <a:xfrm>
            <a:off x="179388" y="549275"/>
            <a:ext cx="2447925" cy="4525963"/>
          </a:xfrm>
        </p:spPr>
        <p:txBody>
          <a:bodyPr/>
          <a:p>
            <a:pPr>
              <a:lnSpc>
                <a:spcPct val="80000"/>
              </a:lnSpc>
            </a:pPr>
            <a:r>
              <a:rPr lang="zh-CN" altLang="en-US" sz="3600" b="1" dirty="0">
                <a:latin typeface="黑体" panose="02010609060101010101" pitchFamily="2" charset="-122"/>
                <a:ea typeface="黑体" panose="02010609060101010101" pitchFamily="2" charset="-122"/>
              </a:rPr>
              <a:t>外</a:t>
            </a:r>
            <a:r>
              <a:rPr lang="zh-CN" altLang="en-US" sz="3600" b="1" dirty="0">
                <a:solidFill>
                  <a:srgbClr val="660066"/>
                </a:solidFill>
                <a:latin typeface="黑体" panose="02010609060101010101" pitchFamily="2" charset="-122"/>
                <a:ea typeface="黑体" panose="02010609060101010101" pitchFamily="2" charset="-122"/>
              </a:rPr>
              <a:t>甥</a:t>
            </a:r>
            <a:r>
              <a:rPr lang="zh-CN" altLang="en-US" sz="3600" b="1" dirty="0">
                <a:latin typeface="黑体" panose="02010609060101010101" pitchFamily="2" charset="-122"/>
                <a:ea typeface="黑体" panose="02010609060101010101" pitchFamily="2" charset="-122"/>
              </a:rPr>
              <a:t>：</a:t>
            </a:r>
            <a:endParaRPr lang="zh-CN" altLang="en-US" sz="3600" b="1" dirty="0">
              <a:latin typeface="黑体" panose="02010609060101010101" pitchFamily="2" charset="-122"/>
              <a:ea typeface="黑体" panose="02010609060101010101" pitchFamily="2" charset="-122"/>
            </a:endParaRPr>
          </a:p>
          <a:p>
            <a:pPr>
              <a:lnSpc>
                <a:spcPct val="80000"/>
              </a:lnSpc>
            </a:pPr>
            <a:r>
              <a:rPr lang="zh-CN" altLang="en-US" sz="3600" b="1" dirty="0">
                <a:latin typeface="黑体" panose="02010609060101010101" pitchFamily="2" charset="-122"/>
                <a:ea typeface="黑体" panose="02010609060101010101" pitchFamily="2" charset="-122"/>
              </a:rPr>
              <a:t>肥美：</a:t>
            </a:r>
            <a:endParaRPr lang="zh-CN" altLang="en-US" sz="3600" b="1" dirty="0">
              <a:latin typeface="黑体" panose="02010609060101010101" pitchFamily="2" charset="-122"/>
              <a:ea typeface="黑体" panose="02010609060101010101" pitchFamily="2" charset="-122"/>
            </a:endParaRPr>
          </a:p>
          <a:p>
            <a:pPr>
              <a:lnSpc>
                <a:spcPct val="80000"/>
              </a:lnSpc>
            </a:pPr>
            <a:r>
              <a:rPr lang="zh-CN" altLang="en-US" sz="3600" b="1" dirty="0">
                <a:latin typeface="黑体" panose="02010609060101010101" pitchFamily="2" charset="-122"/>
                <a:ea typeface="黑体" panose="02010609060101010101" pitchFamily="2" charset="-122"/>
              </a:rPr>
              <a:t>姥姥：</a:t>
            </a:r>
            <a:endParaRPr lang="zh-CN" altLang="en-US" sz="3600" b="1" dirty="0">
              <a:latin typeface="黑体" panose="02010609060101010101" pitchFamily="2" charset="-122"/>
              <a:ea typeface="黑体" panose="02010609060101010101" pitchFamily="2" charset="-122"/>
            </a:endParaRPr>
          </a:p>
          <a:p>
            <a:pPr>
              <a:lnSpc>
                <a:spcPct val="80000"/>
              </a:lnSpc>
            </a:pPr>
            <a:r>
              <a:rPr lang="zh-CN" altLang="en-US" sz="3600" b="1" dirty="0">
                <a:latin typeface="黑体" panose="02010609060101010101" pitchFamily="2" charset="-122"/>
                <a:ea typeface="黑体" panose="02010609060101010101" pitchFamily="2" charset="-122"/>
              </a:rPr>
              <a:t>家谱：</a:t>
            </a:r>
            <a:endParaRPr lang="zh-CN" altLang="en-US" sz="3600" b="1" dirty="0">
              <a:latin typeface="黑体" panose="02010609060101010101" pitchFamily="2" charset="-122"/>
              <a:ea typeface="黑体" panose="02010609060101010101" pitchFamily="2" charset="-122"/>
            </a:endParaRPr>
          </a:p>
          <a:p>
            <a:pPr>
              <a:lnSpc>
                <a:spcPct val="80000"/>
              </a:lnSpc>
            </a:pPr>
            <a:endParaRPr lang="zh-CN" altLang="en-US" sz="3600" b="1" dirty="0">
              <a:latin typeface="黑体" panose="02010609060101010101" pitchFamily="2" charset="-122"/>
              <a:ea typeface="黑体" panose="02010609060101010101" pitchFamily="2" charset="-122"/>
            </a:endParaRPr>
          </a:p>
          <a:p>
            <a:pPr>
              <a:lnSpc>
                <a:spcPct val="80000"/>
              </a:lnSpc>
            </a:pPr>
            <a:r>
              <a:rPr lang="zh-CN" altLang="en-US" sz="3600" b="1" dirty="0">
                <a:latin typeface="黑体" panose="02010609060101010101" pitchFamily="2" charset="-122"/>
                <a:ea typeface="黑体" panose="02010609060101010101" pitchFamily="2" charset="-122"/>
              </a:rPr>
              <a:t>出阁：</a:t>
            </a:r>
            <a:endParaRPr lang="zh-CN" altLang="en-US" sz="3600" b="1" dirty="0">
              <a:latin typeface="黑体" panose="02010609060101010101" pitchFamily="2" charset="-122"/>
              <a:ea typeface="黑体" panose="02010609060101010101" pitchFamily="2" charset="-122"/>
            </a:endParaRPr>
          </a:p>
          <a:p>
            <a:pPr>
              <a:lnSpc>
                <a:spcPct val="80000"/>
              </a:lnSpc>
            </a:pPr>
            <a:r>
              <a:rPr lang="zh-CN" altLang="en-US" sz="3600" b="1" dirty="0">
                <a:solidFill>
                  <a:srgbClr val="660066"/>
                </a:solidFill>
                <a:latin typeface="黑体" panose="02010609060101010101" pitchFamily="2" charset="-122"/>
                <a:ea typeface="黑体" panose="02010609060101010101" pitchFamily="2" charset="-122"/>
              </a:rPr>
              <a:t>敷衍</a:t>
            </a:r>
            <a:r>
              <a:rPr lang="zh-CN" altLang="en-US" sz="3600" b="1" dirty="0">
                <a:latin typeface="黑体" panose="02010609060101010101" pitchFamily="2" charset="-122"/>
                <a:ea typeface="黑体" panose="02010609060101010101" pitchFamily="2" charset="-122"/>
              </a:rPr>
              <a:t>：</a:t>
            </a:r>
            <a:endParaRPr lang="zh-CN" altLang="en-US" sz="3600" b="1" dirty="0">
              <a:latin typeface="黑体" panose="02010609060101010101" pitchFamily="2" charset="-122"/>
              <a:ea typeface="黑体" panose="02010609060101010101" pitchFamily="2" charset="-122"/>
            </a:endParaRPr>
          </a:p>
          <a:p>
            <a:pPr>
              <a:lnSpc>
                <a:spcPct val="80000"/>
              </a:lnSpc>
            </a:pPr>
            <a:endParaRPr lang="zh-CN" altLang="en-US" sz="3600" b="1" dirty="0">
              <a:latin typeface="黑体" panose="02010609060101010101" pitchFamily="2" charset="-122"/>
              <a:ea typeface="黑体" panose="02010609060101010101" pitchFamily="2" charset="-122"/>
            </a:endParaRPr>
          </a:p>
          <a:p>
            <a:pPr>
              <a:lnSpc>
                <a:spcPct val="80000"/>
              </a:lnSpc>
            </a:pPr>
            <a:r>
              <a:rPr lang="zh-CN" altLang="en-US" sz="3600" b="1" dirty="0">
                <a:solidFill>
                  <a:srgbClr val="660066"/>
                </a:solidFill>
                <a:latin typeface="黑体" panose="02010609060101010101" pitchFamily="2" charset="-122"/>
                <a:ea typeface="黑体" panose="02010609060101010101" pitchFamily="2" charset="-122"/>
              </a:rPr>
              <a:t>撮</a:t>
            </a:r>
            <a:r>
              <a:rPr lang="zh-CN" altLang="en-US" sz="3600" b="1" dirty="0">
                <a:latin typeface="黑体" panose="02010609060101010101" pitchFamily="2" charset="-122"/>
                <a:ea typeface="黑体" panose="02010609060101010101" pitchFamily="2" charset="-122"/>
              </a:rPr>
              <a:t>土：</a:t>
            </a:r>
            <a:endParaRPr lang="zh-CN" altLang="en-US" sz="3600" b="1" dirty="0">
              <a:latin typeface="黑体" panose="02010609060101010101" pitchFamily="2" charset="-122"/>
              <a:ea typeface="黑体" panose="02010609060101010101" pitchFamily="2" charset="-122"/>
            </a:endParaRPr>
          </a:p>
          <a:p>
            <a:pPr>
              <a:lnSpc>
                <a:spcPct val="80000"/>
              </a:lnSpc>
            </a:pPr>
            <a:endParaRPr lang="zh-CN" altLang="en-US" sz="3600" b="1" dirty="0">
              <a:latin typeface="黑体" panose="02010609060101010101" pitchFamily="2" charset="-122"/>
              <a:ea typeface="黑体" panose="02010609060101010101" pitchFamily="2" charset="-122"/>
            </a:endParaRPr>
          </a:p>
          <a:p>
            <a:pPr>
              <a:lnSpc>
                <a:spcPct val="80000"/>
              </a:lnSpc>
            </a:pPr>
            <a:r>
              <a:rPr lang="zh-CN" altLang="en-US" sz="3600" b="1" dirty="0">
                <a:latin typeface="黑体" panose="02010609060101010101" pitchFamily="2" charset="-122"/>
                <a:ea typeface="黑体" panose="02010609060101010101" pitchFamily="2" charset="-122"/>
              </a:rPr>
              <a:t>款待：</a:t>
            </a:r>
            <a:endParaRPr lang="zh-CN" altLang="en-US" sz="3600" b="1" dirty="0">
              <a:latin typeface="黑体" panose="02010609060101010101" pitchFamily="2" charset="-122"/>
              <a:ea typeface="黑体" panose="02010609060101010101" pitchFamily="2" charset="-122"/>
            </a:endParaRPr>
          </a:p>
        </p:txBody>
      </p:sp>
      <p:sp>
        <p:nvSpPr>
          <p:cNvPr id="17412" name="矩形 17411"/>
          <p:cNvSpPr/>
          <p:nvPr/>
        </p:nvSpPr>
        <p:spPr>
          <a:xfrm>
            <a:off x="7812088" y="1700213"/>
            <a:ext cx="1101725" cy="4194175"/>
          </a:xfrm>
          <a:prstGeom prst="rect">
            <a:avLst/>
          </a:prstGeom>
          <a:noFill/>
          <a:ln w="76200" cap="flat" cmpd="tri">
            <a:solidFill>
              <a:srgbClr val="008000"/>
            </a:solidFill>
            <a:prstDash val="solid"/>
            <a:miter/>
            <a:headEnd type="none" w="med" len="med"/>
            <a:tailEnd type="none" w="med" len="med"/>
          </a:ln>
        </p:spPr>
        <p:txBody>
          <a:bodyPr wrap="none" anchor="t">
            <a:spAutoFit/>
          </a:bodyPr>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学</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习</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字</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词</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p:txBody>
      </p:sp>
      <p:sp>
        <p:nvSpPr>
          <p:cNvPr id="17413" name="矩形 17412"/>
          <p:cNvSpPr/>
          <p:nvPr/>
        </p:nvSpPr>
        <p:spPr>
          <a:xfrm>
            <a:off x="1692275" y="549275"/>
            <a:ext cx="4318000" cy="641350"/>
          </a:xfrm>
          <a:prstGeom prst="rect">
            <a:avLst/>
          </a:prstGeom>
          <a:noFill/>
          <a:ln w="9525">
            <a:noFill/>
          </a:ln>
        </p:spPr>
        <p:txBody>
          <a:bodyPr wrap="none" anchor="t">
            <a:spAutoFit/>
          </a:bodyPr>
          <a:p>
            <a:r>
              <a:rPr lang="en-US" altLang="zh-CN" sz="36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sheng</a:t>
            </a:r>
            <a:r>
              <a:rPr lang="en-US" altLang="zh-CN"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姐妹的儿子。</a:t>
            </a:r>
            <a:endPar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7414" name="矩形 17413"/>
          <p:cNvSpPr/>
          <p:nvPr/>
        </p:nvSpPr>
        <p:spPr>
          <a:xfrm>
            <a:off x="1692275" y="1058863"/>
            <a:ext cx="3395663" cy="641350"/>
          </a:xfrm>
          <a:prstGeom prst="rect">
            <a:avLst/>
          </a:prstGeom>
          <a:noFill/>
          <a:ln w="9525">
            <a:noFill/>
          </a:ln>
        </p:spPr>
        <p:txBody>
          <a:bodyPr wrap="none" anchor="t">
            <a:spAutoFit/>
          </a:bodyPr>
          <a:p>
            <a:r>
              <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意指肥沃丰美。</a:t>
            </a:r>
            <a:endPar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7415" name="矩形 17414"/>
          <p:cNvSpPr/>
          <p:nvPr/>
        </p:nvSpPr>
        <p:spPr>
          <a:xfrm>
            <a:off x="1663700" y="1744663"/>
            <a:ext cx="6148388" cy="531812"/>
          </a:xfrm>
          <a:prstGeom prst="rect">
            <a:avLst/>
          </a:prstGeom>
          <a:noFill/>
          <a:ln w="9525">
            <a:noFill/>
          </a:ln>
        </p:spPr>
        <p:txBody>
          <a:bodyPr wrap="none" anchor="t">
            <a:spAutoFit/>
          </a:bodyPr>
          <a:p>
            <a:pPr>
              <a:lnSpc>
                <a:spcPct val="80000"/>
              </a:lnSpc>
              <a:spcBef>
                <a:spcPct val="20000"/>
              </a:spcBef>
            </a:pPr>
            <a:r>
              <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以前指外祖母，后泛指老人。</a:t>
            </a:r>
            <a:endPar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7416" name="矩形 17415"/>
          <p:cNvSpPr/>
          <p:nvPr/>
        </p:nvSpPr>
        <p:spPr>
          <a:xfrm>
            <a:off x="1690688" y="2347913"/>
            <a:ext cx="5761037" cy="971550"/>
          </a:xfrm>
          <a:prstGeom prst="rect">
            <a:avLst/>
          </a:prstGeom>
          <a:noFill/>
          <a:ln w="9525">
            <a:noFill/>
          </a:ln>
        </p:spPr>
        <p:txBody>
          <a:bodyPr>
            <a:spAutoFit/>
          </a:bodyPr>
          <a:p>
            <a:pPr>
              <a:lnSpc>
                <a:spcPct val="80000"/>
              </a:lnSpc>
              <a:spcBef>
                <a:spcPct val="20000"/>
              </a:spcBef>
            </a:pPr>
            <a:r>
              <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家族里记载本族世系和主要人物事迹的书。</a:t>
            </a:r>
            <a:endPar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7417" name="矩形 17416"/>
          <p:cNvSpPr/>
          <p:nvPr/>
        </p:nvSpPr>
        <p:spPr>
          <a:xfrm>
            <a:off x="1692275" y="3355975"/>
            <a:ext cx="1560513" cy="531813"/>
          </a:xfrm>
          <a:prstGeom prst="rect">
            <a:avLst/>
          </a:prstGeom>
          <a:noFill/>
          <a:ln w="9525">
            <a:noFill/>
          </a:ln>
        </p:spPr>
        <p:txBody>
          <a:bodyPr wrap="none" anchor="t">
            <a:spAutoFit/>
          </a:bodyPr>
          <a:p>
            <a:pPr>
              <a:lnSpc>
                <a:spcPct val="80000"/>
              </a:lnSpc>
              <a:spcBef>
                <a:spcPct val="20000"/>
              </a:spcBef>
            </a:pPr>
            <a:r>
              <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出嫁。</a:t>
            </a:r>
            <a:endPar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7418" name="矩形 17417"/>
          <p:cNvSpPr/>
          <p:nvPr/>
        </p:nvSpPr>
        <p:spPr>
          <a:xfrm>
            <a:off x="1692275" y="3932238"/>
            <a:ext cx="6119813" cy="971550"/>
          </a:xfrm>
          <a:prstGeom prst="rect">
            <a:avLst/>
          </a:prstGeom>
          <a:noFill/>
          <a:ln w="9525">
            <a:noFill/>
          </a:ln>
        </p:spPr>
        <p:txBody>
          <a:bodyPr>
            <a:spAutoFit/>
          </a:bodyPr>
          <a:p>
            <a:pPr>
              <a:lnSpc>
                <a:spcPct val="80000"/>
              </a:lnSpc>
              <a:spcBef>
                <a:spcPct val="20000"/>
              </a:spcBef>
            </a:pPr>
            <a:r>
              <a:rPr lang="en-US" altLang="zh-CN" sz="36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fūyǎn</a:t>
            </a:r>
            <a:r>
              <a:rPr lang="en-US" altLang="zh-CN"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办事不认真负责，只是表面应付一下。</a:t>
            </a:r>
            <a:endPar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7419" name="矩形 17418"/>
          <p:cNvSpPr/>
          <p:nvPr/>
        </p:nvSpPr>
        <p:spPr>
          <a:xfrm>
            <a:off x="1762125" y="4905375"/>
            <a:ext cx="6049963" cy="971550"/>
          </a:xfrm>
          <a:prstGeom prst="rect">
            <a:avLst/>
          </a:prstGeom>
          <a:noFill/>
          <a:ln w="9525">
            <a:noFill/>
          </a:ln>
        </p:spPr>
        <p:txBody>
          <a:bodyPr>
            <a:spAutoFit/>
          </a:bodyPr>
          <a:p>
            <a:pPr>
              <a:lnSpc>
                <a:spcPct val="80000"/>
              </a:lnSpc>
              <a:spcBef>
                <a:spcPct val="20000"/>
              </a:spcBef>
            </a:pPr>
            <a:r>
              <a:rPr lang="en-US" altLang="zh-CN" sz="36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cuō</a:t>
            </a:r>
            <a:r>
              <a:rPr lang="en-US" altLang="zh-CN"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聚起，多指用簸箕状的器具铲起东西。</a:t>
            </a:r>
            <a:endPar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7420" name="矩形 17419"/>
          <p:cNvSpPr/>
          <p:nvPr/>
        </p:nvSpPr>
        <p:spPr>
          <a:xfrm>
            <a:off x="1763713" y="6021388"/>
            <a:ext cx="3841750" cy="531812"/>
          </a:xfrm>
          <a:prstGeom prst="rect">
            <a:avLst/>
          </a:prstGeom>
          <a:noFill/>
          <a:ln w="9525">
            <a:noFill/>
          </a:ln>
        </p:spPr>
        <p:txBody>
          <a:bodyPr wrap="none" anchor="t">
            <a:spAutoFit/>
          </a:bodyPr>
          <a:p>
            <a:pPr>
              <a:lnSpc>
                <a:spcPct val="80000"/>
              </a:lnSpc>
              <a:spcBef>
                <a:spcPct val="20000"/>
              </a:spcBef>
            </a:pPr>
            <a:r>
              <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亲切优厚地招待。</a:t>
            </a:r>
            <a:endParaRPr lang="zh-CN" altLang="en-US" sz="36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7411">
                                            <p:txEl>
                                              <p:charRg st="0" end="4"/>
                                            </p:txEl>
                                          </p:spTgt>
                                        </p:tgtEl>
                                        <p:attrNameLst>
                                          <p:attrName>style.visibility</p:attrName>
                                        </p:attrNameLst>
                                      </p:cBhvr>
                                      <p:to>
                                        <p:strVal val="visible"/>
                                      </p:to>
                                    </p:set>
                                    <p:animEffect transition="in" filter="dissolve">
                                      <p:cBhvr>
                                        <p:cTn id="7" dur="500"/>
                                        <p:tgtEl>
                                          <p:spTgt spid="17411">
                                            <p:txEl>
                                              <p:charRg st="0" end="4"/>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7411">
                                            <p:txEl>
                                              <p:charRg st="4" end="8"/>
                                            </p:txEl>
                                          </p:spTgt>
                                        </p:tgtEl>
                                        <p:attrNameLst>
                                          <p:attrName>style.visibility</p:attrName>
                                        </p:attrNameLst>
                                      </p:cBhvr>
                                      <p:to>
                                        <p:strVal val="visible"/>
                                      </p:to>
                                    </p:set>
                                    <p:animEffect transition="in" filter="dissolve">
                                      <p:cBhvr>
                                        <p:cTn id="10" dur="500"/>
                                        <p:tgtEl>
                                          <p:spTgt spid="17411">
                                            <p:txEl>
                                              <p:charRg st="4" end="8"/>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7411">
                                            <p:txEl>
                                              <p:charRg st="8" end="12"/>
                                            </p:txEl>
                                          </p:spTgt>
                                        </p:tgtEl>
                                        <p:attrNameLst>
                                          <p:attrName>style.visibility</p:attrName>
                                        </p:attrNameLst>
                                      </p:cBhvr>
                                      <p:to>
                                        <p:strVal val="visible"/>
                                      </p:to>
                                    </p:set>
                                    <p:animEffect transition="in" filter="dissolve">
                                      <p:cBhvr>
                                        <p:cTn id="13" dur="500"/>
                                        <p:tgtEl>
                                          <p:spTgt spid="17411">
                                            <p:txEl>
                                              <p:charRg st="8" end="1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7411">
                                            <p:txEl>
                                              <p:charRg st="12" end="16"/>
                                            </p:txEl>
                                          </p:spTgt>
                                        </p:tgtEl>
                                        <p:attrNameLst>
                                          <p:attrName>style.visibility</p:attrName>
                                        </p:attrNameLst>
                                      </p:cBhvr>
                                      <p:to>
                                        <p:strVal val="visible"/>
                                      </p:to>
                                    </p:set>
                                    <p:animEffect transition="in" filter="dissolve">
                                      <p:cBhvr>
                                        <p:cTn id="16" dur="500"/>
                                        <p:tgtEl>
                                          <p:spTgt spid="17411">
                                            <p:txEl>
                                              <p:charRg st="12" end="16"/>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7411">
                                            <p:txEl>
                                              <p:charRg st="17" end="21"/>
                                            </p:txEl>
                                          </p:spTgt>
                                        </p:tgtEl>
                                        <p:attrNameLst>
                                          <p:attrName>style.visibility</p:attrName>
                                        </p:attrNameLst>
                                      </p:cBhvr>
                                      <p:to>
                                        <p:strVal val="visible"/>
                                      </p:to>
                                    </p:set>
                                    <p:animEffect transition="in" filter="dissolve">
                                      <p:cBhvr>
                                        <p:cTn id="19" dur="500"/>
                                        <p:tgtEl>
                                          <p:spTgt spid="17411">
                                            <p:txEl>
                                              <p:charRg st="17" end="21"/>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7411">
                                            <p:txEl>
                                              <p:charRg st="21" end="25"/>
                                            </p:txEl>
                                          </p:spTgt>
                                        </p:tgtEl>
                                        <p:attrNameLst>
                                          <p:attrName>style.visibility</p:attrName>
                                        </p:attrNameLst>
                                      </p:cBhvr>
                                      <p:to>
                                        <p:strVal val="visible"/>
                                      </p:to>
                                    </p:set>
                                    <p:animEffect transition="in" filter="dissolve">
                                      <p:cBhvr>
                                        <p:cTn id="22" dur="500"/>
                                        <p:tgtEl>
                                          <p:spTgt spid="17411">
                                            <p:txEl>
                                              <p:charRg st="21" end="25"/>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17411">
                                            <p:txEl>
                                              <p:charRg st="26" end="30"/>
                                            </p:txEl>
                                          </p:spTgt>
                                        </p:tgtEl>
                                        <p:attrNameLst>
                                          <p:attrName>style.visibility</p:attrName>
                                        </p:attrNameLst>
                                      </p:cBhvr>
                                      <p:to>
                                        <p:strVal val="visible"/>
                                      </p:to>
                                    </p:set>
                                    <p:animEffect transition="in" filter="dissolve">
                                      <p:cBhvr>
                                        <p:cTn id="25" dur="500"/>
                                        <p:tgtEl>
                                          <p:spTgt spid="17411">
                                            <p:txEl>
                                              <p:charRg st="26" end="30"/>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17411">
                                            <p:txEl>
                                              <p:charRg st="31" end="35"/>
                                            </p:txEl>
                                          </p:spTgt>
                                        </p:tgtEl>
                                        <p:attrNameLst>
                                          <p:attrName>style.visibility</p:attrName>
                                        </p:attrNameLst>
                                      </p:cBhvr>
                                      <p:to>
                                        <p:strVal val="visible"/>
                                      </p:to>
                                    </p:set>
                                    <p:animEffect transition="in" filter="dissolve">
                                      <p:cBhvr>
                                        <p:cTn id="28" dur="500"/>
                                        <p:tgtEl>
                                          <p:spTgt spid="17411">
                                            <p:txEl>
                                              <p:charRg st="31" end="3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7413"/>
                                        </p:tgtEl>
                                        <p:attrNameLst>
                                          <p:attrName>style.visibility</p:attrName>
                                        </p:attrNameLst>
                                      </p:cBhvr>
                                      <p:to>
                                        <p:strVal val="visible"/>
                                      </p:to>
                                    </p:set>
                                    <p:animEffect transition="in" filter="dissolve">
                                      <p:cBhvr>
                                        <p:cTn id="33" dur="500"/>
                                        <p:tgtEl>
                                          <p:spTgt spid="17413"/>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7414"/>
                                        </p:tgtEl>
                                        <p:attrNameLst>
                                          <p:attrName>style.visibility</p:attrName>
                                        </p:attrNameLst>
                                      </p:cBhvr>
                                      <p:to>
                                        <p:strVal val="visible"/>
                                      </p:to>
                                    </p:set>
                                    <p:animEffect transition="in" filter="dissolve">
                                      <p:cBhvr>
                                        <p:cTn id="36" dur="500"/>
                                        <p:tgtEl>
                                          <p:spTgt spid="17414"/>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7415"/>
                                        </p:tgtEl>
                                        <p:attrNameLst>
                                          <p:attrName>style.visibility</p:attrName>
                                        </p:attrNameLst>
                                      </p:cBhvr>
                                      <p:to>
                                        <p:strVal val="visible"/>
                                      </p:to>
                                    </p:set>
                                    <p:animEffect transition="in" filter="dissolve">
                                      <p:cBhvr>
                                        <p:cTn id="39" dur="500"/>
                                        <p:tgtEl>
                                          <p:spTgt spid="17415"/>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7416"/>
                                        </p:tgtEl>
                                        <p:attrNameLst>
                                          <p:attrName>style.visibility</p:attrName>
                                        </p:attrNameLst>
                                      </p:cBhvr>
                                      <p:to>
                                        <p:strVal val="visible"/>
                                      </p:to>
                                    </p:set>
                                    <p:animEffect transition="in" filter="dissolve">
                                      <p:cBhvr>
                                        <p:cTn id="42" dur="500"/>
                                        <p:tgtEl>
                                          <p:spTgt spid="17416"/>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7417"/>
                                        </p:tgtEl>
                                        <p:attrNameLst>
                                          <p:attrName>style.visibility</p:attrName>
                                        </p:attrNameLst>
                                      </p:cBhvr>
                                      <p:to>
                                        <p:strVal val="visible"/>
                                      </p:to>
                                    </p:set>
                                    <p:animEffect transition="in" filter="dissolve">
                                      <p:cBhvr>
                                        <p:cTn id="45" dur="500"/>
                                        <p:tgtEl>
                                          <p:spTgt spid="17417"/>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7418"/>
                                        </p:tgtEl>
                                        <p:attrNameLst>
                                          <p:attrName>style.visibility</p:attrName>
                                        </p:attrNameLst>
                                      </p:cBhvr>
                                      <p:to>
                                        <p:strVal val="visible"/>
                                      </p:to>
                                    </p:set>
                                    <p:animEffect transition="in" filter="dissolve">
                                      <p:cBhvr>
                                        <p:cTn id="48" dur="500"/>
                                        <p:tgtEl>
                                          <p:spTgt spid="17418"/>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7419"/>
                                        </p:tgtEl>
                                        <p:attrNameLst>
                                          <p:attrName>style.visibility</p:attrName>
                                        </p:attrNameLst>
                                      </p:cBhvr>
                                      <p:to>
                                        <p:strVal val="visible"/>
                                      </p:to>
                                    </p:set>
                                    <p:animEffect transition="in" filter="dissolve">
                                      <p:cBhvr>
                                        <p:cTn id="51" dur="500"/>
                                        <p:tgtEl>
                                          <p:spTgt spid="17419"/>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17420"/>
                                        </p:tgtEl>
                                        <p:attrNameLst>
                                          <p:attrName>style.visibility</p:attrName>
                                        </p:attrNameLst>
                                      </p:cBhvr>
                                      <p:to>
                                        <p:strVal val="visible"/>
                                      </p:to>
                                    </p:set>
                                    <p:animEffect transition="in" filter="dissolve">
                                      <p:cBhvr>
                                        <p:cTn id="54" dur="500"/>
                                        <p:tgtEl>
                                          <p:spTgt spid="17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4" grpId="0"/>
      <p:bldP spid="17415" grpId="0"/>
      <p:bldP spid="17416" grpId="0"/>
      <p:bldP spid="17417" grpId="0"/>
      <p:bldP spid="17418" grpId="0"/>
      <p:bldP spid="17419" grpId="0"/>
      <p:bldP spid="174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6" name="矩形 18435"/>
          <p:cNvSpPr/>
          <p:nvPr/>
        </p:nvSpPr>
        <p:spPr>
          <a:xfrm>
            <a:off x="179388" y="703263"/>
            <a:ext cx="7561262" cy="4525962"/>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80000"/>
              </a:lnSpc>
            </a:pPr>
            <a:r>
              <a:rPr lang="zh-CN" altLang="en-US" b="1" dirty="0">
                <a:solidFill>
                  <a:srgbClr val="660066"/>
                </a:solidFill>
                <a:latin typeface="黑体" panose="02010609060101010101" pitchFamily="2" charset="-122"/>
                <a:ea typeface="黑体" panose="02010609060101010101" pitchFamily="2" charset="-122"/>
              </a:rPr>
              <a:t>份</a:t>
            </a:r>
            <a:r>
              <a:rPr lang="zh-CN" altLang="en-US" b="1" dirty="0">
                <a:latin typeface="黑体" panose="02010609060101010101" pitchFamily="2" charset="-122"/>
                <a:ea typeface="黑体" panose="02010609060101010101" pitchFamily="2" charset="-122"/>
              </a:rPr>
              <a:t>礼：</a:t>
            </a:r>
            <a:endParaRPr lang="zh-CN" altLang="en-US" b="1" dirty="0">
              <a:latin typeface="黑体" panose="02010609060101010101" pitchFamily="2" charset="-122"/>
              <a:ea typeface="黑体" panose="02010609060101010101" pitchFamily="2" charset="-122"/>
            </a:endParaRPr>
          </a:p>
          <a:p>
            <a:pPr lvl="0">
              <a:lnSpc>
                <a:spcPct val="80000"/>
              </a:lnSpc>
            </a:pPr>
            <a:endParaRPr lang="zh-CN" altLang="en-US" b="1" dirty="0">
              <a:latin typeface="黑体" panose="02010609060101010101" pitchFamily="2" charset="-122"/>
              <a:ea typeface="黑体" panose="02010609060101010101" pitchFamily="2" charset="-122"/>
            </a:endParaRPr>
          </a:p>
          <a:p>
            <a:pPr lvl="0">
              <a:lnSpc>
                <a:spcPct val="80000"/>
              </a:lnSpc>
            </a:pPr>
            <a:r>
              <a:rPr lang="zh-CN" altLang="en-US" b="1" dirty="0">
                <a:latin typeface="黑体" panose="02010609060101010101" pitchFamily="2" charset="-122"/>
                <a:ea typeface="黑体" panose="02010609060101010101" pitchFamily="2" charset="-122"/>
              </a:rPr>
              <a:t>刮</a:t>
            </a:r>
            <a:r>
              <a:rPr lang="zh-CN" altLang="en-US" b="1" dirty="0">
                <a:solidFill>
                  <a:srgbClr val="660066"/>
                </a:solidFill>
                <a:latin typeface="黑体" panose="02010609060101010101" pitchFamily="2" charset="-122"/>
                <a:ea typeface="黑体" panose="02010609060101010101" pitchFamily="2" charset="-122"/>
              </a:rPr>
              <a:t>痧</a:t>
            </a:r>
            <a:r>
              <a:rPr lang="zh-CN" altLang="en-US" b="1" dirty="0">
                <a:latin typeface="黑体" panose="02010609060101010101" pitchFamily="2" charset="-122"/>
                <a:ea typeface="黑体" panose="02010609060101010101" pitchFamily="2" charset="-122"/>
              </a:rPr>
              <a:t>：</a:t>
            </a:r>
            <a:endParaRPr lang="zh-CN" altLang="en-US" b="1" dirty="0">
              <a:latin typeface="黑体" panose="02010609060101010101" pitchFamily="2" charset="-122"/>
              <a:ea typeface="黑体" panose="02010609060101010101" pitchFamily="2" charset="-122"/>
            </a:endParaRPr>
          </a:p>
          <a:p>
            <a:pPr lvl="0">
              <a:lnSpc>
                <a:spcPct val="80000"/>
              </a:lnSpc>
            </a:pPr>
            <a:endParaRPr lang="zh-CN" altLang="en-US" b="1" dirty="0">
              <a:latin typeface="黑体" panose="02010609060101010101" pitchFamily="2" charset="-122"/>
              <a:ea typeface="黑体" panose="02010609060101010101" pitchFamily="2" charset="-122"/>
            </a:endParaRPr>
          </a:p>
          <a:p>
            <a:pPr lvl="0">
              <a:lnSpc>
                <a:spcPct val="80000"/>
              </a:lnSpc>
            </a:pPr>
            <a:endParaRPr lang="zh-CN" altLang="en-US" b="1" dirty="0">
              <a:latin typeface="黑体" panose="02010609060101010101" pitchFamily="2" charset="-122"/>
              <a:ea typeface="黑体" panose="02010609060101010101" pitchFamily="2" charset="-122"/>
            </a:endParaRPr>
          </a:p>
          <a:p>
            <a:pPr lvl="0">
              <a:lnSpc>
                <a:spcPct val="80000"/>
              </a:lnSpc>
            </a:pPr>
            <a:endParaRPr lang="zh-CN" altLang="en-US" b="1" dirty="0">
              <a:latin typeface="黑体" panose="02010609060101010101" pitchFamily="2" charset="-122"/>
              <a:ea typeface="黑体" panose="02010609060101010101" pitchFamily="2" charset="-122"/>
            </a:endParaRPr>
          </a:p>
          <a:p>
            <a:pPr lvl="0">
              <a:lnSpc>
                <a:spcPct val="80000"/>
              </a:lnSpc>
            </a:pPr>
            <a:r>
              <a:rPr lang="zh-CN" altLang="en-US" b="1" dirty="0">
                <a:solidFill>
                  <a:srgbClr val="660066"/>
                </a:solidFill>
                <a:latin typeface="黑体" panose="02010609060101010101" pitchFamily="2" charset="-122"/>
                <a:ea typeface="黑体" panose="02010609060101010101" pitchFamily="2" charset="-122"/>
              </a:rPr>
              <a:t>绞</a:t>
            </a:r>
            <a:r>
              <a:rPr lang="zh-CN" altLang="en-US" b="1" dirty="0">
                <a:latin typeface="黑体" panose="02010609060101010101" pitchFamily="2" charset="-122"/>
                <a:ea typeface="黑体" panose="02010609060101010101" pitchFamily="2" charset="-122"/>
              </a:rPr>
              <a:t>脸：</a:t>
            </a:r>
            <a:endParaRPr lang="zh-CN" altLang="en-US" b="1" dirty="0">
              <a:latin typeface="黑体" panose="02010609060101010101" pitchFamily="2" charset="-122"/>
              <a:ea typeface="黑体" panose="02010609060101010101" pitchFamily="2" charset="-122"/>
            </a:endParaRPr>
          </a:p>
          <a:p>
            <a:pPr lvl="0">
              <a:lnSpc>
                <a:spcPct val="80000"/>
              </a:lnSpc>
            </a:pPr>
            <a:endParaRPr lang="zh-CN" altLang="en-US" b="1" dirty="0">
              <a:latin typeface="黑体" panose="02010609060101010101" pitchFamily="2" charset="-122"/>
              <a:ea typeface="黑体" panose="02010609060101010101" pitchFamily="2" charset="-122"/>
            </a:endParaRPr>
          </a:p>
          <a:p>
            <a:pPr lvl="0">
              <a:lnSpc>
                <a:spcPct val="80000"/>
              </a:lnSpc>
            </a:pPr>
            <a:r>
              <a:rPr lang="zh-CN" altLang="en-US" b="1" dirty="0">
                <a:solidFill>
                  <a:srgbClr val="660066"/>
                </a:solidFill>
                <a:latin typeface="黑体" panose="02010609060101010101" pitchFamily="2" charset="-122"/>
                <a:ea typeface="黑体" panose="02010609060101010101" pitchFamily="2" charset="-122"/>
              </a:rPr>
              <a:t>庚</a:t>
            </a:r>
            <a:r>
              <a:rPr lang="zh-CN" altLang="en-US" b="1" dirty="0">
                <a:latin typeface="黑体" panose="02010609060101010101" pitchFamily="2" charset="-122"/>
                <a:ea typeface="黑体" panose="02010609060101010101" pitchFamily="2" charset="-122"/>
              </a:rPr>
              <a:t>子闹“拳”：</a:t>
            </a:r>
            <a:endParaRPr lang="zh-CN" altLang="en-US" b="1" dirty="0">
              <a:latin typeface="黑体" panose="02010609060101010101" pitchFamily="2" charset="-122"/>
              <a:ea typeface="黑体" panose="02010609060101010101" pitchFamily="2" charset="-122"/>
            </a:endParaRPr>
          </a:p>
        </p:txBody>
      </p:sp>
      <p:sp>
        <p:nvSpPr>
          <p:cNvPr id="18437" name="矩形 18436"/>
          <p:cNvSpPr/>
          <p:nvPr/>
        </p:nvSpPr>
        <p:spPr>
          <a:xfrm>
            <a:off x="7812088" y="1700213"/>
            <a:ext cx="1101725" cy="4194175"/>
          </a:xfrm>
          <a:prstGeom prst="rect">
            <a:avLst/>
          </a:prstGeom>
          <a:noFill/>
          <a:ln w="76200" cap="flat" cmpd="tri">
            <a:solidFill>
              <a:srgbClr val="008000"/>
            </a:solidFill>
            <a:prstDash val="solid"/>
            <a:miter/>
            <a:headEnd type="none" w="med" len="med"/>
            <a:tailEnd type="none" w="med" len="med"/>
          </a:ln>
        </p:spPr>
        <p:txBody>
          <a:bodyPr wrap="none" anchor="t">
            <a:spAutoFit/>
          </a:bodyPr>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学</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习</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字</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词</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p:txBody>
      </p:sp>
      <p:sp>
        <p:nvSpPr>
          <p:cNvPr id="18438" name="矩形 18437"/>
          <p:cNvSpPr/>
          <p:nvPr/>
        </p:nvSpPr>
        <p:spPr>
          <a:xfrm>
            <a:off x="1763713" y="561975"/>
            <a:ext cx="6911975" cy="1066800"/>
          </a:xfrm>
          <a:prstGeom prst="rect">
            <a:avLst/>
          </a:prstGeom>
          <a:noFill/>
          <a:ln w="9525">
            <a:noFill/>
          </a:ln>
        </p:spPr>
        <p:txBody>
          <a:bodyPr>
            <a:spAutoFit/>
          </a:bodyPr>
          <a:p>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fèn</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若干人                                 均摊等份额的钱同办一件事。</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8439" name="矩形 18438"/>
          <p:cNvSpPr/>
          <p:nvPr/>
        </p:nvSpPr>
        <p:spPr>
          <a:xfrm>
            <a:off x="395288" y="1730375"/>
            <a:ext cx="7416800" cy="1554163"/>
          </a:xfrm>
          <a:prstGeom prst="rect">
            <a:avLst/>
          </a:prstGeom>
          <a:noFill/>
          <a:ln w="9525">
            <a:noFill/>
          </a:ln>
        </p:spPr>
        <p:txBody>
          <a:bodyPr>
            <a:spAutoFit/>
          </a:bodyPr>
          <a:p>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shā</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民间治疗某些疾患的一种方法。用铜钱等物蘸水或油刮患者的胸背等处，使局部皮肤充血，减轻病情。</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8440" name="矩形 18439"/>
          <p:cNvSpPr/>
          <p:nvPr/>
        </p:nvSpPr>
        <p:spPr>
          <a:xfrm>
            <a:off x="1692275" y="3681413"/>
            <a:ext cx="5976938" cy="873125"/>
          </a:xfrm>
          <a:prstGeom prst="rect">
            <a:avLst/>
          </a:prstGeom>
          <a:noFill/>
          <a:ln w="9525">
            <a:noFill/>
          </a:ln>
        </p:spPr>
        <p:txBody>
          <a:bodyPr>
            <a:spAutoFit/>
          </a:bodyPr>
          <a:p>
            <a:pPr>
              <a:lnSpc>
                <a:spcPct val="80000"/>
              </a:lnSpc>
              <a:spcBef>
                <a:spcPct val="20000"/>
              </a:spcBef>
            </a:pPr>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jiǎo</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用一条线两股相交，绞去妇女脸上的细毛。</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8441" name="矩形 18440"/>
          <p:cNvSpPr/>
          <p:nvPr/>
        </p:nvSpPr>
        <p:spPr>
          <a:xfrm>
            <a:off x="539750" y="4724400"/>
            <a:ext cx="7345363" cy="1654175"/>
          </a:xfrm>
          <a:prstGeom prst="rect">
            <a:avLst/>
          </a:prstGeom>
          <a:noFill/>
          <a:ln w="9525">
            <a:noFill/>
          </a:ln>
        </p:spPr>
        <p:txBody>
          <a:bodyPr>
            <a:spAutoFit/>
          </a:bodyPr>
          <a:p>
            <a:pPr>
              <a:lnSpc>
                <a:spcPct val="80000"/>
              </a:lnSpc>
              <a:spcBef>
                <a:spcPct val="20000"/>
              </a:spcBef>
            </a:pP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庚：</a:t>
            </a:r>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gēng</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天干的第七位，与地支相配，用以纪年、月、日。庚子，指庚子年，庚子闹“拳”即</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1900</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年发生的义和团运动。</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8438"/>
                                        </p:tgtEl>
                                        <p:attrNameLst>
                                          <p:attrName>style.visibility</p:attrName>
                                        </p:attrNameLst>
                                      </p:cBhvr>
                                      <p:to>
                                        <p:strVal val="visible"/>
                                      </p:to>
                                    </p:set>
                                    <p:anim calcmode="lin" valueType="num">
                                      <p:cBhvr additive="base">
                                        <p:cTn id="7" dur="500" fill="hold"/>
                                        <p:tgtEl>
                                          <p:spTgt spid="18438"/>
                                        </p:tgtEl>
                                        <p:attrNameLst>
                                          <p:attrName>ppt_x</p:attrName>
                                        </p:attrNameLst>
                                      </p:cBhvr>
                                      <p:tavLst>
                                        <p:tav tm="0">
                                          <p:val>
                                            <p:strVal val="1+#ppt_w/2"/>
                                          </p:val>
                                        </p:tav>
                                        <p:tav tm="100000">
                                          <p:val>
                                            <p:strVal val="#ppt_x"/>
                                          </p:val>
                                        </p:tav>
                                      </p:tavLst>
                                    </p:anim>
                                    <p:anim calcmode="lin" valueType="num">
                                      <p:cBhvr additive="base">
                                        <p:cTn id="8" dur="500" fill="hold"/>
                                        <p:tgtEl>
                                          <p:spTgt spid="1843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8439"/>
                                        </p:tgtEl>
                                        <p:attrNameLst>
                                          <p:attrName>style.visibility</p:attrName>
                                        </p:attrNameLst>
                                      </p:cBhvr>
                                      <p:to>
                                        <p:strVal val="visible"/>
                                      </p:to>
                                    </p:set>
                                    <p:anim calcmode="lin" valueType="num">
                                      <p:cBhvr additive="base">
                                        <p:cTn id="11" dur="500" fill="hold"/>
                                        <p:tgtEl>
                                          <p:spTgt spid="18439"/>
                                        </p:tgtEl>
                                        <p:attrNameLst>
                                          <p:attrName>ppt_x</p:attrName>
                                        </p:attrNameLst>
                                      </p:cBhvr>
                                      <p:tavLst>
                                        <p:tav tm="0">
                                          <p:val>
                                            <p:strVal val="1+#ppt_w/2"/>
                                          </p:val>
                                        </p:tav>
                                        <p:tav tm="100000">
                                          <p:val>
                                            <p:strVal val="#ppt_x"/>
                                          </p:val>
                                        </p:tav>
                                      </p:tavLst>
                                    </p:anim>
                                    <p:anim calcmode="lin" valueType="num">
                                      <p:cBhvr additive="base">
                                        <p:cTn id="12" dur="500" fill="hold"/>
                                        <p:tgtEl>
                                          <p:spTgt spid="1843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8440"/>
                                        </p:tgtEl>
                                        <p:attrNameLst>
                                          <p:attrName>style.visibility</p:attrName>
                                        </p:attrNameLst>
                                      </p:cBhvr>
                                      <p:to>
                                        <p:strVal val="visible"/>
                                      </p:to>
                                    </p:set>
                                    <p:anim calcmode="lin" valueType="num">
                                      <p:cBhvr additive="base">
                                        <p:cTn id="15" dur="500" fill="hold"/>
                                        <p:tgtEl>
                                          <p:spTgt spid="18440"/>
                                        </p:tgtEl>
                                        <p:attrNameLst>
                                          <p:attrName>ppt_x</p:attrName>
                                        </p:attrNameLst>
                                      </p:cBhvr>
                                      <p:tavLst>
                                        <p:tav tm="0">
                                          <p:val>
                                            <p:strVal val="1+#ppt_w/2"/>
                                          </p:val>
                                        </p:tav>
                                        <p:tav tm="100000">
                                          <p:val>
                                            <p:strVal val="#ppt_x"/>
                                          </p:val>
                                        </p:tav>
                                      </p:tavLst>
                                    </p:anim>
                                    <p:anim calcmode="lin" valueType="num">
                                      <p:cBhvr additive="base">
                                        <p:cTn id="16" dur="500" fill="hold"/>
                                        <p:tgtEl>
                                          <p:spTgt spid="1844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8441"/>
                                        </p:tgtEl>
                                        <p:attrNameLst>
                                          <p:attrName>style.visibility</p:attrName>
                                        </p:attrNameLst>
                                      </p:cBhvr>
                                      <p:to>
                                        <p:strVal val="visible"/>
                                      </p:to>
                                    </p:set>
                                    <p:anim calcmode="lin" valueType="num">
                                      <p:cBhvr additive="base">
                                        <p:cTn id="19" dur="500" fill="hold"/>
                                        <p:tgtEl>
                                          <p:spTgt spid="18441"/>
                                        </p:tgtEl>
                                        <p:attrNameLst>
                                          <p:attrName>ppt_x</p:attrName>
                                        </p:attrNameLst>
                                      </p:cBhvr>
                                      <p:tavLst>
                                        <p:tav tm="0">
                                          <p:val>
                                            <p:strVal val="1+#ppt_w/2"/>
                                          </p:val>
                                        </p:tav>
                                        <p:tav tm="100000">
                                          <p:val>
                                            <p:strVal val="#ppt_x"/>
                                          </p:val>
                                        </p:tav>
                                      </p:tavLst>
                                    </p:anim>
                                    <p:anim calcmode="lin" valueType="num">
                                      <p:cBhvr additive="base">
                                        <p:cTn id="20" dur="500" fill="hold"/>
                                        <p:tgtEl>
                                          <p:spTgt spid="184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P spid="18440" grpId="0"/>
      <p:bldP spid="184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0" name="矩形 19459"/>
          <p:cNvSpPr/>
          <p:nvPr/>
        </p:nvSpPr>
        <p:spPr>
          <a:xfrm>
            <a:off x="179388" y="790575"/>
            <a:ext cx="3240087" cy="4525963"/>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80000"/>
              </a:lnSpc>
            </a:pPr>
            <a:r>
              <a:rPr lang="zh-CN" altLang="en-US" b="1" dirty="0">
                <a:solidFill>
                  <a:srgbClr val="660066"/>
                </a:solidFill>
                <a:latin typeface="黑体" panose="02010609060101010101" pitchFamily="2" charset="-122"/>
                <a:ea typeface="黑体" panose="02010609060101010101" pitchFamily="2" charset="-122"/>
              </a:rPr>
              <a:t>筹</a:t>
            </a:r>
            <a:r>
              <a:rPr lang="zh-CN" altLang="en-US" b="1" dirty="0">
                <a:latin typeface="黑体" panose="02010609060101010101" pitchFamily="2" charset="-122"/>
                <a:ea typeface="黑体" panose="02010609060101010101" pitchFamily="2" charset="-122"/>
              </a:rPr>
              <a:t>划：</a:t>
            </a:r>
            <a:endParaRPr lang="zh-CN" altLang="en-US" b="1" dirty="0">
              <a:latin typeface="黑体" panose="02010609060101010101" pitchFamily="2" charset="-122"/>
              <a:ea typeface="黑体" panose="02010609060101010101" pitchFamily="2" charset="-122"/>
            </a:endParaRPr>
          </a:p>
          <a:p>
            <a:pPr lvl="0">
              <a:lnSpc>
                <a:spcPct val="80000"/>
              </a:lnSpc>
            </a:pPr>
            <a:r>
              <a:rPr lang="zh-CN" altLang="en-US" b="1" dirty="0">
                <a:solidFill>
                  <a:srgbClr val="660066"/>
                </a:solidFill>
                <a:latin typeface="黑体" panose="02010609060101010101" pitchFamily="2" charset="-122"/>
                <a:ea typeface="黑体" panose="02010609060101010101" pitchFamily="2" charset="-122"/>
              </a:rPr>
              <a:t>撑</a:t>
            </a:r>
            <a:r>
              <a:rPr lang="zh-CN" altLang="en-US" b="1" dirty="0">
                <a:latin typeface="黑体" panose="02010609060101010101" pitchFamily="2" charset="-122"/>
                <a:ea typeface="黑体" panose="02010609060101010101" pitchFamily="2" charset="-122"/>
              </a:rPr>
              <a:t>持：</a:t>
            </a:r>
            <a:endParaRPr lang="zh-CN" altLang="en-US" b="1" dirty="0">
              <a:latin typeface="黑体" panose="02010609060101010101" pitchFamily="2" charset="-122"/>
              <a:ea typeface="黑体" panose="02010609060101010101" pitchFamily="2" charset="-122"/>
            </a:endParaRPr>
          </a:p>
          <a:p>
            <a:pPr lvl="0">
              <a:lnSpc>
                <a:spcPct val="80000"/>
              </a:lnSpc>
            </a:pPr>
            <a:r>
              <a:rPr lang="zh-CN" altLang="en-US" b="1" dirty="0">
                <a:solidFill>
                  <a:srgbClr val="660066"/>
                </a:solidFill>
                <a:latin typeface="黑体" panose="02010609060101010101" pitchFamily="2" charset="-122"/>
                <a:ea typeface="黑体" panose="02010609060101010101" pitchFamily="2" charset="-122"/>
              </a:rPr>
              <a:t>廿</a:t>
            </a:r>
            <a:r>
              <a:rPr lang="zh-CN" altLang="en-US" b="1" dirty="0">
                <a:latin typeface="黑体" panose="02010609060101010101" pitchFamily="2" charset="-122"/>
                <a:ea typeface="黑体" panose="02010609060101010101" pitchFamily="2" charset="-122"/>
              </a:rPr>
              <a:t>：</a:t>
            </a:r>
            <a:endParaRPr lang="zh-CN" altLang="en-US" b="1" dirty="0">
              <a:latin typeface="黑体" panose="02010609060101010101" pitchFamily="2" charset="-122"/>
              <a:ea typeface="黑体" panose="02010609060101010101" pitchFamily="2" charset="-122"/>
            </a:endParaRPr>
          </a:p>
          <a:p>
            <a:pPr lvl="0">
              <a:lnSpc>
                <a:spcPct val="80000"/>
              </a:lnSpc>
            </a:pPr>
            <a:r>
              <a:rPr lang="zh-CN" altLang="en-US" b="1" dirty="0">
                <a:latin typeface="黑体" panose="02010609060101010101" pitchFamily="2" charset="-122"/>
                <a:ea typeface="黑体" panose="02010609060101010101" pitchFamily="2" charset="-122"/>
              </a:rPr>
              <a:t>供</a:t>
            </a:r>
            <a:r>
              <a:rPr lang="zh-CN" altLang="en-US" b="1" dirty="0">
                <a:solidFill>
                  <a:srgbClr val="660066"/>
                </a:solidFill>
                <a:latin typeface="黑体" panose="02010609060101010101" pitchFamily="2" charset="-122"/>
                <a:ea typeface="黑体" panose="02010609060101010101" pitchFamily="2" charset="-122"/>
              </a:rPr>
              <a:t>给</a:t>
            </a:r>
            <a:r>
              <a:rPr lang="zh-CN" altLang="en-US" b="1" dirty="0">
                <a:latin typeface="黑体" panose="02010609060101010101" pitchFamily="2" charset="-122"/>
                <a:ea typeface="黑体" panose="02010609060101010101" pitchFamily="2" charset="-122"/>
              </a:rPr>
              <a:t>：</a:t>
            </a:r>
            <a:endParaRPr lang="zh-CN" altLang="en-US" b="1" dirty="0">
              <a:latin typeface="黑体" panose="02010609060101010101" pitchFamily="2" charset="-122"/>
              <a:ea typeface="黑体" panose="02010609060101010101" pitchFamily="2" charset="-122"/>
            </a:endParaRPr>
          </a:p>
          <a:p>
            <a:pPr lvl="0">
              <a:lnSpc>
                <a:spcPct val="80000"/>
              </a:lnSpc>
            </a:pPr>
            <a:endParaRPr lang="zh-CN" altLang="en-US" b="1" dirty="0">
              <a:latin typeface="黑体" panose="02010609060101010101" pitchFamily="2" charset="-122"/>
              <a:ea typeface="黑体" panose="02010609060101010101" pitchFamily="2" charset="-122"/>
            </a:endParaRPr>
          </a:p>
          <a:p>
            <a:pPr lvl="0">
              <a:lnSpc>
                <a:spcPct val="80000"/>
              </a:lnSpc>
            </a:pPr>
            <a:endParaRPr lang="zh-CN" altLang="en-US" b="1" dirty="0">
              <a:latin typeface="黑体" panose="02010609060101010101" pitchFamily="2" charset="-122"/>
              <a:ea typeface="黑体" panose="02010609060101010101" pitchFamily="2" charset="-122"/>
            </a:endParaRPr>
          </a:p>
          <a:p>
            <a:pPr lvl="0">
              <a:lnSpc>
                <a:spcPct val="80000"/>
              </a:lnSpc>
            </a:pPr>
            <a:r>
              <a:rPr lang="zh-CN" altLang="en-US" b="1" dirty="0">
                <a:latin typeface="黑体" panose="02010609060101010101" pitchFamily="2" charset="-122"/>
                <a:ea typeface="黑体" panose="02010609060101010101" pitchFamily="2" charset="-122"/>
              </a:rPr>
              <a:t>拥挤不</a:t>
            </a:r>
            <a:r>
              <a:rPr lang="zh-CN" altLang="en-US" b="1" dirty="0">
                <a:solidFill>
                  <a:srgbClr val="660066"/>
                </a:solidFill>
                <a:latin typeface="黑体" panose="02010609060101010101" pitchFamily="2" charset="-122"/>
                <a:ea typeface="黑体" panose="02010609060101010101" pitchFamily="2" charset="-122"/>
              </a:rPr>
              <a:t>堪</a:t>
            </a:r>
            <a:r>
              <a:rPr lang="zh-CN" altLang="en-US" b="1" dirty="0">
                <a:latin typeface="黑体" panose="02010609060101010101" pitchFamily="2" charset="-122"/>
                <a:ea typeface="黑体" panose="02010609060101010101" pitchFamily="2" charset="-122"/>
              </a:rPr>
              <a:t>：</a:t>
            </a:r>
            <a:endParaRPr lang="zh-CN" altLang="en-US" b="1" dirty="0">
              <a:latin typeface="黑体" panose="02010609060101010101" pitchFamily="2" charset="-122"/>
              <a:ea typeface="黑体" panose="02010609060101010101" pitchFamily="2" charset="-122"/>
            </a:endParaRPr>
          </a:p>
          <a:p>
            <a:pPr lvl="0">
              <a:lnSpc>
                <a:spcPct val="80000"/>
              </a:lnSpc>
            </a:pPr>
            <a:endParaRPr lang="zh-CN" altLang="en-US" b="1" dirty="0">
              <a:latin typeface="黑体" panose="02010609060101010101" pitchFamily="2" charset="-122"/>
              <a:ea typeface="黑体" panose="02010609060101010101" pitchFamily="2" charset="-122"/>
            </a:endParaRPr>
          </a:p>
          <a:p>
            <a:pPr lvl="0">
              <a:lnSpc>
                <a:spcPct val="80000"/>
              </a:lnSpc>
            </a:pPr>
            <a:r>
              <a:rPr lang="zh-CN" altLang="en-US" b="1" dirty="0">
                <a:solidFill>
                  <a:srgbClr val="660066"/>
                </a:solidFill>
                <a:latin typeface="黑体" panose="02010609060101010101" pitchFamily="2" charset="-122"/>
                <a:ea typeface="黑体" panose="02010609060101010101" pitchFamily="2" charset="-122"/>
              </a:rPr>
              <a:t>逆</a:t>
            </a:r>
            <a:r>
              <a:rPr lang="zh-CN" altLang="en-US" b="1" dirty="0">
                <a:latin typeface="黑体" panose="02010609060101010101" pitchFamily="2" charset="-122"/>
                <a:ea typeface="黑体" panose="02010609060101010101" pitchFamily="2" charset="-122"/>
              </a:rPr>
              <a:t>子：</a:t>
            </a:r>
            <a:endParaRPr lang="zh-CN" altLang="en-US" b="1" dirty="0">
              <a:latin typeface="黑体" panose="02010609060101010101" pitchFamily="2" charset="-122"/>
              <a:ea typeface="黑体" panose="02010609060101010101" pitchFamily="2" charset="-122"/>
            </a:endParaRPr>
          </a:p>
          <a:p>
            <a:pPr lvl="0">
              <a:lnSpc>
                <a:spcPct val="80000"/>
              </a:lnSpc>
            </a:pPr>
            <a:r>
              <a:rPr lang="zh-CN" altLang="en-US" b="1" dirty="0">
                <a:latin typeface="黑体" panose="02010609060101010101" pitchFamily="2" charset="-122"/>
                <a:ea typeface="黑体" panose="02010609060101010101" pitchFamily="2" charset="-122"/>
              </a:rPr>
              <a:t>就寝：</a:t>
            </a:r>
            <a:endParaRPr lang="zh-CN" altLang="en-US" b="1" dirty="0">
              <a:latin typeface="黑体" panose="02010609060101010101" pitchFamily="2" charset="-122"/>
              <a:ea typeface="黑体" panose="02010609060101010101" pitchFamily="2" charset="-122"/>
            </a:endParaRPr>
          </a:p>
          <a:p>
            <a:pPr lvl="0">
              <a:lnSpc>
                <a:spcPct val="80000"/>
              </a:lnSpc>
            </a:pPr>
            <a:r>
              <a:rPr lang="zh-CN" altLang="en-US" b="1" dirty="0">
                <a:solidFill>
                  <a:srgbClr val="660066"/>
                </a:solidFill>
                <a:latin typeface="黑体" panose="02010609060101010101" pitchFamily="2" charset="-122"/>
                <a:ea typeface="黑体" panose="02010609060101010101" pitchFamily="2" charset="-122"/>
              </a:rPr>
              <a:t>便</a:t>
            </a:r>
            <a:r>
              <a:rPr lang="zh-CN" altLang="en-US" b="1" dirty="0">
                <a:latin typeface="黑体" panose="02010609060101010101" pitchFamily="2" charset="-122"/>
                <a:ea typeface="黑体" panose="02010609060101010101" pitchFamily="2" charset="-122"/>
              </a:rPr>
              <a:t>利：</a:t>
            </a:r>
            <a:endParaRPr lang="zh-CN" altLang="en-US" b="1" dirty="0">
              <a:latin typeface="黑体" panose="02010609060101010101" pitchFamily="2" charset="-122"/>
              <a:ea typeface="黑体" panose="02010609060101010101" pitchFamily="2" charset="-122"/>
            </a:endParaRPr>
          </a:p>
        </p:txBody>
      </p:sp>
      <p:sp>
        <p:nvSpPr>
          <p:cNvPr id="19462" name="矩形 19461"/>
          <p:cNvSpPr/>
          <p:nvPr/>
        </p:nvSpPr>
        <p:spPr>
          <a:xfrm>
            <a:off x="1763713" y="719138"/>
            <a:ext cx="3095625" cy="579437"/>
          </a:xfrm>
          <a:prstGeom prst="rect">
            <a:avLst/>
          </a:prstGeom>
          <a:noFill/>
          <a:ln w="9525">
            <a:noFill/>
          </a:ln>
        </p:spPr>
        <p:txBody>
          <a:bodyPr>
            <a:spAutoFit/>
          </a:bodyPr>
          <a:p>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chóu</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谋划。</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9463" name="矩形 19462"/>
          <p:cNvSpPr/>
          <p:nvPr/>
        </p:nvSpPr>
        <p:spPr>
          <a:xfrm>
            <a:off x="1763713" y="1196975"/>
            <a:ext cx="5543550" cy="579438"/>
          </a:xfrm>
          <a:prstGeom prst="rect">
            <a:avLst/>
          </a:prstGeom>
          <a:noFill/>
          <a:ln w="9525">
            <a:noFill/>
          </a:ln>
        </p:spPr>
        <p:txBody>
          <a:bodyPr>
            <a:spAutoFit/>
          </a:bodyPr>
          <a:p>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chēng</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支撑维持之意。</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9464" name="矩形 19463"/>
          <p:cNvSpPr/>
          <p:nvPr/>
        </p:nvSpPr>
        <p:spPr>
          <a:xfrm>
            <a:off x="1763713" y="1773238"/>
            <a:ext cx="3024187" cy="482600"/>
          </a:xfrm>
          <a:prstGeom prst="rect">
            <a:avLst/>
          </a:prstGeom>
          <a:noFill/>
          <a:ln w="9525">
            <a:noFill/>
          </a:ln>
        </p:spPr>
        <p:txBody>
          <a:bodyPr>
            <a:spAutoFit/>
          </a:bodyPr>
          <a:p>
            <a:pPr>
              <a:lnSpc>
                <a:spcPct val="80000"/>
              </a:lnSpc>
              <a:spcBef>
                <a:spcPct val="20000"/>
              </a:spcBef>
            </a:pPr>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ni</a:t>
            </a:r>
            <a:r>
              <a:rPr lang="en-US" altLang="zh-CN" sz="3200" b="1" dirty="0" err="1">
                <a:solidFill>
                  <a:srgbClr val="0000FF"/>
                </a:solidFill>
                <a:effectLst>
                  <a:outerShdw blurRad="38100" dist="38100" dir="2700000">
                    <a:srgbClr val="C0C0C0"/>
                  </a:outerShdw>
                </a:effectLst>
                <a:latin typeface="Arial" panose="020B0604020202020204" pitchFamily="34" charset="0"/>
                <a:ea typeface="黑体" panose="02010609060101010101" pitchFamily="2" charset="-122"/>
              </a:rPr>
              <a:t>à</a:t>
            </a:r>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n</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二十。</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9465" name="矩形 19464"/>
          <p:cNvSpPr/>
          <p:nvPr/>
        </p:nvSpPr>
        <p:spPr>
          <a:xfrm>
            <a:off x="1692275" y="2060575"/>
            <a:ext cx="5903913" cy="1554163"/>
          </a:xfrm>
          <a:prstGeom prst="rect">
            <a:avLst/>
          </a:prstGeom>
          <a:noFill/>
          <a:ln w="9525">
            <a:noFill/>
          </a:ln>
        </p:spPr>
        <p:txBody>
          <a:bodyPr>
            <a:spAutoFit/>
          </a:bodyPr>
          <a:p>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jǐ</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①</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满足社会购买力的需要；</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②</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按一定规格供应或作为伴随物而配给。</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9466" name="矩形 19465"/>
          <p:cNvSpPr/>
          <p:nvPr/>
        </p:nvSpPr>
        <p:spPr>
          <a:xfrm>
            <a:off x="2627313" y="3716338"/>
            <a:ext cx="5040312" cy="873125"/>
          </a:xfrm>
          <a:prstGeom prst="rect">
            <a:avLst/>
          </a:prstGeom>
          <a:noFill/>
          <a:ln w="9525">
            <a:noFill/>
          </a:ln>
        </p:spPr>
        <p:txBody>
          <a:bodyPr>
            <a:spAutoFit/>
          </a:bodyPr>
          <a:p>
            <a:pPr>
              <a:lnSpc>
                <a:spcPct val="80000"/>
              </a:lnSpc>
              <a:spcBef>
                <a:spcPct val="20000"/>
              </a:spcBef>
            </a:pPr>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kān</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人或车船等紧紧地挤在一起，不能承受。</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9468" name="矩形 19467"/>
          <p:cNvSpPr/>
          <p:nvPr/>
        </p:nvSpPr>
        <p:spPr>
          <a:xfrm>
            <a:off x="1835150" y="4578350"/>
            <a:ext cx="4321175" cy="579438"/>
          </a:xfrm>
          <a:prstGeom prst="rect">
            <a:avLst/>
          </a:prstGeom>
          <a:noFill/>
          <a:ln w="9525">
            <a:noFill/>
          </a:ln>
        </p:spPr>
        <p:txBody>
          <a:bodyPr>
            <a:spAutoFit/>
          </a:bodyPr>
          <a:p>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nì</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不孝顺的儿子。</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9469" name="矩形 19468"/>
          <p:cNvSpPr/>
          <p:nvPr/>
        </p:nvSpPr>
        <p:spPr>
          <a:xfrm>
            <a:off x="1763713" y="5157788"/>
            <a:ext cx="3240087" cy="482600"/>
          </a:xfrm>
          <a:prstGeom prst="rect">
            <a:avLst/>
          </a:prstGeom>
          <a:noFill/>
          <a:ln w="9525">
            <a:noFill/>
          </a:ln>
        </p:spPr>
        <p:txBody>
          <a:bodyPr>
            <a:spAutoFit/>
          </a:bodyPr>
          <a:p>
            <a:pPr>
              <a:lnSpc>
                <a:spcPct val="80000"/>
              </a:lnSpc>
              <a:spcBef>
                <a:spcPct val="20000"/>
              </a:spcBef>
            </a:pP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上床睡觉。</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9470" name="矩形 19469"/>
          <p:cNvSpPr/>
          <p:nvPr/>
        </p:nvSpPr>
        <p:spPr>
          <a:xfrm>
            <a:off x="1765300" y="5589588"/>
            <a:ext cx="6119813" cy="873125"/>
          </a:xfrm>
          <a:prstGeom prst="rect">
            <a:avLst/>
          </a:prstGeom>
          <a:noFill/>
          <a:ln w="9525">
            <a:noFill/>
          </a:ln>
        </p:spPr>
        <p:txBody>
          <a:bodyPr>
            <a:spAutoFit/>
          </a:bodyPr>
          <a:p>
            <a:pPr>
              <a:lnSpc>
                <a:spcPct val="80000"/>
              </a:lnSpc>
              <a:spcBef>
                <a:spcPct val="20000"/>
              </a:spcBef>
            </a:pPr>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bi</a:t>
            </a:r>
            <a:r>
              <a:rPr lang="en-US" altLang="zh-CN" sz="3200" b="1" dirty="0" err="1">
                <a:solidFill>
                  <a:srgbClr val="0000FF"/>
                </a:solidFill>
                <a:effectLst>
                  <a:outerShdw blurRad="38100" dist="38100" dir="2700000">
                    <a:srgbClr val="C0C0C0"/>
                  </a:outerShdw>
                </a:effectLst>
                <a:latin typeface="Arial" panose="020B0604020202020204" pitchFamily="34" charset="0"/>
                <a:ea typeface="黑体" panose="02010609060101010101" pitchFamily="2" charset="-122"/>
              </a:rPr>
              <a:t>à</a:t>
            </a:r>
            <a:r>
              <a:rPr lang="en-US" altLang="zh-CN" sz="3200" b="1" dirty="0" err="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n</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不需要作多大的努力就能办到或对付的。</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9471" name="矩形 19470"/>
          <p:cNvSpPr/>
          <p:nvPr/>
        </p:nvSpPr>
        <p:spPr>
          <a:xfrm>
            <a:off x="7812088" y="1700213"/>
            <a:ext cx="1101725" cy="4194175"/>
          </a:xfrm>
          <a:prstGeom prst="rect">
            <a:avLst/>
          </a:prstGeom>
          <a:noFill/>
          <a:ln w="76200" cap="flat" cmpd="tri">
            <a:solidFill>
              <a:srgbClr val="008000"/>
            </a:solidFill>
            <a:prstDash val="solid"/>
            <a:miter/>
            <a:headEnd type="none" w="med" len="med"/>
            <a:tailEnd type="none" w="med" len="med"/>
          </a:ln>
        </p:spPr>
        <p:txBody>
          <a:bodyPr wrap="none" anchor="t">
            <a:spAutoFit/>
          </a:bodyPr>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学</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习</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字</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词</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 calcmode="lin" valueType="num">
                                      <p:cBhvr>
                                        <p:cTn id="7" dur="500" fill="hold"/>
                                        <p:tgtEl>
                                          <p:spTgt spid="19462"/>
                                        </p:tgtEl>
                                        <p:attrNameLst>
                                          <p:attrName>ppt_w</p:attrName>
                                        </p:attrNameLst>
                                      </p:cBhvr>
                                      <p:tavLst>
                                        <p:tav tm="0">
                                          <p:val>
                                            <p:strVal val="#ppt_w*0.05"/>
                                          </p:val>
                                        </p:tav>
                                        <p:tav tm="100000">
                                          <p:val>
                                            <p:strVal val="#ppt_w"/>
                                          </p:val>
                                        </p:tav>
                                      </p:tavLst>
                                    </p:anim>
                                    <p:anim calcmode="lin" valueType="num">
                                      <p:cBhvr>
                                        <p:cTn id="8" dur="500" fill="hold"/>
                                        <p:tgtEl>
                                          <p:spTgt spid="19462"/>
                                        </p:tgtEl>
                                        <p:attrNameLst>
                                          <p:attrName>ppt_h</p:attrName>
                                        </p:attrNameLst>
                                      </p:cBhvr>
                                      <p:tavLst>
                                        <p:tav tm="0">
                                          <p:val>
                                            <p:strVal val="#ppt_h"/>
                                          </p:val>
                                        </p:tav>
                                        <p:tav tm="100000">
                                          <p:val>
                                            <p:strVal val="#ppt_h"/>
                                          </p:val>
                                        </p:tav>
                                      </p:tavLst>
                                    </p:anim>
                                    <p:anim calcmode="lin" valueType="num">
                                      <p:cBhvr>
                                        <p:cTn id="9" dur="500" fill="hold"/>
                                        <p:tgtEl>
                                          <p:spTgt spid="19462"/>
                                        </p:tgtEl>
                                        <p:attrNameLst>
                                          <p:attrName>ppt_x</p:attrName>
                                        </p:attrNameLst>
                                      </p:cBhvr>
                                      <p:tavLst>
                                        <p:tav tm="0">
                                          <p:val>
                                            <p:strVal val="#ppt_x-.2"/>
                                          </p:val>
                                        </p:tav>
                                        <p:tav tm="100000">
                                          <p:val>
                                            <p:strVal val="#ppt_x"/>
                                          </p:val>
                                        </p:tav>
                                      </p:tavLst>
                                    </p:anim>
                                    <p:anim calcmode="lin" valueType="num">
                                      <p:cBhvr>
                                        <p:cTn id="10" dur="500" fill="hold"/>
                                        <p:tgtEl>
                                          <p:spTgt spid="19462"/>
                                        </p:tgtEl>
                                        <p:attrNameLst>
                                          <p:attrName>ppt_y</p:attrName>
                                        </p:attrNameLst>
                                      </p:cBhvr>
                                      <p:tavLst>
                                        <p:tav tm="0">
                                          <p:val>
                                            <p:strVal val="#ppt_y"/>
                                          </p:val>
                                        </p:tav>
                                        <p:tav tm="100000">
                                          <p:val>
                                            <p:strVal val="#ppt_y"/>
                                          </p:val>
                                        </p:tav>
                                      </p:tavLst>
                                    </p:anim>
                                    <p:animEffect transition="in" filter="fade">
                                      <p:cBhvr>
                                        <p:cTn id="11" dur="500"/>
                                        <p:tgtEl>
                                          <p:spTgt spid="19462"/>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19463"/>
                                        </p:tgtEl>
                                        <p:attrNameLst>
                                          <p:attrName>style.visibility</p:attrName>
                                        </p:attrNameLst>
                                      </p:cBhvr>
                                      <p:to>
                                        <p:strVal val="visible"/>
                                      </p:to>
                                    </p:set>
                                    <p:anim calcmode="lin" valueType="num">
                                      <p:cBhvr>
                                        <p:cTn id="14" dur="500" fill="hold"/>
                                        <p:tgtEl>
                                          <p:spTgt spid="19463"/>
                                        </p:tgtEl>
                                        <p:attrNameLst>
                                          <p:attrName>ppt_w</p:attrName>
                                        </p:attrNameLst>
                                      </p:cBhvr>
                                      <p:tavLst>
                                        <p:tav tm="0">
                                          <p:val>
                                            <p:strVal val="#ppt_w*0.05"/>
                                          </p:val>
                                        </p:tav>
                                        <p:tav tm="100000">
                                          <p:val>
                                            <p:strVal val="#ppt_w"/>
                                          </p:val>
                                        </p:tav>
                                      </p:tavLst>
                                    </p:anim>
                                    <p:anim calcmode="lin" valueType="num">
                                      <p:cBhvr>
                                        <p:cTn id="15" dur="500" fill="hold"/>
                                        <p:tgtEl>
                                          <p:spTgt spid="19463"/>
                                        </p:tgtEl>
                                        <p:attrNameLst>
                                          <p:attrName>ppt_h</p:attrName>
                                        </p:attrNameLst>
                                      </p:cBhvr>
                                      <p:tavLst>
                                        <p:tav tm="0">
                                          <p:val>
                                            <p:strVal val="#ppt_h"/>
                                          </p:val>
                                        </p:tav>
                                        <p:tav tm="100000">
                                          <p:val>
                                            <p:strVal val="#ppt_h"/>
                                          </p:val>
                                        </p:tav>
                                      </p:tavLst>
                                    </p:anim>
                                    <p:anim calcmode="lin" valueType="num">
                                      <p:cBhvr>
                                        <p:cTn id="16" dur="500" fill="hold"/>
                                        <p:tgtEl>
                                          <p:spTgt spid="19463"/>
                                        </p:tgtEl>
                                        <p:attrNameLst>
                                          <p:attrName>ppt_x</p:attrName>
                                        </p:attrNameLst>
                                      </p:cBhvr>
                                      <p:tavLst>
                                        <p:tav tm="0">
                                          <p:val>
                                            <p:strVal val="#ppt_x-.2"/>
                                          </p:val>
                                        </p:tav>
                                        <p:tav tm="100000">
                                          <p:val>
                                            <p:strVal val="#ppt_x"/>
                                          </p:val>
                                        </p:tav>
                                      </p:tavLst>
                                    </p:anim>
                                    <p:anim calcmode="lin" valueType="num">
                                      <p:cBhvr>
                                        <p:cTn id="17" dur="500" fill="hold"/>
                                        <p:tgtEl>
                                          <p:spTgt spid="19463"/>
                                        </p:tgtEl>
                                        <p:attrNameLst>
                                          <p:attrName>ppt_y</p:attrName>
                                        </p:attrNameLst>
                                      </p:cBhvr>
                                      <p:tavLst>
                                        <p:tav tm="0">
                                          <p:val>
                                            <p:strVal val="#ppt_y"/>
                                          </p:val>
                                        </p:tav>
                                        <p:tav tm="100000">
                                          <p:val>
                                            <p:strVal val="#ppt_y"/>
                                          </p:val>
                                        </p:tav>
                                      </p:tavLst>
                                    </p:anim>
                                    <p:animEffect transition="in" filter="fade">
                                      <p:cBhvr>
                                        <p:cTn id="18" dur="500"/>
                                        <p:tgtEl>
                                          <p:spTgt spid="19463"/>
                                        </p:tgtEl>
                                      </p:cBhvr>
                                    </p:animEffect>
                                  </p:childTnLst>
                                </p:cTn>
                              </p:par>
                              <p:par>
                                <p:cTn id="19" presetID="54" presetClass="entr" presetSubtype="0" accel="100000" fill="hold" grpId="0" nodeType="withEffect">
                                  <p:stCondLst>
                                    <p:cond delay="0"/>
                                  </p:stCondLst>
                                  <p:childTnLst>
                                    <p:set>
                                      <p:cBhvr>
                                        <p:cTn id="20" dur="1" fill="hold">
                                          <p:stCondLst>
                                            <p:cond delay="0"/>
                                          </p:stCondLst>
                                        </p:cTn>
                                        <p:tgtEl>
                                          <p:spTgt spid="19464"/>
                                        </p:tgtEl>
                                        <p:attrNameLst>
                                          <p:attrName>style.visibility</p:attrName>
                                        </p:attrNameLst>
                                      </p:cBhvr>
                                      <p:to>
                                        <p:strVal val="visible"/>
                                      </p:to>
                                    </p:set>
                                    <p:anim calcmode="lin" valueType="num">
                                      <p:cBhvr>
                                        <p:cTn id="21" dur="500" fill="hold"/>
                                        <p:tgtEl>
                                          <p:spTgt spid="19464"/>
                                        </p:tgtEl>
                                        <p:attrNameLst>
                                          <p:attrName>ppt_w</p:attrName>
                                        </p:attrNameLst>
                                      </p:cBhvr>
                                      <p:tavLst>
                                        <p:tav tm="0">
                                          <p:val>
                                            <p:strVal val="#ppt_w*0.05"/>
                                          </p:val>
                                        </p:tav>
                                        <p:tav tm="100000">
                                          <p:val>
                                            <p:strVal val="#ppt_w"/>
                                          </p:val>
                                        </p:tav>
                                      </p:tavLst>
                                    </p:anim>
                                    <p:anim calcmode="lin" valueType="num">
                                      <p:cBhvr>
                                        <p:cTn id="22" dur="500" fill="hold"/>
                                        <p:tgtEl>
                                          <p:spTgt spid="19464"/>
                                        </p:tgtEl>
                                        <p:attrNameLst>
                                          <p:attrName>ppt_h</p:attrName>
                                        </p:attrNameLst>
                                      </p:cBhvr>
                                      <p:tavLst>
                                        <p:tav tm="0">
                                          <p:val>
                                            <p:strVal val="#ppt_h"/>
                                          </p:val>
                                        </p:tav>
                                        <p:tav tm="100000">
                                          <p:val>
                                            <p:strVal val="#ppt_h"/>
                                          </p:val>
                                        </p:tav>
                                      </p:tavLst>
                                    </p:anim>
                                    <p:anim calcmode="lin" valueType="num">
                                      <p:cBhvr>
                                        <p:cTn id="23" dur="500" fill="hold"/>
                                        <p:tgtEl>
                                          <p:spTgt spid="19464"/>
                                        </p:tgtEl>
                                        <p:attrNameLst>
                                          <p:attrName>ppt_x</p:attrName>
                                        </p:attrNameLst>
                                      </p:cBhvr>
                                      <p:tavLst>
                                        <p:tav tm="0">
                                          <p:val>
                                            <p:strVal val="#ppt_x-.2"/>
                                          </p:val>
                                        </p:tav>
                                        <p:tav tm="100000">
                                          <p:val>
                                            <p:strVal val="#ppt_x"/>
                                          </p:val>
                                        </p:tav>
                                      </p:tavLst>
                                    </p:anim>
                                    <p:anim calcmode="lin" valueType="num">
                                      <p:cBhvr>
                                        <p:cTn id="24" dur="500" fill="hold"/>
                                        <p:tgtEl>
                                          <p:spTgt spid="19464"/>
                                        </p:tgtEl>
                                        <p:attrNameLst>
                                          <p:attrName>ppt_y</p:attrName>
                                        </p:attrNameLst>
                                      </p:cBhvr>
                                      <p:tavLst>
                                        <p:tav tm="0">
                                          <p:val>
                                            <p:strVal val="#ppt_y"/>
                                          </p:val>
                                        </p:tav>
                                        <p:tav tm="100000">
                                          <p:val>
                                            <p:strVal val="#ppt_y"/>
                                          </p:val>
                                        </p:tav>
                                      </p:tavLst>
                                    </p:anim>
                                    <p:animEffect transition="in" filter="fade">
                                      <p:cBhvr>
                                        <p:cTn id="25" dur="500"/>
                                        <p:tgtEl>
                                          <p:spTgt spid="19464"/>
                                        </p:tgtEl>
                                      </p:cBhvr>
                                    </p:animEffect>
                                  </p:childTnLst>
                                </p:cTn>
                              </p:par>
                              <p:par>
                                <p:cTn id="26" presetID="54" presetClass="entr" presetSubtype="0" accel="100000" fill="hold" grpId="0" nodeType="withEffect">
                                  <p:stCondLst>
                                    <p:cond delay="0"/>
                                  </p:stCondLst>
                                  <p:childTnLst>
                                    <p:set>
                                      <p:cBhvr>
                                        <p:cTn id="27" dur="1" fill="hold">
                                          <p:stCondLst>
                                            <p:cond delay="0"/>
                                          </p:stCondLst>
                                        </p:cTn>
                                        <p:tgtEl>
                                          <p:spTgt spid="19465"/>
                                        </p:tgtEl>
                                        <p:attrNameLst>
                                          <p:attrName>style.visibility</p:attrName>
                                        </p:attrNameLst>
                                      </p:cBhvr>
                                      <p:to>
                                        <p:strVal val="visible"/>
                                      </p:to>
                                    </p:set>
                                    <p:anim calcmode="lin" valueType="num">
                                      <p:cBhvr>
                                        <p:cTn id="28" dur="500" fill="hold"/>
                                        <p:tgtEl>
                                          <p:spTgt spid="19465"/>
                                        </p:tgtEl>
                                        <p:attrNameLst>
                                          <p:attrName>ppt_w</p:attrName>
                                        </p:attrNameLst>
                                      </p:cBhvr>
                                      <p:tavLst>
                                        <p:tav tm="0">
                                          <p:val>
                                            <p:strVal val="#ppt_w*0.05"/>
                                          </p:val>
                                        </p:tav>
                                        <p:tav tm="100000">
                                          <p:val>
                                            <p:strVal val="#ppt_w"/>
                                          </p:val>
                                        </p:tav>
                                      </p:tavLst>
                                    </p:anim>
                                    <p:anim calcmode="lin" valueType="num">
                                      <p:cBhvr>
                                        <p:cTn id="29" dur="500" fill="hold"/>
                                        <p:tgtEl>
                                          <p:spTgt spid="19465"/>
                                        </p:tgtEl>
                                        <p:attrNameLst>
                                          <p:attrName>ppt_h</p:attrName>
                                        </p:attrNameLst>
                                      </p:cBhvr>
                                      <p:tavLst>
                                        <p:tav tm="0">
                                          <p:val>
                                            <p:strVal val="#ppt_h"/>
                                          </p:val>
                                        </p:tav>
                                        <p:tav tm="100000">
                                          <p:val>
                                            <p:strVal val="#ppt_h"/>
                                          </p:val>
                                        </p:tav>
                                      </p:tavLst>
                                    </p:anim>
                                    <p:anim calcmode="lin" valueType="num">
                                      <p:cBhvr>
                                        <p:cTn id="30" dur="500" fill="hold"/>
                                        <p:tgtEl>
                                          <p:spTgt spid="19465"/>
                                        </p:tgtEl>
                                        <p:attrNameLst>
                                          <p:attrName>ppt_x</p:attrName>
                                        </p:attrNameLst>
                                      </p:cBhvr>
                                      <p:tavLst>
                                        <p:tav tm="0">
                                          <p:val>
                                            <p:strVal val="#ppt_x-.2"/>
                                          </p:val>
                                        </p:tav>
                                        <p:tav tm="100000">
                                          <p:val>
                                            <p:strVal val="#ppt_x"/>
                                          </p:val>
                                        </p:tav>
                                      </p:tavLst>
                                    </p:anim>
                                    <p:anim calcmode="lin" valueType="num">
                                      <p:cBhvr>
                                        <p:cTn id="31" dur="500" fill="hold"/>
                                        <p:tgtEl>
                                          <p:spTgt spid="19465"/>
                                        </p:tgtEl>
                                        <p:attrNameLst>
                                          <p:attrName>ppt_y</p:attrName>
                                        </p:attrNameLst>
                                      </p:cBhvr>
                                      <p:tavLst>
                                        <p:tav tm="0">
                                          <p:val>
                                            <p:strVal val="#ppt_y"/>
                                          </p:val>
                                        </p:tav>
                                        <p:tav tm="100000">
                                          <p:val>
                                            <p:strVal val="#ppt_y"/>
                                          </p:val>
                                        </p:tav>
                                      </p:tavLst>
                                    </p:anim>
                                    <p:animEffect transition="in" filter="fade">
                                      <p:cBhvr>
                                        <p:cTn id="32" dur="500"/>
                                        <p:tgtEl>
                                          <p:spTgt spid="19465"/>
                                        </p:tgtEl>
                                      </p:cBhvr>
                                    </p:animEffect>
                                  </p:childTnLst>
                                </p:cTn>
                              </p:par>
                              <p:par>
                                <p:cTn id="33" presetID="54" presetClass="entr" presetSubtype="0" accel="100000" fill="hold" grpId="0" nodeType="withEffect">
                                  <p:stCondLst>
                                    <p:cond delay="0"/>
                                  </p:stCondLst>
                                  <p:childTnLst>
                                    <p:set>
                                      <p:cBhvr>
                                        <p:cTn id="34" dur="1" fill="hold">
                                          <p:stCondLst>
                                            <p:cond delay="0"/>
                                          </p:stCondLst>
                                        </p:cTn>
                                        <p:tgtEl>
                                          <p:spTgt spid="19466"/>
                                        </p:tgtEl>
                                        <p:attrNameLst>
                                          <p:attrName>style.visibility</p:attrName>
                                        </p:attrNameLst>
                                      </p:cBhvr>
                                      <p:to>
                                        <p:strVal val="visible"/>
                                      </p:to>
                                    </p:set>
                                    <p:anim calcmode="lin" valueType="num">
                                      <p:cBhvr>
                                        <p:cTn id="35" dur="500" fill="hold"/>
                                        <p:tgtEl>
                                          <p:spTgt spid="19466"/>
                                        </p:tgtEl>
                                        <p:attrNameLst>
                                          <p:attrName>ppt_w</p:attrName>
                                        </p:attrNameLst>
                                      </p:cBhvr>
                                      <p:tavLst>
                                        <p:tav tm="0">
                                          <p:val>
                                            <p:strVal val="#ppt_w*0.05"/>
                                          </p:val>
                                        </p:tav>
                                        <p:tav tm="100000">
                                          <p:val>
                                            <p:strVal val="#ppt_w"/>
                                          </p:val>
                                        </p:tav>
                                      </p:tavLst>
                                    </p:anim>
                                    <p:anim calcmode="lin" valueType="num">
                                      <p:cBhvr>
                                        <p:cTn id="36" dur="500" fill="hold"/>
                                        <p:tgtEl>
                                          <p:spTgt spid="19466"/>
                                        </p:tgtEl>
                                        <p:attrNameLst>
                                          <p:attrName>ppt_h</p:attrName>
                                        </p:attrNameLst>
                                      </p:cBhvr>
                                      <p:tavLst>
                                        <p:tav tm="0">
                                          <p:val>
                                            <p:strVal val="#ppt_h"/>
                                          </p:val>
                                        </p:tav>
                                        <p:tav tm="100000">
                                          <p:val>
                                            <p:strVal val="#ppt_h"/>
                                          </p:val>
                                        </p:tav>
                                      </p:tavLst>
                                    </p:anim>
                                    <p:anim calcmode="lin" valueType="num">
                                      <p:cBhvr>
                                        <p:cTn id="37" dur="500" fill="hold"/>
                                        <p:tgtEl>
                                          <p:spTgt spid="19466"/>
                                        </p:tgtEl>
                                        <p:attrNameLst>
                                          <p:attrName>ppt_x</p:attrName>
                                        </p:attrNameLst>
                                      </p:cBhvr>
                                      <p:tavLst>
                                        <p:tav tm="0">
                                          <p:val>
                                            <p:strVal val="#ppt_x-.2"/>
                                          </p:val>
                                        </p:tav>
                                        <p:tav tm="100000">
                                          <p:val>
                                            <p:strVal val="#ppt_x"/>
                                          </p:val>
                                        </p:tav>
                                      </p:tavLst>
                                    </p:anim>
                                    <p:anim calcmode="lin" valueType="num">
                                      <p:cBhvr>
                                        <p:cTn id="38" dur="500" fill="hold"/>
                                        <p:tgtEl>
                                          <p:spTgt spid="19466"/>
                                        </p:tgtEl>
                                        <p:attrNameLst>
                                          <p:attrName>ppt_y</p:attrName>
                                        </p:attrNameLst>
                                      </p:cBhvr>
                                      <p:tavLst>
                                        <p:tav tm="0">
                                          <p:val>
                                            <p:strVal val="#ppt_y"/>
                                          </p:val>
                                        </p:tav>
                                        <p:tav tm="100000">
                                          <p:val>
                                            <p:strVal val="#ppt_y"/>
                                          </p:val>
                                        </p:tav>
                                      </p:tavLst>
                                    </p:anim>
                                    <p:animEffect transition="in" filter="fade">
                                      <p:cBhvr>
                                        <p:cTn id="39" dur="500"/>
                                        <p:tgtEl>
                                          <p:spTgt spid="19466"/>
                                        </p:tgtEl>
                                      </p:cBhvr>
                                    </p:animEffect>
                                  </p:childTnLst>
                                </p:cTn>
                              </p:par>
                              <p:par>
                                <p:cTn id="40" presetID="54" presetClass="entr" presetSubtype="0" accel="100000" fill="hold" grpId="0" nodeType="withEffect">
                                  <p:stCondLst>
                                    <p:cond delay="0"/>
                                  </p:stCondLst>
                                  <p:childTnLst>
                                    <p:set>
                                      <p:cBhvr>
                                        <p:cTn id="41" dur="1" fill="hold">
                                          <p:stCondLst>
                                            <p:cond delay="0"/>
                                          </p:stCondLst>
                                        </p:cTn>
                                        <p:tgtEl>
                                          <p:spTgt spid="19468"/>
                                        </p:tgtEl>
                                        <p:attrNameLst>
                                          <p:attrName>style.visibility</p:attrName>
                                        </p:attrNameLst>
                                      </p:cBhvr>
                                      <p:to>
                                        <p:strVal val="visible"/>
                                      </p:to>
                                    </p:set>
                                    <p:anim calcmode="lin" valueType="num">
                                      <p:cBhvr>
                                        <p:cTn id="42" dur="500" fill="hold"/>
                                        <p:tgtEl>
                                          <p:spTgt spid="19468"/>
                                        </p:tgtEl>
                                        <p:attrNameLst>
                                          <p:attrName>ppt_w</p:attrName>
                                        </p:attrNameLst>
                                      </p:cBhvr>
                                      <p:tavLst>
                                        <p:tav tm="0">
                                          <p:val>
                                            <p:strVal val="#ppt_w*0.05"/>
                                          </p:val>
                                        </p:tav>
                                        <p:tav tm="100000">
                                          <p:val>
                                            <p:strVal val="#ppt_w"/>
                                          </p:val>
                                        </p:tav>
                                      </p:tavLst>
                                    </p:anim>
                                    <p:anim calcmode="lin" valueType="num">
                                      <p:cBhvr>
                                        <p:cTn id="43" dur="500" fill="hold"/>
                                        <p:tgtEl>
                                          <p:spTgt spid="19468"/>
                                        </p:tgtEl>
                                        <p:attrNameLst>
                                          <p:attrName>ppt_h</p:attrName>
                                        </p:attrNameLst>
                                      </p:cBhvr>
                                      <p:tavLst>
                                        <p:tav tm="0">
                                          <p:val>
                                            <p:strVal val="#ppt_h"/>
                                          </p:val>
                                        </p:tav>
                                        <p:tav tm="100000">
                                          <p:val>
                                            <p:strVal val="#ppt_h"/>
                                          </p:val>
                                        </p:tav>
                                      </p:tavLst>
                                    </p:anim>
                                    <p:anim calcmode="lin" valueType="num">
                                      <p:cBhvr>
                                        <p:cTn id="44" dur="500" fill="hold"/>
                                        <p:tgtEl>
                                          <p:spTgt spid="19468"/>
                                        </p:tgtEl>
                                        <p:attrNameLst>
                                          <p:attrName>ppt_x</p:attrName>
                                        </p:attrNameLst>
                                      </p:cBhvr>
                                      <p:tavLst>
                                        <p:tav tm="0">
                                          <p:val>
                                            <p:strVal val="#ppt_x-.2"/>
                                          </p:val>
                                        </p:tav>
                                        <p:tav tm="100000">
                                          <p:val>
                                            <p:strVal val="#ppt_x"/>
                                          </p:val>
                                        </p:tav>
                                      </p:tavLst>
                                    </p:anim>
                                    <p:anim calcmode="lin" valueType="num">
                                      <p:cBhvr>
                                        <p:cTn id="45" dur="500" fill="hold"/>
                                        <p:tgtEl>
                                          <p:spTgt spid="19468"/>
                                        </p:tgtEl>
                                        <p:attrNameLst>
                                          <p:attrName>ppt_y</p:attrName>
                                        </p:attrNameLst>
                                      </p:cBhvr>
                                      <p:tavLst>
                                        <p:tav tm="0">
                                          <p:val>
                                            <p:strVal val="#ppt_y"/>
                                          </p:val>
                                        </p:tav>
                                        <p:tav tm="100000">
                                          <p:val>
                                            <p:strVal val="#ppt_y"/>
                                          </p:val>
                                        </p:tav>
                                      </p:tavLst>
                                    </p:anim>
                                    <p:animEffect transition="in" filter="fade">
                                      <p:cBhvr>
                                        <p:cTn id="46" dur="500"/>
                                        <p:tgtEl>
                                          <p:spTgt spid="19468"/>
                                        </p:tgtEl>
                                      </p:cBhvr>
                                    </p:animEffect>
                                  </p:childTnLst>
                                </p:cTn>
                              </p:par>
                              <p:par>
                                <p:cTn id="47" presetID="54" presetClass="entr" presetSubtype="0" accel="100000" fill="hold" grpId="0" nodeType="withEffect">
                                  <p:stCondLst>
                                    <p:cond delay="0"/>
                                  </p:stCondLst>
                                  <p:childTnLst>
                                    <p:set>
                                      <p:cBhvr>
                                        <p:cTn id="48" dur="1" fill="hold">
                                          <p:stCondLst>
                                            <p:cond delay="0"/>
                                          </p:stCondLst>
                                        </p:cTn>
                                        <p:tgtEl>
                                          <p:spTgt spid="19470"/>
                                        </p:tgtEl>
                                        <p:attrNameLst>
                                          <p:attrName>style.visibility</p:attrName>
                                        </p:attrNameLst>
                                      </p:cBhvr>
                                      <p:to>
                                        <p:strVal val="visible"/>
                                      </p:to>
                                    </p:set>
                                    <p:anim calcmode="lin" valueType="num">
                                      <p:cBhvr>
                                        <p:cTn id="49" dur="500" fill="hold"/>
                                        <p:tgtEl>
                                          <p:spTgt spid="19470"/>
                                        </p:tgtEl>
                                        <p:attrNameLst>
                                          <p:attrName>ppt_w</p:attrName>
                                        </p:attrNameLst>
                                      </p:cBhvr>
                                      <p:tavLst>
                                        <p:tav tm="0">
                                          <p:val>
                                            <p:strVal val="#ppt_w*0.05"/>
                                          </p:val>
                                        </p:tav>
                                        <p:tav tm="100000">
                                          <p:val>
                                            <p:strVal val="#ppt_w"/>
                                          </p:val>
                                        </p:tav>
                                      </p:tavLst>
                                    </p:anim>
                                    <p:anim calcmode="lin" valueType="num">
                                      <p:cBhvr>
                                        <p:cTn id="50" dur="500" fill="hold"/>
                                        <p:tgtEl>
                                          <p:spTgt spid="19470"/>
                                        </p:tgtEl>
                                        <p:attrNameLst>
                                          <p:attrName>ppt_h</p:attrName>
                                        </p:attrNameLst>
                                      </p:cBhvr>
                                      <p:tavLst>
                                        <p:tav tm="0">
                                          <p:val>
                                            <p:strVal val="#ppt_h"/>
                                          </p:val>
                                        </p:tav>
                                        <p:tav tm="100000">
                                          <p:val>
                                            <p:strVal val="#ppt_h"/>
                                          </p:val>
                                        </p:tav>
                                      </p:tavLst>
                                    </p:anim>
                                    <p:anim calcmode="lin" valueType="num">
                                      <p:cBhvr>
                                        <p:cTn id="51" dur="500" fill="hold"/>
                                        <p:tgtEl>
                                          <p:spTgt spid="19470"/>
                                        </p:tgtEl>
                                        <p:attrNameLst>
                                          <p:attrName>ppt_x</p:attrName>
                                        </p:attrNameLst>
                                      </p:cBhvr>
                                      <p:tavLst>
                                        <p:tav tm="0">
                                          <p:val>
                                            <p:strVal val="#ppt_x-.2"/>
                                          </p:val>
                                        </p:tav>
                                        <p:tav tm="100000">
                                          <p:val>
                                            <p:strVal val="#ppt_x"/>
                                          </p:val>
                                        </p:tav>
                                      </p:tavLst>
                                    </p:anim>
                                    <p:anim calcmode="lin" valueType="num">
                                      <p:cBhvr>
                                        <p:cTn id="52" dur="500" fill="hold"/>
                                        <p:tgtEl>
                                          <p:spTgt spid="19470"/>
                                        </p:tgtEl>
                                        <p:attrNameLst>
                                          <p:attrName>ppt_y</p:attrName>
                                        </p:attrNameLst>
                                      </p:cBhvr>
                                      <p:tavLst>
                                        <p:tav tm="0">
                                          <p:val>
                                            <p:strVal val="#ppt_y"/>
                                          </p:val>
                                        </p:tav>
                                        <p:tav tm="100000">
                                          <p:val>
                                            <p:strVal val="#ppt_y"/>
                                          </p:val>
                                        </p:tav>
                                      </p:tavLst>
                                    </p:anim>
                                    <p:animEffect transition="in" filter="fade">
                                      <p:cBhvr>
                                        <p:cTn id="53" dur="500"/>
                                        <p:tgtEl>
                                          <p:spTgt spid="19470"/>
                                        </p:tgtEl>
                                      </p:cBhvr>
                                    </p:animEffect>
                                  </p:childTnLst>
                                </p:cTn>
                              </p:par>
                              <p:par>
                                <p:cTn id="54" presetID="54" presetClass="entr" presetSubtype="0" accel="100000" fill="hold" grpId="0" nodeType="withEffect">
                                  <p:stCondLst>
                                    <p:cond delay="0"/>
                                  </p:stCondLst>
                                  <p:childTnLst>
                                    <p:set>
                                      <p:cBhvr>
                                        <p:cTn id="55" dur="1" fill="hold">
                                          <p:stCondLst>
                                            <p:cond delay="0"/>
                                          </p:stCondLst>
                                        </p:cTn>
                                        <p:tgtEl>
                                          <p:spTgt spid="19469"/>
                                        </p:tgtEl>
                                        <p:attrNameLst>
                                          <p:attrName>style.visibility</p:attrName>
                                        </p:attrNameLst>
                                      </p:cBhvr>
                                      <p:to>
                                        <p:strVal val="visible"/>
                                      </p:to>
                                    </p:set>
                                    <p:anim calcmode="lin" valueType="num">
                                      <p:cBhvr>
                                        <p:cTn id="56" dur="500" fill="hold"/>
                                        <p:tgtEl>
                                          <p:spTgt spid="19469"/>
                                        </p:tgtEl>
                                        <p:attrNameLst>
                                          <p:attrName>ppt_w</p:attrName>
                                        </p:attrNameLst>
                                      </p:cBhvr>
                                      <p:tavLst>
                                        <p:tav tm="0">
                                          <p:val>
                                            <p:strVal val="#ppt_w*0.05"/>
                                          </p:val>
                                        </p:tav>
                                        <p:tav tm="100000">
                                          <p:val>
                                            <p:strVal val="#ppt_w"/>
                                          </p:val>
                                        </p:tav>
                                      </p:tavLst>
                                    </p:anim>
                                    <p:anim calcmode="lin" valueType="num">
                                      <p:cBhvr>
                                        <p:cTn id="57" dur="500" fill="hold"/>
                                        <p:tgtEl>
                                          <p:spTgt spid="19469"/>
                                        </p:tgtEl>
                                        <p:attrNameLst>
                                          <p:attrName>ppt_h</p:attrName>
                                        </p:attrNameLst>
                                      </p:cBhvr>
                                      <p:tavLst>
                                        <p:tav tm="0">
                                          <p:val>
                                            <p:strVal val="#ppt_h"/>
                                          </p:val>
                                        </p:tav>
                                        <p:tav tm="100000">
                                          <p:val>
                                            <p:strVal val="#ppt_h"/>
                                          </p:val>
                                        </p:tav>
                                      </p:tavLst>
                                    </p:anim>
                                    <p:anim calcmode="lin" valueType="num">
                                      <p:cBhvr>
                                        <p:cTn id="58" dur="500" fill="hold"/>
                                        <p:tgtEl>
                                          <p:spTgt spid="19469"/>
                                        </p:tgtEl>
                                        <p:attrNameLst>
                                          <p:attrName>ppt_x</p:attrName>
                                        </p:attrNameLst>
                                      </p:cBhvr>
                                      <p:tavLst>
                                        <p:tav tm="0">
                                          <p:val>
                                            <p:strVal val="#ppt_x-.2"/>
                                          </p:val>
                                        </p:tav>
                                        <p:tav tm="100000">
                                          <p:val>
                                            <p:strVal val="#ppt_x"/>
                                          </p:val>
                                        </p:tav>
                                      </p:tavLst>
                                    </p:anim>
                                    <p:anim calcmode="lin" valueType="num">
                                      <p:cBhvr>
                                        <p:cTn id="59" dur="500" fill="hold"/>
                                        <p:tgtEl>
                                          <p:spTgt spid="19469"/>
                                        </p:tgtEl>
                                        <p:attrNameLst>
                                          <p:attrName>ppt_y</p:attrName>
                                        </p:attrNameLst>
                                      </p:cBhvr>
                                      <p:tavLst>
                                        <p:tav tm="0">
                                          <p:val>
                                            <p:strVal val="#ppt_y"/>
                                          </p:val>
                                        </p:tav>
                                        <p:tav tm="100000">
                                          <p:val>
                                            <p:strVal val="#ppt_y"/>
                                          </p:val>
                                        </p:tav>
                                      </p:tavLst>
                                    </p:anim>
                                    <p:animEffect transition="in" filter="fade">
                                      <p:cBhvr>
                                        <p:cTn id="60" dur="500"/>
                                        <p:tgtEl>
                                          <p:spTgt spid="19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3" grpId="0"/>
      <p:bldP spid="19464" grpId="0"/>
      <p:bldP spid="19465" grpId="0"/>
      <p:bldP spid="19466" grpId="0"/>
      <p:bldP spid="19468" grpId="0"/>
      <p:bldP spid="19469" grpId="0"/>
      <p:bldP spid="1947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4" name="矩形 20483"/>
          <p:cNvSpPr/>
          <p:nvPr/>
        </p:nvSpPr>
        <p:spPr>
          <a:xfrm>
            <a:off x="7812088" y="1700213"/>
            <a:ext cx="1101725" cy="4194175"/>
          </a:xfrm>
          <a:prstGeom prst="rect">
            <a:avLst/>
          </a:prstGeom>
          <a:noFill/>
          <a:ln w="76200" cap="flat" cmpd="tri">
            <a:solidFill>
              <a:srgbClr val="008000"/>
            </a:solidFill>
            <a:prstDash val="solid"/>
            <a:miter/>
            <a:headEnd type="none" w="med" len="med"/>
            <a:tailEnd type="none" w="med" len="med"/>
          </a:ln>
        </p:spPr>
        <p:txBody>
          <a:bodyPr wrap="none" anchor="t">
            <a:spAutoFit/>
          </a:bodyPr>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理</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清</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思</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路</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p:txBody>
      </p:sp>
      <p:sp>
        <p:nvSpPr>
          <p:cNvPr id="20485" name="矩形 20484"/>
          <p:cNvSpPr/>
          <p:nvPr/>
        </p:nvSpPr>
        <p:spPr>
          <a:xfrm>
            <a:off x="323850" y="476250"/>
            <a:ext cx="2673350" cy="519113"/>
          </a:xfrm>
          <a:prstGeom prst="rect">
            <a:avLst/>
          </a:prstGeom>
          <a:noFill/>
          <a:ln w="9525">
            <a:noFill/>
          </a:ln>
        </p:spPr>
        <p:txBody>
          <a:bodyPr wrap="none" anchor="t">
            <a:spAutoFit/>
          </a:bodyPr>
          <a:p>
            <a:r>
              <a:rPr lang="zh-CN" altLang="en-US" sz="2800" b="1" dirty="0">
                <a:latin typeface="黑体" panose="02010609060101010101" pitchFamily="2" charset="-122"/>
                <a:ea typeface="黑体" panose="02010609060101010101" pitchFamily="2" charset="-122"/>
              </a:rPr>
              <a:t>母亲出生、出嫁</a:t>
            </a:r>
            <a:endParaRPr lang="zh-CN" altLang="en-US" sz="2800" b="1" dirty="0">
              <a:latin typeface="黑体" panose="02010609060101010101" pitchFamily="2" charset="-122"/>
              <a:ea typeface="黑体" panose="02010609060101010101" pitchFamily="2" charset="-122"/>
            </a:endParaRPr>
          </a:p>
        </p:txBody>
      </p:sp>
      <p:sp>
        <p:nvSpPr>
          <p:cNvPr id="20486" name="矩形 20485"/>
          <p:cNvSpPr/>
          <p:nvPr/>
        </p:nvSpPr>
        <p:spPr>
          <a:xfrm>
            <a:off x="549275" y="1181100"/>
            <a:ext cx="1962150" cy="519113"/>
          </a:xfrm>
          <a:prstGeom prst="rect">
            <a:avLst/>
          </a:prstGeom>
          <a:noFill/>
          <a:ln w="9525">
            <a:noFill/>
          </a:ln>
        </p:spPr>
        <p:txBody>
          <a:bodyPr wrap="none" anchor="t">
            <a:spAutoFit/>
          </a:bodyPr>
          <a:p>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我”的出生</a:t>
            </a:r>
            <a:endParaRPr lang="zh-CN" altLang="en-US" sz="2800" b="1" dirty="0">
              <a:latin typeface="黑体" panose="02010609060101010101" pitchFamily="2" charset="-122"/>
              <a:ea typeface="黑体" panose="02010609060101010101" pitchFamily="2" charset="-122"/>
            </a:endParaRPr>
          </a:p>
        </p:txBody>
      </p:sp>
      <p:sp>
        <p:nvSpPr>
          <p:cNvPr id="20487" name="矩形 20486"/>
          <p:cNvSpPr/>
          <p:nvPr/>
        </p:nvSpPr>
        <p:spPr>
          <a:xfrm>
            <a:off x="-71437" y="1690688"/>
            <a:ext cx="4572000" cy="946150"/>
          </a:xfrm>
          <a:prstGeom prst="rect">
            <a:avLst/>
          </a:prstGeom>
          <a:noFill/>
          <a:ln w="9525">
            <a:noFill/>
          </a:ln>
        </p:spPr>
        <p:txBody>
          <a:bodyPr>
            <a:spAutoFit/>
          </a:bodyPr>
          <a:p>
            <a:r>
              <a:rPr lang="en-US" altLang="zh-CN" sz="2800" b="1" dirty="0">
                <a:latin typeface="黑体" panose="02010609060101010101" pitchFamily="2" charset="-122"/>
                <a:ea typeface="黑体" panose="02010609060101010101" pitchFamily="2" charset="-122"/>
              </a:rPr>
              <a:t>   “</a:t>
            </a:r>
            <a:r>
              <a:rPr lang="zh-CN" altLang="en-US" sz="2800" b="1" dirty="0">
                <a:latin typeface="黑体" panose="02010609060101010101" pitchFamily="2" charset="-122"/>
                <a:ea typeface="黑体" panose="02010609060101010101" pitchFamily="2" charset="-122"/>
              </a:rPr>
              <a:t>我”一岁半           （庚子闹“拳”那一年）</a:t>
            </a:r>
            <a:endParaRPr lang="zh-CN" altLang="en-US" sz="2800" b="1" dirty="0">
              <a:latin typeface="黑体" panose="02010609060101010101" pitchFamily="2" charset="-122"/>
              <a:ea typeface="黑体" panose="02010609060101010101" pitchFamily="2" charset="-122"/>
            </a:endParaRPr>
          </a:p>
        </p:txBody>
      </p:sp>
      <p:sp>
        <p:nvSpPr>
          <p:cNvPr id="20488" name="矩形 20487"/>
          <p:cNvSpPr/>
          <p:nvPr/>
        </p:nvSpPr>
        <p:spPr>
          <a:xfrm>
            <a:off x="611188" y="2693988"/>
            <a:ext cx="2317750" cy="519112"/>
          </a:xfrm>
          <a:prstGeom prst="rect">
            <a:avLst/>
          </a:prstGeom>
          <a:noFill/>
          <a:ln w="9525">
            <a:noFill/>
          </a:ln>
        </p:spPr>
        <p:txBody>
          <a:bodyPr wrap="none" anchor="t">
            <a:spAutoFit/>
          </a:bodyPr>
          <a:p>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我”小学毕业</a:t>
            </a:r>
            <a:endParaRPr lang="zh-CN" altLang="en-US" sz="2800" b="1" dirty="0">
              <a:latin typeface="黑体" panose="02010609060101010101" pitchFamily="2" charset="-122"/>
              <a:ea typeface="黑体" panose="02010609060101010101" pitchFamily="2" charset="-122"/>
            </a:endParaRPr>
          </a:p>
        </p:txBody>
      </p:sp>
      <p:sp>
        <p:nvSpPr>
          <p:cNvPr id="20489" name="矩形 20488"/>
          <p:cNvSpPr/>
          <p:nvPr/>
        </p:nvSpPr>
        <p:spPr>
          <a:xfrm>
            <a:off x="611188" y="3357563"/>
            <a:ext cx="2317750" cy="519112"/>
          </a:xfrm>
          <a:prstGeom prst="rect">
            <a:avLst/>
          </a:prstGeom>
          <a:noFill/>
          <a:ln w="9525">
            <a:noFill/>
          </a:ln>
        </p:spPr>
        <p:txBody>
          <a:bodyPr wrap="none" anchor="t">
            <a:spAutoFit/>
          </a:bodyPr>
          <a:p>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我”师范毕业</a:t>
            </a:r>
            <a:endParaRPr lang="zh-CN" altLang="en-US" sz="2800" b="1" dirty="0">
              <a:latin typeface="黑体" panose="02010609060101010101" pitchFamily="2" charset="-122"/>
              <a:ea typeface="黑体" panose="02010609060101010101" pitchFamily="2" charset="-122"/>
            </a:endParaRPr>
          </a:p>
        </p:txBody>
      </p:sp>
      <p:sp>
        <p:nvSpPr>
          <p:cNvPr id="20490" name="矩形 20489"/>
          <p:cNvSpPr/>
          <p:nvPr/>
        </p:nvSpPr>
        <p:spPr>
          <a:xfrm>
            <a:off x="611188" y="3989388"/>
            <a:ext cx="1606550" cy="519112"/>
          </a:xfrm>
          <a:prstGeom prst="rect">
            <a:avLst/>
          </a:prstGeom>
          <a:noFill/>
          <a:ln w="9525">
            <a:noFill/>
          </a:ln>
        </p:spPr>
        <p:txBody>
          <a:bodyPr wrap="none" anchor="t">
            <a:spAutoFit/>
          </a:bodyPr>
          <a:p>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我”廿三</a:t>
            </a:r>
            <a:endParaRPr lang="zh-CN" altLang="en-US" sz="2800" b="1" dirty="0">
              <a:latin typeface="黑体" panose="02010609060101010101" pitchFamily="2" charset="-122"/>
              <a:ea typeface="黑体" panose="02010609060101010101" pitchFamily="2" charset="-122"/>
            </a:endParaRPr>
          </a:p>
        </p:txBody>
      </p:sp>
      <p:sp>
        <p:nvSpPr>
          <p:cNvPr id="20491" name="矩形 20490"/>
          <p:cNvSpPr/>
          <p:nvPr/>
        </p:nvSpPr>
        <p:spPr>
          <a:xfrm>
            <a:off x="611188" y="4565650"/>
            <a:ext cx="1606550" cy="519113"/>
          </a:xfrm>
          <a:prstGeom prst="rect">
            <a:avLst/>
          </a:prstGeom>
          <a:noFill/>
          <a:ln w="9525">
            <a:noFill/>
          </a:ln>
        </p:spPr>
        <p:txBody>
          <a:bodyPr wrap="none" anchor="t">
            <a:spAutoFit/>
          </a:bodyPr>
          <a:p>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我”廿七</a:t>
            </a:r>
            <a:endParaRPr lang="zh-CN" altLang="en-US" sz="2800" b="1" dirty="0">
              <a:latin typeface="黑体" panose="02010609060101010101" pitchFamily="2" charset="-122"/>
              <a:ea typeface="黑体" panose="02010609060101010101" pitchFamily="2" charset="-122"/>
            </a:endParaRPr>
          </a:p>
        </p:txBody>
      </p:sp>
      <p:sp>
        <p:nvSpPr>
          <p:cNvPr id="20492" name="矩形 20491"/>
          <p:cNvSpPr/>
          <p:nvPr/>
        </p:nvSpPr>
        <p:spPr>
          <a:xfrm>
            <a:off x="684213" y="5062538"/>
            <a:ext cx="1606550" cy="519112"/>
          </a:xfrm>
          <a:prstGeom prst="rect">
            <a:avLst/>
          </a:prstGeom>
          <a:noFill/>
          <a:ln w="9525">
            <a:noFill/>
          </a:ln>
        </p:spPr>
        <p:txBody>
          <a:bodyPr wrap="none" anchor="t">
            <a:spAutoFit/>
          </a:bodyPr>
          <a:p>
            <a:r>
              <a:rPr lang="zh-CN" altLang="en-US" sz="2800" b="1" dirty="0">
                <a:latin typeface="黑体" panose="02010609060101010101" pitchFamily="2" charset="-122"/>
                <a:ea typeface="黑体" panose="02010609060101010101" pitchFamily="2" charset="-122"/>
              </a:rPr>
              <a:t>七七抗战</a:t>
            </a:r>
            <a:endParaRPr lang="zh-CN" altLang="en-US" sz="2800" b="1" dirty="0">
              <a:latin typeface="黑体" panose="02010609060101010101" pitchFamily="2" charset="-122"/>
              <a:ea typeface="黑体" panose="02010609060101010101" pitchFamily="2" charset="-122"/>
            </a:endParaRPr>
          </a:p>
        </p:txBody>
      </p:sp>
      <p:sp>
        <p:nvSpPr>
          <p:cNvPr id="20493" name="矩形 20492"/>
          <p:cNvSpPr/>
          <p:nvPr/>
        </p:nvSpPr>
        <p:spPr>
          <a:xfrm>
            <a:off x="1042988" y="5641975"/>
            <a:ext cx="895350" cy="519113"/>
          </a:xfrm>
          <a:prstGeom prst="rect">
            <a:avLst/>
          </a:prstGeom>
          <a:noFill/>
          <a:ln w="9525">
            <a:noFill/>
          </a:ln>
        </p:spPr>
        <p:txBody>
          <a:bodyPr wrap="none" anchor="t">
            <a:spAutoFit/>
          </a:bodyPr>
          <a:p>
            <a:r>
              <a:rPr lang="zh-CN" altLang="en-US" sz="2800" b="1" dirty="0">
                <a:latin typeface="黑体" panose="02010609060101010101" pitchFamily="2" charset="-122"/>
                <a:ea typeface="黑体" panose="02010609060101010101" pitchFamily="2" charset="-122"/>
              </a:rPr>
              <a:t>去年</a:t>
            </a:r>
            <a:endParaRPr lang="zh-CN" altLang="en-US" sz="2800" b="1" dirty="0">
              <a:latin typeface="黑体" panose="02010609060101010101" pitchFamily="2" charset="-122"/>
              <a:ea typeface="黑体" panose="02010609060101010101" pitchFamily="2" charset="-122"/>
            </a:endParaRPr>
          </a:p>
        </p:txBody>
      </p:sp>
      <p:sp>
        <p:nvSpPr>
          <p:cNvPr id="20494" name="矩形 20493"/>
          <p:cNvSpPr/>
          <p:nvPr/>
        </p:nvSpPr>
        <p:spPr>
          <a:xfrm>
            <a:off x="1187450" y="6165850"/>
            <a:ext cx="1368425" cy="519113"/>
          </a:xfrm>
          <a:prstGeom prst="rect">
            <a:avLst/>
          </a:prstGeom>
          <a:noFill/>
          <a:ln w="9525">
            <a:noFill/>
          </a:ln>
        </p:spPr>
        <p:txBody>
          <a:bodyPr>
            <a:spAutoFit/>
          </a:bodyPr>
          <a:p>
            <a:r>
              <a:rPr lang="zh-CN" altLang="en-US" sz="2800" b="1" dirty="0">
                <a:latin typeface="黑体" panose="02010609060101010101" pitchFamily="2" charset="-122"/>
                <a:ea typeface="黑体" panose="02010609060101010101" pitchFamily="2" charset="-122"/>
              </a:rPr>
              <a:t>今年</a:t>
            </a:r>
            <a:endParaRPr lang="zh-CN" altLang="en-US" sz="2800" b="1" dirty="0">
              <a:latin typeface="黑体" panose="02010609060101010101" pitchFamily="2" charset="-122"/>
              <a:ea typeface="黑体" panose="02010609060101010101" pitchFamily="2" charset="-122"/>
            </a:endParaRPr>
          </a:p>
        </p:txBody>
      </p:sp>
      <p:pic>
        <p:nvPicPr>
          <p:cNvPr id="20496" name="图片 20495" descr="mother"/>
          <p:cNvPicPr>
            <a:picLocks noChangeAspect="1"/>
          </p:cNvPicPr>
          <p:nvPr/>
        </p:nvPicPr>
        <p:blipFill>
          <a:blip r:embed="rId1"/>
          <a:stretch>
            <a:fillRect/>
          </a:stretch>
        </p:blipFill>
        <p:spPr>
          <a:xfrm>
            <a:off x="6372225" y="4149725"/>
            <a:ext cx="1500188" cy="2387600"/>
          </a:xfrm>
          <a:prstGeom prst="rect">
            <a:avLst/>
          </a:prstGeom>
          <a:noFill/>
          <a:ln w="9525">
            <a:noFill/>
          </a:ln>
        </p:spPr>
      </p:pic>
      <p:sp>
        <p:nvSpPr>
          <p:cNvPr id="20497" name="矩形 20496"/>
          <p:cNvSpPr/>
          <p:nvPr/>
        </p:nvSpPr>
        <p:spPr>
          <a:xfrm>
            <a:off x="5580063" y="1268413"/>
            <a:ext cx="1728787" cy="307975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6000">
                      <a:srgbClr val="E81766">
                        <a:alpha val="100000"/>
                      </a:srgbClr>
                    </a:gs>
                    <a:gs pos="13500">
                      <a:srgbClr val="EE3F17">
                        <a:alpha val="100000"/>
                      </a:srgbClr>
                    </a:gs>
                    <a:gs pos="24000">
                      <a:srgbClr val="FFFF00">
                        <a:alpha val="100000"/>
                      </a:srgbClr>
                    </a:gs>
                    <a:gs pos="32500">
                      <a:srgbClr val="1A8D48">
                        <a:alpha val="100000"/>
                      </a:srgbClr>
                    </a:gs>
                    <a:gs pos="39500">
                      <a:srgbClr val="0819FB">
                        <a:alpha val="100000"/>
                      </a:srgbClr>
                    </a:gs>
                    <a:gs pos="50000">
                      <a:srgbClr val="A603AB">
                        <a:alpha val="100000"/>
                      </a:srgbClr>
                    </a:gs>
                    <a:gs pos="60500">
                      <a:srgbClr val="0819FB">
                        <a:alpha val="100000"/>
                      </a:srgbClr>
                    </a:gs>
                    <a:gs pos="67500">
                      <a:srgbClr val="1A8D48">
                        <a:alpha val="100000"/>
                      </a:srgbClr>
                    </a:gs>
                    <a:gs pos="76000">
                      <a:srgbClr val="FFFF00">
                        <a:alpha val="100000"/>
                      </a:srgbClr>
                    </a:gs>
                    <a:gs pos="86500">
                      <a:srgbClr val="EE3F17">
                        <a:alpha val="100000"/>
                      </a:srgbClr>
                    </a:gs>
                    <a:gs pos="94000">
                      <a:srgbClr val="E81766">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母</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6000">
                    <a:srgbClr val="E81766">
                      <a:alpha val="100000"/>
                    </a:srgbClr>
                  </a:gs>
                  <a:gs pos="13500">
                    <a:srgbClr val="EE3F17">
                      <a:alpha val="100000"/>
                    </a:srgbClr>
                  </a:gs>
                  <a:gs pos="24000">
                    <a:srgbClr val="FFFF00">
                      <a:alpha val="100000"/>
                    </a:srgbClr>
                  </a:gs>
                  <a:gs pos="32500">
                    <a:srgbClr val="1A8D48">
                      <a:alpha val="100000"/>
                    </a:srgbClr>
                  </a:gs>
                  <a:gs pos="39500">
                    <a:srgbClr val="0819FB">
                      <a:alpha val="100000"/>
                    </a:srgbClr>
                  </a:gs>
                  <a:gs pos="50000">
                    <a:srgbClr val="A603AB">
                      <a:alpha val="100000"/>
                    </a:srgbClr>
                  </a:gs>
                  <a:gs pos="60500">
                    <a:srgbClr val="0819FB">
                      <a:alpha val="100000"/>
                    </a:srgbClr>
                  </a:gs>
                  <a:gs pos="67500">
                    <a:srgbClr val="1A8D48">
                      <a:alpha val="100000"/>
                    </a:srgbClr>
                  </a:gs>
                  <a:gs pos="76000">
                    <a:srgbClr val="FFFF00">
                      <a:alpha val="100000"/>
                    </a:srgbClr>
                  </a:gs>
                  <a:gs pos="86500">
                    <a:srgbClr val="EE3F17">
                      <a:alpha val="100000"/>
                    </a:srgbClr>
                  </a:gs>
                  <a:gs pos="94000">
                    <a:srgbClr val="E81766">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6000">
                      <a:srgbClr val="E81766">
                        <a:alpha val="100000"/>
                      </a:srgbClr>
                    </a:gs>
                    <a:gs pos="13500">
                      <a:srgbClr val="EE3F17">
                        <a:alpha val="100000"/>
                      </a:srgbClr>
                    </a:gs>
                    <a:gs pos="24000">
                      <a:srgbClr val="FFFF00">
                        <a:alpha val="100000"/>
                      </a:srgbClr>
                    </a:gs>
                    <a:gs pos="32500">
                      <a:srgbClr val="1A8D48">
                        <a:alpha val="100000"/>
                      </a:srgbClr>
                    </a:gs>
                    <a:gs pos="39500">
                      <a:srgbClr val="0819FB">
                        <a:alpha val="100000"/>
                      </a:srgbClr>
                    </a:gs>
                    <a:gs pos="50000">
                      <a:srgbClr val="A603AB">
                        <a:alpha val="100000"/>
                      </a:srgbClr>
                    </a:gs>
                    <a:gs pos="60500">
                      <a:srgbClr val="0819FB">
                        <a:alpha val="100000"/>
                      </a:srgbClr>
                    </a:gs>
                    <a:gs pos="67500">
                      <a:srgbClr val="1A8D48">
                        <a:alpha val="100000"/>
                      </a:srgbClr>
                    </a:gs>
                    <a:gs pos="76000">
                      <a:srgbClr val="FFFF00">
                        <a:alpha val="100000"/>
                      </a:srgbClr>
                    </a:gs>
                    <a:gs pos="86500">
                      <a:srgbClr val="EE3F17">
                        <a:alpha val="100000"/>
                      </a:srgbClr>
                    </a:gs>
                    <a:gs pos="94000">
                      <a:srgbClr val="E81766">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亲</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6000">
                    <a:srgbClr val="E81766">
                      <a:alpha val="100000"/>
                    </a:srgbClr>
                  </a:gs>
                  <a:gs pos="13500">
                    <a:srgbClr val="EE3F17">
                      <a:alpha val="100000"/>
                    </a:srgbClr>
                  </a:gs>
                  <a:gs pos="24000">
                    <a:srgbClr val="FFFF00">
                      <a:alpha val="100000"/>
                    </a:srgbClr>
                  </a:gs>
                  <a:gs pos="32500">
                    <a:srgbClr val="1A8D48">
                      <a:alpha val="100000"/>
                    </a:srgbClr>
                  </a:gs>
                  <a:gs pos="39500">
                    <a:srgbClr val="0819FB">
                      <a:alpha val="100000"/>
                    </a:srgbClr>
                  </a:gs>
                  <a:gs pos="50000">
                    <a:srgbClr val="A603AB">
                      <a:alpha val="100000"/>
                    </a:srgbClr>
                  </a:gs>
                  <a:gs pos="60500">
                    <a:srgbClr val="0819FB">
                      <a:alpha val="100000"/>
                    </a:srgbClr>
                  </a:gs>
                  <a:gs pos="67500">
                    <a:srgbClr val="1A8D48">
                      <a:alpha val="100000"/>
                    </a:srgbClr>
                  </a:gs>
                  <a:gs pos="76000">
                    <a:srgbClr val="FFFF00">
                      <a:alpha val="100000"/>
                    </a:srgbClr>
                  </a:gs>
                  <a:gs pos="86500">
                    <a:srgbClr val="EE3F17">
                      <a:alpha val="100000"/>
                    </a:srgbClr>
                  </a:gs>
                  <a:gs pos="94000">
                    <a:srgbClr val="E81766">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sp>
        <p:nvSpPr>
          <p:cNvPr id="20499" name="直接连接符 20498"/>
          <p:cNvSpPr/>
          <p:nvPr/>
        </p:nvSpPr>
        <p:spPr>
          <a:xfrm>
            <a:off x="3132138" y="765175"/>
            <a:ext cx="2736850" cy="1223963"/>
          </a:xfrm>
          <a:prstGeom prst="line">
            <a:avLst/>
          </a:prstGeom>
          <a:ln w="57150" cap="flat" cmpd="sng">
            <a:solidFill>
              <a:srgbClr val="008000"/>
            </a:solidFill>
            <a:prstDash val="solid"/>
            <a:headEnd type="none" w="med" len="med"/>
            <a:tailEnd type="triangle" w="med" len="med"/>
          </a:ln>
        </p:spPr>
      </p:sp>
      <p:sp>
        <p:nvSpPr>
          <p:cNvPr id="20500" name="直接连接符 20499"/>
          <p:cNvSpPr/>
          <p:nvPr/>
        </p:nvSpPr>
        <p:spPr>
          <a:xfrm flipV="1">
            <a:off x="2268538" y="4724400"/>
            <a:ext cx="3455987" cy="1657350"/>
          </a:xfrm>
          <a:prstGeom prst="line">
            <a:avLst/>
          </a:prstGeom>
          <a:ln w="57150" cap="flat" cmpd="sng">
            <a:solidFill>
              <a:srgbClr val="008000"/>
            </a:solidFill>
            <a:prstDash val="solid"/>
            <a:headEnd type="none" w="med" len="med"/>
            <a:tailEnd type="triangle" w="med" len="med"/>
          </a:ln>
        </p:spPr>
      </p:sp>
      <p:sp>
        <p:nvSpPr>
          <p:cNvPr id="20501" name="直接连接符 20500"/>
          <p:cNvSpPr/>
          <p:nvPr/>
        </p:nvSpPr>
        <p:spPr>
          <a:xfrm>
            <a:off x="1619250" y="909638"/>
            <a:ext cx="0" cy="287337"/>
          </a:xfrm>
          <a:prstGeom prst="line">
            <a:avLst/>
          </a:prstGeom>
          <a:ln w="57150" cap="flat" cmpd="sng">
            <a:solidFill>
              <a:srgbClr val="008000"/>
            </a:solidFill>
            <a:prstDash val="solid"/>
            <a:headEnd type="none" w="med" len="med"/>
            <a:tailEnd type="triangle" w="med" len="med"/>
          </a:ln>
        </p:spPr>
      </p:sp>
      <p:sp>
        <p:nvSpPr>
          <p:cNvPr id="20504" name="直接连接符 20503"/>
          <p:cNvSpPr/>
          <p:nvPr/>
        </p:nvSpPr>
        <p:spPr>
          <a:xfrm>
            <a:off x="1619250" y="1557338"/>
            <a:ext cx="0" cy="287337"/>
          </a:xfrm>
          <a:prstGeom prst="line">
            <a:avLst/>
          </a:prstGeom>
          <a:ln w="57150" cap="flat" cmpd="sng">
            <a:solidFill>
              <a:srgbClr val="008000"/>
            </a:solidFill>
            <a:prstDash val="solid"/>
            <a:headEnd type="none" w="med" len="med"/>
            <a:tailEnd type="triangle" w="med" len="med"/>
          </a:ln>
        </p:spPr>
      </p:sp>
      <p:sp>
        <p:nvSpPr>
          <p:cNvPr id="20506" name="直接连接符 20505"/>
          <p:cNvSpPr/>
          <p:nvPr/>
        </p:nvSpPr>
        <p:spPr>
          <a:xfrm>
            <a:off x="1619250" y="2493963"/>
            <a:ext cx="0" cy="287337"/>
          </a:xfrm>
          <a:prstGeom prst="line">
            <a:avLst/>
          </a:prstGeom>
          <a:ln w="57150" cap="flat" cmpd="sng">
            <a:solidFill>
              <a:srgbClr val="008000"/>
            </a:solidFill>
            <a:prstDash val="solid"/>
            <a:headEnd type="none" w="med" len="med"/>
            <a:tailEnd type="triangle" w="med" len="med"/>
          </a:ln>
        </p:spPr>
      </p:sp>
      <p:sp>
        <p:nvSpPr>
          <p:cNvPr id="20507" name="直接连接符 20506"/>
          <p:cNvSpPr/>
          <p:nvPr/>
        </p:nvSpPr>
        <p:spPr>
          <a:xfrm>
            <a:off x="1619250" y="3141663"/>
            <a:ext cx="0" cy="287337"/>
          </a:xfrm>
          <a:prstGeom prst="line">
            <a:avLst/>
          </a:prstGeom>
          <a:ln w="57150" cap="flat" cmpd="sng">
            <a:solidFill>
              <a:srgbClr val="008000"/>
            </a:solidFill>
            <a:prstDash val="solid"/>
            <a:headEnd type="none" w="med" len="med"/>
            <a:tailEnd type="triangle" w="med" len="med"/>
          </a:ln>
        </p:spPr>
      </p:sp>
      <p:sp>
        <p:nvSpPr>
          <p:cNvPr id="20508" name="直接连接符 20507"/>
          <p:cNvSpPr/>
          <p:nvPr/>
        </p:nvSpPr>
        <p:spPr>
          <a:xfrm>
            <a:off x="1619250" y="3789363"/>
            <a:ext cx="0" cy="287337"/>
          </a:xfrm>
          <a:prstGeom prst="line">
            <a:avLst/>
          </a:prstGeom>
          <a:ln w="57150" cap="flat" cmpd="sng">
            <a:solidFill>
              <a:srgbClr val="008000"/>
            </a:solidFill>
            <a:prstDash val="solid"/>
            <a:headEnd type="none" w="med" len="med"/>
            <a:tailEnd type="triangle" w="med" len="med"/>
          </a:ln>
        </p:spPr>
      </p:sp>
      <p:sp>
        <p:nvSpPr>
          <p:cNvPr id="20509" name="直接连接符 20508"/>
          <p:cNvSpPr/>
          <p:nvPr/>
        </p:nvSpPr>
        <p:spPr>
          <a:xfrm>
            <a:off x="1619250" y="4365625"/>
            <a:ext cx="0" cy="287338"/>
          </a:xfrm>
          <a:prstGeom prst="line">
            <a:avLst/>
          </a:prstGeom>
          <a:ln w="57150" cap="flat" cmpd="sng">
            <a:solidFill>
              <a:srgbClr val="008000"/>
            </a:solidFill>
            <a:prstDash val="solid"/>
            <a:headEnd type="none" w="med" len="med"/>
            <a:tailEnd type="triangle" w="med" len="med"/>
          </a:ln>
        </p:spPr>
      </p:sp>
      <p:sp>
        <p:nvSpPr>
          <p:cNvPr id="20510" name="直接连接符 20509"/>
          <p:cNvSpPr/>
          <p:nvPr/>
        </p:nvSpPr>
        <p:spPr>
          <a:xfrm>
            <a:off x="1619250" y="4941888"/>
            <a:ext cx="0" cy="287337"/>
          </a:xfrm>
          <a:prstGeom prst="line">
            <a:avLst/>
          </a:prstGeom>
          <a:ln w="57150" cap="flat" cmpd="sng">
            <a:solidFill>
              <a:srgbClr val="008000"/>
            </a:solidFill>
            <a:prstDash val="solid"/>
            <a:headEnd type="none" w="med" len="med"/>
            <a:tailEnd type="triangle" w="med" len="med"/>
          </a:ln>
        </p:spPr>
      </p:sp>
      <p:sp>
        <p:nvSpPr>
          <p:cNvPr id="20511" name="直接连接符 20510"/>
          <p:cNvSpPr/>
          <p:nvPr/>
        </p:nvSpPr>
        <p:spPr>
          <a:xfrm>
            <a:off x="1619250" y="5516563"/>
            <a:ext cx="0" cy="287337"/>
          </a:xfrm>
          <a:prstGeom prst="line">
            <a:avLst/>
          </a:prstGeom>
          <a:ln w="57150" cap="flat" cmpd="sng">
            <a:solidFill>
              <a:srgbClr val="008000"/>
            </a:solidFill>
            <a:prstDash val="solid"/>
            <a:headEnd type="none" w="med" len="med"/>
            <a:tailEnd type="triangle" w="med" len="med"/>
          </a:ln>
        </p:spPr>
      </p:sp>
      <p:sp>
        <p:nvSpPr>
          <p:cNvPr id="20512" name="直接连接符 20511"/>
          <p:cNvSpPr/>
          <p:nvPr/>
        </p:nvSpPr>
        <p:spPr>
          <a:xfrm>
            <a:off x="1619250" y="6021388"/>
            <a:ext cx="0" cy="287337"/>
          </a:xfrm>
          <a:prstGeom prst="line">
            <a:avLst/>
          </a:prstGeom>
          <a:ln w="57150" cap="flat" cmpd="sng">
            <a:solidFill>
              <a:srgbClr val="008000"/>
            </a:solidFill>
            <a:prstDash val="solid"/>
            <a:headEnd type="none" w="med" len="med"/>
            <a:tailEnd type="triangle" w="med" len="med"/>
          </a:ln>
        </p:spPr>
      </p:sp>
      <p:sp>
        <p:nvSpPr>
          <p:cNvPr id="20513" name="文本框 20512"/>
          <p:cNvSpPr txBox="1"/>
          <p:nvPr/>
        </p:nvSpPr>
        <p:spPr>
          <a:xfrm>
            <a:off x="3995738" y="1916113"/>
            <a:ext cx="611187" cy="4464050"/>
          </a:xfrm>
          <a:prstGeom prst="rect">
            <a:avLst/>
          </a:prstGeom>
          <a:noFill/>
          <a:ln w="9525">
            <a:noFill/>
          </a:ln>
        </p:spPr>
        <p:txBody>
          <a:bodyPr vert="eaVert">
            <a:spAutoFit/>
          </a:bodyPr>
          <a:p>
            <a:r>
              <a:rPr lang="zh-CN" altLang="en-US" sz="2800" b="1" dirty="0">
                <a:solidFill>
                  <a:srgbClr val="0000FF"/>
                </a:solidFill>
                <a:latin typeface="Arial" panose="020B0604020202020204" pitchFamily="34" charset="0"/>
                <a:ea typeface="隶书" panose="02010509060101010101" pitchFamily="1" charset="-122"/>
              </a:rPr>
              <a:t>按</a:t>
            </a:r>
            <a:r>
              <a:rPr lang="zh-CN" altLang="en-US" sz="2800" b="1" dirty="0">
                <a:solidFill>
                  <a:srgbClr val="FF0000"/>
                </a:solidFill>
                <a:latin typeface="Arial" panose="020B0604020202020204" pitchFamily="34" charset="0"/>
                <a:ea typeface="隶书" panose="02010509060101010101" pitchFamily="1" charset="-122"/>
              </a:rPr>
              <a:t>时间顺序</a:t>
            </a:r>
            <a:r>
              <a:rPr lang="zh-CN" altLang="en-US" sz="2800" b="1" dirty="0">
                <a:solidFill>
                  <a:srgbClr val="0000FF"/>
                </a:solidFill>
                <a:latin typeface="Arial" panose="020B0604020202020204" pitchFamily="34" charset="0"/>
                <a:ea typeface="隶书" panose="02010509060101010101" pitchFamily="1" charset="-122"/>
              </a:rPr>
              <a:t>来记叙</a:t>
            </a:r>
            <a:endParaRPr lang="zh-CN" altLang="en-US" sz="2800" b="1" dirty="0">
              <a:solidFill>
                <a:srgbClr val="0000FF"/>
              </a:solidFill>
              <a:latin typeface="Arial" panose="020B0604020202020204" pitchFamily="34" charset="0"/>
              <a:ea typeface="隶书" panose="020105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0497"/>
                                        </p:tgtEl>
                                        <p:attrNameLst>
                                          <p:attrName>style.visibility</p:attrName>
                                        </p:attrNameLst>
                                      </p:cBhvr>
                                      <p:to>
                                        <p:strVal val="visible"/>
                                      </p:to>
                                    </p:set>
                                    <p:animEffect transition="in" filter="fade">
                                      <p:cBhvr>
                                        <p:cTn id="7" dur="1000"/>
                                        <p:tgtEl>
                                          <p:spTgt spid="20497"/>
                                        </p:tgtEl>
                                      </p:cBhvr>
                                    </p:animEffect>
                                    <p:anim calcmode="lin" valueType="num">
                                      <p:cBhvr>
                                        <p:cTn id="8" dur="1000" fill="hold"/>
                                        <p:tgtEl>
                                          <p:spTgt spid="20497"/>
                                        </p:tgtEl>
                                        <p:attrNameLst>
                                          <p:attrName>ppt_x</p:attrName>
                                        </p:attrNameLst>
                                      </p:cBhvr>
                                      <p:tavLst>
                                        <p:tav tm="0">
                                          <p:val>
                                            <p:strVal val="#ppt_x"/>
                                          </p:val>
                                        </p:tav>
                                        <p:tav tm="100000">
                                          <p:val>
                                            <p:strVal val="#ppt_x"/>
                                          </p:val>
                                        </p:tav>
                                      </p:tavLst>
                                    </p:anim>
                                    <p:anim calcmode="lin" valueType="num">
                                      <p:cBhvr>
                                        <p:cTn id="9" dur="900" decel="100000" fill="hold"/>
                                        <p:tgtEl>
                                          <p:spTgt spid="2049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497"/>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20485"/>
                                        </p:tgtEl>
                                        <p:attrNameLst>
                                          <p:attrName>style.visibility</p:attrName>
                                        </p:attrNameLst>
                                      </p:cBhvr>
                                      <p:to>
                                        <p:strVal val="visible"/>
                                      </p:to>
                                    </p:set>
                                    <p:anim calcmode="lin" valueType="num">
                                      <p:cBhvr>
                                        <p:cTn id="15" dur="1000" fill="hold"/>
                                        <p:tgtEl>
                                          <p:spTgt spid="20485"/>
                                        </p:tgtEl>
                                        <p:attrNameLst>
                                          <p:attrName>ppt_x</p:attrName>
                                        </p:attrNameLst>
                                      </p:cBhvr>
                                      <p:tavLst>
                                        <p:tav tm="0">
                                          <p:val>
                                            <p:strVal val="#ppt_x-.2"/>
                                          </p:val>
                                        </p:tav>
                                        <p:tav tm="100000">
                                          <p:val>
                                            <p:strVal val="#ppt_x"/>
                                          </p:val>
                                        </p:tav>
                                      </p:tavLst>
                                    </p:anim>
                                    <p:anim calcmode="lin" valueType="num">
                                      <p:cBhvr>
                                        <p:cTn id="16" dur="1000" fill="hold"/>
                                        <p:tgtEl>
                                          <p:spTgt spid="20485"/>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0485"/>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 fill="hold" nodeType="clickEffect">
                                  <p:stCondLst>
                                    <p:cond delay="0"/>
                                  </p:stCondLst>
                                  <p:childTnLst>
                                    <p:set>
                                      <p:cBhvr>
                                        <p:cTn id="21" dur="1" fill="hold">
                                          <p:stCondLst>
                                            <p:cond delay="0"/>
                                          </p:stCondLst>
                                        </p:cTn>
                                        <p:tgtEl>
                                          <p:spTgt spid="20501"/>
                                        </p:tgtEl>
                                        <p:attrNameLst>
                                          <p:attrName>style.visibility</p:attrName>
                                        </p:attrNameLst>
                                      </p:cBhvr>
                                      <p:to>
                                        <p:strVal val="visible"/>
                                      </p:to>
                                    </p:set>
                                    <p:anim calcmode="lin" valueType="num">
                                      <p:cBhvr>
                                        <p:cTn id="22" dur="500" fill="hold"/>
                                        <p:tgtEl>
                                          <p:spTgt spid="20501"/>
                                        </p:tgtEl>
                                        <p:attrNameLst>
                                          <p:attrName>ppt_x</p:attrName>
                                        </p:attrNameLst>
                                      </p:cBhvr>
                                      <p:tavLst>
                                        <p:tav tm="0">
                                          <p:val>
                                            <p:strVal val="#ppt_x"/>
                                          </p:val>
                                        </p:tav>
                                        <p:tav tm="100000">
                                          <p:val>
                                            <p:strVal val="#ppt_x"/>
                                          </p:val>
                                        </p:tav>
                                      </p:tavLst>
                                    </p:anim>
                                    <p:anim calcmode="lin" valueType="num">
                                      <p:cBhvr>
                                        <p:cTn id="23" dur="500" fill="hold"/>
                                        <p:tgtEl>
                                          <p:spTgt spid="20501"/>
                                        </p:tgtEl>
                                        <p:attrNameLst>
                                          <p:attrName>ppt_y</p:attrName>
                                        </p:attrNameLst>
                                      </p:cBhvr>
                                      <p:tavLst>
                                        <p:tav tm="0">
                                          <p:val>
                                            <p:strVal val="#ppt_y-#ppt_h/2"/>
                                          </p:val>
                                        </p:tav>
                                        <p:tav tm="100000">
                                          <p:val>
                                            <p:strVal val="#ppt_y"/>
                                          </p:val>
                                        </p:tav>
                                      </p:tavLst>
                                    </p:anim>
                                    <p:anim calcmode="lin" valueType="num">
                                      <p:cBhvr>
                                        <p:cTn id="24" dur="500" fill="hold"/>
                                        <p:tgtEl>
                                          <p:spTgt spid="20501"/>
                                        </p:tgtEl>
                                        <p:attrNameLst>
                                          <p:attrName>ppt_w</p:attrName>
                                        </p:attrNameLst>
                                      </p:cBhvr>
                                      <p:tavLst>
                                        <p:tav tm="0">
                                          <p:val>
                                            <p:strVal val="#ppt_w"/>
                                          </p:val>
                                        </p:tav>
                                        <p:tav tm="100000">
                                          <p:val>
                                            <p:strVal val="#ppt_w"/>
                                          </p:val>
                                        </p:tav>
                                      </p:tavLst>
                                    </p:anim>
                                    <p:anim calcmode="lin" valueType="num">
                                      <p:cBhvr>
                                        <p:cTn id="25" dur="500" fill="hold"/>
                                        <p:tgtEl>
                                          <p:spTgt spid="20501"/>
                                        </p:tgtEl>
                                        <p:attrNameLst>
                                          <p:attrName>ppt_h</p:attrName>
                                        </p:attrNameLst>
                                      </p:cBhvr>
                                      <p:tavLst>
                                        <p:tav tm="0">
                                          <p:val>
                                            <p:fltVal val="0.00000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20486"/>
                                        </p:tgtEl>
                                        <p:attrNameLst>
                                          <p:attrName>style.visibility</p:attrName>
                                        </p:attrNameLst>
                                      </p:cBhvr>
                                      <p:to>
                                        <p:strVal val="visible"/>
                                      </p:to>
                                    </p:set>
                                    <p:animEffect transition="in" filter="dissolve">
                                      <p:cBhvr>
                                        <p:cTn id="30" dur="500"/>
                                        <p:tgtEl>
                                          <p:spTgt spid="20486"/>
                                        </p:tgtEl>
                                      </p:cBhvr>
                                    </p:animEffect>
                                  </p:childTnLst>
                                </p:cTn>
                              </p:par>
                            </p:childTnLst>
                          </p:cTn>
                        </p:par>
                      </p:childTnLst>
                    </p:cTn>
                  </p:par>
                  <p:par>
                    <p:cTn id="31" fill="hold">
                      <p:stCondLst>
                        <p:cond delay="indefinite"/>
                      </p:stCondLst>
                      <p:childTnLst>
                        <p:par>
                          <p:cTn id="32" fill="hold">
                            <p:stCondLst>
                              <p:cond delay="0"/>
                            </p:stCondLst>
                            <p:childTnLst>
                              <p:par>
                                <p:cTn id="33" presetID="17" presetClass="entr" presetSubtype="1" fill="hold" nodeType="clickEffect">
                                  <p:stCondLst>
                                    <p:cond delay="0"/>
                                  </p:stCondLst>
                                  <p:childTnLst>
                                    <p:set>
                                      <p:cBhvr>
                                        <p:cTn id="34" dur="1" fill="hold">
                                          <p:stCondLst>
                                            <p:cond delay="0"/>
                                          </p:stCondLst>
                                        </p:cTn>
                                        <p:tgtEl>
                                          <p:spTgt spid="20504"/>
                                        </p:tgtEl>
                                        <p:attrNameLst>
                                          <p:attrName>style.visibility</p:attrName>
                                        </p:attrNameLst>
                                      </p:cBhvr>
                                      <p:to>
                                        <p:strVal val="visible"/>
                                      </p:to>
                                    </p:set>
                                    <p:anim calcmode="lin" valueType="num">
                                      <p:cBhvr>
                                        <p:cTn id="35" dur="500" fill="hold"/>
                                        <p:tgtEl>
                                          <p:spTgt spid="20504"/>
                                        </p:tgtEl>
                                        <p:attrNameLst>
                                          <p:attrName>ppt_x</p:attrName>
                                        </p:attrNameLst>
                                      </p:cBhvr>
                                      <p:tavLst>
                                        <p:tav tm="0">
                                          <p:val>
                                            <p:strVal val="#ppt_x"/>
                                          </p:val>
                                        </p:tav>
                                        <p:tav tm="100000">
                                          <p:val>
                                            <p:strVal val="#ppt_x"/>
                                          </p:val>
                                        </p:tav>
                                      </p:tavLst>
                                    </p:anim>
                                    <p:anim calcmode="lin" valueType="num">
                                      <p:cBhvr>
                                        <p:cTn id="36" dur="500" fill="hold"/>
                                        <p:tgtEl>
                                          <p:spTgt spid="20504"/>
                                        </p:tgtEl>
                                        <p:attrNameLst>
                                          <p:attrName>ppt_y</p:attrName>
                                        </p:attrNameLst>
                                      </p:cBhvr>
                                      <p:tavLst>
                                        <p:tav tm="0">
                                          <p:val>
                                            <p:strVal val="#ppt_y-#ppt_h/2"/>
                                          </p:val>
                                        </p:tav>
                                        <p:tav tm="100000">
                                          <p:val>
                                            <p:strVal val="#ppt_y"/>
                                          </p:val>
                                        </p:tav>
                                      </p:tavLst>
                                    </p:anim>
                                    <p:anim calcmode="lin" valueType="num">
                                      <p:cBhvr>
                                        <p:cTn id="37" dur="500" fill="hold"/>
                                        <p:tgtEl>
                                          <p:spTgt spid="20504"/>
                                        </p:tgtEl>
                                        <p:attrNameLst>
                                          <p:attrName>ppt_w</p:attrName>
                                        </p:attrNameLst>
                                      </p:cBhvr>
                                      <p:tavLst>
                                        <p:tav tm="0">
                                          <p:val>
                                            <p:strVal val="#ppt_w"/>
                                          </p:val>
                                        </p:tav>
                                        <p:tav tm="100000">
                                          <p:val>
                                            <p:strVal val="#ppt_w"/>
                                          </p:val>
                                        </p:tav>
                                      </p:tavLst>
                                    </p:anim>
                                    <p:anim calcmode="lin" valueType="num">
                                      <p:cBhvr>
                                        <p:cTn id="38" dur="500" fill="hold"/>
                                        <p:tgtEl>
                                          <p:spTgt spid="20504"/>
                                        </p:tgtEl>
                                        <p:attrNameLst>
                                          <p:attrName>ppt_h</p:attrName>
                                        </p:attrNameLst>
                                      </p:cBhvr>
                                      <p:tavLst>
                                        <p:tav tm="0">
                                          <p:val>
                                            <p:fltVal val="0.00000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20487"/>
                                        </p:tgtEl>
                                        <p:attrNameLst>
                                          <p:attrName>style.visibility</p:attrName>
                                        </p:attrNameLst>
                                      </p:cBhvr>
                                      <p:to>
                                        <p:strVal val="visible"/>
                                      </p:to>
                                    </p:set>
                                    <p:animEffect transition="in" filter="dissolve">
                                      <p:cBhvr>
                                        <p:cTn id="43" dur="500"/>
                                        <p:tgtEl>
                                          <p:spTgt spid="20487"/>
                                        </p:tgtEl>
                                      </p:cBhvr>
                                    </p:animEffect>
                                  </p:childTnLst>
                                </p:cTn>
                              </p:par>
                            </p:childTnLst>
                          </p:cTn>
                        </p:par>
                      </p:childTnLst>
                    </p:cTn>
                  </p:par>
                  <p:par>
                    <p:cTn id="44" fill="hold">
                      <p:stCondLst>
                        <p:cond delay="indefinite"/>
                      </p:stCondLst>
                      <p:childTnLst>
                        <p:par>
                          <p:cTn id="45" fill="hold">
                            <p:stCondLst>
                              <p:cond delay="0"/>
                            </p:stCondLst>
                            <p:childTnLst>
                              <p:par>
                                <p:cTn id="46" presetID="17" presetClass="entr" presetSubtype="1" fill="hold" nodeType="clickEffect">
                                  <p:stCondLst>
                                    <p:cond delay="0"/>
                                  </p:stCondLst>
                                  <p:childTnLst>
                                    <p:set>
                                      <p:cBhvr>
                                        <p:cTn id="47" dur="1" fill="hold">
                                          <p:stCondLst>
                                            <p:cond delay="0"/>
                                          </p:stCondLst>
                                        </p:cTn>
                                        <p:tgtEl>
                                          <p:spTgt spid="20506"/>
                                        </p:tgtEl>
                                        <p:attrNameLst>
                                          <p:attrName>style.visibility</p:attrName>
                                        </p:attrNameLst>
                                      </p:cBhvr>
                                      <p:to>
                                        <p:strVal val="visible"/>
                                      </p:to>
                                    </p:set>
                                    <p:anim calcmode="lin" valueType="num">
                                      <p:cBhvr>
                                        <p:cTn id="48" dur="500" fill="hold"/>
                                        <p:tgtEl>
                                          <p:spTgt spid="20506"/>
                                        </p:tgtEl>
                                        <p:attrNameLst>
                                          <p:attrName>ppt_x</p:attrName>
                                        </p:attrNameLst>
                                      </p:cBhvr>
                                      <p:tavLst>
                                        <p:tav tm="0">
                                          <p:val>
                                            <p:strVal val="#ppt_x"/>
                                          </p:val>
                                        </p:tav>
                                        <p:tav tm="100000">
                                          <p:val>
                                            <p:strVal val="#ppt_x"/>
                                          </p:val>
                                        </p:tav>
                                      </p:tavLst>
                                    </p:anim>
                                    <p:anim calcmode="lin" valueType="num">
                                      <p:cBhvr>
                                        <p:cTn id="49" dur="500" fill="hold"/>
                                        <p:tgtEl>
                                          <p:spTgt spid="20506"/>
                                        </p:tgtEl>
                                        <p:attrNameLst>
                                          <p:attrName>ppt_y</p:attrName>
                                        </p:attrNameLst>
                                      </p:cBhvr>
                                      <p:tavLst>
                                        <p:tav tm="0">
                                          <p:val>
                                            <p:strVal val="#ppt_y-#ppt_h/2"/>
                                          </p:val>
                                        </p:tav>
                                        <p:tav tm="100000">
                                          <p:val>
                                            <p:strVal val="#ppt_y"/>
                                          </p:val>
                                        </p:tav>
                                      </p:tavLst>
                                    </p:anim>
                                    <p:anim calcmode="lin" valueType="num">
                                      <p:cBhvr>
                                        <p:cTn id="50" dur="500" fill="hold"/>
                                        <p:tgtEl>
                                          <p:spTgt spid="20506"/>
                                        </p:tgtEl>
                                        <p:attrNameLst>
                                          <p:attrName>ppt_w</p:attrName>
                                        </p:attrNameLst>
                                      </p:cBhvr>
                                      <p:tavLst>
                                        <p:tav tm="0">
                                          <p:val>
                                            <p:strVal val="#ppt_w"/>
                                          </p:val>
                                        </p:tav>
                                        <p:tav tm="100000">
                                          <p:val>
                                            <p:strVal val="#ppt_w"/>
                                          </p:val>
                                        </p:tav>
                                      </p:tavLst>
                                    </p:anim>
                                    <p:anim calcmode="lin" valueType="num">
                                      <p:cBhvr>
                                        <p:cTn id="51" dur="500" fill="hold"/>
                                        <p:tgtEl>
                                          <p:spTgt spid="20506"/>
                                        </p:tgtEl>
                                        <p:attrNameLst>
                                          <p:attrName>ppt_h</p:attrName>
                                        </p:attrNameLst>
                                      </p:cBhvr>
                                      <p:tavLst>
                                        <p:tav tm="0">
                                          <p:val>
                                            <p:fltVal val="0.00000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20488"/>
                                        </p:tgtEl>
                                        <p:attrNameLst>
                                          <p:attrName>style.visibility</p:attrName>
                                        </p:attrNameLst>
                                      </p:cBhvr>
                                      <p:to>
                                        <p:strVal val="visible"/>
                                      </p:to>
                                    </p:set>
                                    <p:animEffect transition="in" filter="dissolve">
                                      <p:cBhvr>
                                        <p:cTn id="56" dur="500"/>
                                        <p:tgtEl>
                                          <p:spTgt spid="20488"/>
                                        </p:tgtEl>
                                      </p:cBhvr>
                                    </p:animEffect>
                                  </p:childTnLst>
                                </p:cTn>
                              </p:par>
                            </p:childTnLst>
                          </p:cTn>
                        </p:par>
                      </p:childTnLst>
                    </p:cTn>
                  </p:par>
                  <p:par>
                    <p:cTn id="57" fill="hold">
                      <p:stCondLst>
                        <p:cond delay="indefinite"/>
                      </p:stCondLst>
                      <p:childTnLst>
                        <p:par>
                          <p:cTn id="58" fill="hold">
                            <p:stCondLst>
                              <p:cond delay="0"/>
                            </p:stCondLst>
                            <p:childTnLst>
                              <p:par>
                                <p:cTn id="59" presetID="17" presetClass="entr" presetSubtype="1" fill="hold" nodeType="clickEffect">
                                  <p:stCondLst>
                                    <p:cond delay="0"/>
                                  </p:stCondLst>
                                  <p:childTnLst>
                                    <p:set>
                                      <p:cBhvr>
                                        <p:cTn id="60" dur="1" fill="hold">
                                          <p:stCondLst>
                                            <p:cond delay="0"/>
                                          </p:stCondLst>
                                        </p:cTn>
                                        <p:tgtEl>
                                          <p:spTgt spid="20507"/>
                                        </p:tgtEl>
                                        <p:attrNameLst>
                                          <p:attrName>style.visibility</p:attrName>
                                        </p:attrNameLst>
                                      </p:cBhvr>
                                      <p:to>
                                        <p:strVal val="visible"/>
                                      </p:to>
                                    </p:set>
                                    <p:anim calcmode="lin" valueType="num">
                                      <p:cBhvr>
                                        <p:cTn id="61" dur="500" fill="hold"/>
                                        <p:tgtEl>
                                          <p:spTgt spid="20507"/>
                                        </p:tgtEl>
                                        <p:attrNameLst>
                                          <p:attrName>ppt_x</p:attrName>
                                        </p:attrNameLst>
                                      </p:cBhvr>
                                      <p:tavLst>
                                        <p:tav tm="0">
                                          <p:val>
                                            <p:strVal val="#ppt_x"/>
                                          </p:val>
                                        </p:tav>
                                        <p:tav tm="100000">
                                          <p:val>
                                            <p:strVal val="#ppt_x"/>
                                          </p:val>
                                        </p:tav>
                                      </p:tavLst>
                                    </p:anim>
                                    <p:anim calcmode="lin" valueType="num">
                                      <p:cBhvr>
                                        <p:cTn id="62" dur="500" fill="hold"/>
                                        <p:tgtEl>
                                          <p:spTgt spid="20507"/>
                                        </p:tgtEl>
                                        <p:attrNameLst>
                                          <p:attrName>ppt_y</p:attrName>
                                        </p:attrNameLst>
                                      </p:cBhvr>
                                      <p:tavLst>
                                        <p:tav tm="0">
                                          <p:val>
                                            <p:strVal val="#ppt_y-#ppt_h/2"/>
                                          </p:val>
                                        </p:tav>
                                        <p:tav tm="100000">
                                          <p:val>
                                            <p:strVal val="#ppt_y"/>
                                          </p:val>
                                        </p:tav>
                                      </p:tavLst>
                                    </p:anim>
                                    <p:anim calcmode="lin" valueType="num">
                                      <p:cBhvr>
                                        <p:cTn id="63" dur="500" fill="hold"/>
                                        <p:tgtEl>
                                          <p:spTgt spid="20507"/>
                                        </p:tgtEl>
                                        <p:attrNameLst>
                                          <p:attrName>ppt_w</p:attrName>
                                        </p:attrNameLst>
                                      </p:cBhvr>
                                      <p:tavLst>
                                        <p:tav tm="0">
                                          <p:val>
                                            <p:strVal val="#ppt_w"/>
                                          </p:val>
                                        </p:tav>
                                        <p:tav tm="100000">
                                          <p:val>
                                            <p:strVal val="#ppt_w"/>
                                          </p:val>
                                        </p:tav>
                                      </p:tavLst>
                                    </p:anim>
                                    <p:anim calcmode="lin" valueType="num">
                                      <p:cBhvr>
                                        <p:cTn id="64" dur="500" fill="hold"/>
                                        <p:tgtEl>
                                          <p:spTgt spid="20507"/>
                                        </p:tgtEl>
                                        <p:attrNameLst>
                                          <p:attrName>ppt_h</p:attrName>
                                        </p:attrNameLst>
                                      </p:cBhvr>
                                      <p:tavLst>
                                        <p:tav tm="0">
                                          <p:val>
                                            <p:fltVal val="0.000000"/>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grpId="0" nodeType="clickEffect">
                                  <p:stCondLst>
                                    <p:cond delay="0"/>
                                  </p:stCondLst>
                                  <p:childTnLst>
                                    <p:set>
                                      <p:cBhvr>
                                        <p:cTn id="68" dur="1" fill="hold">
                                          <p:stCondLst>
                                            <p:cond delay="0"/>
                                          </p:stCondLst>
                                        </p:cTn>
                                        <p:tgtEl>
                                          <p:spTgt spid="20489"/>
                                        </p:tgtEl>
                                        <p:attrNameLst>
                                          <p:attrName>style.visibility</p:attrName>
                                        </p:attrNameLst>
                                      </p:cBhvr>
                                      <p:to>
                                        <p:strVal val="visible"/>
                                      </p:to>
                                    </p:set>
                                    <p:animEffect transition="in" filter="dissolve">
                                      <p:cBhvr>
                                        <p:cTn id="69" dur="500"/>
                                        <p:tgtEl>
                                          <p:spTgt spid="20489"/>
                                        </p:tgtEl>
                                      </p:cBhvr>
                                    </p:animEffect>
                                  </p:childTnLst>
                                </p:cTn>
                              </p:par>
                            </p:childTnLst>
                          </p:cTn>
                        </p:par>
                      </p:childTnLst>
                    </p:cTn>
                  </p:par>
                  <p:par>
                    <p:cTn id="70" fill="hold">
                      <p:stCondLst>
                        <p:cond delay="indefinite"/>
                      </p:stCondLst>
                      <p:childTnLst>
                        <p:par>
                          <p:cTn id="71" fill="hold">
                            <p:stCondLst>
                              <p:cond delay="0"/>
                            </p:stCondLst>
                            <p:childTnLst>
                              <p:par>
                                <p:cTn id="72" presetID="17" presetClass="entr" presetSubtype="1" fill="hold" nodeType="clickEffect">
                                  <p:stCondLst>
                                    <p:cond delay="0"/>
                                  </p:stCondLst>
                                  <p:childTnLst>
                                    <p:set>
                                      <p:cBhvr>
                                        <p:cTn id="73" dur="1" fill="hold">
                                          <p:stCondLst>
                                            <p:cond delay="0"/>
                                          </p:stCondLst>
                                        </p:cTn>
                                        <p:tgtEl>
                                          <p:spTgt spid="20508"/>
                                        </p:tgtEl>
                                        <p:attrNameLst>
                                          <p:attrName>style.visibility</p:attrName>
                                        </p:attrNameLst>
                                      </p:cBhvr>
                                      <p:to>
                                        <p:strVal val="visible"/>
                                      </p:to>
                                    </p:set>
                                    <p:anim calcmode="lin" valueType="num">
                                      <p:cBhvr>
                                        <p:cTn id="74" dur="500" fill="hold"/>
                                        <p:tgtEl>
                                          <p:spTgt spid="20508"/>
                                        </p:tgtEl>
                                        <p:attrNameLst>
                                          <p:attrName>ppt_x</p:attrName>
                                        </p:attrNameLst>
                                      </p:cBhvr>
                                      <p:tavLst>
                                        <p:tav tm="0">
                                          <p:val>
                                            <p:strVal val="#ppt_x"/>
                                          </p:val>
                                        </p:tav>
                                        <p:tav tm="100000">
                                          <p:val>
                                            <p:strVal val="#ppt_x"/>
                                          </p:val>
                                        </p:tav>
                                      </p:tavLst>
                                    </p:anim>
                                    <p:anim calcmode="lin" valueType="num">
                                      <p:cBhvr>
                                        <p:cTn id="75" dur="500" fill="hold"/>
                                        <p:tgtEl>
                                          <p:spTgt spid="20508"/>
                                        </p:tgtEl>
                                        <p:attrNameLst>
                                          <p:attrName>ppt_y</p:attrName>
                                        </p:attrNameLst>
                                      </p:cBhvr>
                                      <p:tavLst>
                                        <p:tav tm="0">
                                          <p:val>
                                            <p:strVal val="#ppt_y-#ppt_h/2"/>
                                          </p:val>
                                        </p:tav>
                                        <p:tav tm="100000">
                                          <p:val>
                                            <p:strVal val="#ppt_y"/>
                                          </p:val>
                                        </p:tav>
                                      </p:tavLst>
                                    </p:anim>
                                    <p:anim calcmode="lin" valueType="num">
                                      <p:cBhvr>
                                        <p:cTn id="76" dur="500" fill="hold"/>
                                        <p:tgtEl>
                                          <p:spTgt spid="20508"/>
                                        </p:tgtEl>
                                        <p:attrNameLst>
                                          <p:attrName>ppt_w</p:attrName>
                                        </p:attrNameLst>
                                      </p:cBhvr>
                                      <p:tavLst>
                                        <p:tav tm="0">
                                          <p:val>
                                            <p:strVal val="#ppt_w"/>
                                          </p:val>
                                        </p:tav>
                                        <p:tav tm="100000">
                                          <p:val>
                                            <p:strVal val="#ppt_w"/>
                                          </p:val>
                                        </p:tav>
                                      </p:tavLst>
                                    </p:anim>
                                    <p:anim calcmode="lin" valueType="num">
                                      <p:cBhvr>
                                        <p:cTn id="77" dur="500" fill="hold"/>
                                        <p:tgtEl>
                                          <p:spTgt spid="20508"/>
                                        </p:tgtEl>
                                        <p:attrNameLst>
                                          <p:attrName>ppt_h</p:attrName>
                                        </p:attrNameLst>
                                      </p:cBhvr>
                                      <p:tavLst>
                                        <p:tav tm="0">
                                          <p:val>
                                            <p:fltVal val="0.000000"/>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20490"/>
                                        </p:tgtEl>
                                        <p:attrNameLst>
                                          <p:attrName>style.visibility</p:attrName>
                                        </p:attrNameLst>
                                      </p:cBhvr>
                                      <p:to>
                                        <p:strVal val="visible"/>
                                      </p:to>
                                    </p:set>
                                    <p:animEffect transition="in" filter="dissolve">
                                      <p:cBhvr>
                                        <p:cTn id="82" dur="500"/>
                                        <p:tgtEl>
                                          <p:spTgt spid="20490"/>
                                        </p:tgtEl>
                                      </p:cBhvr>
                                    </p:animEffect>
                                  </p:childTnLst>
                                </p:cTn>
                              </p:par>
                            </p:childTnLst>
                          </p:cTn>
                        </p:par>
                      </p:childTnLst>
                    </p:cTn>
                  </p:par>
                  <p:par>
                    <p:cTn id="83" fill="hold">
                      <p:stCondLst>
                        <p:cond delay="indefinite"/>
                      </p:stCondLst>
                      <p:childTnLst>
                        <p:par>
                          <p:cTn id="84" fill="hold">
                            <p:stCondLst>
                              <p:cond delay="0"/>
                            </p:stCondLst>
                            <p:childTnLst>
                              <p:par>
                                <p:cTn id="85" presetID="17" presetClass="entr" presetSubtype="1" fill="hold" nodeType="clickEffect">
                                  <p:stCondLst>
                                    <p:cond delay="0"/>
                                  </p:stCondLst>
                                  <p:childTnLst>
                                    <p:set>
                                      <p:cBhvr>
                                        <p:cTn id="86" dur="1" fill="hold">
                                          <p:stCondLst>
                                            <p:cond delay="0"/>
                                          </p:stCondLst>
                                        </p:cTn>
                                        <p:tgtEl>
                                          <p:spTgt spid="20509"/>
                                        </p:tgtEl>
                                        <p:attrNameLst>
                                          <p:attrName>style.visibility</p:attrName>
                                        </p:attrNameLst>
                                      </p:cBhvr>
                                      <p:to>
                                        <p:strVal val="visible"/>
                                      </p:to>
                                    </p:set>
                                    <p:anim calcmode="lin" valueType="num">
                                      <p:cBhvr>
                                        <p:cTn id="87" dur="500" fill="hold"/>
                                        <p:tgtEl>
                                          <p:spTgt spid="20509"/>
                                        </p:tgtEl>
                                        <p:attrNameLst>
                                          <p:attrName>ppt_x</p:attrName>
                                        </p:attrNameLst>
                                      </p:cBhvr>
                                      <p:tavLst>
                                        <p:tav tm="0">
                                          <p:val>
                                            <p:strVal val="#ppt_x"/>
                                          </p:val>
                                        </p:tav>
                                        <p:tav tm="100000">
                                          <p:val>
                                            <p:strVal val="#ppt_x"/>
                                          </p:val>
                                        </p:tav>
                                      </p:tavLst>
                                    </p:anim>
                                    <p:anim calcmode="lin" valueType="num">
                                      <p:cBhvr>
                                        <p:cTn id="88" dur="500" fill="hold"/>
                                        <p:tgtEl>
                                          <p:spTgt spid="20509"/>
                                        </p:tgtEl>
                                        <p:attrNameLst>
                                          <p:attrName>ppt_y</p:attrName>
                                        </p:attrNameLst>
                                      </p:cBhvr>
                                      <p:tavLst>
                                        <p:tav tm="0">
                                          <p:val>
                                            <p:strVal val="#ppt_y-#ppt_h/2"/>
                                          </p:val>
                                        </p:tav>
                                        <p:tav tm="100000">
                                          <p:val>
                                            <p:strVal val="#ppt_y"/>
                                          </p:val>
                                        </p:tav>
                                      </p:tavLst>
                                    </p:anim>
                                    <p:anim calcmode="lin" valueType="num">
                                      <p:cBhvr>
                                        <p:cTn id="89" dur="500" fill="hold"/>
                                        <p:tgtEl>
                                          <p:spTgt spid="20509"/>
                                        </p:tgtEl>
                                        <p:attrNameLst>
                                          <p:attrName>ppt_w</p:attrName>
                                        </p:attrNameLst>
                                      </p:cBhvr>
                                      <p:tavLst>
                                        <p:tav tm="0">
                                          <p:val>
                                            <p:strVal val="#ppt_w"/>
                                          </p:val>
                                        </p:tav>
                                        <p:tav tm="100000">
                                          <p:val>
                                            <p:strVal val="#ppt_w"/>
                                          </p:val>
                                        </p:tav>
                                      </p:tavLst>
                                    </p:anim>
                                    <p:anim calcmode="lin" valueType="num">
                                      <p:cBhvr>
                                        <p:cTn id="90" dur="500" fill="hold"/>
                                        <p:tgtEl>
                                          <p:spTgt spid="20509"/>
                                        </p:tgtEl>
                                        <p:attrNameLst>
                                          <p:attrName>ppt_h</p:attrName>
                                        </p:attrNameLst>
                                      </p:cBhvr>
                                      <p:tavLst>
                                        <p:tav tm="0">
                                          <p:val>
                                            <p:fltVal val="0.000000"/>
                                          </p:val>
                                        </p:tav>
                                        <p:tav tm="100000">
                                          <p:val>
                                            <p:strVal val="#ppt_h"/>
                                          </p:val>
                                        </p:tav>
                                      </p:tavLst>
                                    </p:anim>
                                  </p:childTnLst>
                                </p:cTn>
                              </p:par>
                            </p:childTnLst>
                          </p:cTn>
                        </p:par>
                      </p:childTnLst>
                    </p:cTn>
                  </p:par>
                  <p:par>
                    <p:cTn id="91" fill="hold">
                      <p:stCondLst>
                        <p:cond delay="indefinite"/>
                      </p:stCondLst>
                      <p:childTnLst>
                        <p:par>
                          <p:cTn id="92" fill="hold">
                            <p:stCondLst>
                              <p:cond delay="0"/>
                            </p:stCondLst>
                            <p:childTnLst>
                              <p:par>
                                <p:cTn id="93" presetID="9" presetClass="entr" presetSubtype="0" fill="hold" grpId="0" nodeType="clickEffect">
                                  <p:stCondLst>
                                    <p:cond delay="0"/>
                                  </p:stCondLst>
                                  <p:childTnLst>
                                    <p:set>
                                      <p:cBhvr>
                                        <p:cTn id="94" dur="1" fill="hold">
                                          <p:stCondLst>
                                            <p:cond delay="0"/>
                                          </p:stCondLst>
                                        </p:cTn>
                                        <p:tgtEl>
                                          <p:spTgt spid="20491"/>
                                        </p:tgtEl>
                                        <p:attrNameLst>
                                          <p:attrName>style.visibility</p:attrName>
                                        </p:attrNameLst>
                                      </p:cBhvr>
                                      <p:to>
                                        <p:strVal val="visible"/>
                                      </p:to>
                                    </p:set>
                                    <p:animEffect transition="in" filter="dissolve">
                                      <p:cBhvr>
                                        <p:cTn id="95" dur="500"/>
                                        <p:tgtEl>
                                          <p:spTgt spid="20491"/>
                                        </p:tgtEl>
                                      </p:cBhvr>
                                    </p:animEffect>
                                  </p:childTnLst>
                                </p:cTn>
                              </p:par>
                            </p:childTnLst>
                          </p:cTn>
                        </p:par>
                      </p:childTnLst>
                    </p:cTn>
                  </p:par>
                  <p:par>
                    <p:cTn id="96" fill="hold">
                      <p:stCondLst>
                        <p:cond delay="indefinite"/>
                      </p:stCondLst>
                      <p:childTnLst>
                        <p:par>
                          <p:cTn id="97" fill="hold">
                            <p:stCondLst>
                              <p:cond delay="0"/>
                            </p:stCondLst>
                            <p:childTnLst>
                              <p:par>
                                <p:cTn id="98" presetID="17" presetClass="entr" presetSubtype="1" fill="hold" nodeType="clickEffect">
                                  <p:stCondLst>
                                    <p:cond delay="0"/>
                                  </p:stCondLst>
                                  <p:childTnLst>
                                    <p:set>
                                      <p:cBhvr>
                                        <p:cTn id="99" dur="1" fill="hold">
                                          <p:stCondLst>
                                            <p:cond delay="0"/>
                                          </p:stCondLst>
                                        </p:cTn>
                                        <p:tgtEl>
                                          <p:spTgt spid="20510"/>
                                        </p:tgtEl>
                                        <p:attrNameLst>
                                          <p:attrName>style.visibility</p:attrName>
                                        </p:attrNameLst>
                                      </p:cBhvr>
                                      <p:to>
                                        <p:strVal val="visible"/>
                                      </p:to>
                                    </p:set>
                                    <p:anim calcmode="lin" valueType="num">
                                      <p:cBhvr>
                                        <p:cTn id="100" dur="500" fill="hold"/>
                                        <p:tgtEl>
                                          <p:spTgt spid="20510"/>
                                        </p:tgtEl>
                                        <p:attrNameLst>
                                          <p:attrName>ppt_x</p:attrName>
                                        </p:attrNameLst>
                                      </p:cBhvr>
                                      <p:tavLst>
                                        <p:tav tm="0">
                                          <p:val>
                                            <p:strVal val="#ppt_x"/>
                                          </p:val>
                                        </p:tav>
                                        <p:tav tm="100000">
                                          <p:val>
                                            <p:strVal val="#ppt_x"/>
                                          </p:val>
                                        </p:tav>
                                      </p:tavLst>
                                    </p:anim>
                                    <p:anim calcmode="lin" valueType="num">
                                      <p:cBhvr>
                                        <p:cTn id="101" dur="500" fill="hold"/>
                                        <p:tgtEl>
                                          <p:spTgt spid="20510"/>
                                        </p:tgtEl>
                                        <p:attrNameLst>
                                          <p:attrName>ppt_y</p:attrName>
                                        </p:attrNameLst>
                                      </p:cBhvr>
                                      <p:tavLst>
                                        <p:tav tm="0">
                                          <p:val>
                                            <p:strVal val="#ppt_y-#ppt_h/2"/>
                                          </p:val>
                                        </p:tav>
                                        <p:tav tm="100000">
                                          <p:val>
                                            <p:strVal val="#ppt_y"/>
                                          </p:val>
                                        </p:tav>
                                      </p:tavLst>
                                    </p:anim>
                                    <p:anim calcmode="lin" valueType="num">
                                      <p:cBhvr>
                                        <p:cTn id="102" dur="500" fill="hold"/>
                                        <p:tgtEl>
                                          <p:spTgt spid="20510"/>
                                        </p:tgtEl>
                                        <p:attrNameLst>
                                          <p:attrName>ppt_w</p:attrName>
                                        </p:attrNameLst>
                                      </p:cBhvr>
                                      <p:tavLst>
                                        <p:tav tm="0">
                                          <p:val>
                                            <p:strVal val="#ppt_w"/>
                                          </p:val>
                                        </p:tav>
                                        <p:tav tm="100000">
                                          <p:val>
                                            <p:strVal val="#ppt_w"/>
                                          </p:val>
                                        </p:tav>
                                      </p:tavLst>
                                    </p:anim>
                                    <p:anim calcmode="lin" valueType="num">
                                      <p:cBhvr>
                                        <p:cTn id="103" dur="500" fill="hold"/>
                                        <p:tgtEl>
                                          <p:spTgt spid="20510"/>
                                        </p:tgtEl>
                                        <p:attrNameLst>
                                          <p:attrName>ppt_h</p:attrName>
                                        </p:attrNameLst>
                                      </p:cBhvr>
                                      <p:tavLst>
                                        <p:tav tm="0">
                                          <p:val>
                                            <p:fltVal val="0.000000"/>
                                          </p:val>
                                        </p:tav>
                                        <p:tav tm="100000">
                                          <p:val>
                                            <p:strVal val="#ppt_h"/>
                                          </p:val>
                                        </p:tav>
                                      </p:tavLst>
                                    </p:anim>
                                  </p:childTnLst>
                                </p:cTn>
                              </p:par>
                            </p:childTnLst>
                          </p:cTn>
                        </p:par>
                      </p:childTnLst>
                    </p:cTn>
                  </p:par>
                  <p:par>
                    <p:cTn id="104" fill="hold">
                      <p:stCondLst>
                        <p:cond delay="indefinite"/>
                      </p:stCondLst>
                      <p:childTnLst>
                        <p:par>
                          <p:cTn id="105" fill="hold">
                            <p:stCondLst>
                              <p:cond delay="0"/>
                            </p:stCondLst>
                            <p:childTnLst>
                              <p:par>
                                <p:cTn id="106" presetID="9" presetClass="entr" presetSubtype="0" fill="hold" grpId="0" nodeType="clickEffect">
                                  <p:stCondLst>
                                    <p:cond delay="0"/>
                                  </p:stCondLst>
                                  <p:childTnLst>
                                    <p:set>
                                      <p:cBhvr>
                                        <p:cTn id="107" dur="1" fill="hold">
                                          <p:stCondLst>
                                            <p:cond delay="0"/>
                                          </p:stCondLst>
                                        </p:cTn>
                                        <p:tgtEl>
                                          <p:spTgt spid="20492"/>
                                        </p:tgtEl>
                                        <p:attrNameLst>
                                          <p:attrName>style.visibility</p:attrName>
                                        </p:attrNameLst>
                                      </p:cBhvr>
                                      <p:to>
                                        <p:strVal val="visible"/>
                                      </p:to>
                                    </p:set>
                                    <p:animEffect transition="in" filter="dissolve">
                                      <p:cBhvr>
                                        <p:cTn id="108" dur="500"/>
                                        <p:tgtEl>
                                          <p:spTgt spid="20492"/>
                                        </p:tgtEl>
                                      </p:cBhvr>
                                    </p:animEffect>
                                  </p:childTnLst>
                                </p:cTn>
                              </p:par>
                            </p:childTnLst>
                          </p:cTn>
                        </p:par>
                      </p:childTnLst>
                    </p:cTn>
                  </p:par>
                  <p:par>
                    <p:cTn id="109" fill="hold">
                      <p:stCondLst>
                        <p:cond delay="indefinite"/>
                      </p:stCondLst>
                      <p:childTnLst>
                        <p:par>
                          <p:cTn id="110" fill="hold">
                            <p:stCondLst>
                              <p:cond delay="0"/>
                            </p:stCondLst>
                            <p:childTnLst>
                              <p:par>
                                <p:cTn id="111" presetID="17" presetClass="entr" presetSubtype="1" fill="hold" nodeType="clickEffect">
                                  <p:stCondLst>
                                    <p:cond delay="0"/>
                                  </p:stCondLst>
                                  <p:childTnLst>
                                    <p:set>
                                      <p:cBhvr>
                                        <p:cTn id="112" dur="1" fill="hold">
                                          <p:stCondLst>
                                            <p:cond delay="0"/>
                                          </p:stCondLst>
                                        </p:cTn>
                                        <p:tgtEl>
                                          <p:spTgt spid="20511"/>
                                        </p:tgtEl>
                                        <p:attrNameLst>
                                          <p:attrName>style.visibility</p:attrName>
                                        </p:attrNameLst>
                                      </p:cBhvr>
                                      <p:to>
                                        <p:strVal val="visible"/>
                                      </p:to>
                                    </p:set>
                                    <p:anim calcmode="lin" valueType="num">
                                      <p:cBhvr>
                                        <p:cTn id="113" dur="500" fill="hold"/>
                                        <p:tgtEl>
                                          <p:spTgt spid="20511"/>
                                        </p:tgtEl>
                                        <p:attrNameLst>
                                          <p:attrName>ppt_x</p:attrName>
                                        </p:attrNameLst>
                                      </p:cBhvr>
                                      <p:tavLst>
                                        <p:tav tm="0">
                                          <p:val>
                                            <p:strVal val="#ppt_x"/>
                                          </p:val>
                                        </p:tav>
                                        <p:tav tm="100000">
                                          <p:val>
                                            <p:strVal val="#ppt_x"/>
                                          </p:val>
                                        </p:tav>
                                      </p:tavLst>
                                    </p:anim>
                                    <p:anim calcmode="lin" valueType="num">
                                      <p:cBhvr>
                                        <p:cTn id="114" dur="500" fill="hold"/>
                                        <p:tgtEl>
                                          <p:spTgt spid="20511"/>
                                        </p:tgtEl>
                                        <p:attrNameLst>
                                          <p:attrName>ppt_y</p:attrName>
                                        </p:attrNameLst>
                                      </p:cBhvr>
                                      <p:tavLst>
                                        <p:tav tm="0">
                                          <p:val>
                                            <p:strVal val="#ppt_y-#ppt_h/2"/>
                                          </p:val>
                                        </p:tav>
                                        <p:tav tm="100000">
                                          <p:val>
                                            <p:strVal val="#ppt_y"/>
                                          </p:val>
                                        </p:tav>
                                      </p:tavLst>
                                    </p:anim>
                                    <p:anim calcmode="lin" valueType="num">
                                      <p:cBhvr>
                                        <p:cTn id="115" dur="500" fill="hold"/>
                                        <p:tgtEl>
                                          <p:spTgt spid="20511"/>
                                        </p:tgtEl>
                                        <p:attrNameLst>
                                          <p:attrName>ppt_w</p:attrName>
                                        </p:attrNameLst>
                                      </p:cBhvr>
                                      <p:tavLst>
                                        <p:tav tm="0">
                                          <p:val>
                                            <p:strVal val="#ppt_w"/>
                                          </p:val>
                                        </p:tav>
                                        <p:tav tm="100000">
                                          <p:val>
                                            <p:strVal val="#ppt_w"/>
                                          </p:val>
                                        </p:tav>
                                      </p:tavLst>
                                    </p:anim>
                                    <p:anim calcmode="lin" valueType="num">
                                      <p:cBhvr>
                                        <p:cTn id="116" dur="500" fill="hold"/>
                                        <p:tgtEl>
                                          <p:spTgt spid="20511"/>
                                        </p:tgtEl>
                                        <p:attrNameLst>
                                          <p:attrName>ppt_h</p:attrName>
                                        </p:attrNameLst>
                                      </p:cBhvr>
                                      <p:tavLst>
                                        <p:tav tm="0">
                                          <p:val>
                                            <p:fltVal val="0.000000"/>
                                          </p:val>
                                        </p:tav>
                                        <p:tav tm="100000">
                                          <p:val>
                                            <p:strVal val="#ppt_h"/>
                                          </p:val>
                                        </p:tav>
                                      </p:tavLst>
                                    </p:anim>
                                  </p:childTnLst>
                                </p:cTn>
                              </p:par>
                            </p:childTnLst>
                          </p:cTn>
                        </p:par>
                      </p:childTnLst>
                    </p:cTn>
                  </p:par>
                  <p:par>
                    <p:cTn id="117" fill="hold">
                      <p:stCondLst>
                        <p:cond delay="indefinite"/>
                      </p:stCondLst>
                      <p:childTnLst>
                        <p:par>
                          <p:cTn id="118" fill="hold">
                            <p:stCondLst>
                              <p:cond delay="0"/>
                            </p:stCondLst>
                            <p:childTnLst>
                              <p:par>
                                <p:cTn id="119" presetID="9" presetClass="entr" presetSubtype="0" fill="hold" grpId="0" nodeType="clickEffect">
                                  <p:stCondLst>
                                    <p:cond delay="0"/>
                                  </p:stCondLst>
                                  <p:childTnLst>
                                    <p:set>
                                      <p:cBhvr>
                                        <p:cTn id="120" dur="1" fill="hold">
                                          <p:stCondLst>
                                            <p:cond delay="0"/>
                                          </p:stCondLst>
                                        </p:cTn>
                                        <p:tgtEl>
                                          <p:spTgt spid="20493"/>
                                        </p:tgtEl>
                                        <p:attrNameLst>
                                          <p:attrName>style.visibility</p:attrName>
                                        </p:attrNameLst>
                                      </p:cBhvr>
                                      <p:to>
                                        <p:strVal val="visible"/>
                                      </p:to>
                                    </p:set>
                                    <p:animEffect transition="in" filter="dissolve">
                                      <p:cBhvr>
                                        <p:cTn id="121" dur="500"/>
                                        <p:tgtEl>
                                          <p:spTgt spid="20493"/>
                                        </p:tgtEl>
                                      </p:cBhvr>
                                    </p:animEffect>
                                  </p:childTnLst>
                                </p:cTn>
                              </p:par>
                            </p:childTnLst>
                          </p:cTn>
                        </p:par>
                      </p:childTnLst>
                    </p:cTn>
                  </p:par>
                  <p:par>
                    <p:cTn id="122" fill="hold">
                      <p:stCondLst>
                        <p:cond delay="indefinite"/>
                      </p:stCondLst>
                      <p:childTnLst>
                        <p:par>
                          <p:cTn id="123" fill="hold">
                            <p:stCondLst>
                              <p:cond delay="0"/>
                            </p:stCondLst>
                            <p:childTnLst>
                              <p:par>
                                <p:cTn id="124" presetID="17" presetClass="entr" presetSubtype="1" fill="hold" nodeType="clickEffect">
                                  <p:stCondLst>
                                    <p:cond delay="0"/>
                                  </p:stCondLst>
                                  <p:childTnLst>
                                    <p:set>
                                      <p:cBhvr>
                                        <p:cTn id="125" dur="1" fill="hold">
                                          <p:stCondLst>
                                            <p:cond delay="0"/>
                                          </p:stCondLst>
                                        </p:cTn>
                                        <p:tgtEl>
                                          <p:spTgt spid="20512"/>
                                        </p:tgtEl>
                                        <p:attrNameLst>
                                          <p:attrName>style.visibility</p:attrName>
                                        </p:attrNameLst>
                                      </p:cBhvr>
                                      <p:to>
                                        <p:strVal val="visible"/>
                                      </p:to>
                                    </p:set>
                                    <p:anim calcmode="lin" valueType="num">
                                      <p:cBhvr>
                                        <p:cTn id="126" dur="500" fill="hold"/>
                                        <p:tgtEl>
                                          <p:spTgt spid="20512"/>
                                        </p:tgtEl>
                                        <p:attrNameLst>
                                          <p:attrName>ppt_x</p:attrName>
                                        </p:attrNameLst>
                                      </p:cBhvr>
                                      <p:tavLst>
                                        <p:tav tm="0">
                                          <p:val>
                                            <p:strVal val="#ppt_x"/>
                                          </p:val>
                                        </p:tav>
                                        <p:tav tm="100000">
                                          <p:val>
                                            <p:strVal val="#ppt_x"/>
                                          </p:val>
                                        </p:tav>
                                      </p:tavLst>
                                    </p:anim>
                                    <p:anim calcmode="lin" valueType="num">
                                      <p:cBhvr>
                                        <p:cTn id="127" dur="500" fill="hold"/>
                                        <p:tgtEl>
                                          <p:spTgt spid="20512"/>
                                        </p:tgtEl>
                                        <p:attrNameLst>
                                          <p:attrName>ppt_y</p:attrName>
                                        </p:attrNameLst>
                                      </p:cBhvr>
                                      <p:tavLst>
                                        <p:tav tm="0">
                                          <p:val>
                                            <p:strVal val="#ppt_y-#ppt_h/2"/>
                                          </p:val>
                                        </p:tav>
                                        <p:tav tm="100000">
                                          <p:val>
                                            <p:strVal val="#ppt_y"/>
                                          </p:val>
                                        </p:tav>
                                      </p:tavLst>
                                    </p:anim>
                                    <p:anim calcmode="lin" valueType="num">
                                      <p:cBhvr>
                                        <p:cTn id="128" dur="500" fill="hold"/>
                                        <p:tgtEl>
                                          <p:spTgt spid="20512"/>
                                        </p:tgtEl>
                                        <p:attrNameLst>
                                          <p:attrName>ppt_w</p:attrName>
                                        </p:attrNameLst>
                                      </p:cBhvr>
                                      <p:tavLst>
                                        <p:tav tm="0">
                                          <p:val>
                                            <p:strVal val="#ppt_w"/>
                                          </p:val>
                                        </p:tav>
                                        <p:tav tm="100000">
                                          <p:val>
                                            <p:strVal val="#ppt_w"/>
                                          </p:val>
                                        </p:tav>
                                      </p:tavLst>
                                    </p:anim>
                                    <p:anim calcmode="lin" valueType="num">
                                      <p:cBhvr>
                                        <p:cTn id="129" dur="500" fill="hold"/>
                                        <p:tgtEl>
                                          <p:spTgt spid="20512"/>
                                        </p:tgtEl>
                                        <p:attrNameLst>
                                          <p:attrName>ppt_h</p:attrName>
                                        </p:attrNameLst>
                                      </p:cBhvr>
                                      <p:tavLst>
                                        <p:tav tm="0">
                                          <p:val>
                                            <p:fltVal val="0.000000"/>
                                          </p:val>
                                        </p:tav>
                                        <p:tav tm="100000">
                                          <p:val>
                                            <p:strVal val="#ppt_h"/>
                                          </p:val>
                                        </p:tav>
                                      </p:tavLst>
                                    </p:anim>
                                  </p:childTnLst>
                                </p:cTn>
                              </p:par>
                            </p:childTnLst>
                          </p:cTn>
                        </p:par>
                      </p:childTnLst>
                    </p:cTn>
                  </p:par>
                  <p:par>
                    <p:cTn id="130" fill="hold">
                      <p:stCondLst>
                        <p:cond delay="indefinite"/>
                      </p:stCondLst>
                      <p:childTnLst>
                        <p:par>
                          <p:cTn id="131" fill="hold">
                            <p:stCondLst>
                              <p:cond delay="0"/>
                            </p:stCondLst>
                            <p:childTnLst>
                              <p:par>
                                <p:cTn id="132" presetID="9" presetClass="entr" presetSubtype="0" fill="hold" grpId="0" nodeType="clickEffect">
                                  <p:stCondLst>
                                    <p:cond delay="0"/>
                                  </p:stCondLst>
                                  <p:childTnLst>
                                    <p:set>
                                      <p:cBhvr>
                                        <p:cTn id="133" dur="1" fill="hold">
                                          <p:stCondLst>
                                            <p:cond delay="0"/>
                                          </p:stCondLst>
                                        </p:cTn>
                                        <p:tgtEl>
                                          <p:spTgt spid="20494"/>
                                        </p:tgtEl>
                                        <p:attrNameLst>
                                          <p:attrName>style.visibility</p:attrName>
                                        </p:attrNameLst>
                                      </p:cBhvr>
                                      <p:to>
                                        <p:strVal val="visible"/>
                                      </p:to>
                                    </p:set>
                                    <p:animEffect transition="in" filter="dissolve">
                                      <p:cBhvr>
                                        <p:cTn id="134" dur="500"/>
                                        <p:tgtEl>
                                          <p:spTgt spid="20494"/>
                                        </p:tgtEl>
                                      </p:cBhvr>
                                    </p:animEffect>
                                  </p:childTnLst>
                                </p:cTn>
                              </p:par>
                            </p:childTnLst>
                          </p:cTn>
                        </p:par>
                      </p:childTnLst>
                    </p:cTn>
                  </p:par>
                  <p:par>
                    <p:cTn id="135" fill="hold">
                      <p:stCondLst>
                        <p:cond delay="indefinite"/>
                      </p:stCondLst>
                      <p:childTnLst>
                        <p:par>
                          <p:cTn id="136" fill="hold">
                            <p:stCondLst>
                              <p:cond delay="0"/>
                            </p:stCondLst>
                            <p:childTnLst>
                              <p:par>
                                <p:cTn id="137" presetID="15" presetClass="entr" presetSubtype="0" fill="hold" grpId="0" nodeType="clickEffect">
                                  <p:stCondLst>
                                    <p:cond delay="0"/>
                                  </p:stCondLst>
                                  <p:childTnLst>
                                    <p:set>
                                      <p:cBhvr>
                                        <p:cTn id="138" dur="1" fill="hold">
                                          <p:stCondLst>
                                            <p:cond delay="0"/>
                                          </p:stCondLst>
                                        </p:cTn>
                                        <p:tgtEl>
                                          <p:spTgt spid="20513"/>
                                        </p:tgtEl>
                                        <p:attrNameLst>
                                          <p:attrName>style.visibility</p:attrName>
                                        </p:attrNameLst>
                                      </p:cBhvr>
                                      <p:to>
                                        <p:strVal val="visible"/>
                                      </p:to>
                                    </p:set>
                                    <p:anim calcmode="lin" valueType="num">
                                      <p:cBhvr>
                                        <p:cTn id="139" dur="1000" fill="hold"/>
                                        <p:tgtEl>
                                          <p:spTgt spid="20513"/>
                                        </p:tgtEl>
                                        <p:attrNameLst>
                                          <p:attrName>ppt_w</p:attrName>
                                        </p:attrNameLst>
                                      </p:cBhvr>
                                      <p:tavLst>
                                        <p:tav tm="0">
                                          <p:val>
                                            <p:fltVal val="0.000000"/>
                                          </p:val>
                                        </p:tav>
                                        <p:tav tm="100000">
                                          <p:val>
                                            <p:strVal val="#ppt_w"/>
                                          </p:val>
                                        </p:tav>
                                      </p:tavLst>
                                    </p:anim>
                                    <p:anim calcmode="lin" valueType="num">
                                      <p:cBhvr>
                                        <p:cTn id="140" dur="1000" fill="hold"/>
                                        <p:tgtEl>
                                          <p:spTgt spid="20513"/>
                                        </p:tgtEl>
                                        <p:attrNameLst>
                                          <p:attrName>ppt_h</p:attrName>
                                        </p:attrNameLst>
                                      </p:cBhvr>
                                      <p:tavLst>
                                        <p:tav tm="0">
                                          <p:val>
                                            <p:fltVal val="0.000000"/>
                                          </p:val>
                                        </p:tav>
                                        <p:tav tm="100000">
                                          <p:val>
                                            <p:strVal val="#ppt_h"/>
                                          </p:val>
                                        </p:tav>
                                      </p:tavLst>
                                    </p:anim>
                                    <p:anim calcmode="lin" valueType="num">
                                      <p:cBhvr>
                                        <p:cTn id="141" dur="1000" fill="hold"/>
                                        <p:tgtEl>
                                          <p:spTgt spid="20513"/>
                                        </p:tgtEl>
                                        <p:attrNameLst>
                                          <p:attrName>ppt_x</p:attrName>
                                        </p:attrNameLst>
                                      </p:cBhvr>
                                      <p:tavLst>
                                        <p:tav tm="0" fmla="#ppt_x+(cos(-2*pi*(1-$))*-#ppt_x-sin(-2*pi*(1-$))*(1-#ppt_y))*(1-$)">
                                          <p:val>
                                            <p:fltVal val="0.000000"/>
                                          </p:val>
                                        </p:tav>
                                        <p:tav tm="100000">
                                          <p:val>
                                            <p:fltVal val="1.000000"/>
                                          </p:val>
                                        </p:tav>
                                      </p:tavLst>
                                    </p:anim>
                                    <p:anim calcmode="lin" valueType="num">
                                      <p:cBhvr>
                                        <p:cTn id="142" dur="1000" fill="hold"/>
                                        <p:tgtEl>
                                          <p:spTgt spid="2051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43" fill="hold">
                      <p:stCondLst>
                        <p:cond delay="indefinite"/>
                      </p:stCondLst>
                      <p:childTnLst>
                        <p:par>
                          <p:cTn id="144" fill="hold">
                            <p:stCondLst>
                              <p:cond delay="0"/>
                            </p:stCondLst>
                            <p:childTnLst>
                              <p:par>
                                <p:cTn id="145" presetID="9" presetClass="entr" presetSubtype="0" fill="hold" nodeType="clickEffect">
                                  <p:stCondLst>
                                    <p:cond delay="0"/>
                                  </p:stCondLst>
                                  <p:childTnLst>
                                    <p:set>
                                      <p:cBhvr>
                                        <p:cTn id="146" dur="1" fill="hold">
                                          <p:stCondLst>
                                            <p:cond delay="0"/>
                                          </p:stCondLst>
                                        </p:cTn>
                                        <p:tgtEl>
                                          <p:spTgt spid="20500"/>
                                        </p:tgtEl>
                                        <p:attrNameLst>
                                          <p:attrName>style.visibility</p:attrName>
                                        </p:attrNameLst>
                                      </p:cBhvr>
                                      <p:to>
                                        <p:strVal val="visible"/>
                                      </p:to>
                                    </p:set>
                                    <p:animEffect transition="in" filter="dissolve">
                                      <p:cBhvr>
                                        <p:cTn id="147" dur="500"/>
                                        <p:tgtEl>
                                          <p:spTgt spid="20500"/>
                                        </p:tgtEl>
                                      </p:cBhvr>
                                    </p:animEffect>
                                  </p:childTnLst>
                                </p:cTn>
                              </p:par>
                              <p:par>
                                <p:cTn id="148" presetID="9" presetClass="entr" presetSubtype="0" fill="hold" nodeType="withEffect">
                                  <p:stCondLst>
                                    <p:cond delay="0"/>
                                  </p:stCondLst>
                                  <p:childTnLst>
                                    <p:set>
                                      <p:cBhvr>
                                        <p:cTn id="149" dur="1" fill="hold">
                                          <p:stCondLst>
                                            <p:cond delay="0"/>
                                          </p:stCondLst>
                                        </p:cTn>
                                        <p:tgtEl>
                                          <p:spTgt spid="20499"/>
                                        </p:tgtEl>
                                        <p:attrNameLst>
                                          <p:attrName>style.visibility</p:attrName>
                                        </p:attrNameLst>
                                      </p:cBhvr>
                                      <p:to>
                                        <p:strVal val="visible"/>
                                      </p:to>
                                    </p:set>
                                    <p:animEffect transition="in" filter="dissolve">
                                      <p:cBhvr>
                                        <p:cTn id="150" dur="500"/>
                                        <p:tgtEl>
                                          <p:spTgt spid="20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20486" grpId="0"/>
      <p:bldP spid="20487" grpId="0"/>
      <p:bldP spid="20488" grpId="0"/>
      <p:bldP spid="20489" grpId="0"/>
      <p:bldP spid="20490" grpId="0"/>
      <p:bldP spid="20491" grpId="0"/>
      <p:bldP spid="20492" grpId="0"/>
      <p:bldP spid="20493" grpId="0"/>
      <p:bldP spid="20494" grpId="0"/>
      <p:bldP spid="205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文本占位符 88065"/>
          <p:cNvSpPr>
            <a:spLocks noGrp="1"/>
          </p:cNvSpPr>
          <p:nvPr>
            <p:ph type="body" idx="4294967295"/>
          </p:nvPr>
        </p:nvSpPr>
        <p:spPr>
          <a:xfrm>
            <a:off x="0" y="404813"/>
            <a:ext cx="9144000" cy="6192837"/>
          </a:xfrm>
        </p:spPr>
        <p:txBody>
          <a:bodyPr/>
          <a:p>
            <a:pPr algn="just">
              <a:spcAft>
                <a:spcPct val="20000"/>
              </a:spcAft>
              <a:buNone/>
            </a:pPr>
            <a:r>
              <a:rPr lang="zh-CN" altLang="en-US" b="1" dirty="0">
                <a:latin typeface="楷体_GB2312" pitchFamily="49" charset="-122"/>
              </a:rPr>
              <a:t>全文是按时间顺序来写的：</a:t>
            </a:r>
            <a:endParaRPr lang="zh-CN" altLang="en-US" b="1" dirty="0">
              <a:latin typeface="楷体_GB2312" pitchFamily="49" charset="-122"/>
            </a:endParaRPr>
          </a:p>
          <a:p>
            <a:pPr algn="just">
              <a:spcAft>
                <a:spcPct val="20000"/>
              </a:spcAft>
              <a:buNone/>
            </a:pPr>
            <a:r>
              <a:rPr lang="zh-CN" altLang="en-US" b="1" dirty="0">
                <a:latin typeface="楷体_GB2312" pitchFamily="49" charset="-122"/>
              </a:rPr>
              <a:t>第</a:t>
            </a:r>
            <a:r>
              <a:rPr lang="en-US" altLang="zh-CN" b="1" dirty="0">
                <a:latin typeface="楷体_GB2312" pitchFamily="49" charset="-122"/>
              </a:rPr>
              <a:t>1</a:t>
            </a:r>
            <a:r>
              <a:rPr lang="zh-CN" altLang="en-US" b="1" dirty="0">
                <a:latin typeface="楷体_GB2312" pitchFamily="49" charset="-122"/>
              </a:rPr>
              <a:t>～</a:t>
            </a:r>
            <a:r>
              <a:rPr lang="en-US" altLang="zh-CN" b="1" dirty="0">
                <a:latin typeface="楷体_GB2312" pitchFamily="49" charset="-122"/>
              </a:rPr>
              <a:t>2</a:t>
            </a:r>
            <a:r>
              <a:rPr lang="zh-CN" altLang="en-US" b="1" dirty="0">
                <a:latin typeface="楷体_GB2312" pitchFamily="49" charset="-122"/>
              </a:rPr>
              <a:t>段：母亲的家庭背景</a:t>
            </a:r>
            <a:endParaRPr lang="zh-CN" altLang="en-US" b="1" dirty="0">
              <a:latin typeface="楷体_GB2312" pitchFamily="49" charset="-122"/>
            </a:endParaRPr>
          </a:p>
          <a:p>
            <a:pPr algn="just">
              <a:spcAft>
                <a:spcPct val="20000"/>
              </a:spcAft>
              <a:buNone/>
            </a:pPr>
            <a:r>
              <a:rPr lang="zh-CN" altLang="en-US" b="1" dirty="0">
                <a:latin typeface="楷体_GB2312" pitchFamily="49" charset="-122"/>
              </a:rPr>
              <a:t>第</a:t>
            </a:r>
            <a:r>
              <a:rPr lang="en-US" altLang="zh-CN" b="1" dirty="0">
                <a:latin typeface="楷体_GB2312" pitchFamily="49" charset="-122"/>
              </a:rPr>
              <a:t>3</a:t>
            </a:r>
            <a:r>
              <a:rPr lang="zh-CN" altLang="en-US" b="1" dirty="0">
                <a:latin typeface="楷体_GB2312" pitchFamily="49" charset="-122"/>
              </a:rPr>
              <a:t>～</a:t>
            </a:r>
            <a:r>
              <a:rPr lang="en-US" altLang="zh-CN" b="1" dirty="0">
                <a:latin typeface="楷体_GB2312" pitchFamily="49" charset="-122"/>
              </a:rPr>
              <a:t>6</a:t>
            </a:r>
            <a:r>
              <a:rPr lang="zh-CN" altLang="en-US" b="1" dirty="0">
                <a:latin typeface="楷体_GB2312" pitchFamily="49" charset="-122"/>
              </a:rPr>
              <a:t>段：母亲出生、出嫁、生“我”</a:t>
            </a:r>
            <a:endParaRPr lang="zh-CN" altLang="en-US" b="1" dirty="0">
              <a:latin typeface="楷体_GB2312" pitchFamily="49" charset="-122"/>
            </a:endParaRPr>
          </a:p>
          <a:p>
            <a:pPr algn="just">
              <a:spcAft>
                <a:spcPct val="20000"/>
              </a:spcAft>
              <a:buNone/>
            </a:pPr>
            <a:r>
              <a:rPr lang="zh-CN" altLang="en-US" b="1" dirty="0">
                <a:latin typeface="楷体_GB2312" pitchFamily="49" charset="-122"/>
              </a:rPr>
              <a:t>第</a:t>
            </a:r>
            <a:r>
              <a:rPr lang="en-US" altLang="zh-CN" b="1" dirty="0">
                <a:latin typeface="楷体_GB2312" pitchFamily="49" charset="-122"/>
              </a:rPr>
              <a:t>7</a:t>
            </a:r>
            <a:r>
              <a:rPr lang="zh-CN" altLang="en-US" b="1" dirty="0">
                <a:latin typeface="楷体_GB2312" pitchFamily="49" charset="-122"/>
              </a:rPr>
              <a:t>～</a:t>
            </a:r>
            <a:r>
              <a:rPr lang="en-US" altLang="zh-CN" b="1" dirty="0">
                <a:latin typeface="楷体_GB2312" pitchFamily="49" charset="-122"/>
              </a:rPr>
              <a:t>10</a:t>
            </a:r>
            <a:r>
              <a:rPr lang="zh-CN" altLang="en-US" b="1" dirty="0">
                <a:latin typeface="楷体_GB2312" pitchFamily="49" charset="-122"/>
              </a:rPr>
              <a:t>段：母亲的勤俭、朴实、热情好客</a:t>
            </a:r>
            <a:endParaRPr lang="zh-CN" altLang="en-US" b="1" dirty="0">
              <a:latin typeface="楷体_GB2312" pitchFamily="49" charset="-122"/>
            </a:endParaRPr>
          </a:p>
          <a:p>
            <a:pPr algn="just">
              <a:spcAft>
                <a:spcPct val="20000"/>
              </a:spcAft>
              <a:buNone/>
            </a:pPr>
            <a:r>
              <a:rPr lang="zh-CN" altLang="en-US" b="1" dirty="0">
                <a:latin typeface="楷体_GB2312" pitchFamily="49" charset="-122"/>
              </a:rPr>
              <a:t>第</a:t>
            </a:r>
            <a:r>
              <a:rPr lang="en-US" altLang="zh-CN" b="1" dirty="0">
                <a:latin typeface="楷体_GB2312" pitchFamily="49" charset="-122"/>
              </a:rPr>
              <a:t>11</a:t>
            </a:r>
            <a:r>
              <a:rPr lang="zh-CN" altLang="en-US" b="1" dirty="0">
                <a:latin typeface="楷体_GB2312" pitchFamily="49" charset="-122"/>
              </a:rPr>
              <a:t>～</a:t>
            </a:r>
            <a:r>
              <a:rPr lang="en-US" altLang="zh-CN" b="1" dirty="0">
                <a:latin typeface="楷体_GB2312" pitchFamily="49" charset="-122"/>
              </a:rPr>
              <a:t>12</a:t>
            </a:r>
            <a:r>
              <a:rPr lang="zh-CN" altLang="en-US" b="1" dirty="0">
                <a:latin typeface="楷体_GB2312" pitchFamily="49" charset="-122"/>
              </a:rPr>
              <a:t>段：母亲“最会吃亏”，却“并不软弱”</a:t>
            </a:r>
            <a:endParaRPr lang="zh-CN" altLang="en-US" b="1" dirty="0">
              <a:latin typeface="楷体_GB2312" pitchFamily="49" charset="-122"/>
            </a:endParaRPr>
          </a:p>
          <a:p>
            <a:pPr algn="just">
              <a:spcAft>
                <a:spcPct val="20000"/>
              </a:spcAft>
              <a:buNone/>
            </a:pPr>
            <a:r>
              <a:rPr lang="zh-CN" altLang="en-US" b="1" dirty="0">
                <a:latin typeface="楷体_GB2312" pitchFamily="49" charset="-122"/>
              </a:rPr>
              <a:t>第</a:t>
            </a:r>
            <a:r>
              <a:rPr lang="en-US" altLang="zh-CN" b="1" dirty="0">
                <a:latin typeface="楷体_GB2312" pitchFamily="49" charset="-122"/>
              </a:rPr>
              <a:t>13</a:t>
            </a:r>
            <a:r>
              <a:rPr lang="zh-CN" altLang="en-US" b="1" dirty="0">
                <a:latin typeface="楷体_GB2312" pitchFamily="49" charset="-122"/>
              </a:rPr>
              <a:t>～</a:t>
            </a:r>
            <a:r>
              <a:rPr lang="en-US" altLang="zh-CN" b="1" dirty="0">
                <a:latin typeface="楷体_GB2312" pitchFamily="49" charset="-122"/>
              </a:rPr>
              <a:t>14</a:t>
            </a:r>
            <a:r>
              <a:rPr lang="zh-CN" altLang="en-US" b="1" dirty="0">
                <a:latin typeface="楷体_GB2312" pitchFamily="49" charset="-122"/>
              </a:rPr>
              <a:t>段：母亲对子女的舐犊之情和理解</a:t>
            </a:r>
            <a:endParaRPr lang="zh-CN" altLang="en-US" b="1" dirty="0">
              <a:latin typeface="楷体_GB2312" pitchFamily="49" charset="-122"/>
            </a:endParaRPr>
          </a:p>
          <a:p>
            <a:pPr algn="just">
              <a:spcAft>
                <a:spcPct val="20000"/>
              </a:spcAft>
              <a:buNone/>
            </a:pPr>
            <a:r>
              <a:rPr lang="zh-CN" altLang="en-US" b="1" dirty="0">
                <a:latin typeface="楷体_GB2312" pitchFamily="49" charset="-122"/>
              </a:rPr>
              <a:t>第</a:t>
            </a:r>
            <a:r>
              <a:rPr lang="en-US" altLang="zh-CN" b="1" dirty="0">
                <a:latin typeface="楷体_GB2312" pitchFamily="49" charset="-122"/>
              </a:rPr>
              <a:t>15</a:t>
            </a:r>
            <a:r>
              <a:rPr lang="zh-CN" altLang="en-US" b="1" dirty="0">
                <a:latin typeface="楷体_GB2312" pitchFamily="49" charset="-122"/>
              </a:rPr>
              <a:t>～</a:t>
            </a:r>
            <a:r>
              <a:rPr lang="en-US" altLang="zh-CN" b="1" dirty="0">
                <a:latin typeface="楷体_GB2312" pitchFamily="49" charset="-122"/>
              </a:rPr>
              <a:t>16</a:t>
            </a:r>
            <a:r>
              <a:rPr lang="zh-CN" altLang="en-US" b="1" dirty="0">
                <a:latin typeface="楷体_GB2312" pitchFamily="49" charset="-122"/>
              </a:rPr>
              <a:t>段：儿子对母亲的思念</a:t>
            </a:r>
            <a:endParaRPr lang="zh-CN" altLang="en-US" b="1" dirty="0">
              <a:latin typeface="楷体_GB2312" pitchFamily="49" charset="-122"/>
            </a:endParaRPr>
          </a:p>
          <a:p>
            <a:pPr algn="just">
              <a:spcAft>
                <a:spcPct val="20000"/>
              </a:spcAft>
              <a:buNone/>
            </a:pPr>
            <a:r>
              <a:rPr lang="zh-CN" altLang="en-US" b="1" dirty="0">
                <a:latin typeface="楷体_GB2312" pitchFamily="49" charset="-122"/>
              </a:rPr>
              <a:t>第</a:t>
            </a:r>
            <a:r>
              <a:rPr lang="en-US" altLang="zh-CN" b="1" dirty="0">
                <a:latin typeface="楷体_GB2312" pitchFamily="49" charset="-122"/>
              </a:rPr>
              <a:t>17</a:t>
            </a:r>
            <a:r>
              <a:rPr lang="zh-CN" altLang="en-US" b="1" dirty="0">
                <a:latin typeface="楷体_GB2312" pitchFamily="49" charset="-122"/>
              </a:rPr>
              <a:t>段：儿子对母亲的感谢，母亲“给我的是生命的教育”</a:t>
            </a:r>
            <a:endParaRPr lang="zh-CN" altLang="en-US" b="1">
              <a:latin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8066">
                                            <p:txEl>
                                              <p:charRg st="13" end="27"/>
                                            </p:txEl>
                                          </p:spTgt>
                                        </p:tgtEl>
                                        <p:attrNameLst>
                                          <p:attrName>style.visibility</p:attrName>
                                        </p:attrNameLst>
                                      </p:cBhvr>
                                      <p:to>
                                        <p:strVal val="visible"/>
                                      </p:to>
                                    </p:set>
                                    <p:anim calcmode="lin" valueType="num">
                                      <p:cBhvr additive="base">
                                        <p:cTn id="7" dur="500" fill="hold"/>
                                        <p:tgtEl>
                                          <p:spTgt spid="88066">
                                            <p:txEl>
                                              <p:charRg st="13" end="2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8066">
                                            <p:txEl>
                                              <p:charRg st="13" end="2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8066">
                                            <p:txEl>
                                              <p:charRg st="27" end="46"/>
                                            </p:txEl>
                                          </p:spTgt>
                                        </p:tgtEl>
                                        <p:attrNameLst>
                                          <p:attrName>style.visibility</p:attrName>
                                        </p:attrNameLst>
                                      </p:cBhvr>
                                      <p:to>
                                        <p:strVal val="visible"/>
                                      </p:to>
                                    </p:set>
                                    <p:anim calcmode="lin" valueType="num">
                                      <p:cBhvr additive="base">
                                        <p:cTn id="13" dur="500" fill="hold"/>
                                        <p:tgtEl>
                                          <p:spTgt spid="88066">
                                            <p:txEl>
                                              <p:charRg st="27" end="4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8066">
                                            <p:txEl>
                                              <p:charRg st="27" end="4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8066">
                                            <p:txEl>
                                              <p:charRg st="46" end="67"/>
                                            </p:txEl>
                                          </p:spTgt>
                                        </p:tgtEl>
                                        <p:attrNameLst>
                                          <p:attrName>style.visibility</p:attrName>
                                        </p:attrNameLst>
                                      </p:cBhvr>
                                      <p:to>
                                        <p:strVal val="visible"/>
                                      </p:to>
                                    </p:set>
                                    <p:anim calcmode="lin" valueType="num">
                                      <p:cBhvr additive="base">
                                        <p:cTn id="19" dur="500" fill="hold"/>
                                        <p:tgtEl>
                                          <p:spTgt spid="88066">
                                            <p:txEl>
                                              <p:charRg st="46" end="6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8066">
                                            <p:txEl>
                                              <p:charRg st="46" end="6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8066">
                                            <p:txEl>
                                              <p:charRg st="67" end="92"/>
                                            </p:txEl>
                                          </p:spTgt>
                                        </p:tgtEl>
                                        <p:attrNameLst>
                                          <p:attrName>style.visibility</p:attrName>
                                        </p:attrNameLst>
                                      </p:cBhvr>
                                      <p:to>
                                        <p:strVal val="visible"/>
                                      </p:to>
                                    </p:set>
                                    <p:anim calcmode="lin" valueType="num">
                                      <p:cBhvr additive="base">
                                        <p:cTn id="25" dur="500" fill="hold"/>
                                        <p:tgtEl>
                                          <p:spTgt spid="88066">
                                            <p:txEl>
                                              <p:charRg st="67" end="9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8066">
                                            <p:txEl>
                                              <p:charRg st="67" end="9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8066">
                                            <p:txEl>
                                              <p:charRg st="92" end="114"/>
                                            </p:txEl>
                                          </p:spTgt>
                                        </p:tgtEl>
                                        <p:attrNameLst>
                                          <p:attrName>style.visibility</p:attrName>
                                        </p:attrNameLst>
                                      </p:cBhvr>
                                      <p:to>
                                        <p:strVal val="visible"/>
                                      </p:to>
                                    </p:set>
                                    <p:anim calcmode="lin" valueType="num">
                                      <p:cBhvr additive="base">
                                        <p:cTn id="31" dur="500" fill="hold"/>
                                        <p:tgtEl>
                                          <p:spTgt spid="88066">
                                            <p:txEl>
                                              <p:charRg st="92" end="11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8066">
                                            <p:txEl>
                                              <p:charRg st="92" end="11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8066">
                                            <p:txEl>
                                              <p:charRg st="114" end="131"/>
                                            </p:txEl>
                                          </p:spTgt>
                                        </p:tgtEl>
                                        <p:attrNameLst>
                                          <p:attrName>style.visibility</p:attrName>
                                        </p:attrNameLst>
                                      </p:cBhvr>
                                      <p:to>
                                        <p:strVal val="visible"/>
                                      </p:to>
                                    </p:set>
                                    <p:anim calcmode="lin" valueType="num">
                                      <p:cBhvr additive="base">
                                        <p:cTn id="37" dur="500" fill="hold"/>
                                        <p:tgtEl>
                                          <p:spTgt spid="88066">
                                            <p:txEl>
                                              <p:charRg st="114" end="13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8066">
                                            <p:txEl>
                                              <p:charRg st="114" end="13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8066">
                                            <p:txEl>
                                              <p:charRg st="131" end="159"/>
                                            </p:txEl>
                                          </p:spTgt>
                                        </p:tgtEl>
                                        <p:attrNameLst>
                                          <p:attrName>style.visibility</p:attrName>
                                        </p:attrNameLst>
                                      </p:cBhvr>
                                      <p:to>
                                        <p:strVal val="visible"/>
                                      </p:to>
                                    </p:set>
                                    <p:anim calcmode="lin" valueType="num">
                                      <p:cBhvr additive="base">
                                        <p:cTn id="43" dur="500" fill="hold"/>
                                        <p:tgtEl>
                                          <p:spTgt spid="88066">
                                            <p:txEl>
                                              <p:charRg st="131" end="15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8066">
                                            <p:txEl>
                                              <p:charRg st="131" end="15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8" name="矩形 21507"/>
          <p:cNvSpPr/>
          <p:nvPr/>
        </p:nvSpPr>
        <p:spPr>
          <a:xfrm>
            <a:off x="7812088" y="1700213"/>
            <a:ext cx="1101725" cy="4194175"/>
          </a:xfrm>
          <a:prstGeom prst="rect">
            <a:avLst/>
          </a:prstGeom>
          <a:noFill/>
          <a:ln w="76200" cap="flat" cmpd="tri">
            <a:solidFill>
              <a:srgbClr val="008000"/>
            </a:solidFill>
            <a:prstDash val="solid"/>
            <a:miter/>
            <a:headEnd type="none" w="med" len="med"/>
            <a:tailEnd type="none" w="med" len="med"/>
          </a:ln>
        </p:spPr>
        <p:txBody>
          <a:bodyPr wrap="none" anchor="t">
            <a:spAutoFit/>
          </a:bodyPr>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分</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析</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形</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象</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p:txBody>
      </p:sp>
      <p:sp>
        <p:nvSpPr>
          <p:cNvPr id="21513" name="椭圆 21512"/>
          <p:cNvSpPr/>
          <p:nvPr/>
        </p:nvSpPr>
        <p:spPr>
          <a:xfrm>
            <a:off x="1258888" y="3141663"/>
            <a:ext cx="1728787" cy="3311525"/>
          </a:xfrm>
          <a:prstGeom prst="ellipse">
            <a:avLst/>
          </a:prstGeom>
          <a:solidFill>
            <a:srgbClr val="A69BFB">
              <a:alpha val="67000"/>
            </a:srgbClr>
          </a:solidFill>
          <a:ln w="9525">
            <a:noFill/>
          </a:ln>
          <a:effectLst>
            <a:prstShdw prst="shdw12" dir="16200000">
              <a:srgbClr val="808080">
                <a:alpha val="50000"/>
              </a:srgbClr>
            </a:prstShdw>
          </a:effectLst>
        </p:spPr>
        <p:txBody>
          <a:bodyPr wrap="none" anchor="ctr"/>
          <a:p>
            <a:pPr algn="ctr"/>
            <a:r>
              <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rPr>
              <a:t>母亲</a:t>
            </a:r>
            <a:endPar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endParaRPr>
          </a:p>
          <a:p>
            <a:pPr algn="ctr"/>
            <a:r>
              <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rPr>
              <a:t>的</a:t>
            </a:r>
            <a:endPar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endParaRPr>
          </a:p>
          <a:p>
            <a:pPr algn="ctr"/>
            <a:r>
              <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rPr>
              <a:t>性格</a:t>
            </a:r>
            <a:endPar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endParaRPr>
          </a:p>
          <a:p>
            <a:pPr algn="ctr"/>
            <a:r>
              <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rPr>
              <a:t>品德</a:t>
            </a:r>
            <a:endPar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endParaRPr>
          </a:p>
        </p:txBody>
      </p:sp>
      <p:pic>
        <p:nvPicPr>
          <p:cNvPr id="21515" name="图片 21514" descr="mother"/>
          <p:cNvPicPr>
            <a:picLocks noChangeAspect="1"/>
          </p:cNvPicPr>
          <p:nvPr/>
        </p:nvPicPr>
        <p:blipFill>
          <a:blip r:embed="rId1"/>
          <a:stretch>
            <a:fillRect/>
          </a:stretch>
        </p:blipFill>
        <p:spPr>
          <a:xfrm>
            <a:off x="3276600" y="1052513"/>
            <a:ext cx="1500188" cy="2387600"/>
          </a:xfrm>
          <a:prstGeom prst="rect">
            <a:avLst/>
          </a:prstGeom>
          <a:noFill/>
          <a:ln w="9525">
            <a:noFill/>
          </a:ln>
        </p:spPr>
      </p:pic>
      <p:sp>
        <p:nvSpPr>
          <p:cNvPr id="21516" name="矩形 21515"/>
          <p:cNvSpPr/>
          <p:nvPr/>
        </p:nvSpPr>
        <p:spPr>
          <a:xfrm>
            <a:off x="468313" y="476250"/>
            <a:ext cx="2735262" cy="1811338"/>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0500">
                      <a:srgbClr val="0819FB">
                        <a:alpha val="100000"/>
                      </a:srgbClr>
                    </a:gs>
                    <a:gs pos="17500">
                      <a:srgbClr val="1A8D48">
                        <a:alpha val="100000"/>
                      </a:srgbClr>
                    </a:gs>
                    <a:gs pos="26000">
                      <a:srgbClr val="FFFF00">
                        <a:alpha val="100000"/>
                      </a:srgbClr>
                    </a:gs>
                    <a:gs pos="36500">
                      <a:srgbClr val="EE3F17">
                        <a:alpha val="100000"/>
                      </a:srgbClr>
                    </a:gs>
                    <a:gs pos="44000">
                      <a:srgbClr val="E81766">
                        <a:alpha val="100000"/>
                      </a:srgbClr>
                    </a:gs>
                    <a:gs pos="50000">
                      <a:srgbClr val="A603AB">
                        <a:alpha val="100000"/>
                      </a:srgbClr>
                    </a:gs>
                    <a:gs pos="56000">
                      <a:srgbClr val="E81766">
                        <a:alpha val="100000"/>
                      </a:srgbClr>
                    </a:gs>
                    <a:gs pos="63500">
                      <a:srgbClr val="EE3F17">
                        <a:alpha val="100000"/>
                      </a:srgbClr>
                    </a:gs>
                    <a:gs pos="74000">
                      <a:srgbClr val="FFFF00">
                        <a:alpha val="100000"/>
                      </a:srgbClr>
                    </a:gs>
                    <a:gs pos="82500">
                      <a:srgbClr val="1A8D48">
                        <a:alpha val="100000"/>
                      </a:srgbClr>
                    </a:gs>
                    <a:gs pos="89500">
                      <a:srgbClr val="0819FB">
                        <a:alpha val="100000"/>
                      </a:srgbClr>
                    </a:gs>
                    <a:gs pos="100000">
                      <a:srgbClr val="A603AB">
                        <a:alpha val="100000"/>
                      </a:srgbClr>
                    </a:gs>
                  </a:gsLst>
                  <a:lin ang="540000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母亲</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0500">
                    <a:srgbClr val="0819FB">
                      <a:alpha val="100000"/>
                    </a:srgbClr>
                  </a:gs>
                  <a:gs pos="17500">
                    <a:srgbClr val="1A8D48">
                      <a:alpha val="100000"/>
                    </a:srgbClr>
                  </a:gs>
                  <a:gs pos="26000">
                    <a:srgbClr val="FFFF00">
                      <a:alpha val="100000"/>
                    </a:srgbClr>
                  </a:gs>
                  <a:gs pos="36500">
                    <a:srgbClr val="EE3F17">
                      <a:alpha val="100000"/>
                    </a:srgbClr>
                  </a:gs>
                  <a:gs pos="44000">
                    <a:srgbClr val="E81766">
                      <a:alpha val="100000"/>
                    </a:srgbClr>
                  </a:gs>
                  <a:gs pos="50000">
                    <a:srgbClr val="A603AB">
                      <a:alpha val="100000"/>
                    </a:srgbClr>
                  </a:gs>
                  <a:gs pos="56000">
                    <a:srgbClr val="E81766">
                      <a:alpha val="100000"/>
                    </a:srgbClr>
                  </a:gs>
                  <a:gs pos="63500">
                    <a:srgbClr val="EE3F17">
                      <a:alpha val="100000"/>
                    </a:srgbClr>
                  </a:gs>
                  <a:gs pos="74000">
                    <a:srgbClr val="FFFF00">
                      <a:alpha val="100000"/>
                    </a:srgbClr>
                  </a:gs>
                  <a:gs pos="82500">
                    <a:srgbClr val="1A8D48">
                      <a:alpha val="100000"/>
                    </a:srgbClr>
                  </a:gs>
                  <a:gs pos="89500">
                    <a:srgbClr val="0819FB">
                      <a:alpha val="100000"/>
                    </a:srgbClr>
                  </a:gs>
                  <a:gs pos="100000">
                    <a:srgbClr val="A603AB">
                      <a:alpha val="100000"/>
                    </a:srgbClr>
                  </a:gs>
                </a:gsLst>
                <a:lin ang="540000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sp>
        <p:nvSpPr>
          <p:cNvPr id="21517" name="椭圆 21516"/>
          <p:cNvSpPr/>
          <p:nvPr/>
        </p:nvSpPr>
        <p:spPr>
          <a:xfrm>
            <a:off x="4859338" y="3141663"/>
            <a:ext cx="1728787" cy="3311525"/>
          </a:xfrm>
          <a:prstGeom prst="ellipse">
            <a:avLst/>
          </a:prstGeom>
          <a:solidFill>
            <a:srgbClr val="A69BFB">
              <a:alpha val="67000"/>
            </a:srgbClr>
          </a:solidFill>
          <a:ln w="9525">
            <a:noFill/>
          </a:ln>
          <a:effectLst>
            <a:prstShdw prst="shdw12" dir="16200000">
              <a:srgbClr val="808080">
                <a:alpha val="50000"/>
              </a:srgbClr>
            </a:prstShdw>
          </a:effectLst>
        </p:spPr>
        <p:txBody>
          <a:bodyPr wrap="none" anchor="ctr"/>
          <a:p>
            <a:pPr algn="ctr"/>
            <a:r>
              <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rPr>
              <a:t>母亲</a:t>
            </a:r>
            <a:endPar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endParaRPr>
          </a:p>
          <a:p>
            <a:pPr algn="ctr"/>
            <a:r>
              <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rPr>
              <a:t>对“我”</a:t>
            </a:r>
            <a:endPar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endParaRPr>
          </a:p>
          <a:p>
            <a:pPr algn="ctr"/>
            <a:r>
              <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rPr>
              <a:t>的</a:t>
            </a:r>
            <a:endPar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endParaRPr>
          </a:p>
          <a:p>
            <a:pPr algn="ctr"/>
            <a:r>
              <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rPr>
              <a:t>影响</a:t>
            </a:r>
            <a:endPar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21516"/>
                                        </p:tgtEl>
                                        <p:attrNameLst>
                                          <p:attrName>style.visibility</p:attrName>
                                        </p:attrNameLst>
                                      </p:cBhvr>
                                      <p:to>
                                        <p:strVal val="visible"/>
                                      </p:to>
                                    </p:set>
                                    <p:anim calcmode="lin" valueType="num">
                                      <p:cBhvr>
                                        <p:cTn id="7" dur="500" fill="hold"/>
                                        <p:tgtEl>
                                          <p:spTgt spid="21516"/>
                                        </p:tgtEl>
                                        <p:attrNameLst>
                                          <p:attrName>ppt_w</p:attrName>
                                        </p:attrNameLst>
                                      </p:cBhvr>
                                      <p:tavLst>
                                        <p:tav tm="0">
                                          <p:val>
                                            <p:strVal val="#ppt_w*0.05"/>
                                          </p:val>
                                        </p:tav>
                                        <p:tav tm="100000">
                                          <p:val>
                                            <p:strVal val="#ppt_w"/>
                                          </p:val>
                                        </p:tav>
                                      </p:tavLst>
                                    </p:anim>
                                    <p:anim calcmode="lin" valueType="num">
                                      <p:cBhvr>
                                        <p:cTn id="8" dur="500" fill="hold"/>
                                        <p:tgtEl>
                                          <p:spTgt spid="21516"/>
                                        </p:tgtEl>
                                        <p:attrNameLst>
                                          <p:attrName>ppt_h</p:attrName>
                                        </p:attrNameLst>
                                      </p:cBhvr>
                                      <p:tavLst>
                                        <p:tav tm="0">
                                          <p:val>
                                            <p:strVal val="#ppt_h"/>
                                          </p:val>
                                        </p:tav>
                                        <p:tav tm="100000">
                                          <p:val>
                                            <p:strVal val="#ppt_h"/>
                                          </p:val>
                                        </p:tav>
                                      </p:tavLst>
                                    </p:anim>
                                    <p:anim calcmode="lin" valueType="num">
                                      <p:cBhvr>
                                        <p:cTn id="9" dur="500" fill="hold"/>
                                        <p:tgtEl>
                                          <p:spTgt spid="21516"/>
                                        </p:tgtEl>
                                        <p:attrNameLst>
                                          <p:attrName>ppt_x</p:attrName>
                                        </p:attrNameLst>
                                      </p:cBhvr>
                                      <p:tavLst>
                                        <p:tav tm="0">
                                          <p:val>
                                            <p:strVal val="#ppt_x-.2"/>
                                          </p:val>
                                        </p:tav>
                                        <p:tav tm="100000">
                                          <p:val>
                                            <p:strVal val="#ppt_x"/>
                                          </p:val>
                                        </p:tav>
                                      </p:tavLst>
                                    </p:anim>
                                    <p:anim calcmode="lin" valueType="num">
                                      <p:cBhvr>
                                        <p:cTn id="10" dur="500" fill="hold"/>
                                        <p:tgtEl>
                                          <p:spTgt spid="21516"/>
                                        </p:tgtEl>
                                        <p:attrNameLst>
                                          <p:attrName>ppt_y</p:attrName>
                                        </p:attrNameLst>
                                      </p:cBhvr>
                                      <p:tavLst>
                                        <p:tav tm="0">
                                          <p:val>
                                            <p:strVal val="#ppt_y"/>
                                          </p:val>
                                        </p:tav>
                                        <p:tav tm="100000">
                                          <p:val>
                                            <p:strVal val="#ppt_y"/>
                                          </p:val>
                                        </p:tav>
                                      </p:tavLst>
                                    </p:anim>
                                    <p:animEffect transition="in" filter="fade">
                                      <p:cBhvr>
                                        <p:cTn id="11" dur="500"/>
                                        <p:tgtEl>
                                          <p:spTgt spid="21516"/>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21515"/>
                                        </p:tgtEl>
                                        <p:attrNameLst>
                                          <p:attrName>style.visibility</p:attrName>
                                        </p:attrNameLst>
                                      </p:cBhvr>
                                      <p:to>
                                        <p:strVal val="visible"/>
                                      </p:to>
                                    </p:set>
                                    <p:anim calcmode="lin" valueType="num">
                                      <p:cBhvr>
                                        <p:cTn id="14" dur="500" fill="hold"/>
                                        <p:tgtEl>
                                          <p:spTgt spid="21515"/>
                                        </p:tgtEl>
                                        <p:attrNameLst>
                                          <p:attrName>ppt_w</p:attrName>
                                        </p:attrNameLst>
                                      </p:cBhvr>
                                      <p:tavLst>
                                        <p:tav tm="0">
                                          <p:val>
                                            <p:strVal val="#ppt_w*0.05"/>
                                          </p:val>
                                        </p:tav>
                                        <p:tav tm="100000">
                                          <p:val>
                                            <p:strVal val="#ppt_w"/>
                                          </p:val>
                                        </p:tav>
                                      </p:tavLst>
                                    </p:anim>
                                    <p:anim calcmode="lin" valueType="num">
                                      <p:cBhvr>
                                        <p:cTn id="15" dur="500" fill="hold"/>
                                        <p:tgtEl>
                                          <p:spTgt spid="21515"/>
                                        </p:tgtEl>
                                        <p:attrNameLst>
                                          <p:attrName>ppt_h</p:attrName>
                                        </p:attrNameLst>
                                      </p:cBhvr>
                                      <p:tavLst>
                                        <p:tav tm="0">
                                          <p:val>
                                            <p:strVal val="#ppt_h"/>
                                          </p:val>
                                        </p:tav>
                                        <p:tav tm="100000">
                                          <p:val>
                                            <p:strVal val="#ppt_h"/>
                                          </p:val>
                                        </p:tav>
                                      </p:tavLst>
                                    </p:anim>
                                    <p:anim calcmode="lin" valueType="num">
                                      <p:cBhvr>
                                        <p:cTn id="16" dur="500" fill="hold"/>
                                        <p:tgtEl>
                                          <p:spTgt spid="21515"/>
                                        </p:tgtEl>
                                        <p:attrNameLst>
                                          <p:attrName>ppt_x</p:attrName>
                                        </p:attrNameLst>
                                      </p:cBhvr>
                                      <p:tavLst>
                                        <p:tav tm="0">
                                          <p:val>
                                            <p:strVal val="#ppt_x-.2"/>
                                          </p:val>
                                        </p:tav>
                                        <p:tav tm="100000">
                                          <p:val>
                                            <p:strVal val="#ppt_x"/>
                                          </p:val>
                                        </p:tav>
                                      </p:tavLst>
                                    </p:anim>
                                    <p:anim calcmode="lin" valueType="num">
                                      <p:cBhvr>
                                        <p:cTn id="17" dur="500" fill="hold"/>
                                        <p:tgtEl>
                                          <p:spTgt spid="21515"/>
                                        </p:tgtEl>
                                        <p:attrNameLst>
                                          <p:attrName>ppt_y</p:attrName>
                                        </p:attrNameLst>
                                      </p:cBhvr>
                                      <p:tavLst>
                                        <p:tav tm="0">
                                          <p:val>
                                            <p:strVal val="#ppt_y"/>
                                          </p:val>
                                        </p:tav>
                                        <p:tav tm="100000">
                                          <p:val>
                                            <p:strVal val="#ppt_y"/>
                                          </p:val>
                                        </p:tav>
                                      </p:tavLst>
                                    </p:anim>
                                    <p:animEffect transition="in" filter="fade">
                                      <p:cBhvr>
                                        <p:cTn id="18" dur="500"/>
                                        <p:tgtEl>
                                          <p:spTgt spid="21515"/>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21513"/>
                                        </p:tgtEl>
                                        <p:attrNameLst>
                                          <p:attrName>style.visibility</p:attrName>
                                        </p:attrNameLst>
                                      </p:cBhvr>
                                      <p:to>
                                        <p:strVal val="visible"/>
                                      </p:to>
                                    </p:set>
                                    <p:animEffect transition="in" filter="wedge">
                                      <p:cBhvr>
                                        <p:cTn id="23" dur="2000"/>
                                        <p:tgtEl>
                                          <p:spTgt spid="21513"/>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21517"/>
                                        </p:tgtEl>
                                        <p:attrNameLst>
                                          <p:attrName>style.visibility</p:attrName>
                                        </p:attrNameLst>
                                      </p:cBhvr>
                                      <p:to>
                                        <p:strVal val="visible"/>
                                      </p:to>
                                    </p:set>
                                    <p:animEffect transition="in" filter="wedge">
                                      <p:cBhvr>
                                        <p:cTn id="28" dur="2000"/>
                                        <p:tgtEl>
                                          <p:spTgt spid="21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3" grpId="0" animBg="1"/>
      <p:bldP spid="215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3" name="矩形 22532"/>
          <p:cNvSpPr/>
          <p:nvPr/>
        </p:nvSpPr>
        <p:spPr>
          <a:xfrm>
            <a:off x="7812088" y="1700213"/>
            <a:ext cx="1101725" cy="4194175"/>
          </a:xfrm>
          <a:prstGeom prst="rect">
            <a:avLst/>
          </a:prstGeom>
          <a:noFill/>
          <a:ln w="76200" cap="flat" cmpd="tri">
            <a:solidFill>
              <a:srgbClr val="008000"/>
            </a:solidFill>
            <a:prstDash val="solid"/>
            <a:miter/>
            <a:headEnd type="none" w="med" len="med"/>
            <a:tailEnd type="none" w="med" len="med"/>
          </a:ln>
        </p:spPr>
        <p:txBody>
          <a:bodyPr wrap="none" anchor="t">
            <a:spAutoFit/>
          </a:bodyPr>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分</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析</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形</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象</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p:txBody>
      </p:sp>
      <p:sp>
        <p:nvSpPr>
          <p:cNvPr id="22535" name="椭圆 22534"/>
          <p:cNvSpPr/>
          <p:nvPr/>
        </p:nvSpPr>
        <p:spPr>
          <a:xfrm>
            <a:off x="2771775" y="3014663"/>
            <a:ext cx="2016125" cy="1638300"/>
          </a:xfrm>
          <a:prstGeom prst="ellipse">
            <a:avLst/>
          </a:prstGeom>
          <a:solidFill>
            <a:srgbClr val="A69BFB">
              <a:alpha val="67000"/>
            </a:srgbClr>
          </a:solidFill>
          <a:ln w="9525">
            <a:noFill/>
          </a:ln>
          <a:effectLst>
            <a:prstShdw prst="shdw12" dir="16200000">
              <a:srgbClr val="808080">
                <a:alpha val="50000"/>
              </a:srgbClr>
            </a:prstShdw>
          </a:effectLst>
        </p:spPr>
        <p:txBody>
          <a:bodyPr wrap="none" anchor="ctr"/>
          <a:p>
            <a:pPr algn="ctr"/>
            <a:r>
              <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rPr>
              <a:t>母亲</a:t>
            </a:r>
            <a:endPar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endParaRPr>
          </a:p>
          <a:p>
            <a:pPr algn="ctr"/>
            <a:r>
              <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rPr>
              <a:t>的</a:t>
            </a:r>
            <a:endPar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endParaRPr>
          </a:p>
          <a:p>
            <a:pPr algn="ctr"/>
            <a:r>
              <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rPr>
              <a:t>性格</a:t>
            </a:r>
            <a:endPar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endParaRPr>
          </a:p>
          <a:p>
            <a:pPr algn="ctr"/>
            <a:r>
              <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rPr>
              <a:t>品德</a:t>
            </a:r>
            <a:endParaRPr lang="zh-CN" altLang="en-US" sz="3200" b="1" dirty="0">
              <a:solidFill>
                <a:srgbClr val="008000"/>
              </a:solidFill>
              <a:effectLst>
                <a:outerShdw blurRad="38100" dist="38100" dir="2700000">
                  <a:srgbClr val="000000"/>
                </a:outerShdw>
              </a:effectLst>
              <a:latin typeface="Arial" panose="020B0604020202020204" pitchFamily="34" charset="0"/>
              <a:ea typeface="黑体" panose="02010609060101010101" pitchFamily="2" charset="-122"/>
            </a:endParaRPr>
          </a:p>
        </p:txBody>
      </p:sp>
      <p:sp>
        <p:nvSpPr>
          <p:cNvPr id="22548" name="文本占位符 22547"/>
          <p:cNvSpPr>
            <a:spLocks noGrp="1"/>
          </p:cNvSpPr>
          <p:nvPr>
            <p:ph type="body" idx="1"/>
          </p:nvPr>
        </p:nvSpPr>
        <p:spPr>
          <a:xfrm>
            <a:off x="611188" y="4940300"/>
            <a:ext cx="6840537" cy="1439863"/>
          </a:xfrm>
          <a:solidFill>
            <a:srgbClr val="3399FF">
              <a:alpha val="30000"/>
            </a:srgbClr>
          </a:solidFill>
        </p:spPr>
        <p:txBody>
          <a:bodyPr/>
          <a:p>
            <a:pPr>
              <a:lnSpc>
                <a:spcPct val="80000"/>
              </a:lnSpc>
            </a:pPr>
            <a:r>
              <a:rPr lang="zh-CN" altLang="en-US" b="1" dirty="0">
                <a:ea typeface="黑体" panose="02010609060101010101" pitchFamily="2" charset="-122"/>
              </a:rPr>
              <a:t>独立抚养三个子女和父亲的寡姐；</a:t>
            </a:r>
            <a:endParaRPr lang="zh-CN" altLang="en-US" b="1" dirty="0">
              <a:ea typeface="黑体" panose="02010609060101010101" pitchFamily="2" charset="-122"/>
            </a:endParaRPr>
          </a:p>
          <a:p>
            <a:pPr>
              <a:lnSpc>
                <a:spcPct val="80000"/>
              </a:lnSpc>
            </a:pPr>
            <a:r>
              <a:rPr lang="zh-CN" altLang="en-US" b="1" dirty="0">
                <a:ea typeface="黑体" panose="02010609060101010101" pitchFamily="2" charset="-122"/>
              </a:rPr>
              <a:t>做事永远丝毫也不敷衍；</a:t>
            </a:r>
            <a:endParaRPr lang="zh-CN" altLang="en-US" b="1" dirty="0">
              <a:ea typeface="黑体" panose="02010609060101010101" pitchFamily="2" charset="-122"/>
            </a:endParaRPr>
          </a:p>
          <a:p>
            <a:pPr>
              <a:lnSpc>
                <a:spcPct val="80000"/>
              </a:lnSpc>
            </a:pPr>
            <a:r>
              <a:rPr lang="zh-CN" altLang="en-US" b="1" dirty="0">
                <a:ea typeface="黑体" panose="02010609060101010101" pitchFamily="2" charset="-122"/>
              </a:rPr>
              <a:t>活到老，穷到老，辛苦到老</a:t>
            </a:r>
            <a:r>
              <a:rPr lang="en-US" altLang="zh-CN" b="1">
                <a:latin typeface="Arial" panose="020B0604020202020204" pitchFamily="34" charset="0"/>
                <a:ea typeface="黑体" panose="02010609060101010101" pitchFamily="2" charset="-122"/>
              </a:rPr>
              <a:t>……</a:t>
            </a:r>
            <a:endParaRPr lang="en-US" altLang="zh-CN" b="1">
              <a:ea typeface="黑体" panose="02010609060101010101" pitchFamily="2" charset="-122"/>
            </a:endParaRPr>
          </a:p>
        </p:txBody>
      </p:sp>
      <p:sp>
        <p:nvSpPr>
          <p:cNvPr id="22551" name="矩形 22550"/>
          <p:cNvSpPr/>
          <p:nvPr/>
        </p:nvSpPr>
        <p:spPr>
          <a:xfrm>
            <a:off x="611188" y="4941888"/>
            <a:ext cx="5329237" cy="1511300"/>
          </a:xfrm>
          <a:prstGeom prst="rect">
            <a:avLst/>
          </a:prstGeom>
          <a:solidFill>
            <a:srgbClr val="3399FF">
              <a:alpha val="30000"/>
            </a:srgbClr>
          </a:solid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80000"/>
              </a:lnSpc>
            </a:pPr>
            <a:r>
              <a:rPr lang="zh-CN" altLang="en-US" b="1" dirty="0">
                <a:ea typeface="黑体" panose="02010609060101010101" pitchFamily="2" charset="-122"/>
              </a:rPr>
              <a:t>默默忍受姑母；</a:t>
            </a:r>
            <a:endParaRPr lang="zh-CN" altLang="en-US" b="1" dirty="0">
              <a:ea typeface="黑体" panose="02010609060101010101" pitchFamily="2" charset="-122"/>
            </a:endParaRPr>
          </a:p>
          <a:p>
            <a:pPr lvl="0">
              <a:lnSpc>
                <a:spcPct val="80000"/>
              </a:lnSpc>
            </a:pPr>
            <a:r>
              <a:rPr lang="zh-CN" altLang="en-US" b="1" dirty="0">
                <a:ea typeface="黑体" panose="02010609060101010101" pitchFamily="2" charset="-122"/>
              </a:rPr>
              <a:t>吵嘴打架，永远没有她；</a:t>
            </a:r>
            <a:endParaRPr lang="zh-CN" altLang="en-US" b="1" dirty="0">
              <a:ea typeface="黑体" panose="02010609060101010101" pitchFamily="2" charset="-122"/>
            </a:endParaRPr>
          </a:p>
          <a:p>
            <a:pPr lvl="0">
              <a:lnSpc>
                <a:spcPct val="80000"/>
              </a:lnSpc>
            </a:pPr>
            <a:r>
              <a:rPr lang="zh-CN" altLang="en-US" b="1" dirty="0">
                <a:ea typeface="黑体" panose="02010609060101010101" pitchFamily="2" charset="-122"/>
              </a:rPr>
              <a:t>她宁吃亏，不逗气</a:t>
            </a:r>
            <a:r>
              <a:rPr lang="en-US" altLang="zh-CN" b="1">
                <a:latin typeface="Arial" panose="020B0604020202020204" pitchFamily="34" charset="0"/>
                <a:ea typeface="黑体" panose="02010609060101010101" pitchFamily="2" charset="-122"/>
              </a:rPr>
              <a:t>…</a:t>
            </a:r>
            <a:r>
              <a:rPr lang="en-US" altLang="zh-CN" b="1">
                <a:latin typeface="Arial" panose="020B0604020202020204" pitchFamily="34" charset="0"/>
                <a:ea typeface="黑体" panose="02010609060101010101" pitchFamily="2" charset="-122"/>
              </a:rPr>
              <a:t>…</a:t>
            </a:r>
            <a:endParaRPr lang="en-US" altLang="zh-CN" b="1">
              <a:ea typeface="黑体" panose="02010609060101010101" pitchFamily="2" charset="-122"/>
            </a:endParaRPr>
          </a:p>
        </p:txBody>
      </p:sp>
      <p:sp>
        <p:nvSpPr>
          <p:cNvPr id="22552" name="矩形 22551"/>
          <p:cNvSpPr/>
          <p:nvPr/>
        </p:nvSpPr>
        <p:spPr>
          <a:xfrm>
            <a:off x="611188" y="4868863"/>
            <a:ext cx="6767512" cy="1439862"/>
          </a:xfrm>
          <a:prstGeom prst="rect">
            <a:avLst/>
          </a:prstGeom>
          <a:solidFill>
            <a:srgbClr val="3399FF">
              <a:alpha val="30000"/>
            </a:srgbClr>
          </a:solid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80000"/>
              </a:lnSpc>
            </a:pPr>
            <a:r>
              <a:rPr lang="zh-CN" altLang="en-US" b="1" dirty="0">
                <a:ea typeface="黑体" panose="02010609060101010101" pitchFamily="2" charset="-122"/>
              </a:rPr>
              <a:t>给亲友帮忙，她总跑在前头；</a:t>
            </a:r>
            <a:endParaRPr lang="zh-CN" altLang="en-US" b="1" dirty="0">
              <a:ea typeface="黑体" panose="02010609060101010101" pitchFamily="2" charset="-122"/>
            </a:endParaRPr>
          </a:p>
          <a:p>
            <a:pPr lvl="0">
              <a:lnSpc>
                <a:spcPct val="80000"/>
              </a:lnSpc>
            </a:pPr>
            <a:r>
              <a:rPr lang="zh-CN" altLang="en-US" b="1" dirty="0">
                <a:ea typeface="黑体" panose="02010609060101010101" pitchFamily="2" charset="-122"/>
              </a:rPr>
              <a:t>客人来，无论手中怎样窘，也设法弄一点东西款待</a:t>
            </a:r>
            <a:r>
              <a:rPr lang="en-US" altLang="zh-CN" b="1">
                <a:latin typeface="Arial" panose="020B0604020202020204" pitchFamily="34" charset="0"/>
                <a:ea typeface="黑体" panose="02010609060101010101" pitchFamily="2" charset="-122"/>
              </a:rPr>
              <a:t>…</a:t>
            </a:r>
            <a:r>
              <a:rPr lang="en-US" altLang="zh-CN" b="1">
                <a:latin typeface="Arial" panose="020B0604020202020204" pitchFamily="34" charset="0"/>
                <a:ea typeface="黑体" panose="02010609060101010101" pitchFamily="2" charset="-122"/>
              </a:rPr>
              <a:t>…</a:t>
            </a:r>
            <a:endParaRPr lang="en-US" altLang="zh-CN" b="1">
              <a:ea typeface="黑体" panose="02010609060101010101" pitchFamily="2" charset="-122"/>
            </a:endParaRPr>
          </a:p>
        </p:txBody>
      </p:sp>
      <p:sp>
        <p:nvSpPr>
          <p:cNvPr id="22553" name="矩形 22552"/>
          <p:cNvSpPr/>
          <p:nvPr/>
        </p:nvSpPr>
        <p:spPr>
          <a:xfrm>
            <a:off x="0" y="4795838"/>
            <a:ext cx="7740650" cy="1728787"/>
          </a:xfrm>
          <a:prstGeom prst="rect">
            <a:avLst/>
          </a:prstGeom>
          <a:solidFill>
            <a:srgbClr val="3399FF">
              <a:alpha val="30000"/>
            </a:srgbClr>
          </a:solid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80000"/>
              </a:lnSpc>
            </a:pPr>
            <a:r>
              <a:rPr lang="zh-CN" altLang="en-US" b="1" dirty="0">
                <a:ea typeface="黑体" panose="02010609060101010101" pitchFamily="2" charset="-122"/>
              </a:rPr>
              <a:t>丈夫死了，鬼子来了，满城血光火焰，可母亲不怕，她要在刺刀下，饥荒中，保护着儿女；</a:t>
            </a:r>
            <a:endParaRPr lang="zh-CN" altLang="en-US" b="1" dirty="0">
              <a:ea typeface="黑体" panose="02010609060101010101" pitchFamily="2" charset="-122"/>
            </a:endParaRPr>
          </a:p>
          <a:p>
            <a:pPr lvl="0">
              <a:lnSpc>
                <a:spcPct val="80000"/>
              </a:lnSpc>
            </a:pPr>
            <a:r>
              <a:rPr lang="zh-CN" altLang="en-US" b="1" dirty="0">
                <a:ea typeface="黑体" panose="02010609060101010101" pitchFamily="2" charset="-122"/>
              </a:rPr>
              <a:t>不慌不哭，从无办法中想出办法来</a:t>
            </a:r>
            <a:r>
              <a:rPr lang="en-US" altLang="zh-CN" b="1">
                <a:latin typeface="Arial" panose="020B0604020202020204" pitchFamily="34" charset="0"/>
                <a:ea typeface="黑体" panose="02010609060101010101" pitchFamily="2" charset="-122"/>
              </a:rPr>
              <a:t>…</a:t>
            </a:r>
            <a:r>
              <a:rPr lang="en-US" altLang="zh-CN" b="1">
                <a:latin typeface="Arial" panose="020B0604020202020204" pitchFamily="34" charset="0"/>
                <a:ea typeface="黑体" panose="02010609060101010101" pitchFamily="2" charset="-122"/>
              </a:rPr>
              <a:t>…</a:t>
            </a:r>
            <a:endParaRPr lang="en-US" altLang="zh-CN" b="1">
              <a:ea typeface="黑体" panose="02010609060101010101" pitchFamily="2" charset="-122"/>
            </a:endParaRPr>
          </a:p>
        </p:txBody>
      </p:sp>
      <p:sp>
        <p:nvSpPr>
          <p:cNvPr id="22554" name="椭圆 22553"/>
          <p:cNvSpPr/>
          <p:nvPr/>
        </p:nvSpPr>
        <p:spPr>
          <a:xfrm>
            <a:off x="900113" y="1052513"/>
            <a:ext cx="1916112" cy="1249362"/>
          </a:xfrm>
          <a:prstGeom prst="ellipse">
            <a:avLst/>
          </a:prstGeom>
          <a:solidFill>
            <a:srgbClr val="BD297E">
              <a:alpha val="47000"/>
            </a:srgbClr>
          </a:solidFill>
          <a:ln w="9525" cap="flat" cmpd="sng">
            <a:solidFill>
              <a:srgbClr val="66FF66">
                <a:alpha val="42999"/>
              </a:srgbClr>
            </a:solidFill>
            <a:prstDash val="solid"/>
            <a:headEnd type="none" w="med" len="med"/>
            <a:tailEnd type="none" w="med" len="med"/>
          </a:ln>
        </p:spPr>
        <p:txBody>
          <a:bodyPr wrap="none" anchor="ctr"/>
          <a:p>
            <a:pPr algn="ctr"/>
            <a:r>
              <a:rPr lang="zh-CN" altLang="en-US" sz="4000" b="1" dirty="0">
                <a:solidFill>
                  <a:srgbClr val="0000FF"/>
                </a:solidFill>
                <a:latin typeface="Arial" panose="020B0604020202020204" pitchFamily="34" charset="0"/>
                <a:ea typeface="隶书" panose="02010509060101010101" pitchFamily="1" charset="-122"/>
              </a:rPr>
              <a:t>待人</a:t>
            </a:r>
            <a:endParaRPr lang="zh-CN" altLang="en-US" sz="4000" b="1" dirty="0">
              <a:solidFill>
                <a:srgbClr val="0000FF"/>
              </a:solidFill>
              <a:latin typeface="Arial" panose="020B0604020202020204" pitchFamily="34" charset="0"/>
              <a:ea typeface="隶书" panose="02010509060101010101" pitchFamily="1" charset="-122"/>
            </a:endParaRPr>
          </a:p>
          <a:p>
            <a:pPr algn="ctr"/>
            <a:r>
              <a:rPr lang="zh-CN" altLang="en-US" sz="4000" b="1" dirty="0">
                <a:solidFill>
                  <a:srgbClr val="0000FF"/>
                </a:solidFill>
                <a:latin typeface="Arial" panose="020B0604020202020204" pitchFamily="34" charset="0"/>
                <a:ea typeface="隶书" panose="02010509060101010101" pitchFamily="1" charset="-122"/>
              </a:rPr>
              <a:t>热情</a:t>
            </a:r>
            <a:endParaRPr lang="zh-CN" altLang="en-US" sz="4000" b="1" dirty="0">
              <a:solidFill>
                <a:srgbClr val="0000FF"/>
              </a:solidFill>
              <a:latin typeface="Arial" panose="020B0604020202020204" pitchFamily="34" charset="0"/>
              <a:ea typeface="隶书" panose="02010509060101010101" pitchFamily="1" charset="-122"/>
            </a:endParaRPr>
          </a:p>
        </p:txBody>
      </p:sp>
      <p:sp>
        <p:nvSpPr>
          <p:cNvPr id="22555" name="椭圆 22554"/>
          <p:cNvSpPr/>
          <p:nvPr/>
        </p:nvSpPr>
        <p:spPr>
          <a:xfrm rot="-39002" flipH="1">
            <a:off x="4503738" y="1125538"/>
            <a:ext cx="1852612" cy="1208087"/>
          </a:xfrm>
          <a:prstGeom prst="ellipse">
            <a:avLst/>
          </a:prstGeom>
          <a:solidFill>
            <a:srgbClr val="BD297E">
              <a:alpha val="47000"/>
            </a:srgbClr>
          </a:solidFill>
          <a:ln w="9525" cap="flat" cmpd="sng">
            <a:solidFill>
              <a:srgbClr val="66FF66">
                <a:alpha val="42999"/>
              </a:srgbClr>
            </a:solidFill>
            <a:prstDash val="solid"/>
            <a:headEnd type="none" w="med" len="med"/>
            <a:tailEnd type="none" w="med" len="med"/>
          </a:ln>
        </p:spPr>
        <p:txBody>
          <a:bodyPr wrap="none" anchor="ctr"/>
          <a:p>
            <a:pPr algn="ctr"/>
            <a:r>
              <a:rPr lang="zh-CN" altLang="en-US" sz="4000" b="1" dirty="0">
                <a:solidFill>
                  <a:srgbClr val="0000FF"/>
                </a:solidFill>
                <a:latin typeface="Arial" panose="020B0604020202020204" pitchFamily="34" charset="0"/>
                <a:ea typeface="隶书" panose="02010509060101010101" pitchFamily="1" charset="-122"/>
              </a:rPr>
              <a:t>坚强</a:t>
            </a:r>
            <a:endParaRPr lang="zh-CN" altLang="en-US" sz="4000" b="1" dirty="0">
              <a:solidFill>
                <a:srgbClr val="0000FF"/>
              </a:solidFill>
              <a:latin typeface="Arial" panose="020B0604020202020204" pitchFamily="34" charset="0"/>
              <a:ea typeface="隶书" panose="02010509060101010101" pitchFamily="1" charset="-122"/>
            </a:endParaRPr>
          </a:p>
          <a:p>
            <a:pPr algn="ctr"/>
            <a:r>
              <a:rPr lang="zh-CN" altLang="en-US" sz="4000" b="1" dirty="0">
                <a:solidFill>
                  <a:srgbClr val="0000FF"/>
                </a:solidFill>
                <a:latin typeface="Arial" panose="020B0604020202020204" pitchFamily="34" charset="0"/>
                <a:ea typeface="隶书" panose="02010509060101010101" pitchFamily="1" charset="-122"/>
              </a:rPr>
              <a:t>硬性</a:t>
            </a:r>
            <a:endParaRPr lang="zh-CN" altLang="en-US" sz="4000" b="1" dirty="0">
              <a:solidFill>
                <a:srgbClr val="0000FF"/>
              </a:solidFill>
              <a:latin typeface="Arial" panose="020B0604020202020204" pitchFamily="34" charset="0"/>
              <a:ea typeface="隶书" panose="02010509060101010101" pitchFamily="1" charset="-122"/>
            </a:endParaRPr>
          </a:p>
        </p:txBody>
      </p:sp>
      <p:sp>
        <p:nvSpPr>
          <p:cNvPr id="22556" name="椭圆 22555"/>
          <p:cNvSpPr/>
          <p:nvPr/>
        </p:nvSpPr>
        <p:spPr>
          <a:xfrm>
            <a:off x="2682875" y="333375"/>
            <a:ext cx="1889125" cy="1254125"/>
          </a:xfrm>
          <a:prstGeom prst="ellipse">
            <a:avLst/>
          </a:prstGeom>
          <a:solidFill>
            <a:srgbClr val="BD297E">
              <a:alpha val="47000"/>
            </a:srgbClr>
          </a:solidFill>
          <a:ln w="9525" cap="flat" cmpd="sng">
            <a:solidFill>
              <a:srgbClr val="66FF66">
                <a:alpha val="42999"/>
              </a:srgbClr>
            </a:solidFill>
            <a:prstDash val="solid"/>
            <a:headEnd type="none" w="med" len="med"/>
            <a:tailEnd type="none" w="med" len="med"/>
          </a:ln>
        </p:spPr>
        <p:txBody>
          <a:bodyPr wrap="none" anchor="ctr"/>
          <a:p>
            <a:pPr algn="ctr"/>
            <a:r>
              <a:rPr lang="zh-CN" altLang="en-US" sz="4000" b="1" dirty="0">
                <a:solidFill>
                  <a:srgbClr val="0000FF"/>
                </a:solidFill>
                <a:latin typeface="Arial" panose="020B0604020202020204" pitchFamily="34" charset="0"/>
                <a:ea typeface="隶书" panose="02010509060101010101" pitchFamily="1" charset="-122"/>
              </a:rPr>
              <a:t>勤劳</a:t>
            </a:r>
            <a:endParaRPr lang="zh-CN" altLang="en-US" sz="4000" b="1" dirty="0">
              <a:solidFill>
                <a:srgbClr val="0000FF"/>
              </a:solidFill>
              <a:latin typeface="Arial" panose="020B0604020202020204" pitchFamily="34" charset="0"/>
              <a:ea typeface="隶书" panose="02010509060101010101" pitchFamily="1" charset="-122"/>
            </a:endParaRPr>
          </a:p>
          <a:p>
            <a:pPr algn="ctr"/>
            <a:r>
              <a:rPr lang="zh-CN" altLang="en-US" sz="4000" b="1" dirty="0">
                <a:solidFill>
                  <a:srgbClr val="0000FF"/>
                </a:solidFill>
                <a:latin typeface="Arial" panose="020B0604020202020204" pitchFamily="34" charset="0"/>
                <a:ea typeface="隶书" panose="02010509060101010101" pitchFamily="1" charset="-122"/>
              </a:rPr>
              <a:t>认真</a:t>
            </a:r>
            <a:endParaRPr lang="zh-CN" altLang="en-US" sz="4000" b="1" dirty="0">
              <a:solidFill>
                <a:srgbClr val="0000FF"/>
              </a:solidFill>
              <a:latin typeface="Arial" panose="020B0604020202020204" pitchFamily="34" charset="0"/>
              <a:ea typeface="隶书" panose="02010509060101010101" pitchFamily="1" charset="-122"/>
            </a:endParaRPr>
          </a:p>
        </p:txBody>
      </p:sp>
      <p:sp>
        <p:nvSpPr>
          <p:cNvPr id="22557" name="椭圆 22556"/>
          <p:cNvSpPr/>
          <p:nvPr/>
        </p:nvSpPr>
        <p:spPr>
          <a:xfrm rot="9131" flipH="1">
            <a:off x="827088" y="2636838"/>
            <a:ext cx="1852612" cy="1212850"/>
          </a:xfrm>
          <a:prstGeom prst="ellipse">
            <a:avLst/>
          </a:prstGeom>
          <a:solidFill>
            <a:srgbClr val="BD297E">
              <a:alpha val="47000"/>
            </a:srgbClr>
          </a:solidFill>
          <a:ln w="9525" cap="flat" cmpd="sng">
            <a:solidFill>
              <a:srgbClr val="66FF66">
                <a:alpha val="42999"/>
              </a:srgbClr>
            </a:solidFill>
            <a:prstDash val="solid"/>
            <a:headEnd type="none" w="med" len="med"/>
            <a:tailEnd type="none" w="med" len="med"/>
          </a:ln>
        </p:spPr>
        <p:txBody>
          <a:bodyPr wrap="none" anchor="ctr"/>
          <a:p>
            <a:pPr algn="ctr"/>
            <a:r>
              <a:rPr lang="zh-CN" altLang="en-US" sz="4000" b="1" dirty="0">
                <a:solidFill>
                  <a:srgbClr val="0000FF"/>
                </a:solidFill>
                <a:latin typeface="Arial" panose="020B0604020202020204" pitchFamily="34" charset="0"/>
                <a:ea typeface="隶书" panose="02010509060101010101" pitchFamily="1" charset="-122"/>
              </a:rPr>
              <a:t>朴实</a:t>
            </a:r>
            <a:endParaRPr lang="zh-CN" altLang="en-US" sz="4000" b="1" dirty="0">
              <a:solidFill>
                <a:srgbClr val="0000FF"/>
              </a:solidFill>
              <a:latin typeface="Arial" panose="020B0604020202020204" pitchFamily="34" charset="0"/>
              <a:ea typeface="隶书" panose="02010509060101010101" pitchFamily="1" charset="-122"/>
            </a:endParaRPr>
          </a:p>
          <a:p>
            <a:pPr algn="ctr"/>
            <a:r>
              <a:rPr lang="zh-CN" altLang="en-US" sz="4000" b="1" dirty="0">
                <a:solidFill>
                  <a:srgbClr val="0000FF"/>
                </a:solidFill>
                <a:latin typeface="Arial" panose="020B0604020202020204" pitchFamily="34" charset="0"/>
                <a:ea typeface="隶书" panose="02010509060101010101" pitchFamily="1" charset="-122"/>
              </a:rPr>
              <a:t>善良</a:t>
            </a:r>
            <a:endParaRPr lang="zh-CN" altLang="en-US" sz="4000" b="1" dirty="0">
              <a:solidFill>
                <a:srgbClr val="0000FF"/>
              </a:solidFill>
              <a:latin typeface="Arial" panose="020B0604020202020204" pitchFamily="34" charset="0"/>
              <a:ea typeface="隶书" panose="02010509060101010101" pitchFamily="1" charset="-122"/>
            </a:endParaRPr>
          </a:p>
        </p:txBody>
      </p:sp>
      <p:sp>
        <p:nvSpPr>
          <p:cNvPr id="22563" name="直接连接符 22562"/>
          <p:cNvSpPr/>
          <p:nvPr/>
        </p:nvSpPr>
        <p:spPr>
          <a:xfrm>
            <a:off x="3635375" y="4652963"/>
            <a:ext cx="0" cy="1916112"/>
          </a:xfrm>
          <a:prstGeom prst="line">
            <a:avLst/>
          </a:prstGeom>
          <a:ln w="76200" cap="flat" cmpd="sng">
            <a:solidFill>
              <a:srgbClr val="00CC00">
                <a:alpha val="42999"/>
              </a:srgbClr>
            </a:solidFill>
            <a:prstDash val="solid"/>
            <a:headEnd type="none" w="med" len="med"/>
            <a:tailEnd type="none" w="med" len="med"/>
          </a:ln>
        </p:spPr>
      </p:sp>
      <p:sp>
        <p:nvSpPr>
          <p:cNvPr id="22566" name="矩形 22565"/>
          <p:cNvSpPr/>
          <p:nvPr/>
        </p:nvSpPr>
        <p:spPr>
          <a:xfrm>
            <a:off x="395288" y="4911725"/>
            <a:ext cx="6624637" cy="1468438"/>
          </a:xfrm>
          <a:prstGeom prst="rect">
            <a:avLst/>
          </a:prstGeom>
          <a:solidFill>
            <a:srgbClr val="3399FF">
              <a:alpha val="30000"/>
            </a:srgbClr>
          </a:solid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80000"/>
              </a:lnSpc>
            </a:pPr>
            <a:r>
              <a:rPr lang="zh-CN" altLang="en-US" b="1" dirty="0">
                <a:ea typeface="黑体" panose="02010609060101010101" pitchFamily="2" charset="-122"/>
              </a:rPr>
              <a:t>送“我”上学校，支持儿女；</a:t>
            </a:r>
            <a:endParaRPr lang="zh-CN" altLang="en-US" b="1" dirty="0">
              <a:ea typeface="黑体" panose="02010609060101010101" pitchFamily="2" charset="-122"/>
            </a:endParaRPr>
          </a:p>
          <a:p>
            <a:pPr lvl="0">
              <a:lnSpc>
                <a:spcPct val="80000"/>
              </a:lnSpc>
            </a:pPr>
            <a:r>
              <a:rPr lang="zh-CN" altLang="en-US" b="1" dirty="0">
                <a:ea typeface="黑体" panose="02010609060101010101" pitchFamily="2" charset="-122"/>
              </a:rPr>
              <a:t>忍痛送女出嫁；</a:t>
            </a:r>
            <a:endParaRPr lang="zh-CN" altLang="en-US" b="1" dirty="0">
              <a:ea typeface="黑体" panose="02010609060101010101" pitchFamily="2" charset="-122"/>
            </a:endParaRPr>
          </a:p>
          <a:p>
            <a:pPr lvl="0">
              <a:lnSpc>
                <a:spcPct val="80000"/>
              </a:lnSpc>
            </a:pPr>
            <a:r>
              <a:rPr lang="zh-CN" altLang="en-US" b="1" dirty="0">
                <a:ea typeface="黑体" panose="02010609060101010101" pitchFamily="2" charset="-122"/>
              </a:rPr>
              <a:t>顺从儿子的婚姻主张</a:t>
            </a:r>
            <a:r>
              <a:rPr lang="en-US" altLang="zh-CN" b="1">
                <a:latin typeface="Arial" panose="020B0604020202020204" pitchFamily="34" charset="0"/>
                <a:ea typeface="黑体" panose="02010609060101010101" pitchFamily="2" charset="-122"/>
              </a:rPr>
              <a:t>…</a:t>
            </a:r>
            <a:r>
              <a:rPr lang="en-US" altLang="zh-CN" b="1">
                <a:latin typeface="Arial" panose="020B0604020202020204" pitchFamily="34" charset="0"/>
                <a:ea typeface="黑体" panose="02010609060101010101" pitchFamily="2" charset="-122"/>
              </a:rPr>
              <a:t>…</a:t>
            </a:r>
            <a:endParaRPr lang="en-US" altLang="zh-CN" b="1">
              <a:ea typeface="黑体" panose="02010609060101010101" pitchFamily="2" charset="-122"/>
            </a:endParaRPr>
          </a:p>
        </p:txBody>
      </p:sp>
      <p:sp>
        <p:nvSpPr>
          <p:cNvPr id="22564" name="矩形 22563"/>
          <p:cNvSpPr/>
          <p:nvPr/>
        </p:nvSpPr>
        <p:spPr>
          <a:xfrm>
            <a:off x="755650" y="5156200"/>
            <a:ext cx="6265863" cy="1109663"/>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0000FF"/>
                    </a:gs>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path path="shape">
                    <a:fillToRect l="50000" t="50000" r="50000" b="50000"/>
                  </a:path>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感人的母亲形象</a:t>
            </a:r>
            <a:endParaRPr lang="zh-CN" altLang="en-US" sz="3600" b="1">
              <a:ln w="12700" cap="flat" cmpd="sng">
                <a:solidFill>
                  <a:srgbClr val="EAEAEA"/>
                </a:solidFill>
                <a:prstDash val="solid"/>
                <a:headEnd type="none" w="med" len="med"/>
                <a:tailEnd type="none" w="med" len="med"/>
              </a:ln>
              <a:gradFill rotWithShape="0">
                <a:gsLst>
                  <a:gs pos="0">
                    <a:srgbClr val="0000FF"/>
                  </a:gs>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path path="shape">
                  <a:fillToRect l="50000" t="50000" r="50000" b="50000"/>
                </a:path>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sp>
        <p:nvSpPr>
          <p:cNvPr id="22565" name="椭圆 22564"/>
          <p:cNvSpPr/>
          <p:nvPr/>
        </p:nvSpPr>
        <p:spPr>
          <a:xfrm rot="-39002" flipH="1">
            <a:off x="4519613" y="2492375"/>
            <a:ext cx="1852612" cy="1208088"/>
          </a:xfrm>
          <a:prstGeom prst="ellipse">
            <a:avLst/>
          </a:prstGeom>
          <a:solidFill>
            <a:srgbClr val="BD297E">
              <a:alpha val="47000"/>
            </a:srgbClr>
          </a:solidFill>
          <a:ln w="9525" cap="flat" cmpd="sng">
            <a:solidFill>
              <a:srgbClr val="66FF66">
                <a:alpha val="42999"/>
              </a:srgbClr>
            </a:solidFill>
            <a:prstDash val="solid"/>
            <a:headEnd type="none" w="med" len="med"/>
            <a:tailEnd type="none" w="med" len="med"/>
          </a:ln>
        </p:spPr>
        <p:txBody>
          <a:bodyPr wrap="none" anchor="ctr"/>
          <a:p>
            <a:pPr algn="ctr"/>
            <a:r>
              <a:rPr lang="zh-CN" altLang="en-US" sz="4000" b="1" dirty="0">
                <a:solidFill>
                  <a:srgbClr val="0000FF"/>
                </a:solidFill>
                <a:latin typeface="Arial" panose="020B0604020202020204" pitchFamily="34" charset="0"/>
                <a:ea typeface="隶书" panose="02010509060101010101" pitchFamily="1" charset="-122"/>
              </a:rPr>
              <a:t>慈爱</a:t>
            </a:r>
            <a:endParaRPr lang="zh-CN" altLang="en-US" sz="4000" b="1" dirty="0">
              <a:solidFill>
                <a:srgbClr val="0000FF"/>
              </a:solidFill>
              <a:latin typeface="Arial" panose="020B0604020202020204" pitchFamily="34" charset="0"/>
              <a:ea typeface="隶书" panose="02010509060101010101" pitchFamily="1" charset="-122"/>
            </a:endParaRPr>
          </a:p>
          <a:p>
            <a:pPr algn="ctr"/>
            <a:r>
              <a:rPr lang="zh-CN" altLang="en-US" sz="4000" b="1" dirty="0">
                <a:solidFill>
                  <a:srgbClr val="0000FF"/>
                </a:solidFill>
                <a:latin typeface="Arial" panose="020B0604020202020204" pitchFamily="34" charset="0"/>
                <a:ea typeface="隶书" panose="02010509060101010101" pitchFamily="1" charset="-122"/>
              </a:rPr>
              <a:t>明理</a:t>
            </a:r>
            <a:endParaRPr lang="zh-CN" altLang="en-US" sz="4000" b="1" dirty="0">
              <a:solidFill>
                <a:srgbClr val="0000FF"/>
              </a:solidFill>
              <a:latin typeface="Arial" panose="020B0604020202020204" pitchFamily="34" charset="0"/>
              <a:ea typeface="隶书" panose="02010509060101010101" pitchFamily="1" charset="-122"/>
            </a:endParaRPr>
          </a:p>
        </p:txBody>
      </p:sp>
      <p:sp>
        <p:nvSpPr>
          <p:cNvPr id="22567" name="直接连接符 22566"/>
          <p:cNvSpPr/>
          <p:nvPr/>
        </p:nvSpPr>
        <p:spPr>
          <a:xfrm>
            <a:off x="900113" y="4579938"/>
            <a:ext cx="2735262" cy="360362"/>
          </a:xfrm>
          <a:prstGeom prst="line">
            <a:avLst/>
          </a:prstGeom>
          <a:ln w="76200" cap="flat" cmpd="sng">
            <a:solidFill>
              <a:srgbClr val="00CC00">
                <a:alpha val="42999"/>
              </a:srgbClr>
            </a:solidFill>
            <a:prstDash val="solid"/>
            <a:headEnd type="none" w="med" len="med"/>
            <a:tailEnd type="none" w="med" len="med"/>
          </a:ln>
        </p:spPr>
      </p:sp>
      <p:sp>
        <p:nvSpPr>
          <p:cNvPr id="22568" name="直接连接符 22567"/>
          <p:cNvSpPr/>
          <p:nvPr/>
        </p:nvSpPr>
        <p:spPr>
          <a:xfrm flipV="1">
            <a:off x="3635375" y="4508500"/>
            <a:ext cx="2520950" cy="431800"/>
          </a:xfrm>
          <a:prstGeom prst="line">
            <a:avLst/>
          </a:prstGeom>
          <a:ln w="76200" cap="flat" cmpd="sng">
            <a:solidFill>
              <a:srgbClr val="00CC00">
                <a:alpha val="42999"/>
              </a:srgbClr>
            </a:solidFill>
            <a:prstDash val="solid"/>
            <a:headEnd type="none" w="med" len="med"/>
            <a:tailEnd type="none" w="med" len="med"/>
          </a:ln>
        </p:spPr>
      </p:sp>
      <p:pic>
        <p:nvPicPr>
          <p:cNvPr id="22571" name="图片 22570" descr="8"/>
          <p:cNvPicPr>
            <a:picLocks noChangeAspect="1"/>
          </p:cNvPicPr>
          <p:nvPr/>
        </p:nvPicPr>
        <p:blipFill>
          <a:blip r:embed="rId1"/>
          <a:stretch>
            <a:fillRect/>
          </a:stretch>
        </p:blipFill>
        <p:spPr>
          <a:xfrm>
            <a:off x="2268538" y="1484313"/>
            <a:ext cx="2592387" cy="19256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2556"/>
                                        </p:tgtEl>
                                        <p:attrNameLst>
                                          <p:attrName>style.visibility</p:attrName>
                                        </p:attrNameLst>
                                      </p:cBhvr>
                                      <p:to>
                                        <p:strVal val="visible"/>
                                      </p:to>
                                    </p:set>
                                    <p:animEffect transition="in" filter="wedge">
                                      <p:cBhvr>
                                        <p:cTn id="7" dur="2000"/>
                                        <p:tgtEl>
                                          <p:spTgt spid="22556"/>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22548"/>
                                        </p:tgtEl>
                                        <p:attrNameLst>
                                          <p:attrName>style.visibility</p:attrName>
                                        </p:attrNameLst>
                                      </p:cBhvr>
                                      <p:to>
                                        <p:strVal val="visible"/>
                                      </p:to>
                                    </p:set>
                                    <p:anim calcmode="lin" valueType="num">
                                      <p:cBhvr>
                                        <p:cTn id="12" dur="1000" fill="hold"/>
                                        <p:tgtEl>
                                          <p:spTgt spid="22548"/>
                                        </p:tgtEl>
                                        <p:attrNameLst>
                                          <p:attrName>ppt_x</p:attrName>
                                        </p:attrNameLst>
                                      </p:cBhvr>
                                      <p:tavLst>
                                        <p:tav tm="0">
                                          <p:val>
                                            <p:strVal val="#ppt_x-.2"/>
                                          </p:val>
                                        </p:tav>
                                        <p:tav tm="100000">
                                          <p:val>
                                            <p:strVal val="#ppt_x"/>
                                          </p:val>
                                        </p:tav>
                                      </p:tavLst>
                                    </p:anim>
                                    <p:anim calcmode="lin" valueType="num">
                                      <p:cBhvr>
                                        <p:cTn id="13" dur="1000" fill="hold"/>
                                        <p:tgtEl>
                                          <p:spTgt spid="2254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2548"/>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22548">
                                            <p:txEl>
                                              <p:charRg st="0" end="16"/>
                                            </p:txEl>
                                          </p:spTgt>
                                        </p:tgtEl>
                                        <p:attrNameLst>
                                          <p:attrName>style.visibility</p:attrName>
                                        </p:attrNameLst>
                                      </p:cBhvr>
                                      <p:to>
                                        <p:strVal val="visible"/>
                                      </p:to>
                                    </p:set>
                                    <p:anim calcmode="lin" valueType="num">
                                      <p:cBhvr>
                                        <p:cTn id="19" dur="1000" fill="hold"/>
                                        <p:tgtEl>
                                          <p:spTgt spid="22548">
                                            <p:txEl>
                                              <p:charRg st="0" end="16"/>
                                            </p:txEl>
                                          </p:spTgt>
                                        </p:tgtEl>
                                        <p:attrNameLst>
                                          <p:attrName>ppt_x</p:attrName>
                                        </p:attrNameLst>
                                      </p:cBhvr>
                                      <p:tavLst>
                                        <p:tav tm="0">
                                          <p:val>
                                            <p:strVal val="#ppt_x-.2"/>
                                          </p:val>
                                        </p:tav>
                                        <p:tav tm="100000">
                                          <p:val>
                                            <p:strVal val="#ppt_x"/>
                                          </p:val>
                                        </p:tav>
                                      </p:tavLst>
                                    </p:anim>
                                    <p:anim calcmode="lin" valueType="num">
                                      <p:cBhvr>
                                        <p:cTn id="20" dur="1000" fill="hold"/>
                                        <p:tgtEl>
                                          <p:spTgt spid="22548">
                                            <p:txEl>
                                              <p:charRg st="0" end="16"/>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2548">
                                            <p:txEl>
                                              <p:charRg st="0" end="1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22548">
                                            <p:txEl>
                                              <p:charRg st="16" end="28"/>
                                            </p:txEl>
                                          </p:spTgt>
                                        </p:tgtEl>
                                        <p:attrNameLst>
                                          <p:attrName>style.visibility</p:attrName>
                                        </p:attrNameLst>
                                      </p:cBhvr>
                                      <p:to>
                                        <p:strVal val="visible"/>
                                      </p:to>
                                    </p:set>
                                    <p:anim calcmode="lin" valueType="num">
                                      <p:cBhvr>
                                        <p:cTn id="26" dur="1000" fill="hold"/>
                                        <p:tgtEl>
                                          <p:spTgt spid="22548">
                                            <p:txEl>
                                              <p:charRg st="16" end="28"/>
                                            </p:txEl>
                                          </p:spTgt>
                                        </p:tgtEl>
                                        <p:attrNameLst>
                                          <p:attrName>ppt_x</p:attrName>
                                        </p:attrNameLst>
                                      </p:cBhvr>
                                      <p:tavLst>
                                        <p:tav tm="0">
                                          <p:val>
                                            <p:strVal val="#ppt_x-.2"/>
                                          </p:val>
                                        </p:tav>
                                        <p:tav tm="100000">
                                          <p:val>
                                            <p:strVal val="#ppt_x"/>
                                          </p:val>
                                        </p:tav>
                                      </p:tavLst>
                                    </p:anim>
                                    <p:anim calcmode="lin" valueType="num">
                                      <p:cBhvr>
                                        <p:cTn id="27" dur="1000" fill="hold"/>
                                        <p:tgtEl>
                                          <p:spTgt spid="22548">
                                            <p:txEl>
                                              <p:charRg st="16" end="28"/>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2548">
                                            <p:txEl>
                                              <p:charRg st="16" end="2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22548">
                                            <p:txEl>
                                              <p:charRg st="28" end="43"/>
                                            </p:txEl>
                                          </p:spTgt>
                                        </p:tgtEl>
                                        <p:attrNameLst>
                                          <p:attrName>style.visibility</p:attrName>
                                        </p:attrNameLst>
                                      </p:cBhvr>
                                      <p:to>
                                        <p:strVal val="visible"/>
                                      </p:to>
                                    </p:set>
                                    <p:anim calcmode="lin" valueType="num">
                                      <p:cBhvr>
                                        <p:cTn id="33" dur="1000" fill="hold"/>
                                        <p:tgtEl>
                                          <p:spTgt spid="22548">
                                            <p:txEl>
                                              <p:charRg st="28" end="43"/>
                                            </p:txEl>
                                          </p:spTgt>
                                        </p:tgtEl>
                                        <p:attrNameLst>
                                          <p:attrName>ppt_x</p:attrName>
                                        </p:attrNameLst>
                                      </p:cBhvr>
                                      <p:tavLst>
                                        <p:tav tm="0">
                                          <p:val>
                                            <p:strVal val="#ppt_x-.2"/>
                                          </p:val>
                                        </p:tav>
                                        <p:tav tm="100000">
                                          <p:val>
                                            <p:strVal val="#ppt_x"/>
                                          </p:val>
                                        </p:tav>
                                      </p:tavLst>
                                    </p:anim>
                                    <p:anim calcmode="lin" valueType="num">
                                      <p:cBhvr>
                                        <p:cTn id="34" dur="1000" fill="hold"/>
                                        <p:tgtEl>
                                          <p:spTgt spid="22548">
                                            <p:txEl>
                                              <p:charRg st="28" end="43"/>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22548">
                                            <p:txEl>
                                              <p:charRg st="28" end="4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22548">
                                            <p:txEl>
                                              <p:charRg st="0" end="16"/>
                                            </p:txEl>
                                          </p:spTgt>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22548">
                                            <p:txEl>
                                              <p:charRg st="16" end="28"/>
                                            </p:txEl>
                                          </p:spTgt>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22548">
                                            <p:txEl>
                                              <p:charRg st="28" end="43"/>
                                            </p:txEl>
                                          </p:spTgt>
                                        </p:tgtEl>
                                        <p:attrNameLst>
                                          <p:attrName>style.visibility</p:attrName>
                                        </p:attrNameLst>
                                      </p:cBhvr>
                                      <p:to>
                                        <p:strVal val="hidden"/>
                                      </p:to>
                                    </p:set>
                                  </p:childTnLst>
                                </p:cTn>
                              </p:par>
                              <p:par>
                                <p:cTn id="44" presetID="1" presetClass="exit" presetSubtype="0" fill="hold" grpId="1" nodeType="withEffect">
                                  <p:stCondLst>
                                    <p:cond delay="0"/>
                                  </p:stCondLst>
                                  <p:childTnLst>
                                    <p:set>
                                      <p:cBhvr>
                                        <p:cTn id="45" dur="1" fill="hold">
                                          <p:stCondLst>
                                            <p:cond delay="0"/>
                                          </p:stCondLst>
                                        </p:cTn>
                                        <p:tgtEl>
                                          <p:spTgt spid="22548"/>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0" presetClass="entr" presetSubtype="0" fill="hold" grpId="0" nodeType="clickEffect">
                                  <p:stCondLst>
                                    <p:cond delay="0"/>
                                  </p:stCondLst>
                                  <p:childTnLst>
                                    <p:set>
                                      <p:cBhvr>
                                        <p:cTn id="49" dur="1" fill="hold">
                                          <p:stCondLst>
                                            <p:cond delay="0"/>
                                          </p:stCondLst>
                                        </p:cTn>
                                        <p:tgtEl>
                                          <p:spTgt spid="22554"/>
                                        </p:tgtEl>
                                        <p:attrNameLst>
                                          <p:attrName>style.visibility</p:attrName>
                                        </p:attrNameLst>
                                      </p:cBhvr>
                                      <p:to>
                                        <p:strVal val="visible"/>
                                      </p:to>
                                    </p:set>
                                    <p:animEffect transition="in" filter="wedge">
                                      <p:cBhvr>
                                        <p:cTn id="50" dur="2000"/>
                                        <p:tgtEl>
                                          <p:spTgt spid="22554"/>
                                        </p:tgtEl>
                                      </p:cBhvr>
                                    </p:animEffect>
                                  </p:childTnLst>
                                </p:cTn>
                              </p:par>
                            </p:childTnLst>
                          </p:cTn>
                        </p:par>
                      </p:childTnLst>
                    </p:cTn>
                  </p:par>
                  <p:par>
                    <p:cTn id="51" fill="hold">
                      <p:stCondLst>
                        <p:cond delay="indefinite"/>
                      </p:stCondLst>
                      <p:childTnLst>
                        <p:par>
                          <p:cTn id="52" fill="hold">
                            <p:stCondLst>
                              <p:cond delay="0"/>
                            </p:stCondLst>
                            <p:childTnLst>
                              <p:par>
                                <p:cTn id="53" presetID="17" presetClass="entr" presetSubtype="10" fill="hold" grpId="0" nodeType="clickEffect">
                                  <p:stCondLst>
                                    <p:cond delay="0"/>
                                  </p:stCondLst>
                                  <p:childTnLst>
                                    <p:set>
                                      <p:cBhvr>
                                        <p:cTn id="54" dur="1" fill="hold">
                                          <p:stCondLst>
                                            <p:cond delay="0"/>
                                          </p:stCondLst>
                                        </p:cTn>
                                        <p:tgtEl>
                                          <p:spTgt spid="22552"/>
                                        </p:tgtEl>
                                        <p:attrNameLst>
                                          <p:attrName>style.visibility</p:attrName>
                                        </p:attrNameLst>
                                      </p:cBhvr>
                                      <p:to>
                                        <p:strVal val="visible"/>
                                      </p:to>
                                    </p:set>
                                    <p:anim calcmode="lin" valueType="num">
                                      <p:cBhvr>
                                        <p:cTn id="55" dur="500" fill="hold"/>
                                        <p:tgtEl>
                                          <p:spTgt spid="22552"/>
                                        </p:tgtEl>
                                        <p:attrNameLst>
                                          <p:attrName>ppt_w</p:attrName>
                                        </p:attrNameLst>
                                      </p:cBhvr>
                                      <p:tavLst>
                                        <p:tav tm="0">
                                          <p:val>
                                            <p:fltVal val="0.000000"/>
                                          </p:val>
                                        </p:tav>
                                        <p:tav tm="100000">
                                          <p:val>
                                            <p:strVal val="#ppt_w"/>
                                          </p:val>
                                        </p:tav>
                                      </p:tavLst>
                                    </p:anim>
                                    <p:anim calcmode="lin" valueType="num">
                                      <p:cBhvr>
                                        <p:cTn id="56" dur="500" fill="hold"/>
                                        <p:tgtEl>
                                          <p:spTgt spid="22552"/>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4" presetClass="exit" presetSubtype="16" fill="hold" grpId="1" nodeType="clickEffect">
                                  <p:stCondLst>
                                    <p:cond delay="0"/>
                                  </p:stCondLst>
                                  <p:childTnLst>
                                    <p:animEffect transition="out" filter="box(in)">
                                      <p:cBhvr>
                                        <p:cTn id="60" dur="500"/>
                                        <p:tgtEl>
                                          <p:spTgt spid="22552"/>
                                        </p:tgtEl>
                                      </p:cBhvr>
                                    </p:animEffect>
                                    <p:set>
                                      <p:cBhvr>
                                        <p:cTn id="61" dur="1" fill="hold">
                                          <p:stCondLst>
                                            <p:cond delay="499"/>
                                          </p:stCondLst>
                                        </p:cTn>
                                        <p:tgtEl>
                                          <p:spTgt spid="22552"/>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0" presetClass="entr" presetSubtype="0" fill="hold" grpId="0" nodeType="clickEffect">
                                  <p:stCondLst>
                                    <p:cond delay="0"/>
                                  </p:stCondLst>
                                  <p:childTnLst>
                                    <p:set>
                                      <p:cBhvr>
                                        <p:cTn id="65" dur="1" fill="hold">
                                          <p:stCondLst>
                                            <p:cond delay="0"/>
                                          </p:stCondLst>
                                        </p:cTn>
                                        <p:tgtEl>
                                          <p:spTgt spid="22557"/>
                                        </p:tgtEl>
                                        <p:attrNameLst>
                                          <p:attrName>style.visibility</p:attrName>
                                        </p:attrNameLst>
                                      </p:cBhvr>
                                      <p:to>
                                        <p:strVal val="visible"/>
                                      </p:to>
                                    </p:set>
                                    <p:animEffect transition="in" filter="wedge">
                                      <p:cBhvr>
                                        <p:cTn id="66" dur="2000"/>
                                        <p:tgtEl>
                                          <p:spTgt spid="22557"/>
                                        </p:tgtEl>
                                      </p:cBhvr>
                                    </p:animEffect>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22551"/>
                                        </p:tgtEl>
                                        <p:attrNameLst>
                                          <p:attrName>style.visibility</p:attrName>
                                        </p:attrNameLst>
                                      </p:cBhvr>
                                      <p:to>
                                        <p:strVal val="visible"/>
                                      </p:to>
                                    </p:set>
                                    <p:animEffect transition="in" filter="dissolve">
                                      <p:cBhvr>
                                        <p:cTn id="71" dur="500"/>
                                        <p:tgtEl>
                                          <p:spTgt spid="22551"/>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xit" presetSubtype="4" fill="hold" grpId="1" nodeType="clickEffect">
                                  <p:stCondLst>
                                    <p:cond delay="0"/>
                                  </p:stCondLst>
                                  <p:childTnLst>
                                    <p:anim calcmode="lin" valueType="num">
                                      <p:cBhvr additive="base">
                                        <p:cTn id="75" dur="500"/>
                                        <p:tgtEl>
                                          <p:spTgt spid="22551"/>
                                        </p:tgtEl>
                                        <p:attrNameLst>
                                          <p:attrName>ppt_x</p:attrName>
                                        </p:attrNameLst>
                                      </p:cBhvr>
                                      <p:tavLst>
                                        <p:tav tm="0">
                                          <p:val>
                                            <p:strVal val="ppt_x"/>
                                          </p:val>
                                        </p:tav>
                                        <p:tav tm="100000">
                                          <p:val>
                                            <p:strVal val="ppt_x"/>
                                          </p:val>
                                        </p:tav>
                                      </p:tavLst>
                                    </p:anim>
                                    <p:anim calcmode="lin" valueType="num">
                                      <p:cBhvr additive="base">
                                        <p:cTn id="76" dur="500"/>
                                        <p:tgtEl>
                                          <p:spTgt spid="22551"/>
                                        </p:tgtEl>
                                        <p:attrNameLst>
                                          <p:attrName>ppt_y</p:attrName>
                                        </p:attrNameLst>
                                      </p:cBhvr>
                                      <p:tavLst>
                                        <p:tav tm="0">
                                          <p:val>
                                            <p:strVal val="ppt_y"/>
                                          </p:val>
                                        </p:tav>
                                        <p:tav tm="100000">
                                          <p:val>
                                            <p:strVal val="1+ppt_h/2"/>
                                          </p:val>
                                        </p:tav>
                                      </p:tavLst>
                                    </p:anim>
                                    <p:set>
                                      <p:cBhvr>
                                        <p:cTn id="77" dur="1" fill="hold">
                                          <p:stCondLst>
                                            <p:cond delay="499"/>
                                          </p:stCondLst>
                                        </p:cTn>
                                        <p:tgtEl>
                                          <p:spTgt spid="2255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0" presetClass="entr" presetSubtype="0" fill="hold" grpId="0" nodeType="clickEffect">
                                  <p:stCondLst>
                                    <p:cond delay="0"/>
                                  </p:stCondLst>
                                  <p:childTnLst>
                                    <p:set>
                                      <p:cBhvr>
                                        <p:cTn id="81" dur="1" fill="hold">
                                          <p:stCondLst>
                                            <p:cond delay="0"/>
                                          </p:stCondLst>
                                        </p:cTn>
                                        <p:tgtEl>
                                          <p:spTgt spid="22555"/>
                                        </p:tgtEl>
                                        <p:attrNameLst>
                                          <p:attrName>style.visibility</p:attrName>
                                        </p:attrNameLst>
                                      </p:cBhvr>
                                      <p:to>
                                        <p:strVal val="visible"/>
                                      </p:to>
                                    </p:set>
                                    <p:animEffect transition="in" filter="wedge">
                                      <p:cBhvr>
                                        <p:cTn id="82" dur="2000"/>
                                        <p:tgtEl>
                                          <p:spTgt spid="22555"/>
                                        </p:tgtEl>
                                      </p:cBhvr>
                                    </p:animEffect>
                                  </p:childTnLst>
                                </p:cTn>
                              </p:par>
                            </p:childTnLst>
                          </p:cTn>
                        </p:par>
                      </p:childTnLst>
                    </p:cTn>
                  </p:par>
                  <p:par>
                    <p:cTn id="83" fill="hold">
                      <p:stCondLst>
                        <p:cond delay="indefinite"/>
                      </p:stCondLst>
                      <p:childTnLst>
                        <p:par>
                          <p:cTn id="84" fill="hold">
                            <p:stCondLst>
                              <p:cond delay="0"/>
                            </p:stCondLst>
                            <p:childTnLst>
                              <p:par>
                                <p:cTn id="85" presetID="37" presetClass="entr" presetSubtype="0" fill="hold" grpId="0" nodeType="clickEffect">
                                  <p:stCondLst>
                                    <p:cond delay="0"/>
                                  </p:stCondLst>
                                  <p:childTnLst>
                                    <p:set>
                                      <p:cBhvr>
                                        <p:cTn id="86" dur="1" fill="hold">
                                          <p:stCondLst>
                                            <p:cond delay="0"/>
                                          </p:stCondLst>
                                        </p:cTn>
                                        <p:tgtEl>
                                          <p:spTgt spid="22553"/>
                                        </p:tgtEl>
                                        <p:attrNameLst>
                                          <p:attrName>style.visibility</p:attrName>
                                        </p:attrNameLst>
                                      </p:cBhvr>
                                      <p:to>
                                        <p:strVal val="visible"/>
                                      </p:to>
                                    </p:set>
                                    <p:animEffect transition="in" filter="fade">
                                      <p:cBhvr>
                                        <p:cTn id="87" dur="1000"/>
                                        <p:tgtEl>
                                          <p:spTgt spid="22553"/>
                                        </p:tgtEl>
                                      </p:cBhvr>
                                    </p:animEffect>
                                    <p:anim calcmode="lin" valueType="num">
                                      <p:cBhvr>
                                        <p:cTn id="88" dur="1000" fill="hold"/>
                                        <p:tgtEl>
                                          <p:spTgt spid="22553"/>
                                        </p:tgtEl>
                                        <p:attrNameLst>
                                          <p:attrName>ppt_x</p:attrName>
                                        </p:attrNameLst>
                                      </p:cBhvr>
                                      <p:tavLst>
                                        <p:tav tm="0">
                                          <p:val>
                                            <p:strVal val="#ppt_x"/>
                                          </p:val>
                                        </p:tav>
                                        <p:tav tm="100000">
                                          <p:val>
                                            <p:strVal val="#ppt_x"/>
                                          </p:val>
                                        </p:tav>
                                      </p:tavLst>
                                    </p:anim>
                                    <p:anim calcmode="lin" valueType="num">
                                      <p:cBhvr>
                                        <p:cTn id="89" dur="900" decel="100000" fill="hold"/>
                                        <p:tgtEl>
                                          <p:spTgt spid="22553"/>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22553"/>
                                        </p:tgtEl>
                                        <p:attrNameLst>
                                          <p:attrName>ppt_y</p:attrName>
                                        </p:attrNameLst>
                                      </p:cBhvr>
                                      <p:tavLst>
                                        <p:tav tm="0">
                                          <p:val>
                                            <p:strVal val="#ppt_y-.03"/>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3" presetClass="exit" presetSubtype="10" fill="hold" grpId="1" nodeType="clickEffect">
                                  <p:stCondLst>
                                    <p:cond delay="0"/>
                                  </p:stCondLst>
                                  <p:childTnLst>
                                    <p:animEffect transition="out" filter="blinds(horizontal)">
                                      <p:cBhvr>
                                        <p:cTn id="94" dur="500"/>
                                        <p:tgtEl>
                                          <p:spTgt spid="22553"/>
                                        </p:tgtEl>
                                      </p:cBhvr>
                                    </p:animEffect>
                                    <p:set>
                                      <p:cBhvr>
                                        <p:cTn id="95" dur="1" fill="hold">
                                          <p:stCondLst>
                                            <p:cond delay="499"/>
                                          </p:stCondLst>
                                        </p:cTn>
                                        <p:tgtEl>
                                          <p:spTgt spid="22553"/>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20" presetClass="entr" presetSubtype="0" fill="hold" grpId="0" nodeType="clickEffect">
                                  <p:stCondLst>
                                    <p:cond delay="0"/>
                                  </p:stCondLst>
                                  <p:childTnLst>
                                    <p:set>
                                      <p:cBhvr>
                                        <p:cTn id="99" dur="1" fill="hold">
                                          <p:stCondLst>
                                            <p:cond delay="0"/>
                                          </p:stCondLst>
                                        </p:cTn>
                                        <p:tgtEl>
                                          <p:spTgt spid="22565"/>
                                        </p:tgtEl>
                                        <p:attrNameLst>
                                          <p:attrName>style.visibility</p:attrName>
                                        </p:attrNameLst>
                                      </p:cBhvr>
                                      <p:to>
                                        <p:strVal val="visible"/>
                                      </p:to>
                                    </p:set>
                                    <p:animEffect transition="in" filter="wedge">
                                      <p:cBhvr>
                                        <p:cTn id="100" dur="2000"/>
                                        <p:tgtEl>
                                          <p:spTgt spid="22565"/>
                                        </p:tgtEl>
                                      </p:cBhvr>
                                    </p:animEffect>
                                  </p:childTnLst>
                                </p:cTn>
                              </p:par>
                            </p:childTnLst>
                          </p:cTn>
                        </p:par>
                      </p:childTnLst>
                    </p:cTn>
                  </p:par>
                  <p:par>
                    <p:cTn id="101" fill="hold">
                      <p:stCondLst>
                        <p:cond delay="indefinite"/>
                      </p:stCondLst>
                      <p:childTnLst>
                        <p:par>
                          <p:cTn id="102" fill="hold">
                            <p:stCondLst>
                              <p:cond delay="0"/>
                            </p:stCondLst>
                            <p:childTnLst>
                              <p:par>
                                <p:cTn id="103" presetID="9" presetClass="entr" presetSubtype="0" fill="hold" grpId="0" nodeType="clickEffect">
                                  <p:stCondLst>
                                    <p:cond delay="0"/>
                                  </p:stCondLst>
                                  <p:childTnLst>
                                    <p:set>
                                      <p:cBhvr>
                                        <p:cTn id="104" dur="1" fill="hold">
                                          <p:stCondLst>
                                            <p:cond delay="0"/>
                                          </p:stCondLst>
                                        </p:cTn>
                                        <p:tgtEl>
                                          <p:spTgt spid="22566"/>
                                        </p:tgtEl>
                                        <p:attrNameLst>
                                          <p:attrName>style.visibility</p:attrName>
                                        </p:attrNameLst>
                                      </p:cBhvr>
                                      <p:to>
                                        <p:strVal val="visible"/>
                                      </p:to>
                                    </p:set>
                                    <p:animEffect transition="in" filter="dissolve">
                                      <p:cBhvr>
                                        <p:cTn id="105" dur="500"/>
                                        <p:tgtEl>
                                          <p:spTgt spid="22566"/>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xit" presetSubtype="26" fill="hold" grpId="1" nodeType="clickEffect">
                                  <p:stCondLst>
                                    <p:cond delay="0"/>
                                  </p:stCondLst>
                                  <p:childTnLst>
                                    <p:animEffect transition="out" filter="barn(inHorizontal)">
                                      <p:cBhvr>
                                        <p:cTn id="109" dur="500"/>
                                        <p:tgtEl>
                                          <p:spTgt spid="22566"/>
                                        </p:tgtEl>
                                      </p:cBhvr>
                                    </p:animEffect>
                                    <p:set>
                                      <p:cBhvr>
                                        <p:cTn id="110" dur="1" fill="hold">
                                          <p:stCondLst>
                                            <p:cond delay="499"/>
                                          </p:stCondLst>
                                        </p:cTn>
                                        <p:tgtEl>
                                          <p:spTgt spid="22566"/>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9" presetClass="entr" presetSubtype="0" fill="hold" nodeType="clickEffect">
                                  <p:stCondLst>
                                    <p:cond delay="0"/>
                                  </p:stCondLst>
                                  <p:childTnLst>
                                    <p:set>
                                      <p:cBhvr>
                                        <p:cTn id="114" dur="1" fill="hold">
                                          <p:stCondLst>
                                            <p:cond delay="0"/>
                                          </p:stCondLst>
                                        </p:cTn>
                                        <p:tgtEl>
                                          <p:spTgt spid="22568"/>
                                        </p:tgtEl>
                                        <p:attrNameLst>
                                          <p:attrName>style.visibility</p:attrName>
                                        </p:attrNameLst>
                                      </p:cBhvr>
                                      <p:to>
                                        <p:strVal val="visible"/>
                                      </p:to>
                                    </p:set>
                                    <p:animEffect transition="in" filter="dissolve">
                                      <p:cBhvr>
                                        <p:cTn id="115" dur="500"/>
                                        <p:tgtEl>
                                          <p:spTgt spid="22568"/>
                                        </p:tgtEl>
                                      </p:cBhvr>
                                    </p:animEffect>
                                  </p:childTnLst>
                                </p:cTn>
                              </p:par>
                              <p:par>
                                <p:cTn id="116" presetID="9" presetClass="entr" presetSubtype="0" fill="hold" nodeType="withEffect">
                                  <p:stCondLst>
                                    <p:cond delay="0"/>
                                  </p:stCondLst>
                                  <p:childTnLst>
                                    <p:set>
                                      <p:cBhvr>
                                        <p:cTn id="117" dur="1" fill="hold">
                                          <p:stCondLst>
                                            <p:cond delay="0"/>
                                          </p:stCondLst>
                                        </p:cTn>
                                        <p:tgtEl>
                                          <p:spTgt spid="22567"/>
                                        </p:tgtEl>
                                        <p:attrNameLst>
                                          <p:attrName>style.visibility</p:attrName>
                                        </p:attrNameLst>
                                      </p:cBhvr>
                                      <p:to>
                                        <p:strVal val="visible"/>
                                      </p:to>
                                    </p:set>
                                    <p:animEffect transition="in" filter="dissolve">
                                      <p:cBhvr>
                                        <p:cTn id="118" dur="500"/>
                                        <p:tgtEl>
                                          <p:spTgt spid="22567"/>
                                        </p:tgtEl>
                                      </p:cBhvr>
                                    </p:animEffect>
                                  </p:childTnLst>
                                </p:cTn>
                              </p:par>
                              <p:par>
                                <p:cTn id="119" presetID="9" presetClass="entr" presetSubtype="0" fill="hold" nodeType="withEffect">
                                  <p:stCondLst>
                                    <p:cond delay="0"/>
                                  </p:stCondLst>
                                  <p:childTnLst>
                                    <p:set>
                                      <p:cBhvr>
                                        <p:cTn id="120" dur="1" fill="hold">
                                          <p:stCondLst>
                                            <p:cond delay="0"/>
                                          </p:stCondLst>
                                        </p:cTn>
                                        <p:tgtEl>
                                          <p:spTgt spid="22563"/>
                                        </p:tgtEl>
                                        <p:attrNameLst>
                                          <p:attrName>style.visibility</p:attrName>
                                        </p:attrNameLst>
                                      </p:cBhvr>
                                      <p:to>
                                        <p:strVal val="visible"/>
                                      </p:to>
                                    </p:set>
                                    <p:animEffect transition="in" filter="dissolve">
                                      <p:cBhvr>
                                        <p:cTn id="121" dur="500"/>
                                        <p:tgtEl>
                                          <p:spTgt spid="22563"/>
                                        </p:tgtEl>
                                      </p:cBhvr>
                                    </p:animEffect>
                                  </p:childTnLst>
                                </p:cTn>
                              </p:par>
                            </p:childTnLst>
                          </p:cTn>
                        </p:par>
                      </p:childTnLst>
                    </p:cTn>
                  </p:par>
                  <p:par>
                    <p:cTn id="122" fill="hold">
                      <p:stCondLst>
                        <p:cond delay="indefinite"/>
                      </p:stCondLst>
                      <p:childTnLst>
                        <p:par>
                          <p:cTn id="123" fill="hold">
                            <p:stCondLst>
                              <p:cond delay="0"/>
                            </p:stCondLst>
                            <p:childTnLst>
                              <p:par>
                                <p:cTn id="124" presetID="37" presetClass="entr" presetSubtype="0" fill="hold" nodeType="clickEffect">
                                  <p:stCondLst>
                                    <p:cond delay="0"/>
                                  </p:stCondLst>
                                  <p:childTnLst>
                                    <p:set>
                                      <p:cBhvr>
                                        <p:cTn id="125" dur="1" fill="hold">
                                          <p:stCondLst>
                                            <p:cond delay="0"/>
                                          </p:stCondLst>
                                        </p:cTn>
                                        <p:tgtEl>
                                          <p:spTgt spid="22564"/>
                                        </p:tgtEl>
                                        <p:attrNameLst>
                                          <p:attrName>style.visibility</p:attrName>
                                        </p:attrNameLst>
                                      </p:cBhvr>
                                      <p:to>
                                        <p:strVal val="visible"/>
                                      </p:to>
                                    </p:set>
                                    <p:animEffect transition="in" filter="fade">
                                      <p:cBhvr>
                                        <p:cTn id="126" dur="1000"/>
                                        <p:tgtEl>
                                          <p:spTgt spid="22564"/>
                                        </p:tgtEl>
                                      </p:cBhvr>
                                    </p:animEffect>
                                    <p:anim calcmode="lin" valueType="num">
                                      <p:cBhvr>
                                        <p:cTn id="127" dur="1000" fill="hold"/>
                                        <p:tgtEl>
                                          <p:spTgt spid="22564"/>
                                        </p:tgtEl>
                                        <p:attrNameLst>
                                          <p:attrName>ppt_x</p:attrName>
                                        </p:attrNameLst>
                                      </p:cBhvr>
                                      <p:tavLst>
                                        <p:tav tm="0">
                                          <p:val>
                                            <p:strVal val="#ppt_x"/>
                                          </p:val>
                                        </p:tav>
                                        <p:tav tm="100000">
                                          <p:val>
                                            <p:strVal val="#ppt_x"/>
                                          </p:val>
                                        </p:tav>
                                      </p:tavLst>
                                    </p:anim>
                                    <p:anim calcmode="lin" valueType="num">
                                      <p:cBhvr>
                                        <p:cTn id="128" dur="900" decel="100000" fill="hold"/>
                                        <p:tgtEl>
                                          <p:spTgt spid="22564"/>
                                        </p:tgtEl>
                                        <p:attrNameLst>
                                          <p:attrName>ppt_y</p:attrName>
                                        </p:attrNameLst>
                                      </p:cBhvr>
                                      <p:tavLst>
                                        <p:tav tm="0">
                                          <p:val>
                                            <p:strVal val="#ppt_y+1"/>
                                          </p:val>
                                        </p:tav>
                                        <p:tav tm="100000">
                                          <p:val>
                                            <p:strVal val="#ppt_y-.03"/>
                                          </p:val>
                                        </p:tav>
                                      </p:tavLst>
                                    </p:anim>
                                    <p:anim calcmode="lin" valueType="num">
                                      <p:cBhvr>
                                        <p:cTn id="129" dur="100" accel="100000" fill="hold">
                                          <p:stCondLst>
                                            <p:cond delay="900"/>
                                          </p:stCondLst>
                                        </p:cTn>
                                        <p:tgtEl>
                                          <p:spTgt spid="22564"/>
                                        </p:tgtEl>
                                        <p:attrNameLst>
                                          <p:attrName>ppt_y</p:attrName>
                                        </p:attrNameLst>
                                      </p:cBhvr>
                                      <p:tavLst>
                                        <p:tav tm="0">
                                          <p:val>
                                            <p:strVal val="#ppt_y-.03"/>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nodeType="clickEffect">
                                  <p:stCondLst>
                                    <p:cond delay="0"/>
                                  </p:stCondLst>
                                  <p:childTnLst>
                                    <p:set>
                                      <p:cBhvr>
                                        <p:cTn id="133" dur="1" fill="hold">
                                          <p:stCondLst>
                                            <p:cond delay="0"/>
                                          </p:stCondLst>
                                        </p:cTn>
                                        <p:tgtEl>
                                          <p:spTgt spid="22571"/>
                                        </p:tgtEl>
                                        <p:attrNameLst>
                                          <p:attrName>style.visibility</p:attrName>
                                        </p:attrNameLst>
                                      </p:cBhvr>
                                      <p:to>
                                        <p:strVal val="visible"/>
                                      </p:to>
                                    </p:set>
                                    <p:animEffect transition="in" filter="fade">
                                      <p:cBhvr>
                                        <p:cTn id="134" dur="2000"/>
                                        <p:tgtEl>
                                          <p:spTgt spid="22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8" grpId="0" animBg="1" uiExpand="1" build="p"/>
      <p:bldP spid="22548" grpId="1" animBg="1" uiExpand="1" build="p"/>
      <p:bldP spid="22551" grpId="0" animBg="1"/>
      <p:bldP spid="22551" grpId="1" animBg="1"/>
      <p:bldP spid="22552" grpId="0" animBg="1"/>
      <p:bldP spid="22552" grpId="1" animBg="1"/>
      <p:bldP spid="22553" grpId="0" animBg="1"/>
      <p:bldP spid="22553" grpId="1" animBg="1"/>
      <p:bldP spid="22554" grpId="0" animBg="1"/>
      <p:bldP spid="22555" grpId="0" animBg="1"/>
      <p:bldP spid="22556" grpId="0" animBg="1"/>
      <p:bldP spid="22557" grpId="0" animBg="1"/>
      <p:bldP spid="22566" grpId="0" animBg="1"/>
      <p:bldP spid="22566" grpId="1" animBg="1"/>
      <p:bldP spid="2256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5" name="文本占位符 23554"/>
          <p:cNvSpPr>
            <a:spLocks noGrp="1"/>
          </p:cNvSpPr>
          <p:nvPr>
            <p:ph type="body" idx="1"/>
          </p:nvPr>
        </p:nvSpPr>
        <p:spPr>
          <a:xfrm>
            <a:off x="250825" y="3357563"/>
            <a:ext cx="8229600" cy="2405062"/>
          </a:xfrm>
        </p:spPr>
        <p:txBody>
          <a:bodyPr/>
          <a:p>
            <a:r>
              <a:rPr lang="zh-CN" altLang="en-US" sz="4400" b="1" dirty="0">
                <a:solidFill>
                  <a:srgbClr val="A50021"/>
                </a:solidFill>
                <a:ea typeface="方正姚体" panose="02010601030101010101" pitchFamily="2" charset="-122"/>
              </a:rPr>
              <a:t>学到爱花，爱清洁，守秩序；</a:t>
            </a:r>
            <a:endParaRPr lang="zh-CN" altLang="en-US" sz="4400" b="1" dirty="0">
              <a:solidFill>
                <a:srgbClr val="A50021"/>
              </a:solidFill>
              <a:ea typeface="方正姚体" panose="02010601030101010101" pitchFamily="2" charset="-122"/>
            </a:endParaRPr>
          </a:p>
          <a:p>
            <a:r>
              <a:rPr lang="zh-CN" altLang="en-US" sz="4400" b="1" dirty="0">
                <a:solidFill>
                  <a:srgbClr val="A50021"/>
                </a:solidFill>
                <a:ea typeface="方正姚体" panose="02010601030101010101" pitchFamily="2" charset="-122"/>
              </a:rPr>
              <a:t>养成好客的习惯；</a:t>
            </a:r>
            <a:endParaRPr lang="zh-CN" altLang="en-US" sz="4400" b="1" dirty="0">
              <a:solidFill>
                <a:srgbClr val="A50021"/>
              </a:solidFill>
              <a:ea typeface="方正姚体" panose="02010601030101010101" pitchFamily="2" charset="-122"/>
            </a:endParaRPr>
          </a:p>
          <a:p>
            <a:r>
              <a:rPr lang="zh-CN" altLang="en-US" sz="4400" b="1" dirty="0">
                <a:solidFill>
                  <a:srgbClr val="A50021"/>
                </a:solidFill>
                <a:ea typeface="方正姚体" panose="02010601030101010101" pitchFamily="2" charset="-122"/>
              </a:rPr>
              <a:t>形成了软而硬的性格；</a:t>
            </a:r>
            <a:endParaRPr lang="zh-CN" altLang="en-US" sz="4400" b="1" dirty="0">
              <a:solidFill>
                <a:srgbClr val="A50021"/>
              </a:solidFill>
              <a:ea typeface="方正姚体" panose="02010601030101010101" pitchFamily="2" charset="-122"/>
            </a:endParaRPr>
          </a:p>
          <a:p>
            <a:r>
              <a:rPr lang="zh-CN" altLang="en-US" sz="4400" b="1" dirty="0">
                <a:solidFill>
                  <a:srgbClr val="A50021"/>
                </a:solidFill>
                <a:ea typeface="方正姚体" panose="02010601030101010101" pitchFamily="2" charset="-122"/>
              </a:rPr>
              <a:t>给“我”生命的教育。</a:t>
            </a:r>
            <a:endParaRPr lang="zh-CN" altLang="en-US" sz="4400" b="1" dirty="0">
              <a:solidFill>
                <a:srgbClr val="A50021"/>
              </a:solidFill>
              <a:ea typeface="方正姚体" panose="02010601030101010101" pitchFamily="2" charset="-122"/>
            </a:endParaRPr>
          </a:p>
        </p:txBody>
      </p:sp>
      <p:sp>
        <p:nvSpPr>
          <p:cNvPr id="23557" name="矩形 23556"/>
          <p:cNvSpPr/>
          <p:nvPr/>
        </p:nvSpPr>
        <p:spPr>
          <a:xfrm>
            <a:off x="7812088" y="1700213"/>
            <a:ext cx="1101725" cy="4194175"/>
          </a:xfrm>
          <a:prstGeom prst="rect">
            <a:avLst/>
          </a:prstGeom>
          <a:noFill/>
          <a:ln w="76200" cap="flat" cmpd="tri">
            <a:solidFill>
              <a:srgbClr val="008000"/>
            </a:solidFill>
            <a:prstDash val="solid"/>
            <a:miter/>
            <a:headEnd type="none" w="med" len="med"/>
            <a:tailEnd type="none" w="med" len="med"/>
          </a:ln>
        </p:spPr>
        <p:txBody>
          <a:bodyPr wrap="none" anchor="t">
            <a:spAutoFit/>
          </a:bodyPr>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分</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析</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形</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象</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p:txBody>
      </p:sp>
      <p:sp>
        <p:nvSpPr>
          <p:cNvPr id="23558" name="椭圆 23557"/>
          <p:cNvSpPr/>
          <p:nvPr/>
        </p:nvSpPr>
        <p:spPr>
          <a:xfrm>
            <a:off x="250825" y="765175"/>
            <a:ext cx="1728788" cy="2546350"/>
          </a:xfrm>
          <a:prstGeom prst="ellipse">
            <a:avLst/>
          </a:prstGeom>
          <a:solidFill>
            <a:srgbClr val="A69BFB">
              <a:alpha val="67000"/>
            </a:srgbClr>
          </a:solidFill>
          <a:ln w="9525">
            <a:noFill/>
          </a:ln>
          <a:effectLst>
            <a:prstShdw prst="shdw12" dir="16200000">
              <a:srgbClr val="808080">
                <a:alpha val="50000"/>
              </a:srgbClr>
            </a:prstShdw>
          </a:effectLst>
        </p:spPr>
        <p:txBody>
          <a:bodyPr wrap="none" anchor="ctr"/>
          <a:p>
            <a:pPr algn="ctr"/>
            <a:r>
              <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rPr>
              <a:t>母亲</a:t>
            </a:r>
            <a:endPar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endParaRPr>
          </a:p>
          <a:p>
            <a:pPr algn="ctr"/>
            <a:r>
              <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rPr>
              <a:t>对“我”</a:t>
            </a:r>
            <a:endPar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endParaRPr>
          </a:p>
          <a:p>
            <a:pPr algn="ctr"/>
            <a:r>
              <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rPr>
              <a:t>的</a:t>
            </a:r>
            <a:endPar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endParaRPr>
          </a:p>
          <a:p>
            <a:pPr algn="ctr"/>
            <a:r>
              <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rPr>
              <a:t>影响</a:t>
            </a:r>
            <a:endParaRPr lang="zh-CN" altLang="en-US" sz="32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endParaRPr>
          </a:p>
        </p:txBody>
      </p:sp>
      <p:pic>
        <p:nvPicPr>
          <p:cNvPr id="23559" name="图片 23558" descr="005"/>
          <p:cNvPicPr>
            <a:picLocks noChangeAspect="1"/>
          </p:cNvPicPr>
          <p:nvPr/>
        </p:nvPicPr>
        <p:blipFill>
          <a:blip r:embed="rId1"/>
          <a:stretch>
            <a:fillRect/>
          </a:stretch>
        </p:blipFill>
        <p:spPr>
          <a:xfrm>
            <a:off x="6084888" y="4149725"/>
            <a:ext cx="1590675" cy="2349500"/>
          </a:xfrm>
          <a:prstGeom prst="rect">
            <a:avLst/>
          </a:prstGeom>
          <a:noFill/>
          <a:ln w="9525">
            <a:noFill/>
          </a:ln>
        </p:spPr>
      </p:pic>
      <p:sp>
        <p:nvSpPr>
          <p:cNvPr id="23560" name="文本框 23559"/>
          <p:cNvSpPr txBox="1"/>
          <p:nvPr/>
        </p:nvSpPr>
        <p:spPr>
          <a:xfrm>
            <a:off x="2124075" y="908050"/>
            <a:ext cx="3232150" cy="2287588"/>
          </a:xfrm>
          <a:prstGeom prst="rect">
            <a:avLst/>
          </a:prstGeom>
          <a:noFill/>
          <a:ln w="9525">
            <a:noFill/>
          </a:ln>
        </p:spPr>
        <p:txBody>
          <a:bodyPr wrap="none" anchor="t">
            <a:spAutoFit/>
          </a:bodyPr>
          <a:p>
            <a:pPr algn="ctr"/>
            <a:r>
              <a:rPr lang="zh-CN" altLang="en-US" sz="4800" b="1" dirty="0">
                <a:solidFill>
                  <a:srgbClr val="0000FF"/>
                </a:solidFill>
                <a:latin typeface="Arial" panose="020B0604020202020204" pitchFamily="34" charset="0"/>
                <a:ea typeface="华文行楷" panose="02010800040101010101" pitchFamily="2" charset="-122"/>
              </a:rPr>
              <a:t>给予生命，</a:t>
            </a:r>
            <a:endParaRPr lang="zh-CN" altLang="en-US" sz="4800" b="1" dirty="0">
              <a:solidFill>
                <a:srgbClr val="0000FF"/>
              </a:solidFill>
              <a:latin typeface="Arial" panose="020B0604020202020204" pitchFamily="34" charset="0"/>
              <a:ea typeface="华文行楷" panose="02010800040101010101" pitchFamily="2" charset="-122"/>
            </a:endParaRPr>
          </a:p>
          <a:p>
            <a:pPr algn="ctr"/>
            <a:r>
              <a:rPr lang="zh-CN" altLang="en-US" sz="4800" b="1" dirty="0">
                <a:solidFill>
                  <a:srgbClr val="0000FF"/>
                </a:solidFill>
                <a:latin typeface="Arial" panose="020B0604020202020204" pitchFamily="34" charset="0"/>
                <a:ea typeface="华文行楷" panose="02010800040101010101" pitchFamily="2" charset="-122"/>
              </a:rPr>
              <a:t>血汗灌养，</a:t>
            </a:r>
            <a:endParaRPr lang="zh-CN" altLang="en-US" sz="4800" b="1" dirty="0">
              <a:solidFill>
                <a:srgbClr val="0000FF"/>
              </a:solidFill>
              <a:latin typeface="Arial" panose="020B0604020202020204" pitchFamily="34" charset="0"/>
              <a:ea typeface="华文行楷" panose="02010800040101010101" pitchFamily="2" charset="-122"/>
            </a:endParaRPr>
          </a:p>
          <a:p>
            <a:pPr algn="ctr"/>
            <a:r>
              <a:rPr lang="zh-CN" altLang="en-US" sz="4800" b="1" dirty="0">
                <a:solidFill>
                  <a:srgbClr val="0000FF"/>
                </a:solidFill>
                <a:latin typeface="Arial" panose="020B0604020202020204" pitchFamily="34" charset="0"/>
                <a:ea typeface="华文行楷" panose="02010800040101010101" pitchFamily="2" charset="-122"/>
              </a:rPr>
              <a:t>感化传承。</a:t>
            </a:r>
            <a:endParaRPr lang="zh-CN" altLang="en-US" sz="4800" b="1" dirty="0">
              <a:solidFill>
                <a:srgbClr val="0000FF"/>
              </a:solidFill>
              <a:latin typeface="Arial" panose="020B0604020202020204" pitchFamily="34" charset="0"/>
              <a:ea typeface="华文行楷" panose="02010800040101010101" pitchFamily="2" charset="-122"/>
            </a:endParaRPr>
          </a:p>
        </p:txBody>
      </p:sp>
      <p:sp>
        <p:nvSpPr>
          <p:cNvPr id="23561" name="矩形 23560"/>
          <p:cNvSpPr/>
          <p:nvPr/>
        </p:nvSpPr>
        <p:spPr>
          <a:xfrm>
            <a:off x="5651500" y="836613"/>
            <a:ext cx="1079500" cy="1235075"/>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0500">
                      <a:srgbClr val="0819FB">
                        <a:alpha val="100000"/>
                      </a:srgbClr>
                    </a:gs>
                    <a:gs pos="17500">
                      <a:srgbClr val="1A8D48">
                        <a:alpha val="100000"/>
                      </a:srgbClr>
                    </a:gs>
                    <a:gs pos="26000">
                      <a:srgbClr val="FFFF00">
                        <a:alpha val="100000"/>
                      </a:srgbClr>
                    </a:gs>
                    <a:gs pos="36500">
                      <a:srgbClr val="EE3F17">
                        <a:alpha val="100000"/>
                      </a:srgbClr>
                    </a:gs>
                    <a:gs pos="44000">
                      <a:srgbClr val="E81766">
                        <a:alpha val="100000"/>
                      </a:srgbClr>
                    </a:gs>
                    <a:gs pos="50000">
                      <a:srgbClr val="A603AB">
                        <a:alpha val="100000"/>
                      </a:srgbClr>
                    </a:gs>
                    <a:gs pos="56000">
                      <a:srgbClr val="E81766">
                        <a:alpha val="100000"/>
                      </a:srgbClr>
                    </a:gs>
                    <a:gs pos="63500">
                      <a:srgbClr val="EE3F17">
                        <a:alpha val="100000"/>
                      </a:srgbClr>
                    </a:gs>
                    <a:gs pos="74000">
                      <a:srgbClr val="FFFF00">
                        <a:alpha val="100000"/>
                      </a:srgbClr>
                    </a:gs>
                    <a:gs pos="82500">
                      <a:srgbClr val="1A8D48">
                        <a:alpha val="100000"/>
                      </a:srgbClr>
                    </a:gs>
                    <a:gs pos="89500">
                      <a:srgbClr val="0819FB">
                        <a:alpha val="100000"/>
                      </a:srgbClr>
                    </a:gs>
                    <a:gs pos="100000">
                      <a:srgbClr val="A603AB">
                        <a:alpha val="100000"/>
                      </a:srgbClr>
                    </a:gs>
                  </a:gsLst>
                  <a:lin ang="540000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母</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0500">
                    <a:srgbClr val="0819FB">
                      <a:alpha val="100000"/>
                    </a:srgbClr>
                  </a:gs>
                  <a:gs pos="17500">
                    <a:srgbClr val="1A8D48">
                      <a:alpha val="100000"/>
                    </a:srgbClr>
                  </a:gs>
                  <a:gs pos="26000">
                    <a:srgbClr val="FFFF00">
                      <a:alpha val="100000"/>
                    </a:srgbClr>
                  </a:gs>
                  <a:gs pos="36500">
                    <a:srgbClr val="EE3F17">
                      <a:alpha val="100000"/>
                    </a:srgbClr>
                  </a:gs>
                  <a:gs pos="44000">
                    <a:srgbClr val="E81766">
                      <a:alpha val="100000"/>
                    </a:srgbClr>
                  </a:gs>
                  <a:gs pos="50000">
                    <a:srgbClr val="A603AB">
                      <a:alpha val="100000"/>
                    </a:srgbClr>
                  </a:gs>
                  <a:gs pos="56000">
                    <a:srgbClr val="E81766">
                      <a:alpha val="100000"/>
                    </a:srgbClr>
                  </a:gs>
                  <a:gs pos="63500">
                    <a:srgbClr val="EE3F17">
                      <a:alpha val="100000"/>
                    </a:srgbClr>
                  </a:gs>
                  <a:gs pos="74000">
                    <a:srgbClr val="FFFF00">
                      <a:alpha val="100000"/>
                    </a:srgbClr>
                  </a:gs>
                  <a:gs pos="82500">
                    <a:srgbClr val="1A8D48">
                      <a:alpha val="100000"/>
                    </a:srgbClr>
                  </a:gs>
                  <a:gs pos="89500">
                    <a:srgbClr val="0819FB">
                      <a:alpha val="100000"/>
                    </a:srgbClr>
                  </a:gs>
                  <a:gs pos="100000">
                    <a:srgbClr val="A603AB">
                      <a:alpha val="100000"/>
                    </a:srgbClr>
                  </a:gs>
                </a:gsLst>
                <a:lin ang="540000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sp>
        <p:nvSpPr>
          <p:cNvPr id="23562" name="矩形 23561"/>
          <p:cNvSpPr/>
          <p:nvPr/>
        </p:nvSpPr>
        <p:spPr>
          <a:xfrm>
            <a:off x="5651500" y="2205038"/>
            <a:ext cx="1079500" cy="1235075"/>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0500">
                      <a:srgbClr val="0819FB">
                        <a:alpha val="100000"/>
                      </a:srgbClr>
                    </a:gs>
                    <a:gs pos="17500">
                      <a:srgbClr val="1A8D48">
                        <a:alpha val="100000"/>
                      </a:srgbClr>
                    </a:gs>
                    <a:gs pos="26000">
                      <a:srgbClr val="FFFF00">
                        <a:alpha val="100000"/>
                      </a:srgbClr>
                    </a:gs>
                    <a:gs pos="36500">
                      <a:srgbClr val="EE3F17">
                        <a:alpha val="100000"/>
                      </a:srgbClr>
                    </a:gs>
                    <a:gs pos="44000">
                      <a:srgbClr val="E81766">
                        <a:alpha val="100000"/>
                      </a:srgbClr>
                    </a:gs>
                    <a:gs pos="50000">
                      <a:srgbClr val="A603AB">
                        <a:alpha val="100000"/>
                      </a:srgbClr>
                    </a:gs>
                    <a:gs pos="56000">
                      <a:srgbClr val="E81766">
                        <a:alpha val="100000"/>
                      </a:srgbClr>
                    </a:gs>
                    <a:gs pos="63500">
                      <a:srgbClr val="EE3F17">
                        <a:alpha val="100000"/>
                      </a:srgbClr>
                    </a:gs>
                    <a:gs pos="74000">
                      <a:srgbClr val="FFFF00">
                        <a:alpha val="100000"/>
                      </a:srgbClr>
                    </a:gs>
                    <a:gs pos="82500">
                      <a:srgbClr val="1A8D48">
                        <a:alpha val="100000"/>
                      </a:srgbClr>
                    </a:gs>
                    <a:gs pos="89500">
                      <a:srgbClr val="0819FB">
                        <a:alpha val="100000"/>
                      </a:srgbClr>
                    </a:gs>
                    <a:gs pos="100000">
                      <a:srgbClr val="A603AB">
                        <a:alpha val="100000"/>
                      </a:srgbClr>
                    </a:gs>
                  </a:gsLst>
                  <a:lin ang="540000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亲</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0500">
                    <a:srgbClr val="0819FB">
                      <a:alpha val="100000"/>
                    </a:srgbClr>
                  </a:gs>
                  <a:gs pos="17500">
                    <a:srgbClr val="1A8D48">
                      <a:alpha val="100000"/>
                    </a:srgbClr>
                  </a:gs>
                  <a:gs pos="26000">
                    <a:srgbClr val="FFFF00">
                      <a:alpha val="100000"/>
                    </a:srgbClr>
                  </a:gs>
                  <a:gs pos="36500">
                    <a:srgbClr val="EE3F17">
                      <a:alpha val="100000"/>
                    </a:srgbClr>
                  </a:gs>
                  <a:gs pos="44000">
                    <a:srgbClr val="E81766">
                      <a:alpha val="100000"/>
                    </a:srgbClr>
                  </a:gs>
                  <a:gs pos="50000">
                    <a:srgbClr val="A603AB">
                      <a:alpha val="100000"/>
                    </a:srgbClr>
                  </a:gs>
                  <a:gs pos="56000">
                    <a:srgbClr val="E81766">
                      <a:alpha val="100000"/>
                    </a:srgbClr>
                  </a:gs>
                  <a:gs pos="63500">
                    <a:srgbClr val="EE3F17">
                      <a:alpha val="100000"/>
                    </a:srgbClr>
                  </a:gs>
                  <a:gs pos="74000">
                    <a:srgbClr val="FFFF00">
                      <a:alpha val="100000"/>
                    </a:srgbClr>
                  </a:gs>
                  <a:gs pos="82500">
                    <a:srgbClr val="1A8D48">
                      <a:alpha val="100000"/>
                    </a:srgbClr>
                  </a:gs>
                  <a:gs pos="89500">
                    <a:srgbClr val="0819FB">
                      <a:alpha val="100000"/>
                    </a:srgbClr>
                  </a:gs>
                  <a:gs pos="100000">
                    <a:srgbClr val="A603AB">
                      <a:alpha val="100000"/>
                    </a:srgbClr>
                  </a:gs>
                </a:gsLst>
                <a:lin ang="540000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3555">
                                            <p:txEl>
                                              <p:charRg st="0" end="14"/>
                                            </p:txEl>
                                          </p:spTgt>
                                        </p:tgtEl>
                                        <p:attrNameLst>
                                          <p:attrName>style.visibility</p:attrName>
                                        </p:attrNameLst>
                                      </p:cBhvr>
                                      <p:to>
                                        <p:strVal val="visible"/>
                                      </p:to>
                                    </p:set>
                                    <p:animEffect transition="in" filter="fade">
                                      <p:cBhvr>
                                        <p:cTn id="7" dur="1000"/>
                                        <p:tgtEl>
                                          <p:spTgt spid="23555">
                                            <p:txEl>
                                              <p:charRg st="0" end="14"/>
                                            </p:txEl>
                                          </p:spTgt>
                                        </p:tgtEl>
                                      </p:cBhvr>
                                    </p:animEffect>
                                    <p:anim calcmode="lin" valueType="num">
                                      <p:cBhvr>
                                        <p:cTn id="8" dur="1000" fill="hold"/>
                                        <p:tgtEl>
                                          <p:spTgt spid="23555">
                                            <p:txEl>
                                              <p:charRg st="0" end="14"/>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3555">
                                            <p:txEl>
                                              <p:charRg st="0" end="14"/>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555">
                                            <p:txEl>
                                              <p:charRg st="0" end="14"/>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23555">
                                            <p:txEl>
                                              <p:charRg st="14" end="23"/>
                                            </p:txEl>
                                          </p:spTgt>
                                        </p:tgtEl>
                                        <p:attrNameLst>
                                          <p:attrName>style.visibility</p:attrName>
                                        </p:attrNameLst>
                                      </p:cBhvr>
                                      <p:to>
                                        <p:strVal val="visible"/>
                                      </p:to>
                                    </p:set>
                                    <p:animEffect transition="in" filter="fade">
                                      <p:cBhvr>
                                        <p:cTn id="15" dur="1000"/>
                                        <p:tgtEl>
                                          <p:spTgt spid="23555">
                                            <p:txEl>
                                              <p:charRg st="14" end="23"/>
                                            </p:txEl>
                                          </p:spTgt>
                                        </p:tgtEl>
                                      </p:cBhvr>
                                    </p:animEffect>
                                    <p:anim calcmode="lin" valueType="num">
                                      <p:cBhvr>
                                        <p:cTn id="16" dur="1000" fill="hold"/>
                                        <p:tgtEl>
                                          <p:spTgt spid="23555">
                                            <p:txEl>
                                              <p:charRg st="14" end="23"/>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23555">
                                            <p:txEl>
                                              <p:charRg st="14" end="23"/>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3555">
                                            <p:txEl>
                                              <p:charRg st="14" end="23"/>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23555">
                                            <p:txEl>
                                              <p:charRg st="23" end="34"/>
                                            </p:txEl>
                                          </p:spTgt>
                                        </p:tgtEl>
                                        <p:attrNameLst>
                                          <p:attrName>style.visibility</p:attrName>
                                        </p:attrNameLst>
                                      </p:cBhvr>
                                      <p:to>
                                        <p:strVal val="visible"/>
                                      </p:to>
                                    </p:set>
                                    <p:animEffect transition="in" filter="fade">
                                      <p:cBhvr>
                                        <p:cTn id="23" dur="1000"/>
                                        <p:tgtEl>
                                          <p:spTgt spid="23555">
                                            <p:txEl>
                                              <p:charRg st="23" end="34"/>
                                            </p:txEl>
                                          </p:spTgt>
                                        </p:tgtEl>
                                      </p:cBhvr>
                                    </p:animEffect>
                                    <p:anim calcmode="lin" valueType="num">
                                      <p:cBhvr>
                                        <p:cTn id="24" dur="1000" fill="hold"/>
                                        <p:tgtEl>
                                          <p:spTgt spid="23555">
                                            <p:txEl>
                                              <p:charRg st="23" end="34"/>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23555">
                                            <p:txEl>
                                              <p:charRg st="23" end="34"/>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3555">
                                            <p:txEl>
                                              <p:charRg st="23" end="34"/>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23555">
                                            <p:txEl>
                                              <p:charRg st="34" end="45"/>
                                            </p:txEl>
                                          </p:spTgt>
                                        </p:tgtEl>
                                        <p:attrNameLst>
                                          <p:attrName>style.visibility</p:attrName>
                                        </p:attrNameLst>
                                      </p:cBhvr>
                                      <p:to>
                                        <p:strVal val="visible"/>
                                      </p:to>
                                    </p:set>
                                    <p:animEffect transition="in" filter="fade">
                                      <p:cBhvr>
                                        <p:cTn id="31" dur="1000"/>
                                        <p:tgtEl>
                                          <p:spTgt spid="23555">
                                            <p:txEl>
                                              <p:charRg st="34" end="45"/>
                                            </p:txEl>
                                          </p:spTgt>
                                        </p:tgtEl>
                                      </p:cBhvr>
                                    </p:animEffect>
                                    <p:anim calcmode="lin" valueType="num">
                                      <p:cBhvr>
                                        <p:cTn id="32" dur="1000" fill="hold"/>
                                        <p:tgtEl>
                                          <p:spTgt spid="23555">
                                            <p:txEl>
                                              <p:charRg st="34" end="45"/>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23555">
                                            <p:txEl>
                                              <p:charRg st="34" end="45"/>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3555">
                                            <p:txEl>
                                              <p:charRg st="34" end="45"/>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0" fill="hold" nodeType="clickEffect">
                                  <p:stCondLst>
                                    <p:cond delay="0"/>
                                  </p:stCondLst>
                                  <p:childTnLst>
                                    <p:set>
                                      <p:cBhvr>
                                        <p:cTn id="38" dur="1" fill="hold">
                                          <p:stCondLst>
                                            <p:cond delay="0"/>
                                          </p:stCondLst>
                                        </p:cTn>
                                        <p:tgtEl>
                                          <p:spTgt spid="23559"/>
                                        </p:tgtEl>
                                        <p:attrNameLst>
                                          <p:attrName>style.visibility</p:attrName>
                                        </p:attrNameLst>
                                      </p:cBhvr>
                                      <p:to>
                                        <p:strVal val="visible"/>
                                      </p:to>
                                    </p:set>
                                    <p:anim calcmode="lin" valueType="num">
                                      <p:cBhvr>
                                        <p:cTn id="39" dur="500" fill="hold"/>
                                        <p:tgtEl>
                                          <p:spTgt spid="23559"/>
                                        </p:tgtEl>
                                        <p:attrNameLst>
                                          <p:attrName>ppt_w</p:attrName>
                                        </p:attrNameLst>
                                      </p:cBhvr>
                                      <p:tavLst>
                                        <p:tav tm="0">
                                          <p:val>
                                            <p:fltVal val="0.000000"/>
                                          </p:val>
                                        </p:tav>
                                        <p:tav tm="100000">
                                          <p:val>
                                            <p:strVal val="#ppt_w"/>
                                          </p:val>
                                        </p:tav>
                                      </p:tavLst>
                                    </p:anim>
                                    <p:anim calcmode="lin" valueType="num">
                                      <p:cBhvr>
                                        <p:cTn id="40" dur="500" fill="hold"/>
                                        <p:tgtEl>
                                          <p:spTgt spid="23559"/>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iterate type="lt">
                                    <p:tmPct val="5000"/>
                                  </p:iterate>
                                  <p:childTnLst>
                                    <p:set>
                                      <p:cBhvr>
                                        <p:cTn id="44" dur="1" fill="hold">
                                          <p:stCondLst>
                                            <p:cond delay="0"/>
                                          </p:stCondLst>
                                        </p:cTn>
                                        <p:tgtEl>
                                          <p:spTgt spid="23560"/>
                                        </p:tgtEl>
                                        <p:attrNameLst>
                                          <p:attrName>style.visibility</p:attrName>
                                        </p:attrNameLst>
                                      </p:cBhvr>
                                      <p:to>
                                        <p:strVal val="visible"/>
                                      </p:to>
                                    </p:set>
                                    <p:anim calcmode="lin" valueType="num">
                                      <p:cBhvr>
                                        <p:cTn id="45" dur="1000" fill="hold"/>
                                        <p:tgtEl>
                                          <p:spTgt spid="23560"/>
                                        </p:tgtEl>
                                        <p:attrNameLst>
                                          <p:attrName>ppt_w</p:attrName>
                                        </p:attrNameLst>
                                      </p:cBhvr>
                                      <p:tavLst>
                                        <p:tav tm="0">
                                          <p:val>
                                            <p:fltVal val="0.000000"/>
                                          </p:val>
                                        </p:tav>
                                        <p:tav tm="100000">
                                          <p:val>
                                            <p:strVal val="#ppt_w"/>
                                          </p:val>
                                        </p:tav>
                                      </p:tavLst>
                                    </p:anim>
                                    <p:anim calcmode="lin" valueType="num">
                                      <p:cBhvr>
                                        <p:cTn id="46" dur="1000" fill="hold"/>
                                        <p:tgtEl>
                                          <p:spTgt spid="23560"/>
                                        </p:tgtEl>
                                        <p:attrNameLst>
                                          <p:attrName>ppt_h</p:attrName>
                                        </p:attrNameLst>
                                      </p:cBhvr>
                                      <p:tavLst>
                                        <p:tav tm="0">
                                          <p:val>
                                            <p:fltVal val="0.000000"/>
                                          </p:val>
                                        </p:tav>
                                        <p:tav tm="100000">
                                          <p:val>
                                            <p:strVal val="#ppt_h"/>
                                          </p:val>
                                        </p:tav>
                                      </p:tavLst>
                                    </p:anim>
                                    <p:anim calcmode="lin" valueType="num">
                                      <p:cBhvr>
                                        <p:cTn id="47" dur="1000" fill="hold"/>
                                        <p:tgtEl>
                                          <p:spTgt spid="23560"/>
                                        </p:tgtEl>
                                        <p:attrNameLst>
                                          <p:attrName>style.rotation</p:attrName>
                                        </p:attrNameLst>
                                      </p:cBhvr>
                                      <p:tavLst>
                                        <p:tav tm="0">
                                          <p:val>
                                            <p:fltVal val="90.000000"/>
                                          </p:val>
                                        </p:tav>
                                        <p:tav tm="100000">
                                          <p:val>
                                            <p:fltVal val="0.000000"/>
                                          </p:val>
                                        </p:tav>
                                      </p:tavLst>
                                    </p:anim>
                                    <p:animEffect transition="in" filter="fade">
                                      <p:cBhvr>
                                        <p:cTn id="48" dur="1000"/>
                                        <p:tgtEl>
                                          <p:spTgt spid="23560"/>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32" fill="hold" nodeType="clickEffect">
                                  <p:stCondLst>
                                    <p:cond delay="0"/>
                                  </p:stCondLst>
                                  <p:childTnLst>
                                    <p:set>
                                      <p:cBhvr>
                                        <p:cTn id="52" dur="1" fill="hold">
                                          <p:stCondLst>
                                            <p:cond delay="0"/>
                                          </p:stCondLst>
                                        </p:cTn>
                                        <p:tgtEl>
                                          <p:spTgt spid="23561"/>
                                        </p:tgtEl>
                                        <p:attrNameLst>
                                          <p:attrName>style.visibility</p:attrName>
                                        </p:attrNameLst>
                                      </p:cBhvr>
                                      <p:to>
                                        <p:strVal val="visible"/>
                                      </p:to>
                                    </p:set>
                                    <p:anim calcmode="lin" valueType="num">
                                      <p:cBhvr>
                                        <p:cTn id="53" dur="500" fill="hold"/>
                                        <p:tgtEl>
                                          <p:spTgt spid="23561"/>
                                        </p:tgtEl>
                                        <p:attrNameLst>
                                          <p:attrName>ppt_w</p:attrName>
                                        </p:attrNameLst>
                                      </p:cBhvr>
                                      <p:tavLst>
                                        <p:tav tm="0">
                                          <p:val>
                                            <p:strVal val="4*#ppt_w"/>
                                          </p:val>
                                        </p:tav>
                                        <p:tav tm="100000">
                                          <p:val>
                                            <p:strVal val="#ppt_w"/>
                                          </p:val>
                                        </p:tav>
                                      </p:tavLst>
                                    </p:anim>
                                    <p:anim calcmode="lin" valueType="num">
                                      <p:cBhvr>
                                        <p:cTn id="54" dur="500" fill="hold"/>
                                        <p:tgtEl>
                                          <p:spTgt spid="23561"/>
                                        </p:tgtEl>
                                        <p:attrNameLst>
                                          <p:attrName>ppt_h</p:attrName>
                                        </p:attrNameLst>
                                      </p:cBhvr>
                                      <p:tavLst>
                                        <p:tav tm="0">
                                          <p:val>
                                            <p:strVal val="4*#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3" presetClass="entr" presetSubtype="32" fill="hold" nodeType="clickEffect">
                                  <p:stCondLst>
                                    <p:cond delay="0"/>
                                  </p:stCondLst>
                                  <p:childTnLst>
                                    <p:set>
                                      <p:cBhvr>
                                        <p:cTn id="58" dur="1" fill="hold">
                                          <p:stCondLst>
                                            <p:cond delay="0"/>
                                          </p:stCondLst>
                                        </p:cTn>
                                        <p:tgtEl>
                                          <p:spTgt spid="23562"/>
                                        </p:tgtEl>
                                        <p:attrNameLst>
                                          <p:attrName>style.visibility</p:attrName>
                                        </p:attrNameLst>
                                      </p:cBhvr>
                                      <p:to>
                                        <p:strVal val="visible"/>
                                      </p:to>
                                    </p:set>
                                    <p:anim calcmode="lin" valueType="num">
                                      <p:cBhvr>
                                        <p:cTn id="59" dur="500" fill="hold"/>
                                        <p:tgtEl>
                                          <p:spTgt spid="23562"/>
                                        </p:tgtEl>
                                        <p:attrNameLst>
                                          <p:attrName>ppt_w</p:attrName>
                                        </p:attrNameLst>
                                      </p:cBhvr>
                                      <p:tavLst>
                                        <p:tav tm="0">
                                          <p:val>
                                            <p:strVal val="4*#ppt_w"/>
                                          </p:val>
                                        </p:tav>
                                        <p:tav tm="100000">
                                          <p:val>
                                            <p:strVal val="#ppt_w"/>
                                          </p:val>
                                        </p:tav>
                                      </p:tavLst>
                                    </p:anim>
                                    <p:anim calcmode="lin" valueType="num">
                                      <p:cBhvr>
                                        <p:cTn id="60" dur="500" fill="hold"/>
                                        <p:tgtEl>
                                          <p:spTgt spid="2356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P spid="235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9" name="文本占位符 24578"/>
          <p:cNvSpPr>
            <a:spLocks noGrp="1"/>
          </p:cNvSpPr>
          <p:nvPr>
            <p:ph type="body" idx="1"/>
          </p:nvPr>
        </p:nvSpPr>
        <p:spPr>
          <a:xfrm>
            <a:off x="73025" y="692150"/>
            <a:ext cx="7667625" cy="4525963"/>
          </a:xfrm>
        </p:spPr>
        <p:txBody>
          <a:bodyPr/>
          <a:p>
            <a:r>
              <a:rPr lang="zh-CN" altLang="en-US" sz="3600" b="1" dirty="0">
                <a:latin typeface="黑体" panose="02010609060101010101" pitchFamily="2" charset="-122"/>
                <a:ea typeface="黑体" panose="02010609060101010101" pitchFamily="2" charset="-122"/>
              </a:rPr>
              <a:t>文章以</a:t>
            </a:r>
            <a:r>
              <a:rPr lang="zh-CN" altLang="en-US" sz="3600" b="1" u="sng" dirty="0">
                <a:solidFill>
                  <a:srgbClr val="A50021"/>
                </a:solidFill>
                <a:latin typeface="黑体" panose="02010609060101010101" pitchFamily="2" charset="-122"/>
                <a:ea typeface="黑体" panose="02010609060101010101" pitchFamily="2" charset="-122"/>
              </a:rPr>
              <a:t> 时间</a:t>
            </a:r>
            <a:r>
              <a:rPr lang="zh-CN" altLang="en-US" sz="3600" b="1" u="sng" dirty="0">
                <a:latin typeface="黑体" panose="02010609060101010101" pitchFamily="2" charset="-122"/>
                <a:ea typeface="黑体" panose="02010609060101010101" pitchFamily="2" charset="-122"/>
              </a:rPr>
              <a:t> </a:t>
            </a:r>
            <a:r>
              <a:rPr lang="zh-CN" altLang="en-US" sz="3600" b="1" dirty="0">
                <a:latin typeface="黑体" panose="02010609060101010101" pitchFamily="2" charset="-122"/>
                <a:ea typeface="黑体" panose="02010609060101010101" pitchFamily="2" charset="-122"/>
              </a:rPr>
              <a:t>为序组织材料，以</a:t>
            </a:r>
            <a:r>
              <a:rPr lang="zh-CN" altLang="en-US" sz="3600" b="1" u="sng" dirty="0">
                <a:latin typeface="黑体" panose="02010609060101010101" pitchFamily="2" charset="-122"/>
                <a:ea typeface="黑体" panose="02010609060101010101" pitchFamily="2" charset="-122"/>
              </a:rPr>
              <a:t> </a:t>
            </a:r>
            <a:r>
              <a:rPr lang="zh-CN" altLang="en-US" sz="3600" b="1" u="sng" dirty="0">
                <a:solidFill>
                  <a:srgbClr val="A50021"/>
                </a:solidFill>
                <a:latin typeface="黑体" panose="02010609060101010101" pitchFamily="2" charset="-122"/>
                <a:ea typeface="黑体" panose="02010609060101010101" pitchFamily="2" charset="-122"/>
              </a:rPr>
              <a:t>母亲对“我”的生命的教育</a:t>
            </a:r>
            <a:r>
              <a:rPr lang="zh-CN" altLang="en-US" sz="3600" b="1" u="sng" dirty="0">
                <a:latin typeface="黑体" panose="02010609060101010101" pitchFamily="2" charset="-122"/>
                <a:ea typeface="黑体" panose="02010609060101010101" pitchFamily="2" charset="-122"/>
              </a:rPr>
              <a:t> </a:t>
            </a:r>
            <a:r>
              <a:rPr lang="zh-CN" altLang="en-US" sz="3600" b="1" dirty="0">
                <a:latin typeface="黑体" panose="02010609060101010101" pitchFamily="2" charset="-122"/>
                <a:ea typeface="黑体" panose="02010609060101010101" pitchFamily="2" charset="-122"/>
              </a:rPr>
              <a:t>为线索，记叙了母亲勤劳困苦的一生，塑造出了一位感人的母亲形象。</a:t>
            </a:r>
            <a:r>
              <a:rPr lang="zh-CN" altLang="en-US" sz="3600" b="1" dirty="0">
                <a:solidFill>
                  <a:srgbClr val="A50021"/>
                </a:solidFill>
                <a:latin typeface="黑体" panose="02010609060101010101" pitchFamily="2" charset="-122"/>
                <a:ea typeface="黑体" panose="02010609060101010101" pitchFamily="2" charset="-122"/>
              </a:rPr>
              <a:t>表现了作者对母亲的感激、怀念，和失去母亲的痛心。</a:t>
            </a:r>
            <a:endParaRPr lang="zh-CN" altLang="en-US" sz="3600" b="1" dirty="0">
              <a:solidFill>
                <a:srgbClr val="A50021"/>
              </a:solidFill>
              <a:latin typeface="黑体" panose="02010609060101010101" pitchFamily="2" charset="-122"/>
              <a:ea typeface="黑体" panose="02010609060101010101" pitchFamily="2" charset="-122"/>
            </a:endParaRPr>
          </a:p>
          <a:p>
            <a:r>
              <a:rPr lang="zh-CN" altLang="en-US" sz="3600" b="1" dirty="0">
                <a:solidFill>
                  <a:srgbClr val="0000FF"/>
                </a:solidFill>
                <a:latin typeface="黑体" panose="02010609060101010101" pitchFamily="2" charset="-122"/>
                <a:ea typeface="黑体" panose="02010609060101010101" pitchFamily="2" charset="-122"/>
              </a:rPr>
              <a:t>母亲从性格、习惯、为人处世等方面都给了“我”很大的影响。母亲的勤俭认真、乐于助人、热情好客、软而硬的性格深深地影响着“我”。</a:t>
            </a:r>
            <a:endParaRPr lang="zh-CN" altLang="en-US" sz="3600" b="1" dirty="0">
              <a:solidFill>
                <a:srgbClr val="0000FF"/>
              </a:solidFill>
              <a:latin typeface="黑体" panose="02010609060101010101" pitchFamily="2" charset="-122"/>
              <a:ea typeface="黑体" panose="02010609060101010101" pitchFamily="2" charset="-122"/>
            </a:endParaRPr>
          </a:p>
        </p:txBody>
      </p:sp>
      <p:sp>
        <p:nvSpPr>
          <p:cNvPr id="24580" name="矩形 24579"/>
          <p:cNvSpPr/>
          <p:nvPr/>
        </p:nvSpPr>
        <p:spPr>
          <a:xfrm>
            <a:off x="7812088" y="1484313"/>
            <a:ext cx="1101725" cy="4194175"/>
          </a:xfrm>
          <a:prstGeom prst="rect">
            <a:avLst/>
          </a:prstGeom>
          <a:noFill/>
          <a:ln w="76200" cap="flat" cmpd="tri">
            <a:solidFill>
              <a:srgbClr val="008000"/>
            </a:solidFill>
            <a:prstDash val="solid"/>
            <a:miter/>
            <a:headEnd type="none" w="med" len="med"/>
            <a:tailEnd type="none" w="med" len="med"/>
          </a:ln>
        </p:spPr>
        <p:txBody>
          <a:bodyPr wrap="none" anchor="t">
            <a:spAutoFit/>
          </a:bodyPr>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小</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a:p>
            <a:r>
              <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rPr>
              <a:t>结</a:t>
            </a:r>
            <a:endParaRPr lang="zh-CN" altLang="en-US" sz="6600" b="1" dirty="0">
              <a:solidFill>
                <a:srgbClr val="660066"/>
              </a:solidFill>
              <a:effectLst>
                <a:outerShdw blurRad="38100" dist="38100" dir="2700000">
                  <a:srgbClr val="C0C0C0"/>
                </a:outerShdw>
              </a:effectLst>
              <a:latin typeface="Arial" panose="020B0604020202020204" pitchFamily="34" charset="0"/>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4579">
                                            <p:txEl>
                                              <p:charRg st="0" end="85"/>
                                            </p:txEl>
                                          </p:spTgt>
                                        </p:tgtEl>
                                        <p:attrNameLst>
                                          <p:attrName>style.visibility</p:attrName>
                                        </p:attrNameLst>
                                      </p:cBhvr>
                                      <p:to>
                                        <p:strVal val="visible"/>
                                      </p:to>
                                    </p:set>
                                    <p:anim calcmode="lin" valueType="num">
                                      <p:cBhvr>
                                        <p:cTn id="7" dur="500" fill="hold"/>
                                        <p:tgtEl>
                                          <p:spTgt spid="24579">
                                            <p:txEl>
                                              <p:charRg st="0" end="85"/>
                                            </p:txEl>
                                          </p:spTgt>
                                        </p:tgtEl>
                                        <p:attrNameLst>
                                          <p:attrName>ppt_w</p:attrName>
                                        </p:attrNameLst>
                                      </p:cBhvr>
                                      <p:tavLst>
                                        <p:tav tm="0">
                                          <p:val>
                                            <p:fltVal val="0.000000"/>
                                          </p:val>
                                        </p:tav>
                                        <p:tav tm="100000">
                                          <p:val>
                                            <p:strVal val="#ppt_w"/>
                                          </p:val>
                                        </p:tav>
                                      </p:tavLst>
                                    </p:anim>
                                    <p:anim calcmode="lin" valueType="num">
                                      <p:cBhvr>
                                        <p:cTn id="8" dur="500" fill="hold"/>
                                        <p:tgtEl>
                                          <p:spTgt spid="24579">
                                            <p:txEl>
                                              <p:charRg st="0" end="85"/>
                                            </p:txEl>
                                          </p:spTgt>
                                        </p:tgtEl>
                                        <p:attrNameLst>
                                          <p:attrName>ppt_h</p:attrName>
                                        </p:attrNameLst>
                                      </p:cBhvr>
                                      <p:tavLst>
                                        <p:tav tm="0">
                                          <p:val>
                                            <p:fltVal val="0.000000"/>
                                          </p:val>
                                        </p:tav>
                                        <p:tav tm="100000">
                                          <p:val>
                                            <p:strVal val="#ppt_h"/>
                                          </p:val>
                                        </p:tav>
                                      </p:tavLst>
                                    </p:anim>
                                    <p:anim calcmode="lin" valueType="num">
                                      <p:cBhvr>
                                        <p:cTn id="9" dur="500" fill="hold"/>
                                        <p:tgtEl>
                                          <p:spTgt spid="24579">
                                            <p:txEl>
                                              <p:charRg st="0" end="85"/>
                                            </p:txEl>
                                          </p:spTgt>
                                        </p:tgtEl>
                                        <p:attrNameLst>
                                          <p:attrName>style.rotation</p:attrName>
                                        </p:attrNameLst>
                                      </p:cBhvr>
                                      <p:tavLst>
                                        <p:tav tm="0">
                                          <p:val>
                                            <p:fltVal val="90.000000"/>
                                          </p:val>
                                        </p:tav>
                                        <p:tav tm="100000">
                                          <p:val>
                                            <p:fltVal val="0.000000"/>
                                          </p:val>
                                        </p:tav>
                                      </p:tavLst>
                                    </p:anim>
                                    <p:animEffect transition="in" filter="fade">
                                      <p:cBhvr>
                                        <p:cTn id="10" dur="500"/>
                                        <p:tgtEl>
                                          <p:spTgt spid="24579">
                                            <p:txEl>
                                              <p:charRg st="0" end="8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24579">
                                            <p:txEl>
                                              <p:charRg st="85" end="148"/>
                                            </p:txEl>
                                          </p:spTgt>
                                        </p:tgtEl>
                                        <p:attrNameLst>
                                          <p:attrName>style.visibility</p:attrName>
                                        </p:attrNameLst>
                                      </p:cBhvr>
                                      <p:to>
                                        <p:strVal val="visible"/>
                                      </p:to>
                                    </p:set>
                                    <p:anim calcmode="lin" valueType="num">
                                      <p:cBhvr>
                                        <p:cTn id="15" dur="500" fill="hold"/>
                                        <p:tgtEl>
                                          <p:spTgt spid="24579">
                                            <p:txEl>
                                              <p:charRg st="85" end="148"/>
                                            </p:txEl>
                                          </p:spTgt>
                                        </p:tgtEl>
                                        <p:attrNameLst>
                                          <p:attrName>ppt_w</p:attrName>
                                        </p:attrNameLst>
                                      </p:cBhvr>
                                      <p:tavLst>
                                        <p:tav tm="0">
                                          <p:val>
                                            <p:fltVal val="0.000000"/>
                                          </p:val>
                                        </p:tav>
                                        <p:tav tm="100000">
                                          <p:val>
                                            <p:strVal val="#ppt_w"/>
                                          </p:val>
                                        </p:tav>
                                      </p:tavLst>
                                    </p:anim>
                                    <p:anim calcmode="lin" valueType="num">
                                      <p:cBhvr>
                                        <p:cTn id="16" dur="500" fill="hold"/>
                                        <p:tgtEl>
                                          <p:spTgt spid="24579">
                                            <p:txEl>
                                              <p:charRg st="85" end="148"/>
                                            </p:txEl>
                                          </p:spTgt>
                                        </p:tgtEl>
                                        <p:attrNameLst>
                                          <p:attrName>ppt_h</p:attrName>
                                        </p:attrNameLst>
                                      </p:cBhvr>
                                      <p:tavLst>
                                        <p:tav tm="0">
                                          <p:val>
                                            <p:fltVal val="0.000000"/>
                                          </p:val>
                                        </p:tav>
                                        <p:tav tm="100000">
                                          <p:val>
                                            <p:strVal val="#ppt_h"/>
                                          </p:val>
                                        </p:tav>
                                      </p:tavLst>
                                    </p:anim>
                                    <p:anim calcmode="lin" valueType="num">
                                      <p:cBhvr>
                                        <p:cTn id="17" dur="500" fill="hold"/>
                                        <p:tgtEl>
                                          <p:spTgt spid="24579">
                                            <p:txEl>
                                              <p:charRg st="85" end="148"/>
                                            </p:txEl>
                                          </p:spTgt>
                                        </p:tgtEl>
                                        <p:attrNameLst>
                                          <p:attrName>style.rotation</p:attrName>
                                        </p:attrNameLst>
                                      </p:cBhvr>
                                      <p:tavLst>
                                        <p:tav tm="0">
                                          <p:val>
                                            <p:fltVal val="90.000000"/>
                                          </p:val>
                                        </p:tav>
                                        <p:tav tm="100000">
                                          <p:val>
                                            <p:fltVal val="0.000000"/>
                                          </p:val>
                                        </p:tav>
                                      </p:tavLst>
                                    </p:anim>
                                    <p:animEffect transition="in" filter="fade">
                                      <p:cBhvr>
                                        <p:cTn id="18" dur="500"/>
                                        <p:tgtEl>
                                          <p:spTgt spid="24579">
                                            <p:txEl>
                                              <p:charRg st="85" end="14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标题 91137"/>
          <p:cNvSpPr>
            <a:spLocks noGrp="1"/>
          </p:cNvSpPr>
          <p:nvPr>
            <p:ph type="title"/>
          </p:nvPr>
        </p:nvSpPr>
        <p:spPr/>
        <p:txBody>
          <a:bodyPr anchor="ctr"/>
          <a:p>
            <a:r>
              <a:rPr lang="zh-CN" altLang="en-US" sz="6000" b="1" i="1" u="sng" dirty="0">
                <a:ea typeface="华文新魏" panose="02010800040101010101" pitchFamily="2" charset="-122"/>
              </a:rPr>
              <a:t>思考探究练习</a:t>
            </a:r>
            <a:endParaRPr lang="zh-CN" altLang="en-US" sz="6000" b="1" i="1" u="sng">
              <a:ea typeface="华文新魏" panose="02010800040101010101" pitchFamily="2" charset="-122"/>
            </a:endParaRPr>
          </a:p>
        </p:txBody>
      </p:sp>
      <p:sp>
        <p:nvSpPr>
          <p:cNvPr id="91139" name="文本占位符 91138"/>
          <p:cNvSpPr>
            <a:spLocks noGrp="1"/>
          </p:cNvSpPr>
          <p:nvPr>
            <p:ph type="body" idx="1"/>
          </p:nvPr>
        </p:nvSpPr>
        <p:spPr>
          <a:xfrm>
            <a:off x="457200" y="1944688"/>
            <a:ext cx="7927975" cy="4181475"/>
          </a:xfrm>
        </p:spPr>
        <p:txBody>
          <a:bodyPr/>
          <a:p>
            <a:pPr>
              <a:buNone/>
            </a:pPr>
            <a:r>
              <a:rPr lang="en-US" altLang="zh-CN" sz="4000" b="1" dirty="0">
                <a:ea typeface="楷体_GB2312" pitchFamily="49" charset="-122"/>
              </a:rPr>
              <a:t>         </a:t>
            </a:r>
            <a:r>
              <a:rPr lang="zh-CN" altLang="en-US" sz="4000" b="1" dirty="0">
                <a:ea typeface="楷体_GB2312" pitchFamily="49" charset="-122"/>
              </a:rPr>
              <a:t>作者在文章中写道：“母亲并 不识字，她给我的是生命的教育。”母亲对我进行了什么样的“生命教育”呢？</a:t>
            </a:r>
            <a:endParaRPr lang="zh-CN" altLang="en-US" sz="4000" b="1">
              <a:ea typeface="楷体_GB2312" pitchFamily="49"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6018" name="图片 86017" descr="11"/>
          <p:cNvPicPr>
            <a:picLocks noChangeAspect="1"/>
          </p:cNvPicPr>
          <p:nvPr/>
        </p:nvPicPr>
        <p:blipFill>
          <a:blip r:embed="rId1"/>
          <a:stretch>
            <a:fillRect/>
          </a:stretch>
        </p:blipFill>
        <p:spPr>
          <a:xfrm>
            <a:off x="0" y="577850"/>
            <a:ext cx="3886200" cy="6019800"/>
          </a:xfrm>
          <a:prstGeom prst="rect">
            <a:avLst/>
          </a:prstGeom>
          <a:noFill/>
          <a:ln w="9525">
            <a:noFill/>
          </a:ln>
        </p:spPr>
      </p:pic>
      <p:sp>
        <p:nvSpPr>
          <p:cNvPr id="86019" name="矩形 86018"/>
          <p:cNvSpPr/>
          <p:nvPr/>
        </p:nvSpPr>
        <p:spPr>
          <a:xfrm>
            <a:off x="3419475" y="1660525"/>
            <a:ext cx="4535488" cy="2705100"/>
          </a:xfrm>
          <a:prstGeom prst="rect">
            <a:avLst/>
          </a:prstGeom>
        </p:spPr>
        <p:txBody>
          <a:bodyPr wrap="none" fromWordArt="1">
            <a:prstTxWarp prst="textDeflate">
              <a:avLst>
                <a:gd name="adj" fmla="val 26227"/>
              </a:avLst>
            </a:prstTxWarp>
            <a:normAutofit/>
          </a:bodyPr>
          <a:p>
            <a:pPr algn="ctr"/>
            <a:r>
              <a:rPr lang="zh-CN" altLang="en-US" sz="3600">
                <a:ln w="9525" cap="flat" cmpd="sng">
                  <a:solidFill>
                    <a:srgbClr val="000000"/>
                  </a:solidFill>
                  <a:prstDash val="solid"/>
                  <a:headEnd type="none" w="med" len="med"/>
                  <a:tailEnd type="none" w="med" len="med"/>
                </a:ln>
                <a:solidFill>
                  <a:srgbClr val="000000"/>
                </a:solidFill>
                <a:latin typeface="华文行楷" panose="02010800040101010101" pitchFamily="2" charset="-122"/>
                <a:ea typeface="华文行楷" panose="02010800040101010101" pitchFamily="2" charset="-122"/>
              </a:rPr>
              <a:t>我的母亲</a:t>
            </a:r>
            <a:endParaRPr lang="zh-CN" altLang="en-US" sz="3600">
              <a:ln w="9525" cap="flat" cmpd="sng">
                <a:solidFill>
                  <a:srgbClr val="000000"/>
                </a:solidFill>
                <a:prstDash val="solid"/>
                <a:headEnd type="none" w="med" len="med"/>
                <a:tailEnd type="none" w="med" len="med"/>
              </a:ln>
              <a:solidFill>
                <a:srgbClr val="000000"/>
              </a:solidFill>
              <a:latin typeface="华文行楷" panose="02010800040101010101" pitchFamily="2" charset="-122"/>
              <a:ea typeface="华文行楷" panose="02010800040101010101" pitchFamily="2" charset="-122"/>
            </a:endParaRPr>
          </a:p>
        </p:txBody>
      </p:sp>
      <p:sp>
        <p:nvSpPr>
          <p:cNvPr id="86020" name="文本框 86019"/>
          <p:cNvSpPr txBox="1"/>
          <p:nvPr/>
        </p:nvSpPr>
        <p:spPr>
          <a:xfrm>
            <a:off x="2555875" y="115888"/>
            <a:ext cx="6588125" cy="946150"/>
          </a:xfrm>
          <a:prstGeom prst="rect">
            <a:avLst/>
          </a:prstGeom>
          <a:noFill/>
          <a:ln w="9525">
            <a:noFill/>
          </a:ln>
        </p:spPr>
        <p:txBody>
          <a:bodyPr>
            <a:spAutoFit/>
          </a:bodyPr>
          <a:p>
            <a:r>
              <a:rPr lang="en-US" altLang="zh-CN" sz="2800" dirty="0">
                <a:solidFill>
                  <a:schemeClr val="accent2"/>
                </a:solidFill>
                <a:latin typeface="Arial" panose="020B0604020202020204" pitchFamily="34" charset="0"/>
                <a:ea typeface="隶书" panose="02010509060101010101" pitchFamily="1" charset="-122"/>
              </a:rPr>
              <a:t> </a:t>
            </a:r>
            <a:r>
              <a:rPr lang="zh-CN" altLang="en-US" sz="2800" b="1" dirty="0">
                <a:solidFill>
                  <a:srgbClr val="FF0000"/>
                </a:solidFill>
                <a:latin typeface="楷体_GB2312" pitchFamily="49" charset="-122"/>
                <a:ea typeface="楷体_GB2312" pitchFamily="49" charset="-122"/>
              </a:rPr>
              <a:t>是历史，赋予母爱亘古的深沉；</a:t>
            </a:r>
            <a:endParaRPr lang="zh-CN" altLang="en-US" sz="2800" b="1" dirty="0">
              <a:solidFill>
                <a:srgbClr val="FF0000"/>
              </a:solidFill>
              <a:latin typeface="楷体_GB2312" pitchFamily="49" charset="-122"/>
              <a:ea typeface="楷体_GB2312" pitchFamily="49" charset="-122"/>
            </a:endParaRPr>
          </a:p>
          <a:p>
            <a:r>
              <a:rPr lang="zh-CN" altLang="en-US" sz="2800" b="1" dirty="0">
                <a:solidFill>
                  <a:srgbClr val="FF0000"/>
                </a:solidFill>
                <a:latin typeface="楷体_GB2312" pitchFamily="49" charset="-122"/>
                <a:ea typeface="楷体_GB2312" pitchFamily="49" charset="-122"/>
              </a:rPr>
              <a:t> 是深情，赋予儿女对母亲深深的依恋。</a:t>
            </a:r>
            <a:endParaRPr lang="zh-CN" altLang="en-US" sz="2800" b="1" dirty="0">
              <a:solidFill>
                <a:srgbClr val="FF0000"/>
              </a:solidFill>
              <a:latin typeface="楷体_GB2312" pitchFamily="49" charset="-122"/>
              <a:ea typeface="楷体_GB2312" pitchFamily="49" charset="-122"/>
            </a:endParaRPr>
          </a:p>
        </p:txBody>
      </p:sp>
      <p:sp>
        <p:nvSpPr>
          <p:cNvPr id="86021" name="文本框 86020"/>
          <p:cNvSpPr txBox="1"/>
          <p:nvPr/>
        </p:nvSpPr>
        <p:spPr>
          <a:xfrm>
            <a:off x="5795963" y="4652963"/>
            <a:ext cx="2447925" cy="914400"/>
          </a:xfrm>
          <a:prstGeom prst="rect">
            <a:avLst/>
          </a:prstGeom>
          <a:noFill/>
          <a:ln w="9525">
            <a:noFill/>
          </a:ln>
        </p:spPr>
        <p:txBody>
          <a:bodyPr>
            <a:spAutoFit/>
          </a:bodyPr>
          <a:p>
            <a:pPr>
              <a:spcBef>
                <a:spcPct val="50000"/>
              </a:spcBef>
            </a:pPr>
            <a:r>
              <a:rPr lang="zh-CN" altLang="en-US" sz="5400" b="1" dirty="0">
                <a:solidFill>
                  <a:srgbClr val="0000CC"/>
                </a:solidFill>
                <a:latin typeface="Times New Roman" panose="02020603050405020304" pitchFamily="18" charset="0"/>
                <a:ea typeface="隶书" panose="02010509060101010101" pitchFamily="1" charset="-122"/>
              </a:rPr>
              <a:t>老 舍</a:t>
            </a:r>
            <a:endParaRPr lang="zh-CN" altLang="en-US" sz="5400" b="1">
              <a:solidFill>
                <a:srgbClr val="0000CC"/>
              </a:solidFill>
              <a:latin typeface="Times New Roman" panose="02020603050405020304" pitchFamily="18" charset="0"/>
              <a:ea typeface="隶书" panose="02010509060101010101" pitchFamily="1"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标题 92161"/>
          <p:cNvSpPr>
            <a:spLocks noGrp="1"/>
          </p:cNvSpPr>
          <p:nvPr>
            <p:ph type="title"/>
          </p:nvPr>
        </p:nvSpPr>
        <p:spPr>
          <a:xfrm>
            <a:off x="1042988" y="125413"/>
            <a:ext cx="7391400" cy="1143000"/>
          </a:xfrm>
        </p:spPr>
        <p:txBody>
          <a:bodyPr anchor="ctr"/>
          <a:p>
            <a:r>
              <a:rPr lang="zh-CN" altLang="en-US" sz="5400" b="1" dirty="0">
                <a:solidFill>
                  <a:srgbClr val="FF0000"/>
                </a:solidFill>
                <a:ea typeface="华文彩云" panose="02010800040101010101" pitchFamily="2" charset="-122"/>
              </a:rPr>
              <a:t>概括母亲的优秀品质</a:t>
            </a:r>
            <a:endParaRPr lang="zh-CN" altLang="en-US" sz="5400" b="1" dirty="0">
              <a:solidFill>
                <a:srgbClr val="FF0000"/>
              </a:solidFill>
              <a:ea typeface="华文彩云" panose="02010800040101010101" pitchFamily="2" charset="-122"/>
            </a:endParaRPr>
          </a:p>
        </p:txBody>
      </p:sp>
      <p:sp>
        <p:nvSpPr>
          <p:cNvPr id="92163" name="文本占位符 92162"/>
          <p:cNvSpPr>
            <a:spLocks noGrp="1"/>
          </p:cNvSpPr>
          <p:nvPr>
            <p:ph type="body" idx="1"/>
          </p:nvPr>
        </p:nvSpPr>
        <p:spPr>
          <a:xfrm>
            <a:off x="762000" y="1447800"/>
            <a:ext cx="7772400" cy="5149850"/>
          </a:xfrm>
        </p:spPr>
        <p:txBody>
          <a:bodyPr/>
          <a:p>
            <a:pPr>
              <a:lnSpc>
                <a:spcPct val="110000"/>
              </a:lnSpc>
              <a:buNone/>
            </a:pPr>
            <a:r>
              <a:rPr lang="en-US" altLang="zh-CN"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rPr>
              <a:t>① </a:t>
            </a:r>
            <a:r>
              <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rPr>
              <a:t>勤劳诚实，做事总是那么仔细认真</a:t>
            </a:r>
            <a:endPar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endParaRPr>
          </a:p>
          <a:p>
            <a:pPr>
              <a:lnSpc>
                <a:spcPct val="110000"/>
              </a:lnSpc>
              <a:buNone/>
            </a:pPr>
            <a:r>
              <a:rPr lang="en-US" altLang="zh-CN"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rPr>
              <a:t>② </a:t>
            </a:r>
            <a:r>
              <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rPr>
              <a:t>热情好客</a:t>
            </a:r>
            <a:endPar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endParaRPr>
          </a:p>
          <a:p>
            <a:pPr>
              <a:lnSpc>
                <a:spcPct val="110000"/>
              </a:lnSpc>
              <a:buNone/>
            </a:pPr>
            <a:r>
              <a:rPr lang="en-US" altLang="zh-CN"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rPr>
              <a:t>③ </a:t>
            </a:r>
            <a:r>
              <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rPr>
              <a:t>乐于助人，总不怕吃亏</a:t>
            </a:r>
            <a:endPar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endParaRPr>
          </a:p>
          <a:p>
            <a:pPr>
              <a:lnSpc>
                <a:spcPct val="110000"/>
              </a:lnSpc>
              <a:buNone/>
            </a:pPr>
            <a:r>
              <a:rPr lang="en-US" altLang="zh-CN"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rPr>
              <a:t>④ </a:t>
            </a:r>
            <a:r>
              <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rPr>
              <a:t>有着软而硬的性格，善良而又坚强</a:t>
            </a:r>
            <a:endPar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endParaRPr>
          </a:p>
          <a:p>
            <a:pPr>
              <a:lnSpc>
                <a:spcPct val="110000"/>
              </a:lnSpc>
              <a:buNone/>
            </a:pPr>
            <a:endPar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endParaRPr>
          </a:p>
          <a:p>
            <a:pPr>
              <a:lnSpc>
                <a:spcPct val="110000"/>
              </a:lnSpc>
              <a:buNone/>
            </a:pPr>
            <a:r>
              <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rPr>
              <a:t>她与儿女之间语言交流不多</a:t>
            </a:r>
            <a:endPar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endParaRPr>
          </a:p>
          <a:p>
            <a:pPr>
              <a:lnSpc>
                <a:spcPct val="110000"/>
              </a:lnSpc>
              <a:buNone/>
            </a:pPr>
            <a:r>
              <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rPr>
              <a:t>   （但之间的感情内敛而又深厚）</a:t>
            </a:r>
            <a:endParaRPr lang="zh-CN" altLang="en-US" sz="3600" b="1" dirty="0">
              <a:solidFill>
                <a:srgbClr val="0000CC"/>
              </a:solidFill>
              <a:effectLst>
                <a:outerShdw blurRad="38100" dist="38100" dir="2700000">
                  <a:srgbClr val="C0C0C0"/>
                </a:outerShdw>
              </a:effectLst>
              <a:latin typeface="幼圆" panose="02010509060101010101" pitchFamily="49" charset="-122"/>
              <a:ea typeface="幼圆" panose="02010509060101010101" pitchFamily="49" charset="-122"/>
            </a:endParaRPr>
          </a:p>
        </p:txBody>
      </p:sp>
      <p:sp>
        <p:nvSpPr>
          <p:cNvPr id="92164" name="云形标注 92163"/>
          <p:cNvSpPr/>
          <p:nvPr/>
        </p:nvSpPr>
        <p:spPr>
          <a:xfrm>
            <a:off x="6705600" y="4586288"/>
            <a:ext cx="1905000" cy="1219200"/>
          </a:xfrm>
          <a:prstGeom prst="cloudCallout">
            <a:avLst>
              <a:gd name="adj1" fmla="val -52333"/>
              <a:gd name="adj2" fmla="val 51954"/>
            </a:avLst>
          </a:prstGeom>
          <a:solidFill>
            <a:srgbClr val="CCFFFF">
              <a:alpha val="50000"/>
            </a:srgbClr>
          </a:solidFill>
          <a:ln w="9525" cap="flat" cmpd="sng">
            <a:solidFill>
              <a:srgbClr val="FF99CC"/>
            </a:solidFill>
            <a:prstDash val="solid"/>
            <a:headEnd type="none" w="med" len="med"/>
            <a:tailEnd type="none" w="med" len="med"/>
          </a:ln>
        </p:spPr>
        <p:txBody>
          <a:bodyPr/>
          <a:p>
            <a:pPr algn="ctr"/>
            <a:endParaRPr sz="2400" dirty="0">
              <a:latin typeface="Times New Roman" panose="02020603050405020304" pitchFamily="18" charset="0"/>
            </a:endParaRPr>
          </a:p>
        </p:txBody>
      </p:sp>
      <p:sp>
        <p:nvSpPr>
          <p:cNvPr id="92165" name="矩形 92164"/>
          <p:cNvSpPr/>
          <p:nvPr/>
        </p:nvSpPr>
        <p:spPr>
          <a:xfrm>
            <a:off x="6732588" y="4913313"/>
            <a:ext cx="1962150" cy="519112"/>
          </a:xfrm>
          <a:prstGeom prst="rect">
            <a:avLst/>
          </a:prstGeom>
          <a:noFill/>
          <a:ln w="9525">
            <a:noFill/>
          </a:ln>
        </p:spPr>
        <p:txBody>
          <a:bodyPr wrap="none" anchor="t">
            <a:spAutoFit/>
          </a:bodyPr>
          <a:p>
            <a:r>
              <a:rPr lang="zh-CN" altLang="en-US" sz="2800" b="1" dirty="0">
                <a:solidFill>
                  <a:srgbClr val="FF0066"/>
                </a:solidFill>
                <a:latin typeface="Times New Roman" panose="02020603050405020304" pitchFamily="18" charset="0"/>
                <a:ea typeface="华文隶书" panose="02010800040101010101" pitchFamily="2" charset="-122"/>
              </a:rPr>
              <a:t>怎样体现？</a:t>
            </a:r>
            <a:endParaRPr lang="zh-CN" altLang="en-US" sz="2800" b="1" dirty="0">
              <a:solidFill>
                <a:srgbClr val="FF0066"/>
              </a:solidFill>
              <a:latin typeface="Times New Roman" panose="02020603050405020304" pitchFamily="18" charset="0"/>
              <a:ea typeface="华文隶书" panose="0201080004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2163">
                                            <p:txEl>
                                              <p:charRg st="0" end="18"/>
                                            </p:txEl>
                                          </p:spTgt>
                                        </p:tgtEl>
                                        <p:attrNameLst>
                                          <p:attrName>style.visibility</p:attrName>
                                        </p:attrNameLst>
                                      </p:cBhvr>
                                      <p:to>
                                        <p:strVal val="visible"/>
                                      </p:to>
                                    </p:set>
                                    <p:animEffect transition="in" filter="checkerboard(across)">
                                      <p:cBhvr>
                                        <p:cTn id="7" dur="500"/>
                                        <p:tgtEl>
                                          <p:spTgt spid="92163">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2163">
                                            <p:txEl>
                                              <p:charRg st="18" end="25"/>
                                            </p:txEl>
                                          </p:spTgt>
                                        </p:tgtEl>
                                        <p:attrNameLst>
                                          <p:attrName>style.visibility</p:attrName>
                                        </p:attrNameLst>
                                      </p:cBhvr>
                                      <p:to>
                                        <p:strVal val="visible"/>
                                      </p:to>
                                    </p:set>
                                    <p:animEffect transition="in" filter="checkerboard(across)">
                                      <p:cBhvr>
                                        <p:cTn id="12" dur="500"/>
                                        <p:tgtEl>
                                          <p:spTgt spid="92163">
                                            <p:txEl>
                                              <p:charRg st="18" end="2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2163">
                                            <p:txEl>
                                              <p:charRg st="25" end="38"/>
                                            </p:txEl>
                                          </p:spTgt>
                                        </p:tgtEl>
                                        <p:attrNameLst>
                                          <p:attrName>style.visibility</p:attrName>
                                        </p:attrNameLst>
                                      </p:cBhvr>
                                      <p:to>
                                        <p:strVal val="visible"/>
                                      </p:to>
                                    </p:set>
                                    <p:animEffect transition="in" filter="checkerboard(across)">
                                      <p:cBhvr>
                                        <p:cTn id="17" dur="500"/>
                                        <p:tgtEl>
                                          <p:spTgt spid="92163">
                                            <p:txEl>
                                              <p:charRg st="25" end="3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2163">
                                            <p:txEl>
                                              <p:charRg st="38" end="56"/>
                                            </p:txEl>
                                          </p:spTgt>
                                        </p:tgtEl>
                                        <p:attrNameLst>
                                          <p:attrName>style.visibility</p:attrName>
                                        </p:attrNameLst>
                                      </p:cBhvr>
                                      <p:to>
                                        <p:strVal val="visible"/>
                                      </p:to>
                                    </p:set>
                                    <p:animEffect transition="in" filter="checkerboard(across)">
                                      <p:cBhvr>
                                        <p:cTn id="22" dur="500"/>
                                        <p:tgtEl>
                                          <p:spTgt spid="92163">
                                            <p:txEl>
                                              <p:charRg st="38" end="5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92163">
                                            <p:txEl>
                                              <p:charRg st="57" end="70"/>
                                            </p:txEl>
                                          </p:spTgt>
                                        </p:tgtEl>
                                        <p:attrNameLst>
                                          <p:attrName>style.visibility</p:attrName>
                                        </p:attrNameLst>
                                      </p:cBhvr>
                                      <p:to>
                                        <p:strVal val="visible"/>
                                      </p:to>
                                    </p:set>
                                    <p:animEffect transition="in" filter="checkerboard(across)">
                                      <p:cBhvr>
                                        <p:cTn id="27" dur="500"/>
                                        <p:tgtEl>
                                          <p:spTgt spid="92163">
                                            <p:txEl>
                                              <p:charRg st="57" end="7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2163">
                                            <p:txEl>
                                              <p:charRg st="70" end="88"/>
                                            </p:txEl>
                                          </p:spTgt>
                                        </p:tgtEl>
                                        <p:attrNameLst>
                                          <p:attrName>style.visibility</p:attrName>
                                        </p:attrNameLst>
                                      </p:cBhvr>
                                      <p:to>
                                        <p:strVal val="visible"/>
                                      </p:to>
                                    </p:set>
                                    <p:animEffect transition="in" filter="checkerboard(across)">
                                      <p:cBhvr>
                                        <p:cTn id="32" dur="500"/>
                                        <p:tgtEl>
                                          <p:spTgt spid="92163">
                                            <p:txEl>
                                              <p:charRg st="70" end="8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92164"/>
                                        </p:tgtEl>
                                        <p:attrNameLst>
                                          <p:attrName>style.visibility</p:attrName>
                                        </p:attrNameLst>
                                      </p:cBhvr>
                                      <p:to>
                                        <p:strVal val="visible"/>
                                      </p:to>
                                    </p:set>
                                    <p:anim calcmode="lin" valueType="num">
                                      <p:cBhvr additive="base">
                                        <p:cTn id="37" dur="500" fill="hold"/>
                                        <p:tgtEl>
                                          <p:spTgt spid="92164"/>
                                        </p:tgtEl>
                                        <p:attrNameLst>
                                          <p:attrName>ppt_x</p:attrName>
                                        </p:attrNameLst>
                                      </p:cBhvr>
                                      <p:tavLst>
                                        <p:tav tm="0">
                                          <p:val>
                                            <p:strVal val="1+#ppt_w/2"/>
                                          </p:val>
                                        </p:tav>
                                        <p:tav tm="100000">
                                          <p:val>
                                            <p:strVal val="#ppt_x"/>
                                          </p:val>
                                        </p:tav>
                                      </p:tavLst>
                                    </p:anim>
                                    <p:anim calcmode="lin" valueType="num">
                                      <p:cBhvr additive="base">
                                        <p:cTn id="38" dur="500" fill="hold"/>
                                        <p:tgtEl>
                                          <p:spTgt spid="92164"/>
                                        </p:tgtEl>
                                        <p:attrNameLst>
                                          <p:attrName>ppt_y</p:attrName>
                                        </p:attrNameLst>
                                      </p:cBhvr>
                                      <p:tavLst>
                                        <p:tav tm="0">
                                          <p:val>
                                            <p:strVal val="#ppt_y"/>
                                          </p:val>
                                        </p:tav>
                                        <p:tav tm="100000">
                                          <p:val>
                                            <p:strVal val="#ppt_y"/>
                                          </p:val>
                                        </p:tav>
                                      </p:tavLst>
                                    </p:anim>
                                  </p:childTnLst>
                                </p:cTn>
                              </p:par>
                            </p:childTnLst>
                          </p:cTn>
                        </p:par>
                        <p:par>
                          <p:cTn id="39" fill="hold">
                            <p:stCondLst>
                              <p:cond delay="500"/>
                            </p:stCondLst>
                            <p:childTnLst>
                              <p:par>
                                <p:cTn id="40" presetID="2" presetClass="entr" presetSubtype="2" fill="hold" grpId="0" nodeType="afterEffect">
                                  <p:stCondLst>
                                    <p:cond delay="0"/>
                                  </p:stCondLst>
                                  <p:childTnLst>
                                    <p:set>
                                      <p:cBhvr>
                                        <p:cTn id="41" dur="1" fill="hold">
                                          <p:stCondLst>
                                            <p:cond delay="0"/>
                                          </p:stCondLst>
                                        </p:cTn>
                                        <p:tgtEl>
                                          <p:spTgt spid="92165"/>
                                        </p:tgtEl>
                                        <p:attrNameLst>
                                          <p:attrName>style.visibility</p:attrName>
                                        </p:attrNameLst>
                                      </p:cBhvr>
                                      <p:to>
                                        <p:strVal val="visible"/>
                                      </p:to>
                                    </p:set>
                                    <p:anim calcmode="lin" valueType="num">
                                      <p:cBhvr additive="base">
                                        <p:cTn id="42" dur="500" fill="hold"/>
                                        <p:tgtEl>
                                          <p:spTgt spid="92165"/>
                                        </p:tgtEl>
                                        <p:attrNameLst>
                                          <p:attrName>ppt_x</p:attrName>
                                        </p:attrNameLst>
                                      </p:cBhvr>
                                      <p:tavLst>
                                        <p:tav tm="0">
                                          <p:val>
                                            <p:strVal val="1+#ppt_w/2"/>
                                          </p:val>
                                        </p:tav>
                                        <p:tav tm="100000">
                                          <p:val>
                                            <p:strVal val="#ppt_x"/>
                                          </p:val>
                                        </p:tav>
                                      </p:tavLst>
                                    </p:anim>
                                    <p:anim calcmode="lin" valueType="num">
                                      <p:cBhvr additive="base">
                                        <p:cTn id="43" dur="500" fill="hold"/>
                                        <p:tgtEl>
                                          <p:spTgt spid="92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uild="p"/>
      <p:bldP spid="92164" grpId="0" animBg="1"/>
      <p:bldP spid="9216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文本占位符 93185"/>
          <p:cNvSpPr>
            <a:spLocks noGrp="1"/>
          </p:cNvSpPr>
          <p:nvPr>
            <p:ph type="body" idx="4294967295"/>
          </p:nvPr>
        </p:nvSpPr>
        <p:spPr>
          <a:xfrm>
            <a:off x="0" y="115888"/>
            <a:ext cx="9144000" cy="6553200"/>
          </a:xfrm>
        </p:spPr>
        <p:txBody>
          <a:bodyPr/>
          <a:p>
            <a:pPr algn="just">
              <a:buNone/>
            </a:pPr>
            <a:r>
              <a:rPr lang="en-US" altLang="zh-CN" b="1" dirty="0">
                <a:solidFill>
                  <a:srgbClr val="000000"/>
                </a:solidFill>
                <a:latin typeface="楷体_GB2312" pitchFamily="49" charset="-122"/>
              </a:rPr>
              <a:t>     </a:t>
            </a:r>
            <a:r>
              <a:rPr lang="zh-CN" altLang="en-US" b="1" dirty="0">
                <a:solidFill>
                  <a:srgbClr val="000000"/>
                </a:solidFill>
                <a:latin typeface="楷体_GB2312" pitchFamily="49" charset="-122"/>
              </a:rPr>
              <a:t>文中写母亲对儿女的舐犊之情处处可见，我们也不能忽视另一面，即儿女对母亲的思念与热爱，请从课文中找出来，谈谈你的感受？</a:t>
            </a:r>
            <a:endParaRPr lang="zh-CN" altLang="en-US" b="1" dirty="0">
              <a:solidFill>
                <a:srgbClr val="000000"/>
              </a:solidFill>
              <a:latin typeface="楷体_GB2312" pitchFamily="49" charset="-122"/>
            </a:endParaRPr>
          </a:p>
          <a:p>
            <a:pPr algn="just">
              <a:buNone/>
            </a:pPr>
            <a:r>
              <a:rPr lang="zh-CN" altLang="en-US" b="1" dirty="0">
                <a:latin typeface="楷体_GB2312" pitchFamily="49" charset="-122"/>
              </a:rPr>
              <a:t>      </a:t>
            </a:r>
            <a:r>
              <a:rPr lang="zh-CN" altLang="en-US" b="1" dirty="0">
                <a:solidFill>
                  <a:srgbClr val="0000CC"/>
                </a:solidFill>
                <a:latin typeface="楷体_GB2312" pitchFamily="49" charset="-122"/>
              </a:rPr>
              <a:t>品读以下几处：</a:t>
            </a:r>
            <a:endParaRPr lang="zh-CN" altLang="en-US" b="1" dirty="0">
              <a:solidFill>
                <a:srgbClr val="0000CC"/>
              </a:solidFill>
              <a:latin typeface="楷体_GB2312" pitchFamily="49" charset="-122"/>
            </a:endParaRPr>
          </a:p>
          <a:p>
            <a:pPr algn="just">
              <a:buNone/>
            </a:pPr>
            <a:r>
              <a:rPr lang="zh-CN" altLang="en-US" b="1" dirty="0">
                <a:latin typeface="楷体_GB2312" pitchFamily="49" charset="-122"/>
              </a:rPr>
              <a:t>第</a:t>
            </a:r>
            <a:r>
              <a:rPr lang="en-US" altLang="zh-CN" b="1" dirty="0">
                <a:latin typeface="楷体_GB2312" pitchFamily="49" charset="-122"/>
              </a:rPr>
              <a:t>13</a:t>
            </a:r>
            <a:r>
              <a:rPr lang="zh-CN" altLang="en-US" b="1" dirty="0">
                <a:latin typeface="楷体_GB2312" pitchFamily="49" charset="-122"/>
              </a:rPr>
              <a:t>段结尾处</a:t>
            </a:r>
            <a:r>
              <a:rPr lang="zh-CN" altLang="en-US" b="1" dirty="0">
                <a:solidFill>
                  <a:srgbClr val="000000"/>
                </a:solidFill>
                <a:latin typeface="楷体_GB2312" pitchFamily="49" charset="-122"/>
              </a:rPr>
              <a:t>，“今天泪又遮迷了我的眼</a:t>
            </a:r>
            <a:r>
              <a:rPr lang="en-US" altLang="zh-CN" b="1">
                <a:solidFill>
                  <a:srgbClr val="000000"/>
                </a:solidFill>
                <a:latin typeface="Arial" panose="020B0604020202020204" pitchFamily="34" charset="0"/>
              </a:rPr>
              <a:t>……</a:t>
            </a:r>
            <a:r>
              <a:rPr lang="zh-CN" altLang="en-US" b="1" dirty="0">
                <a:solidFill>
                  <a:srgbClr val="000000"/>
                </a:solidFill>
                <a:latin typeface="楷体_GB2312" pitchFamily="49" charset="-122"/>
              </a:rPr>
              <a:t>可是慈母不会再候盼我了，她已入了土。”</a:t>
            </a:r>
            <a:endParaRPr lang="zh-CN" altLang="en-US" b="1" dirty="0">
              <a:solidFill>
                <a:srgbClr val="000000"/>
              </a:solidFill>
              <a:latin typeface="楷体_GB2312" pitchFamily="49" charset="-122"/>
            </a:endParaRPr>
          </a:p>
          <a:p>
            <a:pPr algn="just">
              <a:buNone/>
            </a:pPr>
            <a:r>
              <a:rPr lang="en-US" altLang="zh-CN" b="1" dirty="0">
                <a:latin typeface="楷体_GB2312" pitchFamily="49" charset="-122"/>
              </a:rPr>
              <a:t>14</a:t>
            </a:r>
            <a:r>
              <a:rPr lang="zh-CN" altLang="en-US" b="1" dirty="0">
                <a:latin typeface="楷体_GB2312" pitchFamily="49" charset="-122"/>
              </a:rPr>
              <a:t>段</a:t>
            </a:r>
            <a:r>
              <a:rPr lang="zh-CN" altLang="en-US" b="1" dirty="0">
                <a:solidFill>
                  <a:srgbClr val="000000"/>
                </a:solidFill>
                <a:latin typeface="楷体_GB2312" pitchFamily="49" charset="-122"/>
              </a:rPr>
              <a:t>中写“我”两次违背母亲的意愿，她都深深理解，默许了，表示出作者对母亲的愧疚和感激，</a:t>
            </a:r>
            <a:endParaRPr lang="zh-CN" altLang="en-US" b="1" dirty="0">
              <a:solidFill>
                <a:srgbClr val="000000"/>
              </a:solidFill>
              <a:latin typeface="楷体_GB2312" pitchFamily="49" charset="-122"/>
            </a:endParaRPr>
          </a:p>
          <a:p>
            <a:pPr algn="just">
              <a:buNone/>
            </a:pPr>
            <a:r>
              <a:rPr lang="zh-CN" altLang="en-US" b="1" dirty="0">
                <a:latin typeface="楷体_GB2312" pitchFamily="49" charset="-122"/>
              </a:rPr>
              <a:t>第</a:t>
            </a:r>
            <a:r>
              <a:rPr lang="en-US" altLang="zh-CN" b="1" dirty="0">
                <a:latin typeface="楷体_GB2312" pitchFamily="49" charset="-122"/>
              </a:rPr>
              <a:t>15</a:t>
            </a:r>
            <a:r>
              <a:rPr lang="zh-CN" altLang="en-US" b="1" dirty="0">
                <a:latin typeface="楷体_GB2312" pitchFamily="49" charset="-122"/>
              </a:rPr>
              <a:t>～</a:t>
            </a:r>
            <a:r>
              <a:rPr lang="en-US" altLang="zh-CN" b="1" dirty="0">
                <a:latin typeface="楷体_GB2312" pitchFamily="49" charset="-122"/>
              </a:rPr>
              <a:t>17</a:t>
            </a:r>
            <a:r>
              <a:rPr lang="zh-CN" altLang="en-US" b="1" dirty="0">
                <a:latin typeface="楷体_GB2312" pitchFamily="49" charset="-122"/>
              </a:rPr>
              <a:t>段</a:t>
            </a:r>
            <a:r>
              <a:rPr lang="zh-CN" altLang="en-US" b="1" dirty="0">
                <a:solidFill>
                  <a:srgbClr val="000000"/>
                </a:solidFill>
                <a:latin typeface="楷体_GB2312" pitchFamily="49" charset="-122"/>
              </a:rPr>
              <a:t>几乎都是对远方母亲的惦念之情。</a:t>
            </a:r>
            <a:endParaRPr lang="zh-CN" altLang="en-US" b="1" dirty="0">
              <a:solidFill>
                <a:srgbClr val="000000"/>
              </a:solidFill>
              <a:latin typeface="楷体_GB2312" pitchFamily="49" charset="-122"/>
            </a:endParaRPr>
          </a:p>
          <a:p>
            <a:pPr algn="just">
              <a:buNone/>
            </a:pPr>
            <a:r>
              <a:rPr lang="zh-CN" altLang="en-US" b="1" dirty="0">
                <a:latin typeface="楷体_GB2312" pitchFamily="49" charset="-122"/>
              </a:rPr>
              <a:t>结尾“唉，还说什么呢，心痛，心痛！”</a:t>
            </a:r>
            <a:r>
              <a:rPr lang="zh-CN" altLang="en-US" b="1" dirty="0">
                <a:solidFill>
                  <a:srgbClr val="000000"/>
                </a:solidFill>
                <a:latin typeface="楷体_GB2312" pitchFamily="49" charset="-122"/>
              </a:rPr>
              <a:t>让人一下子感爱到作者痛失老母亲后撕心裂肺的痛苦。</a:t>
            </a:r>
            <a:endParaRPr lang="zh-CN" altLang="en-US" b="1">
              <a:solidFill>
                <a:srgbClr val="000000"/>
              </a:solidFill>
              <a:latin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3186">
                                            <p:txEl>
                                              <p:charRg st="0" end="64"/>
                                            </p:txEl>
                                          </p:spTgt>
                                        </p:tgtEl>
                                        <p:attrNameLst>
                                          <p:attrName>style.visibility</p:attrName>
                                        </p:attrNameLst>
                                      </p:cBhvr>
                                      <p:to>
                                        <p:strVal val="visible"/>
                                      </p:to>
                                    </p:set>
                                    <p:animEffect transition="in" filter="blinds(horizontal)">
                                      <p:cBhvr>
                                        <p:cTn id="7" dur="500"/>
                                        <p:tgtEl>
                                          <p:spTgt spid="93186">
                                            <p:txEl>
                                              <p:charRg st="0" end="6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3186">
                                            <p:txEl>
                                              <p:charRg st="64" end="78"/>
                                            </p:txEl>
                                          </p:spTgt>
                                        </p:tgtEl>
                                        <p:attrNameLst>
                                          <p:attrName>style.visibility</p:attrName>
                                        </p:attrNameLst>
                                      </p:cBhvr>
                                      <p:to>
                                        <p:strVal val="visible"/>
                                      </p:to>
                                    </p:set>
                                    <p:animEffect transition="in" filter="blinds(horizontal)">
                                      <p:cBhvr>
                                        <p:cTn id="12" dur="500"/>
                                        <p:tgtEl>
                                          <p:spTgt spid="93186">
                                            <p:txEl>
                                              <p:charRg st="64" end="7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3186">
                                            <p:txEl>
                                              <p:charRg st="78" end="119"/>
                                            </p:txEl>
                                          </p:spTgt>
                                        </p:tgtEl>
                                        <p:attrNameLst>
                                          <p:attrName>style.visibility</p:attrName>
                                        </p:attrNameLst>
                                      </p:cBhvr>
                                      <p:to>
                                        <p:strVal val="visible"/>
                                      </p:to>
                                    </p:set>
                                    <p:animEffect transition="in" filter="blinds(horizontal)">
                                      <p:cBhvr>
                                        <p:cTn id="17" dur="500"/>
                                        <p:tgtEl>
                                          <p:spTgt spid="93186">
                                            <p:txEl>
                                              <p:charRg st="78" end="11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3186">
                                            <p:txEl>
                                              <p:charRg st="119" end="164"/>
                                            </p:txEl>
                                          </p:spTgt>
                                        </p:tgtEl>
                                        <p:attrNameLst>
                                          <p:attrName>style.visibility</p:attrName>
                                        </p:attrNameLst>
                                      </p:cBhvr>
                                      <p:to>
                                        <p:strVal val="visible"/>
                                      </p:to>
                                    </p:set>
                                    <p:animEffect transition="in" filter="blinds(horizontal)">
                                      <p:cBhvr>
                                        <p:cTn id="22" dur="500"/>
                                        <p:tgtEl>
                                          <p:spTgt spid="93186">
                                            <p:txEl>
                                              <p:charRg st="119" end="16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3186">
                                            <p:txEl>
                                              <p:charRg st="164" end="187"/>
                                            </p:txEl>
                                          </p:spTgt>
                                        </p:tgtEl>
                                        <p:attrNameLst>
                                          <p:attrName>style.visibility</p:attrName>
                                        </p:attrNameLst>
                                      </p:cBhvr>
                                      <p:to>
                                        <p:strVal val="visible"/>
                                      </p:to>
                                    </p:set>
                                    <p:animEffect transition="in" filter="blinds(horizontal)">
                                      <p:cBhvr>
                                        <p:cTn id="27" dur="500"/>
                                        <p:tgtEl>
                                          <p:spTgt spid="93186">
                                            <p:txEl>
                                              <p:charRg st="164" end="18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3186">
                                            <p:txEl>
                                              <p:charRg st="187" end="230"/>
                                            </p:txEl>
                                          </p:spTgt>
                                        </p:tgtEl>
                                        <p:attrNameLst>
                                          <p:attrName>style.visibility</p:attrName>
                                        </p:attrNameLst>
                                      </p:cBhvr>
                                      <p:to>
                                        <p:strVal val="visible"/>
                                      </p:to>
                                    </p:set>
                                    <p:animEffect transition="in" filter="blinds(horizontal)">
                                      <p:cBhvr>
                                        <p:cTn id="32" dur="500"/>
                                        <p:tgtEl>
                                          <p:spTgt spid="93186">
                                            <p:txEl>
                                              <p:charRg st="187" end="2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标题 94209"/>
          <p:cNvSpPr>
            <a:spLocks noGrp="1"/>
          </p:cNvSpPr>
          <p:nvPr>
            <p:ph type="title" idx="4294967295"/>
          </p:nvPr>
        </p:nvSpPr>
        <p:spPr>
          <a:xfrm>
            <a:off x="0" y="0"/>
            <a:ext cx="8540750" cy="1143000"/>
          </a:xfrm>
        </p:spPr>
        <p:txBody>
          <a:bodyPr anchor="ctr"/>
          <a:p>
            <a:r>
              <a:rPr lang="zh-CN" altLang="en-US" b="1" dirty="0">
                <a:solidFill>
                  <a:srgbClr val="FF0000"/>
                </a:solidFill>
              </a:rPr>
              <a:t>小     结</a:t>
            </a:r>
            <a:endParaRPr lang="zh-CN" altLang="en-US" b="1">
              <a:solidFill>
                <a:srgbClr val="FF0000"/>
              </a:solidFill>
            </a:endParaRPr>
          </a:p>
        </p:txBody>
      </p:sp>
      <p:sp>
        <p:nvSpPr>
          <p:cNvPr id="94211" name="文本占位符 94210"/>
          <p:cNvSpPr>
            <a:spLocks noGrp="1"/>
          </p:cNvSpPr>
          <p:nvPr>
            <p:ph type="body" idx="4294967295"/>
          </p:nvPr>
        </p:nvSpPr>
        <p:spPr>
          <a:xfrm>
            <a:off x="0" y="908050"/>
            <a:ext cx="9144000" cy="5949950"/>
          </a:xfrm>
        </p:spPr>
        <p:txBody>
          <a:bodyPr/>
          <a:p>
            <a:pPr>
              <a:lnSpc>
                <a:spcPct val="110000"/>
              </a:lnSpc>
            </a:pPr>
            <a:r>
              <a:rPr lang="zh-CN" altLang="en-US" sz="2800" b="1" dirty="0">
                <a:latin typeface="楷体_GB2312" pitchFamily="49" charset="-122"/>
              </a:rPr>
              <a:t>文章内容看，是沿着两条线索展开的。 </a:t>
            </a:r>
            <a:endParaRPr lang="zh-CN" altLang="en-US" sz="2800" b="1" dirty="0">
              <a:latin typeface="楷体_GB2312" pitchFamily="49" charset="-122"/>
            </a:endParaRPr>
          </a:p>
          <a:p>
            <a:pPr>
              <a:lnSpc>
                <a:spcPct val="110000"/>
              </a:lnSpc>
            </a:pPr>
            <a:r>
              <a:rPr lang="zh-CN" altLang="en-US" sz="2800" b="1" dirty="0">
                <a:solidFill>
                  <a:srgbClr val="FF0000"/>
                </a:solidFill>
                <a:latin typeface="楷体_GB2312" pitchFamily="49" charset="-122"/>
              </a:rPr>
              <a:t>一是</a:t>
            </a:r>
            <a:r>
              <a:rPr lang="zh-CN" altLang="en-US" sz="2800" b="1" dirty="0">
                <a:solidFill>
                  <a:srgbClr val="0000CC"/>
                </a:solidFill>
                <a:latin typeface="楷体_GB2312" pitchFamily="49" charset="-122"/>
              </a:rPr>
              <a:t>老舍通过对母亲一生的描写，深刻揭示了母亲的性格特征及对“我”的影响。</a:t>
            </a:r>
            <a:endParaRPr lang="zh-CN" altLang="en-US" sz="2800" b="1" dirty="0">
              <a:solidFill>
                <a:srgbClr val="0000CC"/>
              </a:solidFill>
              <a:latin typeface="楷体_GB2312" pitchFamily="49" charset="-122"/>
            </a:endParaRPr>
          </a:p>
          <a:p>
            <a:pPr lvl="1">
              <a:lnSpc>
                <a:spcPct val="110000"/>
              </a:lnSpc>
            </a:pPr>
            <a:r>
              <a:rPr lang="zh-CN" altLang="en-US" sz="2400" b="1" dirty="0">
                <a:latin typeface="宋体" panose="02010600030101010101" pitchFamily="2" charset="-122"/>
              </a:rPr>
              <a:t>“但是我的真正的教师，把性格传给我的，是我的母亲。母亲并不认字，她给我的是生命的教育”</a:t>
            </a:r>
            <a:r>
              <a:rPr lang="zh-CN" altLang="en-US" sz="2400" b="1" dirty="0">
                <a:latin typeface="楷体_GB2312" pitchFamily="49" charset="-122"/>
              </a:rPr>
              <a:t> </a:t>
            </a:r>
            <a:endParaRPr lang="zh-CN" altLang="en-US" sz="2400" b="1" dirty="0">
              <a:latin typeface="楷体_GB2312" pitchFamily="49" charset="-122"/>
            </a:endParaRPr>
          </a:p>
          <a:p>
            <a:pPr lvl="1">
              <a:lnSpc>
                <a:spcPct val="110000"/>
              </a:lnSpc>
            </a:pPr>
            <a:r>
              <a:rPr lang="zh-CN" altLang="en-US" sz="2400" b="1" dirty="0">
                <a:latin typeface="宋体" panose="02010600030101010101" pitchFamily="2" charset="-122"/>
              </a:rPr>
              <a:t>母亲的性格最突出的是“软中硬”</a:t>
            </a:r>
            <a:r>
              <a:rPr lang="zh-CN" altLang="en-US" sz="2400" b="1" dirty="0">
                <a:latin typeface="楷体_GB2312" pitchFamily="49" charset="-122"/>
              </a:rPr>
              <a:t> </a:t>
            </a:r>
            <a:endParaRPr lang="zh-CN" altLang="en-US" sz="2400" b="1" dirty="0">
              <a:latin typeface="楷体_GB2312" pitchFamily="49" charset="-122"/>
            </a:endParaRPr>
          </a:p>
          <a:p>
            <a:pPr>
              <a:lnSpc>
                <a:spcPct val="110000"/>
              </a:lnSpc>
            </a:pPr>
            <a:r>
              <a:rPr lang="zh-CN" altLang="en-US" sz="2800" b="1" dirty="0">
                <a:solidFill>
                  <a:srgbClr val="FF0000"/>
                </a:solidFill>
                <a:latin typeface="楷体_GB2312" pitchFamily="49" charset="-122"/>
              </a:rPr>
              <a:t>二是</a:t>
            </a:r>
            <a:r>
              <a:rPr lang="zh-CN" altLang="en-US" sz="2800" b="1" dirty="0">
                <a:solidFill>
                  <a:srgbClr val="0000CC"/>
                </a:solidFill>
                <a:latin typeface="楷体_GB2312" pitchFamily="49" charset="-122"/>
              </a:rPr>
              <a:t>通过重温和反思已经逝去的天伦往事，尽情抒发了儿子对母亲的爱。</a:t>
            </a:r>
            <a:endParaRPr lang="zh-CN" altLang="en-US" sz="2800" b="1" dirty="0">
              <a:solidFill>
                <a:srgbClr val="0000CC"/>
              </a:solidFill>
              <a:latin typeface="楷体_GB2312" pitchFamily="49" charset="-122"/>
            </a:endParaRPr>
          </a:p>
          <a:p>
            <a:pPr lvl="1">
              <a:lnSpc>
                <a:spcPct val="110000"/>
              </a:lnSpc>
            </a:pPr>
            <a:r>
              <a:rPr lang="zh-CN" altLang="en-US" sz="2400" b="1" dirty="0">
                <a:latin typeface="宋体" panose="02010600030101010101" pitchFamily="2" charset="-122"/>
              </a:rPr>
              <a:t>“街上是那么热闹，我却什么也没看见，泪遮迷了我的眼。今天，泪又遮迷了我的眼，又想起当日孤独的过那凄惨的除夕的慈母，可是慈母不会再候盼我了，她已入了土！”</a:t>
            </a:r>
            <a:r>
              <a:rPr lang="zh-CN" altLang="en-US" sz="2400" b="1" dirty="0">
                <a:latin typeface="楷体_GB2312" pitchFamily="49" charset="-122"/>
              </a:rPr>
              <a:t>   </a:t>
            </a:r>
            <a:endParaRPr lang="zh-CN" altLang="en-US" sz="2400" b="1">
              <a:latin typeface="楷体_GB2312" pitchFamily="49"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文本框 36865"/>
          <p:cNvSpPr txBox="1"/>
          <p:nvPr/>
        </p:nvSpPr>
        <p:spPr>
          <a:xfrm>
            <a:off x="395288" y="5589588"/>
            <a:ext cx="4752975"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复习导入</a:t>
            </a:r>
            <a:endPar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pic>
        <p:nvPicPr>
          <p:cNvPr id="36867" name="图片 36866" descr="跑步"/>
          <p:cNvPicPr>
            <a:picLocks noChangeAspect="1"/>
          </p:cNvPicPr>
          <p:nvPr/>
        </p:nvPicPr>
        <p:blipFill>
          <a:blip r:embed="rId1"/>
          <a:stretch>
            <a:fillRect/>
          </a:stretch>
        </p:blipFill>
        <p:spPr>
          <a:xfrm>
            <a:off x="7156450" y="598488"/>
            <a:ext cx="1087438" cy="1101725"/>
          </a:xfrm>
          <a:prstGeom prst="rect">
            <a:avLst/>
          </a:prstGeom>
          <a:noFill/>
          <a:ln w="9525">
            <a:noFill/>
          </a:ln>
        </p:spPr>
      </p:pic>
      <p:sp>
        <p:nvSpPr>
          <p:cNvPr id="36868" name="文本占位符 36867"/>
          <p:cNvSpPr>
            <a:spLocks noGrp="1"/>
          </p:cNvSpPr>
          <p:nvPr>
            <p:ph type="body" idx="1"/>
          </p:nvPr>
        </p:nvSpPr>
        <p:spPr>
          <a:xfrm>
            <a:off x="395288" y="1341438"/>
            <a:ext cx="8497887" cy="4103687"/>
          </a:xfrm>
        </p:spPr>
        <p:txBody>
          <a:bodyPr/>
          <a:p>
            <a:pPr>
              <a:lnSpc>
                <a:spcPct val="90000"/>
              </a:lnSpc>
            </a:pPr>
            <a:r>
              <a:rPr lang="zh-CN" altLang="en-US" sz="4000" b="1" dirty="0">
                <a:ea typeface="隶书" panose="02010509060101010101" pitchFamily="1" charset="-122"/>
              </a:rPr>
              <a:t>描写人物的方法有：</a:t>
            </a:r>
            <a:endParaRPr lang="zh-CN" altLang="en-US" sz="4000" b="1" dirty="0">
              <a:ea typeface="隶书" panose="02010509060101010101" pitchFamily="1" charset="-122"/>
            </a:endParaRPr>
          </a:p>
          <a:p>
            <a:pPr>
              <a:lnSpc>
                <a:spcPct val="90000"/>
              </a:lnSpc>
            </a:pPr>
            <a:r>
              <a:rPr lang="zh-CN" altLang="en-US" sz="4000" b="1" dirty="0">
                <a:solidFill>
                  <a:srgbClr val="0000FF"/>
                </a:solidFill>
                <a:ea typeface="隶书" panose="02010509060101010101" pitchFamily="1" charset="-122"/>
              </a:rPr>
              <a:t>外貌描写、语言描写、行动描写、心理描写、细节描写。</a:t>
            </a:r>
            <a:endParaRPr lang="zh-CN" altLang="en-US" sz="4000" b="1" dirty="0">
              <a:solidFill>
                <a:srgbClr val="0000FF"/>
              </a:solidFill>
              <a:ea typeface="隶书" panose="02010509060101010101" pitchFamily="1" charset="-122"/>
            </a:endParaRPr>
          </a:p>
          <a:p>
            <a:pPr>
              <a:lnSpc>
                <a:spcPct val="90000"/>
              </a:lnSpc>
            </a:pPr>
            <a:r>
              <a:rPr lang="zh-CN" altLang="en-US" sz="4000" b="1" dirty="0">
                <a:solidFill>
                  <a:srgbClr val="6600CC"/>
                </a:solidFill>
                <a:ea typeface="隶书" panose="02010509060101010101" pitchFamily="1" charset="-122"/>
              </a:rPr>
              <a:t>细节描写：</a:t>
            </a:r>
            <a:endParaRPr lang="zh-CN" altLang="en-US" sz="4000" b="1" dirty="0">
              <a:solidFill>
                <a:srgbClr val="6600CC"/>
              </a:solidFill>
              <a:ea typeface="隶书" panose="02010509060101010101" pitchFamily="1" charset="-122"/>
            </a:endParaRPr>
          </a:p>
          <a:p>
            <a:pPr>
              <a:lnSpc>
                <a:spcPct val="90000"/>
              </a:lnSpc>
            </a:pPr>
            <a:r>
              <a:rPr lang="zh-CN" altLang="en-US" sz="4000" b="1" dirty="0">
                <a:solidFill>
                  <a:srgbClr val="0000FF"/>
                </a:solidFill>
                <a:ea typeface="隶书" panose="02010509060101010101" pitchFamily="1" charset="-122"/>
              </a:rPr>
              <a:t>就是对人物的语言、动作、服饰以及内心的微妙活动或有关事物的细小环节等进行具体细致的刻画。</a:t>
            </a:r>
            <a:endParaRPr lang="zh-CN" altLang="en-US" sz="4000" b="1" dirty="0">
              <a:solidFill>
                <a:srgbClr val="0000FF"/>
              </a:solidFill>
              <a:ea typeface="隶书" panose="02010509060101010101" pitchFamily="1" charset="-122"/>
            </a:endParaRPr>
          </a:p>
        </p:txBody>
      </p:sp>
      <p:pic>
        <p:nvPicPr>
          <p:cNvPr id="36869" name="图片 36868" descr="motherflowe"/>
          <p:cNvPicPr>
            <a:picLocks noChangeAspect="1"/>
          </p:cNvPicPr>
          <p:nvPr/>
        </p:nvPicPr>
        <p:blipFill>
          <a:blip r:embed="rId2"/>
          <a:stretch>
            <a:fillRect/>
          </a:stretch>
        </p:blipFill>
        <p:spPr>
          <a:xfrm>
            <a:off x="7740650" y="5445125"/>
            <a:ext cx="1223963" cy="10588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6868">
                                            <p:txEl>
                                              <p:charRg st="0" end="10"/>
                                            </p:txEl>
                                          </p:spTgt>
                                        </p:tgtEl>
                                        <p:attrNameLst>
                                          <p:attrName>style.visibility</p:attrName>
                                        </p:attrNameLst>
                                      </p:cBhvr>
                                      <p:to>
                                        <p:strVal val="visible"/>
                                      </p:to>
                                    </p:set>
                                    <p:anim calcmode="lin" valueType="num">
                                      <p:cBhvr>
                                        <p:cTn id="7" dur="1000" fill="hold"/>
                                        <p:tgtEl>
                                          <p:spTgt spid="36868">
                                            <p:txEl>
                                              <p:charRg st="0" end="10"/>
                                            </p:txEl>
                                          </p:spTgt>
                                        </p:tgtEl>
                                        <p:attrNameLst>
                                          <p:attrName>ppt_x</p:attrName>
                                        </p:attrNameLst>
                                      </p:cBhvr>
                                      <p:tavLst>
                                        <p:tav tm="0">
                                          <p:val>
                                            <p:strVal val="#ppt_x-.2"/>
                                          </p:val>
                                        </p:tav>
                                        <p:tav tm="100000">
                                          <p:val>
                                            <p:strVal val="#ppt_x"/>
                                          </p:val>
                                        </p:tav>
                                      </p:tavLst>
                                    </p:anim>
                                    <p:anim calcmode="lin" valueType="num">
                                      <p:cBhvr>
                                        <p:cTn id="8" dur="1000" fill="hold"/>
                                        <p:tgtEl>
                                          <p:spTgt spid="36868">
                                            <p:txEl>
                                              <p:charRg st="0" end="1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6868">
                                            <p:txEl>
                                              <p:charRg st="0" end="1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6868">
                                            <p:txEl>
                                              <p:charRg st="10" end="36"/>
                                            </p:txEl>
                                          </p:spTgt>
                                        </p:tgtEl>
                                        <p:attrNameLst>
                                          <p:attrName>style.visibility</p:attrName>
                                        </p:attrNameLst>
                                      </p:cBhvr>
                                      <p:to>
                                        <p:strVal val="visible"/>
                                      </p:to>
                                    </p:set>
                                    <p:anim calcmode="lin" valueType="num">
                                      <p:cBhvr>
                                        <p:cTn id="14" dur="1000" fill="hold"/>
                                        <p:tgtEl>
                                          <p:spTgt spid="36868">
                                            <p:txEl>
                                              <p:charRg st="10" end="36"/>
                                            </p:txEl>
                                          </p:spTgt>
                                        </p:tgtEl>
                                        <p:attrNameLst>
                                          <p:attrName>ppt_x</p:attrName>
                                        </p:attrNameLst>
                                      </p:cBhvr>
                                      <p:tavLst>
                                        <p:tav tm="0">
                                          <p:val>
                                            <p:strVal val="#ppt_x-.2"/>
                                          </p:val>
                                        </p:tav>
                                        <p:tav tm="100000">
                                          <p:val>
                                            <p:strVal val="#ppt_x"/>
                                          </p:val>
                                        </p:tav>
                                      </p:tavLst>
                                    </p:anim>
                                    <p:anim calcmode="lin" valueType="num">
                                      <p:cBhvr>
                                        <p:cTn id="15" dur="1000" fill="hold"/>
                                        <p:tgtEl>
                                          <p:spTgt spid="36868">
                                            <p:txEl>
                                              <p:charRg st="10" end="36"/>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6868">
                                            <p:txEl>
                                              <p:charRg st="10" end="3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6868">
                                            <p:txEl>
                                              <p:charRg st="36" end="42"/>
                                            </p:txEl>
                                          </p:spTgt>
                                        </p:tgtEl>
                                        <p:attrNameLst>
                                          <p:attrName>style.visibility</p:attrName>
                                        </p:attrNameLst>
                                      </p:cBhvr>
                                      <p:to>
                                        <p:strVal val="visible"/>
                                      </p:to>
                                    </p:set>
                                    <p:anim calcmode="lin" valueType="num">
                                      <p:cBhvr>
                                        <p:cTn id="21" dur="1000" fill="hold"/>
                                        <p:tgtEl>
                                          <p:spTgt spid="36868">
                                            <p:txEl>
                                              <p:charRg st="36" end="42"/>
                                            </p:txEl>
                                          </p:spTgt>
                                        </p:tgtEl>
                                        <p:attrNameLst>
                                          <p:attrName>ppt_x</p:attrName>
                                        </p:attrNameLst>
                                      </p:cBhvr>
                                      <p:tavLst>
                                        <p:tav tm="0">
                                          <p:val>
                                            <p:strVal val="#ppt_x-.2"/>
                                          </p:val>
                                        </p:tav>
                                        <p:tav tm="100000">
                                          <p:val>
                                            <p:strVal val="#ppt_x"/>
                                          </p:val>
                                        </p:tav>
                                      </p:tavLst>
                                    </p:anim>
                                    <p:anim calcmode="lin" valueType="num">
                                      <p:cBhvr>
                                        <p:cTn id="22" dur="1000" fill="hold"/>
                                        <p:tgtEl>
                                          <p:spTgt spid="36868">
                                            <p:txEl>
                                              <p:charRg st="36" end="4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6868">
                                            <p:txEl>
                                              <p:charRg st="36" end="4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6868">
                                            <p:txEl>
                                              <p:charRg st="42" end="87"/>
                                            </p:txEl>
                                          </p:spTgt>
                                        </p:tgtEl>
                                        <p:attrNameLst>
                                          <p:attrName>style.visibility</p:attrName>
                                        </p:attrNameLst>
                                      </p:cBhvr>
                                      <p:to>
                                        <p:strVal val="visible"/>
                                      </p:to>
                                    </p:set>
                                    <p:anim calcmode="lin" valueType="num">
                                      <p:cBhvr>
                                        <p:cTn id="28" dur="1000" fill="hold"/>
                                        <p:tgtEl>
                                          <p:spTgt spid="36868">
                                            <p:txEl>
                                              <p:charRg st="42" end="87"/>
                                            </p:txEl>
                                          </p:spTgt>
                                        </p:tgtEl>
                                        <p:attrNameLst>
                                          <p:attrName>ppt_x</p:attrName>
                                        </p:attrNameLst>
                                      </p:cBhvr>
                                      <p:tavLst>
                                        <p:tav tm="0">
                                          <p:val>
                                            <p:strVal val="#ppt_x-.2"/>
                                          </p:val>
                                        </p:tav>
                                        <p:tav tm="100000">
                                          <p:val>
                                            <p:strVal val="#ppt_x"/>
                                          </p:val>
                                        </p:tav>
                                      </p:tavLst>
                                    </p:anim>
                                    <p:anim calcmode="lin" valueType="num">
                                      <p:cBhvr>
                                        <p:cTn id="29" dur="1000" fill="hold"/>
                                        <p:tgtEl>
                                          <p:spTgt spid="36868">
                                            <p:txEl>
                                              <p:charRg st="42" end="87"/>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6868">
                                            <p:txEl>
                                              <p:charRg st="42" end="8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0" name="图片 37889" descr="mother"/>
          <p:cNvPicPr>
            <a:picLocks noChangeAspect="1"/>
          </p:cNvPicPr>
          <p:nvPr/>
        </p:nvPicPr>
        <p:blipFill>
          <a:blip r:embed="rId1"/>
          <a:stretch>
            <a:fillRect/>
          </a:stretch>
        </p:blipFill>
        <p:spPr>
          <a:xfrm>
            <a:off x="6659563" y="4076700"/>
            <a:ext cx="1409700" cy="2243138"/>
          </a:xfrm>
          <a:prstGeom prst="rect">
            <a:avLst/>
          </a:prstGeom>
          <a:noFill/>
          <a:ln w="9525">
            <a:noFill/>
          </a:ln>
        </p:spPr>
      </p:pic>
      <p:sp>
        <p:nvSpPr>
          <p:cNvPr id="37891" name="文本框 37890"/>
          <p:cNvSpPr txBox="1"/>
          <p:nvPr/>
        </p:nvSpPr>
        <p:spPr>
          <a:xfrm>
            <a:off x="395288" y="5589588"/>
            <a:ext cx="3960812"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学习写法</a:t>
            </a:r>
            <a:endPar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sp>
        <p:nvSpPr>
          <p:cNvPr id="37892" name="文本框 37891"/>
          <p:cNvSpPr txBox="1"/>
          <p:nvPr/>
        </p:nvSpPr>
        <p:spPr>
          <a:xfrm>
            <a:off x="468313" y="1125538"/>
            <a:ext cx="7127875" cy="2286000"/>
          </a:xfrm>
          <a:prstGeom prst="rect">
            <a:avLst/>
          </a:prstGeom>
          <a:noFill/>
          <a:ln w="9525">
            <a:noFill/>
          </a:ln>
        </p:spPr>
        <p:txBody>
          <a:bodyPr>
            <a:spAutoFit/>
          </a:bodyPr>
          <a:p>
            <a:r>
              <a:rPr lang="zh-CN" altLang="en-US" sz="7200" b="1" dirty="0">
                <a:solidFill>
                  <a:srgbClr val="6600CC"/>
                </a:solidFill>
                <a:effectLst>
                  <a:outerShdw blurRad="38100" dist="38100" dir="2700000">
                    <a:srgbClr val="C0C0C0"/>
                  </a:outerShdw>
                </a:effectLst>
                <a:latin typeface="Arial" panose="020B0604020202020204" pitchFamily="34" charset="0"/>
                <a:ea typeface="华文彩云" panose="02010800040101010101" pitchFamily="2" charset="-122"/>
              </a:rPr>
              <a:t>作者是如何刻画母亲形象的？</a:t>
            </a:r>
            <a:endParaRPr lang="zh-CN" altLang="en-US" sz="7200" b="1" dirty="0">
              <a:solidFill>
                <a:srgbClr val="6600CC"/>
              </a:solidFill>
              <a:effectLst>
                <a:outerShdw blurRad="38100" dist="38100" dir="2700000">
                  <a:srgbClr val="C0C0C0"/>
                </a:outerShdw>
              </a:effectLst>
              <a:latin typeface="Arial" panose="020B0604020202020204" pitchFamily="34" charset="0"/>
              <a:ea typeface="华文彩云" panose="02010800040101010101" pitchFamily="2" charset="-122"/>
            </a:endParaRPr>
          </a:p>
        </p:txBody>
      </p:sp>
      <p:sp>
        <p:nvSpPr>
          <p:cNvPr id="37893" name="矩形 37892"/>
          <p:cNvSpPr/>
          <p:nvPr/>
        </p:nvSpPr>
        <p:spPr>
          <a:xfrm>
            <a:off x="827088" y="3716338"/>
            <a:ext cx="4824412" cy="1277937"/>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细节描写</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fade">
                                      <p:cBhvr>
                                        <p:cTn id="7" dur="1000"/>
                                        <p:tgtEl>
                                          <p:spTgt spid="37892"/>
                                        </p:tgtEl>
                                      </p:cBhvr>
                                    </p:animEffect>
                                    <p:anim calcmode="lin" valueType="num">
                                      <p:cBhvr>
                                        <p:cTn id="8" dur="1000" fill="hold"/>
                                        <p:tgtEl>
                                          <p:spTgt spid="37892"/>
                                        </p:tgtEl>
                                        <p:attrNameLst>
                                          <p:attrName>ppt_x</p:attrName>
                                        </p:attrNameLst>
                                      </p:cBhvr>
                                      <p:tavLst>
                                        <p:tav tm="0">
                                          <p:val>
                                            <p:strVal val="#ppt_x"/>
                                          </p:val>
                                        </p:tav>
                                        <p:tav tm="100000">
                                          <p:val>
                                            <p:strVal val="#ppt_x"/>
                                          </p:val>
                                        </p:tav>
                                      </p:tavLst>
                                    </p:anim>
                                    <p:anim calcmode="lin" valueType="num">
                                      <p:cBhvr>
                                        <p:cTn id="9" dur="900" decel="100000" fill="hold"/>
                                        <p:tgtEl>
                                          <p:spTgt spid="3789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789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4" presetClass="entr" presetSubtype="0" accel="100000" fill="hold" nodeType="clickEffect">
                                  <p:stCondLst>
                                    <p:cond delay="0"/>
                                  </p:stCondLst>
                                  <p:childTnLst>
                                    <p:set>
                                      <p:cBhvr>
                                        <p:cTn id="14" dur="1" fill="hold">
                                          <p:stCondLst>
                                            <p:cond delay="0"/>
                                          </p:stCondLst>
                                        </p:cTn>
                                        <p:tgtEl>
                                          <p:spTgt spid="37893"/>
                                        </p:tgtEl>
                                        <p:attrNameLst>
                                          <p:attrName>style.visibility</p:attrName>
                                        </p:attrNameLst>
                                      </p:cBhvr>
                                      <p:to>
                                        <p:strVal val="visible"/>
                                      </p:to>
                                    </p:set>
                                    <p:anim calcmode="lin" valueType="num">
                                      <p:cBhvr>
                                        <p:cTn id="15" dur="500" fill="hold"/>
                                        <p:tgtEl>
                                          <p:spTgt spid="37893"/>
                                        </p:tgtEl>
                                        <p:attrNameLst>
                                          <p:attrName>ppt_w</p:attrName>
                                        </p:attrNameLst>
                                      </p:cBhvr>
                                      <p:tavLst>
                                        <p:tav tm="0">
                                          <p:val>
                                            <p:strVal val="#ppt_w*0.05"/>
                                          </p:val>
                                        </p:tav>
                                        <p:tav tm="100000">
                                          <p:val>
                                            <p:strVal val="#ppt_w"/>
                                          </p:val>
                                        </p:tav>
                                      </p:tavLst>
                                    </p:anim>
                                    <p:anim calcmode="lin" valueType="num">
                                      <p:cBhvr>
                                        <p:cTn id="16" dur="500" fill="hold"/>
                                        <p:tgtEl>
                                          <p:spTgt spid="37893"/>
                                        </p:tgtEl>
                                        <p:attrNameLst>
                                          <p:attrName>ppt_h</p:attrName>
                                        </p:attrNameLst>
                                      </p:cBhvr>
                                      <p:tavLst>
                                        <p:tav tm="0">
                                          <p:val>
                                            <p:strVal val="#ppt_h"/>
                                          </p:val>
                                        </p:tav>
                                        <p:tav tm="100000">
                                          <p:val>
                                            <p:strVal val="#ppt_h"/>
                                          </p:val>
                                        </p:tav>
                                      </p:tavLst>
                                    </p:anim>
                                    <p:anim calcmode="lin" valueType="num">
                                      <p:cBhvr>
                                        <p:cTn id="17" dur="500" fill="hold"/>
                                        <p:tgtEl>
                                          <p:spTgt spid="37893"/>
                                        </p:tgtEl>
                                        <p:attrNameLst>
                                          <p:attrName>ppt_x</p:attrName>
                                        </p:attrNameLst>
                                      </p:cBhvr>
                                      <p:tavLst>
                                        <p:tav tm="0">
                                          <p:val>
                                            <p:strVal val="#ppt_x-.2"/>
                                          </p:val>
                                        </p:tav>
                                        <p:tav tm="100000">
                                          <p:val>
                                            <p:strVal val="#ppt_x"/>
                                          </p:val>
                                        </p:tav>
                                      </p:tavLst>
                                    </p:anim>
                                    <p:anim calcmode="lin" valueType="num">
                                      <p:cBhvr>
                                        <p:cTn id="18" dur="500" fill="hold"/>
                                        <p:tgtEl>
                                          <p:spTgt spid="37893"/>
                                        </p:tgtEl>
                                        <p:attrNameLst>
                                          <p:attrName>ppt_y</p:attrName>
                                        </p:attrNameLst>
                                      </p:cBhvr>
                                      <p:tavLst>
                                        <p:tav tm="0">
                                          <p:val>
                                            <p:strVal val="#ppt_y"/>
                                          </p:val>
                                        </p:tav>
                                        <p:tav tm="100000">
                                          <p:val>
                                            <p:strVal val="#ppt_y"/>
                                          </p:val>
                                        </p:tav>
                                      </p:tavLst>
                                    </p:anim>
                                    <p:animEffect transition="in" filter="fade">
                                      <p:cBhvr>
                                        <p:cTn id="19"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占位符 38913"/>
          <p:cNvSpPr>
            <a:spLocks noGrp="1"/>
          </p:cNvSpPr>
          <p:nvPr>
            <p:ph type="body" idx="1"/>
          </p:nvPr>
        </p:nvSpPr>
        <p:spPr>
          <a:xfrm>
            <a:off x="0" y="0"/>
            <a:ext cx="8229600" cy="2665413"/>
          </a:xfrm>
        </p:spPr>
        <p:txBody>
          <a:bodyPr/>
          <a:p>
            <a:r>
              <a:rPr lang="zh-CN" altLang="en-US" sz="3600" b="1" dirty="0">
                <a:solidFill>
                  <a:srgbClr val="000066"/>
                </a:solidFill>
                <a:ea typeface="黑体" panose="02010609060101010101" pitchFamily="2" charset="-122"/>
              </a:rPr>
              <a:t>找出文中对母亲的</a:t>
            </a:r>
            <a:r>
              <a:rPr lang="zh-CN" altLang="en-US" sz="3600" b="1" dirty="0">
                <a:solidFill>
                  <a:srgbClr val="6600CC"/>
                </a:solidFill>
                <a:ea typeface="黑体" panose="02010609060101010101" pitchFamily="2" charset="-122"/>
              </a:rPr>
              <a:t>细节描写</a:t>
            </a:r>
            <a:r>
              <a:rPr lang="zh-CN" altLang="en-US" sz="3600" b="1" dirty="0">
                <a:ea typeface="黑体" panose="02010609060101010101" pitchFamily="2" charset="-122"/>
              </a:rPr>
              <a:t>，</a:t>
            </a:r>
            <a:r>
              <a:rPr lang="zh-CN" altLang="en-US" sz="3600" b="1" dirty="0">
                <a:solidFill>
                  <a:srgbClr val="000066"/>
                </a:solidFill>
                <a:ea typeface="黑体" panose="02010609060101010101" pitchFamily="2" charset="-122"/>
              </a:rPr>
              <a:t>品味体会，并谈谈自己的感受。</a:t>
            </a:r>
            <a:endParaRPr lang="zh-CN" altLang="en-US" sz="3600" b="1" dirty="0">
              <a:solidFill>
                <a:srgbClr val="000066"/>
              </a:solidFill>
              <a:ea typeface="黑体" panose="02010609060101010101" pitchFamily="2" charset="-122"/>
            </a:endParaRPr>
          </a:p>
          <a:p>
            <a:r>
              <a:rPr lang="zh-CN" altLang="en-US" sz="3600" b="1" dirty="0">
                <a:solidFill>
                  <a:srgbClr val="660066"/>
                </a:solidFill>
                <a:ea typeface="黑体" panose="02010609060101010101" pitchFamily="2" charset="-122"/>
              </a:rPr>
              <a:t>例</a:t>
            </a:r>
            <a:r>
              <a:rPr lang="en-US" altLang="zh-CN" sz="3600" b="1" dirty="0">
                <a:solidFill>
                  <a:srgbClr val="660066"/>
                </a:solidFill>
                <a:ea typeface="黑体" panose="02010609060101010101" pitchFamily="2" charset="-122"/>
              </a:rPr>
              <a:t>1</a:t>
            </a:r>
            <a:r>
              <a:rPr lang="zh-CN" altLang="en-US" sz="3600" b="1" dirty="0">
                <a:solidFill>
                  <a:srgbClr val="660066"/>
                </a:solidFill>
                <a:ea typeface="黑体" panose="02010609060101010101" pitchFamily="2" charset="-122"/>
              </a:rPr>
              <a:t>：在我的记忆中，她的手终年是鲜红微肿的。</a:t>
            </a:r>
            <a:endParaRPr lang="zh-CN" altLang="en-US" sz="3600" b="1" dirty="0">
              <a:solidFill>
                <a:srgbClr val="660066"/>
              </a:solidFill>
              <a:ea typeface="黑体" panose="02010609060101010101" pitchFamily="2" charset="-122"/>
            </a:endParaRPr>
          </a:p>
        </p:txBody>
      </p:sp>
      <p:sp>
        <p:nvSpPr>
          <p:cNvPr id="38915" name="文本框 38914"/>
          <p:cNvSpPr txBox="1"/>
          <p:nvPr/>
        </p:nvSpPr>
        <p:spPr>
          <a:xfrm>
            <a:off x="0" y="3644900"/>
            <a:ext cx="4176713" cy="1006475"/>
          </a:xfrm>
          <a:prstGeom prst="rect">
            <a:avLst/>
          </a:prstGeom>
          <a:noFill/>
          <a:ln w="9525">
            <a:noFill/>
          </a:ln>
        </p:spPr>
        <p:txBody>
          <a:bodyPr>
            <a:spAutoFit/>
          </a:bodyPr>
          <a:p>
            <a:r>
              <a:rPr lang="zh-CN" altLang="en-US" sz="6000" b="1" u="sng" dirty="0">
                <a:solidFill>
                  <a:srgbClr val="FF0000"/>
                </a:solidFill>
                <a:effectLst>
                  <a:outerShdw blurRad="38100" dist="38100" dir="2700000">
                    <a:srgbClr val="C0C0C0"/>
                  </a:outerShdw>
                </a:effectLst>
                <a:latin typeface="Arial" panose="020B0604020202020204" pitchFamily="34" charset="0"/>
                <a:ea typeface="隶书" panose="02010509060101010101" pitchFamily="1" charset="-122"/>
              </a:rPr>
              <a:t>学习写法</a:t>
            </a:r>
            <a:r>
              <a:rPr lang="en-US" altLang="zh-CN" sz="6000" b="1" u="sng">
                <a:solidFill>
                  <a:srgbClr val="FF0000"/>
                </a:solidFill>
                <a:effectLst>
                  <a:outerShdw blurRad="38100" dist="38100" dir="2700000">
                    <a:srgbClr val="C0C0C0"/>
                  </a:outerShdw>
                </a:effectLst>
                <a:latin typeface="Arial" panose="020B0604020202020204" pitchFamily="34" charset="0"/>
                <a:ea typeface="隶书" panose="02010509060101010101" pitchFamily="1" charset="-122"/>
              </a:rPr>
              <a:t>:</a:t>
            </a:r>
            <a:endParaRPr lang="en-US" altLang="zh-CN" sz="6000" b="1" u="sng">
              <a:solidFill>
                <a:srgbClr val="FF0000"/>
              </a:solidFill>
              <a:effectLst>
                <a:outerShdw blurRad="38100" dist="38100" dir="2700000">
                  <a:srgbClr val="C0C0C0"/>
                </a:outerShdw>
              </a:effectLst>
              <a:latin typeface="Arial" panose="020B0604020202020204" pitchFamily="34" charset="0"/>
              <a:ea typeface="隶书" panose="02010509060101010101" pitchFamily="1" charset="-122"/>
            </a:endParaRPr>
          </a:p>
        </p:txBody>
      </p:sp>
      <p:pic>
        <p:nvPicPr>
          <p:cNvPr id="38916" name="图片 38915" descr="Photo13"/>
          <p:cNvPicPr>
            <a:picLocks noChangeAspect="1"/>
          </p:cNvPicPr>
          <p:nvPr/>
        </p:nvPicPr>
        <p:blipFill>
          <a:blip r:embed="rId1"/>
          <a:stretch>
            <a:fillRect/>
          </a:stretch>
        </p:blipFill>
        <p:spPr>
          <a:xfrm>
            <a:off x="7308850" y="5157788"/>
            <a:ext cx="1655763" cy="1323975"/>
          </a:xfrm>
          <a:prstGeom prst="rect">
            <a:avLst/>
          </a:prstGeom>
          <a:noFill/>
          <a:ln w="9525">
            <a:noFill/>
          </a:ln>
        </p:spPr>
      </p:pic>
      <p:pic>
        <p:nvPicPr>
          <p:cNvPr id="38917" name="图片 38916" descr="闪点"/>
          <p:cNvPicPr>
            <a:picLocks noChangeAspect="1"/>
          </p:cNvPicPr>
          <p:nvPr/>
        </p:nvPicPr>
        <p:blipFill>
          <a:blip r:embed="rId2"/>
          <a:stretch>
            <a:fillRect/>
          </a:stretch>
        </p:blipFill>
        <p:spPr>
          <a:xfrm>
            <a:off x="6537325" y="2709863"/>
            <a:ext cx="266700" cy="142875"/>
          </a:xfrm>
          <a:prstGeom prst="rect">
            <a:avLst/>
          </a:prstGeom>
          <a:noFill/>
          <a:ln w="9525">
            <a:noFill/>
          </a:ln>
        </p:spPr>
      </p:pic>
      <p:pic>
        <p:nvPicPr>
          <p:cNvPr id="38918" name="图片 38917" descr="闪点"/>
          <p:cNvPicPr>
            <a:picLocks noChangeAspect="1"/>
          </p:cNvPicPr>
          <p:nvPr/>
        </p:nvPicPr>
        <p:blipFill>
          <a:blip r:embed="rId2"/>
          <a:stretch>
            <a:fillRect/>
          </a:stretch>
        </p:blipFill>
        <p:spPr>
          <a:xfrm>
            <a:off x="7019925" y="2708275"/>
            <a:ext cx="266700" cy="142875"/>
          </a:xfrm>
          <a:prstGeom prst="rect">
            <a:avLst/>
          </a:prstGeom>
          <a:noFill/>
          <a:ln w="9525">
            <a:noFill/>
          </a:ln>
        </p:spPr>
      </p:pic>
      <p:pic>
        <p:nvPicPr>
          <p:cNvPr id="38919" name="图片 38918" descr="闪点"/>
          <p:cNvPicPr>
            <a:picLocks noChangeAspect="1"/>
          </p:cNvPicPr>
          <p:nvPr/>
        </p:nvPicPr>
        <p:blipFill>
          <a:blip r:embed="rId2"/>
          <a:stretch>
            <a:fillRect/>
          </a:stretch>
        </p:blipFill>
        <p:spPr>
          <a:xfrm>
            <a:off x="7905750" y="2708275"/>
            <a:ext cx="266700" cy="142875"/>
          </a:xfrm>
          <a:prstGeom prst="rect">
            <a:avLst/>
          </a:prstGeom>
          <a:noFill/>
          <a:ln w="9525">
            <a:noFill/>
          </a:ln>
        </p:spPr>
      </p:pic>
      <p:pic>
        <p:nvPicPr>
          <p:cNvPr id="38920" name="图片 38919" descr="闪点"/>
          <p:cNvPicPr>
            <a:picLocks noChangeAspect="1"/>
          </p:cNvPicPr>
          <p:nvPr/>
        </p:nvPicPr>
        <p:blipFill>
          <a:blip r:embed="rId2"/>
          <a:stretch>
            <a:fillRect/>
          </a:stretch>
        </p:blipFill>
        <p:spPr>
          <a:xfrm>
            <a:off x="776288" y="3284538"/>
            <a:ext cx="266700" cy="142875"/>
          </a:xfrm>
          <a:prstGeom prst="rect">
            <a:avLst/>
          </a:prstGeom>
          <a:noFill/>
          <a:ln w="9525">
            <a:noFill/>
          </a:ln>
        </p:spPr>
      </p:pic>
      <p:pic>
        <p:nvPicPr>
          <p:cNvPr id="38921" name="图片 38920" descr="闪点"/>
          <p:cNvPicPr>
            <a:picLocks noChangeAspect="1"/>
          </p:cNvPicPr>
          <p:nvPr/>
        </p:nvPicPr>
        <p:blipFill>
          <a:blip r:embed="rId2"/>
          <a:stretch>
            <a:fillRect/>
          </a:stretch>
        </p:blipFill>
        <p:spPr>
          <a:xfrm>
            <a:off x="1187450" y="3284538"/>
            <a:ext cx="266700" cy="142875"/>
          </a:xfrm>
          <a:prstGeom prst="rect">
            <a:avLst/>
          </a:prstGeom>
          <a:noFill/>
          <a:ln w="9525">
            <a:noFill/>
          </a:ln>
        </p:spPr>
      </p:pic>
      <p:pic>
        <p:nvPicPr>
          <p:cNvPr id="38922" name="图片 38921" descr="闪点"/>
          <p:cNvPicPr>
            <a:picLocks noChangeAspect="1"/>
          </p:cNvPicPr>
          <p:nvPr/>
        </p:nvPicPr>
        <p:blipFill>
          <a:blip r:embed="rId2"/>
          <a:stretch>
            <a:fillRect/>
          </a:stretch>
        </p:blipFill>
        <p:spPr>
          <a:xfrm>
            <a:off x="1692275" y="3284538"/>
            <a:ext cx="266700" cy="142875"/>
          </a:xfrm>
          <a:prstGeom prst="rect">
            <a:avLst/>
          </a:prstGeom>
          <a:noFill/>
          <a:ln w="9525">
            <a:noFill/>
          </a:ln>
        </p:spPr>
      </p:pic>
      <p:sp>
        <p:nvSpPr>
          <p:cNvPr id="38923" name="矩形 38922"/>
          <p:cNvSpPr/>
          <p:nvPr/>
        </p:nvSpPr>
        <p:spPr>
          <a:xfrm>
            <a:off x="5003800" y="2276475"/>
            <a:ext cx="3816350" cy="1920875"/>
          </a:xfrm>
          <a:prstGeom prst="rect">
            <a:avLst/>
          </a:prstGeom>
          <a:solidFill>
            <a:srgbClr val="339933">
              <a:alpha val="45000"/>
            </a:srgbClr>
          </a:solidFill>
          <a:ln w="9525">
            <a:noFill/>
          </a:ln>
        </p:spPr>
        <p:txBody>
          <a:bodyPr>
            <a:spAutoFit/>
          </a:bodyPr>
          <a:p>
            <a:r>
              <a:rPr lang="zh-CN" altLang="en-US" sz="4000" b="1" dirty="0">
                <a:solidFill>
                  <a:srgbClr val="0000FF"/>
                </a:solidFill>
                <a:effectLst>
                  <a:outerShdw blurRad="38100" dist="38100" dir="2700000">
                    <a:srgbClr val="000000"/>
                  </a:outerShdw>
                </a:effectLst>
                <a:latin typeface="Arial" panose="020B0604020202020204" pitchFamily="34" charset="0"/>
                <a:ea typeface="方正姚体" panose="02010601030101010101" pitchFamily="2" charset="-122"/>
              </a:rPr>
              <a:t>将母亲辛劳的程度逼真地展示了出来。</a:t>
            </a:r>
            <a:endParaRPr lang="zh-CN" altLang="en-US" sz="4000" b="1" dirty="0">
              <a:solidFill>
                <a:srgbClr val="0000FF"/>
              </a:solidFill>
              <a:effectLst>
                <a:outerShdw blurRad="38100" dist="38100" dir="2700000">
                  <a:srgbClr val="000000"/>
                </a:outerShdw>
              </a:effectLst>
              <a:latin typeface="Arial" panose="020B0604020202020204" pitchFamily="34" charset="0"/>
              <a:ea typeface="方正姚体" panose="02010601030101010101" pitchFamily="2" charset="-122"/>
            </a:endParaRPr>
          </a:p>
        </p:txBody>
      </p:sp>
      <p:sp>
        <p:nvSpPr>
          <p:cNvPr id="38924" name="矩形 38923"/>
          <p:cNvSpPr/>
          <p:nvPr/>
        </p:nvSpPr>
        <p:spPr>
          <a:xfrm>
            <a:off x="0" y="4719638"/>
            <a:ext cx="9144000" cy="2138362"/>
          </a:xfrm>
          <a:prstGeom prst="rect">
            <a:avLst/>
          </a:prstGeom>
          <a:noFill/>
          <a:ln w="9525">
            <a:noFill/>
          </a:ln>
        </p:spPr>
        <p:txBody>
          <a:bodyPr>
            <a:spAutoFit/>
          </a:bodyPr>
          <a:p>
            <a:pPr>
              <a:spcBef>
                <a:spcPct val="20000"/>
              </a:spcBef>
            </a:pPr>
            <a:r>
              <a:rPr lang="zh-CN" altLang="en-US" sz="3200" b="1" dirty="0">
                <a:solidFill>
                  <a:srgbClr val="6600CC"/>
                </a:solidFill>
                <a:effectLst>
                  <a:outerShdw blurRad="38100" dist="38100" dir="2700000">
                    <a:srgbClr val="C0C0C0"/>
                  </a:outerShdw>
                </a:effectLst>
                <a:latin typeface="Arial" panose="020B0604020202020204" pitchFamily="34" charset="0"/>
                <a:ea typeface="黑体" panose="02010609060101010101" pitchFamily="2" charset="-122"/>
              </a:rPr>
              <a:t>这一细节，具体而生动地写出了母亲的辛苦。</a:t>
            </a:r>
            <a:endParaRPr lang="zh-CN" altLang="en-US" sz="3200" b="1" dirty="0">
              <a:solidFill>
                <a:srgbClr val="6600CC"/>
              </a:solidFill>
              <a:effectLst>
                <a:outerShdw blurRad="38100" dist="38100" dir="2700000">
                  <a:srgbClr val="C0C0C0"/>
                </a:outerShdw>
              </a:effectLst>
              <a:latin typeface="Arial" panose="020B0604020202020204" pitchFamily="34" charset="0"/>
              <a:ea typeface="黑体" panose="02010609060101010101" pitchFamily="2" charset="-122"/>
            </a:endParaRPr>
          </a:p>
          <a:p>
            <a:pPr>
              <a:spcBef>
                <a:spcPct val="20000"/>
              </a:spcBef>
            </a:pPr>
            <a:r>
              <a:rPr lang="zh-CN" altLang="en-US" sz="3200" b="1" dirty="0">
                <a:solidFill>
                  <a:srgbClr val="0000FF"/>
                </a:solidFill>
                <a:effectLst>
                  <a:outerShdw blurRad="38100" dist="38100" dir="2700000">
                    <a:srgbClr val="C0C0C0"/>
                  </a:outerShdw>
                </a:effectLst>
                <a:latin typeface="Arial" panose="020B0604020202020204" pitchFamily="34" charset="0"/>
                <a:ea typeface="黑体" panose="02010609060101010101" pitchFamily="2" charset="-122"/>
              </a:rPr>
              <a:t>作者在描写时</a:t>
            </a:r>
            <a:r>
              <a:rPr lang="zh-CN" altLang="en-US" sz="3200" b="1" dirty="0">
                <a:solidFill>
                  <a:srgbClr val="A50021"/>
                </a:solidFill>
                <a:effectLst>
                  <a:outerShdw blurRad="38100" dist="38100" dir="2700000">
                    <a:srgbClr val="C0C0C0"/>
                  </a:outerShdw>
                </a:effectLst>
                <a:latin typeface="Arial" panose="020B0604020202020204" pitchFamily="34" charset="0"/>
                <a:ea typeface="黑体" panose="02010609060101010101" pitchFamily="2" charset="-122"/>
              </a:rPr>
              <a:t>不加渲染、烘托，不用华丽辞藻，而以最经济、最省俭的笔墨，勾勒出鲜明生动的形象</a:t>
            </a:r>
            <a:r>
              <a:rPr lang="zh-CN" altLang="en-US" sz="3200" b="1" dirty="0">
                <a:solidFill>
                  <a:srgbClr val="0000FF"/>
                </a:solidFill>
                <a:effectLst>
                  <a:outerShdw blurRad="38100" dist="38100" dir="2700000">
                    <a:srgbClr val="C0C0C0"/>
                  </a:outerShdw>
                </a:effectLst>
                <a:latin typeface="Arial" panose="020B0604020202020204" pitchFamily="34" charset="0"/>
                <a:ea typeface="黑体" panose="02010609060101010101" pitchFamily="2" charset="-122"/>
              </a:rPr>
              <a:t>，又使用了</a:t>
            </a:r>
            <a:r>
              <a:rPr lang="zh-CN" altLang="en-US" sz="3200" b="1" dirty="0">
                <a:solidFill>
                  <a:srgbClr val="A50021"/>
                </a:solidFill>
                <a:effectLst>
                  <a:outerShdw blurRad="38100" dist="38100" dir="2700000">
                    <a:srgbClr val="C0C0C0"/>
                  </a:outerShdw>
                </a:effectLst>
                <a:latin typeface="Arial" panose="020B0604020202020204" pitchFamily="34" charset="0"/>
                <a:ea typeface="黑体" panose="02010609060101010101" pitchFamily="2" charset="-122"/>
              </a:rPr>
              <a:t>白描</a:t>
            </a:r>
            <a:r>
              <a:rPr lang="zh-CN" altLang="en-US" sz="3200" b="1" dirty="0">
                <a:solidFill>
                  <a:srgbClr val="0000FF"/>
                </a:solidFill>
                <a:effectLst>
                  <a:outerShdw blurRad="38100" dist="38100" dir="2700000">
                    <a:srgbClr val="C0C0C0"/>
                  </a:outerShdw>
                </a:effectLst>
                <a:latin typeface="Arial" panose="020B0604020202020204" pitchFamily="34" charset="0"/>
                <a:ea typeface="黑体" panose="02010609060101010101" pitchFamily="2" charset="-122"/>
              </a:rPr>
              <a:t>的手法。</a:t>
            </a:r>
            <a:endParaRPr lang="zh-CN" altLang="en-US" sz="3200" b="1" dirty="0">
              <a:solidFill>
                <a:srgbClr val="0000FF"/>
              </a:solidFill>
              <a:effectLst>
                <a:outerShdw blurRad="38100" dist="38100" dir="2700000">
                  <a:srgbClr val="C0C0C0"/>
                </a:outerShdw>
              </a:effectLst>
              <a:latin typeface="Arial" panose="020B0604020202020204" pitchFamily="34" charset="0"/>
              <a:ea typeface="黑体" panose="02010609060101010101" pitchFamily="2" charset="-122"/>
            </a:endParaRPr>
          </a:p>
        </p:txBody>
      </p:sp>
      <p:sp>
        <p:nvSpPr>
          <p:cNvPr id="38925" name="矩形 38924"/>
          <p:cNvSpPr/>
          <p:nvPr/>
        </p:nvSpPr>
        <p:spPr>
          <a:xfrm>
            <a:off x="0" y="2349500"/>
            <a:ext cx="4032250" cy="1311275"/>
          </a:xfrm>
          <a:prstGeom prst="rect">
            <a:avLst/>
          </a:prstGeom>
          <a:solidFill>
            <a:srgbClr val="6600CC">
              <a:alpha val="37000"/>
            </a:srgbClr>
          </a:solidFill>
          <a:ln w="9525">
            <a:noFill/>
          </a:ln>
        </p:spPr>
        <p:txBody>
          <a:bodyPr>
            <a:spAutoFit/>
          </a:bodyPr>
          <a:p>
            <a:r>
              <a:rPr lang="zh-CN" altLang="en-US" sz="4000" b="1" dirty="0">
                <a:effectLst>
                  <a:outerShdw blurRad="38100" dist="38100" dir="2700000">
                    <a:srgbClr val="FFFFFF"/>
                  </a:outerShdw>
                </a:effectLst>
                <a:latin typeface="Arial" panose="020B0604020202020204" pitchFamily="34" charset="0"/>
                <a:ea typeface="方正姚体" panose="02010601030101010101" pitchFamily="2" charset="-122"/>
              </a:rPr>
              <a:t>突出了母亲一年到头的劳累。</a:t>
            </a:r>
            <a:endParaRPr lang="zh-CN" altLang="en-US" sz="4000" b="1" dirty="0">
              <a:effectLst>
                <a:outerShdw blurRad="38100" dist="38100" dir="2700000">
                  <a:srgbClr val="FFFFFF"/>
                </a:outerShdw>
              </a:effectLst>
              <a:latin typeface="Arial" panose="020B0604020202020204" pitchFamily="34" charset="0"/>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8914">
                                            <p:txEl>
                                              <p:charRg st="0" end="28"/>
                                            </p:txEl>
                                          </p:spTgt>
                                        </p:tgtEl>
                                        <p:attrNameLst>
                                          <p:attrName>style.visibility</p:attrName>
                                        </p:attrNameLst>
                                      </p:cBhvr>
                                      <p:to>
                                        <p:strVal val="visible"/>
                                      </p:to>
                                    </p:set>
                                    <p:anim calcmode="lin" valueType="num">
                                      <p:cBhvr additive="base">
                                        <p:cTn id="7" dur="500" fill="hold"/>
                                        <p:tgtEl>
                                          <p:spTgt spid="38914">
                                            <p:txEl>
                                              <p:charRg st="0" end="28"/>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8914">
                                            <p:txEl>
                                              <p:charRg st="0" end="28"/>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8914">
                                            <p:txEl>
                                              <p:charRg st="28" end="51"/>
                                            </p:txEl>
                                          </p:spTgt>
                                        </p:tgtEl>
                                        <p:attrNameLst>
                                          <p:attrName>style.visibility</p:attrName>
                                        </p:attrNameLst>
                                      </p:cBhvr>
                                      <p:to>
                                        <p:strVal val="visible"/>
                                      </p:to>
                                    </p:set>
                                    <p:anim calcmode="lin" valueType="num">
                                      <p:cBhvr additive="base">
                                        <p:cTn id="13" dur="500" fill="hold"/>
                                        <p:tgtEl>
                                          <p:spTgt spid="38914">
                                            <p:txEl>
                                              <p:charRg st="28" end="5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8914">
                                            <p:txEl>
                                              <p:charRg st="28" end="5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8919"/>
                                        </p:tgtEl>
                                        <p:attrNameLst>
                                          <p:attrName>style.visibility</p:attrName>
                                        </p:attrNameLst>
                                      </p:cBhvr>
                                      <p:to>
                                        <p:strVal val="visible"/>
                                      </p:to>
                                    </p:set>
                                    <p:animEffect transition="in" filter="dissolve">
                                      <p:cBhvr>
                                        <p:cTn id="19" dur="500"/>
                                        <p:tgtEl>
                                          <p:spTgt spid="38919"/>
                                        </p:tgtEl>
                                      </p:cBhvr>
                                    </p:animEffect>
                                  </p:childTnLst>
                                </p:cTn>
                              </p:par>
                              <p:par>
                                <p:cTn id="20" presetID="9" presetClass="entr" presetSubtype="0" fill="hold" nodeType="withEffect">
                                  <p:stCondLst>
                                    <p:cond delay="0"/>
                                  </p:stCondLst>
                                  <p:childTnLst>
                                    <p:set>
                                      <p:cBhvr>
                                        <p:cTn id="21" dur="1" fill="hold">
                                          <p:stCondLst>
                                            <p:cond delay="0"/>
                                          </p:stCondLst>
                                        </p:cTn>
                                        <p:tgtEl>
                                          <p:spTgt spid="38920"/>
                                        </p:tgtEl>
                                        <p:attrNameLst>
                                          <p:attrName>style.visibility</p:attrName>
                                        </p:attrNameLst>
                                      </p:cBhvr>
                                      <p:to>
                                        <p:strVal val="visible"/>
                                      </p:to>
                                    </p:set>
                                    <p:animEffect transition="in" filter="dissolve">
                                      <p:cBhvr>
                                        <p:cTn id="22" dur="500"/>
                                        <p:tgtEl>
                                          <p:spTgt spid="38920"/>
                                        </p:tgtEl>
                                      </p:cBhvr>
                                    </p:animEffect>
                                  </p:childTnLst>
                                </p:cTn>
                              </p:par>
                              <p:par>
                                <p:cTn id="23" presetID="9" presetClass="entr" presetSubtype="0" fill="hold" nodeType="withEffect">
                                  <p:stCondLst>
                                    <p:cond delay="0"/>
                                  </p:stCondLst>
                                  <p:childTnLst>
                                    <p:set>
                                      <p:cBhvr>
                                        <p:cTn id="24" dur="1" fill="hold">
                                          <p:stCondLst>
                                            <p:cond delay="0"/>
                                          </p:stCondLst>
                                        </p:cTn>
                                        <p:tgtEl>
                                          <p:spTgt spid="38921"/>
                                        </p:tgtEl>
                                        <p:attrNameLst>
                                          <p:attrName>style.visibility</p:attrName>
                                        </p:attrNameLst>
                                      </p:cBhvr>
                                      <p:to>
                                        <p:strVal val="visible"/>
                                      </p:to>
                                    </p:set>
                                    <p:animEffect transition="in" filter="dissolve">
                                      <p:cBhvr>
                                        <p:cTn id="25" dur="500"/>
                                        <p:tgtEl>
                                          <p:spTgt spid="38921"/>
                                        </p:tgtEl>
                                      </p:cBhvr>
                                    </p:animEffect>
                                  </p:childTnLst>
                                </p:cTn>
                              </p:par>
                              <p:par>
                                <p:cTn id="26" presetID="9" presetClass="entr" presetSubtype="0" fill="hold" nodeType="withEffect">
                                  <p:stCondLst>
                                    <p:cond delay="0"/>
                                  </p:stCondLst>
                                  <p:childTnLst>
                                    <p:set>
                                      <p:cBhvr>
                                        <p:cTn id="27" dur="1" fill="hold">
                                          <p:stCondLst>
                                            <p:cond delay="0"/>
                                          </p:stCondLst>
                                        </p:cTn>
                                        <p:tgtEl>
                                          <p:spTgt spid="38922"/>
                                        </p:tgtEl>
                                        <p:attrNameLst>
                                          <p:attrName>style.visibility</p:attrName>
                                        </p:attrNameLst>
                                      </p:cBhvr>
                                      <p:to>
                                        <p:strVal val="visible"/>
                                      </p:to>
                                    </p:set>
                                    <p:animEffect transition="in" filter="dissolve">
                                      <p:cBhvr>
                                        <p:cTn id="28" dur="500"/>
                                        <p:tgtEl>
                                          <p:spTgt spid="38922"/>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8923"/>
                                        </p:tgtEl>
                                        <p:attrNameLst>
                                          <p:attrName>style.visibility</p:attrName>
                                        </p:attrNameLst>
                                      </p:cBhvr>
                                      <p:to>
                                        <p:strVal val="visible"/>
                                      </p:to>
                                    </p:set>
                                    <p:anim calcmode="lin" valueType="num">
                                      <p:cBhvr>
                                        <p:cTn id="33" dur="1000" fill="hold"/>
                                        <p:tgtEl>
                                          <p:spTgt spid="38923"/>
                                        </p:tgtEl>
                                        <p:attrNameLst>
                                          <p:attrName>ppt_x</p:attrName>
                                        </p:attrNameLst>
                                      </p:cBhvr>
                                      <p:tavLst>
                                        <p:tav tm="0">
                                          <p:val>
                                            <p:strVal val="#ppt_x-.2"/>
                                          </p:val>
                                        </p:tav>
                                        <p:tav tm="100000">
                                          <p:val>
                                            <p:strVal val="#ppt_x"/>
                                          </p:val>
                                        </p:tav>
                                      </p:tavLst>
                                    </p:anim>
                                    <p:anim calcmode="lin" valueType="num">
                                      <p:cBhvr>
                                        <p:cTn id="34" dur="1000" fill="hold"/>
                                        <p:tgtEl>
                                          <p:spTgt spid="38923"/>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8923"/>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38917"/>
                                        </p:tgtEl>
                                        <p:attrNameLst>
                                          <p:attrName>style.visibility</p:attrName>
                                        </p:attrNameLst>
                                      </p:cBhvr>
                                      <p:to>
                                        <p:strVal val="visible"/>
                                      </p:to>
                                    </p:set>
                                    <p:animEffect transition="in" filter="dissolve">
                                      <p:cBhvr>
                                        <p:cTn id="40" dur="500"/>
                                        <p:tgtEl>
                                          <p:spTgt spid="38917"/>
                                        </p:tgtEl>
                                      </p:cBhvr>
                                    </p:animEffect>
                                  </p:childTnLst>
                                </p:cTn>
                              </p:par>
                              <p:par>
                                <p:cTn id="41" presetID="9" presetClass="entr" presetSubtype="0" fill="hold" nodeType="withEffect">
                                  <p:stCondLst>
                                    <p:cond delay="0"/>
                                  </p:stCondLst>
                                  <p:childTnLst>
                                    <p:set>
                                      <p:cBhvr>
                                        <p:cTn id="42" dur="1" fill="hold">
                                          <p:stCondLst>
                                            <p:cond delay="0"/>
                                          </p:stCondLst>
                                        </p:cTn>
                                        <p:tgtEl>
                                          <p:spTgt spid="38918"/>
                                        </p:tgtEl>
                                        <p:attrNameLst>
                                          <p:attrName>style.visibility</p:attrName>
                                        </p:attrNameLst>
                                      </p:cBhvr>
                                      <p:to>
                                        <p:strVal val="visible"/>
                                      </p:to>
                                    </p:set>
                                    <p:animEffect transition="in" filter="dissolve">
                                      <p:cBhvr>
                                        <p:cTn id="43" dur="500"/>
                                        <p:tgtEl>
                                          <p:spTgt spid="38918"/>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grpId="0" nodeType="clickEffect">
                                  <p:stCondLst>
                                    <p:cond delay="0"/>
                                  </p:stCondLst>
                                  <p:childTnLst>
                                    <p:set>
                                      <p:cBhvr>
                                        <p:cTn id="47" dur="1" fill="hold">
                                          <p:stCondLst>
                                            <p:cond delay="0"/>
                                          </p:stCondLst>
                                        </p:cTn>
                                        <p:tgtEl>
                                          <p:spTgt spid="38925"/>
                                        </p:tgtEl>
                                        <p:attrNameLst>
                                          <p:attrName>style.visibility</p:attrName>
                                        </p:attrNameLst>
                                      </p:cBhvr>
                                      <p:to>
                                        <p:strVal val="visible"/>
                                      </p:to>
                                    </p:set>
                                    <p:anim calcmode="lin" valueType="num">
                                      <p:cBhvr>
                                        <p:cTn id="48" dur="1000" fill="hold"/>
                                        <p:tgtEl>
                                          <p:spTgt spid="38925"/>
                                        </p:tgtEl>
                                        <p:attrNameLst>
                                          <p:attrName>ppt_x</p:attrName>
                                        </p:attrNameLst>
                                      </p:cBhvr>
                                      <p:tavLst>
                                        <p:tav tm="0">
                                          <p:val>
                                            <p:strVal val="#ppt_x-.2"/>
                                          </p:val>
                                        </p:tav>
                                        <p:tav tm="100000">
                                          <p:val>
                                            <p:strVal val="#ppt_x"/>
                                          </p:val>
                                        </p:tav>
                                      </p:tavLst>
                                    </p:anim>
                                    <p:anim calcmode="lin" valueType="num">
                                      <p:cBhvr>
                                        <p:cTn id="49" dur="1000" fill="hold"/>
                                        <p:tgtEl>
                                          <p:spTgt spid="38925"/>
                                        </p:tgtEl>
                                        <p:attrNameLst>
                                          <p:attrName>ppt_y</p:attrName>
                                        </p:attrNameLst>
                                      </p:cBhvr>
                                      <p:tavLst>
                                        <p:tav tm="0">
                                          <p:val>
                                            <p:strVal val="#ppt_y"/>
                                          </p:val>
                                        </p:tav>
                                        <p:tav tm="100000">
                                          <p:val>
                                            <p:strVal val="#ppt_y"/>
                                          </p:val>
                                        </p:tav>
                                      </p:tavLst>
                                    </p:anim>
                                    <p:animEffect transition="in" filter="wipe(right)" prLst="gradientSize: 0.1">
                                      <p:cBhvr>
                                        <p:cTn id="50" dur="1000"/>
                                        <p:tgtEl>
                                          <p:spTgt spid="38925"/>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xit" presetSubtype="8" fill="hold" grpId="1" nodeType="clickEffect">
                                  <p:stCondLst>
                                    <p:cond delay="0"/>
                                  </p:stCondLst>
                                  <p:childTnLst>
                                    <p:anim calcmode="lin" valueType="num">
                                      <p:cBhvr additive="base">
                                        <p:cTn id="54" dur="500"/>
                                        <p:tgtEl>
                                          <p:spTgt spid="38923"/>
                                        </p:tgtEl>
                                        <p:attrNameLst>
                                          <p:attrName>ppt_x</p:attrName>
                                        </p:attrNameLst>
                                      </p:cBhvr>
                                      <p:tavLst>
                                        <p:tav tm="0">
                                          <p:val>
                                            <p:strVal val="ppt_x"/>
                                          </p:val>
                                        </p:tav>
                                        <p:tav tm="100000">
                                          <p:val>
                                            <p:strVal val="0-ppt_w/2"/>
                                          </p:val>
                                        </p:tav>
                                      </p:tavLst>
                                    </p:anim>
                                    <p:anim calcmode="lin" valueType="num">
                                      <p:cBhvr additive="base">
                                        <p:cTn id="55" dur="500"/>
                                        <p:tgtEl>
                                          <p:spTgt spid="38923"/>
                                        </p:tgtEl>
                                        <p:attrNameLst>
                                          <p:attrName>ppt_y</p:attrName>
                                        </p:attrNameLst>
                                      </p:cBhvr>
                                      <p:tavLst>
                                        <p:tav tm="0">
                                          <p:val>
                                            <p:strVal val="ppt_y"/>
                                          </p:val>
                                        </p:tav>
                                        <p:tav tm="100000">
                                          <p:val>
                                            <p:strVal val="ppt_y"/>
                                          </p:val>
                                        </p:tav>
                                      </p:tavLst>
                                    </p:anim>
                                    <p:set>
                                      <p:cBhvr>
                                        <p:cTn id="56" dur="1" fill="hold">
                                          <p:stCondLst>
                                            <p:cond delay="499"/>
                                          </p:stCondLst>
                                        </p:cTn>
                                        <p:tgtEl>
                                          <p:spTgt spid="38923"/>
                                        </p:tgtEl>
                                        <p:attrNameLst>
                                          <p:attrName>style.visibility</p:attrName>
                                        </p:attrNameLst>
                                      </p:cBhvr>
                                      <p:to>
                                        <p:strVal val="hidden"/>
                                      </p:to>
                                    </p:set>
                                  </p:childTnLst>
                                </p:cTn>
                              </p:par>
                              <p:par>
                                <p:cTn id="57" presetID="2" presetClass="exit" presetSubtype="8" fill="hold" grpId="1" nodeType="withEffect">
                                  <p:stCondLst>
                                    <p:cond delay="0"/>
                                  </p:stCondLst>
                                  <p:childTnLst>
                                    <p:anim calcmode="lin" valueType="num">
                                      <p:cBhvr additive="base">
                                        <p:cTn id="58" dur="500"/>
                                        <p:tgtEl>
                                          <p:spTgt spid="38925"/>
                                        </p:tgtEl>
                                        <p:attrNameLst>
                                          <p:attrName>ppt_x</p:attrName>
                                        </p:attrNameLst>
                                      </p:cBhvr>
                                      <p:tavLst>
                                        <p:tav tm="0">
                                          <p:val>
                                            <p:strVal val="ppt_x"/>
                                          </p:val>
                                        </p:tav>
                                        <p:tav tm="100000">
                                          <p:val>
                                            <p:strVal val="0-ppt_w/2"/>
                                          </p:val>
                                        </p:tav>
                                      </p:tavLst>
                                    </p:anim>
                                    <p:anim calcmode="lin" valueType="num">
                                      <p:cBhvr additive="base">
                                        <p:cTn id="59" dur="500"/>
                                        <p:tgtEl>
                                          <p:spTgt spid="38925"/>
                                        </p:tgtEl>
                                        <p:attrNameLst>
                                          <p:attrName>ppt_y</p:attrName>
                                        </p:attrNameLst>
                                      </p:cBhvr>
                                      <p:tavLst>
                                        <p:tav tm="0">
                                          <p:val>
                                            <p:strVal val="ppt_y"/>
                                          </p:val>
                                        </p:tav>
                                        <p:tav tm="100000">
                                          <p:val>
                                            <p:strVal val="ppt_y"/>
                                          </p:val>
                                        </p:tav>
                                      </p:tavLst>
                                    </p:anim>
                                    <p:set>
                                      <p:cBhvr>
                                        <p:cTn id="60" dur="1" fill="hold">
                                          <p:stCondLst>
                                            <p:cond delay="499"/>
                                          </p:stCondLst>
                                        </p:cTn>
                                        <p:tgtEl>
                                          <p:spTgt spid="38925"/>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37" presetClass="entr" presetSubtype="0" fill="hold" nodeType="clickEffect">
                                  <p:stCondLst>
                                    <p:cond delay="0"/>
                                  </p:stCondLst>
                                  <p:childTnLst>
                                    <p:set>
                                      <p:cBhvr>
                                        <p:cTn id="64" dur="1" fill="hold">
                                          <p:stCondLst>
                                            <p:cond delay="0"/>
                                          </p:stCondLst>
                                        </p:cTn>
                                        <p:tgtEl>
                                          <p:spTgt spid="38924">
                                            <p:txEl>
                                              <p:charRg st="0" end="21"/>
                                            </p:txEl>
                                          </p:spTgt>
                                        </p:tgtEl>
                                        <p:attrNameLst>
                                          <p:attrName>style.visibility</p:attrName>
                                        </p:attrNameLst>
                                      </p:cBhvr>
                                      <p:to>
                                        <p:strVal val="visible"/>
                                      </p:to>
                                    </p:set>
                                    <p:animEffect transition="in" filter="fade">
                                      <p:cBhvr>
                                        <p:cTn id="65" dur="1000"/>
                                        <p:tgtEl>
                                          <p:spTgt spid="38924">
                                            <p:txEl>
                                              <p:charRg st="0" end="21"/>
                                            </p:txEl>
                                          </p:spTgt>
                                        </p:tgtEl>
                                      </p:cBhvr>
                                    </p:animEffect>
                                    <p:anim calcmode="lin" valueType="num">
                                      <p:cBhvr>
                                        <p:cTn id="66" dur="1000" fill="hold"/>
                                        <p:tgtEl>
                                          <p:spTgt spid="38924">
                                            <p:txEl>
                                              <p:charRg st="0" end="21"/>
                                            </p:txEl>
                                          </p:spTgt>
                                        </p:tgtEl>
                                        <p:attrNameLst>
                                          <p:attrName>ppt_x</p:attrName>
                                        </p:attrNameLst>
                                      </p:cBhvr>
                                      <p:tavLst>
                                        <p:tav tm="0">
                                          <p:val>
                                            <p:strVal val="#ppt_x"/>
                                          </p:val>
                                        </p:tav>
                                        <p:tav tm="100000">
                                          <p:val>
                                            <p:strVal val="#ppt_x"/>
                                          </p:val>
                                        </p:tav>
                                      </p:tavLst>
                                    </p:anim>
                                    <p:anim calcmode="lin" valueType="num">
                                      <p:cBhvr>
                                        <p:cTn id="67" dur="900" decel="100000" fill="hold"/>
                                        <p:tgtEl>
                                          <p:spTgt spid="38924">
                                            <p:txEl>
                                              <p:charRg st="0" end="21"/>
                                            </p:txEl>
                                          </p:spTgt>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38924">
                                            <p:txEl>
                                              <p:charRg st="0" end="21"/>
                                            </p:txEl>
                                          </p:spTgt>
                                        </p:tgtEl>
                                        <p:attrNameLst>
                                          <p:attrName>ppt_y</p:attrName>
                                        </p:attrNameLst>
                                      </p:cBhvr>
                                      <p:tavLst>
                                        <p:tav tm="0">
                                          <p:val>
                                            <p:strVal val="#ppt_y-.03"/>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7" presetClass="entr" presetSubtype="10" fill="hold" nodeType="clickEffect">
                                  <p:stCondLst>
                                    <p:cond delay="0"/>
                                  </p:stCondLst>
                                  <p:childTnLst>
                                    <p:set>
                                      <p:cBhvr>
                                        <p:cTn id="72" dur="1" fill="hold">
                                          <p:stCondLst>
                                            <p:cond delay="0"/>
                                          </p:stCondLst>
                                        </p:cTn>
                                        <p:tgtEl>
                                          <p:spTgt spid="38924">
                                            <p:txEl>
                                              <p:charRg st="21" end="77"/>
                                            </p:txEl>
                                          </p:spTgt>
                                        </p:tgtEl>
                                        <p:attrNameLst>
                                          <p:attrName>style.visibility</p:attrName>
                                        </p:attrNameLst>
                                      </p:cBhvr>
                                      <p:to>
                                        <p:strVal val="visible"/>
                                      </p:to>
                                    </p:set>
                                    <p:anim calcmode="lin" valueType="num">
                                      <p:cBhvr>
                                        <p:cTn id="73" dur="500" fill="hold"/>
                                        <p:tgtEl>
                                          <p:spTgt spid="38924">
                                            <p:txEl>
                                              <p:charRg st="21" end="77"/>
                                            </p:txEl>
                                          </p:spTgt>
                                        </p:tgtEl>
                                        <p:attrNameLst>
                                          <p:attrName>ppt_w</p:attrName>
                                        </p:attrNameLst>
                                      </p:cBhvr>
                                      <p:tavLst>
                                        <p:tav tm="0">
                                          <p:val>
                                            <p:fltVal val="0.000000"/>
                                          </p:val>
                                        </p:tav>
                                        <p:tav tm="100000">
                                          <p:val>
                                            <p:strVal val="#ppt_w"/>
                                          </p:val>
                                        </p:tav>
                                      </p:tavLst>
                                    </p:anim>
                                    <p:anim calcmode="lin" valueType="num">
                                      <p:cBhvr>
                                        <p:cTn id="74" dur="500" fill="hold"/>
                                        <p:tgtEl>
                                          <p:spTgt spid="38924">
                                            <p:txEl>
                                              <p:charRg st="21" end="7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uild="p"/>
      <p:bldP spid="38923" grpId="0" animBg="1"/>
      <p:bldP spid="38923" grpId="1" animBg="1"/>
      <p:bldP spid="38925" grpId="0" animBg="1"/>
      <p:bldP spid="3892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文本占位符 39937"/>
          <p:cNvSpPr>
            <a:spLocks noGrp="1"/>
          </p:cNvSpPr>
          <p:nvPr>
            <p:ph type="body" idx="1"/>
          </p:nvPr>
        </p:nvSpPr>
        <p:spPr>
          <a:xfrm>
            <a:off x="179388" y="908050"/>
            <a:ext cx="8642350" cy="1944688"/>
          </a:xfrm>
        </p:spPr>
        <p:txBody>
          <a:bodyPr/>
          <a:p>
            <a:r>
              <a:rPr lang="zh-CN" altLang="en-US" sz="3600" b="1" dirty="0">
                <a:latin typeface="黑体" panose="02010609060101010101" pitchFamily="2" charset="-122"/>
                <a:ea typeface="黑体" panose="02010609060101010101" pitchFamily="2" charset="-122"/>
              </a:rPr>
              <a:t>例</a:t>
            </a:r>
            <a:r>
              <a:rPr lang="en-US" altLang="zh-CN" sz="3600" b="1" dirty="0">
                <a:latin typeface="黑体" panose="02010609060101010101" pitchFamily="2" charset="-122"/>
                <a:ea typeface="黑体" panose="02010609060101010101" pitchFamily="2" charset="-122"/>
              </a:rPr>
              <a:t>2</a:t>
            </a:r>
            <a:r>
              <a:rPr lang="zh-CN" altLang="en-US" sz="3600" b="1" dirty="0">
                <a:latin typeface="黑体" panose="02010609060101010101" pitchFamily="2" charset="-122"/>
                <a:ea typeface="黑体" panose="02010609060101010101" pitchFamily="2" charset="-122"/>
              </a:rPr>
              <a:t>、桌椅都是</a:t>
            </a:r>
            <a:r>
              <a:rPr lang="zh-CN" altLang="en-US" sz="3600" b="1" dirty="0">
                <a:solidFill>
                  <a:srgbClr val="0000FF"/>
                </a:solidFill>
                <a:latin typeface="黑体" panose="02010609060101010101" pitchFamily="2" charset="-122"/>
                <a:ea typeface="黑体" panose="02010609060101010101" pitchFamily="2" charset="-122"/>
              </a:rPr>
              <a:t>旧</a:t>
            </a:r>
            <a:r>
              <a:rPr lang="zh-CN" altLang="en-US" sz="3600" b="1" dirty="0">
                <a:latin typeface="黑体" panose="02010609060101010101" pitchFamily="2" charset="-122"/>
                <a:ea typeface="黑体" panose="02010609060101010101" pitchFamily="2" charset="-122"/>
              </a:rPr>
              <a:t>的，柜门的铜活久已</a:t>
            </a:r>
            <a:r>
              <a:rPr lang="zh-CN" altLang="en-US" sz="3600" b="1" dirty="0">
                <a:solidFill>
                  <a:srgbClr val="0000FF"/>
                </a:solidFill>
                <a:latin typeface="黑体" panose="02010609060101010101" pitchFamily="2" charset="-122"/>
                <a:ea typeface="黑体" panose="02010609060101010101" pitchFamily="2" charset="-122"/>
              </a:rPr>
              <a:t>残缺不全</a:t>
            </a:r>
            <a:r>
              <a:rPr lang="zh-CN" altLang="en-US" sz="3600" b="1" dirty="0">
                <a:latin typeface="黑体" panose="02010609060101010101" pitchFamily="2" charset="-122"/>
                <a:ea typeface="黑体" panose="02010609060101010101" pitchFamily="2" charset="-122"/>
              </a:rPr>
              <a:t>，可是她的手老使破桌面上</a:t>
            </a:r>
            <a:r>
              <a:rPr lang="zh-CN" altLang="en-US" sz="3600" b="1" dirty="0">
                <a:solidFill>
                  <a:srgbClr val="A50021"/>
                </a:solidFill>
                <a:latin typeface="黑体" panose="02010609060101010101" pitchFamily="2" charset="-122"/>
                <a:ea typeface="黑体" panose="02010609060101010101" pitchFamily="2" charset="-122"/>
              </a:rPr>
              <a:t>没有尘土</a:t>
            </a:r>
            <a:r>
              <a:rPr lang="zh-CN" altLang="en-US" sz="3600" b="1" dirty="0">
                <a:latin typeface="黑体" panose="02010609060101010101" pitchFamily="2" charset="-122"/>
                <a:ea typeface="黑体" panose="02010609060101010101" pitchFamily="2" charset="-122"/>
              </a:rPr>
              <a:t>，残破的铜活</a:t>
            </a:r>
            <a:r>
              <a:rPr lang="zh-CN" altLang="en-US" sz="3600" b="1" dirty="0">
                <a:solidFill>
                  <a:srgbClr val="A50021"/>
                </a:solidFill>
                <a:latin typeface="黑体" panose="02010609060101010101" pitchFamily="2" charset="-122"/>
                <a:ea typeface="黑体" panose="02010609060101010101" pitchFamily="2" charset="-122"/>
              </a:rPr>
              <a:t>发着光</a:t>
            </a:r>
            <a:r>
              <a:rPr lang="zh-CN" altLang="en-US" sz="3600" b="1" dirty="0">
                <a:latin typeface="黑体" panose="02010609060101010101" pitchFamily="2" charset="-122"/>
                <a:ea typeface="黑体" panose="02010609060101010101" pitchFamily="2" charset="-122"/>
              </a:rPr>
              <a:t>。</a:t>
            </a:r>
            <a:endParaRPr lang="zh-CN" altLang="en-US" sz="3600" b="1" dirty="0">
              <a:latin typeface="黑体" panose="02010609060101010101" pitchFamily="2" charset="-122"/>
              <a:ea typeface="黑体" panose="02010609060101010101" pitchFamily="2" charset="-122"/>
            </a:endParaRPr>
          </a:p>
        </p:txBody>
      </p:sp>
      <p:sp>
        <p:nvSpPr>
          <p:cNvPr id="39939" name="文本框 39938"/>
          <p:cNvSpPr txBox="1"/>
          <p:nvPr/>
        </p:nvSpPr>
        <p:spPr>
          <a:xfrm>
            <a:off x="395288" y="5589588"/>
            <a:ext cx="3889375"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学习写法</a:t>
            </a:r>
            <a:endPar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pic>
        <p:nvPicPr>
          <p:cNvPr id="39940" name="图片 39939" descr="yl"/>
          <p:cNvPicPr>
            <a:picLocks noChangeAspect="1"/>
          </p:cNvPicPr>
          <p:nvPr/>
        </p:nvPicPr>
        <p:blipFill>
          <a:blip r:embed="rId1"/>
          <a:stretch>
            <a:fillRect/>
          </a:stretch>
        </p:blipFill>
        <p:spPr>
          <a:xfrm>
            <a:off x="6588125" y="4581525"/>
            <a:ext cx="1881188" cy="1884363"/>
          </a:xfrm>
          <a:prstGeom prst="rect">
            <a:avLst/>
          </a:prstGeom>
          <a:noFill/>
          <a:ln w="9525">
            <a:noFill/>
          </a:ln>
        </p:spPr>
      </p:pic>
      <p:sp>
        <p:nvSpPr>
          <p:cNvPr id="39941" name="矩形 39940"/>
          <p:cNvSpPr/>
          <p:nvPr/>
        </p:nvSpPr>
        <p:spPr>
          <a:xfrm>
            <a:off x="323850" y="2781300"/>
            <a:ext cx="5616575" cy="2838450"/>
          </a:xfrm>
          <a:prstGeom prst="rect">
            <a:avLst/>
          </a:prstGeom>
          <a:solidFill>
            <a:srgbClr val="6600CC">
              <a:alpha val="77000"/>
            </a:srgbClr>
          </a:solidFill>
          <a:ln w="9525">
            <a:noFill/>
          </a:ln>
        </p:spPr>
        <p:txBody>
          <a:bodyPr>
            <a:spAutoFit/>
          </a:bodyPr>
          <a:p>
            <a:r>
              <a:rPr lang="en-US" altLang="zh-CN" sz="3600" b="1" dirty="0">
                <a:solidFill>
                  <a:srgbClr val="FFFF66"/>
                </a:solidFill>
                <a:effectLst>
                  <a:outerShdw blurRad="38100" dist="38100" dir="2700000">
                    <a:srgbClr val="000000"/>
                  </a:outerShdw>
                </a:effectLst>
                <a:latin typeface="黑体" panose="02010609060101010101" pitchFamily="2" charset="-122"/>
                <a:ea typeface="黑体" panose="02010609060101010101" pitchFamily="2" charset="-122"/>
              </a:rPr>
              <a:t>“</a:t>
            </a:r>
            <a:r>
              <a:rPr lang="zh-CN" altLang="en-US" sz="3600" b="1" dirty="0">
                <a:solidFill>
                  <a:srgbClr val="FFFF66"/>
                </a:solidFill>
                <a:effectLst>
                  <a:outerShdw blurRad="38100" dist="38100" dir="2700000">
                    <a:srgbClr val="000000"/>
                  </a:outerShdw>
                </a:effectLst>
                <a:latin typeface="黑体" panose="02010609060101010101" pitchFamily="2" charset="-122"/>
                <a:ea typeface="黑体" panose="02010609060101010101" pitchFamily="2" charset="-122"/>
              </a:rPr>
              <a:t>旧”与“净”，“残”与“光”形成一种比较，从一个侧面表现母亲勤劳、爱整洁的特征，平实的语言中透出几分鲜明和生动。 </a:t>
            </a:r>
            <a:endParaRPr lang="zh-CN" altLang="en-US" sz="3600" b="1" dirty="0">
              <a:solidFill>
                <a:srgbClr val="FFFF66"/>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39942" name="椭圆 39941"/>
          <p:cNvSpPr/>
          <p:nvPr/>
        </p:nvSpPr>
        <p:spPr>
          <a:xfrm>
            <a:off x="4716463" y="1484313"/>
            <a:ext cx="503237" cy="576262"/>
          </a:xfrm>
          <a:prstGeom prst="ellipse">
            <a:avLst/>
          </a:prstGeom>
          <a:noFill/>
          <a:ln w="38100" cap="flat" cmpd="sng">
            <a:solidFill>
              <a:srgbClr val="FF0000"/>
            </a:solidFill>
            <a:prstDash val="solid"/>
            <a:headEnd type="none" w="med" len="med"/>
            <a:tailEnd type="none" w="med" len="med"/>
          </a:ln>
        </p:spPr>
        <p:txBody>
          <a:bodyPr/>
          <a:p>
            <a:endParaRPr lang="zh-CN" altLang="en-US"/>
          </a:p>
        </p:txBody>
      </p:sp>
      <p:sp>
        <p:nvSpPr>
          <p:cNvPr id="39943" name="文本框 39942"/>
          <p:cNvSpPr txBox="1"/>
          <p:nvPr/>
        </p:nvSpPr>
        <p:spPr>
          <a:xfrm>
            <a:off x="6300788" y="2349500"/>
            <a:ext cx="2232025" cy="1190625"/>
          </a:xfrm>
          <a:prstGeom prst="rect">
            <a:avLst/>
          </a:prstGeom>
          <a:solidFill>
            <a:srgbClr val="003366"/>
          </a:solidFill>
          <a:ln w="9525">
            <a:noFill/>
          </a:ln>
        </p:spPr>
        <p:txBody>
          <a:bodyPr>
            <a:spAutoFit/>
          </a:bodyPr>
          <a:p>
            <a:r>
              <a:rPr lang="zh-CN" altLang="en-US" sz="3600" b="1" dirty="0">
                <a:solidFill>
                  <a:schemeClr val="bg1"/>
                </a:solidFill>
                <a:effectLst>
                  <a:outerShdw blurRad="38100" dist="38100" dir="2700000">
                    <a:srgbClr val="000000"/>
                  </a:outerShdw>
                </a:effectLst>
                <a:latin typeface="Arial" panose="020B0604020202020204" pitchFamily="34" charset="0"/>
                <a:ea typeface="黑体" panose="02010609060101010101" pitchFamily="2" charset="-122"/>
              </a:rPr>
              <a:t>增强了表达效果。</a:t>
            </a:r>
            <a:endParaRPr lang="zh-CN" altLang="en-US" sz="3600" b="1" dirty="0">
              <a:solidFill>
                <a:schemeClr val="bg1"/>
              </a:solidFill>
              <a:effectLst>
                <a:outerShdw blurRad="38100" dist="38100" dir="2700000">
                  <a:srgbClr val="000000"/>
                </a:outerShdw>
              </a:effectLst>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9938">
                                            <p:txEl>
                                              <p:charRg st="0" end="48"/>
                                            </p:txEl>
                                          </p:spTgt>
                                        </p:tgtEl>
                                        <p:attrNameLst>
                                          <p:attrName>style.visibility</p:attrName>
                                        </p:attrNameLst>
                                      </p:cBhvr>
                                      <p:to>
                                        <p:strVal val="visible"/>
                                      </p:to>
                                    </p:set>
                                    <p:anim calcmode="lin" valueType="num">
                                      <p:cBhvr>
                                        <p:cTn id="7" dur="1000" fill="hold"/>
                                        <p:tgtEl>
                                          <p:spTgt spid="39938">
                                            <p:txEl>
                                              <p:charRg st="0" end="48"/>
                                            </p:txEl>
                                          </p:spTgt>
                                        </p:tgtEl>
                                        <p:attrNameLst>
                                          <p:attrName>ppt_w</p:attrName>
                                        </p:attrNameLst>
                                      </p:cBhvr>
                                      <p:tavLst>
                                        <p:tav tm="0">
                                          <p:val>
                                            <p:fltVal val="0.000000"/>
                                          </p:val>
                                        </p:tav>
                                        <p:tav tm="100000">
                                          <p:val>
                                            <p:strVal val="#ppt_w"/>
                                          </p:val>
                                        </p:tav>
                                      </p:tavLst>
                                    </p:anim>
                                    <p:anim calcmode="lin" valueType="num">
                                      <p:cBhvr>
                                        <p:cTn id="8" dur="1000" fill="hold"/>
                                        <p:tgtEl>
                                          <p:spTgt spid="39938">
                                            <p:txEl>
                                              <p:charRg st="0" end="48"/>
                                            </p:txEl>
                                          </p:spTgt>
                                        </p:tgtEl>
                                        <p:attrNameLst>
                                          <p:attrName>ppt_h</p:attrName>
                                        </p:attrNameLst>
                                      </p:cBhvr>
                                      <p:tavLst>
                                        <p:tav tm="0">
                                          <p:val>
                                            <p:fltVal val="0.000000"/>
                                          </p:val>
                                        </p:tav>
                                        <p:tav tm="100000">
                                          <p:val>
                                            <p:strVal val="#ppt_h"/>
                                          </p:val>
                                        </p:tav>
                                      </p:tavLst>
                                    </p:anim>
                                    <p:anim calcmode="lin" valueType="num">
                                      <p:cBhvr>
                                        <p:cTn id="9" dur="1000" fill="hold"/>
                                        <p:tgtEl>
                                          <p:spTgt spid="39938">
                                            <p:txEl>
                                              <p:charRg st="0" end="48"/>
                                            </p:txEl>
                                          </p:spTgt>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9938">
                                            <p:txEl>
                                              <p:charRg st="0" end="48"/>
                                            </p:txEl>
                                          </p:spTgt>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 fill="hold" grpId="0" nodeType="clickEffect">
                                  <p:stCondLst>
                                    <p:cond delay="0"/>
                                  </p:stCondLst>
                                  <p:childTnLst>
                                    <p:set>
                                      <p:cBhvr>
                                        <p:cTn id="14" dur="1" fill="hold">
                                          <p:stCondLst>
                                            <p:cond delay="0"/>
                                          </p:stCondLst>
                                        </p:cTn>
                                        <p:tgtEl>
                                          <p:spTgt spid="39941"/>
                                        </p:tgtEl>
                                        <p:attrNameLst>
                                          <p:attrName>style.visibility</p:attrName>
                                        </p:attrNameLst>
                                      </p:cBhvr>
                                      <p:to>
                                        <p:strVal val="visible"/>
                                      </p:to>
                                    </p:set>
                                    <p:anim calcmode="lin" valueType="num">
                                      <p:cBhvr>
                                        <p:cTn id="15" dur="500" fill="hold"/>
                                        <p:tgtEl>
                                          <p:spTgt spid="39941"/>
                                        </p:tgtEl>
                                        <p:attrNameLst>
                                          <p:attrName>ppt_x</p:attrName>
                                        </p:attrNameLst>
                                      </p:cBhvr>
                                      <p:tavLst>
                                        <p:tav tm="0">
                                          <p:val>
                                            <p:strVal val="#ppt_x"/>
                                          </p:val>
                                        </p:tav>
                                        <p:tav tm="100000">
                                          <p:val>
                                            <p:strVal val="#ppt_x"/>
                                          </p:val>
                                        </p:tav>
                                      </p:tavLst>
                                    </p:anim>
                                    <p:anim calcmode="lin" valueType="num">
                                      <p:cBhvr>
                                        <p:cTn id="16" dur="500" fill="hold"/>
                                        <p:tgtEl>
                                          <p:spTgt spid="39941"/>
                                        </p:tgtEl>
                                        <p:attrNameLst>
                                          <p:attrName>ppt_y</p:attrName>
                                        </p:attrNameLst>
                                      </p:cBhvr>
                                      <p:tavLst>
                                        <p:tav tm="0">
                                          <p:val>
                                            <p:strVal val="#ppt_y-#ppt_h/2"/>
                                          </p:val>
                                        </p:tav>
                                        <p:tav tm="100000">
                                          <p:val>
                                            <p:strVal val="#ppt_y"/>
                                          </p:val>
                                        </p:tav>
                                      </p:tavLst>
                                    </p:anim>
                                    <p:anim calcmode="lin" valueType="num">
                                      <p:cBhvr>
                                        <p:cTn id="17" dur="500" fill="hold"/>
                                        <p:tgtEl>
                                          <p:spTgt spid="39941"/>
                                        </p:tgtEl>
                                        <p:attrNameLst>
                                          <p:attrName>ppt_w</p:attrName>
                                        </p:attrNameLst>
                                      </p:cBhvr>
                                      <p:tavLst>
                                        <p:tav tm="0">
                                          <p:val>
                                            <p:strVal val="#ppt_w"/>
                                          </p:val>
                                        </p:tav>
                                        <p:tav tm="100000">
                                          <p:val>
                                            <p:strVal val="#ppt_w"/>
                                          </p:val>
                                        </p:tav>
                                      </p:tavLst>
                                    </p:anim>
                                    <p:anim calcmode="lin" valueType="num">
                                      <p:cBhvr>
                                        <p:cTn id="18" dur="500" fill="hold"/>
                                        <p:tgtEl>
                                          <p:spTgt spid="39941"/>
                                        </p:tgtEl>
                                        <p:attrNameLst>
                                          <p:attrName>ppt_h</p:attrName>
                                        </p:attrNameLst>
                                      </p:cBhvr>
                                      <p:tavLst>
                                        <p:tav tm="0">
                                          <p:val>
                                            <p:fltVal val="0.00000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39942"/>
                                        </p:tgtEl>
                                        <p:attrNameLst>
                                          <p:attrName>style.visibility</p:attrName>
                                        </p:attrNameLst>
                                      </p:cBhvr>
                                      <p:to>
                                        <p:strVal val="visible"/>
                                      </p:to>
                                    </p:set>
                                    <p:animEffect transition="in" filter="dissolve">
                                      <p:cBhvr>
                                        <p:cTn id="23" dur="500"/>
                                        <p:tgtEl>
                                          <p:spTgt spid="3994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9943"/>
                                        </p:tgtEl>
                                        <p:attrNameLst>
                                          <p:attrName>style.visibility</p:attrName>
                                        </p:attrNameLst>
                                      </p:cBhvr>
                                      <p:to>
                                        <p:strVal val="visible"/>
                                      </p:to>
                                    </p:set>
                                    <p:anim calcmode="lin" valueType="num">
                                      <p:cBhvr>
                                        <p:cTn id="28" dur="500" fill="hold"/>
                                        <p:tgtEl>
                                          <p:spTgt spid="39943"/>
                                        </p:tgtEl>
                                        <p:attrNameLst>
                                          <p:attrName>ppt_w</p:attrName>
                                        </p:attrNameLst>
                                      </p:cBhvr>
                                      <p:tavLst>
                                        <p:tav tm="0">
                                          <p:val>
                                            <p:fltVal val="0.000000"/>
                                          </p:val>
                                        </p:tav>
                                        <p:tav tm="100000">
                                          <p:val>
                                            <p:strVal val="#ppt_w"/>
                                          </p:val>
                                        </p:tav>
                                      </p:tavLst>
                                    </p:anim>
                                    <p:anim calcmode="lin" valueType="num">
                                      <p:cBhvr>
                                        <p:cTn id="29" dur="500" fill="hold"/>
                                        <p:tgtEl>
                                          <p:spTgt spid="39943"/>
                                        </p:tgtEl>
                                        <p:attrNameLst>
                                          <p:attrName>ppt_h</p:attrName>
                                        </p:attrNameLst>
                                      </p:cBhvr>
                                      <p:tavLst>
                                        <p:tav tm="0">
                                          <p:val>
                                            <p:fltVal val="0.000000"/>
                                          </p:val>
                                        </p:tav>
                                        <p:tav tm="100000">
                                          <p:val>
                                            <p:strVal val="#ppt_h"/>
                                          </p:val>
                                        </p:tav>
                                      </p:tavLst>
                                    </p:anim>
                                    <p:animEffect transition="in" filter="fade">
                                      <p:cBhvr>
                                        <p:cTn id="30" dur="500"/>
                                        <p:tgtEl>
                                          <p:spTgt spid="39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build="p"/>
      <p:bldP spid="39941" grpId="0" animBg="1"/>
      <p:bldP spid="3994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框 40961"/>
          <p:cNvSpPr txBox="1"/>
          <p:nvPr/>
        </p:nvSpPr>
        <p:spPr>
          <a:xfrm>
            <a:off x="323850" y="188913"/>
            <a:ext cx="4537075"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学习写法</a:t>
            </a:r>
            <a:r>
              <a:rPr lang="en-US" altLang="zh-CN" sz="6000" b="1" u="sng">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a:t>
            </a:r>
            <a:endParaRPr lang="en-US" altLang="zh-CN" sz="6000" b="1" u="sng">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sp>
        <p:nvSpPr>
          <p:cNvPr id="40963" name="文本占位符 40962"/>
          <p:cNvSpPr>
            <a:spLocks noGrp="1"/>
          </p:cNvSpPr>
          <p:nvPr>
            <p:ph type="body" idx="1"/>
          </p:nvPr>
        </p:nvSpPr>
        <p:spPr>
          <a:xfrm>
            <a:off x="107950" y="1341438"/>
            <a:ext cx="9036050" cy="1152525"/>
          </a:xfrm>
        </p:spPr>
        <p:txBody>
          <a:bodyPr/>
          <a:p>
            <a:r>
              <a:rPr lang="zh-CN" altLang="en-US" sz="3600" b="1" dirty="0">
                <a:latin typeface="黑体" panose="02010609060101010101" pitchFamily="2" charset="-122"/>
                <a:ea typeface="黑体" panose="02010609060101010101" pitchFamily="2" charset="-122"/>
              </a:rPr>
              <a:t>例</a:t>
            </a:r>
            <a:r>
              <a:rPr lang="en-US" altLang="zh-CN" sz="3600" b="1" dirty="0">
                <a:latin typeface="黑体" panose="02010609060101010101" pitchFamily="2" charset="-122"/>
                <a:ea typeface="黑体" panose="02010609060101010101" pitchFamily="2" charset="-122"/>
              </a:rPr>
              <a:t>3</a:t>
            </a:r>
            <a:r>
              <a:rPr lang="zh-CN" altLang="en-US" sz="3600" b="1" dirty="0">
                <a:latin typeface="黑体" panose="02010609060101010101" pitchFamily="2" charset="-122"/>
                <a:ea typeface="黑体" panose="02010609060101010101" pitchFamily="2" charset="-122"/>
              </a:rPr>
              <a:t>、她</a:t>
            </a:r>
            <a:r>
              <a:rPr lang="zh-CN" altLang="en-US" sz="3600" b="1" dirty="0">
                <a:solidFill>
                  <a:srgbClr val="A50021"/>
                </a:solidFill>
                <a:latin typeface="黑体" panose="02010609060101010101" pitchFamily="2" charset="-122"/>
                <a:ea typeface="黑体" panose="02010609060101010101" pitchFamily="2" charset="-122"/>
              </a:rPr>
              <a:t>挣扎</a:t>
            </a:r>
            <a:r>
              <a:rPr lang="zh-CN" altLang="en-US" sz="3600" b="1" dirty="0">
                <a:latin typeface="黑体" panose="02010609060101010101" pitchFamily="2" charset="-122"/>
                <a:ea typeface="黑体" panose="02010609060101010101" pitchFamily="2" charset="-122"/>
              </a:rPr>
              <a:t>着，</a:t>
            </a:r>
            <a:r>
              <a:rPr lang="zh-CN" altLang="en-US" sz="3600" b="1" dirty="0">
                <a:solidFill>
                  <a:srgbClr val="A50021"/>
                </a:solidFill>
                <a:latin typeface="黑体" panose="02010609060101010101" pitchFamily="2" charset="-122"/>
                <a:ea typeface="黑体" panose="02010609060101010101" pitchFamily="2" charset="-122"/>
              </a:rPr>
              <a:t>咬</a:t>
            </a:r>
            <a:r>
              <a:rPr lang="zh-CN" altLang="en-US" sz="3600" b="1" dirty="0">
                <a:latin typeface="黑体" panose="02010609060101010101" pitchFamily="2" charset="-122"/>
                <a:ea typeface="黑体" panose="02010609060101010101" pitchFamily="2" charset="-122"/>
              </a:rPr>
              <a:t>着嘴唇，手</a:t>
            </a:r>
            <a:r>
              <a:rPr lang="zh-CN" altLang="en-US" sz="3600" b="1" dirty="0">
                <a:solidFill>
                  <a:srgbClr val="A50021"/>
                </a:solidFill>
                <a:latin typeface="黑体" panose="02010609060101010101" pitchFamily="2" charset="-122"/>
                <a:ea typeface="黑体" panose="02010609060101010101" pitchFamily="2" charset="-122"/>
              </a:rPr>
              <a:t>扶</a:t>
            </a:r>
            <a:r>
              <a:rPr lang="zh-CN" altLang="en-US" sz="3600" b="1" dirty="0">
                <a:latin typeface="黑体" panose="02010609060101010101" pitchFamily="2" charset="-122"/>
                <a:ea typeface="黑体" panose="02010609060101010101" pitchFamily="2" charset="-122"/>
              </a:rPr>
              <a:t>着门框，</a:t>
            </a:r>
            <a:r>
              <a:rPr lang="zh-CN" altLang="en-US" sz="3600" b="1" dirty="0">
                <a:solidFill>
                  <a:srgbClr val="A50021"/>
                </a:solidFill>
                <a:latin typeface="黑体" panose="02010609060101010101" pitchFamily="2" charset="-122"/>
                <a:ea typeface="黑体" panose="02010609060101010101" pitchFamily="2" charset="-122"/>
              </a:rPr>
              <a:t>看</a:t>
            </a:r>
            <a:r>
              <a:rPr lang="zh-CN" altLang="en-US" sz="3600" b="1" dirty="0">
                <a:latin typeface="黑体" panose="02010609060101010101" pitchFamily="2" charset="-122"/>
                <a:ea typeface="黑体" panose="02010609060101010101" pitchFamily="2" charset="-122"/>
              </a:rPr>
              <a:t>花轿徐徐的走去。</a:t>
            </a:r>
            <a:endParaRPr lang="zh-CN" altLang="en-US" sz="3600" b="1" dirty="0">
              <a:latin typeface="黑体" panose="02010609060101010101" pitchFamily="2" charset="-122"/>
              <a:ea typeface="黑体" panose="02010609060101010101" pitchFamily="2" charset="-122"/>
            </a:endParaRPr>
          </a:p>
          <a:p>
            <a:r>
              <a:rPr lang="zh-CN" altLang="en-US" sz="3600" b="1" dirty="0">
                <a:solidFill>
                  <a:srgbClr val="0000FF"/>
                </a:solidFill>
                <a:latin typeface="黑体" panose="02010609060101010101" pitchFamily="2" charset="-122"/>
                <a:ea typeface="黑体" panose="02010609060101010101" pitchFamily="2" charset="-122"/>
              </a:rPr>
              <a:t>“挣扎”“咬”“扶”“看”一系列的动作隐含着母亲送女儿出嫁时依依不舍的内心活动。</a:t>
            </a:r>
            <a:endParaRPr lang="zh-CN" altLang="en-US" sz="3600" b="1" dirty="0">
              <a:solidFill>
                <a:srgbClr val="0000FF"/>
              </a:solidFill>
              <a:latin typeface="黑体" panose="02010609060101010101" pitchFamily="2" charset="-122"/>
              <a:ea typeface="黑体" panose="02010609060101010101" pitchFamily="2" charset="-122"/>
            </a:endParaRPr>
          </a:p>
          <a:p>
            <a:r>
              <a:rPr lang="zh-CN" altLang="en-US" sz="3600" b="1" dirty="0">
                <a:solidFill>
                  <a:srgbClr val="6600CC"/>
                </a:solidFill>
                <a:latin typeface="黑体" panose="02010609060101010101" pitchFamily="2" charset="-122"/>
                <a:ea typeface="黑体" panose="02010609060101010101" pitchFamily="2" charset="-122"/>
              </a:rPr>
              <a:t>这一特写镜头的背后，我们看到了支撑母亲的全部力量，那就是她的一颗炽热的爱女之心。</a:t>
            </a:r>
            <a:endParaRPr lang="zh-CN" altLang="en-US" sz="3600" b="1">
              <a:solidFill>
                <a:srgbClr val="6600CC"/>
              </a:solidFill>
              <a:latin typeface="黑体" panose="02010609060101010101" pitchFamily="2" charset="-122"/>
              <a:ea typeface="黑体" panose="02010609060101010101" pitchFamily="2" charset="-122"/>
            </a:endParaRPr>
          </a:p>
        </p:txBody>
      </p:sp>
      <p:pic>
        <p:nvPicPr>
          <p:cNvPr id="40964" name="图片 40963" descr="2004529133610748"/>
          <p:cNvPicPr>
            <a:picLocks noChangeAspect="1"/>
          </p:cNvPicPr>
          <p:nvPr/>
        </p:nvPicPr>
        <p:blipFill>
          <a:blip r:embed="rId1"/>
          <a:stretch>
            <a:fillRect/>
          </a:stretch>
        </p:blipFill>
        <p:spPr>
          <a:xfrm>
            <a:off x="6732588" y="5229225"/>
            <a:ext cx="1655762" cy="13652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0963">
                                            <p:txEl>
                                              <p:charRg st="0" end="29"/>
                                            </p:txEl>
                                          </p:spTgt>
                                        </p:tgtEl>
                                        <p:attrNameLst>
                                          <p:attrName>style.visibility</p:attrName>
                                        </p:attrNameLst>
                                      </p:cBhvr>
                                      <p:to>
                                        <p:strVal val="visible"/>
                                      </p:to>
                                    </p:set>
                                    <p:animEffect transition="in" filter="slide(fromBottom)">
                                      <p:cBhvr>
                                        <p:cTn id="7" dur="500"/>
                                        <p:tgtEl>
                                          <p:spTgt spid="40963">
                                            <p:txEl>
                                              <p:charRg st="0" end="2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0963">
                                            <p:txEl>
                                              <p:charRg st="29" end="70"/>
                                            </p:txEl>
                                          </p:spTgt>
                                        </p:tgtEl>
                                        <p:attrNameLst>
                                          <p:attrName>style.visibility</p:attrName>
                                        </p:attrNameLst>
                                      </p:cBhvr>
                                      <p:to>
                                        <p:strVal val="visible"/>
                                      </p:to>
                                    </p:set>
                                    <p:animEffect transition="in" filter="slide(fromBottom)">
                                      <p:cBhvr>
                                        <p:cTn id="12" dur="500"/>
                                        <p:tgtEl>
                                          <p:spTgt spid="40963">
                                            <p:txEl>
                                              <p:charRg st="29" end="7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0963">
                                            <p:txEl>
                                              <p:charRg st="70" end="111"/>
                                            </p:txEl>
                                          </p:spTgt>
                                        </p:tgtEl>
                                        <p:attrNameLst>
                                          <p:attrName>style.visibility</p:attrName>
                                        </p:attrNameLst>
                                      </p:cBhvr>
                                      <p:to>
                                        <p:strVal val="visible"/>
                                      </p:to>
                                    </p:set>
                                    <p:animEffect transition="in" filter="slide(fromBottom)">
                                      <p:cBhvr>
                                        <p:cTn id="17" dur="500"/>
                                        <p:tgtEl>
                                          <p:spTgt spid="40963">
                                            <p:txEl>
                                              <p:charRg st="70" end="1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占位符 41985"/>
          <p:cNvSpPr>
            <a:spLocks noGrp="1"/>
          </p:cNvSpPr>
          <p:nvPr>
            <p:ph type="body" idx="1"/>
          </p:nvPr>
        </p:nvSpPr>
        <p:spPr>
          <a:xfrm>
            <a:off x="0" y="1557338"/>
            <a:ext cx="8893175" cy="4525962"/>
          </a:xfrm>
        </p:spPr>
        <p:txBody>
          <a:bodyPr/>
          <a:p>
            <a:pPr>
              <a:lnSpc>
                <a:spcPct val="80000"/>
              </a:lnSpc>
            </a:pPr>
            <a:r>
              <a:rPr lang="zh-CN" altLang="en-US" b="1" dirty="0">
                <a:latin typeface="黑体" panose="02010609060101010101" pitchFamily="2" charset="-122"/>
                <a:ea typeface="黑体" panose="02010609060101010101" pitchFamily="2" charset="-122"/>
              </a:rPr>
              <a:t>例</a:t>
            </a:r>
            <a:r>
              <a:rPr lang="en-US" altLang="zh-CN" b="1" dirty="0">
                <a:latin typeface="黑体" panose="02010609060101010101" pitchFamily="2" charset="-122"/>
                <a:ea typeface="黑体" panose="02010609060101010101" pitchFamily="2" charset="-122"/>
              </a:rPr>
              <a:t>4</a:t>
            </a:r>
            <a:r>
              <a:rPr lang="zh-CN" altLang="en-US" b="1" dirty="0">
                <a:latin typeface="黑体" panose="02010609060101010101" pitchFamily="2" charset="-122"/>
                <a:ea typeface="黑体" panose="02010609060101010101" pitchFamily="2" charset="-122"/>
              </a:rPr>
              <a:t>、除夕，我请了两个小时的假。由拥挤不堪的街市回到清炉冷灶的家中。母亲</a:t>
            </a:r>
            <a:r>
              <a:rPr lang="zh-CN" altLang="en-US" b="1" dirty="0">
                <a:solidFill>
                  <a:srgbClr val="FF0000"/>
                </a:solidFill>
                <a:latin typeface="黑体" panose="02010609060101010101" pitchFamily="2" charset="-122"/>
                <a:ea typeface="黑体" panose="02010609060101010101" pitchFamily="2" charset="-122"/>
              </a:rPr>
              <a:t>笑</a:t>
            </a:r>
            <a:r>
              <a:rPr lang="zh-CN" altLang="en-US" b="1" dirty="0">
                <a:latin typeface="黑体" panose="02010609060101010101" pitchFamily="2" charset="-122"/>
                <a:ea typeface="黑体" panose="02010609060101010101" pitchFamily="2" charset="-122"/>
              </a:rPr>
              <a:t>了。及至听说我还须回校，她</a:t>
            </a:r>
            <a:r>
              <a:rPr lang="zh-CN" altLang="en-US" b="1" dirty="0">
                <a:solidFill>
                  <a:srgbClr val="FF0000"/>
                </a:solidFill>
                <a:latin typeface="黑体" panose="02010609060101010101" pitchFamily="2" charset="-122"/>
                <a:ea typeface="黑体" panose="02010609060101010101" pitchFamily="2" charset="-122"/>
              </a:rPr>
              <a:t>愣</a:t>
            </a:r>
            <a:r>
              <a:rPr lang="zh-CN" altLang="en-US" b="1" dirty="0">
                <a:latin typeface="黑体" panose="02010609060101010101" pitchFamily="2" charset="-122"/>
                <a:ea typeface="黑体" panose="02010609060101010101" pitchFamily="2" charset="-122"/>
              </a:rPr>
              <a:t>住了。半天，她才</a:t>
            </a:r>
            <a:r>
              <a:rPr lang="zh-CN" altLang="en-US" b="1" dirty="0">
                <a:solidFill>
                  <a:srgbClr val="FF0000"/>
                </a:solidFill>
                <a:latin typeface="黑体" panose="02010609060101010101" pitchFamily="2" charset="-122"/>
                <a:ea typeface="黑体" panose="02010609060101010101" pitchFamily="2" charset="-122"/>
              </a:rPr>
              <a:t>叹</a:t>
            </a:r>
            <a:r>
              <a:rPr lang="zh-CN" altLang="en-US" b="1" dirty="0">
                <a:latin typeface="黑体" panose="02010609060101010101" pitchFamily="2" charset="-122"/>
                <a:ea typeface="黑体" panose="02010609060101010101" pitchFamily="2" charset="-122"/>
              </a:rPr>
              <a:t>出一口气来。到我该走的时候，她</a:t>
            </a:r>
            <a:r>
              <a:rPr lang="zh-CN" altLang="en-US" b="1" dirty="0">
                <a:solidFill>
                  <a:srgbClr val="FF0000"/>
                </a:solidFill>
                <a:latin typeface="黑体" panose="02010609060101010101" pitchFamily="2" charset="-122"/>
                <a:ea typeface="黑体" panose="02010609060101010101" pitchFamily="2" charset="-122"/>
              </a:rPr>
              <a:t>递</a:t>
            </a:r>
            <a:r>
              <a:rPr lang="zh-CN" altLang="en-US" b="1" dirty="0">
                <a:latin typeface="黑体" panose="02010609060101010101" pitchFamily="2" charset="-122"/>
                <a:ea typeface="黑体" panose="02010609060101010101" pitchFamily="2" charset="-122"/>
              </a:rPr>
              <a:t>给我一些花生，“</a:t>
            </a:r>
            <a:r>
              <a:rPr lang="zh-CN" altLang="en-US" b="1" dirty="0">
                <a:solidFill>
                  <a:srgbClr val="FF0000"/>
                </a:solidFill>
                <a:latin typeface="黑体" panose="02010609060101010101" pitchFamily="2" charset="-122"/>
                <a:ea typeface="黑体" panose="02010609060101010101" pitchFamily="2" charset="-122"/>
              </a:rPr>
              <a:t>去吧，小子！</a:t>
            </a:r>
            <a:r>
              <a:rPr lang="zh-CN" altLang="en-US" b="1" dirty="0">
                <a:latin typeface="黑体" panose="02010609060101010101" pitchFamily="2" charset="-122"/>
                <a:ea typeface="黑体" panose="02010609060101010101" pitchFamily="2" charset="-122"/>
              </a:rPr>
              <a:t>”</a:t>
            </a:r>
            <a:endParaRPr lang="zh-CN" altLang="en-US" b="1" dirty="0">
              <a:latin typeface="黑体" panose="02010609060101010101" pitchFamily="2" charset="-122"/>
              <a:ea typeface="黑体" panose="02010609060101010101" pitchFamily="2" charset="-122"/>
            </a:endParaRPr>
          </a:p>
          <a:p>
            <a:pPr>
              <a:lnSpc>
                <a:spcPct val="80000"/>
              </a:lnSpc>
            </a:pPr>
            <a:r>
              <a:rPr lang="zh-CN" altLang="en-US" b="1" dirty="0">
                <a:solidFill>
                  <a:srgbClr val="6600CC"/>
                </a:solidFill>
                <a:latin typeface="黑体" panose="02010609060101010101" pitchFamily="2" charset="-122"/>
                <a:ea typeface="黑体" panose="02010609060101010101" pitchFamily="2" charset="-122"/>
              </a:rPr>
              <a:t>“笑”</a:t>
            </a:r>
            <a:r>
              <a:rPr lang="en-US" altLang="zh-CN" b="1">
                <a:solidFill>
                  <a:srgbClr val="6600CC"/>
                </a:solidFill>
                <a:latin typeface="Arial" panose="020B0604020202020204" pitchFamily="34" charset="0"/>
                <a:ea typeface="黑体" panose="02010609060101010101" pitchFamily="2" charset="-122"/>
              </a:rPr>
              <a:t>——</a:t>
            </a:r>
            <a:r>
              <a:rPr lang="zh-CN" altLang="en-US" b="1" dirty="0">
                <a:solidFill>
                  <a:srgbClr val="6600CC"/>
                </a:solidFill>
                <a:latin typeface="黑体" panose="02010609060101010101" pitchFamily="2" charset="-122"/>
                <a:ea typeface="黑体" panose="02010609060101010101" pitchFamily="2" charset="-122"/>
              </a:rPr>
              <a:t>将母亲见到儿子的那种喜出望外的心态和抑制不住的激动之情表现得淋漓尽致。</a:t>
            </a:r>
            <a:endParaRPr lang="zh-CN" altLang="en-US" b="1" dirty="0">
              <a:solidFill>
                <a:srgbClr val="6600CC"/>
              </a:solidFill>
              <a:latin typeface="黑体" panose="02010609060101010101" pitchFamily="2" charset="-122"/>
              <a:ea typeface="黑体" panose="02010609060101010101" pitchFamily="2" charset="-122"/>
            </a:endParaRPr>
          </a:p>
          <a:p>
            <a:pPr>
              <a:lnSpc>
                <a:spcPct val="80000"/>
              </a:lnSpc>
            </a:pPr>
            <a:r>
              <a:rPr lang="zh-CN" altLang="en-US" b="1" dirty="0">
                <a:solidFill>
                  <a:srgbClr val="800000"/>
                </a:solidFill>
                <a:latin typeface="黑体" panose="02010609060101010101" pitchFamily="2" charset="-122"/>
                <a:ea typeface="黑体" panose="02010609060101010101" pitchFamily="2" charset="-122"/>
              </a:rPr>
              <a:t>“愣” 、“叹” 、“递”</a:t>
            </a:r>
            <a:r>
              <a:rPr lang="en-US" altLang="zh-CN" b="1">
                <a:solidFill>
                  <a:srgbClr val="800000"/>
                </a:solidFill>
                <a:latin typeface="Arial" panose="020B0604020202020204" pitchFamily="34" charset="0"/>
                <a:ea typeface="黑体" panose="02010609060101010101" pitchFamily="2" charset="-122"/>
              </a:rPr>
              <a:t>——</a:t>
            </a:r>
            <a:r>
              <a:rPr lang="zh-CN" altLang="en-US" b="1" dirty="0">
                <a:solidFill>
                  <a:srgbClr val="800000"/>
                </a:solidFill>
                <a:latin typeface="黑体" panose="02010609060101010101" pitchFamily="2" charset="-122"/>
                <a:ea typeface="黑体" panose="02010609060101010101" pitchFamily="2" charset="-122"/>
              </a:rPr>
              <a:t>包含了母亲丰富的心理活动和感情变化，言语不多，但令人感动。</a:t>
            </a:r>
            <a:endParaRPr lang="zh-CN" altLang="en-US" b="1" dirty="0">
              <a:solidFill>
                <a:srgbClr val="800000"/>
              </a:solidFill>
              <a:latin typeface="黑体" panose="02010609060101010101" pitchFamily="2" charset="-122"/>
              <a:ea typeface="黑体" panose="02010609060101010101" pitchFamily="2" charset="-122"/>
            </a:endParaRPr>
          </a:p>
          <a:p>
            <a:pPr>
              <a:lnSpc>
                <a:spcPct val="80000"/>
              </a:lnSpc>
            </a:pPr>
            <a:r>
              <a:rPr lang="zh-CN" altLang="en-US" b="1" dirty="0">
                <a:solidFill>
                  <a:srgbClr val="0000FF"/>
                </a:solidFill>
                <a:latin typeface="黑体" panose="02010609060101010101" pitchFamily="2" charset="-122"/>
                <a:ea typeface="黑体" panose="02010609060101010101" pitchFamily="2" charset="-122"/>
              </a:rPr>
              <a:t>“去吧，小子！”</a:t>
            </a:r>
            <a:r>
              <a:rPr lang="en-US" altLang="zh-CN" b="1">
                <a:solidFill>
                  <a:srgbClr val="0000FF"/>
                </a:solidFill>
                <a:latin typeface="Arial" panose="020B0604020202020204" pitchFamily="34" charset="0"/>
                <a:ea typeface="黑体" panose="02010609060101010101" pitchFamily="2" charset="-122"/>
              </a:rPr>
              <a:t>——</a:t>
            </a:r>
            <a:r>
              <a:rPr lang="zh-CN" altLang="en-US" b="1" dirty="0">
                <a:solidFill>
                  <a:srgbClr val="0000FF"/>
                </a:solidFill>
                <a:latin typeface="黑体" panose="02010609060101010101" pitchFamily="2" charset="-122"/>
                <a:ea typeface="黑体" panose="02010609060101010101" pitchFamily="2" charset="-122"/>
              </a:rPr>
              <a:t>母亲的这句话听起来极普通，仔细品味，却别有深情，这里有母亲的理解，母亲对儿子全部的爱，令人潸然泪下。 </a:t>
            </a:r>
            <a:endParaRPr lang="zh-CN" altLang="en-US" b="1" dirty="0">
              <a:solidFill>
                <a:srgbClr val="0000FF"/>
              </a:solidFill>
              <a:latin typeface="黑体" panose="02010609060101010101" pitchFamily="2" charset="-122"/>
              <a:ea typeface="黑体" panose="02010609060101010101" pitchFamily="2" charset="-122"/>
            </a:endParaRPr>
          </a:p>
        </p:txBody>
      </p:sp>
      <p:sp>
        <p:nvSpPr>
          <p:cNvPr id="41987" name="文本框 41986"/>
          <p:cNvSpPr txBox="1"/>
          <p:nvPr/>
        </p:nvSpPr>
        <p:spPr>
          <a:xfrm>
            <a:off x="0" y="333375"/>
            <a:ext cx="4248150"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学习写法</a:t>
            </a:r>
            <a:r>
              <a:rPr lang="en-US" altLang="zh-CN" sz="6000" b="1" u="sng">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a:t>
            </a:r>
            <a:endParaRPr lang="en-US" altLang="zh-CN" sz="6000" b="1" u="sng">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1986">
                                            <p:txEl>
                                              <p:charRg st="0" end="92"/>
                                            </p:txEl>
                                          </p:spTgt>
                                        </p:tgtEl>
                                        <p:attrNameLst>
                                          <p:attrName>style.visibility</p:attrName>
                                        </p:attrNameLst>
                                      </p:cBhvr>
                                      <p:to>
                                        <p:strVal val="visible"/>
                                      </p:to>
                                    </p:set>
                                    <p:animEffect transition="in" filter="fade">
                                      <p:cBhvr>
                                        <p:cTn id="7" dur="1000"/>
                                        <p:tgtEl>
                                          <p:spTgt spid="41986">
                                            <p:txEl>
                                              <p:charRg st="0" end="92"/>
                                            </p:txEl>
                                          </p:spTgt>
                                        </p:tgtEl>
                                      </p:cBhvr>
                                    </p:animEffect>
                                    <p:anim calcmode="lin" valueType="num">
                                      <p:cBhvr>
                                        <p:cTn id="8" dur="1000" fill="hold"/>
                                        <p:tgtEl>
                                          <p:spTgt spid="41986">
                                            <p:txEl>
                                              <p:charRg st="0" end="92"/>
                                            </p:txEl>
                                          </p:spTgt>
                                        </p:tgtEl>
                                        <p:attrNameLst>
                                          <p:attrName>ppt_x</p:attrName>
                                        </p:attrNameLst>
                                      </p:cBhvr>
                                      <p:tavLst>
                                        <p:tav tm="0">
                                          <p:val>
                                            <p:strVal val="#ppt_x"/>
                                          </p:val>
                                        </p:tav>
                                        <p:tav tm="100000">
                                          <p:val>
                                            <p:strVal val="#ppt_x"/>
                                          </p:val>
                                        </p:tav>
                                      </p:tavLst>
                                    </p:anim>
                                    <p:anim calcmode="lin" valueType="num">
                                      <p:cBhvr>
                                        <p:cTn id="9" dur="1000" fill="hold"/>
                                        <p:tgtEl>
                                          <p:spTgt spid="41986">
                                            <p:txEl>
                                              <p:charRg st="0" end="9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41986">
                                            <p:txEl>
                                              <p:charRg st="92" end="133"/>
                                            </p:txEl>
                                          </p:spTgt>
                                        </p:tgtEl>
                                        <p:attrNameLst>
                                          <p:attrName>style.visibility</p:attrName>
                                        </p:attrNameLst>
                                      </p:cBhvr>
                                      <p:to>
                                        <p:strVal val="visible"/>
                                      </p:to>
                                    </p:set>
                                    <p:animEffect transition="in" filter="fade">
                                      <p:cBhvr>
                                        <p:cTn id="14" dur="1000"/>
                                        <p:tgtEl>
                                          <p:spTgt spid="41986">
                                            <p:txEl>
                                              <p:charRg st="92" end="133"/>
                                            </p:txEl>
                                          </p:spTgt>
                                        </p:tgtEl>
                                      </p:cBhvr>
                                    </p:animEffect>
                                    <p:anim calcmode="lin" valueType="num">
                                      <p:cBhvr>
                                        <p:cTn id="15" dur="1000" fill="hold"/>
                                        <p:tgtEl>
                                          <p:spTgt spid="41986">
                                            <p:txEl>
                                              <p:charRg st="92" end="133"/>
                                            </p:txEl>
                                          </p:spTgt>
                                        </p:tgtEl>
                                        <p:attrNameLst>
                                          <p:attrName>ppt_x</p:attrName>
                                        </p:attrNameLst>
                                      </p:cBhvr>
                                      <p:tavLst>
                                        <p:tav tm="0">
                                          <p:val>
                                            <p:strVal val="#ppt_x"/>
                                          </p:val>
                                        </p:tav>
                                        <p:tav tm="100000">
                                          <p:val>
                                            <p:strVal val="#ppt_x"/>
                                          </p:val>
                                        </p:tav>
                                      </p:tavLst>
                                    </p:anim>
                                    <p:anim calcmode="lin" valueType="num">
                                      <p:cBhvr>
                                        <p:cTn id="16" dur="1000" fill="hold"/>
                                        <p:tgtEl>
                                          <p:spTgt spid="41986">
                                            <p:txEl>
                                              <p:charRg st="92" end="13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41986">
                                            <p:txEl>
                                              <p:charRg st="133" end="178"/>
                                            </p:txEl>
                                          </p:spTgt>
                                        </p:tgtEl>
                                        <p:attrNameLst>
                                          <p:attrName>style.visibility</p:attrName>
                                        </p:attrNameLst>
                                      </p:cBhvr>
                                      <p:to>
                                        <p:strVal val="visible"/>
                                      </p:to>
                                    </p:set>
                                    <p:animEffect transition="in" filter="fade">
                                      <p:cBhvr>
                                        <p:cTn id="21" dur="1000"/>
                                        <p:tgtEl>
                                          <p:spTgt spid="41986">
                                            <p:txEl>
                                              <p:charRg st="133" end="178"/>
                                            </p:txEl>
                                          </p:spTgt>
                                        </p:tgtEl>
                                      </p:cBhvr>
                                    </p:animEffect>
                                    <p:anim calcmode="lin" valueType="num">
                                      <p:cBhvr>
                                        <p:cTn id="22" dur="1000" fill="hold"/>
                                        <p:tgtEl>
                                          <p:spTgt spid="41986">
                                            <p:txEl>
                                              <p:charRg st="133" end="178"/>
                                            </p:txEl>
                                          </p:spTgt>
                                        </p:tgtEl>
                                        <p:attrNameLst>
                                          <p:attrName>ppt_x</p:attrName>
                                        </p:attrNameLst>
                                      </p:cBhvr>
                                      <p:tavLst>
                                        <p:tav tm="0">
                                          <p:val>
                                            <p:strVal val="#ppt_x"/>
                                          </p:val>
                                        </p:tav>
                                        <p:tav tm="100000">
                                          <p:val>
                                            <p:strVal val="#ppt_x"/>
                                          </p:val>
                                        </p:tav>
                                      </p:tavLst>
                                    </p:anim>
                                    <p:anim calcmode="lin" valueType="num">
                                      <p:cBhvr>
                                        <p:cTn id="23" dur="1000" fill="hold"/>
                                        <p:tgtEl>
                                          <p:spTgt spid="41986">
                                            <p:txEl>
                                              <p:charRg st="133" end="178"/>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41986">
                                            <p:txEl>
                                              <p:charRg st="178" end="240"/>
                                            </p:txEl>
                                          </p:spTgt>
                                        </p:tgtEl>
                                        <p:attrNameLst>
                                          <p:attrName>style.visibility</p:attrName>
                                        </p:attrNameLst>
                                      </p:cBhvr>
                                      <p:to>
                                        <p:strVal val="visible"/>
                                      </p:to>
                                    </p:set>
                                    <p:animEffect transition="in" filter="fade">
                                      <p:cBhvr>
                                        <p:cTn id="28" dur="1000"/>
                                        <p:tgtEl>
                                          <p:spTgt spid="41986">
                                            <p:txEl>
                                              <p:charRg st="178" end="240"/>
                                            </p:txEl>
                                          </p:spTgt>
                                        </p:tgtEl>
                                      </p:cBhvr>
                                    </p:animEffect>
                                    <p:anim calcmode="lin" valueType="num">
                                      <p:cBhvr>
                                        <p:cTn id="29" dur="1000" fill="hold"/>
                                        <p:tgtEl>
                                          <p:spTgt spid="41986">
                                            <p:txEl>
                                              <p:charRg st="178" end="240"/>
                                            </p:txEl>
                                          </p:spTgt>
                                        </p:tgtEl>
                                        <p:attrNameLst>
                                          <p:attrName>ppt_x</p:attrName>
                                        </p:attrNameLst>
                                      </p:cBhvr>
                                      <p:tavLst>
                                        <p:tav tm="0">
                                          <p:val>
                                            <p:strVal val="#ppt_x"/>
                                          </p:val>
                                        </p:tav>
                                        <p:tav tm="100000">
                                          <p:val>
                                            <p:strVal val="#ppt_x"/>
                                          </p:val>
                                        </p:tav>
                                      </p:tavLst>
                                    </p:anim>
                                    <p:anim calcmode="lin" valueType="num">
                                      <p:cBhvr>
                                        <p:cTn id="30" dur="1000" fill="hold"/>
                                        <p:tgtEl>
                                          <p:spTgt spid="41986">
                                            <p:txEl>
                                              <p:charRg st="178" end="24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占位符 43009"/>
          <p:cNvSpPr>
            <a:spLocks noGrp="1"/>
          </p:cNvSpPr>
          <p:nvPr>
            <p:ph type="body" idx="1"/>
          </p:nvPr>
        </p:nvSpPr>
        <p:spPr>
          <a:xfrm>
            <a:off x="323850" y="1844675"/>
            <a:ext cx="8496300" cy="2303463"/>
          </a:xfrm>
        </p:spPr>
        <p:txBody>
          <a:bodyPr/>
          <a:p>
            <a:r>
              <a:rPr lang="zh-CN" altLang="en-US" sz="4400" b="1" dirty="0">
                <a:solidFill>
                  <a:srgbClr val="0000FF"/>
                </a:solidFill>
                <a:ea typeface="隶书" panose="02010509060101010101" pitchFamily="1" charset="-122"/>
              </a:rPr>
              <a:t>成功的</a:t>
            </a:r>
            <a:r>
              <a:rPr lang="zh-CN" altLang="en-US" sz="4400" b="1" dirty="0">
                <a:solidFill>
                  <a:srgbClr val="A50021"/>
                </a:solidFill>
                <a:ea typeface="隶书" panose="02010509060101010101" pitchFamily="1" charset="-122"/>
              </a:rPr>
              <a:t>细节描写</a:t>
            </a:r>
            <a:r>
              <a:rPr lang="zh-CN" altLang="en-US" sz="4400" b="1" dirty="0">
                <a:solidFill>
                  <a:srgbClr val="0000FF"/>
                </a:solidFill>
                <a:ea typeface="隶书" panose="02010509060101010101" pitchFamily="1" charset="-122"/>
              </a:rPr>
              <a:t>，是本文刻画人物的一个突出特色，</a:t>
            </a:r>
            <a:r>
              <a:rPr lang="zh-CN" altLang="en-US" sz="4400" b="1" dirty="0">
                <a:solidFill>
                  <a:srgbClr val="6600CC"/>
                </a:solidFill>
                <a:ea typeface="隶书" panose="02010509060101010101" pitchFamily="1" charset="-122"/>
              </a:rPr>
              <a:t>既表现出了母亲的性格特点，生动传神；</a:t>
            </a:r>
            <a:r>
              <a:rPr lang="zh-CN" altLang="en-US" sz="4400" b="1" dirty="0">
                <a:solidFill>
                  <a:srgbClr val="CC00CC"/>
                </a:solidFill>
                <a:ea typeface="隶书" panose="02010509060101010101" pitchFamily="1" charset="-122"/>
              </a:rPr>
              <a:t>又表达了母亲对儿女们的深厚情感，感人至深。</a:t>
            </a:r>
            <a:endParaRPr lang="zh-CN" altLang="en-US" sz="4400" b="1" dirty="0">
              <a:solidFill>
                <a:srgbClr val="CC00CC"/>
              </a:solidFill>
              <a:ea typeface="隶书" panose="02010509060101010101" pitchFamily="1" charset="-122"/>
            </a:endParaRPr>
          </a:p>
        </p:txBody>
      </p:sp>
      <p:sp>
        <p:nvSpPr>
          <p:cNvPr id="43011" name="文本框 43010"/>
          <p:cNvSpPr txBox="1"/>
          <p:nvPr/>
        </p:nvSpPr>
        <p:spPr>
          <a:xfrm>
            <a:off x="395288" y="5589588"/>
            <a:ext cx="4032250"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学习写法</a:t>
            </a:r>
            <a:endPar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sp>
        <p:nvSpPr>
          <p:cNvPr id="43012" name="矩形 43011"/>
          <p:cNvSpPr/>
          <p:nvPr/>
        </p:nvSpPr>
        <p:spPr>
          <a:xfrm>
            <a:off x="468313" y="739775"/>
            <a:ext cx="2808287" cy="1249363"/>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华文彩云" panose="02010800040101010101" pitchFamily="2" charset="-122"/>
                <a:ea typeface="华文彩云" panose="02010800040101010101" pitchFamily="2" charset="-122"/>
              </a:rPr>
              <a:t>小结：</a:t>
            </a:r>
            <a:endParaRPr lang="zh-CN" altLang="en-US" sz="3600" b="1">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华文彩云" panose="02010800040101010101" pitchFamily="2" charset="-122"/>
              <a:ea typeface="华文彩云" panose="02010800040101010101" pitchFamily="2" charset="-122"/>
            </a:endParaRPr>
          </a:p>
        </p:txBody>
      </p:sp>
      <p:pic>
        <p:nvPicPr>
          <p:cNvPr id="43013" name="图片 43012" descr="1fa4013841e6f50794efda4de8f2a490"/>
          <p:cNvPicPr>
            <a:picLocks noChangeAspect="1"/>
          </p:cNvPicPr>
          <p:nvPr/>
        </p:nvPicPr>
        <p:blipFill>
          <a:blip r:embed="rId1"/>
          <a:stretch>
            <a:fillRect/>
          </a:stretch>
        </p:blipFill>
        <p:spPr>
          <a:xfrm>
            <a:off x="5435600" y="765175"/>
            <a:ext cx="2581275" cy="523875"/>
          </a:xfrm>
          <a:prstGeom prst="rect">
            <a:avLst/>
          </a:prstGeom>
          <a:noFill/>
          <a:ln w="9525">
            <a:noFill/>
          </a:ln>
        </p:spPr>
      </p:pic>
      <p:pic>
        <p:nvPicPr>
          <p:cNvPr id="43014" name="图片 43013" descr="78"/>
          <p:cNvPicPr>
            <a:picLocks noChangeAspect="1"/>
          </p:cNvPicPr>
          <p:nvPr/>
        </p:nvPicPr>
        <p:blipFill>
          <a:blip r:embed="rId2"/>
          <a:stretch>
            <a:fillRect/>
          </a:stretch>
        </p:blipFill>
        <p:spPr>
          <a:xfrm>
            <a:off x="7164388" y="4508500"/>
            <a:ext cx="1238250" cy="20097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3010">
                                            <p:txEl>
                                              <p:charRg st="0" end="63"/>
                                            </p:txEl>
                                          </p:spTgt>
                                        </p:tgtEl>
                                        <p:attrNameLst>
                                          <p:attrName>style.visibility</p:attrName>
                                        </p:attrNameLst>
                                      </p:cBhvr>
                                      <p:to>
                                        <p:strVal val="visible"/>
                                      </p:to>
                                    </p:set>
                                    <p:animScale>
                                      <p:cBhvr>
                                        <p:cTn id="7" dur="1000" decel="50000" fill="hold">
                                          <p:stCondLst>
                                            <p:cond delay="0"/>
                                          </p:stCondLst>
                                        </p:cTn>
                                        <p:tgtEl>
                                          <p:spTgt spid="43010">
                                            <p:txEl>
                                              <p:charRg st="0" end="6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stCondLst>
                                            <p:cond delay="0"/>
                                          </p:stCondLst>
                                        </p:cTn>
                                        <p:tgtEl>
                                          <p:spTgt spid="43010">
                                            <p:txEl>
                                              <p:charRg st="0" end="63"/>
                                            </p:txEl>
                                          </p:spTgt>
                                        </p:tgtEl>
                                        <p:attrNameLst>
                                          <p:attrName>ppt_x</p:attrName>
                                          <p:attrName>ppt_y</p:attrName>
                                        </p:attrNameLst>
                                      </p:cBhvr>
                                    </p:animMotion>
                                    <p:animEffect transition="in" filter="fade">
                                      <p:cBhvr>
                                        <p:cTn id="9" dur="1000"/>
                                        <p:tgtEl>
                                          <p:spTgt spid="43010">
                                            <p:txEl>
                                              <p:charRg st="0" end="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75" name="图片 11274" descr="图片2"/>
          <p:cNvPicPr>
            <a:picLocks noChangeAspect="1"/>
          </p:cNvPicPr>
          <p:nvPr/>
        </p:nvPicPr>
        <p:blipFill>
          <a:blip r:embed="rId1"/>
          <a:stretch>
            <a:fillRect/>
          </a:stretch>
        </p:blipFill>
        <p:spPr>
          <a:xfrm>
            <a:off x="179388" y="692150"/>
            <a:ext cx="8785225" cy="5786438"/>
          </a:xfrm>
          <a:prstGeom prst="rect">
            <a:avLst/>
          </a:prstGeom>
          <a:noFill/>
          <a:ln w="9525">
            <a:noFill/>
          </a:ln>
        </p:spPr>
      </p:pic>
      <p:sp>
        <p:nvSpPr>
          <p:cNvPr id="11268" name="矩形 11267"/>
          <p:cNvSpPr/>
          <p:nvPr/>
        </p:nvSpPr>
        <p:spPr>
          <a:xfrm>
            <a:off x="395288" y="2781300"/>
            <a:ext cx="6553200" cy="1871663"/>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我的母亲</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pic>
        <p:nvPicPr>
          <p:cNvPr id="11269" name="图片 11268" descr="8b82158ddb40d24a83fab6ffe9bfc841"/>
          <p:cNvPicPr>
            <a:picLocks noChangeAspect="1"/>
          </p:cNvPicPr>
          <p:nvPr/>
        </p:nvPicPr>
        <p:blipFill>
          <a:blip r:embed="rId2"/>
          <a:stretch>
            <a:fillRect/>
          </a:stretch>
        </p:blipFill>
        <p:spPr>
          <a:xfrm>
            <a:off x="5346700" y="1157288"/>
            <a:ext cx="2609850" cy="542925"/>
          </a:xfrm>
          <a:prstGeom prst="rect">
            <a:avLst/>
          </a:prstGeom>
          <a:noFill/>
          <a:ln w="9525">
            <a:noFill/>
          </a:ln>
        </p:spPr>
      </p:pic>
      <p:pic>
        <p:nvPicPr>
          <p:cNvPr id="11270" name="图片 11269" descr="图片10"/>
          <p:cNvPicPr>
            <a:picLocks noChangeAspect="1"/>
          </p:cNvPicPr>
          <p:nvPr/>
        </p:nvPicPr>
        <p:blipFill>
          <a:blip r:embed="rId3"/>
          <a:stretch>
            <a:fillRect/>
          </a:stretch>
        </p:blipFill>
        <p:spPr>
          <a:xfrm flipH="1">
            <a:off x="3708400" y="1628775"/>
            <a:ext cx="1152525" cy="673100"/>
          </a:xfrm>
          <a:prstGeom prst="rect">
            <a:avLst/>
          </a:prstGeom>
          <a:noFill/>
          <a:ln w="9525">
            <a:noFill/>
          </a:ln>
        </p:spPr>
      </p:pic>
      <p:sp>
        <p:nvSpPr>
          <p:cNvPr id="11271" name="文本框 11270"/>
          <p:cNvSpPr txBox="1"/>
          <p:nvPr/>
        </p:nvSpPr>
        <p:spPr>
          <a:xfrm>
            <a:off x="911225" y="4797425"/>
            <a:ext cx="3743325" cy="914400"/>
          </a:xfrm>
          <a:prstGeom prst="rect">
            <a:avLst/>
          </a:prstGeom>
          <a:noFill/>
          <a:ln w="9525">
            <a:noFill/>
          </a:ln>
        </p:spPr>
        <p:txBody>
          <a:bodyPr>
            <a:spAutoFit/>
          </a:bodyPr>
          <a:p>
            <a:r>
              <a:rPr lang="zh-CN" altLang="en-US" sz="5400" b="1" dirty="0">
                <a:effectLst>
                  <a:outerShdw blurRad="38100" dist="38100" dir="2700000">
                    <a:srgbClr val="C0C0C0"/>
                  </a:outerShdw>
                </a:effectLst>
                <a:latin typeface="Arial" panose="020B0604020202020204" pitchFamily="34" charset="0"/>
                <a:ea typeface="隶书" panose="02010509060101010101" pitchFamily="1" charset="-122"/>
                <a:hlinkClick r:id="rId4" action="ppaction://hlinksldjump"/>
              </a:rPr>
              <a:t>第一课时</a:t>
            </a:r>
            <a:endParaRPr lang="zh-CN" altLang="en-US" sz="5400" b="1" dirty="0">
              <a:effectLst>
                <a:outerShdw blurRad="38100" dist="38100" dir="2700000">
                  <a:srgbClr val="C0C0C0"/>
                </a:outerShdw>
              </a:effectLst>
              <a:latin typeface="Arial" panose="020B0604020202020204" pitchFamily="34" charset="0"/>
              <a:ea typeface="隶书" panose="02010509060101010101" pitchFamily="1" charset="-122"/>
            </a:endParaRPr>
          </a:p>
        </p:txBody>
      </p:sp>
      <p:sp>
        <p:nvSpPr>
          <p:cNvPr id="11273" name="矩形 11272"/>
          <p:cNvSpPr/>
          <p:nvPr/>
        </p:nvSpPr>
        <p:spPr>
          <a:xfrm>
            <a:off x="900113" y="5589588"/>
            <a:ext cx="3743325" cy="914400"/>
          </a:xfrm>
          <a:prstGeom prst="rect">
            <a:avLst/>
          </a:prstGeom>
          <a:noFill/>
          <a:ln w="9525">
            <a:noFill/>
          </a:ln>
        </p:spPr>
        <p:txBody>
          <a:bodyPr>
            <a:spAutoFit/>
          </a:bodyPr>
          <a:p>
            <a:r>
              <a:rPr lang="zh-CN" altLang="en-US" sz="5400" b="1" dirty="0">
                <a:effectLst>
                  <a:outerShdw blurRad="38100" dist="38100" dir="2700000">
                    <a:srgbClr val="C0C0C0"/>
                  </a:outerShdw>
                </a:effectLst>
                <a:latin typeface="Arial" panose="020B0604020202020204" pitchFamily="34" charset="0"/>
                <a:ea typeface="隶书" panose="02010509060101010101" pitchFamily="1" charset="-122"/>
                <a:hlinkClick r:id="" action="ppaction://noaction"/>
              </a:rPr>
              <a:t>第二课时</a:t>
            </a:r>
            <a:endParaRPr lang="zh-CN" altLang="en-US" sz="5400" b="1" dirty="0">
              <a:effectLst>
                <a:outerShdw blurRad="38100" dist="38100" dir="2700000">
                  <a:srgbClr val="C0C0C0"/>
                </a:outerShdw>
              </a:effectLst>
              <a:latin typeface="Arial" panose="020B0604020202020204" pitchFamily="34" charset="0"/>
              <a:ea typeface="隶书" panose="02010509060101010101" pitchFamily="1" charset="-122"/>
            </a:endParaRPr>
          </a:p>
        </p:txBody>
      </p:sp>
      <p:sp>
        <p:nvSpPr>
          <p:cNvPr id="11274" name="矩形 11273"/>
          <p:cNvSpPr/>
          <p:nvPr/>
        </p:nvSpPr>
        <p:spPr>
          <a:xfrm>
            <a:off x="395288" y="1628775"/>
            <a:ext cx="574675" cy="1008063"/>
          </a:xfrm>
          <a:prstGeom prst="rect">
            <a:avLst/>
          </a:prstGeom>
        </p:spPr>
        <p:txBody>
          <a:bodyPr wrap="none" fromWordArt="1">
            <a:prstTxWarp prst="textDoubleWave1">
              <a:avLst>
                <a:gd name="adj1" fmla="val 6500"/>
                <a:gd name="adj2" fmla="val 0"/>
              </a:avLst>
            </a:prstTxWarp>
            <a:normAutofit/>
          </a:bodyPr>
          <a:p>
            <a:pPr algn="ctr"/>
            <a:r>
              <a:rPr lang="zh-CN" altLang="en-US" sz="3600" b="1"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方正舒体" panose="02010601030101010101" charset="-122"/>
                <a:ea typeface="方正舒体" panose="02010601030101010101" charset="-122"/>
              </a:rPr>
              <a:t>1</a:t>
            </a:r>
            <a:endParaRPr lang="zh-CN" altLang="en-US" sz="3600" b="1"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方正舒体" panose="02010601030101010101" charset="-122"/>
              <a:ea typeface="方正舒体" panose="02010601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274"/>
                                        </p:tgtEl>
                                        <p:attrNameLst>
                                          <p:attrName>style.visibility</p:attrName>
                                        </p:attrNameLst>
                                      </p:cBhvr>
                                      <p:to>
                                        <p:strVal val="visible"/>
                                      </p:to>
                                    </p:set>
                                    <p:animEffect transition="in" filter="dissolve">
                                      <p:cBhvr>
                                        <p:cTn id="7" dur="500"/>
                                        <p:tgtEl>
                                          <p:spTgt spid="11274"/>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11268"/>
                                        </p:tgtEl>
                                        <p:attrNameLst>
                                          <p:attrName>style.visibility</p:attrName>
                                        </p:attrNameLst>
                                      </p:cBhvr>
                                      <p:to>
                                        <p:strVal val="visible"/>
                                      </p:to>
                                    </p:set>
                                    <p:anim calcmode="lin" valueType="num">
                                      <p:cBhvr>
                                        <p:cTn id="12" dur="500" fill="hold"/>
                                        <p:tgtEl>
                                          <p:spTgt spid="11268"/>
                                        </p:tgtEl>
                                        <p:attrNameLst>
                                          <p:attrName>ppt_w</p:attrName>
                                        </p:attrNameLst>
                                      </p:cBhvr>
                                      <p:tavLst>
                                        <p:tav tm="0">
                                          <p:val>
                                            <p:fltVal val="0.000000"/>
                                          </p:val>
                                        </p:tav>
                                        <p:tav tm="100000">
                                          <p:val>
                                            <p:strVal val="#ppt_w"/>
                                          </p:val>
                                        </p:tav>
                                      </p:tavLst>
                                    </p:anim>
                                    <p:anim calcmode="lin" valueType="num">
                                      <p:cBhvr>
                                        <p:cTn id="13" dur="500" fill="hold"/>
                                        <p:tgtEl>
                                          <p:spTgt spid="11268"/>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1271"/>
                                        </p:tgtEl>
                                        <p:attrNameLst>
                                          <p:attrName>style.visibility</p:attrName>
                                        </p:attrNameLst>
                                      </p:cBhvr>
                                      <p:to>
                                        <p:strVal val="visible"/>
                                      </p:to>
                                    </p:set>
                                    <p:animEffect transition="in" filter="dissolve">
                                      <p:cBhvr>
                                        <p:cTn id="18" dur="500"/>
                                        <p:tgtEl>
                                          <p:spTgt spid="11271"/>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1273"/>
                                        </p:tgtEl>
                                        <p:attrNameLst>
                                          <p:attrName>style.visibility</p:attrName>
                                        </p:attrNameLst>
                                      </p:cBhvr>
                                      <p:to>
                                        <p:strVal val="visible"/>
                                      </p:to>
                                    </p:set>
                                    <p:animEffect transition="in" filter="dissolve">
                                      <p:cBhvr>
                                        <p:cTn id="21" dur="5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p:bldP spid="1127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文本占位符 44033"/>
          <p:cNvSpPr>
            <a:spLocks noGrp="1"/>
          </p:cNvSpPr>
          <p:nvPr>
            <p:ph type="body" idx="1"/>
          </p:nvPr>
        </p:nvSpPr>
        <p:spPr>
          <a:xfrm>
            <a:off x="0" y="981075"/>
            <a:ext cx="9144000" cy="2735263"/>
          </a:xfrm>
        </p:spPr>
        <p:txBody>
          <a:bodyPr/>
          <a:p>
            <a:r>
              <a:rPr lang="zh-CN" altLang="en-US" sz="4400" b="1" dirty="0">
                <a:solidFill>
                  <a:srgbClr val="000066"/>
                </a:solidFill>
                <a:latin typeface="方正姚体" panose="02010601030101010101" pitchFamily="2" charset="-122"/>
                <a:ea typeface="方正姚体" panose="02010601030101010101" pitchFamily="2" charset="-122"/>
              </a:rPr>
              <a:t>文中写母亲对儿女的舐犊之情处处可见，我们也不能忽视另一面，即儿女对母亲的思念与热爱，请从课文中找出来，谈谈你的感受。 </a:t>
            </a:r>
            <a:endParaRPr lang="zh-CN" altLang="en-US" sz="4400" b="1" dirty="0">
              <a:solidFill>
                <a:srgbClr val="000066"/>
              </a:solidFill>
              <a:latin typeface="方正姚体" panose="02010601030101010101" pitchFamily="2" charset="-122"/>
              <a:ea typeface="方正姚体" panose="02010601030101010101" pitchFamily="2" charset="-122"/>
            </a:endParaRPr>
          </a:p>
        </p:txBody>
      </p:sp>
      <p:sp>
        <p:nvSpPr>
          <p:cNvPr id="44035" name="文本框 44034"/>
          <p:cNvSpPr txBox="1"/>
          <p:nvPr/>
        </p:nvSpPr>
        <p:spPr>
          <a:xfrm>
            <a:off x="395288" y="5589588"/>
            <a:ext cx="3744912"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品味语言</a:t>
            </a:r>
            <a:endPar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pic>
        <p:nvPicPr>
          <p:cNvPr id="44036" name="图片 44035" descr="mq02"/>
          <p:cNvPicPr>
            <a:picLocks noChangeAspect="1"/>
          </p:cNvPicPr>
          <p:nvPr/>
        </p:nvPicPr>
        <p:blipFill>
          <a:blip r:embed="rId1"/>
          <a:srcRect l="4642" t="7584" r="5795" b="7375"/>
          <a:stretch>
            <a:fillRect/>
          </a:stretch>
        </p:blipFill>
        <p:spPr>
          <a:xfrm>
            <a:off x="4211638" y="3770313"/>
            <a:ext cx="4643437" cy="2679700"/>
          </a:xfrm>
          <a:prstGeom prst="rect">
            <a:avLst/>
          </a:prstGeom>
          <a:noFill/>
          <a:ln w="9525">
            <a:noFill/>
          </a:ln>
        </p:spPr>
      </p:pic>
      <p:pic>
        <p:nvPicPr>
          <p:cNvPr id="44037" name="图片 44036" descr="58"/>
          <p:cNvPicPr>
            <a:picLocks noChangeAspect="1"/>
          </p:cNvPicPr>
          <p:nvPr/>
        </p:nvPicPr>
        <p:blipFill>
          <a:blip r:embed="rId2"/>
          <a:stretch>
            <a:fillRect/>
          </a:stretch>
        </p:blipFill>
        <p:spPr>
          <a:xfrm>
            <a:off x="1331913" y="3933825"/>
            <a:ext cx="2089150" cy="16986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4034">
                                            <p:txEl>
                                              <p:charRg st="0" end="60"/>
                                            </p:txEl>
                                          </p:spTgt>
                                        </p:tgtEl>
                                        <p:attrNameLst>
                                          <p:attrName>style.visibility</p:attrName>
                                        </p:attrNameLst>
                                      </p:cBhvr>
                                      <p:to>
                                        <p:strVal val="visible"/>
                                      </p:to>
                                    </p:set>
                                    <p:anim calcmode="lin" valueType="num">
                                      <p:cBhvr>
                                        <p:cTn id="7" dur="1000" fill="hold"/>
                                        <p:tgtEl>
                                          <p:spTgt spid="44034">
                                            <p:txEl>
                                              <p:charRg st="0" end="60"/>
                                            </p:txEl>
                                          </p:spTgt>
                                        </p:tgtEl>
                                        <p:attrNameLst>
                                          <p:attrName>ppt_x</p:attrName>
                                        </p:attrNameLst>
                                      </p:cBhvr>
                                      <p:tavLst>
                                        <p:tav tm="0">
                                          <p:val>
                                            <p:strVal val="#ppt_x-.2"/>
                                          </p:val>
                                        </p:tav>
                                        <p:tav tm="100000">
                                          <p:val>
                                            <p:strVal val="#ppt_x"/>
                                          </p:val>
                                        </p:tav>
                                      </p:tavLst>
                                    </p:anim>
                                    <p:anim calcmode="lin" valueType="num">
                                      <p:cBhvr>
                                        <p:cTn id="8" dur="1000" fill="hold"/>
                                        <p:tgtEl>
                                          <p:spTgt spid="44034">
                                            <p:txEl>
                                              <p:charRg st="0" end="6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4034">
                                            <p:txEl>
                                              <p:charRg st="0" end="6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44036"/>
                                        </p:tgtEl>
                                        <p:attrNameLst>
                                          <p:attrName>style.visibility</p:attrName>
                                        </p:attrNameLst>
                                      </p:cBhvr>
                                      <p:to>
                                        <p:strVal val="visible"/>
                                      </p:to>
                                    </p:set>
                                    <p:animEffect transition="in" filter="dissolve">
                                      <p:cBhvr>
                                        <p:cTn id="14"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占位符 45057"/>
          <p:cNvSpPr>
            <a:spLocks noGrp="1"/>
          </p:cNvSpPr>
          <p:nvPr>
            <p:ph type="body" idx="1"/>
          </p:nvPr>
        </p:nvSpPr>
        <p:spPr>
          <a:xfrm>
            <a:off x="34925" y="990600"/>
            <a:ext cx="8964613" cy="4525963"/>
          </a:xfrm>
        </p:spPr>
        <p:txBody>
          <a:bodyPr/>
          <a:p>
            <a:pPr>
              <a:lnSpc>
                <a:spcPct val="90000"/>
              </a:lnSpc>
            </a:pPr>
            <a:r>
              <a:rPr lang="zh-CN" altLang="en-US" sz="3600" b="1" dirty="0">
                <a:solidFill>
                  <a:srgbClr val="6600CC"/>
                </a:solidFill>
                <a:latin typeface="黑体" panose="02010609060101010101" pitchFamily="2" charset="-122"/>
                <a:ea typeface="黑体" panose="02010609060101010101" pitchFamily="2" charset="-122"/>
              </a:rPr>
              <a:t>例</a:t>
            </a:r>
            <a:r>
              <a:rPr lang="en-US" altLang="zh-CN" sz="3600" b="1" dirty="0">
                <a:solidFill>
                  <a:srgbClr val="6600CC"/>
                </a:solidFill>
                <a:latin typeface="黑体" panose="02010609060101010101" pitchFamily="2" charset="-122"/>
                <a:ea typeface="黑体" panose="02010609060101010101" pitchFamily="2" charset="-122"/>
              </a:rPr>
              <a:t>1</a:t>
            </a:r>
            <a:r>
              <a:rPr lang="zh-CN" altLang="en-US" sz="3600" b="1" dirty="0">
                <a:solidFill>
                  <a:srgbClr val="6600CC"/>
                </a:solidFill>
                <a:latin typeface="黑体" panose="02010609060101010101" pitchFamily="2" charset="-122"/>
                <a:ea typeface="黑体" panose="02010609060101010101" pitchFamily="2" charset="-122"/>
              </a:rPr>
              <a:t>、但是我的</a:t>
            </a:r>
            <a:r>
              <a:rPr lang="zh-CN" altLang="en-US" sz="3600" b="1" dirty="0">
                <a:solidFill>
                  <a:srgbClr val="A50021"/>
                </a:solidFill>
                <a:latin typeface="黑体" panose="02010609060101010101" pitchFamily="2" charset="-122"/>
                <a:ea typeface="黑体" panose="02010609060101010101" pitchFamily="2" charset="-122"/>
              </a:rPr>
              <a:t>真正的教师</a:t>
            </a:r>
            <a:r>
              <a:rPr lang="zh-CN" altLang="en-US" sz="3600" b="1" dirty="0">
                <a:solidFill>
                  <a:srgbClr val="6600CC"/>
                </a:solidFill>
                <a:latin typeface="黑体" panose="02010609060101010101" pitchFamily="2" charset="-122"/>
                <a:ea typeface="黑体" panose="02010609060101010101" pitchFamily="2" charset="-122"/>
              </a:rPr>
              <a:t>，把性格传给我的，是我的母亲。母亲并不识字，她给我的是</a:t>
            </a:r>
            <a:r>
              <a:rPr lang="zh-CN" altLang="en-US" sz="3600" b="1" dirty="0">
                <a:solidFill>
                  <a:srgbClr val="A50021"/>
                </a:solidFill>
                <a:latin typeface="黑体" panose="02010609060101010101" pitchFamily="2" charset="-122"/>
                <a:ea typeface="黑体" panose="02010609060101010101" pitchFamily="2" charset="-122"/>
              </a:rPr>
              <a:t>生命的教育</a:t>
            </a:r>
            <a:r>
              <a:rPr lang="zh-CN" altLang="en-US" sz="3600" b="1" dirty="0">
                <a:solidFill>
                  <a:srgbClr val="6600CC"/>
                </a:solidFill>
                <a:latin typeface="黑体" panose="02010609060101010101" pitchFamily="2" charset="-122"/>
                <a:ea typeface="黑体" panose="02010609060101010101" pitchFamily="2" charset="-122"/>
              </a:rPr>
              <a:t>。</a:t>
            </a:r>
            <a:endParaRPr lang="zh-CN" altLang="en-US" sz="3600" b="1" dirty="0">
              <a:solidFill>
                <a:srgbClr val="6600CC"/>
              </a:solidFill>
              <a:latin typeface="黑体" panose="02010609060101010101" pitchFamily="2" charset="-122"/>
              <a:ea typeface="黑体" panose="02010609060101010101" pitchFamily="2" charset="-122"/>
            </a:endParaRPr>
          </a:p>
          <a:p>
            <a:pPr>
              <a:lnSpc>
                <a:spcPct val="90000"/>
              </a:lnSpc>
            </a:pPr>
            <a:r>
              <a:rPr lang="zh-CN" altLang="en-US" sz="3600" b="1" dirty="0">
                <a:solidFill>
                  <a:srgbClr val="6600CC"/>
                </a:solidFill>
                <a:latin typeface="黑体" panose="02010609060101010101" pitchFamily="2" charset="-122"/>
                <a:ea typeface="黑体" panose="02010609060101010101" pitchFamily="2" charset="-122"/>
              </a:rPr>
              <a:t>例</a:t>
            </a:r>
            <a:r>
              <a:rPr lang="en-US" altLang="zh-CN" sz="3600" b="1" dirty="0">
                <a:solidFill>
                  <a:srgbClr val="6600CC"/>
                </a:solidFill>
                <a:latin typeface="黑体" panose="02010609060101010101" pitchFamily="2" charset="-122"/>
                <a:ea typeface="黑体" panose="02010609060101010101" pitchFamily="2" charset="-122"/>
              </a:rPr>
              <a:t>2</a:t>
            </a:r>
            <a:r>
              <a:rPr lang="zh-CN" altLang="en-US" sz="3600" b="1" dirty="0">
                <a:solidFill>
                  <a:srgbClr val="6600CC"/>
                </a:solidFill>
                <a:latin typeface="黑体" panose="02010609060101010101" pitchFamily="2" charset="-122"/>
                <a:ea typeface="黑体" panose="02010609060101010101" pitchFamily="2" charset="-122"/>
              </a:rPr>
              <a:t>、失了慈母便像花插在瓶子里，虽然还有色有香，却失了根。</a:t>
            </a:r>
            <a:r>
              <a:rPr lang="zh-CN" altLang="en-US" sz="3600" b="1" dirty="0">
                <a:solidFill>
                  <a:srgbClr val="A50021"/>
                </a:solidFill>
                <a:latin typeface="黑体" panose="02010609060101010101" pitchFamily="2" charset="-122"/>
                <a:ea typeface="黑体" panose="02010609060101010101" pitchFamily="2" charset="-122"/>
              </a:rPr>
              <a:t>有母亲的人，心里是安定的</a:t>
            </a:r>
            <a:r>
              <a:rPr lang="zh-CN" altLang="en-US" sz="3600" b="1" dirty="0">
                <a:solidFill>
                  <a:srgbClr val="6600CC"/>
                </a:solidFill>
                <a:latin typeface="黑体" panose="02010609060101010101" pitchFamily="2" charset="-122"/>
                <a:ea typeface="黑体" panose="02010609060101010101" pitchFamily="2" charset="-122"/>
              </a:rPr>
              <a:t>。我</a:t>
            </a:r>
            <a:r>
              <a:rPr lang="zh-CN" altLang="en-US" sz="3600" b="1" dirty="0">
                <a:solidFill>
                  <a:srgbClr val="A50021"/>
                </a:solidFill>
                <a:latin typeface="黑体" panose="02010609060101010101" pitchFamily="2" charset="-122"/>
                <a:ea typeface="黑体" panose="02010609060101010101" pitchFamily="2" charset="-122"/>
              </a:rPr>
              <a:t>怕</a:t>
            </a:r>
            <a:r>
              <a:rPr lang="zh-CN" altLang="en-US" sz="3600" b="1" dirty="0">
                <a:solidFill>
                  <a:srgbClr val="6600CC"/>
                </a:solidFill>
                <a:latin typeface="黑体" panose="02010609060101010101" pitchFamily="2" charset="-122"/>
                <a:ea typeface="黑体" panose="02010609060101010101" pitchFamily="2" charset="-122"/>
              </a:rPr>
              <a:t>，怕，怕家信中带来不好的消息，告诉我已是失去了根的花草。</a:t>
            </a:r>
            <a:endParaRPr lang="zh-CN" altLang="en-US" sz="3600" b="1" dirty="0">
              <a:solidFill>
                <a:srgbClr val="6600CC"/>
              </a:solidFill>
              <a:latin typeface="黑体" panose="02010609060101010101" pitchFamily="2" charset="-122"/>
              <a:ea typeface="黑体" panose="02010609060101010101" pitchFamily="2" charset="-122"/>
            </a:endParaRPr>
          </a:p>
          <a:p>
            <a:pPr>
              <a:lnSpc>
                <a:spcPct val="90000"/>
              </a:lnSpc>
            </a:pPr>
            <a:r>
              <a:rPr lang="zh-CN" altLang="en-US" sz="3600" b="1" dirty="0">
                <a:solidFill>
                  <a:srgbClr val="6600CC"/>
                </a:solidFill>
                <a:latin typeface="黑体" panose="02010609060101010101" pitchFamily="2" charset="-122"/>
                <a:ea typeface="黑体" panose="02010609060101010101" pitchFamily="2" charset="-122"/>
              </a:rPr>
              <a:t>例</a:t>
            </a:r>
            <a:r>
              <a:rPr lang="en-US" altLang="zh-CN" sz="3600" b="1" dirty="0">
                <a:solidFill>
                  <a:srgbClr val="6600CC"/>
                </a:solidFill>
                <a:latin typeface="黑体" panose="02010609060101010101" pitchFamily="2" charset="-122"/>
                <a:ea typeface="黑体" panose="02010609060101010101" pitchFamily="2" charset="-122"/>
              </a:rPr>
              <a:t>3</a:t>
            </a:r>
            <a:r>
              <a:rPr lang="zh-CN" altLang="en-US" sz="3600" b="1" dirty="0">
                <a:solidFill>
                  <a:srgbClr val="6600CC"/>
                </a:solidFill>
                <a:latin typeface="黑体" panose="02010609060101010101" pitchFamily="2" charset="-122"/>
                <a:ea typeface="黑体" panose="02010609060101010101" pitchFamily="2" charset="-122"/>
              </a:rPr>
              <a:t>、生命是母亲给我的</a:t>
            </a:r>
            <a:r>
              <a:rPr lang="en-US" altLang="zh-CN" sz="3600" b="1">
                <a:solidFill>
                  <a:srgbClr val="6600CC"/>
                </a:solidFill>
                <a:latin typeface="Arial" panose="020B0604020202020204" pitchFamily="34" charset="0"/>
                <a:ea typeface="黑体" panose="02010609060101010101" pitchFamily="2" charset="-122"/>
              </a:rPr>
              <a:t>……</a:t>
            </a:r>
            <a:r>
              <a:rPr lang="zh-CN" altLang="en-US" sz="3600" b="1" dirty="0">
                <a:solidFill>
                  <a:srgbClr val="6600CC"/>
                </a:solidFill>
                <a:latin typeface="黑体" panose="02010609060101010101" pitchFamily="2" charset="-122"/>
                <a:ea typeface="黑体" panose="02010609060101010101" pitchFamily="2" charset="-122"/>
              </a:rPr>
              <a:t>唉，还说什么呢？</a:t>
            </a:r>
            <a:r>
              <a:rPr lang="zh-CN" altLang="en-US" sz="3600" b="1" dirty="0">
                <a:solidFill>
                  <a:srgbClr val="A50021"/>
                </a:solidFill>
                <a:latin typeface="黑体" panose="02010609060101010101" pitchFamily="2" charset="-122"/>
                <a:ea typeface="黑体" panose="02010609060101010101" pitchFamily="2" charset="-122"/>
              </a:rPr>
              <a:t>心痛！心痛！</a:t>
            </a:r>
            <a:endParaRPr lang="zh-CN" altLang="en-US" sz="3600" b="1" dirty="0">
              <a:solidFill>
                <a:srgbClr val="A50021"/>
              </a:solidFill>
              <a:latin typeface="黑体" panose="02010609060101010101" pitchFamily="2" charset="-122"/>
              <a:ea typeface="黑体" panose="02010609060101010101" pitchFamily="2" charset="-122"/>
            </a:endParaRPr>
          </a:p>
        </p:txBody>
      </p:sp>
      <p:sp>
        <p:nvSpPr>
          <p:cNvPr id="45059" name="文本框 45058"/>
          <p:cNvSpPr txBox="1"/>
          <p:nvPr/>
        </p:nvSpPr>
        <p:spPr>
          <a:xfrm>
            <a:off x="179388" y="0"/>
            <a:ext cx="3744912"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品味语言</a:t>
            </a:r>
            <a:r>
              <a:rPr lang="en-US" altLang="zh-CN" sz="6000" b="1" u="sng">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a:t>
            </a:r>
            <a:endParaRPr lang="en-US" altLang="zh-CN" sz="6000" b="1" u="sng">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5058">
                                            <p:txEl>
                                              <p:charRg st="0" end="46"/>
                                            </p:txEl>
                                          </p:spTgt>
                                        </p:tgtEl>
                                        <p:attrNameLst>
                                          <p:attrName>style.visibility</p:attrName>
                                        </p:attrNameLst>
                                      </p:cBhvr>
                                      <p:to>
                                        <p:strVal val="visible"/>
                                      </p:to>
                                    </p:set>
                                    <p:animEffect transition="in" filter="fade">
                                      <p:cBhvr>
                                        <p:cTn id="7" dur="1000"/>
                                        <p:tgtEl>
                                          <p:spTgt spid="45058">
                                            <p:txEl>
                                              <p:charRg st="0" end="46"/>
                                            </p:txEl>
                                          </p:spTgt>
                                        </p:tgtEl>
                                      </p:cBhvr>
                                    </p:animEffect>
                                    <p:anim calcmode="lin" valueType="num">
                                      <p:cBhvr>
                                        <p:cTn id="8" dur="1000" fill="hold"/>
                                        <p:tgtEl>
                                          <p:spTgt spid="45058">
                                            <p:txEl>
                                              <p:charRg st="0" end="46"/>
                                            </p:txEl>
                                          </p:spTgt>
                                        </p:tgtEl>
                                        <p:attrNameLst>
                                          <p:attrName>ppt_x</p:attrName>
                                        </p:attrNameLst>
                                      </p:cBhvr>
                                      <p:tavLst>
                                        <p:tav tm="0">
                                          <p:val>
                                            <p:strVal val="#ppt_x"/>
                                          </p:val>
                                        </p:tav>
                                        <p:tav tm="100000">
                                          <p:val>
                                            <p:strVal val="#ppt_x"/>
                                          </p:val>
                                        </p:tav>
                                      </p:tavLst>
                                    </p:anim>
                                    <p:anim calcmode="lin" valueType="num">
                                      <p:cBhvr>
                                        <p:cTn id="9" dur="1000" fill="hold"/>
                                        <p:tgtEl>
                                          <p:spTgt spid="45058">
                                            <p:txEl>
                                              <p:charRg st="0" end="46"/>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45058">
                                            <p:txEl>
                                              <p:charRg st="46" end="119"/>
                                            </p:txEl>
                                          </p:spTgt>
                                        </p:tgtEl>
                                        <p:attrNameLst>
                                          <p:attrName>style.visibility</p:attrName>
                                        </p:attrNameLst>
                                      </p:cBhvr>
                                      <p:to>
                                        <p:strVal val="visible"/>
                                      </p:to>
                                    </p:set>
                                    <p:animEffect transition="in" filter="fade">
                                      <p:cBhvr>
                                        <p:cTn id="14" dur="1000"/>
                                        <p:tgtEl>
                                          <p:spTgt spid="45058">
                                            <p:txEl>
                                              <p:charRg st="46" end="119"/>
                                            </p:txEl>
                                          </p:spTgt>
                                        </p:tgtEl>
                                      </p:cBhvr>
                                    </p:animEffect>
                                    <p:anim calcmode="lin" valueType="num">
                                      <p:cBhvr>
                                        <p:cTn id="15" dur="1000" fill="hold"/>
                                        <p:tgtEl>
                                          <p:spTgt spid="45058">
                                            <p:txEl>
                                              <p:charRg st="46" end="119"/>
                                            </p:txEl>
                                          </p:spTgt>
                                        </p:tgtEl>
                                        <p:attrNameLst>
                                          <p:attrName>ppt_x</p:attrName>
                                        </p:attrNameLst>
                                      </p:cBhvr>
                                      <p:tavLst>
                                        <p:tav tm="0">
                                          <p:val>
                                            <p:strVal val="#ppt_x"/>
                                          </p:val>
                                        </p:tav>
                                        <p:tav tm="100000">
                                          <p:val>
                                            <p:strVal val="#ppt_x"/>
                                          </p:val>
                                        </p:tav>
                                      </p:tavLst>
                                    </p:anim>
                                    <p:anim calcmode="lin" valueType="num">
                                      <p:cBhvr>
                                        <p:cTn id="16" dur="1000" fill="hold"/>
                                        <p:tgtEl>
                                          <p:spTgt spid="45058">
                                            <p:txEl>
                                              <p:charRg st="46" end="119"/>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45058">
                                            <p:txEl>
                                              <p:charRg st="119" end="147"/>
                                            </p:txEl>
                                          </p:spTgt>
                                        </p:tgtEl>
                                        <p:attrNameLst>
                                          <p:attrName>style.visibility</p:attrName>
                                        </p:attrNameLst>
                                      </p:cBhvr>
                                      <p:to>
                                        <p:strVal val="visible"/>
                                      </p:to>
                                    </p:set>
                                    <p:animEffect transition="in" filter="fade">
                                      <p:cBhvr>
                                        <p:cTn id="21" dur="1000"/>
                                        <p:tgtEl>
                                          <p:spTgt spid="45058">
                                            <p:txEl>
                                              <p:charRg st="119" end="147"/>
                                            </p:txEl>
                                          </p:spTgt>
                                        </p:tgtEl>
                                      </p:cBhvr>
                                    </p:animEffect>
                                    <p:anim calcmode="lin" valueType="num">
                                      <p:cBhvr>
                                        <p:cTn id="22" dur="1000" fill="hold"/>
                                        <p:tgtEl>
                                          <p:spTgt spid="45058">
                                            <p:txEl>
                                              <p:charRg st="119" end="147"/>
                                            </p:txEl>
                                          </p:spTgt>
                                        </p:tgtEl>
                                        <p:attrNameLst>
                                          <p:attrName>ppt_x</p:attrName>
                                        </p:attrNameLst>
                                      </p:cBhvr>
                                      <p:tavLst>
                                        <p:tav tm="0">
                                          <p:val>
                                            <p:strVal val="#ppt_x"/>
                                          </p:val>
                                        </p:tav>
                                        <p:tav tm="100000">
                                          <p:val>
                                            <p:strVal val="#ppt_x"/>
                                          </p:val>
                                        </p:tav>
                                      </p:tavLst>
                                    </p:anim>
                                    <p:anim calcmode="lin" valueType="num">
                                      <p:cBhvr>
                                        <p:cTn id="23" dur="1000" fill="hold"/>
                                        <p:tgtEl>
                                          <p:spTgt spid="45058">
                                            <p:txEl>
                                              <p:charRg st="119" end="14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占位符 46081"/>
          <p:cNvSpPr>
            <a:spLocks noGrp="1"/>
          </p:cNvSpPr>
          <p:nvPr>
            <p:ph type="body" idx="1"/>
          </p:nvPr>
        </p:nvSpPr>
        <p:spPr>
          <a:xfrm>
            <a:off x="0" y="1341438"/>
            <a:ext cx="8820150" cy="4525962"/>
          </a:xfrm>
        </p:spPr>
        <p:txBody>
          <a:bodyPr/>
          <a:p>
            <a:r>
              <a:rPr lang="zh-CN" altLang="en-US" sz="4400" b="1" dirty="0">
                <a:ea typeface="隶书" panose="02010509060101010101" pitchFamily="1" charset="-122"/>
              </a:rPr>
              <a:t>这些令人深思，感人至深的</a:t>
            </a:r>
            <a:r>
              <a:rPr lang="zh-CN" altLang="en-US" sz="4400" b="1" dirty="0">
                <a:solidFill>
                  <a:srgbClr val="0000FF"/>
                </a:solidFill>
                <a:ea typeface="隶书" panose="02010509060101010101" pitchFamily="1" charset="-122"/>
              </a:rPr>
              <a:t>抒情和议论</a:t>
            </a:r>
            <a:r>
              <a:rPr lang="zh-CN" altLang="en-US" sz="4400" b="1" dirty="0">
                <a:ea typeface="隶书" panose="02010509060101010101" pitchFamily="1" charset="-122"/>
              </a:rPr>
              <a:t>，很好地表达了作者对母亲的怀念和热爱，</a:t>
            </a:r>
            <a:r>
              <a:rPr lang="zh-CN" altLang="en-US" sz="4400" b="1" dirty="0">
                <a:solidFill>
                  <a:srgbClr val="0000FF"/>
                </a:solidFill>
                <a:ea typeface="隶书" panose="02010509060101010101" pitchFamily="1" charset="-122"/>
              </a:rPr>
              <a:t>增强了文章的感染力</a:t>
            </a:r>
            <a:r>
              <a:rPr lang="zh-CN" altLang="en-US" sz="4400" b="1" dirty="0">
                <a:ea typeface="隶书" panose="02010509060101010101" pitchFamily="1" charset="-122"/>
              </a:rPr>
              <a:t>。</a:t>
            </a:r>
            <a:endParaRPr lang="zh-CN" altLang="en-US" sz="4400" b="1" dirty="0">
              <a:ea typeface="隶书" panose="02010509060101010101" pitchFamily="1" charset="-122"/>
            </a:endParaRPr>
          </a:p>
          <a:p>
            <a:pPr>
              <a:buNone/>
            </a:pPr>
            <a:r>
              <a:rPr lang="zh-CN" altLang="en-US" sz="4400" b="1" dirty="0">
                <a:ea typeface="隶书" panose="02010509060101010101" pitchFamily="1" charset="-122"/>
              </a:rPr>
              <a:t>              </a:t>
            </a:r>
            <a:r>
              <a:rPr lang="en-US" altLang="zh-CN" sz="4400" b="1">
                <a:solidFill>
                  <a:srgbClr val="800000"/>
                </a:solidFill>
                <a:latin typeface="Arial" panose="020B0604020202020204" pitchFamily="34" charset="0"/>
                <a:ea typeface="隶书" panose="02010509060101010101" pitchFamily="1" charset="-122"/>
              </a:rPr>
              <a:t>——</a:t>
            </a:r>
            <a:r>
              <a:rPr lang="zh-CN" altLang="en-US" sz="4400" b="1" dirty="0">
                <a:solidFill>
                  <a:srgbClr val="800000"/>
                </a:solidFill>
                <a:ea typeface="隶书" panose="02010509060101010101" pitchFamily="1" charset="-122"/>
              </a:rPr>
              <a:t>以叙事为主，兼以议论、抒情。</a:t>
            </a:r>
            <a:endParaRPr lang="zh-CN" altLang="en-US" sz="4400" b="1" dirty="0">
              <a:solidFill>
                <a:srgbClr val="800000"/>
              </a:solidFill>
              <a:ea typeface="隶书" panose="02010509060101010101" pitchFamily="1" charset="-122"/>
            </a:endParaRPr>
          </a:p>
        </p:txBody>
      </p:sp>
      <p:sp>
        <p:nvSpPr>
          <p:cNvPr id="46083" name="文本框 46082"/>
          <p:cNvSpPr txBox="1"/>
          <p:nvPr/>
        </p:nvSpPr>
        <p:spPr>
          <a:xfrm>
            <a:off x="250825" y="0"/>
            <a:ext cx="4032250"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品味语言</a:t>
            </a:r>
            <a:r>
              <a:rPr lang="en-US" altLang="zh-CN" sz="6000" b="1" u="sng">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a:t>
            </a:r>
            <a:endParaRPr lang="en-US" altLang="zh-CN" sz="6000" b="1" u="sng">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pic>
        <p:nvPicPr>
          <p:cNvPr id="46084" name="图片 46083" descr="396"/>
          <p:cNvPicPr>
            <a:picLocks noChangeAspect="1"/>
          </p:cNvPicPr>
          <p:nvPr/>
        </p:nvPicPr>
        <p:blipFill>
          <a:blip r:embed="rId1"/>
          <a:stretch>
            <a:fillRect/>
          </a:stretch>
        </p:blipFill>
        <p:spPr>
          <a:xfrm>
            <a:off x="7164388" y="4941888"/>
            <a:ext cx="1439862" cy="1439862"/>
          </a:xfrm>
          <a:prstGeom prst="rect">
            <a:avLst/>
          </a:prstGeom>
          <a:noFill/>
          <a:ln w="9525">
            <a:noFill/>
          </a:ln>
        </p:spPr>
      </p:pic>
      <p:pic>
        <p:nvPicPr>
          <p:cNvPr id="46085" name="图片 46084" descr="3948ad4e18510447d4c2e0b9582a7258"/>
          <p:cNvPicPr>
            <a:picLocks noChangeAspect="1"/>
          </p:cNvPicPr>
          <p:nvPr/>
        </p:nvPicPr>
        <p:blipFill>
          <a:blip r:embed="rId2"/>
          <a:stretch>
            <a:fillRect/>
          </a:stretch>
        </p:blipFill>
        <p:spPr>
          <a:xfrm>
            <a:off x="1042988" y="188913"/>
            <a:ext cx="1368425" cy="1238250"/>
          </a:xfrm>
          <a:prstGeom prst="rect">
            <a:avLst/>
          </a:prstGeom>
          <a:noFill/>
          <a:ln w="9525">
            <a:noFill/>
          </a:ln>
        </p:spPr>
      </p:pic>
      <p:sp>
        <p:nvSpPr>
          <p:cNvPr id="46086" name="矩形 46085"/>
          <p:cNvSpPr/>
          <p:nvPr/>
        </p:nvSpPr>
        <p:spPr>
          <a:xfrm>
            <a:off x="3132138" y="5084763"/>
            <a:ext cx="3887787" cy="55880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语言特色之一</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6082">
                                            <p:txEl>
                                              <p:charRg st="0" end="47"/>
                                            </p:txEl>
                                          </p:spTgt>
                                        </p:tgtEl>
                                        <p:attrNameLst>
                                          <p:attrName>style.visibility</p:attrName>
                                        </p:attrNameLst>
                                      </p:cBhvr>
                                      <p:to>
                                        <p:strVal val="visible"/>
                                      </p:to>
                                    </p:set>
                                    <p:animEffect transition="in" filter="wipe(down)">
                                      <p:cBhvr>
                                        <p:cTn id="7" dur="500"/>
                                        <p:tgtEl>
                                          <p:spTgt spid="46082">
                                            <p:txEl>
                                              <p:charRg st="0" end="4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6082">
                                            <p:txEl>
                                              <p:charRg st="47" end="78"/>
                                            </p:txEl>
                                          </p:spTgt>
                                        </p:tgtEl>
                                        <p:attrNameLst>
                                          <p:attrName>style.visibility</p:attrName>
                                        </p:attrNameLst>
                                      </p:cBhvr>
                                      <p:to>
                                        <p:strVal val="visible"/>
                                      </p:to>
                                    </p:set>
                                    <p:animEffect transition="in" filter="wipe(down)">
                                      <p:cBhvr>
                                        <p:cTn id="12" dur="500"/>
                                        <p:tgtEl>
                                          <p:spTgt spid="46082">
                                            <p:txEl>
                                              <p:charRg st="47" end="7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nodeType="clickEffect">
                                  <p:stCondLst>
                                    <p:cond delay="0"/>
                                  </p:stCondLst>
                                  <p:childTnLst>
                                    <p:set>
                                      <p:cBhvr>
                                        <p:cTn id="16" dur="1" fill="hold">
                                          <p:stCondLst>
                                            <p:cond delay="0"/>
                                          </p:stCondLst>
                                        </p:cTn>
                                        <p:tgtEl>
                                          <p:spTgt spid="46086"/>
                                        </p:tgtEl>
                                        <p:attrNameLst>
                                          <p:attrName>style.visibility</p:attrName>
                                        </p:attrNameLst>
                                      </p:cBhvr>
                                      <p:to>
                                        <p:strVal val="visible"/>
                                      </p:to>
                                    </p:set>
                                    <p:anim calcmode="lin" valueType="num">
                                      <p:cBhvr>
                                        <p:cTn id="17" dur="1000" fill="hold"/>
                                        <p:tgtEl>
                                          <p:spTgt spid="46086"/>
                                        </p:tgtEl>
                                        <p:attrNameLst>
                                          <p:attrName>ppt_w</p:attrName>
                                        </p:attrNameLst>
                                      </p:cBhvr>
                                      <p:tavLst>
                                        <p:tav tm="0">
                                          <p:val>
                                            <p:fltVal val="0.000000"/>
                                          </p:val>
                                        </p:tav>
                                        <p:tav tm="100000">
                                          <p:val>
                                            <p:strVal val="#ppt_w"/>
                                          </p:val>
                                        </p:tav>
                                      </p:tavLst>
                                    </p:anim>
                                    <p:anim calcmode="lin" valueType="num">
                                      <p:cBhvr>
                                        <p:cTn id="18" dur="1000" fill="hold"/>
                                        <p:tgtEl>
                                          <p:spTgt spid="46086"/>
                                        </p:tgtEl>
                                        <p:attrNameLst>
                                          <p:attrName>ppt_h</p:attrName>
                                        </p:attrNameLst>
                                      </p:cBhvr>
                                      <p:tavLst>
                                        <p:tav tm="0">
                                          <p:val>
                                            <p:fltVal val="0.000000"/>
                                          </p:val>
                                        </p:tav>
                                        <p:tav tm="100000">
                                          <p:val>
                                            <p:strVal val="#ppt_h"/>
                                          </p:val>
                                        </p:tav>
                                      </p:tavLst>
                                    </p:anim>
                                    <p:anim calcmode="lin" valueType="num">
                                      <p:cBhvr>
                                        <p:cTn id="19" dur="1000" fill="hold"/>
                                        <p:tgtEl>
                                          <p:spTgt spid="46086"/>
                                        </p:tgtEl>
                                        <p:attrNameLst>
                                          <p:attrName>ppt_x</p:attrName>
                                        </p:attrNameLst>
                                      </p:cBhvr>
                                      <p:tavLst>
                                        <p:tav tm="0" fmla="#ppt_x+(cos(-2*pi*(1-$))*-#ppt_x-sin(-2*pi*(1-$))*(1-#ppt_y))*(1-$)">
                                          <p:val>
                                            <p:fltVal val="0.000000"/>
                                          </p:val>
                                        </p:tav>
                                        <p:tav tm="100000">
                                          <p:val>
                                            <p:fltVal val="1.000000"/>
                                          </p:val>
                                        </p:tav>
                                      </p:tavLst>
                                    </p:anim>
                                    <p:anim calcmode="lin" valueType="num">
                                      <p:cBhvr>
                                        <p:cTn id="20" dur="1000" fill="hold"/>
                                        <p:tgtEl>
                                          <p:spTgt spid="4608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文本占位符 47105"/>
          <p:cNvSpPr>
            <a:spLocks noGrp="1"/>
          </p:cNvSpPr>
          <p:nvPr>
            <p:ph type="body" idx="1"/>
          </p:nvPr>
        </p:nvSpPr>
        <p:spPr>
          <a:xfrm>
            <a:off x="142875" y="1052513"/>
            <a:ext cx="8893175" cy="4525962"/>
          </a:xfrm>
        </p:spPr>
        <p:txBody>
          <a:bodyPr/>
          <a:p>
            <a:pPr>
              <a:lnSpc>
                <a:spcPct val="90000"/>
              </a:lnSpc>
            </a:pPr>
            <a:r>
              <a:rPr lang="zh-CN" altLang="en-US" sz="3600" b="1" dirty="0">
                <a:solidFill>
                  <a:srgbClr val="800000"/>
                </a:solidFill>
                <a:latin typeface="黑体" panose="02010609060101010101" pitchFamily="2" charset="-122"/>
                <a:ea typeface="黑体" panose="02010609060101010101" pitchFamily="2" charset="-122"/>
              </a:rPr>
              <a:t>以朴实无华的语言表达淳厚的情感。</a:t>
            </a:r>
            <a:endParaRPr lang="zh-CN" altLang="en-US" sz="3600" b="1" dirty="0">
              <a:solidFill>
                <a:srgbClr val="800000"/>
              </a:solidFill>
              <a:latin typeface="黑体" panose="02010609060101010101" pitchFamily="2" charset="-122"/>
              <a:ea typeface="黑体" panose="02010609060101010101" pitchFamily="2" charset="-122"/>
            </a:endParaRPr>
          </a:p>
          <a:p>
            <a:pPr>
              <a:lnSpc>
                <a:spcPct val="90000"/>
              </a:lnSpc>
            </a:pPr>
            <a:r>
              <a:rPr lang="zh-CN" altLang="en-US" sz="3600" b="1" dirty="0">
                <a:solidFill>
                  <a:srgbClr val="0000FF"/>
                </a:solidFill>
                <a:latin typeface="黑体" panose="02010609060101010101" pitchFamily="2" charset="-122"/>
                <a:ea typeface="黑体" panose="02010609060101010101" pitchFamily="2" charset="-122"/>
              </a:rPr>
              <a:t>老舍的语言浅显通俗，自然流畅，他善于将那些大白话、大实话调动得千变万化，意蕴丰厚而富有韵味。</a:t>
            </a:r>
            <a:endParaRPr lang="zh-CN" altLang="en-US" sz="3600" b="1" dirty="0">
              <a:solidFill>
                <a:srgbClr val="0000FF"/>
              </a:solidFill>
              <a:latin typeface="黑体" panose="02010609060101010101" pitchFamily="2" charset="-122"/>
              <a:ea typeface="黑体" panose="02010609060101010101" pitchFamily="2" charset="-122"/>
            </a:endParaRPr>
          </a:p>
          <a:p>
            <a:pPr>
              <a:lnSpc>
                <a:spcPct val="90000"/>
              </a:lnSpc>
            </a:pPr>
            <a:r>
              <a:rPr lang="zh-CN" altLang="en-US" sz="3600" b="1" dirty="0">
                <a:latin typeface="黑体" panose="02010609060101010101" pitchFamily="2" charset="-122"/>
                <a:ea typeface="黑体" panose="02010609060101010101" pitchFamily="2" charset="-122"/>
              </a:rPr>
              <a:t>例</a:t>
            </a:r>
            <a:r>
              <a:rPr lang="en-US" altLang="zh-CN" sz="3600" b="1" dirty="0">
                <a:latin typeface="黑体" panose="02010609060101010101" pitchFamily="2" charset="-122"/>
                <a:ea typeface="黑体" panose="02010609060101010101" pitchFamily="2" charset="-122"/>
              </a:rPr>
              <a:t>1</a:t>
            </a:r>
            <a:r>
              <a:rPr lang="zh-CN" altLang="en-US" sz="3600" b="1" dirty="0">
                <a:latin typeface="黑体" panose="02010609060101010101" pitchFamily="2" charset="-122"/>
                <a:ea typeface="黑体" panose="02010609060101010101" pitchFamily="2" charset="-122"/>
              </a:rPr>
              <a:t>：每逢接到家信，我总不敢马上拆看，我</a:t>
            </a:r>
            <a:r>
              <a:rPr lang="zh-CN" altLang="en-US" sz="3600" b="1" dirty="0">
                <a:solidFill>
                  <a:srgbClr val="800000"/>
                </a:solidFill>
                <a:latin typeface="黑体" panose="02010609060101010101" pitchFamily="2" charset="-122"/>
                <a:ea typeface="黑体" panose="02010609060101010101" pitchFamily="2" charset="-122"/>
              </a:rPr>
              <a:t>怕，怕，怕，怕</a:t>
            </a:r>
            <a:r>
              <a:rPr lang="zh-CN" altLang="en-US" sz="3600" b="1" dirty="0">
                <a:latin typeface="黑体" panose="02010609060101010101" pitchFamily="2" charset="-122"/>
                <a:ea typeface="黑体" panose="02010609060101010101" pitchFamily="2" charset="-122"/>
              </a:rPr>
              <a:t>有那不祥的消息。</a:t>
            </a:r>
            <a:endParaRPr lang="zh-CN" altLang="en-US" sz="3600" b="1" dirty="0">
              <a:latin typeface="黑体" panose="02010609060101010101" pitchFamily="2" charset="-122"/>
              <a:ea typeface="黑体" panose="02010609060101010101" pitchFamily="2" charset="-122"/>
            </a:endParaRPr>
          </a:p>
          <a:p>
            <a:pPr>
              <a:lnSpc>
                <a:spcPct val="90000"/>
              </a:lnSpc>
            </a:pPr>
            <a:r>
              <a:rPr lang="zh-CN" altLang="en-US" sz="3600" b="1" dirty="0">
                <a:solidFill>
                  <a:srgbClr val="9900FF"/>
                </a:solidFill>
                <a:latin typeface="黑体" panose="02010609060101010101" pitchFamily="2" charset="-122"/>
                <a:ea typeface="黑体" panose="02010609060101010101" pitchFamily="2" charset="-122"/>
              </a:rPr>
              <a:t>这一句</a:t>
            </a:r>
            <a:r>
              <a:rPr lang="zh-CN" altLang="en-US" sz="3600" b="1" dirty="0">
                <a:solidFill>
                  <a:srgbClr val="0000FF"/>
                </a:solidFill>
                <a:latin typeface="黑体" panose="02010609060101010101" pitchFamily="2" charset="-122"/>
                <a:ea typeface="黑体" panose="02010609060101010101" pitchFamily="2" charset="-122"/>
              </a:rPr>
              <a:t>反复</a:t>
            </a:r>
            <a:r>
              <a:rPr lang="zh-CN" altLang="en-US" sz="3600" b="1" dirty="0">
                <a:solidFill>
                  <a:srgbClr val="9900FF"/>
                </a:solidFill>
                <a:latin typeface="黑体" panose="02010609060101010101" pitchFamily="2" charset="-122"/>
                <a:ea typeface="黑体" panose="02010609060101010101" pitchFamily="2" charset="-122"/>
              </a:rPr>
              <a:t>连用四个“怕”字，表现内心的恐惧，写出了对母亲的挚爱深情，语言表达则十分朴素。</a:t>
            </a:r>
            <a:endParaRPr lang="zh-CN" altLang="en-US" sz="3600" b="1" dirty="0">
              <a:solidFill>
                <a:srgbClr val="9900FF"/>
              </a:solidFill>
              <a:latin typeface="黑体" panose="02010609060101010101" pitchFamily="2" charset="-122"/>
              <a:ea typeface="黑体" panose="02010609060101010101" pitchFamily="2" charset="-122"/>
            </a:endParaRPr>
          </a:p>
        </p:txBody>
      </p:sp>
      <p:sp>
        <p:nvSpPr>
          <p:cNvPr id="47107" name="文本框 47106"/>
          <p:cNvSpPr txBox="1"/>
          <p:nvPr/>
        </p:nvSpPr>
        <p:spPr>
          <a:xfrm>
            <a:off x="0" y="5851525"/>
            <a:ext cx="3744913"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品味语言</a:t>
            </a:r>
            <a:endPar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sp>
        <p:nvSpPr>
          <p:cNvPr id="47108" name="矩形 47107"/>
          <p:cNvSpPr/>
          <p:nvPr/>
        </p:nvSpPr>
        <p:spPr>
          <a:xfrm>
            <a:off x="323850" y="333375"/>
            <a:ext cx="3887788" cy="55880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语言特色之二</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pic>
        <p:nvPicPr>
          <p:cNvPr id="47109" name="图片 47108" descr="846dc296c1b478dfec5c71714df4461d"/>
          <p:cNvPicPr>
            <a:picLocks noChangeAspect="1"/>
          </p:cNvPicPr>
          <p:nvPr/>
        </p:nvPicPr>
        <p:blipFill>
          <a:blip r:embed="rId1"/>
          <a:stretch>
            <a:fillRect/>
          </a:stretch>
        </p:blipFill>
        <p:spPr>
          <a:xfrm>
            <a:off x="4716463" y="5876925"/>
            <a:ext cx="2857500" cy="6477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7108"/>
                                        </p:tgtEl>
                                        <p:attrNameLst>
                                          <p:attrName>style.visibility</p:attrName>
                                        </p:attrNameLst>
                                      </p:cBhvr>
                                      <p:to>
                                        <p:strVal val="visible"/>
                                      </p:to>
                                    </p:set>
                                    <p:anim calcmode="lin" valueType="num">
                                      <p:cBhvr>
                                        <p:cTn id="7" dur="1000" fill="hold"/>
                                        <p:tgtEl>
                                          <p:spTgt spid="47108"/>
                                        </p:tgtEl>
                                        <p:attrNameLst>
                                          <p:attrName>ppt_w</p:attrName>
                                        </p:attrNameLst>
                                      </p:cBhvr>
                                      <p:tavLst>
                                        <p:tav tm="0">
                                          <p:val>
                                            <p:fltVal val="0.000000"/>
                                          </p:val>
                                        </p:tav>
                                        <p:tav tm="100000">
                                          <p:val>
                                            <p:strVal val="#ppt_w"/>
                                          </p:val>
                                        </p:tav>
                                      </p:tavLst>
                                    </p:anim>
                                    <p:anim calcmode="lin" valueType="num">
                                      <p:cBhvr>
                                        <p:cTn id="8" dur="1000" fill="hold"/>
                                        <p:tgtEl>
                                          <p:spTgt spid="47108"/>
                                        </p:tgtEl>
                                        <p:attrNameLst>
                                          <p:attrName>ppt_h</p:attrName>
                                        </p:attrNameLst>
                                      </p:cBhvr>
                                      <p:tavLst>
                                        <p:tav tm="0">
                                          <p:val>
                                            <p:fltVal val="0.000000"/>
                                          </p:val>
                                        </p:tav>
                                        <p:tav tm="100000">
                                          <p:val>
                                            <p:strVal val="#ppt_h"/>
                                          </p:val>
                                        </p:tav>
                                      </p:tavLst>
                                    </p:anim>
                                    <p:anim calcmode="lin" valueType="num">
                                      <p:cBhvr>
                                        <p:cTn id="9" dur="1000" fill="hold"/>
                                        <p:tgtEl>
                                          <p:spTgt spid="47108"/>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7108"/>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47106">
                                            <p:txEl>
                                              <p:charRg st="0" end="17"/>
                                            </p:txEl>
                                          </p:spTgt>
                                        </p:tgtEl>
                                        <p:attrNameLst>
                                          <p:attrName>style.visibility</p:attrName>
                                        </p:attrNameLst>
                                      </p:cBhvr>
                                      <p:to>
                                        <p:strVal val="visible"/>
                                      </p:to>
                                    </p:set>
                                    <p:animEffect transition="in" filter="fade">
                                      <p:cBhvr>
                                        <p:cTn id="15" dur="1000"/>
                                        <p:tgtEl>
                                          <p:spTgt spid="47106">
                                            <p:txEl>
                                              <p:charRg st="0" end="17"/>
                                            </p:txEl>
                                          </p:spTgt>
                                        </p:tgtEl>
                                      </p:cBhvr>
                                    </p:animEffect>
                                    <p:anim calcmode="lin" valueType="num">
                                      <p:cBhvr>
                                        <p:cTn id="16" dur="1000" fill="hold"/>
                                        <p:tgtEl>
                                          <p:spTgt spid="47106">
                                            <p:txEl>
                                              <p:charRg st="0" end="17"/>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47106">
                                            <p:txEl>
                                              <p:charRg st="0" end="17"/>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7106">
                                            <p:txEl>
                                              <p:charRg st="0" end="17"/>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47106">
                                            <p:txEl>
                                              <p:charRg st="17" end="64"/>
                                            </p:txEl>
                                          </p:spTgt>
                                        </p:tgtEl>
                                        <p:attrNameLst>
                                          <p:attrName>style.visibility</p:attrName>
                                        </p:attrNameLst>
                                      </p:cBhvr>
                                      <p:to>
                                        <p:strVal val="visible"/>
                                      </p:to>
                                    </p:set>
                                    <p:animEffect transition="in" filter="fade">
                                      <p:cBhvr>
                                        <p:cTn id="23" dur="1000"/>
                                        <p:tgtEl>
                                          <p:spTgt spid="47106">
                                            <p:txEl>
                                              <p:charRg st="17" end="64"/>
                                            </p:txEl>
                                          </p:spTgt>
                                        </p:tgtEl>
                                      </p:cBhvr>
                                    </p:animEffect>
                                    <p:anim calcmode="lin" valueType="num">
                                      <p:cBhvr>
                                        <p:cTn id="24" dur="1000" fill="hold"/>
                                        <p:tgtEl>
                                          <p:spTgt spid="47106">
                                            <p:txEl>
                                              <p:charRg st="17" end="64"/>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47106">
                                            <p:txEl>
                                              <p:charRg st="17" end="64"/>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47106">
                                            <p:txEl>
                                              <p:charRg st="17" end="64"/>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47106">
                                            <p:txEl>
                                              <p:charRg st="64" end="100"/>
                                            </p:txEl>
                                          </p:spTgt>
                                        </p:tgtEl>
                                        <p:attrNameLst>
                                          <p:attrName>style.visibility</p:attrName>
                                        </p:attrNameLst>
                                      </p:cBhvr>
                                      <p:to>
                                        <p:strVal val="visible"/>
                                      </p:to>
                                    </p:set>
                                    <p:animEffect transition="in" filter="fade">
                                      <p:cBhvr>
                                        <p:cTn id="31" dur="1000"/>
                                        <p:tgtEl>
                                          <p:spTgt spid="47106">
                                            <p:txEl>
                                              <p:charRg st="64" end="100"/>
                                            </p:txEl>
                                          </p:spTgt>
                                        </p:tgtEl>
                                      </p:cBhvr>
                                    </p:animEffect>
                                    <p:anim calcmode="lin" valueType="num">
                                      <p:cBhvr>
                                        <p:cTn id="32" dur="1000" fill="hold"/>
                                        <p:tgtEl>
                                          <p:spTgt spid="47106">
                                            <p:txEl>
                                              <p:charRg st="64" end="100"/>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47106">
                                            <p:txEl>
                                              <p:charRg st="64" end="100"/>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7106">
                                            <p:txEl>
                                              <p:charRg st="64" end="100"/>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47106">
                                            <p:txEl>
                                              <p:charRg st="100" end="145"/>
                                            </p:txEl>
                                          </p:spTgt>
                                        </p:tgtEl>
                                        <p:attrNameLst>
                                          <p:attrName>style.visibility</p:attrName>
                                        </p:attrNameLst>
                                      </p:cBhvr>
                                      <p:to>
                                        <p:strVal val="visible"/>
                                      </p:to>
                                    </p:set>
                                    <p:animEffect transition="in" filter="fade">
                                      <p:cBhvr>
                                        <p:cTn id="39" dur="1000"/>
                                        <p:tgtEl>
                                          <p:spTgt spid="47106">
                                            <p:txEl>
                                              <p:charRg st="100" end="145"/>
                                            </p:txEl>
                                          </p:spTgt>
                                        </p:tgtEl>
                                      </p:cBhvr>
                                    </p:animEffect>
                                    <p:anim calcmode="lin" valueType="num">
                                      <p:cBhvr>
                                        <p:cTn id="40" dur="1000" fill="hold"/>
                                        <p:tgtEl>
                                          <p:spTgt spid="47106">
                                            <p:txEl>
                                              <p:charRg st="100" end="145"/>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47106">
                                            <p:txEl>
                                              <p:charRg st="100" end="145"/>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47106">
                                            <p:txEl>
                                              <p:charRg st="100" end="14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文本占位符 48129"/>
          <p:cNvSpPr>
            <a:spLocks noGrp="1"/>
          </p:cNvSpPr>
          <p:nvPr>
            <p:ph type="body" idx="1"/>
          </p:nvPr>
        </p:nvSpPr>
        <p:spPr>
          <a:xfrm>
            <a:off x="179388" y="1279525"/>
            <a:ext cx="8893175" cy="4525963"/>
          </a:xfrm>
        </p:spPr>
        <p:txBody>
          <a:bodyPr/>
          <a:p>
            <a:r>
              <a:rPr lang="zh-CN" altLang="en-US" sz="4000" b="1" dirty="0">
                <a:latin typeface="隶书" panose="02010509060101010101" pitchFamily="1" charset="-122"/>
                <a:ea typeface="隶书" panose="02010509060101010101" pitchFamily="1" charset="-122"/>
              </a:rPr>
              <a:t>例</a:t>
            </a:r>
            <a:r>
              <a:rPr lang="en-US" altLang="zh-CN" sz="4000" b="1" dirty="0">
                <a:latin typeface="隶书" panose="02010509060101010101" pitchFamily="1" charset="-122"/>
                <a:ea typeface="隶书" panose="02010509060101010101" pitchFamily="1" charset="-122"/>
              </a:rPr>
              <a:t>2</a:t>
            </a:r>
            <a:r>
              <a:rPr lang="zh-CN" altLang="en-US" sz="4000" b="1" dirty="0">
                <a:latin typeface="隶书" panose="02010509060101010101" pitchFamily="1" charset="-122"/>
                <a:ea typeface="隶书" panose="02010509060101010101" pitchFamily="1" charset="-122"/>
              </a:rPr>
              <a:t>：我晓得我应当去</a:t>
            </a:r>
            <a:r>
              <a:rPr lang="zh-CN" altLang="en-US" sz="4000" b="1" dirty="0">
                <a:solidFill>
                  <a:srgbClr val="800000"/>
                </a:solidFill>
                <a:latin typeface="隶书" panose="02010509060101010101" pitchFamily="1" charset="-122"/>
                <a:ea typeface="隶书" panose="02010509060101010101" pitchFamily="1" charset="-122"/>
              </a:rPr>
              <a:t>找饭吃</a:t>
            </a:r>
            <a:r>
              <a:rPr lang="zh-CN" altLang="en-US" sz="4000" b="1" dirty="0">
                <a:latin typeface="隶书" panose="02010509060101010101" pitchFamily="1" charset="-122"/>
                <a:ea typeface="隶书" panose="02010509060101010101" pitchFamily="1" charset="-122"/>
              </a:rPr>
              <a:t>，以减轻母亲的辛劳困苦。</a:t>
            </a:r>
            <a:endParaRPr lang="zh-CN" altLang="en-US" sz="4000" b="1" dirty="0">
              <a:latin typeface="隶书" panose="02010509060101010101" pitchFamily="1" charset="-122"/>
              <a:ea typeface="隶书" panose="02010509060101010101" pitchFamily="1" charset="-122"/>
            </a:endParaRPr>
          </a:p>
          <a:p>
            <a:r>
              <a:rPr lang="zh-CN" altLang="en-US" sz="4000" b="1" dirty="0">
                <a:solidFill>
                  <a:srgbClr val="9900FF"/>
                </a:solidFill>
                <a:latin typeface="隶书" panose="02010509060101010101" pitchFamily="1" charset="-122"/>
                <a:ea typeface="隶书" panose="02010509060101010101" pitchFamily="1" charset="-122"/>
              </a:rPr>
              <a:t>句中“找饭吃”写得通俗极了。</a:t>
            </a:r>
            <a:endParaRPr lang="zh-CN" altLang="en-US" sz="4000" b="1" dirty="0">
              <a:solidFill>
                <a:srgbClr val="9900FF"/>
              </a:solidFill>
              <a:latin typeface="隶书" panose="02010509060101010101" pitchFamily="1" charset="-122"/>
              <a:ea typeface="隶书" panose="02010509060101010101" pitchFamily="1" charset="-122"/>
            </a:endParaRPr>
          </a:p>
          <a:p>
            <a:r>
              <a:rPr lang="zh-CN" altLang="en-US" sz="4000" b="1" dirty="0">
                <a:latin typeface="隶书" panose="02010509060101010101" pitchFamily="1" charset="-122"/>
                <a:ea typeface="隶书" panose="02010509060101010101" pitchFamily="1" charset="-122"/>
              </a:rPr>
              <a:t>例</a:t>
            </a:r>
            <a:r>
              <a:rPr lang="en-US" altLang="zh-CN" sz="4000" b="1" dirty="0">
                <a:latin typeface="隶书" panose="02010509060101010101" pitchFamily="1" charset="-122"/>
                <a:ea typeface="隶书" panose="02010509060101010101" pitchFamily="1" charset="-122"/>
              </a:rPr>
              <a:t>3</a:t>
            </a:r>
            <a:r>
              <a:rPr lang="zh-CN" altLang="en-US" sz="4000" b="1" dirty="0">
                <a:latin typeface="隶书" panose="02010509060101010101" pitchFamily="1" charset="-122"/>
                <a:ea typeface="隶书" panose="02010509060101010101" pitchFamily="1" charset="-122"/>
              </a:rPr>
              <a:t>：可是慈母不会再候盼着我了，</a:t>
            </a:r>
            <a:r>
              <a:rPr lang="zh-CN" altLang="en-US" sz="4000" b="1" dirty="0">
                <a:solidFill>
                  <a:srgbClr val="800000"/>
                </a:solidFill>
                <a:latin typeface="隶书" panose="02010509060101010101" pitchFamily="1" charset="-122"/>
                <a:ea typeface="隶书" panose="02010509060101010101" pitchFamily="1" charset="-122"/>
              </a:rPr>
              <a:t>她已入了土</a:t>
            </a:r>
            <a:r>
              <a:rPr lang="zh-CN" altLang="en-US" sz="4000" b="1" dirty="0">
                <a:latin typeface="隶书" panose="02010509060101010101" pitchFamily="1" charset="-122"/>
                <a:ea typeface="隶书" panose="02010509060101010101" pitchFamily="1" charset="-122"/>
              </a:rPr>
              <a:t>！</a:t>
            </a:r>
            <a:endParaRPr lang="zh-CN" altLang="en-US" sz="4000" b="1" dirty="0">
              <a:latin typeface="隶书" panose="02010509060101010101" pitchFamily="1" charset="-122"/>
              <a:ea typeface="隶书" panose="02010509060101010101" pitchFamily="1" charset="-122"/>
            </a:endParaRPr>
          </a:p>
          <a:p>
            <a:r>
              <a:rPr lang="zh-CN" altLang="en-US" sz="4000" b="1" dirty="0">
                <a:solidFill>
                  <a:srgbClr val="9900FF"/>
                </a:solidFill>
                <a:latin typeface="隶书" panose="02010509060101010101" pitchFamily="1" charset="-122"/>
                <a:ea typeface="隶书" panose="02010509060101010101" pitchFamily="1" charset="-122"/>
              </a:rPr>
              <a:t>这一句充满了感情，但语言却是大白话。 </a:t>
            </a:r>
            <a:endParaRPr lang="zh-CN" altLang="en-US" sz="4000" b="1" dirty="0">
              <a:solidFill>
                <a:srgbClr val="9900FF"/>
              </a:solidFill>
              <a:latin typeface="隶书" panose="02010509060101010101" pitchFamily="1" charset="-122"/>
              <a:ea typeface="隶书" panose="02010509060101010101" pitchFamily="1" charset="-122"/>
            </a:endParaRPr>
          </a:p>
        </p:txBody>
      </p:sp>
      <p:sp>
        <p:nvSpPr>
          <p:cNvPr id="48131" name="文本框 48130"/>
          <p:cNvSpPr txBox="1"/>
          <p:nvPr/>
        </p:nvSpPr>
        <p:spPr>
          <a:xfrm>
            <a:off x="395288" y="5589588"/>
            <a:ext cx="4105275"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品味语言</a:t>
            </a:r>
            <a:endPar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pic>
        <p:nvPicPr>
          <p:cNvPr id="48132" name="图片 48131" descr="f333350ab6bf1386949c5e8787f9fe7f"/>
          <p:cNvPicPr>
            <a:picLocks noChangeAspect="1"/>
          </p:cNvPicPr>
          <p:nvPr/>
        </p:nvPicPr>
        <p:blipFill>
          <a:blip r:embed="rId1"/>
          <a:stretch>
            <a:fillRect/>
          </a:stretch>
        </p:blipFill>
        <p:spPr>
          <a:xfrm>
            <a:off x="5076825" y="5805488"/>
            <a:ext cx="2663825" cy="647700"/>
          </a:xfrm>
          <a:prstGeom prst="rect">
            <a:avLst/>
          </a:prstGeom>
          <a:noFill/>
          <a:ln w="9525">
            <a:noFill/>
          </a:ln>
        </p:spPr>
      </p:pic>
      <p:sp>
        <p:nvSpPr>
          <p:cNvPr id="48133" name="矩形 48132"/>
          <p:cNvSpPr/>
          <p:nvPr/>
        </p:nvSpPr>
        <p:spPr>
          <a:xfrm>
            <a:off x="323850" y="404813"/>
            <a:ext cx="3887788" cy="55880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语言特色之二</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0">
                                            <p:txEl>
                                              <p:charRg st="0" end="26"/>
                                            </p:txEl>
                                          </p:spTgt>
                                        </p:tgtEl>
                                        <p:attrNameLst>
                                          <p:attrName>style.visibility</p:attrName>
                                        </p:attrNameLst>
                                      </p:cBhvr>
                                      <p:to>
                                        <p:strVal val="visible"/>
                                      </p:to>
                                    </p:set>
                                    <p:anim calcmode="lin" valueType="num">
                                      <p:cBhvr additive="base">
                                        <p:cTn id="7" dur="500" fill="hold"/>
                                        <p:tgtEl>
                                          <p:spTgt spid="48130">
                                            <p:txEl>
                                              <p:charRg st="0" end="2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0">
                                            <p:txEl>
                                              <p:charRg st="0" end="2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130">
                                            <p:txEl>
                                              <p:charRg st="26" end="41"/>
                                            </p:txEl>
                                          </p:spTgt>
                                        </p:tgtEl>
                                        <p:attrNameLst>
                                          <p:attrName>style.visibility</p:attrName>
                                        </p:attrNameLst>
                                      </p:cBhvr>
                                      <p:to>
                                        <p:strVal val="visible"/>
                                      </p:to>
                                    </p:set>
                                    <p:anim calcmode="lin" valueType="num">
                                      <p:cBhvr additive="base">
                                        <p:cTn id="13" dur="500" fill="hold"/>
                                        <p:tgtEl>
                                          <p:spTgt spid="48130">
                                            <p:txEl>
                                              <p:charRg st="26" end="4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0">
                                            <p:txEl>
                                              <p:charRg st="26" end="4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8130">
                                            <p:txEl>
                                              <p:charRg st="41" end="64"/>
                                            </p:txEl>
                                          </p:spTgt>
                                        </p:tgtEl>
                                        <p:attrNameLst>
                                          <p:attrName>style.visibility</p:attrName>
                                        </p:attrNameLst>
                                      </p:cBhvr>
                                      <p:to>
                                        <p:strVal val="visible"/>
                                      </p:to>
                                    </p:set>
                                    <p:anim calcmode="lin" valueType="num">
                                      <p:cBhvr additive="base">
                                        <p:cTn id="19" dur="500" fill="hold"/>
                                        <p:tgtEl>
                                          <p:spTgt spid="48130">
                                            <p:txEl>
                                              <p:charRg st="41" end="6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8130">
                                            <p:txEl>
                                              <p:charRg st="41" end="6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8130">
                                            <p:txEl>
                                              <p:charRg st="64" end="84"/>
                                            </p:txEl>
                                          </p:spTgt>
                                        </p:tgtEl>
                                        <p:attrNameLst>
                                          <p:attrName>style.visibility</p:attrName>
                                        </p:attrNameLst>
                                      </p:cBhvr>
                                      <p:to>
                                        <p:strVal val="visible"/>
                                      </p:to>
                                    </p:set>
                                    <p:anim calcmode="lin" valueType="num">
                                      <p:cBhvr additive="base">
                                        <p:cTn id="25" dur="500" fill="hold"/>
                                        <p:tgtEl>
                                          <p:spTgt spid="48130">
                                            <p:txEl>
                                              <p:charRg st="64" end="8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8130">
                                            <p:txEl>
                                              <p:charRg st="64" end="8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文本占位符 49153"/>
          <p:cNvSpPr>
            <a:spLocks noGrp="1"/>
          </p:cNvSpPr>
          <p:nvPr>
            <p:ph type="body" idx="1"/>
          </p:nvPr>
        </p:nvSpPr>
        <p:spPr>
          <a:xfrm>
            <a:off x="0" y="1208088"/>
            <a:ext cx="9144000" cy="4525962"/>
          </a:xfrm>
        </p:spPr>
        <p:txBody>
          <a:bodyPr/>
          <a:p>
            <a:r>
              <a:rPr lang="zh-CN" altLang="en-US" b="1" dirty="0">
                <a:solidFill>
                  <a:srgbClr val="800000"/>
                </a:solidFill>
                <a:latin typeface="黑体" panose="02010609060101010101" pitchFamily="2" charset="-122"/>
                <a:ea typeface="黑体" panose="02010609060101010101" pitchFamily="2" charset="-122"/>
              </a:rPr>
              <a:t>语言的形式美</a:t>
            </a:r>
            <a:endParaRPr lang="zh-CN" altLang="en-US" b="1" dirty="0">
              <a:solidFill>
                <a:srgbClr val="800000"/>
              </a:solidFill>
              <a:latin typeface="黑体" panose="02010609060101010101" pitchFamily="2" charset="-122"/>
              <a:ea typeface="黑体" panose="02010609060101010101" pitchFamily="2" charset="-122"/>
            </a:endParaRPr>
          </a:p>
          <a:p>
            <a:r>
              <a:rPr lang="zh-CN" altLang="en-US" b="1" dirty="0">
                <a:solidFill>
                  <a:srgbClr val="0000FF"/>
                </a:solidFill>
                <a:latin typeface="黑体" panose="02010609060101010101" pitchFamily="2" charset="-122"/>
                <a:ea typeface="黑体" panose="02010609060101010101" pitchFamily="2" charset="-122"/>
              </a:rPr>
              <a:t>（</a:t>
            </a:r>
            <a:r>
              <a:rPr lang="en-US" altLang="zh-CN" b="1" dirty="0">
                <a:solidFill>
                  <a:srgbClr val="0000FF"/>
                </a:solidFill>
                <a:latin typeface="黑体" panose="02010609060101010101" pitchFamily="2" charset="-122"/>
                <a:ea typeface="黑体" panose="02010609060101010101" pitchFamily="2" charset="-122"/>
              </a:rPr>
              <a:t>1</a:t>
            </a:r>
            <a:r>
              <a:rPr lang="zh-CN" altLang="en-US" b="1" dirty="0">
                <a:solidFill>
                  <a:srgbClr val="0000FF"/>
                </a:solidFill>
                <a:latin typeface="黑体" panose="02010609060101010101" pitchFamily="2" charset="-122"/>
                <a:ea typeface="黑体" panose="02010609060101010101" pitchFamily="2" charset="-122"/>
              </a:rPr>
              <a:t>）句式的整齐之美。即对偶成文或排比成文，“整齐而不雷同，匀称而不呆板”，读之上口，听之有力，极富表现力。</a:t>
            </a:r>
            <a:endParaRPr lang="zh-CN" altLang="en-US" b="1" dirty="0">
              <a:solidFill>
                <a:srgbClr val="0000FF"/>
              </a:solidFill>
              <a:latin typeface="黑体" panose="02010609060101010101" pitchFamily="2" charset="-122"/>
              <a:ea typeface="黑体" panose="02010609060101010101" pitchFamily="2" charset="-122"/>
            </a:endParaRPr>
          </a:p>
          <a:p>
            <a:r>
              <a:rPr lang="zh-CN" altLang="en-US" b="1" dirty="0">
                <a:solidFill>
                  <a:srgbClr val="9900FF"/>
                </a:solidFill>
                <a:latin typeface="黑体" panose="02010609060101010101" pitchFamily="2" charset="-122"/>
                <a:ea typeface="黑体" panose="02010609060101010101" pitchFamily="2" charset="-122"/>
              </a:rPr>
              <a:t>例：我之能长大成人，是母亲的血汗灌养的。我之能成为一个不十分坏的人，是母亲感化的。我的性格、习惯，是母亲传给的。</a:t>
            </a:r>
            <a:endParaRPr lang="zh-CN" altLang="en-US" b="1" dirty="0">
              <a:solidFill>
                <a:srgbClr val="9900FF"/>
              </a:solidFill>
              <a:latin typeface="黑体" panose="02010609060101010101" pitchFamily="2" charset="-122"/>
              <a:ea typeface="黑体" panose="02010609060101010101" pitchFamily="2" charset="-122"/>
            </a:endParaRPr>
          </a:p>
          <a:p>
            <a:r>
              <a:rPr lang="zh-CN" altLang="en-US" b="1" dirty="0">
                <a:solidFill>
                  <a:srgbClr val="CC00CC"/>
                </a:solidFill>
                <a:latin typeface="黑体" panose="02010609060101010101" pitchFamily="2" charset="-122"/>
                <a:ea typeface="黑体" panose="02010609060101010101" pitchFamily="2" charset="-122"/>
              </a:rPr>
              <a:t>近乎排比的句式写下了母亲对于“我”的根本意义，感情热烈诚挚。</a:t>
            </a:r>
            <a:endParaRPr lang="zh-CN" altLang="en-US" b="1" dirty="0">
              <a:solidFill>
                <a:srgbClr val="CC00CC"/>
              </a:solidFill>
              <a:latin typeface="黑体" panose="02010609060101010101" pitchFamily="2" charset="-122"/>
              <a:ea typeface="黑体" panose="02010609060101010101" pitchFamily="2" charset="-122"/>
            </a:endParaRPr>
          </a:p>
        </p:txBody>
      </p:sp>
      <p:sp>
        <p:nvSpPr>
          <p:cNvPr id="49155" name="矩形 49154"/>
          <p:cNvSpPr/>
          <p:nvPr/>
        </p:nvSpPr>
        <p:spPr>
          <a:xfrm>
            <a:off x="323850" y="709613"/>
            <a:ext cx="3887788" cy="55880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语言特色之三</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sp>
        <p:nvSpPr>
          <p:cNvPr id="49156" name="文本框 49155"/>
          <p:cNvSpPr txBox="1"/>
          <p:nvPr/>
        </p:nvSpPr>
        <p:spPr>
          <a:xfrm>
            <a:off x="395288" y="5589588"/>
            <a:ext cx="4105275"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品味语言</a:t>
            </a:r>
            <a:endPar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pic>
        <p:nvPicPr>
          <p:cNvPr id="49157" name="图片 49156" descr="200442205046842"/>
          <p:cNvPicPr>
            <a:picLocks noChangeAspect="1"/>
          </p:cNvPicPr>
          <p:nvPr/>
        </p:nvPicPr>
        <p:blipFill>
          <a:blip r:embed="rId1"/>
          <a:stretch>
            <a:fillRect/>
          </a:stretch>
        </p:blipFill>
        <p:spPr>
          <a:xfrm>
            <a:off x="4787900" y="5734050"/>
            <a:ext cx="3038475" cy="5905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9154">
                                            <p:txEl>
                                              <p:charRg st="0" end="7"/>
                                            </p:txEl>
                                          </p:spTgt>
                                        </p:tgtEl>
                                        <p:attrNameLst>
                                          <p:attrName>style.visibility</p:attrName>
                                        </p:attrNameLst>
                                      </p:cBhvr>
                                      <p:to>
                                        <p:strVal val="visible"/>
                                      </p:to>
                                    </p:set>
                                    <p:anim calcmode="lin" valueType="num">
                                      <p:cBhvr>
                                        <p:cTn id="7" dur="1000" fill="hold"/>
                                        <p:tgtEl>
                                          <p:spTgt spid="49154">
                                            <p:txEl>
                                              <p:charRg st="0" end="7"/>
                                            </p:txEl>
                                          </p:spTgt>
                                        </p:tgtEl>
                                        <p:attrNameLst>
                                          <p:attrName>ppt_x</p:attrName>
                                        </p:attrNameLst>
                                      </p:cBhvr>
                                      <p:tavLst>
                                        <p:tav tm="0">
                                          <p:val>
                                            <p:strVal val="#ppt_x-.2"/>
                                          </p:val>
                                        </p:tav>
                                        <p:tav tm="100000">
                                          <p:val>
                                            <p:strVal val="#ppt_x"/>
                                          </p:val>
                                        </p:tav>
                                      </p:tavLst>
                                    </p:anim>
                                    <p:anim calcmode="lin" valueType="num">
                                      <p:cBhvr>
                                        <p:cTn id="8" dur="1000" fill="hold"/>
                                        <p:tgtEl>
                                          <p:spTgt spid="49154">
                                            <p:txEl>
                                              <p:charRg st="0" end="7"/>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9154">
                                            <p:txEl>
                                              <p:charRg st="0" end="7"/>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9154">
                                            <p:txEl>
                                              <p:charRg st="7" end="62"/>
                                            </p:txEl>
                                          </p:spTgt>
                                        </p:tgtEl>
                                        <p:attrNameLst>
                                          <p:attrName>style.visibility</p:attrName>
                                        </p:attrNameLst>
                                      </p:cBhvr>
                                      <p:to>
                                        <p:strVal val="visible"/>
                                      </p:to>
                                    </p:set>
                                    <p:anim calcmode="lin" valueType="num">
                                      <p:cBhvr>
                                        <p:cTn id="14" dur="1000" fill="hold"/>
                                        <p:tgtEl>
                                          <p:spTgt spid="49154">
                                            <p:txEl>
                                              <p:charRg st="7" end="62"/>
                                            </p:txEl>
                                          </p:spTgt>
                                        </p:tgtEl>
                                        <p:attrNameLst>
                                          <p:attrName>ppt_x</p:attrName>
                                        </p:attrNameLst>
                                      </p:cBhvr>
                                      <p:tavLst>
                                        <p:tav tm="0">
                                          <p:val>
                                            <p:strVal val="#ppt_x-.2"/>
                                          </p:val>
                                        </p:tav>
                                        <p:tav tm="100000">
                                          <p:val>
                                            <p:strVal val="#ppt_x"/>
                                          </p:val>
                                        </p:tav>
                                      </p:tavLst>
                                    </p:anim>
                                    <p:anim calcmode="lin" valueType="num">
                                      <p:cBhvr>
                                        <p:cTn id="15" dur="1000" fill="hold"/>
                                        <p:tgtEl>
                                          <p:spTgt spid="49154">
                                            <p:txEl>
                                              <p:charRg st="7" end="62"/>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9154">
                                            <p:txEl>
                                              <p:charRg st="7" end="6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49154">
                                            <p:txEl>
                                              <p:charRg st="62" end="119"/>
                                            </p:txEl>
                                          </p:spTgt>
                                        </p:tgtEl>
                                        <p:attrNameLst>
                                          <p:attrName>style.visibility</p:attrName>
                                        </p:attrNameLst>
                                      </p:cBhvr>
                                      <p:to>
                                        <p:strVal val="visible"/>
                                      </p:to>
                                    </p:set>
                                    <p:anim calcmode="lin" valueType="num">
                                      <p:cBhvr>
                                        <p:cTn id="21" dur="1000" fill="hold"/>
                                        <p:tgtEl>
                                          <p:spTgt spid="49154">
                                            <p:txEl>
                                              <p:charRg st="62" end="119"/>
                                            </p:txEl>
                                          </p:spTgt>
                                        </p:tgtEl>
                                        <p:attrNameLst>
                                          <p:attrName>ppt_x</p:attrName>
                                        </p:attrNameLst>
                                      </p:cBhvr>
                                      <p:tavLst>
                                        <p:tav tm="0">
                                          <p:val>
                                            <p:strVal val="#ppt_x-.2"/>
                                          </p:val>
                                        </p:tav>
                                        <p:tav tm="100000">
                                          <p:val>
                                            <p:strVal val="#ppt_x"/>
                                          </p:val>
                                        </p:tav>
                                      </p:tavLst>
                                    </p:anim>
                                    <p:anim calcmode="lin" valueType="num">
                                      <p:cBhvr>
                                        <p:cTn id="22" dur="1000" fill="hold"/>
                                        <p:tgtEl>
                                          <p:spTgt spid="49154">
                                            <p:txEl>
                                              <p:charRg st="62" end="119"/>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9154">
                                            <p:txEl>
                                              <p:charRg st="62" end="119"/>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49154">
                                            <p:txEl>
                                              <p:charRg st="119" end="150"/>
                                            </p:txEl>
                                          </p:spTgt>
                                        </p:tgtEl>
                                        <p:attrNameLst>
                                          <p:attrName>style.visibility</p:attrName>
                                        </p:attrNameLst>
                                      </p:cBhvr>
                                      <p:to>
                                        <p:strVal val="visible"/>
                                      </p:to>
                                    </p:set>
                                    <p:anim calcmode="lin" valueType="num">
                                      <p:cBhvr>
                                        <p:cTn id="28" dur="1000" fill="hold"/>
                                        <p:tgtEl>
                                          <p:spTgt spid="49154">
                                            <p:txEl>
                                              <p:charRg st="119" end="150"/>
                                            </p:txEl>
                                          </p:spTgt>
                                        </p:tgtEl>
                                        <p:attrNameLst>
                                          <p:attrName>ppt_x</p:attrName>
                                        </p:attrNameLst>
                                      </p:cBhvr>
                                      <p:tavLst>
                                        <p:tav tm="0">
                                          <p:val>
                                            <p:strVal val="#ppt_x-.2"/>
                                          </p:val>
                                        </p:tav>
                                        <p:tav tm="100000">
                                          <p:val>
                                            <p:strVal val="#ppt_x"/>
                                          </p:val>
                                        </p:tav>
                                      </p:tavLst>
                                    </p:anim>
                                    <p:anim calcmode="lin" valueType="num">
                                      <p:cBhvr>
                                        <p:cTn id="29" dur="1000" fill="hold"/>
                                        <p:tgtEl>
                                          <p:spTgt spid="49154">
                                            <p:txEl>
                                              <p:charRg st="119" end="150"/>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49154">
                                            <p:txEl>
                                              <p:charRg st="119" end="15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文本占位符 50177"/>
          <p:cNvSpPr>
            <a:spLocks noGrp="1"/>
          </p:cNvSpPr>
          <p:nvPr>
            <p:ph type="body" idx="1"/>
          </p:nvPr>
        </p:nvSpPr>
        <p:spPr>
          <a:xfrm>
            <a:off x="144463" y="1196975"/>
            <a:ext cx="8748712" cy="4525963"/>
          </a:xfrm>
        </p:spPr>
        <p:txBody>
          <a:bodyPr/>
          <a:p>
            <a:pPr>
              <a:lnSpc>
                <a:spcPct val="80000"/>
              </a:lnSpc>
            </a:pPr>
            <a:r>
              <a:rPr lang="zh-CN" altLang="en-US" b="1" dirty="0">
                <a:solidFill>
                  <a:srgbClr val="0000FF"/>
                </a:solidFill>
                <a:latin typeface="黑体" panose="02010609060101010101" pitchFamily="2" charset="-122"/>
                <a:ea typeface="黑体" panose="02010609060101010101" pitchFamily="2" charset="-122"/>
              </a:rPr>
              <a:t>（</a:t>
            </a:r>
            <a:r>
              <a:rPr lang="en-US" altLang="zh-CN" b="1" dirty="0">
                <a:solidFill>
                  <a:srgbClr val="0000FF"/>
                </a:solidFill>
                <a:latin typeface="黑体" panose="02010609060101010101" pitchFamily="2" charset="-122"/>
                <a:ea typeface="黑体" panose="02010609060101010101" pitchFamily="2" charset="-122"/>
              </a:rPr>
              <a:t>2</a:t>
            </a:r>
            <a:r>
              <a:rPr lang="zh-CN" altLang="en-US" b="1" dirty="0">
                <a:solidFill>
                  <a:srgbClr val="0000FF"/>
                </a:solidFill>
                <a:latin typeface="黑体" panose="02010609060101010101" pitchFamily="2" charset="-122"/>
                <a:ea typeface="黑体" panose="02010609060101010101" pitchFamily="2" charset="-122"/>
              </a:rPr>
              <a:t>）句式的抑扬之美，即一句话内要注意词与词平仄相交，而几句话连用则要注意尾句平仄的互相呼应。</a:t>
            </a:r>
            <a:endParaRPr lang="zh-CN" altLang="en-US" b="1" dirty="0">
              <a:solidFill>
                <a:srgbClr val="0000FF"/>
              </a:solidFill>
              <a:latin typeface="黑体" panose="02010609060101010101" pitchFamily="2" charset="-122"/>
              <a:ea typeface="黑体" panose="02010609060101010101" pitchFamily="2" charset="-122"/>
            </a:endParaRPr>
          </a:p>
          <a:p>
            <a:pPr>
              <a:lnSpc>
                <a:spcPct val="80000"/>
              </a:lnSpc>
            </a:pPr>
            <a:r>
              <a:rPr lang="zh-CN" altLang="en-US" b="1" dirty="0">
                <a:solidFill>
                  <a:srgbClr val="9900FF"/>
                </a:solidFill>
                <a:latin typeface="黑体" panose="02010609060101010101" pitchFamily="2" charset="-122"/>
                <a:ea typeface="黑体" panose="02010609060101010101" pitchFamily="2" charset="-122"/>
              </a:rPr>
              <a:t>例：皇上跑了，丈夫死了，鬼子来了，满城是血光火焰，可是母亲不怕</a:t>
            </a:r>
            <a:r>
              <a:rPr lang="en-US" altLang="zh-CN" b="1">
                <a:solidFill>
                  <a:srgbClr val="9900FF"/>
                </a:solidFill>
                <a:latin typeface="Arial" panose="020B0604020202020204" pitchFamily="34" charset="0"/>
                <a:ea typeface="黑体" panose="02010609060101010101" pitchFamily="2" charset="-122"/>
              </a:rPr>
              <a:t>……</a:t>
            </a:r>
            <a:endParaRPr lang="en-US" altLang="zh-CN" b="1">
              <a:solidFill>
                <a:srgbClr val="9900FF"/>
              </a:solidFill>
              <a:latin typeface="黑体" panose="02010609060101010101" pitchFamily="2" charset="-122"/>
              <a:ea typeface="黑体" panose="02010609060101010101" pitchFamily="2" charset="-122"/>
            </a:endParaRPr>
          </a:p>
          <a:p>
            <a:pPr>
              <a:lnSpc>
                <a:spcPct val="80000"/>
              </a:lnSpc>
            </a:pPr>
            <a:r>
              <a:rPr lang="zh-CN" altLang="en-US" b="1" dirty="0">
                <a:solidFill>
                  <a:srgbClr val="0000FF"/>
                </a:solidFill>
                <a:latin typeface="黑体" panose="02010609060101010101" pitchFamily="2" charset="-122"/>
                <a:ea typeface="黑体" panose="02010609060101010101" pitchFamily="2" charset="-122"/>
              </a:rPr>
              <a:t>（</a:t>
            </a:r>
            <a:r>
              <a:rPr lang="en-US" altLang="zh-CN" b="1" dirty="0">
                <a:solidFill>
                  <a:srgbClr val="0000FF"/>
                </a:solidFill>
                <a:latin typeface="黑体" panose="02010609060101010101" pitchFamily="2" charset="-122"/>
                <a:ea typeface="黑体" panose="02010609060101010101" pitchFamily="2" charset="-122"/>
              </a:rPr>
              <a:t>3</a:t>
            </a:r>
            <a:r>
              <a:rPr lang="zh-CN" altLang="en-US" b="1" dirty="0">
                <a:solidFill>
                  <a:srgbClr val="0000FF"/>
                </a:solidFill>
                <a:latin typeface="黑体" panose="02010609060101010101" pitchFamily="2" charset="-122"/>
                <a:ea typeface="黑体" panose="02010609060101010101" pitchFamily="2" charset="-122"/>
              </a:rPr>
              <a:t>）句式的错落之美。整段文字中或骈散结合，或用语上的雅俗结合，参差有变，就显出一种错落之美来。</a:t>
            </a:r>
            <a:endParaRPr lang="zh-CN" altLang="en-US" b="1" dirty="0">
              <a:solidFill>
                <a:srgbClr val="0000FF"/>
              </a:solidFill>
              <a:latin typeface="黑体" panose="02010609060101010101" pitchFamily="2" charset="-122"/>
              <a:ea typeface="黑体" panose="02010609060101010101" pitchFamily="2" charset="-122"/>
            </a:endParaRPr>
          </a:p>
          <a:p>
            <a:pPr>
              <a:lnSpc>
                <a:spcPct val="80000"/>
              </a:lnSpc>
            </a:pPr>
            <a:r>
              <a:rPr lang="zh-CN" altLang="en-US" b="1" dirty="0">
                <a:solidFill>
                  <a:srgbClr val="9900FF"/>
                </a:solidFill>
                <a:latin typeface="黑体" panose="02010609060101010101" pitchFamily="2" charset="-122"/>
                <a:ea typeface="黑体" panose="02010609060101010101" pitchFamily="2" charset="-122"/>
              </a:rPr>
              <a:t>例：第</a:t>
            </a:r>
            <a:r>
              <a:rPr lang="en-US" altLang="zh-CN" b="1" dirty="0">
                <a:solidFill>
                  <a:srgbClr val="9900FF"/>
                </a:solidFill>
                <a:latin typeface="黑体" panose="02010609060101010101" pitchFamily="2" charset="-122"/>
                <a:ea typeface="黑体" panose="02010609060101010101" pitchFamily="2" charset="-122"/>
              </a:rPr>
              <a:t>11</a:t>
            </a:r>
            <a:r>
              <a:rPr lang="zh-CN" altLang="en-US" b="1" dirty="0">
                <a:solidFill>
                  <a:srgbClr val="9900FF"/>
                </a:solidFill>
                <a:latin typeface="黑体" panose="02010609060101010101" pitchFamily="2" charset="-122"/>
                <a:ea typeface="黑体" panose="02010609060101010101" pitchFamily="2" charset="-122"/>
              </a:rPr>
              <a:t>段中用了一些俗语，也有并列句，交错变化，却有哲理，有韵味，有错落之美。</a:t>
            </a:r>
            <a:endParaRPr lang="zh-CN" altLang="en-US" b="1" dirty="0">
              <a:solidFill>
                <a:srgbClr val="9900FF"/>
              </a:solidFill>
              <a:latin typeface="黑体" panose="02010609060101010101" pitchFamily="2" charset="-122"/>
              <a:ea typeface="黑体" panose="02010609060101010101" pitchFamily="2" charset="-122"/>
            </a:endParaRPr>
          </a:p>
        </p:txBody>
      </p:sp>
      <p:sp>
        <p:nvSpPr>
          <p:cNvPr id="50179" name="矩形 50178"/>
          <p:cNvSpPr/>
          <p:nvPr/>
        </p:nvSpPr>
        <p:spPr>
          <a:xfrm>
            <a:off x="323850" y="260350"/>
            <a:ext cx="3887788" cy="55880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语言特色之三</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sp>
        <p:nvSpPr>
          <p:cNvPr id="50180" name="文本框 50179"/>
          <p:cNvSpPr txBox="1"/>
          <p:nvPr/>
        </p:nvSpPr>
        <p:spPr>
          <a:xfrm>
            <a:off x="395288" y="5589588"/>
            <a:ext cx="4105275"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品味语言</a:t>
            </a:r>
            <a:endPar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pic>
        <p:nvPicPr>
          <p:cNvPr id="50181" name="图片 50180" descr="425"/>
          <p:cNvPicPr>
            <a:picLocks noChangeAspect="1"/>
          </p:cNvPicPr>
          <p:nvPr/>
        </p:nvPicPr>
        <p:blipFill>
          <a:blip r:embed="rId1"/>
          <a:stretch>
            <a:fillRect/>
          </a:stretch>
        </p:blipFill>
        <p:spPr>
          <a:xfrm>
            <a:off x="6877050" y="5516563"/>
            <a:ext cx="1079500" cy="10795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78">
                                            <p:txEl>
                                              <p:charRg st="0" end="48"/>
                                            </p:txEl>
                                          </p:spTgt>
                                        </p:tgtEl>
                                        <p:attrNameLst>
                                          <p:attrName>style.visibility</p:attrName>
                                        </p:attrNameLst>
                                      </p:cBhvr>
                                      <p:to>
                                        <p:strVal val="visible"/>
                                      </p:to>
                                    </p:set>
                                    <p:anim calcmode="lin" valueType="num">
                                      <p:cBhvr additive="base">
                                        <p:cTn id="7" dur="500" fill="hold"/>
                                        <p:tgtEl>
                                          <p:spTgt spid="50178">
                                            <p:txEl>
                                              <p:charRg st="0" end="48"/>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0178">
                                            <p:txEl>
                                              <p:charRg st="0" end="48"/>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0178">
                                            <p:txEl>
                                              <p:charRg st="48" end="82"/>
                                            </p:txEl>
                                          </p:spTgt>
                                        </p:tgtEl>
                                        <p:attrNameLst>
                                          <p:attrName>style.visibility</p:attrName>
                                        </p:attrNameLst>
                                      </p:cBhvr>
                                      <p:to>
                                        <p:strVal val="visible"/>
                                      </p:to>
                                    </p:set>
                                    <p:anim calcmode="lin" valueType="num">
                                      <p:cBhvr additive="base">
                                        <p:cTn id="13" dur="500" fill="hold"/>
                                        <p:tgtEl>
                                          <p:spTgt spid="50178">
                                            <p:txEl>
                                              <p:charRg st="48" end="8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0178">
                                            <p:txEl>
                                              <p:charRg st="48" end="8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0178">
                                            <p:txEl>
                                              <p:charRg st="82" end="131"/>
                                            </p:txEl>
                                          </p:spTgt>
                                        </p:tgtEl>
                                        <p:attrNameLst>
                                          <p:attrName>style.visibility</p:attrName>
                                        </p:attrNameLst>
                                      </p:cBhvr>
                                      <p:to>
                                        <p:strVal val="visible"/>
                                      </p:to>
                                    </p:set>
                                    <p:anim calcmode="lin" valueType="num">
                                      <p:cBhvr additive="base">
                                        <p:cTn id="19" dur="500" fill="hold"/>
                                        <p:tgtEl>
                                          <p:spTgt spid="50178">
                                            <p:txEl>
                                              <p:charRg st="82" end="13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0178">
                                            <p:txEl>
                                              <p:charRg st="82" end="13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0178">
                                            <p:txEl>
                                              <p:charRg st="131" end="172"/>
                                            </p:txEl>
                                          </p:spTgt>
                                        </p:tgtEl>
                                        <p:attrNameLst>
                                          <p:attrName>style.visibility</p:attrName>
                                        </p:attrNameLst>
                                      </p:cBhvr>
                                      <p:to>
                                        <p:strVal val="visible"/>
                                      </p:to>
                                    </p:set>
                                    <p:anim calcmode="lin" valueType="num">
                                      <p:cBhvr additive="base">
                                        <p:cTn id="25" dur="500" fill="hold"/>
                                        <p:tgtEl>
                                          <p:spTgt spid="50178">
                                            <p:txEl>
                                              <p:charRg st="131" end="17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0178">
                                            <p:txEl>
                                              <p:charRg st="131" end="17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文本占位符 54273"/>
          <p:cNvSpPr>
            <a:spLocks noGrp="1"/>
          </p:cNvSpPr>
          <p:nvPr>
            <p:ph type="body" idx="1"/>
          </p:nvPr>
        </p:nvSpPr>
        <p:spPr>
          <a:xfrm>
            <a:off x="179388" y="692150"/>
            <a:ext cx="8569325" cy="1368425"/>
          </a:xfrm>
        </p:spPr>
        <p:txBody>
          <a:bodyPr/>
          <a:p>
            <a:r>
              <a:rPr lang="en-US" altLang="zh-CN" sz="4000" b="1" dirty="0">
                <a:latin typeface="隶书" panose="02010509060101010101" pitchFamily="1" charset="-122"/>
                <a:ea typeface="隶书" panose="02010509060101010101" pitchFamily="1" charset="-122"/>
              </a:rPr>
              <a:t>1</a:t>
            </a:r>
            <a:r>
              <a:rPr lang="zh-CN" altLang="en-US" sz="4000" b="1" dirty="0">
                <a:latin typeface="隶书" panose="02010509060101010101" pitchFamily="1" charset="-122"/>
                <a:ea typeface="隶书" panose="02010509060101010101" pitchFamily="1" charset="-122"/>
              </a:rPr>
              <a:t>、你还知道哪些有关亲情的名    句，说一说，和大家一起分享。</a:t>
            </a:r>
            <a:endParaRPr lang="zh-CN" altLang="en-US" sz="4000" b="1" dirty="0">
              <a:latin typeface="隶书" panose="02010509060101010101" pitchFamily="1" charset="-122"/>
              <a:ea typeface="隶书" panose="02010509060101010101" pitchFamily="1" charset="-122"/>
            </a:endParaRPr>
          </a:p>
        </p:txBody>
      </p:sp>
      <p:sp>
        <p:nvSpPr>
          <p:cNvPr id="54275" name="文本框 54274"/>
          <p:cNvSpPr txBox="1"/>
          <p:nvPr/>
        </p:nvSpPr>
        <p:spPr>
          <a:xfrm>
            <a:off x="395288" y="5589588"/>
            <a:ext cx="4321175"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迁移延伸</a:t>
            </a:r>
            <a:endPar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sp>
        <p:nvSpPr>
          <p:cNvPr id="54276" name="矩形 54275"/>
          <p:cNvSpPr/>
          <p:nvPr/>
        </p:nvSpPr>
        <p:spPr>
          <a:xfrm>
            <a:off x="323850" y="1844675"/>
            <a:ext cx="8353425" cy="3503613"/>
          </a:xfrm>
          <a:prstGeom prst="rect">
            <a:avLst/>
          </a:prstGeom>
          <a:noFill/>
          <a:ln w="9525">
            <a:noFill/>
          </a:ln>
        </p:spPr>
        <p:txBody>
          <a:bodyPr anchor="ctr">
            <a:spAutoFit/>
          </a:bodyPr>
          <a:p>
            <a:r>
              <a:rPr lang="zh-CN" altLang="en-US" sz="3200" b="1" dirty="0">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rPr>
              <a:t>谁言寸草心，报得三春晖。 </a:t>
            </a:r>
            <a:endParaRPr lang="zh-CN" altLang="en-US" sz="3200" b="1" dirty="0">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3200" b="1">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rPr>
              <a:t>                   </a:t>
            </a:r>
            <a:r>
              <a:rPr lang="en-US" altLang="zh-CN" sz="3200" b="1">
                <a:solidFill>
                  <a:srgbClr val="003300"/>
                </a:solidFill>
                <a:effectLst>
                  <a:outerShdw blurRad="38100" dist="38100" dir="2700000">
                    <a:srgbClr val="C0C0C0"/>
                  </a:outerShdw>
                </a:effectLst>
                <a:latin typeface="Arial" panose="020B0604020202020204" pitchFamily="34" charset="0"/>
                <a:ea typeface="黑体" panose="02010609060101010101" pitchFamily="2" charset="-122"/>
              </a:rPr>
              <a:t>——</a:t>
            </a:r>
            <a:r>
              <a:rPr lang="zh-CN" altLang="en-US" sz="3200" b="1" dirty="0">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孟郊</a:t>
            </a:r>
            <a:r>
              <a:rPr lang="en-US" altLang="zh-CN" sz="3200" b="1" dirty="0">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游子吟</a:t>
            </a:r>
            <a:r>
              <a:rPr lang="en-US" altLang="zh-CN" sz="3200" b="1">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a:t>
            </a:r>
            <a:endParaRPr lang="en-US" altLang="zh-CN" sz="3200" b="1">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3200" b="1" dirty="0">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rPr>
              <a:t>身体发肤，受之父母，不敢毁伤，孝之始也。</a:t>
            </a:r>
            <a:endParaRPr lang="zh-CN" altLang="en-US" sz="3200" b="1" dirty="0">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3200" b="1">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rPr>
              <a:t>                 </a:t>
            </a:r>
            <a:r>
              <a:rPr lang="en-US" altLang="zh-CN" sz="3200" b="1">
                <a:solidFill>
                  <a:srgbClr val="003300"/>
                </a:solidFill>
                <a:effectLst>
                  <a:outerShdw blurRad="38100" dist="38100" dir="2700000">
                    <a:srgbClr val="C0C0C0"/>
                  </a:outerShdw>
                </a:effectLst>
                <a:latin typeface="Arial" panose="020B0604020202020204" pitchFamily="34" charset="0"/>
                <a:ea typeface="黑体" panose="02010609060101010101" pitchFamily="2" charset="-122"/>
              </a:rPr>
              <a:t>——</a:t>
            </a:r>
            <a:r>
              <a:rPr lang="en-US" altLang="zh-CN" sz="3200" b="1" dirty="0">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孝经</a:t>
            </a:r>
            <a:r>
              <a:rPr lang="en-US" altLang="zh-CN" sz="3200" b="1">
                <a:solidFill>
                  <a:srgbClr val="003300"/>
                </a:solidFill>
                <a:effectLst>
                  <a:outerShdw blurRad="38100" dist="38100" dir="2700000">
                    <a:srgbClr val="C0C0C0"/>
                  </a:outerShdw>
                </a:effectLst>
                <a:latin typeface="Arial" panose="020B0604020202020204" pitchFamily="34" charset="0"/>
                <a:ea typeface="黑体" panose="02010609060101010101" pitchFamily="2" charset="-122"/>
              </a:rPr>
              <a:t>•</a:t>
            </a:r>
            <a:r>
              <a:rPr lang="zh-CN" altLang="en-US" sz="3200" b="1" dirty="0">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开宗明义章</a:t>
            </a:r>
            <a:r>
              <a:rPr lang="en-US" altLang="zh-CN" sz="3200" b="1">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a:t>
            </a:r>
            <a:br>
              <a:rPr lang="en-US" altLang="zh-CN" sz="3200" b="1" dirty="0">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rPr>
            </a:br>
            <a:r>
              <a:rPr lang="zh-CN" altLang="en-US" sz="3200" b="1" dirty="0">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rPr>
              <a:t>母亲呵！你是荷叶，我是红莲，心中的雨点来了，谁是我在无遮拦天空下的阴蔽。</a:t>
            </a:r>
            <a:endParaRPr lang="zh-CN" altLang="en-US" sz="3200" b="1" dirty="0">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3200" b="1">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rPr>
              <a:t>                   </a:t>
            </a:r>
            <a:r>
              <a:rPr lang="en-US" altLang="zh-CN" sz="3200" b="1">
                <a:solidFill>
                  <a:srgbClr val="003300"/>
                </a:solidFill>
                <a:effectLst>
                  <a:outerShdw blurRad="38100" dist="38100" dir="2700000">
                    <a:srgbClr val="C0C0C0"/>
                  </a:outerShdw>
                </a:effectLst>
                <a:latin typeface="Arial" panose="020B0604020202020204" pitchFamily="34" charset="0"/>
                <a:ea typeface="黑体" panose="02010609060101010101" pitchFamily="2" charset="-122"/>
              </a:rPr>
              <a:t>——</a:t>
            </a:r>
            <a:r>
              <a:rPr lang="zh-CN" altLang="en-US" sz="3200" b="1" dirty="0">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冰心</a:t>
            </a:r>
            <a:endParaRPr lang="zh-CN" altLang="en-US" sz="3200" b="1" dirty="0">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pic>
        <p:nvPicPr>
          <p:cNvPr id="54277" name="图片 54276" descr="mother"/>
          <p:cNvPicPr>
            <a:picLocks noChangeAspect="1"/>
          </p:cNvPicPr>
          <p:nvPr/>
        </p:nvPicPr>
        <p:blipFill>
          <a:blip r:embed="rId1"/>
          <a:stretch>
            <a:fillRect/>
          </a:stretch>
        </p:blipFill>
        <p:spPr>
          <a:xfrm>
            <a:off x="7740650" y="908050"/>
            <a:ext cx="1274763" cy="2027238"/>
          </a:xfrm>
          <a:prstGeom prst="rect">
            <a:avLst/>
          </a:prstGeom>
          <a:noFill/>
          <a:ln w="9525">
            <a:noFill/>
          </a:ln>
        </p:spPr>
      </p:pic>
      <p:sp>
        <p:nvSpPr>
          <p:cNvPr id="54278" name="矩形 54277"/>
          <p:cNvSpPr/>
          <p:nvPr/>
        </p:nvSpPr>
        <p:spPr>
          <a:xfrm>
            <a:off x="179388" y="5241925"/>
            <a:ext cx="9467850" cy="1066800"/>
          </a:xfrm>
          <a:prstGeom prst="rect">
            <a:avLst/>
          </a:prstGeom>
          <a:noFill/>
          <a:ln w="9525">
            <a:noFill/>
          </a:ln>
        </p:spPr>
        <p:txBody>
          <a:bodyPr anchor="ctr">
            <a:spAutoFit/>
          </a:bodyPr>
          <a:p>
            <a:r>
              <a:rPr lang="zh-CN" altLang="en-US" sz="3200" b="1" dirty="0">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rPr>
              <a:t>岁月给母亲带来忧愁，但并未使她的爱减去半分。 </a:t>
            </a:r>
            <a:endParaRPr lang="zh-CN" altLang="en-US" sz="3200" b="1" dirty="0">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3200" b="1">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rPr>
              <a:t>                    </a:t>
            </a:r>
            <a:r>
              <a:rPr lang="en-US" altLang="zh-CN" sz="3200" b="1">
                <a:solidFill>
                  <a:srgbClr val="003300"/>
                </a:solidFill>
                <a:effectLst>
                  <a:outerShdw blurRad="38100" dist="38100" dir="2700000">
                    <a:srgbClr val="C0C0C0"/>
                  </a:outerShdw>
                </a:effectLst>
                <a:latin typeface="Arial" panose="020B0604020202020204" pitchFamily="34" charset="0"/>
                <a:ea typeface="黑体" panose="02010609060101010101" pitchFamily="2" charset="-122"/>
              </a:rPr>
              <a:t>——</a:t>
            </a:r>
            <a:r>
              <a:rPr lang="en-US" altLang="zh-CN" sz="3200" b="1" dirty="0">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英国</a:t>
            </a:r>
            <a:r>
              <a:rPr lang="en-US" altLang="zh-CN" sz="3200" b="1" dirty="0">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3300"/>
                </a:solidFill>
                <a:effectLst>
                  <a:outerShdw blurRad="38100" dist="38100" dir="2700000">
                    <a:srgbClr val="C0C0C0"/>
                  </a:outerShdw>
                </a:effectLst>
                <a:latin typeface="黑体" panose="02010609060101010101" pitchFamily="2" charset="-122"/>
                <a:ea typeface="黑体" panose="02010609060101010101" pitchFamily="2" charset="-122"/>
              </a:rPr>
              <a:t>华兹华斯</a:t>
            </a:r>
            <a:r>
              <a:rPr lang="zh-CN" altLang="en-US" sz="3200" b="1" dirty="0">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rPr>
              <a:t> </a:t>
            </a:r>
            <a:endParaRPr lang="zh-CN" altLang="en-US" sz="3200" b="1" dirty="0">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4274">
                                            <p:txEl>
                                              <p:charRg st="0" end="33"/>
                                            </p:txEl>
                                          </p:spTgt>
                                        </p:tgtEl>
                                        <p:attrNameLst>
                                          <p:attrName>style.visibility</p:attrName>
                                        </p:attrNameLst>
                                      </p:cBhvr>
                                      <p:to>
                                        <p:strVal val="visible"/>
                                      </p:to>
                                    </p:set>
                                    <p:animEffect transition="in" filter="wipe(down)">
                                      <p:cBhvr>
                                        <p:cTn id="7" dur="500"/>
                                        <p:tgtEl>
                                          <p:spTgt spid="54274">
                                            <p:txEl>
                                              <p:charRg st="0" end="33"/>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4276"/>
                                        </p:tgtEl>
                                        <p:attrNameLst>
                                          <p:attrName>style.visibility</p:attrName>
                                        </p:attrNameLst>
                                      </p:cBhvr>
                                      <p:to>
                                        <p:strVal val="visible"/>
                                      </p:to>
                                    </p:set>
                                    <p:animEffect transition="in" filter="dissolve">
                                      <p:cBhvr>
                                        <p:cTn id="12" dur="500"/>
                                        <p:tgtEl>
                                          <p:spTgt spid="54276"/>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54278"/>
                                        </p:tgtEl>
                                        <p:attrNameLst>
                                          <p:attrName>style.visibility</p:attrName>
                                        </p:attrNameLst>
                                      </p:cBhvr>
                                      <p:to>
                                        <p:strVal val="visible"/>
                                      </p:to>
                                    </p:set>
                                    <p:animEffect transition="in" filter="dissolve">
                                      <p:cBhvr>
                                        <p:cTn id="15" dur="500"/>
                                        <p:tgtEl>
                                          <p:spTgt spid="54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build="p"/>
      <p:bldP spid="54276" grpId="0"/>
      <p:bldP spid="5427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文本框 55297"/>
          <p:cNvSpPr txBox="1"/>
          <p:nvPr/>
        </p:nvSpPr>
        <p:spPr>
          <a:xfrm>
            <a:off x="395288" y="5373688"/>
            <a:ext cx="4321175"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迁移延伸</a:t>
            </a:r>
            <a:endPar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sp>
        <p:nvSpPr>
          <p:cNvPr id="55299" name="文本占位符 55298"/>
          <p:cNvSpPr>
            <a:spLocks noGrp="1"/>
          </p:cNvSpPr>
          <p:nvPr>
            <p:ph type="body" idx="1"/>
          </p:nvPr>
        </p:nvSpPr>
        <p:spPr>
          <a:xfrm>
            <a:off x="323850" y="765175"/>
            <a:ext cx="8569325" cy="1368425"/>
          </a:xfrm>
        </p:spPr>
        <p:txBody>
          <a:bodyPr/>
          <a:p>
            <a:r>
              <a:rPr lang="en-US" altLang="zh-CN" sz="4400" b="1" dirty="0">
                <a:solidFill>
                  <a:srgbClr val="003300"/>
                </a:solidFill>
                <a:latin typeface="黑体" panose="02010609060101010101" pitchFamily="2" charset="-122"/>
                <a:ea typeface="黑体" panose="02010609060101010101" pitchFamily="2" charset="-122"/>
              </a:rPr>
              <a:t>2</a:t>
            </a:r>
            <a:r>
              <a:rPr lang="zh-CN" altLang="en-US" sz="4400" b="1" dirty="0">
                <a:solidFill>
                  <a:srgbClr val="003300"/>
                </a:solidFill>
                <a:latin typeface="黑体" panose="02010609060101010101" pitchFamily="2" charset="-122"/>
                <a:ea typeface="黑体" panose="02010609060101010101" pitchFamily="2" charset="-122"/>
              </a:rPr>
              <a:t>、你还知道哪些感人的亲情故事？</a:t>
            </a:r>
            <a:endParaRPr lang="zh-CN" altLang="en-US" sz="4400" b="1" dirty="0">
              <a:solidFill>
                <a:srgbClr val="003300"/>
              </a:solidFill>
              <a:latin typeface="黑体" panose="02010609060101010101" pitchFamily="2" charset="-122"/>
              <a:ea typeface="黑体" panose="02010609060101010101" pitchFamily="2" charset="-122"/>
            </a:endParaRPr>
          </a:p>
        </p:txBody>
      </p:sp>
      <p:grpSp>
        <p:nvGrpSpPr>
          <p:cNvPr id="55300" name="组合 55299"/>
          <p:cNvGrpSpPr/>
          <p:nvPr/>
        </p:nvGrpSpPr>
        <p:grpSpPr>
          <a:xfrm>
            <a:off x="684213" y="2852738"/>
            <a:ext cx="1876425" cy="2111375"/>
            <a:chOff x="476" y="2115"/>
            <a:chExt cx="1274" cy="1375"/>
          </a:xfrm>
        </p:grpSpPr>
        <p:pic>
          <p:nvPicPr>
            <p:cNvPr id="55301" name="图片 55300" descr="图片2"/>
            <p:cNvPicPr>
              <a:picLocks noChangeAspect="1"/>
            </p:cNvPicPr>
            <p:nvPr/>
          </p:nvPicPr>
          <p:blipFill>
            <a:blip r:embed="rId1"/>
            <a:stretch>
              <a:fillRect/>
            </a:stretch>
          </p:blipFill>
          <p:spPr>
            <a:xfrm>
              <a:off x="476" y="2115"/>
              <a:ext cx="1270" cy="1038"/>
            </a:xfrm>
            <a:prstGeom prst="rect">
              <a:avLst/>
            </a:prstGeom>
            <a:noFill/>
            <a:ln w="9525">
              <a:noFill/>
            </a:ln>
          </p:spPr>
        </p:pic>
        <p:sp>
          <p:nvSpPr>
            <p:cNvPr id="55302" name="文本框 55301"/>
            <p:cNvSpPr txBox="1"/>
            <p:nvPr/>
          </p:nvSpPr>
          <p:spPr>
            <a:xfrm>
              <a:off x="521" y="3113"/>
              <a:ext cx="1229" cy="377"/>
            </a:xfrm>
            <a:prstGeom prst="rect">
              <a:avLst/>
            </a:prstGeom>
            <a:noFill/>
            <a:ln w="9525">
              <a:noFill/>
            </a:ln>
          </p:spPr>
          <p:txBody>
            <a:bodyPr wrap="none" anchor="t">
              <a:spAutoFit/>
            </a:bodyPr>
            <a:p>
              <a:r>
                <a:rPr lang="zh-CN" altLang="en-US" sz="3200" b="1" dirty="0">
                  <a:effectLst>
                    <a:outerShdw blurRad="38100" dist="38100" dir="2700000">
                      <a:srgbClr val="C0C0C0"/>
                    </a:outerShdw>
                  </a:effectLst>
                  <a:latin typeface="Arial" panose="020B0604020202020204" pitchFamily="34" charset="0"/>
                  <a:ea typeface="黑体" panose="02010609060101010101" pitchFamily="2" charset="-122"/>
                </a:rPr>
                <a:t>孟母三迁</a:t>
              </a:r>
              <a:endParaRPr lang="zh-CN" altLang="en-US" sz="3200" b="1" dirty="0">
                <a:effectLst>
                  <a:outerShdw blurRad="38100" dist="38100" dir="2700000">
                    <a:srgbClr val="C0C0C0"/>
                  </a:outerShdw>
                </a:effectLst>
                <a:latin typeface="Arial" panose="020B0604020202020204" pitchFamily="34" charset="0"/>
                <a:ea typeface="黑体" panose="02010609060101010101" pitchFamily="2" charset="-122"/>
              </a:endParaRPr>
            </a:p>
          </p:txBody>
        </p:sp>
      </p:grpSp>
      <p:grpSp>
        <p:nvGrpSpPr>
          <p:cNvPr id="55303" name="组合 55302"/>
          <p:cNvGrpSpPr/>
          <p:nvPr/>
        </p:nvGrpSpPr>
        <p:grpSpPr>
          <a:xfrm>
            <a:off x="3059113" y="1700213"/>
            <a:ext cx="2438400" cy="2955925"/>
            <a:chOff x="1882" y="1162"/>
            <a:chExt cx="1536" cy="1862"/>
          </a:xfrm>
        </p:grpSpPr>
        <p:sp>
          <p:nvSpPr>
            <p:cNvPr id="55304" name="矩形 55303"/>
            <p:cNvSpPr/>
            <p:nvPr/>
          </p:nvSpPr>
          <p:spPr>
            <a:xfrm>
              <a:off x="2064" y="2659"/>
              <a:ext cx="1268" cy="365"/>
            </a:xfrm>
            <a:prstGeom prst="rect">
              <a:avLst/>
            </a:prstGeom>
            <a:noFill/>
            <a:ln w="9525">
              <a:noFill/>
            </a:ln>
          </p:spPr>
          <p:txBody>
            <a:bodyPr wrap="none" anchor="ctr">
              <a:spAutoFit/>
            </a:bodyPr>
            <a:p>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岳母刺字 </a:t>
              </a:r>
              <a:endPar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endParaRPr>
            </a:p>
          </p:txBody>
        </p:sp>
        <p:pic>
          <p:nvPicPr>
            <p:cNvPr id="55305" name="图片 55304" descr="xin_fbdc8b5ff02f4f1caa5793a5234e2276"/>
            <p:cNvPicPr>
              <a:picLocks noChangeAspect="1"/>
            </p:cNvPicPr>
            <p:nvPr/>
          </p:nvPicPr>
          <p:blipFill>
            <a:blip r:embed="rId2"/>
            <a:stretch>
              <a:fillRect/>
            </a:stretch>
          </p:blipFill>
          <p:spPr>
            <a:xfrm>
              <a:off x="1882" y="1162"/>
              <a:ext cx="1536" cy="1486"/>
            </a:xfrm>
            <a:prstGeom prst="rect">
              <a:avLst/>
            </a:prstGeom>
            <a:noFill/>
            <a:ln w="9525">
              <a:noFill/>
            </a:ln>
          </p:spPr>
        </p:pic>
      </p:grpSp>
      <p:grpSp>
        <p:nvGrpSpPr>
          <p:cNvPr id="55306" name="组合 55305"/>
          <p:cNvGrpSpPr/>
          <p:nvPr/>
        </p:nvGrpSpPr>
        <p:grpSpPr>
          <a:xfrm>
            <a:off x="5651500" y="3213100"/>
            <a:ext cx="3173413" cy="2811463"/>
            <a:chOff x="3742" y="1979"/>
            <a:chExt cx="1999" cy="1771"/>
          </a:xfrm>
        </p:grpSpPr>
        <p:sp>
          <p:nvSpPr>
            <p:cNvPr id="55307" name="文本框 55306"/>
            <p:cNvSpPr txBox="1"/>
            <p:nvPr/>
          </p:nvSpPr>
          <p:spPr>
            <a:xfrm>
              <a:off x="3833" y="3385"/>
              <a:ext cx="1908" cy="365"/>
            </a:xfrm>
            <a:prstGeom prst="rect">
              <a:avLst/>
            </a:prstGeom>
            <a:noFill/>
            <a:ln w="9525">
              <a:noFill/>
            </a:ln>
          </p:spPr>
          <p:txBody>
            <a:bodyPr wrap="none" anchor="t">
              <a:spAutoFit/>
            </a:bodyPr>
            <a:p>
              <a:r>
                <a:rPr lang="zh-CN" altLang="en-US" sz="3200" b="1" dirty="0">
                  <a:effectLst>
                    <a:outerShdw blurRad="38100" dist="38100" dir="2700000">
                      <a:srgbClr val="C0C0C0"/>
                    </a:outerShdw>
                  </a:effectLst>
                  <a:latin typeface="Arial" panose="020B0604020202020204" pitchFamily="34" charset="0"/>
                  <a:ea typeface="黑体" panose="02010609060101010101" pitchFamily="2" charset="-122"/>
                </a:rPr>
                <a:t>朱自清</a:t>
              </a:r>
              <a:r>
                <a:rPr lang="en-US" altLang="zh-CN" sz="3200" b="1" dirty="0">
                  <a:effectLst>
                    <a:outerShdw blurRad="38100" dist="38100" dir="2700000">
                      <a:srgbClr val="C0C0C0"/>
                    </a:outerShdw>
                  </a:effectLst>
                  <a:latin typeface="Arial" panose="020B0604020202020204" pitchFamily="34" charset="0"/>
                  <a:ea typeface="黑体" panose="02010609060101010101" pitchFamily="2" charset="-122"/>
                </a:rPr>
                <a:t>《</a:t>
              </a:r>
              <a:r>
                <a:rPr lang="zh-CN" altLang="en-US" sz="3200" b="1" dirty="0">
                  <a:effectLst>
                    <a:outerShdw blurRad="38100" dist="38100" dir="2700000">
                      <a:srgbClr val="C0C0C0"/>
                    </a:outerShdw>
                  </a:effectLst>
                  <a:latin typeface="Arial" panose="020B0604020202020204" pitchFamily="34" charset="0"/>
                  <a:ea typeface="黑体" panose="02010609060101010101" pitchFamily="2" charset="-122"/>
                </a:rPr>
                <a:t>背影</a:t>
              </a:r>
              <a:r>
                <a:rPr lang="en-US" altLang="zh-CN" sz="3200" b="1">
                  <a:effectLst>
                    <a:outerShdw blurRad="38100" dist="38100" dir="2700000">
                      <a:srgbClr val="C0C0C0"/>
                    </a:outerShdw>
                  </a:effectLst>
                  <a:latin typeface="Arial" panose="020B0604020202020204" pitchFamily="34" charset="0"/>
                  <a:ea typeface="黑体" panose="02010609060101010101" pitchFamily="2" charset="-122"/>
                </a:rPr>
                <a:t>》</a:t>
              </a:r>
              <a:endParaRPr lang="en-US" altLang="zh-CN" sz="3200" b="1">
                <a:effectLst>
                  <a:outerShdw blurRad="38100" dist="38100" dir="2700000">
                    <a:srgbClr val="C0C0C0"/>
                  </a:outerShdw>
                </a:effectLst>
                <a:latin typeface="Arial" panose="020B0604020202020204" pitchFamily="34" charset="0"/>
                <a:ea typeface="黑体" panose="02010609060101010101" pitchFamily="2" charset="-122"/>
              </a:endParaRPr>
            </a:p>
          </p:txBody>
        </p:sp>
        <p:pic>
          <p:nvPicPr>
            <p:cNvPr id="55308" name="图片 55307" descr="backshadow1"/>
            <p:cNvPicPr>
              <a:picLocks noChangeAspect="1"/>
            </p:cNvPicPr>
            <p:nvPr/>
          </p:nvPicPr>
          <p:blipFill>
            <a:blip r:embed="rId3"/>
            <a:stretch>
              <a:fillRect/>
            </a:stretch>
          </p:blipFill>
          <p:spPr>
            <a:xfrm>
              <a:off x="3742" y="1979"/>
              <a:ext cx="1905" cy="1436"/>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5299">
                                            <p:txEl>
                                              <p:charRg st="0" end="17"/>
                                            </p:txEl>
                                          </p:spTgt>
                                        </p:tgtEl>
                                        <p:attrNameLst>
                                          <p:attrName>style.visibility</p:attrName>
                                        </p:attrNameLst>
                                      </p:cBhvr>
                                      <p:to>
                                        <p:strVal val="visible"/>
                                      </p:to>
                                    </p:set>
                                    <p:anim calcmode="lin" valueType="num">
                                      <p:cBhvr>
                                        <p:cTn id="7" dur="500" fill="hold"/>
                                        <p:tgtEl>
                                          <p:spTgt spid="55299">
                                            <p:txEl>
                                              <p:charRg st="0" end="17"/>
                                            </p:txEl>
                                          </p:spTgt>
                                        </p:tgtEl>
                                        <p:attrNameLst>
                                          <p:attrName>ppt_w</p:attrName>
                                        </p:attrNameLst>
                                      </p:cBhvr>
                                      <p:tavLst>
                                        <p:tav tm="0">
                                          <p:val>
                                            <p:strVal val="#ppt_w*0.05"/>
                                          </p:val>
                                        </p:tav>
                                        <p:tav tm="100000">
                                          <p:val>
                                            <p:strVal val="#ppt_w"/>
                                          </p:val>
                                        </p:tav>
                                      </p:tavLst>
                                    </p:anim>
                                    <p:anim calcmode="lin" valueType="num">
                                      <p:cBhvr>
                                        <p:cTn id="8" dur="500" fill="hold"/>
                                        <p:tgtEl>
                                          <p:spTgt spid="55299">
                                            <p:txEl>
                                              <p:charRg st="0" end="17"/>
                                            </p:txEl>
                                          </p:spTgt>
                                        </p:tgtEl>
                                        <p:attrNameLst>
                                          <p:attrName>ppt_h</p:attrName>
                                        </p:attrNameLst>
                                      </p:cBhvr>
                                      <p:tavLst>
                                        <p:tav tm="0">
                                          <p:val>
                                            <p:strVal val="#ppt_h"/>
                                          </p:val>
                                        </p:tav>
                                        <p:tav tm="100000">
                                          <p:val>
                                            <p:strVal val="#ppt_h"/>
                                          </p:val>
                                        </p:tav>
                                      </p:tavLst>
                                    </p:anim>
                                    <p:anim calcmode="lin" valueType="num">
                                      <p:cBhvr>
                                        <p:cTn id="9" dur="500" fill="hold"/>
                                        <p:tgtEl>
                                          <p:spTgt spid="55299">
                                            <p:txEl>
                                              <p:charRg st="0" end="17"/>
                                            </p:txEl>
                                          </p:spTgt>
                                        </p:tgtEl>
                                        <p:attrNameLst>
                                          <p:attrName>ppt_x</p:attrName>
                                        </p:attrNameLst>
                                      </p:cBhvr>
                                      <p:tavLst>
                                        <p:tav tm="0">
                                          <p:val>
                                            <p:strVal val="#ppt_x-.2"/>
                                          </p:val>
                                        </p:tav>
                                        <p:tav tm="100000">
                                          <p:val>
                                            <p:strVal val="#ppt_x"/>
                                          </p:val>
                                        </p:tav>
                                      </p:tavLst>
                                    </p:anim>
                                    <p:anim calcmode="lin" valueType="num">
                                      <p:cBhvr>
                                        <p:cTn id="10" dur="500" fill="hold"/>
                                        <p:tgtEl>
                                          <p:spTgt spid="55299">
                                            <p:txEl>
                                              <p:charRg st="0" end="17"/>
                                            </p:txEl>
                                          </p:spTgt>
                                        </p:tgtEl>
                                        <p:attrNameLst>
                                          <p:attrName>ppt_y</p:attrName>
                                        </p:attrNameLst>
                                      </p:cBhvr>
                                      <p:tavLst>
                                        <p:tav tm="0">
                                          <p:val>
                                            <p:strVal val="#ppt_y"/>
                                          </p:val>
                                        </p:tav>
                                        <p:tav tm="100000">
                                          <p:val>
                                            <p:strVal val="#ppt_y"/>
                                          </p:val>
                                        </p:tav>
                                      </p:tavLst>
                                    </p:anim>
                                    <p:animEffect transition="in" filter="fade">
                                      <p:cBhvr>
                                        <p:cTn id="11" dur="500"/>
                                        <p:tgtEl>
                                          <p:spTgt spid="55299">
                                            <p:txEl>
                                              <p:charRg st="0" end="17"/>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nodeType="clickEffect">
                                  <p:stCondLst>
                                    <p:cond delay="0"/>
                                  </p:stCondLst>
                                  <p:childTnLst>
                                    <p:set>
                                      <p:cBhvr>
                                        <p:cTn id="15" dur="1" fill="hold">
                                          <p:stCondLst>
                                            <p:cond delay="0"/>
                                          </p:stCondLst>
                                        </p:cTn>
                                        <p:tgtEl>
                                          <p:spTgt spid="55303"/>
                                        </p:tgtEl>
                                        <p:attrNameLst>
                                          <p:attrName>style.visibility</p:attrName>
                                        </p:attrNameLst>
                                      </p:cBhvr>
                                      <p:to>
                                        <p:strVal val="visible"/>
                                      </p:to>
                                    </p:set>
                                    <p:anim calcmode="lin" valueType="num">
                                      <p:cBhvr>
                                        <p:cTn id="16" dur="500" fill="hold"/>
                                        <p:tgtEl>
                                          <p:spTgt spid="55303"/>
                                        </p:tgtEl>
                                        <p:attrNameLst>
                                          <p:attrName>ppt_w</p:attrName>
                                        </p:attrNameLst>
                                      </p:cBhvr>
                                      <p:tavLst>
                                        <p:tav tm="0">
                                          <p:val>
                                            <p:fltVal val="0.000000"/>
                                          </p:val>
                                        </p:tav>
                                        <p:tav tm="100000">
                                          <p:val>
                                            <p:strVal val="#ppt_w"/>
                                          </p:val>
                                        </p:tav>
                                      </p:tavLst>
                                    </p:anim>
                                    <p:anim calcmode="lin" valueType="num">
                                      <p:cBhvr>
                                        <p:cTn id="17" dur="500" fill="hold"/>
                                        <p:tgtEl>
                                          <p:spTgt spid="55303"/>
                                        </p:tgtEl>
                                        <p:attrNameLst>
                                          <p:attrName>ppt_h</p:attrName>
                                        </p:attrNameLst>
                                      </p:cBhvr>
                                      <p:tavLst>
                                        <p:tav tm="0">
                                          <p:val>
                                            <p:fltVal val="0.000000"/>
                                          </p:val>
                                        </p:tav>
                                        <p:tav tm="100000">
                                          <p:val>
                                            <p:strVal val="#ppt_h"/>
                                          </p:val>
                                        </p:tav>
                                      </p:tavLst>
                                    </p:anim>
                                    <p:anim calcmode="lin" valueType="num">
                                      <p:cBhvr>
                                        <p:cTn id="18" dur="500" fill="hold"/>
                                        <p:tgtEl>
                                          <p:spTgt spid="55303"/>
                                        </p:tgtEl>
                                        <p:attrNameLst>
                                          <p:attrName>style.rotation</p:attrName>
                                        </p:attrNameLst>
                                      </p:cBhvr>
                                      <p:tavLst>
                                        <p:tav tm="0">
                                          <p:val>
                                            <p:fltVal val="360.000000"/>
                                          </p:val>
                                        </p:tav>
                                        <p:tav tm="100000">
                                          <p:val>
                                            <p:fltVal val="0.000000"/>
                                          </p:val>
                                        </p:tav>
                                      </p:tavLst>
                                    </p:anim>
                                    <p:animEffect transition="in" filter="fade">
                                      <p:cBhvr>
                                        <p:cTn id="19" dur="500"/>
                                        <p:tgtEl>
                                          <p:spTgt spid="55303"/>
                                        </p:tgtEl>
                                      </p:cBhvr>
                                    </p:animEffect>
                                  </p:childTnLst>
                                </p:cTn>
                              </p:par>
                              <p:par>
                                <p:cTn id="20" presetID="49" presetClass="entr" presetSubtype="0" decel="100000" fill="hold" nodeType="withEffect">
                                  <p:stCondLst>
                                    <p:cond delay="0"/>
                                  </p:stCondLst>
                                  <p:childTnLst>
                                    <p:set>
                                      <p:cBhvr>
                                        <p:cTn id="21" dur="1" fill="hold">
                                          <p:stCondLst>
                                            <p:cond delay="0"/>
                                          </p:stCondLst>
                                        </p:cTn>
                                        <p:tgtEl>
                                          <p:spTgt spid="55300"/>
                                        </p:tgtEl>
                                        <p:attrNameLst>
                                          <p:attrName>style.visibility</p:attrName>
                                        </p:attrNameLst>
                                      </p:cBhvr>
                                      <p:to>
                                        <p:strVal val="visible"/>
                                      </p:to>
                                    </p:set>
                                    <p:anim calcmode="lin" valueType="num">
                                      <p:cBhvr>
                                        <p:cTn id="22" dur="500" fill="hold"/>
                                        <p:tgtEl>
                                          <p:spTgt spid="55300"/>
                                        </p:tgtEl>
                                        <p:attrNameLst>
                                          <p:attrName>ppt_w</p:attrName>
                                        </p:attrNameLst>
                                      </p:cBhvr>
                                      <p:tavLst>
                                        <p:tav tm="0">
                                          <p:val>
                                            <p:fltVal val="0.000000"/>
                                          </p:val>
                                        </p:tav>
                                        <p:tav tm="100000">
                                          <p:val>
                                            <p:strVal val="#ppt_w"/>
                                          </p:val>
                                        </p:tav>
                                      </p:tavLst>
                                    </p:anim>
                                    <p:anim calcmode="lin" valueType="num">
                                      <p:cBhvr>
                                        <p:cTn id="23" dur="500" fill="hold"/>
                                        <p:tgtEl>
                                          <p:spTgt spid="55300"/>
                                        </p:tgtEl>
                                        <p:attrNameLst>
                                          <p:attrName>ppt_h</p:attrName>
                                        </p:attrNameLst>
                                      </p:cBhvr>
                                      <p:tavLst>
                                        <p:tav tm="0">
                                          <p:val>
                                            <p:fltVal val="0.000000"/>
                                          </p:val>
                                        </p:tav>
                                        <p:tav tm="100000">
                                          <p:val>
                                            <p:strVal val="#ppt_h"/>
                                          </p:val>
                                        </p:tav>
                                      </p:tavLst>
                                    </p:anim>
                                    <p:anim calcmode="lin" valueType="num">
                                      <p:cBhvr>
                                        <p:cTn id="24" dur="500" fill="hold"/>
                                        <p:tgtEl>
                                          <p:spTgt spid="55300"/>
                                        </p:tgtEl>
                                        <p:attrNameLst>
                                          <p:attrName>style.rotation</p:attrName>
                                        </p:attrNameLst>
                                      </p:cBhvr>
                                      <p:tavLst>
                                        <p:tav tm="0">
                                          <p:val>
                                            <p:fltVal val="360.000000"/>
                                          </p:val>
                                        </p:tav>
                                        <p:tav tm="100000">
                                          <p:val>
                                            <p:fltVal val="0.000000"/>
                                          </p:val>
                                        </p:tav>
                                      </p:tavLst>
                                    </p:anim>
                                    <p:animEffect transition="in" filter="fade">
                                      <p:cBhvr>
                                        <p:cTn id="25" dur="500"/>
                                        <p:tgtEl>
                                          <p:spTgt spid="55300"/>
                                        </p:tgtEl>
                                      </p:cBhvr>
                                    </p:animEffect>
                                  </p:childTnLst>
                                </p:cTn>
                              </p:par>
                              <p:par>
                                <p:cTn id="26" presetID="49" presetClass="entr" presetSubtype="0" decel="100000" fill="hold" nodeType="withEffect">
                                  <p:stCondLst>
                                    <p:cond delay="0"/>
                                  </p:stCondLst>
                                  <p:childTnLst>
                                    <p:set>
                                      <p:cBhvr>
                                        <p:cTn id="27" dur="1" fill="hold">
                                          <p:stCondLst>
                                            <p:cond delay="0"/>
                                          </p:stCondLst>
                                        </p:cTn>
                                        <p:tgtEl>
                                          <p:spTgt spid="55306"/>
                                        </p:tgtEl>
                                        <p:attrNameLst>
                                          <p:attrName>style.visibility</p:attrName>
                                        </p:attrNameLst>
                                      </p:cBhvr>
                                      <p:to>
                                        <p:strVal val="visible"/>
                                      </p:to>
                                    </p:set>
                                    <p:anim calcmode="lin" valueType="num">
                                      <p:cBhvr>
                                        <p:cTn id="28" dur="500" fill="hold"/>
                                        <p:tgtEl>
                                          <p:spTgt spid="55306"/>
                                        </p:tgtEl>
                                        <p:attrNameLst>
                                          <p:attrName>ppt_w</p:attrName>
                                        </p:attrNameLst>
                                      </p:cBhvr>
                                      <p:tavLst>
                                        <p:tav tm="0">
                                          <p:val>
                                            <p:fltVal val="0.000000"/>
                                          </p:val>
                                        </p:tav>
                                        <p:tav tm="100000">
                                          <p:val>
                                            <p:strVal val="#ppt_w"/>
                                          </p:val>
                                        </p:tav>
                                      </p:tavLst>
                                    </p:anim>
                                    <p:anim calcmode="lin" valueType="num">
                                      <p:cBhvr>
                                        <p:cTn id="29" dur="500" fill="hold"/>
                                        <p:tgtEl>
                                          <p:spTgt spid="55306"/>
                                        </p:tgtEl>
                                        <p:attrNameLst>
                                          <p:attrName>ppt_h</p:attrName>
                                        </p:attrNameLst>
                                      </p:cBhvr>
                                      <p:tavLst>
                                        <p:tav tm="0">
                                          <p:val>
                                            <p:fltVal val="0.000000"/>
                                          </p:val>
                                        </p:tav>
                                        <p:tav tm="100000">
                                          <p:val>
                                            <p:strVal val="#ppt_h"/>
                                          </p:val>
                                        </p:tav>
                                      </p:tavLst>
                                    </p:anim>
                                    <p:anim calcmode="lin" valueType="num">
                                      <p:cBhvr>
                                        <p:cTn id="30" dur="500" fill="hold"/>
                                        <p:tgtEl>
                                          <p:spTgt spid="55306"/>
                                        </p:tgtEl>
                                        <p:attrNameLst>
                                          <p:attrName>style.rotation</p:attrName>
                                        </p:attrNameLst>
                                      </p:cBhvr>
                                      <p:tavLst>
                                        <p:tav tm="0">
                                          <p:val>
                                            <p:fltVal val="360.000000"/>
                                          </p:val>
                                        </p:tav>
                                        <p:tav tm="100000">
                                          <p:val>
                                            <p:fltVal val="0.000000"/>
                                          </p:val>
                                        </p:tav>
                                      </p:tavLst>
                                    </p:anim>
                                    <p:animEffect transition="in" filter="fade">
                                      <p:cBhvr>
                                        <p:cTn id="31" dur="500"/>
                                        <p:tgtEl>
                                          <p:spTgt spid="55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文本占位符 66561"/>
          <p:cNvSpPr>
            <a:spLocks noGrp="1"/>
          </p:cNvSpPr>
          <p:nvPr>
            <p:ph type="body" idx="1"/>
          </p:nvPr>
        </p:nvSpPr>
        <p:spPr>
          <a:xfrm>
            <a:off x="323850" y="1125538"/>
            <a:ext cx="5903913" cy="4525962"/>
          </a:xfrm>
        </p:spPr>
        <p:txBody>
          <a:bodyPr/>
          <a:p>
            <a:r>
              <a:rPr lang="en-US" altLang="zh-CN" sz="4400" b="1" dirty="0">
                <a:solidFill>
                  <a:srgbClr val="003366"/>
                </a:solidFill>
                <a:latin typeface="隶书" panose="02010509060101010101" pitchFamily="1" charset="-122"/>
                <a:ea typeface="隶书" panose="02010509060101010101" pitchFamily="1" charset="-122"/>
              </a:rPr>
              <a:t>1</a:t>
            </a:r>
            <a:r>
              <a:rPr lang="zh-CN" altLang="en-US" sz="4400" b="1" dirty="0">
                <a:solidFill>
                  <a:srgbClr val="003366"/>
                </a:solidFill>
                <a:latin typeface="隶书" panose="02010509060101010101" pitchFamily="1" charset="-122"/>
                <a:ea typeface="隶书" panose="02010509060101010101" pitchFamily="1" charset="-122"/>
              </a:rPr>
              <a:t>、说说你的母亲是怎样一个人。</a:t>
            </a:r>
            <a:endParaRPr lang="zh-CN" altLang="en-US" sz="4400" b="1" dirty="0">
              <a:solidFill>
                <a:srgbClr val="003366"/>
              </a:solidFill>
              <a:latin typeface="隶书" panose="02010509060101010101" pitchFamily="1" charset="-122"/>
              <a:ea typeface="隶书" panose="02010509060101010101" pitchFamily="1" charset="-122"/>
            </a:endParaRPr>
          </a:p>
          <a:p>
            <a:r>
              <a:rPr lang="en-US" altLang="zh-CN" sz="4400" b="1" dirty="0">
                <a:solidFill>
                  <a:srgbClr val="003366"/>
                </a:solidFill>
                <a:latin typeface="隶书" panose="02010509060101010101" pitchFamily="1" charset="-122"/>
                <a:ea typeface="隶书" panose="02010509060101010101" pitchFamily="1" charset="-122"/>
              </a:rPr>
              <a:t>2</a:t>
            </a:r>
            <a:r>
              <a:rPr lang="zh-CN" altLang="en-US" sz="4400" b="1" dirty="0">
                <a:solidFill>
                  <a:srgbClr val="003366"/>
                </a:solidFill>
                <a:latin typeface="隶书" panose="02010509060101010101" pitchFamily="1" charset="-122"/>
                <a:ea typeface="隶书" panose="02010509060101010101" pitchFamily="1" charset="-122"/>
              </a:rPr>
              <a:t>、母亲对你的影响有哪些？举例说明。</a:t>
            </a:r>
            <a:endParaRPr lang="zh-CN" altLang="en-US" sz="4400" b="1" dirty="0">
              <a:solidFill>
                <a:srgbClr val="003366"/>
              </a:solidFill>
              <a:latin typeface="隶书" panose="02010509060101010101" pitchFamily="1" charset="-122"/>
              <a:ea typeface="隶书" panose="02010509060101010101" pitchFamily="1" charset="-122"/>
            </a:endParaRPr>
          </a:p>
          <a:p>
            <a:r>
              <a:rPr lang="en-US" altLang="zh-CN" sz="4400" b="1" dirty="0">
                <a:solidFill>
                  <a:srgbClr val="003366"/>
                </a:solidFill>
                <a:latin typeface="隶书" panose="02010509060101010101" pitchFamily="1" charset="-122"/>
                <a:ea typeface="隶书" panose="02010509060101010101" pitchFamily="1" charset="-122"/>
              </a:rPr>
              <a:t>3</a:t>
            </a:r>
            <a:r>
              <a:rPr lang="zh-CN" altLang="en-US" sz="4400" b="1" dirty="0">
                <a:solidFill>
                  <a:srgbClr val="003366"/>
                </a:solidFill>
                <a:latin typeface="隶书" panose="02010509060101010101" pitchFamily="1" charset="-122"/>
                <a:ea typeface="隶书" panose="02010509060101010101" pitchFamily="1" charset="-122"/>
              </a:rPr>
              <a:t>、你最想对母                     亲说些什么？</a:t>
            </a:r>
            <a:endParaRPr lang="zh-CN" altLang="en-US" sz="4400" b="1" dirty="0">
              <a:solidFill>
                <a:srgbClr val="003366"/>
              </a:solidFill>
              <a:latin typeface="隶书" panose="02010509060101010101" pitchFamily="1" charset="-122"/>
              <a:ea typeface="隶书" panose="02010509060101010101" pitchFamily="1" charset="-122"/>
            </a:endParaRPr>
          </a:p>
        </p:txBody>
      </p:sp>
      <p:sp>
        <p:nvSpPr>
          <p:cNvPr id="66563" name="矩形 66562"/>
          <p:cNvSpPr/>
          <p:nvPr/>
        </p:nvSpPr>
        <p:spPr>
          <a:xfrm>
            <a:off x="7380288" y="1484313"/>
            <a:ext cx="1333500" cy="4392612"/>
          </a:xfrm>
          <a:prstGeom prst="rect">
            <a:avLst/>
          </a:prstGeom>
        </p:spPr>
        <p:txBody>
          <a:bodyPr wrap="none" fromWordArt="1">
            <a:prstTxWarp prst="textPlain">
              <a:avLst>
                <a:gd name="adj" fmla="val 50000"/>
              </a:avLst>
            </a:prstTxWarp>
            <a:normAutofit/>
          </a:bodyPr>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rPr>
              <a:t>拓</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endParaRPr>
          </a:p>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rPr>
              <a:t>展</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endParaRPr>
          </a:p>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rPr>
              <a:t>体</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endParaRPr>
          </a:p>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rPr>
              <a:t>验</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endParaRPr>
          </a:p>
        </p:txBody>
      </p:sp>
      <p:pic>
        <p:nvPicPr>
          <p:cNvPr id="66564" name="图片 66563" descr="d90fb0c0efab60af9fc70c0d11fd8e49"/>
          <p:cNvPicPr>
            <a:picLocks noChangeAspect="1"/>
          </p:cNvPicPr>
          <p:nvPr/>
        </p:nvPicPr>
        <p:blipFill>
          <a:blip r:embed="rId1"/>
          <a:stretch>
            <a:fillRect/>
          </a:stretch>
        </p:blipFill>
        <p:spPr>
          <a:xfrm rot="5400000">
            <a:off x="4668838" y="3309938"/>
            <a:ext cx="4364037" cy="482600"/>
          </a:xfrm>
          <a:prstGeom prst="rect">
            <a:avLst/>
          </a:prstGeom>
          <a:noFill/>
          <a:ln w="9525">
            <a:noFill/>
          </a:ln>
        </p:spPr>
      </p:pic>
      <p:pic>
        <p:nvPicPr>
          <p:cNvPr id="66565" name="图片 66564" descr="gd_r1_c4"/>
          <p:cNvPicPr>
            <a:picLocks noChangeAspect="1"/>
          </p:cNvPicPr>
          <p:nvPr/>
        </p:nvPicPr>
        <p:blipFill>
          <a:blip r:embed="rId2"/>
          <a:stretch>
            <a:fillRect/>
          </a:stretch>
        </p:blipFill>
        <p:spPr>
          <a:xfrm>
            <a:off x="4716463" y="4149725"/>
            <a:ext cx="1720850" cy="2206625"/>
          </a:xfrm>
          <a:prstGeom prst="rect">
            <a:avLst/>
          </a:prstGeom>
          <a:noFill/>
          <a:ln w="9525">
            <a:noFill/>
          </a:ln>
        </p:spPr>
      </p:pic>
      <p:sp>
        <p:nvSpPr>
          <p:cNvPr id="66566" name="动作按钮: 声音 66565">
            <a:hlinkClick r:id="rId3" action="ppaction://hlinkfile"/>
          </p:cNvPr>
          <p:cNvSpPr/>
          <p:nvPr/>
        </p:nvSpPr>
        <p:spPr>
          <a:xfrm>
            <a:off x="6731000" y="981075"/>
            <a:ext cx="288925" cy="333375"/>
          </a:xfrm>
          <a:prstGeom prst="actionButtonSound">
            <a:avLst/>
          </a:prstGeom>
          <a:solidFill>
            <a:srgbClr val="A69BFB">
              <a:alpha val="67000"/>
            </a:srgbClr>
          </a:solidFill>
          <a:ln w="9525">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6562">
                                            <p:txEl>
                                              <p:charRg st="0" end="16"/>
                                            </p:txEl>
                                          </p:spTgt>
                                        </p:tgtEl>
                                        <p:attrNameLst>
                                          <p:attrName>style.visibility</p:attrName>
                                        </p:attrNameLst>
                                      </p:cBhvr>
                                      <p:to>
                                        <p:strVal val="visible"/>
                                      </p:to>
                                    </p:set>
                                    <p:anim calcmode="lin" valueType="num">
                                      <p:cBhvr>
                                        <p:cTn id="7" dur="500" fill="hold"/>
                                        <p:tgtEl>
                                          <p:spTgt spid="66562">
                                            <p:txEl>
                                              <p:charRg st="0" end="16"/>
                                            </p:txEl>
                                          </p:spTgt>
                                        </p:tgtEl>
                                        <p:attrNameLst>
                                          <p:attrName>ppt_w</p:attrName>
                                        </p:attrNameLst>
                                      </p:cBhvr>
                                      <p:tavLst>
                                        <p:tav tm="0">
                                          <p:val>
                                            <p:fltVal val="0.000000"/>
                                          </p:val>
                                        </p:tav>
                                        <p:tav tm="100000">
                                          <p:val>
                                            <p:strVal val="#ppt_w"/>
                                          </p:val>
                                        </p:tav>
                                      </p:tavLst>
                                    </p:anim>
                                    <p:anim calcmode="lin" valueType="num">
                                      <p:cBhvr>
                                        <p:cTn id="8" dur="500" fill="hold"/>
                                        <p:tgtEl>
                                          <p:spTgt spid="66562">
                                            <p:txEl>
                                              <p:charRg st="0" end="16"/>
                                            </p:txEl>
                                          </p:spTgt>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6562">
                                            <p:txEl>
                                              <p:charRg st="16" end="35"/>
                                            </p:txEl>
                                          </p:spTgt>
                                        </p:tgtEl>
                                        <p:attrNameLst>
                                          <p:attrName>style.visibility</p:attrName>
                                        </p:attrNameLst>
                                      </p:cBhvr>
                                      <p:to>
                                        <p:strVal val="visible"/>
                                      </p:to>
                                    </p:set>
                                    <p:anim calcmode="lin" valueType="num">
                                      <p:cBhvr>
                                        <p:cTn id="13" dur="500" fill="hold"/>
                                        <p:tgtEl>
                                          <p:spTgt spid="66562">
                                            <p:txEl>
                                              <p:charRg st="16" end="35"/>
                                            </p:txEl>
                                          </p:spTgt>
                                        </p:tgtEl>
                                        <p:attrNameLst>
                                          <p:attrName>ppt_w</p:attrName>
                                        </p:attrNameLst>
                                      </p:cBhvr>
                                      <p:tavLst>
                                        <p:tav tm="0">
                                          <p:val>
                                            <p:fltVal val="0.000000"/>
                                          </p:val>
                                        </p:tav>
                                        <p:tav tm="100000">
                                          <p:val>
                                            <p:strVal val="#ppt_w"/>
                                          </p:val>
                                        </p:tav>
                                      </p:tavLst>
                                    </p:anim>
                                    <p:anim calcmode="lin" valueType="num">
                                      <p:cBhvr>
                                        <p:cTn id="14" dur="500" fill="hold"/>
                                        <p:tgtEl>
                                          <p:spTgt spid="66562">
                                            <p:txEl>
                                              <p:charRg st="16" end="35"/>
                                            </p:txEl>
                                          </p:spTgt>
                                        </p:tgtEl>
                                        <p:attrNameLst>
                                          <p:attrName>ppt_h</p:attrName>
                                        </p:attrNameLst>
                                      </p:cBhvr>
                                      <p:tavLst>
                                        <p:tav tm="0">
                                          <p:val>
                                            <p:fltVal val="0.00000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6562">
                                            <p:txEl>
                                              <p:charRg st="35" end="70"/>
                                            </p:txEl>
                                          </p:spTgt>
                                        </p:tgtEl>
                                        <p:attrNameLst>
                                          <p:attrName>style.visibility</p:attrName>
                                        </p:attrNameLst>
                                      </p:cBhvr>
                                      <p:to>
                                        <p:strVal val="visible"/>
                                      </p:to>
                                    </p:set>
                                    <p:anim calcmode="lin" valueType="num">
                                      <p:cBhvr>
                                        <p:cTn id="19" dur="500" fill="hold"/>
                                        <p:tgtEl>
                                          <p:spTgt spid="66562">
                                            <p:txEl>
                                              <p:charRg st="35" end="70"/>
                                            </p:txEl>
                                          </p:spTgt>
                                        </p:tgtEl>
                                        <p:attrNameLst>
                                          <p:attrName>ppt_w</p:attrName>
                                        </p:attrNameLst>
                                      </p:cBhvr>
                                      <p:tavLst>
                                        <p:tav tm="0">
                                          <p:val>
                                            <p:fltVal val="0.000000"/>
                                          </p:val>
                                        </p:tav>
                                        <p:tav tm="100000">
                                          <p:val>
                                            <p:strVal val="#ppt_w"/>
                                          </p:val>
                                        </p:tav>
                                      </p:tavLst>
                                    </p:anim>
                                    <p:anim calcmode="lin" valueType="num">
                                      <p:cBhvr>
                                        <p:cTn id="20" dur="500" fill="hold"/>
                                        <p:tgtEl>
                                          <p:spTgt spid="66562">
                                            <p:txEl>
                                              <p:charRg st="35" end="70"/>
                                            </p:txEl>
                                          </p:spTgt>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文本占位符 3074"/>
          <p:cNvSpPr>
            <a:spLocks noGrp="1"/>
          </p:cNvSpPr>
          <p:nvPr>
            <p:ph type="body" idx="1"/>
          </p:nvPr>
        </p:nvSpPr>
        <p:spPr>
          <a:xfrm>
            <a:off x="2663825" y="1628775"/>
            <a:ext cx="6516688" cy="2160588"/>
          </a:xfrm>
        </p:spPr>
        <p:txBody>
          <a:bodyPr/>
          <a:p>
            <a:r>
              <a:rPr lang="zh-CN" altLang="en-US" b="1" dirty="0">
                <a:solidFill>
                  <a:srgbClr val="0000FF"/>
                </a:solidFill>
                <a:latin typeface="方正姚体" panose="02010601030101010101" pitchFamily="2" charset="-122"/>
                <a:ea typeface="方正姚体" panose="02010601030101010101" pitchFamily="2" charset="-122"/>
              </a:rPr>
              <a:t>老舍</a:t>
            </a:r>
            <a:r>
              <a:rPr lang="en-US" altLang="zh-CN" b="1">
                <a:solidFill>
                  <a:srgbClr val="0000FF"/>
                </a:solidFill>
                <a:latin typeface="方正姚体" panose="02010601030101010101" pitchFamily="2" charset="-122"/>
                <a:ea typeface="方正姚体" panose="02010601030101010101" pitchFamily="2" charset="-122"/>
              </a:rPr>
              <a:t>(1899</a:t>
            </a:r>
            <a:r>
              <a:rPr lang="en-US" altLang="zh-CN" b="1">
                <a:solidFill>
                  <a:srgbClr val="0000FF"/>
                </a:solidFill>
                <a:latin typeface="Arial" panose="020B0604020202020204" pitchFamily="34" charset="0"/>
                <a:ea typeface="方正姚体" panose="02010601030101010101" pitchFamily="2" charset="-122"/>
              </a:rPr>
              <a:t>——</a:t>
            </a:r>
            <a:r>
              <a:rPr lang="en-US" altLang="zh-CN" b="1">
                <a:solidFill>
                  <a:srgbClr val="0000FF"/>
                </a:solidFill>
                <a:latin typeface="方正姚体" panose="02010601030101010101" pitchFamily="2" charset="-122"/>
                <a:ea typeface="方正姚体" panose="02010601030101010101" pitchFamily="2" charset="-122"/>
              </a:rPr>
              <a:t>1966)</a:t>
            </a:r>
            <a:endParaRPr lang="en-US" altLang="zh-CN" b="1">
              <a:solidFill>
                <a:srgbClr val="0000FF"/>
              </a:solidFill>
              <a:latin typeface="方正姚体" panose="02010601030101010101" pitchFamily="2" charset="-122"/>
              <a:ea typeface="方正姚体" panose="02010601030101010101" pitchFamily="2" charset="-122"/>
            </a:endParaRPr>
          </a:p>
          <a:p>
            <a:r>
              <a:rPr lang="zh-CN" altLang="en-US" b="1" dirty="0">
                <a:latin typeface="隶书" panose="02010509060101010101" pitchFamily="1" charset="-122"/>
                <a:ea typeface="隶书" panose="02010509060101010101" pitchFamily="1" charset="-122"/>
              </a:rPr>
              <a:t>现、当代作家。原名舒庆春，字舍予，满族，北京人。曾因创作优秀话剧</a:t>
            </a:r>
            <a:r>
              <a:rPr lang="en-US" altLang="zh-CN" b="1" dirty="0">
                <a:latin typeface="隶书" panose="02010509060101010101" pitchFamily="1" charset="-122"/>
                <a:ea typeface="隶书" panose="02010509060101010101" pitchFamily="1" charset="-122"/>
              </a:rPr>
              <a:t>《</a:t>
            </a:r>
            <a:r>
              <a:rPr lang="zh-CN" altLang="en-US" b="1" dirty="0">
                <a:latin typeface="隶书" panose="02010509060101010101" pitchFamily="1" charset="-122"/>
                <a:ea typeface="隶书" panose="02010509060101010101" pitchFamily="1" charset="-122"/>
              </a:rPr>
              <a:t>龙须沟</a:t>
            </a:r>
            <a:r>
              <a:rPr lang="en-US" altLang="zh-CN" b="1" dirty="0">
                <a:latin typeface="隶书" panose="02010509060101010101" pitchFamily="1" charset="-122"/>
                <a:ea typeface="隶书" panose="02010509060101010101" pitchFamily="1" charset="-122"/>
              </a:rPr>
              <a:t>》</a:t>
            </a:r>
            <a:r>
              <a:rPr lang="zh-CN" altLang="en-US" b="1" dirty="0">
                <a:latin typeface="隶书" panose="02010509060101010101" pitchFamily="1" charset="-122"/>
                <a:ea typeface="隶书" panose="02010509060101010101" pitchFamily="1" charset="-122"/>
              </a:rPr>
              <a:t>而被授予“</a:t>
            </a:r>
            <a:r>
              <a:rPr lang="zh-CN" altLang="en-US" b="1" dirty="0">
                <a:solidFill>
                  <a:srgbClr val="FF0000"/>
                </a:solidFill>
                <a:latin typeface="隶书" panose="02010509060101010101" pitchFamily="1" charset="-122"/>
                <a:ea typeface="隶书" panose="02010509060101010101" pitchFamily="1" charset="-122"/>
              </a:rPr>
              <a:t>人民艺术家</a:t>
            </a:r>
            <a:r>
              <a:rPr lang="zh-CN" altLang="en-US" b="1" dirty="0">
                <a:latin typeface="隶书" panose="02010509060101010101" pitchFamily="1" charset="-122"/>
                <a:ea typeface="隶书" panose="02010509060101010101" pitchFamily="1" charset="-122"/>
              </a:rPr>
              <a:t>”称号。</a:t>
            </a:r>
            <a:endParaRPr lang="zh-CN" altLang="en-US" b="1" dirty="0">
              <a:latin typeface="隶书" panose="02010509060101010101" pitchFamily="1" charset="-122"/>
              <a:ea typeface="隶书" panose="02010509060101010101" pitchFamily="1" charset="-122"/>
            </a:endParaRPr>
          </a:p>
        </p:txBody>
      </p:sp>
      <p:pic>
        <p:nvPicPr>
          <p:cNvPr id="3086" name="图片 3085" descr="005"/>
          <p:cNvPicPr>
            <a:picLocks noChangeAspect="1"/>
          </p:cNvPicPr>
          <p:nvPr/>
        </p:nvPicPr>
        <p:blipFill>
          <a:blip r:embed="rId1"/>
          <a:stretch>
            <a:fillRect/>
          </a:stretch>
        </p:blipFill>
        <p:spPr>
          <a:xfrm>
            <a:off x="179388" y="715963"/>
            <a:ext cx="2616200" cy="3289300"/>
          </a:xfrm>
          <a:prstGeom prst="rect">
            <a:avLst/>
          </a:prstGeom>
          <a:noFill/>
          <a:ln w="9525">
            <a:noFill/>
          </a:ln>
        </p:spPr>
      </p:pic>
      <p:grpSp>
        <p:nvGrpSpPr>
          <p:cNvPr id="3090" name="组合 3089"/>
          <p:cNvGrpSpPr/>
          <p:nvPr/>
        </p:nvGrpSpPr>
        <p:grpSpPr>
          <a:xfrm>
            <a:off x="179388" y="4076700"/>
            <a:ext cx="5400675" cy="2420938"/>
            <a:chOff x="113" y="2659"/>
            <a:chExt cx="3538" cy="1661"/>
          </a:xfrm>
        </p:grpSpPr>
        <p:pic>
          <p:nvPicPr>
            <p:cNvPr id="3087" name="图片 3086" descr="align=center"/>
            <p:cNvPicPr>
              <a:picLocks noChangeAspect="1"/>
            </p:cNvPicPr>
            <p:nvPr/>
          </p:nvPicPr>
          <p:blipFill>
            <a:blip r:embed="rId2"/>
            <a:srcRect l="5251"/>
            <a:stretch>
              <a:fillRect/>
            </a:stretch>
          </p:blipFill>
          <p:spPr>
            <a:xfrm>
              <a:off x="1837" y="2914"/>
              <a:ext cx="1814" cy="1406"/>
            </a:xfrm>
            <a:prstGeom prst="rect">
              <a:avLst/>
            </a:prstGeom>
            <a:noFill/>
            <a:ln w="9525">
              <a:noFill/>
            </a:ln>
          </p:spPr>
        </p:pic>
        <p:pic>
          <p:nvPicPr>
            <p:cNvPr id="3088" name="图片 3087" descr="laosheguju"/>
            <p:cNvPicPr>
              <a:picLocks noChangeAspect="1"/>
            </p:cNvPicPr>
            <p:nvPr/>
          </p:nvPicPr>
          <p:blipFill>
            <a:blip r:embed="rId3"/>
            <a:stretch>
              <a:fillRect/>
            </a:stretch>
          </p:blipFill>
          <p:spPr>
            <a:xfrm>
              <a:off x="113" y="2659"/>
              <a:ext cx="1724" cy="1127"/>
            </a:xfrm>
            <a:prstGeom prst="rect">
              <a:avLst/>
            </a:prstGeom>
            <a:noFill/>
            <a:ln w="9525">
              <a:noFill/>
            </a:ln>
          </p:spPr>
        </p:pic>
        <p:sp>
          <p:nvSpPr>
            <p:cNvPr id="3089" name="文本框 3088"/>
            <p:cNvSpPr txBox="1"/>
            <p:nvPr/>
          </p:nvSpPr>
          <p:spPr>
            <a:xfrm>
              <a:off x="385" y="3793"/>
              <a:ext cx="1469" cy="440"/>
            </a:xfrm>
            <a:prstGeom prst="rect">
              <a:avLst/>
            </a:prstGeom>
            <a:noFill/>
            <a:ln w="9525">
              <a:noFill/>
            </a:ln>
          </p:spPr>
          <p:txBody>
            <a:bodyPr wrap="none" anchor="t">
              <a:spAutoFit/>
            </a:bodyPr>
            <a:p>
              <a:r>
                <a:rPr lang="zh-CN" altLang="en-US" sz="3600" b="1" dirty="0">
                  <a:solidFill>
                    <a:schemeClr val="accent2"/>
                  </a:solidFill>
                  <a:effectLst>
                    <a:outerShdw blurRad="38100" dist="38100" dir="2700000">
                      <a:srgbClr val="C0C0C0"/>
                    </a:outerShdw>
                  </a:effectLst>
                  <a:latin typeface="黑体" panose="02010609060101010101" pitchFamily="2" charset="-122"/>
                  <a:ea typeface="黑体" panose="02010609060101010101" pitchFamily="2" charset="-122"/>
                </a:rPr>
                <a:t>老舍故居 </a:t>
              </a:r>
              <a:endParaRPr lang="zh-CN" altLang="en-US" sz="3600" b="1" dirty="0">
                <a:solidFill>
                  <a:schemeClr val="accent2"/>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grpSp>
      <p:pic>
        <p:nvPicPr>
          <p:cNvPr id="3092" name="图片 3091" descr="laoshe"/>
          <p:cNvPicPr>
            <a:picLocks noChangeAspect="1"/>
          </p:cNvPicPr>
          <p:nvPr/>
        </p:nvPicPr>
        <p:blipFill>
          <a:blip r:embed="rId4"/>
          <a:stretch>
            <a:fillRect/>
          </a:stretch>
        </p:blipFill>
        <p:spPr>
          <a:xfrm>
            <a:off x="7019925" y="3789363"/>
            <a:ext cx="1835150" cy="2636837"/>
          </a:xfrm>
          <a:prstGeom prst="rect">
            <a:avLst/>
          </a:prstGeom>
          <a:noFill/>
          <a:ln w="9525">
            <a:noFill/>
          </a:ln>
        </p:spPr>
      </p:pic>
      <p:sp>
        <p:nvSpPr>
          <p:cNvPr id="3094" name="矩形 3093" descr="白色大理石"/>
          <p:cNvSpPr/>
          <p:nvPr/>
        </p:nvSpPr>
        <p:spPr>
          <a:xfrm>
            <a:off x="3924300" y="620713"/>
            <a:ext cx="3455988" cy="1008062"/>
          </a:xfrm>
          <a:prstGeom prst="rect">
            <a:avLst/>
          </a:prstGeom>
        </p:spPr>
        <p:txBody>
          <a:bodyPr wrap="none" fromWordArt="1">
            <a:prstTxWarp prst="textPlain">
              <a:avLst>
                <a:gd name="adj" fmla="val 50000"/>
              </a:avLst>
            </a:prstTxWarp>
            <a:normAutofit/>
            <a:scene3d>
              <a:camera prst="legacyObliqueRight">
                <a:rot lat="0" lon="0" rev="0"/>
              </a:camera>
              <a:lightRig rig="legacyHarsh3" dir="t"/>
            </a:scene3d>
            <a:sp3d extrusionH="100000" prstMaterial="legacyMatte">
              <a:extrusionClr>
                <a:srgbClr val="663300"/>
              </a:extrusionClr>
            </a:sp3d>
          </a:bodyPr>
          <a:p>
            <a:pPr algn="ctr"/>
            <a:r>
              <a:rPr lang="zh-CN" altLang="en-US" sz="3600" b="1">
                <a:blipFill rotWithShape="0">
                  <a:blip r:embed="rId5"/>
                </a:blipFill>
                <a:latin typeface="华文行楷" panose="02010800040101010101" pitchFamily="2" charset="-122"/>
                <a:ea typeface="华文行楷" panose="02010800040101010101" pitchFamily="2" charset="-122"/>
              </a:rPr>
              <a:t>了解作者</a:t>
            </a:r>
            <a:endParaRPr lang="zh-CN" altLang="en-US" sz="3600" b="1">
              <a:blipFill rotWithShape="0">
                <a:blip r:embed="rId5"/>
              </a:blip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075">
                                            <p:txEl>
                                              <p:charRg st="15" end="67"/>
                                            </p:txEl>
                                          </p:spTgt>
                                        </p:tgtEl>
                                        <p:attrNameLst>
                                          <p:attrName>style.visibility</p:attrName>
                                        </p:attrNameLst>
                                      </p:cBhvr>
                                      <p:to>
                                        <p:strVal val="visible"/>
                                      </p:to>
                                    </p:set>
                                    <p:anim calcmode="lin" valueType="num">
                                      <p:cBhvr additive="base">
                                        <p:cTn id="7" dur="500" fill="hold"/>
                                        <p:tgtEl>
                                          <p:spTgt spid="3075">
                                            <p:txEl>
                                              <p:charRg st="15" end="67"/>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075">
                                            <p:txEl>
                                              <p:charRg st="15" end="6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nodeType="clickEffect">
                                  <p:stCondLst>
                                    <p:cond delay="0"/>
                                  </p:stCondLst>
                                  <p:childTnLst>
                                    <p:set>
                                      <p:cBhvr>
                                        <p:cTn id="12" dur="1" fill="hold">
                                          <p:stCondLst>
                                            <p:cond delay="0"/>
                                          </p:stCondLst>
                                        </p:cTn>
                                        <p:tgtEl>
                                          <p:spTgt spid="3092"/>
                                        </p:tgtEl>
                                        <p:attrNameLst>
                                          <p:attrName>style.visibility</p:attrName>
                                        </p:attrNameLst>
                                      </p:cBhvr>
                                      <p:to>
                                        <p:strVal val="visible"/>
                                      </p:to>
                                    </p:set>
                                    <p:animEffect transition="in" filter="fade">
                                      <p:cBhvr>
                                        <p:cTn id="13" dur="1000"/>
                                        <p:tgtEl>
                                          <p:spTgt spid="3092"/>
                                        </p:tgtEl>
                                      </p:cBhvr>
                                    </p:animEffect>
                                    <p:anim calcmode="lin" valueType="num">
                                      <p:cBhvr>
                                        <p:cTn id="14" dur="1000" fill="hold"/>
                                        <p:tgtEl>
                                          <p:spTgt spid="3092"/>
                                        </p:tgtEl>
                                        <p:attrNameLst>
                                          <p:attrName>ppt_x</p:attrName>
                                        </p:attrNameLst>
                                      </p:cBhvr>
                                      <p:tavLst>
                                        <p:tav tm="0">
                                          <p:val>
                                            <p:strVal val="#ppt_x"/>
                                          </p:val>
                                        </p:tav>
                                        <p:tav tm="100000">
                                          <p:val>
                                            <p:strVal val="#ppt_x"/>
                                          </p:val>
                                        </p:tav>
                                      </p:tavLst>
                                    </p:anim>
                                    <p:anim calcmode="lin" valueType="num">
                                      <p:cBhvr>
                                        <p:cTn id="15" dur="900" decel="100000" fill="hold"/>
                                        <p:tgtEl>
                                          <p:spTgt spid="309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092"/>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3090"/>
                                        </p:tgtEl>
                                        <p:attrNameLst>
                                          <p:attrName>style.visibility</p:attrName>
                                        </p:attrNameLst>
                                      </p:cBhvr>
                                      <p:to>
                                        <p:strVal val="visible"/>
                                      </p:to>
                                    </p:set>
                                    <p:anim calcmode="lin" valueType="num">
                                      <p:cBhvr>
                                        <p:cTn id="21" dur="1000" fill="hold"/>
                                        <p:tgtEl>
                                          <p:spTgt spid="3090"/>
                                        </p:tgtEl>
                                        <p:attrNameLst>
                                          <p:attrName>ppt_x</p:attrName>
                                        </p:attrNameLst>
                                      </p:cBhvr>
                                      <p:tavLst>
                                        <p:tav tm="0">
                                          <p:val>
                                            <p:strVal val="#ppt_x-.2"/>
                                          </p:val>
                                        </p:tav>
                                        <p:tav tm="100000">
                                          <p:val>
                                            <p:strVal val="#ppt_x"/>
                                          </p:val>
                                        </p:tav>
                                      </p:tavLst>
                                    </p:anim>
                                    <p:anim calcmode="lin" valueType="num">
                                      <p:cBhvr>
                                        <p:cTn id="22" dur="1000" fill="hold"/>
                                        <p:tgtEl>
                                          <p:spTgt spid="309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文本框 96257"/>
          <p:cNvSpPr txBox="1"/>
          <p:nvPr/>
        </p:nvSpPr>
        <p:spPr>
          <a:xfrm>
            <a:off x="0" y="2060575"/>
            <a:ext cx="9144000" cy="3441700"/>
          </a:xfrm>
          <a:prstGeom prst="rect">
            <a:avLst/>
          </a:prstGeom>
          <a:noFill/>
          <a:ln w="9525">
            <a:noFill/>
          </a:ln>
        </p:spPr>
        <p:txBody>
          <a:bodyPr>
            <a:spAutoFit/>
          </a:bodyPr>
          <a:p>
            <a:r>
              <a:rPr lang="zh-CN" altLang="en-US" sz="4400" b="1" dirty="0">
                <a:solidFill>
                  <a:srgbClr val="FF0000"/>
                </a:solidFill>
                <a:latin typeface="宋体" panose="02010600030101010101" pitchFamily="2" charset="-122"/>
              </a:rPr>
              <a:t>请你想一想：</a:t>
            </a:r>
            <a:endParaRPr lang="zh-CN" altLang="en-US" sz="4400" b="1" dirty="0">
              <a:solidFill>
                <a:srgbClr val="FF0000"/>
              </a:solidFill>
              <a:latin typeface="宋体" panose="02010600030101010101" pitchFamily="2" charset="-122"/>
            </a:endParaRPr>
          </a:p>
          <a:p>
            <a:r>
              <a:rPr lang="en-US" altLang="zh-CN" sz="4400" b="1" dirty="0">
                <a:latin typeface="宋体" panose="02010600030101010101" pitchFamily="2" charset="-122"/>
              </a:rPr>
              <a:t>1</a:t>
            </a:r>
            <a:r>
              <a:rPr lang="zh-CN" altLang="en-US" sz="4400" b="1" dirty="0">
                <a:latin typeface="宋体" panose="02010600030101010101" pitchFamily="2" charset="-122"/>
              </a:rPr>
              <a:t>、你知道母亲的生日吗？</a:t>
            </a:r>
            <a:endParaRPr lang="zh-CN" altLang="en-US" sz="4400" b="1" dirty="0">
              <a:latin typeface="宋体" panose="02010600030101010101" pitchFamily="2" charset="-122"/>
            </a:endParaRPr>
          </a:p>
          <a:p>
            <a:r>
              <a:rPr lang="en-US" altLang="zh-CN" sz="4400" b="1" dirty="0">
                <a:latin typeface="宋体" panose="02010600030101010101" pitchFamily="2" charset="-122"/>
              </a:rPr>
              <a:t>2</a:t>
            </a:r>
            <a:r>
              <a:rPr lang="zh-CN" altLang="en-US" sz="4400" b="1" dirty="0">
                <a:latin typeface="宋体" panose="02010600030101010101" pitchFamily="2" charset="-122"/>
              </a:rPr>
              <a:t>、你了解母亲最大的心愿吗？</a:t>
            </a:r>
            <a:endParaRPr lang="zh-CN" altLang="en-US" sz="4400" b="1" dirty="0">
              <a:latin typeface="宋体" panose="02010600030101010101" pitchFamily="2" charset="-122"/>
            </a:endParaRPr>
          </a:p>
          <a:p>
            <a:r>
              <a:rPr lang="en-US" altLang="zh-CN" sz="4400" b="1" dirty="0">
                <a:latin typeface="宋体" panose="02010600030101010101" pitchFamily="2" charset="-122"/>
              </a:rPr>
              <a:t>3</a:t>
            </a:r>
            <a:r>
              <a:rPr lang="zh-CN" altLang="en-US" sz="4400" b="1" dirty="0">
                <a:latin typeface="宋体" panose="02010600030101010101" pitchFamily="2" charset="-122"/>
              </a:rPr>
              <a:t>、你曾为母亲做了什么，你打算以后怎么做？</a:t>
            </a:r>
            <a:endParaRPr lang="zh-CN" altLang="en-US" sz="4400" b="1">
              <a:latin typeface="宋体" panose="02010600030101010101" pitchFamily="2" charset="-122"/>
            </a:endParaRPr>
          </a:p>
        </p:txBody>
      </p:sp>
      <p:sp>
        <p:nvSpPr>
          <p:cNvPr id="96259" name="文本框 96258"/>
          <p:cNvSpPr txBox="1"/>
          <p:nvPr/>
        </p:nvSpPr>
        <p:spPr>
          <a:xfrm>
            <a:off x="2268538" y="908050"/>
            <a:ext cx="3244850" cy="1006475"/>
          </a:xfrm>
          <a:prstGeom prst="rect">
            <a:avLst/>
          </a:prstGeom>
          <a:noFill/>
          <a:ln w="9525">
            <a:noFill/>
          </a:ln>
        </p:spPr>
        <p:txBody>
          <a:bodyPr>
            <a:spAutoFit/>
          </a:bodyPr>
          <a:p>
            <a:r>
              <a:rPr lang="zh-CN" altLang="en-US" sz="6000" b="1" dirty="0">
                <a:solidFill>
                  <a:srgbClr val="0000FF"/>
                </a:solidFill>
                <a:effectLst>
                  <a:outerShdw blurRad="38100" dist="38100" dir="2700000">
                    <a:srgbClr val="C0C0C0"/>
                  </a:outerShdw>
                </a:effectLst>
                <a:latin typeface="隶书" panose="02010509060101010101" pitchFamily="1" charset="-122"/>
                <a:ea typeface="隶书" panose="02010509060101010101" pitchFamily="1" charset="-122"/>
              </a:rPr>
              <a:t>欣赏感悟</a:t>
            </a:r>
            <a:endParaRPr lang="zh-CN" altLang="en-US" sz="6000" b="1">
              <a:solidFill>
                <a:srgbClr val="0000FF"/>
              </a:solidFill>
              <a:effectLst>
                <a:outerShdw blurRad="38100" dist="38100" dir="2700000">
                  <a:srgbClr val="C0C0C0"/>
                </a:outerShdw>
              </a:effectLst>
              <a:latin typeface="隶书" panose="02010509060101010101" pitchFamily="1" charset="-122"/>
              <a:ea typeface="隶书" panose="02010509060101010101" pitchFamily="1"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文本框 98305"/>
          <p:cNvSpPr txBox="1"/>
          <p:nvPr/>
        </p:nvSpPr>
        <p:spPr>
          <a:xfrm>
            <a:off x="179388" y="404813"/>
            <a:ext cx="8915400" cy="5638800"/>
          </a:xfrm>
          <a:prstGeom prst="rect">
            <a:avLst/>
          </a:prstGeom>
          <a:noFill/>
          <a:ln w="9525">
            <a:noFill/>
          </a:ln>
        </p:spPr>
        <p:txBody>
          <a:bodyPr>
            <a:spAutoFit/>
          </a:bodyPr>
          <a:p>
            <a:r>
              <a:rPr lang="zh-CN" altLang="en-US" sz="4400" b="1" dirty="0">
                <a:solidFill>
                  <a:srgbClr val="993300"/>
                </a:solidFill>
                <a:effectLst>
                  <a:outerShdw blurRad="38100" dist="38100" dir="2700000">
                    <a:srgbClr val="C0C0C0"/>
                  </a:outerShdw>
                </a:effectLst>
                <a:latin typeface="宋体" panose="02010600030101010101" pitchFamily="2" charset="-122"/>
              </a:rPr>
              <a:t>总结：</a:t>
            </a:r>
            <a:endParaRPr lang="zh-CN" altLang="en-US" sz="4400" b="1" dirty="0">
              <a:solidFill>
                <a:srgbClr val="993300"/>
              </a:solidFill>
              <a:effectLst>
                <a:outerShdw blurRad="38100" dist="38100" dir="2700000">
                  <a:srgbClr val="C0C0C0"/>
                </a:outerShdw>
              </a:effectLst>
              <a:latin typeface="宋体" panose="02010600030101010101" pitchFamily="2" charset="-122"/>
            </a:endParaRPr>
          </a:p>
          <a:p>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慈母情是对怀中婴儿的</a:t>
            </a:r>
            <a:r>
              <a:rPr lang="zh-CN" altLang="en-US" sz="4000" b="1" dirty="0">
                <a:solidFill>
                  <a:srgbClr val="FF0000"/>
                </a:solidFill>
                <a:effectLst>
                  <a:outerShdw blurRad="38100" dist="38100" dir="2700000">
                    <a:srgbClr val="C0C0C0"/>
                  </a:outerShdw>
                </a:effectLst>
                <a:latin typeface="幼圆" panose="02010509060101010101" pitchFamily="49" charset="-122"/>
                <a:ea typeface="隶书" panose="02010509060101010101" pitchFamily="1" charset="-122"/>
              </a:rPr>
              <a:t>甜甜亲吻</a:t>
            </a:r>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a:t>
            </a:r>
            <a:endPar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endParaRPr>
          </a:p>
          <a:p>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是拍着婴儿入睡的</a:t>
            </a:r>
            <a:r>
              <a:rPr lang="zh-CN" altLang="en-US" sz="4000" b="1" dirty="0">
                <a:solidFill>
                  <a:srgbClr val="FF0000"/>
                </a:solidFill>
                <a:effectLst>
                  <a:outerShdw blurRad="38100" dist="38100" dir="2700000">
                    <a:srgbClr val="C0C0C0"/>
                  </a:outerShdw>
                </a:effectLst>
                <a:latin typeface="幼圆" panose="02010509060101010101" pitchFamily="49" charset="-122"/>
                <a:ea typeface="隶书" panose="02010509060101010101" pitchFamily="1" charset="-122"/>
              </a:rPr>
              <a:t>悠悠摇篮曲</a:t>
            </a:r>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a:t>
            </a:r>
            <a:endPar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endParaRPr>
          </a:p>
          <a:p>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是手把手教孩子写字的苦苦耐心；</a:t>
            </a:r>
            <a:endPar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endParaRPr>
          </a:p>
          <a:p>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是期盼儿女成才的</a:t>
            </a:r>
            <a:r>
              <a:rPr lang="zh-CN" altLang="en-US" sz="4000" b="1" dirty="0">
                <a:solidFill>
                  <a:srgbClr val="FF0000"/>
                </a:solidFill>
                <a:effectLst>
                  <a:outerShdw blurRad="38100" dist="38100" dir="2700000">
                    <a:srgbClr val="C0C0C0"/>
                  </a:outerShdw>
                </a:effectLst>
                <a:latin typeface="幼圆" panose="02010509060101010101" pitchFamily="49" charset="-122"/>
                <a:ea typeface="隶书" panose="02010509060101010101" pitchFamily="1" charset="-122"/>
              </a:rPr>
              <a:t>忧郁的眼神</a:t>
            </a:r>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a:t>
            </a:r>
            <a:endPar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endParaRPr>
          </a:p>
          <a:p>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是儿女远行时的</a:t>
            </a:r>
            <a:r>
              <a:rPr lang="zh-CN" altLang="en-US" sz="4000" b="1" dirty="0">
                <a:solidFill>
                  <a:srgbClr val="FF0000"/>
                </a:solidFill>
                <a:effectLst>
                  <a:outerShdw blurRad="38100" dist="38100" dir="2700000">
                    <a:srgbClr val="C0C0C0"/>
                  </a:outerShdw>
                </a:effectLst>
                <a:latin typeface="幼圆" panose="02010509060101010101" pitchFamily="49" charset="-122"/>
                <a:ea typeface="隶书" panose="02010509060101010101" pitchFamily="1" charset="-122"/>
              </a:rPr>
              <a:t>句句叮咛</a:t>
            </a:r>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a:t>
            </a:r>
            <a:endPar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endParaRPr>
          </a:p>
          <a:p>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是过早爬上</a:t>
            </a:r>
            <a:r>
              <a:rPr lang="zh-CN" altLang="en-US" sz="4000" b="1" dirty="0">
                <a:solidFill>
                  <a:srgbClr val="FF0000"/>
                </a:solidFill>
                <a:effectLst>
                  <a:outerShdw blurRad="38100" dist="38100" dir="2700000">
                    <a:srgbClr val="C0C0C0"/>
                  </a:outerShdw>
                </a:effectLst>
                <a:latin typeface="幼圆" panose="02010509060101010101" pitchFamily="49" charset="-122"/>
                <a:ea typeface="隶书" panose="02010509060101010101" pitchFamily="1" charset="-122"/>
              </a:rPr>
              <a:t>眼角的一道道皱纹</a:t>
            </a:r>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a:t>
            </a:r>
            <a:endPar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endParaRPr>
          </a:p>
          <a:p>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慈母情是人世间</a:t>
            </a:r>
            <a:r>
              <a:rPr lang="zh-CN" altLang="en-US" sz="4000" b="1" dirty="0">
                <a:solidFill>
                  <a:srgbClr val="FF0000"/>
                </a:solidFill>
                <a:effectLst>
                  <a:outerShdw blurRad="38100" dist="38100" dir="2700000">
                    <a:srgbClr val="C0C0C0"/>
                  </a:outerShdw>
                </a:effectLst>
                <a:latin typeface="幼圆" panose="02010509060101010101" pitchFamily="49" charset="-122"/>
                <a:ea typeface="隶书" panose="02010509060101010101" pitchFamily="1" charset="-122"/>
              </a:rPr>
              <a:t>最圣洁、最伟大、最无私、最永恒</a:t>
            </a:r>
            <a:r>
              <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rPr>
              <a:t>的亲情。</a:t>
            </a:r>
            <a:endParaRPr lang="zh-CN" altLang="en-US" sz="4000" b="1" dirty="0">
              <a:solidFill>
                <a:srgbClr val="006600"/>
              </a:solidFill>
              <a:effectLst>
                <a:outerShdw blurRad="38100" dist="38100" dir="2700000">
                  <a:srgbClr val="C0C0C0"/>
                </a:outerShdw>
              </a:effectLst>
              <a:latin typeface="幼圆" panose="02010509060101010101" pitchFamily="49" charset="-122"/>
              <a:ea typeface="隶书" panose="0201050906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8306"/>
                                        </p:tgtEl>
                                        <p:attrNameLst>
                                          <p:attrName>style.visibility</p:attrName>
                                        </p:attrNameLst>
                                      </p:cBhvr>
                                      <p:to>
                                        <p:strVal val="visible"/>
                                      </p:to>
                                    </p:set>
                                    <p:animEffect transition="in" filter="box(in)">
                                      <p:cBhvr>
                                        <p:cTn id="7" dur="500"/>
                                        <p:tgtEl>
                                          <p:spTgt spid="98306"/>
                                        </p:tgtEl>
                                      </p:cBhvr>
                                    </p:animEffect>
                                  </p:childTnLst>
                                  <p:subTnLst>
                                    <p:audio>
                                      <p:cMediaNode>
                                        <p:cTn display="0" masterRel="sameClick">
                                          <p:stCondLst>
                                            <p:cond evt="begin" delay="0">
                                              <p:tn val="5"/>
                                            </p:cond>
                                          </p:stCondLst>
                                          <p:endCondLst>
                                            <p:cond evt="onStopAudio" delay="0">
                                              <p:tgtEl>
                                                <p:sldTgt/>
                                              </p:tgtEl>
                                            </p:cond>
                                          </p:endCondLst>
                                        </p:cTn>
                                        <p:tgtEl>
                                          <p:sndTgt r:embed="rId1"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文本占位符 102401"/>
          <p:cNvSpPr>
            <a:spLocks noGrp="1"/>
          </p:cNvSpPr>
          <p:nvPr>
            <p:ph type="body" idx="1"/>
          </p:nvPr>
        </p:nvSpPr>
        <p:spPr>
          <a:xfrm>
            <a:off x="179388" y="2349500"/>
            <a:ext cx="7129462" cy="2663825"/>
          </a:xfrm>
        </p:spPr>
        <p:txBody>
          <a:bodyPr/>
          <a:p>
            <a:pPr>
              <a:lnSpc>
                <a:spcPct val="80000"/>
              </a:lnSpc>
            </a:pPr>
            <a:r>
              <a:rPr lang="en-US" altLang="zh-CN" sz="4000" b="1" dirty="0">
                <a:solidFill>
                  <a:srgbClr val="9900FF"/>
                </a:solidFill>
                <a:latin typeface="隶书" panose="02010509060101010101" pitchFamily="1" charset="-122"/>
                <a:ea typeface="隶书" panose="02010509060101010101" pitchFamily="1" charset="-122"/>
              </a:rPr>
              <a:t>1</a:t>
            </a:r>
            <a:r>
              <a:rPr lang="zh-CN" altLang="en-US" sz="4000" b="1" dirty="0">
                <a:solidFill>
                  <a:srgbClr val="9900FF"/>
                </a:solidFill>
                <a:latin typeface="隶书" panose="02010509060101010101" pitchFamily="1" charset="-122"/>
                <a:ea typeface="隶书" panose="02010509060101010101" pitchFamily="1" charset="-122"/>
              </a:rPr>
              <a:t>、以</a:t>
            </a:r>
            <a:r>
              <a:rPr lang="en-US" altLang="zh-CN" sz="4000" b="1" dirty="0">
                <a:solidFill>
                  <a:srgbClr val="9900FF"/>
                </a:solidFill>
                <a:latin typeface="隶书" panose="02010509060101010101" pitchFamily="1" charset="-122"/>
                <a:ea typeface="隶书" panose="02010509060101010101" pitchFamily="1" charset="-122"/>
              </a:rPr>
              <a:t>《</a:t>
            </a:r>
            <a:r>
              <a:rPr lang="zh-CN" altLang="en-US" sz="4000" b="1" dirty="0">
                <a:solidFill>
                  <a:srgbClr val="9900FF"/>
                </a:solidFill>
                <a:latin typeface="隶书" panose="02010509060101010101" pitchFamily="1" charset="-122"/>
                <a:ea typeface="隶书" panose="02010509060101010101" pitchFamily="1" charset="-122"/>
              </a:rPr>
              <a:t>我的父亲或母亲</a:t>
            </a:r>
            <a:r>
              <a:rPr lang="en-US" altLang="zh-CN" sz="4000" b="1" dirty="0">
                <a:solidFill>
                  <a:srgbClr val="9900FF"/>
                </a:solidFill>
                <a:latin typeface="隶书" panose="02010509060101010101" pitchFamily="1" charset="-122"/>
                <a:ea typeface="隶书" panose="02010509060101010101" pitchFamily="1" charset="-122"/>
              </a:rPr>
              <a:t>》</a:t>
            </a:r>
            <a:r>
              <a:rPr lang="zh-CN" altLang="en-US" sz="4000" b="1" dirty="0">
                <a:solidFill>
                  <a:srgbClr val="9900FF"/>
                </a:solidFill>
                <a:latin typeface="隶书" panose="02010509060101010101" pitchFamily="1" charset="-122"/>
                <a:ea typeface="隶书" panose="02010509060101010101" pitchFamily="1" charset="-122"/>
              </a:rPr>
              <a:t>为题，写一篇</a:t>
            </a:r>
            <a:r>
              <a:rPr lang="en-US" altLang="zh-CN" sz="4000" b="1" dirty="0">
                <a:solidFill>
                  <a:srgbClr val="9900FF"/>
                </a:solidFill>
                <a:latin typeface="隶书" panose="02010509060101010101" pitchFamily="1" charset="-122"/>
                <a:ea typeface="隶书" panose="02010509060101010101" pitchFamily="1" charset="-122"/>
              </a:rPr>
              <a:t>400</a:t>
            </a:r>
            <a:r>
              <a:rPr lang="zh-CN" altLang="en-US" sz="4000" b="1" dirty="0">
                <a:solidFill>
                  <a:srgbClr val="9900FF"/>
                </a:solidFill>
                <a:latin typeface="隶书" panose="02010509060101010101" pitchFamily="1" charset="-122"/>
                <a:ea typeface="隶书" panose="02010509060101010101" pitchFamily="1" charset="-122"/>
              </a:rPr>
              <a:t>字左右的文章。</a:t>
            </a:r>
            <a:endParaRPr lang="zh-CN" altLang="en-US" sz="4000" b="1" dirty="0">
              <a:solidFill>
                <a:srgbClr val="9900FF"/>
              </a:solidFill>
              <a:latin typeface="隶书" panose="02010509060101010101" pitchFamily="1" charset="-122"/>
              <a:ea typeface="隶书" panose="02010509060101010101" pitchFamily="1" charset="-122"/>
            </a:endParaRPr>
          </a:p>
          <a:p>
            <a:pPr>
              <a:lnSpc>
                <a:spcPct val="80000"/>
              </a:lnSpc>
            </a:pPr>
            <a:r>
              <a:rPr lang="en-US" altLang="zh-CN" sz="4000" b="1" dirty="0">
                <a:solidFill>
                  <a:srgbClr val="9900FF"/>
                </a:solidFill>
                <a:latin typeface="隶书" panose="02010509060101010101" pitchFamily="1" charset="-122"/>
                <a:ea typeface="隶书" panose="02010509060101010101" pitchFamily="1" charset="-122"/>
              </a:rPr>
              <a:t>2</a:t>
            </a:r>
            <a:r>
              <a:rPr lang="zh-CN" altLang="en-US" sz="4000" b="1" dirty="0">
                <a:solidFill>
                  <a:srgbClr val="9900FF"/>
                </a:solidFill>
                <a:latin typeface="隶书" panose="02010509060101010101" pitchFamily="1" charset="-122"/>
                <a:ea typeface="隶书" panose="02010509060101010101" pitchFamily="1" charset="-122"/>
              </a:rPr>
              <a:t>、收集一些有关亲情的故事、言论和文学作品。</a:t>
            </a:r>
            <a:endParaRPr lang="zh-CN" altLang="en-US" sz="4000" b="1" dirty="0">
              <a:solidFill>
                <a:srgbClr val="9900FF"/>
              </a:solidFill>
              <a:latin typeface="隶书" panose="02010509060101010101" pitchFamily="1" charset="-122"/>
              <a:ea typeface="隶书" panose="02010509060101010101" pitchFamily="1" charset="-122"/>
            </a:endParaRPr>
          </a:p>
        </p:txBody>
      </p:sp>
      <p:sp>
        <p:nvSpPr>
          <p:cNvPr id="102403" name="文本框 102402"/>
          <p:cNvSpPr txBox="1"/>
          <p:nvPr/>
        </p:nvSpPr>
        <p:spPr>
          <a:xfrm>
            <a:off x="395288" y="5589588"/>
            <a:ext cx="4321175" cy="1006475"/>
          </a:xfrm>
          <a:prstGeom prst="rect">
            <a:avLst/>
          </a:prstGeom>
          <a:noFill/>
          <a:ln w="9525">
            <a:noFill/>
          </a:ln>
        </p:spPr>
        <p:txBody>
          <a:bodyPr>
            <a:spAutoFit/>
          </a:bodyPr>
          <a:p>
            <a:r>
              <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rPr>
              <a:t>课后作业</a:t>
            </a:r>
            <a:endParaRPr lang="zh-CN" altLang="en-US" sz="6000" b="1" u="sng" dirty="0">
              <a:solidFill>
                <a:srgbClr val="660066"/>
              </a:solidFill>
              <a:effectLst>
                <a:outerShdw blurRad="38100" dist="38100" dir="2700000">
                  <a:srgbClr val="C0C0C0"/>
                </a:outerShdw>
              </a:effectLst>
              <a:latin typeface="Arial" panose="020B0604020202020204" pitchFamily="34" charset="0"/>
              <a:ea typeface="隶书" panose="02010509060101010101" pitchFamily="1" charset="-122"/>
            </a:endParaRPr>
          </a:p>
        </p:txBody>
      </p:sp>
      <p:pic>
        <p:nvPicPr>
          <p:cNvPr id="102404" name="图片 102403" descr="未标题-1 拷贝"/>
          <p:cNvPicPr>
            <a:picLocks noChangeAspect="1"/>
          </p:cNvPicPr>
          <p:nvPr/>
        </p:nvPicPr>
        <p:blipFill>
          <a:blip r:embed="rId1"/>
          <a:stretch>
            <a:fillRect/>
          </a:stretch>
        </p:blipFill>
        <p:spPr>
          <a:xfrm>
            <a:off x="434975" y="620713"/>
            <a:ext cx="2063750" cy="1944687"/>
          </a:xfrm>
          <a:prstGeom prst="rect">
            <a:avLst/>
          </a:prstGeom>
          <a:noFill/>
          <a:ln w="9525">
            <a:noFill/>
          </a:ln>
        </p:spPr>
      </p:pic>
      <p:pic>
        <p:nvPicPr>
          <p:cNvPr id="102405" name="图片 102404" descr="38e56c04005d23d0bc7be054a5a3a61f"/>
          <p:cNvPicPr>
            <a:picLocks noChangeAspect="1"/>
          </p:cNvPicPr>
          <p:nvPr/>
        </p:nvPicPr>
        <p:blipFill>
          <a:blip r:embed="rId2"/>
          <a:stretch>
            <a:fillRect/>
          </a:stretch>
        </p:blipFill>
        <p:spPr>
          <a:xfrm>
            <a:off x="3867150" y="5876925"/>
            <a:ext cx="5276850" cy="590550"/>
          </a:xfrm>
          <a:prstGeom prst="rect">
            <a:avLst/>
          </a:prstGeom>
          <a:noFill/>
          <a:ln w="9525">
            <a:noFill/>
          </a:ln>
        </p:spPr>
      </p:pic>
      <p:pic>
        <p:nvPicPr>
          <p:cNvPr id="102406" name="图片 102405" descr="34bbb877c4028eeb3bc731ab2479c7fd"/>
          <p:cNvPicPr>
            <a:picLocks noChangeAspect="1"/>
          </p:cNvPicPr>
          <p:nvPr/>
        </p:nvPicPr>
        <p:blipFill>
          <a:blip r:embed="rId3"/>
          <a:stretch>
            <a:fillRect/>
          </a:stretch>
        </p:blipFill>
        <p:spPr>
          <a:xfrm>
            <a:off x="4500563" y="836613"/>
            <a:ext cx="3889375" cy="823912"/>
          </a:xfrm>
          <a:prstGeom prst="rect">
            <a:avLst/>
          </a:prstGeom>
          <a:noFill/>
          <a:ln w="9525">
            <a:noFill/>
          </a:ln>
        </p:spPr>
      </p:pic>
      <p:pic>
        <p:nvPicPr>
          <p:cNvPr id="102407" name="图片 102406" descr="图片3"/>
          <p:cNvPicPr>
            <a:picLocks noChangeAspect="1"/>
          </p:cNvPicPr>
          <p:nvPr/>
        </p:nvPicPr>
        <p:blipFill>
          <a:blip r:embed="rId4"/>
          <a:stretch>
            <a:fillRect/>
          </a:stretch>
        </p:blipFill>
        <p:spPr>
          <a:xfrm>
            <a:off x="7019925" y="2420938"/>
            <a:ext cx="1914525" cy="25638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02402">
                                            <p:txEl>
                                              <p:charRg st="0" end="29"/>
                                            </p:txEl>
                                          </p:spTgt>
                                        </p:tgtEl>
                                        <p:attrNameLst>
                                          <p:attrName>style.visibility</p:attrName>
                                        </p:attrNameLst>
                                      </p:cBhvr>
                                      <p:to>
                                        <p:strVal val="visible"/>
                                      </p:to>
                                    </p:set>
                                    <p:animEffect transition="in" filter="fade">
                                      <p:cBhvr>
                                        <p:cTn id="7" dur="1000"/>
                                        <p:tgtEl>
                                          <p:spTgt spid="102402">
                                            <p:txEl>
                                              <p:charRg st="0" end="29"/>
                                            </p:txEl>
                                          </p:spTgt>
                                        </p:tgtEl>
                                      </p:cBhvr>
                                    </p:animEffect>
                                    <p:anim calcmode="lin" valueType="num">
                                      <p:cBhvr>
                                        <p:cTn id="8" dur="1000" fill="hold"/>
                                        <p:tgtEl>
                                          <p:spTgt spid="102402">
                                            <p:txEl>
                                              <p:charRg st="0" end="29"/>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02402">
                                            <p:txEl>
                                              <p:charRg st="0" end="29"/>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2402">
                                            <p:txEl>
                                              <p:charRg st="0" end="29"/>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02402">
                                            <p:txEl>
                                              <p:charRg st="29" end="52"/>
                                            </p:txEl>
                                          </p:spTgt>
                                        </p:tgtEl>
                                        <p:attrNameLst>
                                          <p:attrName>style.visibility</p:attrName>
                                        </p:attrNameLst>
                                      </p:cBhvr>
                                      <p:to>
                                        <p:strVal val="visible"/>
                                      </p:to>
                                    </p:set>
                                    <p:animEffect transition="in" filter="fade">
                                      <p:cBhvr>
                                        <p:cTn id="15" dur="1000"/>
                                        <p:tgtEl>
                                          <p:spTgt spid="102402">
                                            <p:txEl>
                                              <p:charRg st="29" end="52"/>
                                            </p:txEl>
                                          </p:spTgt>
                                        </p:tgtEl>
                                      </p:cBhvr>
                                    </p:animEffect>
                                    <p:anim calcmode="lin" valueType="num">
                                      <p:cBhvr>
                                        <p:cTn id="16" dur="1000" fill="hold"/>
                                        <p:tgtEl>
                                          <p:spTgt spid="102402">
                                            <p:txEl>
                                              <p:charRg st="29" end="52"/>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102402">
                                            <p:txEl>
                                              <p:charRg st="29" end="52"/>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02402">
                                            <p:txEl>
                                              <p:charRg st="29" end="5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4450" name="图片 104449" descr="mq03"/>
          <p:cNvPicPr>
            <a:picLocks noChangeAspect="1"/>
          </p:cNvPicPr>
          <p:nvPr/>
        </p:nvPicPr>
        <p:blipFill>
          <a:blip r:embed="rId1"/>
          <a:srcRect b="6541"/>
          <a:stretch>
            <a:fillRect/>
          </a:stretch>
        </p:blipFill>
        <p:spPr>
          <a:xfrm>
            <a:off x="250825" y="692150"/>
            <a:ext cx="8642350" cy="5761038"/>
          </a:xfrm>
          <a:prstGeom prst="rect">
            <a:avLst/>
          </a:prstGeom>
          <a:noFill/>
          <a:ln w="9525">
            <a:noFill/>
          </a:ln>
        </p:spPr>
      </p:pic>
      <p:pic>
        <p:nvPicPr>
          <p:cNvPr id="104451" name="图片 104450" descr="4abf52cd1e409e2b781c7dfa39b0ca6d"/>
          <p:cNvPicPr>
            <a:picLocks noChangeAspect="1"/>
          </p:cNvPicPr>
          <p:nvPr/>
        </p:nvPicPr>
        <p:blipFill>
          <a:blip r:embed="rId2"/>
          <a:stretch>
            <a:fillRect/>
          </a:stretch>
        </p:blipFill>
        <p:spPr>
          <a:xfrm>
            <a:off x="250825" y="5805488"/>
            <a:ext cx="3362325" cy="657225"/>
          </a:xfrm>
          <a:prstGeom prst="rect">
            <a:avLst/>
          </a:prstGeom>
          <a:noFill/>
          <a:ln w="9525">
            <a:noFill/>
          </a:ln>
        </p:spPr>
      </p:pic>
      <p:pic>
        <p:nvPicPr>
          <p:cNvPr id="104452" name="烛光里的妈妈.mp3">
            <a:hlinkClick r:id="" action="ppaction://media"/>
          </p:cNvPr>
          <p:cNvPicPr>
            <a:picLocks noRot="1" noChangeAspect="1"/>
          </p:cNvPicPr>
          <p:nvPr>
            <a:audioFile r:link="rId3"/>
            <p:extLst>
              <p:ext uri="{DAA4B4D4-6D71-4841-9C94-3DE7FCFB9230}">
                <p14:media xmlns:p14="http://schemas.microsoft.com/office/powerpoint/2010/main" r:link="rId4"/>
              </p:ext>
            </p:extLst>
          </p:nvPr>
        </p:nvPicPr>
        <p:blipFill>
          <a:blip r:embed="rId5"/>
          <a:stretch>
            <a:fillRect/>
          </a:stretch>
        </p:blipFill>
        <p:spPr>
          <a:xfrm>
            <a:off x="8532813" y="260350"/>
            <a:ext cx="304800" cy="304800"/>
          </a:xfrm>
          <a:prstGeom prst="rect">
            <a:avLst/>
          </a:prstGeom>
          <a:noFill/>
          <a:ln w="9525">
            <a:noFill/>
          </a:ln>
        </p:spPr>
      </p:pic>
      <p:sp>
        <p:nvSpPr>
          <p:cNvPr id="104453" name="矩形 104452"/>
          <p:cNvSpPr/>
          <p:nvPr/>
        </p:nvSpPr>
        <p:spPr>
          <a:xfrm>
            <a:off x="3276600" y="2492375"/>
            <a:ext cx="3382963" cy="207010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rPr>
              <a:t>再见</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华文行楷" panose="02010800040101010101" pitchFamily="2" charset="-122"/>
              <a:ea typeface="华文行楷" panose="02010800040101010101" pitchFamily="2" charset="-122"/>
            </a:endParaRPr>
          </a:p>
        </p:txBody>
      </p:sp>
      <p:pic>
        <p:nvPicPr>
          <p:cNvPr id="104454" name="图片 104453" descr="手指">
            <a:hlinkClick r:id="rId6" action="ppaction://hlinksldjump"/>
          </p:cNvPr>
          <p:cNvPicPr>
            <a:picLocks noChangeAspect="1"/>
          </p:cNvPicPr>
          <p:nvPr/>
        </p:nvPicPr>
        <p:blipFill>
          <a:blip r:embed="rId7"/>
          <a:stretch>
            <a:fillRect/>
          </a:stretch>
        </p:blipFill>
        <p:spPr>
          <a:xfrm>
            <a:off x="3635375" y="5876925"/>
            <a:ext cx="1008063" cy="473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3341" fill="hold"/>
                                        <p:tgtEl>
                                          <p:spTgt spid="104452"/>
                                        </p:tgtEl>
                                      </p:cBhvr>
                                    </p:cmd>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104454"/>
                                        </p:tgtEl>
                                        <p:attrNameLst>
                                          <p:attrName>style.visibility</p:attrName>
                                        </p:attrNameLst>
                                      </p:cBhvr>
                                      <p:to>
                                        <p:strVal val="visible"/>
                                      </p:to>
                                    </p:set>
                                    <p:animEffect transition="in" filter="dissolve">
                                      <p:cBhvr>
                                        <p:cTn id="11" dur="500"/>
                                        <p:tgtEl>
                                          <p:spTgt spid="10445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10445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60" name="矩形 2059"/>
          <p:cNvSpPr/>
          <p:nvPr/>
        </p:nvSpPr>
        <p:spPr>
          <a:xfrm>
            <a:off x="179388" y="765175"/>
            <a:ext cx="5761037" cy="5165725"/>
          </a:xfrm>
          <a:prstGeom prst="rect">
            <a:avLst/>
          </a:prstGeom>
          <a:noFill/>
          <a:ln w="9525">
            <a:noFill/>
          </a:ln>
        </p:spPr>
        <p:txBody>
          <a:bodyPr>
            <a:spAutoFit/>
          </a:bodyPr>
          <a:p>
            <a:pPr>
              <a:lnSpc>
                <a:spcPct val="80000"/>
              </a:lnSpc>
              <a:spcBef>
                <a:spcPct val="20000"/>
              </a:spcBef>
              <a:buChar char="•"/>
            </a:pP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老舍一生写了约计</a:t>
            </a:r>
            <a:r>
              <a:rPr lang="en-US" altLang="zh-CN" sz="3200" b="1" dirty="0">
                <a:effectLst>
                  <a:outerShdw blurRad="38100" dist="38100" dir="2700000">
                    <a:srgbClr val="C0C0C0"/>
                  </a:outerShdw>
                </a:effectLst>
                <a:latin typeface="黑体" panose="02010609060101010101" pitchFamily="2" charset="-122"/>
                <a:ea typeface="黑体" panose="02010609060101010101" pitchFamily="2" charset="-122"/>
              </a:rPr>
              <a:t>800</a:t>
            </a: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万字的作品。 </a:t>
            </a:r>
            <a:endPar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endParaRPr>
          </a:p>
          <a:p>
            <a:pPr>
              <a:lnSpc>
                <a:spcPct val="80000"/>
              </a:lnSpc>
              <a:spcBef>
                <a:spcPct val="20000"/>
              </a:spcBef>
              <a:buChar char="•"/>
            </a:pP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主要著作有</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长篇小说</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老张的哲学</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赵子曰</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骆驼祥子</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四世同堂</a:t>
            </a:r>
            <a:r>
              <a:rPr lang="en-US" altLang="zh-CN" sz="32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a:t>
            </a:r>
            <a:endPar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endParaRPr>
          </a:p>
          <a:p>
            <a:pPr>
              <a:lnSpc>
                <a:spcPct val="80000"/>
              </a:lnSpc>
              <a:spcBef>
                <a:spcPct val="20000"/>
              </a:spcBef>
              <a:buChar char="•"/>
            </a:pP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中篇小说</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月牙儿</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我这一辈子</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a:p>
            <a:pPr>
              <a:lnSpc>
                <a:spcPct val="80000"/>
              </a:lnSpc>
              <a:spcBef>
                <a:spcPct val="20000"/>
              </a:spcBef>
              <a:buChar char="•"/>
            </a:pP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剧本</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龙须沟</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茶馆</a:t>
            </a:r>
            <a:r>
              <a:rPr lang="en-US" altLang="zh-CN"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endParaRPr lang="zh-CN" altLang="en-US" sz="3200" b="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a:p>
            <a:pPr>
              <a:lnSpc>
                <a:spcPct val="80000"/>
              </a:lnSpc>
              <a:spcBef>
                <a:spcPct val="20000"/>
              </a:spcBef>
              <a:buChar char="•"/>
            </a:pP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另有</a:t>
            </a:r>
            <a:r>
              <a:rPr lang="en-US" altLang="zh-CN" sz="3200" b="1" dirty="0">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老舍剧作全集</a:t>
            </a:r>
            <a:r>
              <a:rPr lang="en-US" altLang="zh-CN" sz="3200" b="1" dirty="0">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老舍散文集</a:t>
            </a:r>
            <a:r>
              <a:rPr lang="en-US" altLang="zh-CN" sz="3200" b="1" dirty="0">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老舍诗选</a:t>
            </a:r>
            <a:r>
              <a:rPr lang="en-US" altLang="zh-CN" sz="3200" b="1" dirty="0">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老舍文艺评论集</a:t>
            </a:r>
            <a:r>
              <a:rPr lang="en-US" altLang="zh-CN" sz="3200" b="1" dirty="0">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和</a:t>
            </a:r>
            <a:r>
              <a:rPr lang="en-US" altLang="zh-CN" sz="3200" b="1" dirty="0">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老舍文集</a:t>
            </a:r>
            <a:r>
              <a:rPr lang="en-US" altLang="zh-CN" sz="3200" b="1" dirty="0">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等。</a:t>
            </a:r>
            <a:endPar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endParaRPr>
          </a:p>
        </p:txBody>
      </p:sp>
      <p:pic>
        <p:nvPicPr>
          <p:cNvPr id="2066" name="图片 2065" descr="laoshe"/>
          <p:cNvPicPr>
            <a:picLocks noChangeAspect="1"/>
          </p:cNvPicPr>
          <p:nvPr/>
        </p:nvPicPr>
        <p:blipFill>
          <a:blip r:embed="rId1"/>
          <a:stretch>
            <a:fillRect/>
          </a:stretch>
        </p:blipFill>
        <p:spPr>
          <a:xfrm>
            <a:off x="5689600" y="4149725"/>
            <a:ext cx="3203575" cy="2279650"/>
          </a:xfrm>
          <a:prstGeom prst="rect">
            <a:avLst/>
          </a:prstGeom>
          <a:noFill/>
          <a:ln w="9525">
            <a:noFill/>
          </a:ln>
        </p:spPr>
      </p:pic>
      <p:pic>
        <p:nvPicPr>
          <p:cNvPr id="2067" name="图片 2066" descr="图片1"/>
          <p:cNvPicPr>
            <a:picLocks noChangeAspect="1"/>
          </p:cNvPicPr>
          <p:nvPr/>
        </p:nvPicPr>
        <p:blipFill>
          <a:blip r:embed="rId2"/>
          <a:stretch>
            <a:fillRect/>
          </a:stretch>
        </p:blipFill>
        <p:spPr>
          <a:xfrm>
            <a:off x="5867400" y="620713"/>
            <a:ext cx="2879725" cy="34099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060"/>
                                        </p:tgtEl>
                                        <p:attrNameLst>
                                          <p:attrName>style.visibility</p:attrName>
                                        </p:attrNameLst>
                                      </p:cBhvr>
                                      <p:to>
                                        <p:strVal val="visible"/>
                                      </p:to>
                                    </p:set>
                                    <p:animEffect transition="in" filter="fade">
                                      <p:cBhvr>
                                        <p:cTn id="7" dur="1000"/>
                                        <p:tgtEl>
                                          <p:spTgt spid="2060"/>
                                        </p:tgtEl>
                                      </p:cBhvr>
                                    </p:animEffect>
                                    <p:anim calcmode="lin" valueType="num">
                                      <p:cBhvr>
                                        <p:cTn id="8" dur="1000" fill="hold"/>
                                        <p:tgtEl>
                                          <p:spTgt spid="2060"/>
                                        </p:tgtEl>
                                        <p:attrNameLst>
                                          <p:attrName>ppt_x</p:attrName>
                                        </p:attrNameLst>
                                      </p:cBhvr>
                                      <p:tavLst>
                                        <p:tav tm="0">
                                          <p:val>
                                            <p:strVal val="#ppt_x"/>
                                          </p:val>
                                        </p:tav>
                                        <p:tav tm="100000">
                                          <p:val>
                                            <p:strVal val="#ppt_x"/>
                                          </p:val>
                                        </p:tav>
                                      </p:tavLst>
                                    </p:anim>
                                    <p:anim calcmode="lin" valueType="num">
                                      <p:cBhvr>
                                        <p:cTn id="9" dur="900" decel="100000" fill="hold"/>
                                        <p:tgtEl>
                                          <p:spTgt spid="206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6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7" name="图片 5126" descr="005_e"/>
          <p:cNvPicPr>
            <a:picLocks noChangeAspect="1"/>
          </p:cNvPicPr>
          <p:nvPr/>
        </p:nvPicPr>
        <p:blipFill>
          <a:blip r:embed="rId1"/>
          <a:stretch>
            <a:fillRect/>
          </a:stretch>
        </p:blipFill>
        <p:spPr>
          <a:xfrm>
            <a:off x="6407150" y="3711575"/>
            <a:ext cx="2093913" cy="2670175"/>
          </a:xfrm>
          <a:prstGeom prst="rect">
            <a:avLst/>
          </a:prstGeom>
          <a:noFill/>
          <a:ln w="9525">
            <a:noFill/>
          </a:ln>
        </p:spPr>
      </p:pic>
      <p:grpSp>
        <p:nvGrpSpPr>
          <p:cNvPr id="5134" name="组合 5133"/>
          <p:cNvGrpSpPr/>
          <p:nvPr/>
        </p:nvGrpSpPr>
        <p:grpSpPr>
          <a:xfrm>
            <a:off x="684213" y="620713"/>
            <a:ext cx="5040312" cy="2592387"/>
            <a:chOff x="249" y="391"/>
            <a:chExt cx="3175" cy="1633"/>
          </a:xfrm>
        </p:grpSpPr>
        <p:pic>
          <p:nvPicPr>
            <p:cNvPr id="5128" name="图片 5127" descr="005_c"/>
            <p:cNvPicPr>
              <a:picLocks noChangeAspect="1"/>
            </p:cNvPicPr>
            <p:nvPr/>
          </p:nvPicPr>
          <p:blipFill>
            <a:blip r:embed="rId2"/>
            <a:srcRect t="4767" r="2158" b="9691"/>
            <a:stretch>
              <a:fillRect/>
            </a:stretch>
          </p:blipFill>
          <p:spPr>
            <a:xfrm>
              <a:off x="2064" y="391"/>
              <a:ext cx="1360" cy="1633"/>
            </a:xfrm>
            <a:prstGeom prst="rect">
              <a:avLst/>
            </a:prstGeom>
            <a:noFill/>
            <a:ln w="9525">
              <a:noFill/>
            </a:ln>
          </p:spPr>
        </p:pic>
        <p:pic>
          <p:nvPicPr>
            <p:cNvPr id="5129" name="图片 5128" descr="005_d"/>
            <p:cNvPicPr>
              <a:picLocks noChangeAspect="1"/>
            </p:cNvPicPr>
            <p:nvPr/>
          </p:nvPicPr>
          <p:blipFill>
            <a:blip r:embed="rId3"/>
            <a:stretch>
              <a:fillRect/>
            </a:stretch>
          </p:blipFill>
          <p:spPr>
            <a:xfrm>
              <a:off x="249" y="663"/>
              <a:ext cx="1814" cy="1328"/>
            </a:xfrm>
            <a:prstGeom prst="rect">
              <a:avLst/>
            </a:prstGeom>
            <a:noFill/>
            <a:ln w="9525">
              <a:noFill/>
            </a:ln>
          </p:spPr>
        </p:pic>
      </p:grpSp>
      <p:pic>
        <p:nvPicPr>
          <p:cNvPr id="5130" name="图片 5129" descr="005_b"/>
          <p:cNvPicPr>
            <a:picLocks noChangeAspect="1"/>
          </p:cNvPicPr>
          <p:nvPr/>
        </p:nvPicPr>
        <p:blipFill>
          <a:blip r:embed="rId4"/>
          <a:stretch>
            <a:fillRect/>
          </a:stretch>
        </p:blipFill>
        <p:spPr>
          <a:xfrm>
            <a:off x="6334125" y="615950"/>
            <a:ext cx="2198688" cy="2955925"/>
          </a:xfrm>
          <a:prstGeom prst="rect">
            <a:avLst/>
          </a:prstGeom>
          <a:noFill/>
          <a:ln w="9525">
            <a:noFill/>
          </a:ln>
        </p:spPr>
      </p:pic>
      <p:grpSp>
        <p:nvGrpSpPr>
          <p:cNvPr id="5133" name="组合 5132"/>
          <p:cNvGrpSpPr/>
          <p:nvPr/>
        </p:nvGrpSpPr>
        <p:grpSpPr>
          <a:xfrm>
            <a:off x="827088" y="3500438"/>
            <a:ext cx="4943475" cy="2430462"/>
            <a:chOff x="158" y="2614"/>
            <a:chExt cx="3114" cy="1531"/>
          </a:xfrm>
        </p:grpSpPr>
        <p:pic>
          <p:nvPicPr>
            <p:cNvPr id="5126" name="图片 5125" descr="005_a"/>
            <p:cNvPicPr>
              <a:picLocks noChangeAspect="1"/>
            </p:cNvPicPr>
            <p:nvPr/>
          </p:nvPicPr>
          <p:blipFill>
            <a:blip r:embed="rId5"/>
            <a:stretch>
              <a:fillRect/>
            </a:stretch>
          </p:blipFill>
          <p:spPr>
            <a:xfrm>
              <a:off x="158" y="2614"/>
              <a:ext cx="1814" cy="1517"/>
            </a:xfrm>
            <a:prstGeom prst="rect">
              <a:avLst/>
            </a:prstGeom>
            <a:noFill/>
            <a:ln w="9525">
              <a:noFill/>
            </a:ln>
          </p:spPr>
        </p:pic>
        <p:pic>
          <p:nvPicPr>
            <p:cNvPr id="5131" name="图片 5130" descr="0318"/>
            <p:cNvPicPr>
              <a:picLocks noChangeAspect="1"/>
            </p:cNvPicPr>
            <p:nvPr/>
          </p:nvPicPr>
          <p:blipFill>
            <a:blip r:embed="rId6"/>
            <a:stretch>
              <a:fillRect/>
            </a:stretch>
          </p:blipFill>
          <p:spPr>
            <a:xfrm>
              <a:off x="1973" y="2614"/>
              <a:ext cx="1299" cy="1531"/>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5134"/>
                                        </p:tgtEl>
                                        <p:attrNameLst>
                                          <p:attrName>style.visibility</p:attrName>
                                        </p:attrNameLst>
                                      </p:cBhvr>
                                      <p:to>
                                        <p:strVal val="visible"/>
                                      </p:to>
                                    </p:set>
                                    <p:anim calcmode="lin" valueType="num">
                                      <p:cBhvr>
                                        <p:cTn id="7" dur="500" fill="hold"/>
                                        <p:tgtEl>
                                          <p:spTgt spid="5134"/>
                                        </p:tgtEl>
                                        <p:attrNameLst>
                                          <p:attrName>ppt_x</p:attrName>
                                        </p:attrNameLst>
                                      </p:cBhvr>
                                      <p:tavLst>
                                        <p:tav tm="0">
                                          <p:val>
                                            <p:strVal val="#ppt_x-#ppt_w/2"/>
                                          </p:val>
                                        </p:tav>
                                        <p:tav tm="100000">
                                          <p:val>
                                            <p:strVal val="#ppt_x"/>
                                          </p:val>
                                        </p:tav>
                                      </p:tavLst>
                                    </p:anim>
                                    <p:anim calcmode="lin" valueType="num">
                                      <p:cBhvr>
                                        <p:cTn id="8" dur="500" fill="hold"/>
                                        <p:tgtEl>
                                          <p:spTgt spid="5134"/>
                                        </p:tgtEl>
                                        <p:attrNameLst>
                                          <p:attrName>ppt_y</p:attrName>
                                        </p:attrNameLst>
                                      </p:cBhvr>
                                      <p:tavLst>
                                        <p:tav tm="0">
                                          <p:val>
                                            <p:strVal val="#ppt_y"/>
                                          </p:val>
                                        </p:tav>
                                        <p:tav tm="100000">
                                          <p:val>
                                            <p:strVal val="#ppt_y"/>
                                          </p:val>
                                        </p:tav>
                                      </p:tavLst>
                                    </p:anim>
                                    <p:anim calcmode="lin" valueType="num">
                                      <p:cBhvr>
                                        <p:cTn id="9" dur="500" fill="hold"/>
                                        <p:tgtEl>
                                          <p:spTgt spid="5134"/>
                                        </p:tgtEl>
                                        <p:attrNameLst>
                                          <p:attrName>ppt_w</p:attrName>
                                        </p:attrNameLst>
                                      </p:cBhvr>
                                      <p:tavLst>
                                        <p:tav tm="0">
                                          <p:val>
                                            <p:fltVal val="0.000000"/>
                                          </p:val>
                                        </p:tav>
                                        <p:tav tm="100000">
                                          <p:val>
                                            <p:strVal val="#ppt_w"/>
                                          </p:val>
                                        </p:tav>
                                      </p:tavLst>
                                    </p:anim>
                                    <p:anim calcmode="lin" valueType="num">
                                      <p:cBhvr>
                                        <p:cTn id="10" dur="500" fill="hold"/>
                                        <p:tgtEl>
                                          <p:spTgt spid="5134"/>
                                        </p:tgtEl>
                                        <p:attrNameLst>
                                          <p:attrName>ppt_h</p:attrName>
                                        </p:attrNameLst>
                                      </p:cBhvr>
                                      <p:tavLst>
                                        <p:tav tm="0">
                                          <p:val>
                                            <p:strVal val="#ppt_h"/>
                                          </p:val>
                                        </p:tav>
                                        <p:tav tm="100000">
                                          <p:val>
                                            <p:strVal val="#ppt_h"/>
                                          </p:val>
                                        </p:tav>
                                      </p:tavLst>
                                    </p:anim>
                                  </p:childTnLst>
                                </p:cTn>
                              </p:par>
                              <p:par>
                                <p:cTn id="11" presetID="17" presetClass="entr" presetSubtype="2" fill="hold" nodeType="withEffect">
                                  <p:stCondLst>
                                    <p:cond delay="0"/>
                                  </p:stCondLst>
                                  <p:childTnLst>
                                    <p:set>
                                      <p:cBhvr>
                                        <p:cTn id="12" dur="1" fill="hold">
                                          <p:stCondLst>
                                            <p:cond delay="0"/>
                                          </p:stCondLst>
                                        </p:cTn>
                                        <p:tgtEl>
                                          <p:spTgt spid="5130"/>
                                        </p:tgtEl>
                                        <p:attrNameLst>
                                          <p:attrName>style.visibility</p:attrName>
                                        </p:attrNameLst>
                                      </p:cBhvr>
                                      <p:to>
                                        <p:strVal val="visible"/>
                                      </p:to>
                                    </p:set>
                                    <p:anim calcmode="lin" valueType="num">
                                      <p:cBhvr>
                                        <p:cTn id="13" dur="500" fill="hold"/>
                                        <p:tgtEl>
                                          <p:spTgt spid="5130"/>
                                        </p:tgtEl>
                                        <p:attrNameLst>
                                          <p:attrName>ppt_x</p:attrName>
                                        </p:attrNameLst>
                                      </p:cBhvr>
                                      <p:tavLst>
                                        <p:tav tm="0">
                                          <p:val>
                                            <p:strVal val="#ppt_x+#ppt_w/2"/>
                                          </p:val>
                                        </p:tav>
                                        <p:tav tm="100000">
                                          <p:val>
                                            <p:strVal val="#ppt_x"/>
                                          </p:val>
                                        </p:tav>
                                      </p:tavLst>
                                    </p:anim>
                                    <p:anim calcmode="lin" valueType="num">
                                      <p:cBhvr>
                                        <p:cTn id="14" dur="500" fill="hold"/>
                                        <p:tgtEl>
                                          <p:spTgt spid="5130"/>
                                        </p:tgtEl>
                                        <p:attrNameLst>
                                          <p:attrName>ppt_y</p:attrName>
                                        </p:attrNameLst>
                                      </p:cBhvr>
                                      <p:tavLst>
                                        <p:tav tm="0">
                                          <p:val>
                                            <p:strVal val="#ppt_y"/>
                                          </p:val>
                                        </p:tav>
                                        <p:tav tm="100000">
                                          <p:val>
                                            <p:strVal val="#ppt_y"/>
                                          </p:val>
                                        </p:tav>
                                      </p:tavLst>
                                    </p:anim>
                                    <p:anim calcmode="lin" valueType="num">
                                      <p:cBhvr>
                                        <p:cTn id="15" dur="500" fill="hold"/>
                                        <p:tgtEl>
                                          <p:spTgt spid="5130"/>
                                        </p:tgtEl>
                                        <p:attrNameLst>
                                          <p:attrName>ppt_w</p:attrName>
                                        </p:attrNameLst>
                                      </p:cBhvr>
                                      <p:tavLst>
                                        <p:tav tm="0">
                                          <p:val>
                                            <p:fltVal val="0.000000"/>
                                          </p:val>
                                        </p:tav>
                                        <p:tav tm="100000">
                                          <p:val>
                                            <p:strVal val="#ppt_w"/>
                                          </p:val>
                                        </p:tav>
                                      </p:tavLst>
                                    </p:anim>
                                    <p:anim calcmode="lin" valueType="num">
                                      <p:cBhvr>
                                        <p:cTn id="16" dur="500" fill="hold"/>
                                        <p:tgtEl>
                                          <p:spTgt spid="5130"/>
                                        </p:tgtEl>
                                        <p:attrNameLst>
                                          <p:attrName>ppt_h</p:attrName>
                                        </p:attrNameLst>
                                      </p:cBhvr>
                                      <p:tavLst>
                                        <p:tav tm="0">
                                          <p:val>
                                            <p:strVal val="#ppt_h"/>
                                          </p:val>
                                        </p:tav>
                                        <p:tav tm="100000">
                                          <p:val>
                                            <p:strVal val="#ppt_h"/>
                                          </p:val>
                                        </p:tav>
                                      </p:tavLst>
                                    </p:anim>
                                  </p:childTnLst>
                                </p:cTn>
                              </p:par>
                              <p:par>
                                <p:cTn id="17" presetID="17" presetClass="entr" presetSubtype="4" fill="hold" nodeType="withEffect">
                                  <p:stCondLst>
                                    <p:cond delay="0"/>
                                  </p:stCondLst>
                                  <p:childTnLst>
                                    <p:set>
                                      <p:cBhvr>
                                        <p:cTn id="18" dur="1" fill="hold">
                                          <p:stCondLst>
                                            <p:cond delay="0"/>
                                          </p:stCondLst>
                                        </p:cTn>
                                        <p:tgtEl>
                                          <p:spTgt spid="5133"/>
                                        </p:tgtEl>
                                        <p:attrNameLst>
                                          <p:attrName>style.visibility</p:attrName>
                                        </p:attrNameLst>
                                      </p:cBhvr>
                                      <p:to>
                                        <p:strVal val="visible"/>
                                      </p:to>
                                    </p:set>
                                    <p:anim calcmode="lin" valueType="num">
                                      <p:cBhvr>
                                        <p:cTn id="19" dur="500" fill="hold"/>
                                        <p:tgtEl>
                                          <p:spTgt spid="5133"/>
                                        </p:tgtEl>
                                        <p:attrNameLst>
                                          <p:attrName>ppt_x</p:attrName>
                                        </p:attrNameLst>
                                      </p:cBhvr>
                                      <p:tavLst>
                                        <p:tav tm="0">
                                          <p:val>
                                            <p:strVal val="#ppt_x"/>
                                          </p:val>
                                        </p:tav>
                                        <p:tav tm="100000">
                                          <p:val>
                                            <p:strVal val="#ppt_x"/>
                                          </p:val>
                                        </p:tav>
                                      </p:tavLst>
                                    </p:anim>
                                    <p:anim calcmode="lin" valueType="num">
                                      <p:cBhvr>
                                        <p:cTn id="20" dur="500" fill="hold"/>
                                        <p:tgtEl>
                                          <p:spTgt spid="5133"/>
                                        </p:tgtEl>
                                        <p:attrNameLst>
                                          <p:attrName>ppt_y</p:attrName>
                                        </p:attrNameLst>
                                      </p:cBhvr>
                                      <p:tavLst>
                                        <p:tav tm="0">
                                          <p:val>
                                            <p:strVal val="#ppt_y+#ppt_h/2"/>
                                          </p:val>
                                        </p:tav>
                                        <p:tav tm="100000">
                                          <p:val>
                                            <p:strVal val="#ppt_y"/>
                                          </p:val>
                                        </p:tav>
                                      </p:tavLst>
                                    </p:anim>
                                    <p:anim calcmode="lin" valueType="num">
                                      <p:cBhvr>
                                        <p:cTn id="21" dur="500" fill="hold"/>
                                        <p:tgtEl>
                                          <p:spTgt spid="5133"/>
                                        </p:tgtEl>
                                        <p:attrNameLst>
                                          <p:attrName>ppt_w</p:attrName>
                                        </p:attrNameLst>
                                      </p:cBhvr>
                                      <p:tavLst>
                                        <p:tav tm="0">
                                          <p:val>
                                            <p:strVal val="#ppt_w"/>
                                          </p:val>
                                        </p:tav>
                                        <p:tav tm="100000">
                                          <p:val>
                                            <p:strVal val="#ppt_w"/>
                                          </p:val>
                                        </p:tav>
                                      </p:tavLst>
                                    </p:anim>
                                    <p:anim calcmode="lin" valueType="num">
                                      <p:cBhvr>
                                        <p:cTn id="22" dur="500" fill="hold"/>
                                        <p:tgtEl>
                                          <p:spTgt spid="513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文本占位符 9218"/>
          <p:cNvSpPr>
            <a:spLocks noGrp="1"/>
          </p:cNvSpPr>
          <p:nvPr>
            <p:ph type="body" idx="1"/>
          </p:nvPr>
        </p:nvSpPr>
        <p:spPr>
          <a:xfrm>
            <a:off x="36513" y="990600"/>
            <a:ext cx="9144000" cy="4525963"/>
          </a:xfrm>
        </p:spPr>
        <p:txBody>
          <a:bodyPr/>
          <a:p>
            <a:pPr>
              <a:lnSpc>
                <a:spcPct val="80000"/>
              </a:lnSpc>
            </a:pPr>
            <a:r>
              <a:rPr lang="zh-CN" altLang="en-US" b="1" dirty="0">
                <a:latin typeface="黑体" panose="02010609060101010101" pitchFamily="2" charset="-122"/>
                <a:ea typeface="黑体" panose="02010609060101010101" pitchFamily="2" charset="-122"/>
              </a:rPr>
              <a:t>老舍以</a:t>
            </a:r>
            <a:r>
              <a:rPr lang="zh-CN" altLang="en-US" b="1" dirty="0">
                <a:solidFill>
                  <a:srgbClr val="0000FF"/>
                </a:solidFill>
                <a:latin typeface="黑体" panose="02010609060101010101" pitchFamily="2" charset="-122"/>
                <a:ea typeface="黑体" panose="02010609060101010101" pitchFamily="2" charset="-122"/>
              </a:rPr>
              <a:t>长篇小说和剧作</a:t>
            </a:r>
            <a:r>
              <a:rPr lang="zh-CN" altLang="en-US" b="1" dirty="0">
                <a:latin typeface="黑体" panose="02010609060101010101" pitchFamily="2" charset="-122"/>
                <a:ea typeface="黑体" panose="02010609060101010101" pitchFamily="2" charset="-122"/>
              </a:rPr>
              <a:t>著称于世。                                     他的作品大都取材于市民生活，                                       为中国现代文学开拓了重要的题                                       材领域。他所描写的自然风光、                                   世态人情、习俗时尚，运用的群                                 众口语，都呈现出浓郁的“</a:t>
            </a:r>
            <a:r>
              <a:rPr lang="zh-CN" altLang="en-US" b="1" dirty="0">
                <a:solidFill>
                  <a:srgbClr val="0000FF"/>
                </a:solidFill>
                <a:latin typeface="黑体" panose="02010609060101010101" pitchFamily="2" charset="-122"/>
                <a:ea typeface="黑体" panose="02010609060101010101" pitchFamily="2" charset="-122"/>
              </a:rPr>
              <a:t>京味</a:t>
            </a:r>
            <a:r>
              <a:rPr lang="zh-CN" altLang="en-US" b="1" dirty="0">
                <a:latin typeface="黑体" panose="02010609060101010101" pitchFamily="2" charset="-122"/>
                <a:ea typeface="黑体" panose="02010609060101010101" pitchFamily="2" charset="-122"/>
              </a:rPr>
              <a:t>”。                                  优秀长篇小说</a:t>
            </a:r>
            <a:r>
              <a:rPr lang="en-US" altLang="zh-CN" b="1" dirty="0">
                <a:solidFill>
                  <a:srgbClr val="0000CC"/>
                </a:solidFill>
                <a:latin typeface="黑体" panose="02010609060101010101" pitchFamily="2" charset="-122"/>
                <a:ea typeface="黑体" panose="02010609060101010101" pitchFamily="2" charset="-122"/>
              </a:rPr>
              <a:t>《</a:t>
            </a:r>
            <a:r>
              <a:rPr lang="zh-CN" altLang="en-US" b="1" dirty="0">
                <a:solidFill>
                  <a:srgbClr val="0000CC"/>
                </a:solidFill>
                <a:latin typeface="黑体" panose="02010609060101010101" pitchFamily="2" charset="-122"/>
                <a:ea typeface="黑体" panose="02010609060101010101" pitchFamily="2" charset="-122"/>
              </a:rPr>
              <a:t>骆驼祥子</a:t>
            </a:r>
            <a:r>
              <a:rPr lang="en-US" altLang="zh-CN" b="1" dirty="0">
                <a:solidFill>
                  <a:srgbClr val="0000CC"/>
                </a:solidFill>
                <a:latin typeface="黑体" panose="02010609060101010101" pitchFamily="2" charset="-122"/>
                <a:ea typeface="黑体" panose="02010609060101010101" pitchFamily="2" charset="-122"/>
              </a:rPr>
              <a:t>》《</a:t>
            </a:r>
            <a:r>
              <a:rPr lang="zh-CN" altLang="en-US" b="1" dirty="0">
                <a:solidFill>
                  <a:srgbClr val="0000CC"/>
                </a:solidFill>
                <a:latin typeface="黑体" panose="02010609060101010101" pitchFamily="2" charset="-122"/>
                <a:ea typeface="黑体" panose="02010609060101010101" pitchFamily="2" charset="-122"/>
              </a:rPr>
              <a:t>四世同堂</a:t>
            </a:r>
            <a:r>
              <a:rPr lang="en-US" altLang="zh-CN" b="1">
                <a:solidFill>
                  <a:srgbClr val="0000CC"/>
                </a:solidFill>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便是描写北京市民生活的代表作。他的短篇小说构思精致，取材较为宽广，其中的</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柳家大院</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上任</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断魂枪</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等篇各具特色，耐人咀嚼。他的作品已被译成</a:t>
            </a:r>
            <a:r>
              <a:rPr lang="en-US" altLang="zh-CN" b="1" dirty="0">
                <a:latin typeface="黑体" panose="02010609060101010101" pitchFamily="2" charset="-122"/>
                <a:ea typeface="黑体" panose="02010609060101010101" pitchFamily="2" charset="-122"/>
              </a:rPr>
              <a:t>20</a:t>
            </a:r>
            <a:r>
              <a:rPr lang="zh-CN" altLang="en-US" b="1" dirty="0">
                <a:latin typeface="黑体" panose="02010609060101010101" pitchFamily="2" charset="-122"/>
                <a:ea typeface="黑体" panose="02010609060101010101" pitchFamily="2" charset="-122"/>
              </a:rPr>
              <a:t>余种文字出版，以具有独特的幽默风格和浓郁的民族色彩，以及从内容到形式的雅俗共赏而赢得了广大的读者。 </a:t>
            </a:r>
            <a:endParaRPr lang="zh-CN" altLang="en-US" b="1" dirty="0">
              <a:latin typeface="黑体" panose="02010609060101010101" pitchFamily="2" charset="-122"/>
              <a:ea typeface="黑体" panose="02010609060101010101" pitchFamily="2" charset="-122"/>
            </a:endParaRPr>
          </a:p>
        </p:txBody>
      </p:sp>
      <p:pic>
        <p:nvPicPr>
          <p:cNvPr id="9220" name="图片 9219" descr="laoshe"/>
          <p:cNvPicPr>
            <a:picLocks noChangeAspect="1"/>
          </p:cNvPicPr>
          <p:nvPr/>
        </p:nvPicPr>
        <p:blipFill>
          <a:blip r:embed="rId1"/>
          <a:stretch>
            <a:fillRect/>
          </a:stretch>
        </p:blipFill>
        <p:spPr>
          <a:xfrm>
            <a:off x="6732588" y="549275"/>
            <a:ext cx="1762125" cy="27527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9">
                                            <p:txEl>
                                              <p:charRg st="0" end="446"/>
                                            </p:txEl>
                                          </p:spTgt>
                                        </p:tgtEl>
                                        <p:attrNameLst>
                                          <p:attrName>style.visibility</p:attrName>
                                        </p:attrNameLst>
                                      </p:cBhvr>
                                      <p:to>
                                        <p:strVal val="visible"/>
                                      </p:to>
                                    </p:set>
                                    <p:animEffect transition="in" filter="dissolve">
                                      <p:cBhvr>
                                        <p:cTn id="7" dur="500"/>
                                        <p:tgtEl>
                                          <p:spTgt spid="9219">
                                            <p:txEl>
                                              <p:charRg st="0" end="4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7" name="文本框 4106"/>
          <p:cNvSpPr txBox="1"/>
          <p:nvPr/>
        </p:nvSpPr>
        <p:spPr>
          <a:xfrm>
            <a:off x="684213" y="0"/>
            <a:ext cx="7042150" cy="914400"/>
          </a:xfrm>
          <a:prstGeom prst="rect">
            <a:avLst/>
          </a:prstGeom>
          <a:noFill/>
          <a:ln w="9525">
            <a:noFill/>
          </a:ln>
        </p:spPr>
        <p:txBody>
          <a:bodyPr wrap="none" anchor="t">
            <a:spAutoFit/>
          </a:bodyPr>
          <a:p>
            <a:r>
              <a:rPr lang="zh-CN" altLang="en-US" sz="5400" b="1" dirty="0">
                <a:solidFill>
                  <a:srgbClr val="003300"/>
                </a:solidFill>
                <a:latin typeface="Arial" panose="020B0604020202020204" pitchFamily="34" charset="0"/>
                <a:ea typeface="华文彩云" panose="02010800040101010101" pitchFamily="2" charset="-122"/>
              </a:rPr>
              <a:t>已经学过的他的文章：</a:t>
            </a:r>
            <a:endParaRPr lang="zh-CN" altLang="en-US" sz="5400" b="1" dirty="0">
              <a:solidFill>
                <a:srgbClr val="003300"/>
              </a:solidFill>
              <a:latin typeface="Arial" panose="020B0604020202020204" pitchFamily="34" charset="0"/>
              <a:ea typeface="华文彩云" panose="02010800040101010101" pitchFamily="2" charset="-122"/>
            </a:endParaRPr>
          </a:p>
        </p:txBody>
      </p:sp>
      <p:sp>
        <p:nvSpPr>
          <p:cNvPr id="4108" name="矩形 4107"/>
          <p:cNvSpPr/>
          <p:nvPr/>
        </p:nvSpPr>
        <p:spPr>
          <a:xfrm>
            <a:off x="684213" y="5661025"/>
            <a:ext cx="7704137" cy="1008063"/>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CC99FF"/>
                  </a:solidFill>
                  <a:prstDash val="solid"/>
                  <a:headEnd type="none" w="med" len="med"/>
                  <a:tailEnd type="none" w="med" len="med"/>
                </a:ln>
                <a:gradFill rotWithShape="0">
                  <a:gsLst>
                    <a:gs pos="0">
                      <a:srgbClr val="000000">
                        <a:alpha val="100000"/>
                      </a:srgbClr>
                    </a:gs>
                    <a:gs pos="10000">
                      <a:srgbClr val="000040">
                        <a:alpha val="100000"/>
                      </a:srgbClr>
                    </a:gs>
                    <a:gs pos="25000">
                      <a:srgbClr val="400040">
                        <a:alpha val="100000"/>
                      </a:srgbClr>
                    </a:gs>
                    <a:gs pos="37500">
                      <a:srgbClr val="8F0040">
                        <a:alpha val="100000"/>
                      </a:srgbClr>
                    </a:gs>
                    <a:gs pos="45000">
                      <a:srgbClr val="F27300">
                        <a:alpha val="100000"/>
                      </a:srgbClr>
                    </a:gs>
                    <a:gs pos="50000">
                      <a:srgbClr val="FFBF00">
                        <a:alpha val="100000"/>
                      </a:srgbClr>
                    </a:gs>
                    <a:gs pos="55000">
                      <a:srgbClr val="F27300">
                        <a:alpha val="100000"/>
                      </a:srgbClr>
                    </a:gs>
                    <a:gs pos="62500">
                      <a:srgbClr val="8F0040">
                        <a:alpha val="100000"/>
                      </a:srgbClr>
                    </a:gs>
                    <a:gs pos="75000">
                      <a:srgbClr val="400040">
                        <a:alpha val="100000"/>
                      </a:srgbClr>
                    </a:gs>
                    <a:gs pos="90000">
                      <a:srgbClr val="000040">
                        <a:alpha val="100000"/>
                      </a:srgbClr>
                    </a:gs>
                    <a:gs pos="100000">
                      <a:srgbClr val="000000">
                        <a:alpha val="100000"/>
                      </a:srgbClr>
                    </a:gs>
                  </a:gsLst>
                  <a:lin ang="18900000" scaled="1"/>
                  <a:tileRect/>
                </a:gradFill>
                <a:effectLst>
                  <a:outerShdw dist="53882" dir="2699999" algn="ctr" rotWithShape="0">
                    <a:srgbClr val="9999FF">
                      <a:alpha val="80000"/>
                    </a:srgbClr>
                  </a:outerShdw>
                </a:effectLst>
                <a:latin typeface="华文行楷" panose="02010800040101010101" pitchFamily="2" charset="-122"/>
                <a:ea typeface="华文行楷" panose="02010800040101010101" pitchFamily="2" charset="-122"/>
              </a:rPr>
              <a:t>《济南的冬天》</a:t>
            </a:r>
            <a:endParaRPr lang="zh-CN" altLang="en-US" sz="3600" b="1">
              <a:ln w="9525" cap="flat" cmpd="sng">
                <a:solidFill>
                  <a:srgbClr val="CC99FF"/>
                </a:solidFill>
                <a:prstDash val="solid"/>
                <a:headEnd type="none" w="med" len="med"/>
                <a:tailEnd type="none" w="med" len="med"/>
              </a:ln>
              <a:gradFill rotWithShape="0">
                <a:gsLst>
                  <a:gs pos="0">
                    <a:srgbClr val="000000">
                      <a:alpha val="100000"/>
                    </a:srgbClr>
                  </a:gs>
                  <a:gs pos="10000">
                    <a:srgbClr val="000040">
                      <a:alpha val="100000"/>
                    </a:srgbClr>
                  </a:gs>
                  <a:gs pos="25000">
                    <a:srgbClr val="400040">
                      <a:alpha val="100000"/>
                    </a:srgbClr>
                  </a:gs>
                  <a:gs pos="37500">
                    <a:srgbClr val="8F0040">
                      <a:alpha val="100000"/>
                    </a:srgbClr>
                  </a:gs>
                  <a:gs pos="45000">
                    <a:srgbClr val="F27300">
                      <a:alpha val="100000"/>
                    </a:srgbClr>
                  </a:gs>
                  <a:gs pos="50000">
                    <a:srgbClr val="FFBF00">
                      <a:alpha val="100000"/>
                    </a:srgbClr>
                  </a:gs>
                  <a:gs pos="55000">
                    <a:srgbClr val="F27300">
                      <a:alpha val="100000"/>
                    </a:srgbClr>
                  </a:gs>
                  <a:gs pos="62500">
                    <a:srgbClr val="8F0040">
                      <a:alpha val="100000"/>
                    </a:srgbClr>
                  </a:gs>
                  <a:gs pos="75000">
                    <a:srgbClr val="400040">
                      <a:alpha val="100000"/>
                    </a:srgbClr>
                  </a:gs>
                  <a:gs pos="90000">
                    <a:srgbClr val="000040">
                      <a:alpha val="100000"/>
                    </a:srgbClr>
                  </a:gs>
                  <a:gs pos="100000">
                    <a:srgbClr val="000000">
                      <a:alpha val="100000"/>
                    </a:srgbClr>
                  </a:gs>
                </a:gsLst>
                <a:lin ang="18900000" scaled="1"/>
                <a:tileRect/>
              </a:gradFill>
              <a:effectLst>
                <a:outerShdw dist="53882" dir="2699999" algn="ctr" rotWithShape="0">
                  <a:srgbClr val="9999FF">
                    <a:alpha val="80000"/>
                  </a:srgbClr>
                </a:outerShdw>
              </a:effectLst>
              <a:latin typeface="华文行楷" panose="02010800040101010101" pitchFamily="2" charset="-122"/>
              <a:ea typeface="华文行楷" panose="02010800040101010101" pitchFamily="2" charset="-122"/>
            </a:endParaRPr>
          </a:p>
        </p:txBody>
      </p:sp>
      <p:pic>
        <p:nvPicPr>
          <p:cNvPr id="4109" name="图片 4108" descr="6"/>
          <p:cNvPicPr>
            <a:picLocks noChangeAspect="1"/>
          </p:cNvPicPr>
          <p:nvPr/>
        </p:nvPicPr>
        <p:blipFill>
          <a:blip r:embed="rId1"/>
          <a:srcRect r="9375" b="10945"/>
          <a:stretch>
            <a:fillRect/>
          </a:stretch>
        </p:blipFill>
        <p:spPr>
          <a:xfrm>
            <a:off x="900113" y="908050"/>
            <a:ext cx="7056437" cy="46243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109"/>
                                        </p:tgtEl>
                                        <p:attrNameLst>
                                          <p:attrName>style.visibility</p:attrName>
                                        </p:attrNameLst>
                                      </p:cBhvr>
                                      <p:to>
                                        <p:strVal val="visible"/>
                                      </p:to>
                                    </p:set>
                                    <p:animEffect transition="in" filter="dissolve">
                                      <p:cBhvr>
                                        <p:cTn id="7" dur="500"/>
                                        <p:tgtEl>
                                          <p:spTgt spid="4109"/>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4108"/>
                                        </p:tgtEl>
                                        <p:attrNameLst>
                                          <p:attrName>style.visibility</p:attrName>
                                        </p:attrNameLst>
                                      </p:cBhvr>
                                      <p:to>
                                        <p:strVal val="visible"/>
                                      </p:to>
                                    </p:set>
                                    <p:animEffect transition="in" filter="fade">
                                      <p:cBhvr>
                                        <p:cTn id="12" dur="1000"/>
                                        <p:tgtEl>
                                          <p:spTgt spid="4108"/>
                                        </p:tgtEl>
                                      </p:cBhvr>
                                    </p:animEffect>
                                    <p:anim calcmode="lin" valueType="num">
                                      <p:cBhvr>
                                        <p:cTn id="13" dur="1000" fill="hold"/>
                                        <p:tgtEl>
                                          <p:spTgt spid="4108"/>
                                        </p:tgtEl>
                                        <p:attrNameLst>
                                          <p:attrName>ppt_x</p:attrName>
                                        </p:attrNameLst>
                                      </p:cBhvr>
                                      <p:tavLst>
                                        <p:tav tm="0">
                                          <p:val>
                                            <p:strVal val="#ppt_x"/>
                                          </p:val>
                                        </p:tav>
                                        <p:tav tm="100000">
                                          <p:val>
                                            <p:strVal val="#ppt_x"/>
                                          </p:val>
                                        </p:tav>
                                      </p:tavLst>
                                    </p:anim>
                                    <p:anim calcmode="lin" valueType="num">
                                      <p:cBhvr>
                                        <p:cTn id="14" dur="900" decel="100000" fill="hold"/>
                                        <p:tgtEl>
                                          <p:spTgt spid="4108"/>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410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文本占位符 14338"/>
          <p:cNvSpPr>
            <a:spLocks noGrp="1"/>
          </p:cNvSpPr>
          <p:nvPr>
            <p:ph type="body" idx="1"/>
          </p:nvPr>
        </p:nvSpPr>
        <p:spPr>
          <a:xfrm>
            <a:off x="250825" y="981075"/>
            <a:ext cx="6840538" cy="5040313"/>
          </a:xfrm>
        </p:spPr>
        <p:txBody>
          <a:bodyPr/>
          <a:p>
            <a:r>
              <a:rPr lang="en-US" altLang="zh-CN" sz="3600" b="1" dirty="0">
                <a:solidFill>
                  <a:srgbClr val="0000FF"/>
                </a:solidFill>
                <a:latin typeface="黑体" panose="02010609060101010101" pitchFamily="2" charset="-122"/>
                <a:ea typeface="黑体" panose="02010609060101010101" pitchFamily="2" charset="-122"/>
              </a:rPr>
              <a:t>1942</a:t>
            </a:r>
            <a:r>
              <a:rPr lang="zh-CN" altLang="en-US" sz="3600" b="1" dirty="0">
                <a:solidFill>
                  <a:srgbClr val="0000FF"/>
                </a:solidFill>
                <a:latin typeface="黑体" panose="02010609060101010101" pitchFamily="2" charset="-122"/>
                <a:ea typeface="黑体" panose="02010609060101010101" pitchFamily="2" charset="-122"/>
              </a:rPr>
              <a:t>年，老舍的母亲在北京去世了。差不多一年之后老舍才得到这个不幸的消息。于是，他饱含血泪，第一次详尽地回忆了母亲的身世、自己艰难的降生、父亲的死亡、家庭在八国联军烧杀北京时所遭遇的不幸、母亲撑持家境的坚强与辛酸、终生的刚强与贫苦。</a:t>
            </a:r>
            <a:endParaRPr lang="zh-CN" altLang="en-US" sz="3600" b="1" dirty="0">
              <a:solidFill>
                <a:srgbClr val="0000FF"/>
              </a:solidFill>
              <a:latin typeface="黑体" panose="02010609060101010101" pitchFamily="2" charset="-122"/>
              <a:ea typeface="黑体" panose="02010609060101010101" pitchFamily="2" charset="-122"/>
            </a:endParaRPr>
          </a:p>
        </p:txBody>
      </p:sp>
      <p:sp>
        <p:nvSpPr>
          <p:cNvPr id="14340" name="矩形 14339"/>
          <p:cNvSpPr/>
          <p:nvPr/>
        </p:nvSpPr>
        <p:spPr>
          <a:xfrm>
            <a:off x="7380288" y="1484313"/>
            <a:ext cx="1333500" cy="4392612"/>
          </a:xfrm>
          <a:prstGeom prst="rect">
            <a:avLst/>
          </a:prstGeom>
        </p:spPr>
        <p:txBody>
          <a:bodyPr wrap="none" fromWordArt="1">
            <a:prstTxWarp prst="textPlain">
              <a:avLst>
                <a:gd name="adj" fmla="val 50000"/>
              </a:avLst>
            </a:prstTxWarp>
            <a:normAutofit/>
          </a:bodyPr>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rPr>
              <a:t>写</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endParaRPr>
          </a:p>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rPr>
              <a:t>作</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endParaRPr>
          </a:p>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rPr>
              <a:t>背</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endParaRPr>
          </a:p>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rPr>
              <a:t>景</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panose="02010509060101010101" pitchFamily="1" charset="-122"/>
              <a:ea typeface="隶书" panose="02010509060101010101" pitchFamily="1" charset="-122"/>
            </a:endParaRPr>
          </a:p>
        </p:txBody>
      </p:sp>
      <p:pic>
        <p:nvPicPr>
          <p:cNvPr id="14341" name="图片 14340" descr="12e53ca3c78a6566f5d322b22fde4250"/>
          <p:cNvPicPr>
            <a:picLocks noChangeAspect="1"/>
          </p:cNvPicPr>
          <p:nvPr/>
        </p:nvPicPr>
        <p:blipFill>
          <a:blip r:embed="rId1"/>
          <a:stretch>
            <a:fillRect/>
          </a:stretch>
        </p:blipFill>
        <p:spPr>
          <a:xfrm>
            <a:off x="7019925" y="1341438"/>
            <a:ext cx="238125" cy="50069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339">
                                            <p:txEl>
                                              <p:charRg st="0" end="118"/>
                                            </p:txEl>
                                          </p:spTgt>
                                        </p:tgtEl>
                                        <p:attrNameLst>
                                          <p:attrName>style.visibility</p:attrName>
                                        </p:attrNameLst>
                                      </p:cBhvr>
                                      <p:to>
                                        <p:strVal val="visible"/>
                                      </p:to>
                                    </p:set>
                                    <p:anim calcmode="discrete" valueType="clr">
                                      <p:cBhvr override="childStyle">
                                        <p:cTn id="7" dur="80"/>
                                        <p:tgtEl>
                                          <p:spTgt spid="14339">
                                            <p:txEl>
                                              <p:charRg st="0" end="11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339">
                                            <p:txEl>
                                              <p:charRg st="0" end="118"/>
                                            </p:txEl>
                                          </p:spTgt>
                                        </p:tgtEl>
                                        <p:attrNameLst>
                                          <p:attrName>fillcolor</p:attrName>
                                        </p:attrNameLst>
                                      </p:cBhvr>
                                      <p:tavLst>
                                        <p:tav tm="0">
                                          <p:val>
                                            <p:clrVal>
                                              <a:schemeClr val="accent2"/>
                                            </p:clrVal>
                                          </p:val>
                                        </p:tav>
                                        <p:tav tm="50000">
                                          <p:val>
                                            <p:clrVal>
                                              <a:schemeClr val="hlink"/>
                                            </p:clrVal>
                                          </p:val>
                                        </p:tav>
                                      </p:tavLst>
                                    </p:anim>
                                    <p:set>
                                      <p:cBhvr>
                                        <p:cTn id="9" dur="80"/>
                                        <p:tgtEl>
                                          <p:spTgt spid="14339">
                                            <p:txEl>
                                              <p:charRg st="0" end="11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4950</Words>
  <Application>WPS 演示</Application>
  <PresentationFormat>在屏幕上显示</PresentationFormat>
  <Paragraphs>462</Paragraphs>
  <Slides>43</Slides>
  <Notes>3</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43</vt:i4>
      </vt:variant>
    </vt:vector>
  </HeadingPairs>
  <TitlesOfParts>
    <vt:vector size="61" baseType="lpstr">
      <vt:lpstr>Arial</vt:lpstr>
      <vt:lpstr>宋体</vt:lpstr>
      <vt:lpstr>Wingdings</vt:lpstr>
      <vt:lpstr>华文行楷</vt:lpstr>
      <vt:lpstr>方正姚体</vt:lpstr>
      <vt:lpstr>隶书</vt:lpstr>
      <vt:lpstr>楷体_GB2312</vt:lpstr>
      <vt:lpstr>新宋体</vt:lpstr>
      <vt:lpstr>Times New Roman</vt:lpstr>
      <vt:lpstr>方正舒体</vt:lpstr>
      <vt:lpstr>黑体</vt:lpstr>
      <vt:lpstr>微软雅黑</vt:lpstr>
      <vt:lpstr>Arial Unicode MS</vt:lpstr>
      <vt:lpstr>华文彩云</vt:lpstr>
      <vt:lpstr>华文新魏</vt:lpstr>
      <vt:lpstr>幼圆</vt:lpstr>
      <vt:lpstr>华文隶书</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思考探究练习</vt:lpstr>
      <vt:lpstr>概括母亲的优秀品质</vt:lpstr>
      <vt:lpstr>PowerPoint 演示文稿</vt:lpstr>
      <vt:lpstr>小     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3xy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wcl</dc:creator>
  <cp:lastModifiedBy>Administrator</cp:lastModifiedBy>
  <cp:revision>42</cp:revision>
  <dcterms:created xsi:type="dcterms:W3CDTF">2005-02-05T03:19:00Z</dcterms:created>
  <dcterms:modified xsi:type="dcterms:W3CDTF">2020-09-27T05:57:11Z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