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sldIdLst>
    <p:sldId id="1076" r:id="rId2"/>
    <p:sldId id="1052" r:id="rId3"/>
    <p:sldId id="1037" r:id="rId4"/>
    <p:sldId id="1038" r:id="rId5"/>
    <p:sldId id="1039" r:id="rId6"/>
    <p:sldId id="1040" r:id="rId7"/>
    <p:sldId id="992" r:id="rId8"/>
    <p:sldId id="1041" r:id="rId9"/>
    <p:sldId id="400" r:id="rId10"/>
    <p:sldId id="445" r:id="rId11"/>
    <p:sldId id="377" r:id="rId12"/>
    <p:sldId id="416" r:id="rId13"/>
    <p:sldId id="375" r:id="rId14"/>
    <p:sldId id="415" r:id="rId15"/>
    <p:sldId id="467" r:id="rId16"/>
    <p:sldId id="443" r:id="rId17"/>
    <p:sldId id="420" r:id="rId18"/>
    <p:sldId id="417" r:id="rId19"/>
    <p:sldId id="411" r:id="rId20"/>
    <p:sldId id="450" r:id="rId21"/>
    <p:sldId id="278" r:id="rId22"/>
  </p:sldIdLst>
  <p:sldSz cx="12192000" cy="6858000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33" autoAdjust="0"/>
    <p:restoredTop sz="94660"/>
  </p:normalViewPr>
  <p:slideViewPr>
    <p:cSldViewPr snapToGrid="0">
      <p:cViewPr varScale="1">
        <p:scale>
          <a:sx n="63" d="100"/>
          <a:sy n="63" d="100"/>
        </p:scale>
        <p:origin x="-120" y="-4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E14FD6-BBDC-4ED1-BFE4-8E2F434CD41E}" type="datetimeFigureOut">
              <a:rPr lang="zh-CN" altLang="en-US" smtClean="0"/>
              <a:t>2021-4-16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98ADDD-03EA-4178-9885-A013B02109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75675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98ADDD-03EA-4178-9885-A013B02109B4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98ADDD-03EA-4178-9885-A013B02109B4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 advClick="0" advTm="5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/>
          <p:cNvSpPr/>
          <p:nvPr userDrawn="1"/>
        </p:nvSpPr>
        <p:spPr>
          <a:xfrm>
            <a:off x="2219092" y="1739589"/>
            <a:ext cx="7287345" cy="404729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 advClick="0" advTm="5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 advClick="0" advTm="5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与项目符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标题文本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59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  <p:sp>
        <p:nvSpPr>
          <p:cNvPr id="5" name="正文级别 1…"/>
          <p:cNvSpPr txBox="1">
            <a:spLocks noGrp="1"/>
          </p:cNvSpPr>
          <p:nvPr>
            <p:ph idx="1" hasCustomPrompt="1"/>
          </p:nvPr>
        </p:nvSpPr>
        <p:spPr>
          <a:xfrm>
            <a:off x="1551929" y="2053198"/>
            <a:ext cx="7614369" cy="3541273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normAutofit/>
          </a:bodyPr>
          <a:lstStyle>
            <a:lvl1pPr marL="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buBlip>
                <a:blip r:embed="rId2"/>
              </a:buBlip>
            </a:lvl2pPr>
            <a:lvl3pPr marL="67310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00965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134620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</a:lstStyle>
          <a:p>
            <a:r>
              <a:rPr err="1"/>
              <a:t>正文级别 1</a:t>
            </a:r>
            <a:endParaRPr/>
          </a:p>
          <a:p>
            <a:pPr lvl="2"/>
            <a:r>
              <a:rPr err="1"/>
              <a:t>正文级别 3</a:t>
            </a:r>
            <a:endParaRPr/>
          </a:p>
          <a:p>
            <a:pPr lvl="3"/>
            <a:r>
              <a:rPr err="1"/>
              <a:t>正文级别 4</a:t>
            </a:r>
            <a:endParaRPr/>
          </a:p>
          <a:p>
            <a:pPr lvl="4"/>
            <a:r>
              <a:rPr err="1"/>
              <a:t>正文级别 5</a:t>
            </a:r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 advClick="0" advTm="5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 advClick="0" advTm="5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 advClick="0" advTm="5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 advClick="0" advTm="5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 advClick="0" advTm="5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 advClick="0" advTm="5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 advClick="0" advTm="5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 advClick="0" advTm="5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 advClick="0" advTm="5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886200" y="1655445"/>
            <a:ext cx="4420235" cy="1322070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8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驿路梨花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869815" y="3646805"/>
            <a:ext cx="2453005" cy="706755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第二课时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 advClick="0" advTm="5000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5"/>
          <p:cNvGraphicFramePr>
            <a:graphicFrameLocks noGrp="1"/>
          </p:cNvGraphicFramePr>
          <p:nvPr>
            <p:ph idx="4294967295"/>
          </p:nvPr>
        </p:nvGraphicFramePr>
        <p:xfrm>
          <a:off x="617517" y="1900247"/>
          <a:ext cx="11256495" cy="41778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37343"/>
                <a:gridCol w="4182829"/>
                <a:gridCol w="4021331"/>
                <a:gridCol w="1614992"/>
              </a:tblGrid>
              <a:tr h="457970"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2400" b="1" kern="100" cap="none" spc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人物</a:t>
                      </a:r>
                      <a:endParaRPr lang="zh-CN" sz="1800" b="1" kern="100" cap="none" spc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2400" b="1" kern="100" cap="none" spc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所做好事</a:t>
                      </a:r>
                      <a:endParaRPr lang="zh-CN" sz="1800" b="1" kern="100" cap="none" spc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2400" b="1" kern="100" cap="none" spc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做好事的目的</a:t>
                      </a:r>
                      <a:endParaRPr lang="zh-CN" sz="1800" b="1" kern="100" cap="none" spc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2400" b="1" kern="100" cap="none" spc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时间</a:t>
                      </a:r>
                      <a:endParaRPr lang="zh-CN" sz="1800" b="1" kern="100" cap="none" spc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87777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i="0" u="none" strike="noStrike" kern="100" cap="none" spc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FillTx/>
                          <a:latin typeface="+mn-ea"/>
                          <a:ea typeface="+mn-ea"/>
                          <a:cs typeface="Times New Roman" panose="02020603050405020304" pitchFamily="18" charset="0"/>
                          <a:sym typeface="Palatino"/>
                        </a:rPr>
                        <a:t>“我”和老余</a:t>
                      </a:r>
                    </a:p>
                  </a:txBody>
                  <a:tcPr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000" b="1" i="0" u="none" strike="noStrike" kern="100" cap="none" spc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FillTx/>
                          <a:latin typeface="+mn-ea"/>
                          <a:ea typeface="+mn-ea"/>
                          <a:cs typeface="Times New Roman" panose="02020603050405020304" pitchFamily="18" charset="0"/>
                          <a:sym typeface="Palatino"/>
                        </a:rPr>
                        <a:t>修葺小茅屋、给房顶加草、挖排水沟</a:t>
                      </a:r>
                    </a:p>
                  </a:txBody>
                  <a:tcPr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000" b="1" i="0" u="none" strike="noStrike" kern="100" cap="none" spc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FillTx/>
                          <a:latin typeface="+mn-ea"/>
                          <a:ea typeface="+mn-ea"/>
                          <a:cs typeface="Times New Roman" panose="02020603050405020304" pitchFamily="18" charset="0"/>
                          <a:sym typeface="Palatino"/>
                        </a:rPr>
                        <a:t>向哈尼小姑娘学习，为群众着想</a:t>
                      </a:r>
                    </a:p>
                  </a:txBody>
                  <a:tcPr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000" b="1" i="0" u="none" strike="noStrike" kern="100" cap="none" spc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FillTx/>
                          <a:latin typeface="+mn-ea"/>
                          <a:ea typeface="+mn-ea"/>
                          <a:cs typeface="Times New Roman" panose="02020603050405020304" pitchFamily="18" charset="0"/>
                          <a:sym typeface="Palatino"/>
                        </a:rPr>
                        <a:t>第二天早上</a:t>
                      </a:r>
                    </a:p>
                  </a:txBody>
                  <a:tcPr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49613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i="0" u="none" strike="noStrike" kern="100" cap="none" spc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FillTx/>
                          <a:latin typeface="+mn-ea"/>
                          <a:ea typeface="+mn-ea"/>
                          <a:cs typeface="Times New Roman" panose="02020603050405020304" pitchFamily="18" charset="0"/>
                          <a:sym typeface="Palatino"/>
                        </a:rPr>
                        <a:t>瑶族老人</a:t>
                      </a:r>
                    </a:p>
                  </a:txBody>
                  <a:tcPr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000" b="1" i="0" u="none" strike="noStrike" kern="100" cap="none" spc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FillTx/>
                          <a:latin typeface="+mn-ea"/>
                          <a:ea typeface="+mn-ea"/>
                          <a:cs typeface="Times New Roman" panose="02020603050405020304" pitchFamily="18" charset="0"/>
                          <a:sym typeface="Palatino"/>
                        </a:rPr>
                        <a:t>专门送粮食、修葺小茅屋</a:t>
                      </a:r>
                    </a:p>
                  </a:txBody>
                  <a:tcPr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000" b="1" i="0" u="none" strike="noStrike" kern="100" cap="none" spc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FillTx/>
                          <a:latin typeface="+mn-ea"/>
                          <a:ea typeface="+mn-ea"/>
                          <a:cs typeface="Times New Roman" panose="02020603050405020304" pitchFamily="18" charset="0"/>
                          <a:sym typeface="Palatino"/>
                        </a:rPr>
                        <a:t>让后来人方便，表达感激</a:t>
                      </a:r>
                    </a:p>
                  </a:txBody>
                  <a:tcPr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000" b="1" i="0" u="none" strike="noStrike" kern="100" cap="none" spc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FillTx/>
                          <a:latin typeface="+mn-ea"/>
                          <a:ea typeface="+mn-ea"/>
                          <a:cs typeface="Times New Roman" panose="02020603050405020304" pitchFamily="18" charset="0"/>
                          <a:sym typeface="Palatino"/>
                        </a:rPr>
                        <a:t>这天晚上</a:t>
                      </a:r>
                    </a:p>
                  </a:txBody>
                  <a:tcPr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877777">
                <a:tc>
                  <a:txBody>
                    <a:bodyPr/>
                    <a:lstStyle/>
                    <a:p>
                      <a:pPr algn="l"/>
                      <a:r>
                        <a:rPr lang="zh-CN" altLang="en-US" sz="2000" b="1" i="0" u="none" strike="noStrike" kern="100" cap="none" spc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FillTx/>
                          <a:latin typeface="+mn-ea"/>
                          <a:ea typeface="+mn-ea"/>
                          <a:cs typeface="Times New Roman" panose="02020603050405020304" pitchFamily="18" charset="0"/>
                          <a:sym typeface="Palatino"/>
                        </a:rPr>
                        <a:t>一群哈尼小姑娘</a:t>
                      </a:r>
                    </a:p>
                  </a:txBody>
                  <a:tcPr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000" b="1" i="0" u="none" strike="noStrike" kern="100" cap="none" spc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FillTx/>
                          <a:latin typeface="+mn-ea"/>
                          <a:ea typeface="+mn-ea"/>
                          <a:cs typeface="Times New Roman" panose="02020603050405020304" pitchFamily="18" charset="0"/>
                          <a:sym typeface="Palatino"/>
                        </a:rPr>
                        <a:t>常来照管小茅屋</a:t>
                      </a:r>
                    </a:p>
                  </a:txBody>
                  <a:tcPr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000" b="1" i="0" u="none" strike="noStrike" kern="100" cap="none" spc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FillTx/>
                          <a:latin typeface="+mn-ea"/>
                          <a:ea typeface="+mn-ea"/>
                          <a:cs typeface="Times New Roman" panose="02020603050405020304" pitchFamily="18" charset="0"/>
                          <a:sym typeface="Palatino"/>
                        </a:rPr>
                        <a:t>向解放军和姐姐学习，接姐姐的班</a:t>
                      </a:r>
                    </a:p>
                  </a:txBody>
                  <a:tcPr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000" b="1" i="0" u="none" strike="noStrike" kern="100" cap="none" spc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FillTx/>
                          <a:latin typeface="+mn-ea"/>
                          <a:ea typeface="+mn-ea"/>
                          <a:cs typeface="Times New Roman" panose="02020603050405020304" pitchFamily="18" charset="0"/>
                          <a:sym typeface="Palatino"/>
                        </a:rPr>
                        <a:t>前几年姐姐出嫁后</a:t>
                      </a:r>
                    </a:p>
                  </a:txBody>
                  <a:tcPr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877777">
                <a:tc>
                  <a:txBody>
                    <a:bodyPr/>
                    <a:lstStyle/>
                    <a:p>
                      <a:pPr algn="l"/>
                      <a:r>
                        <a:rPr lang="zh-CN" altLang="en-US" sz="2000" b="1" i="0" u="none" strike="noStrike" kern="100" cap="none" spc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FillTx/>
                          <a:latin typeface="+mn-ea"/>
                          <a:ea typeface="+mn-ea"/>
                          <a:cs typeface="Times New Roman" panose="02020603050405020304" pitchFamily="18" charset="0"/>
                          <a:sym typeface="Palatino"/>
                        </a:rPr>
                        <a:t>（解放军战士）</a:t>
                      </a:r>
                    </a:p>
                  </a:txBody>
                  <a:tcPr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000" b="1" i="0" u="none" strike="noStrike" kern="100" cap="none" spc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FillTx/>
                          <a:latin typeface="+mn-ea"/>
                          <a:ea typeface="+mn-ea"/>
                          <a:cs typeface="Times New Roman" panose="02020603050405020304" pitchFamily="18" charset="0"/>
                          <a:sym typeface="Palatino"/>
                        </a:rPr>
                        <a:t>砍树割草盖小茅屋</a:t>
                      </a:r>
                    </a:p>
                  </a:txBody>
                  <a:tcPr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000" b="1" i="0" u="none" strike="noStrike" kern="100" cap="none" spc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FillTx/>
                          <a:latin typeface="+mn-ea"/>
                          <a:ea typeface="+mn-ea"/>
                          <a:cs typeface="Times New Roman" panose="02020603050405020304" pitchFamily="18" charset="0"/>
                          <a:sym typeface="Palatino"/>
                        </a:rPr>
                        <a:t>向雷锋学习，方便过路人</a:t>
                      </a:r>
                    </a:p>
                  </a:txBody>
                  <a:tcPr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000" b="1" i="0" u="none" strike="noStrike" kern="100" cap="none" spc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FillTx/>
                          <a:latin typeface="+mn-ea"/>
                          <a:ea typeface="+mn-ea"/>
                          <a:cs typeface="Times New Roman" panose="02020603050405020304" pitchFamily="18" charset="0"/>
                          <a:sym typeface="Palatino"/>
                        </a:rPr>
                        <a:t>十多年前</a:t>
                      </a:r>
                    </a:p>
                  </a:txBody>
                  <a:tcPr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590403">
                <a:tc>
                  <a:txBody>
                    <a:bodyPr/>
                    <a:lstStyle/>
                    <a:p>
                      <a:pPr algn="l"/>
                      <a:r>
                        <a:rPr lang="zh-CN" altLang="en-US" sz="2000" b="1" i="0" u="none" strike="noStrike" kern="100" cap="none" spc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FillTx/>
                          <a:latin typeface="+mn-ea"/>
                          <a:ea typeface="+mn-ea"/>
                          <a:cs typeface="Times New Roman" panose="02020603050405020304" pitchFamily="18" charset="0"/>
                          <a:sym typeface="Palatino"/>
                        </a:rPr>
                        <a:t>（梨花）</a:t>
                      </a:r>
                    </a:p>
                  </a:txBody>
                  <a:tcPr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000" b="1" i="0" u="none" strike="noStrike" kern="100" cap="none" spc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FillTx/>
                          <a:latin typeface="+mn-ea"/>
                          <a:ea typeface="+mn-ea"/>
                          <a:cs typeface="Times New Roman" panose="02020603050405020304" pitchFamily="18" charset="0"/>
                          <a:sym typeface="Palatino"/>
                        </a:rPr>
                        <a:t>照料小茅屋</a:t>
                      </a:r>
                    </a:p>
                  </a:txBody>
                  <a:tcPr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000" b="1" i="0" u="none" strike="noStrike" kern="100" cap="none" spc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FillTx/>
                          <a:latin typeface="+mn-ea"/>
                          <a:ea typeface="+mn-ea"/>
                          <a:cs typeface="Times New Roman" panose="02020603050405020304" pitchFamily="18" charset="0"/>
                          <a:sym typeface="Palatino"/>
                        </a:rPr>
                        <a:t>向解放军学习，方便过路人</a:t>
                      </a:r>
                    </a:p>
                  </a:txBody>
                  <a:tcPr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000" b="1" i="0" u="none" strike="noStrike" kern="100" cap="none" spc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FillTx/>
                          <a:latin typeface="+mn-ea"/>
                          <a:ea typeface="+mn-ea"/>
                          <a:cs typeface="Times New Roman" panose="02020603050405020304" pitchFamily="18" charset="0"/>
                          <a:sym typeface="Palatino"/>
                        </a:rPr>
                        <a:t>直到出嫁前</a:t>
                      </a:r>
                    </a:p>
                  </a:txBody>
                  <a:tcPr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1196415" y="779914"/>
            <a:ext cx="10265782" cy="59503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lvl="0" indent="0" algn="l" defTabSz="825500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Hoefler Text"/>
              </a:rPr>
              <a:t>请以</a:t>
            </a:r>
            <a:r>
              <a: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Hoefler Text"/>
              </a:rPr>
              <a:t>“我”和老余的所见所闻</a:t>
            </a:r>
            <a:r>
              <a: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Hoefler Text"/>
              </a:rPr>
              <a:t>为顺序，复述故事情节。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4940136" y="475237"/>
            <a:ext cx="2529444" cy="658813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研究学习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1094455" y="3429000"/>
            <a:ext cx="10817988" cy="1454727"/>
          </a:xfrm>
          <a:prstGeom prst="rect">
            <a:avLst/>
          </a:prstGeom>
        </p:spPr>
        <p:txBody>
          <a:bodyPr anchor="t">
            <a:noAutofit/>
          </a:bodyPr>
          <a:lstStyle/>
          <a:p>
            <a:pPr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800" b="1">
                <a:solidFill>
                  <a:srgbClr val="002060"/>
                </a:solidFill>
                <a:effectLst/>
              </a:rPr>
              <a:t> </a:t>
            </a:r>
            <a:r>
              <a:rPr lang="zh-CN" altLang="en-US" sz="2800" b="1">
                <a:solidFill>
                  <a:srgbClr val="002060"/>
                </a:solidFill>
                <a:effectLst/>
              </a:rPr>
              <a:t>解放军战士</a:t>
            </a:r>
            <a:r>
              <a:rPr lang="en-US" altLang="zh-CN" sz="2800" b="1">
                <a:solidFill>
                  <a:srgbClr val="002060"/>
                </a:solidFill>
                <a:effectLst/>
              </a:rPr>
              <a:t>—</a:t>
            </a:r>
            <a:r>
              <a:rPr lang="zh-CN" altLang="en-US" sz="2800" b="1">
                <a:solidFill>
                  <a:srgbClr val="002060"/>
                </a:solidFill>
                <a:effectLst/>
              </a:rPr>
              <a:t>梨花</a:t>
            </a:r>
            <a:r>
              <a:rPr lang="en-US" altLang="zh-CN" sz="2800" b="1">
                <a:solidFill>
                  <a:srgbClr val="002060"/>
                </a:solidFill>
                <a:effectLst/>
              </a:rPr>
              <a:t>—</a:t>
            </a:r>
            <a:r>
              <a:rPr lang="zh-CN" altLang="en-US" sz="2800" b="1">
                <a:solidFill>
                  <a:srgbClr val="002060"/>
                </a:solidFill>
                <a:effectLst/>
              </a:rPr>
              <a:t>哈尼小姑娘</a:t>
            </a:r>
            <a:r>
              <a:rPr lang="en-US" altLang="zh-CN" sz="2800" b="1">
                <a:solidFill>
                  <a:srgbClr val="002060"/>
                </a:solidFill>
                <a:effectLst/>
              </a:rPr>
              <a:t>—</a:t>
            </a:r>
            <a:r>
              <a:rPr lang="zh-CN" altLang="en-US" sz="2800" b="1">
                <a:solidFill>
                  <a:srgbClr val="002060"/>
                </a:solidFill>
                <a:effectLst/>
              </a:rPr>
              <a:t>瑶族老人</a:t>
            </a:r>
            <a:r>
              <a:rPr lang="en-US" altLang="zh-CN" sz="2800" b="1">
                <a:solidFill>
                  <a:srgbClr val="002060"/>
                </a:solidFill>
                <a:effectLst/>
              </a:rPr>
              <a:t>—“</a:t>
            </a:r>
            <a:r>
              <a:rPr lang="zh-CN" altLang="en-US" sz="2800" b="1">
                <a:solidFill>
                  <a:srgbClr val="002060"/>
                </a:solidFill>
                <a:effectLst/>
              </a:rPr>
              <a:t>我”和老余</a:t>
            </a:r>
            <a:endParaRPr lang="en-US" altLang="zh-CN" sz="2800" b="1">
              <a:solidFill>
                <a:srgbClr val="002060"/>
              </a:solidFill>
              <a:effectLst/>
            </a:endParaRPr>
          </a:p>
          <a:p>
            <a:pPr indent="0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800" b="1">
                <a:solidFill>
                  <a:schemeClr val="accent4">
                    <a:lumMod val="50000"/>
                  </a:schemeClr>
                </a:solidFill>
                <a:effectLst/>
                <a:cs typeface="+mn-cs"/>
                <a:sym typeface="Helvetica Neue" panose="02000503000000020004"/>
              </a:rPr>
              <a:t>（故事发展顺序</a:t>
            </a:r>
            <a:r>
              <a:rPr lang="zh-CN" altLang="en-US" sz="2800" b="1">
                <a:solidFill>
                  <a:schemeClr val="accent4">
                    <a:lumMod val="50000"/>
                  </a:schemeClr>
                </a:solidFill>
                <a:effectLst/>
                <a:sym typeface="Helvetica Neue" panose="02000503000000020004"/>
              </a:rPr>
              <a:t>）</a:t>
            </a:r>
            <a:endParaRPr lang="zh-CN" altLang="en-US" sz="2800" b="1">
              <a:solidFill>
                <a:schemeClr val="accent4">
                  <a:lumMod val="50000"/>
                </a:schemeClr>
              </a:solidFill>
              <a:effectLst/>
            </a:endParaRPr>
          </a:p>
        </p:txBody>
      </p:sp>
      <p:sp>
        <p:nvSpPr>
          <p:cNvPr id="5" name="左大括号 4"/>
          <p:cNvSpPr/>
          <p:nvPr/>
        </p:nvSpPr>
        <p:spPr>
          <a:xfrm>
            <a:off x="578148" y="3650884"/>
            <a:ext cx="475748" cy="2025522"/>
          </a:xfrm>
          <a:prstGeom prst="leftBrace">
            <a:avLst>
              <a:gd name="adj1" fmla="val 49074"/>
              <a:gd name="adj2" fmla="val 49346"/>
            </a:avLst>
          </a:prstGeom>
          <a:noFill/>
          <a:ln w="38100" cap="flat">
            <a:solidFill>
              <a:schemeClr val="accent1"/>
            </a:solidFill>
            <a:prstDash val="solid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Hoefler Text"/>
              <a:sym typeface="Hoefler Text"/>
            </a:endParaRPr>
          </a:p>
        </p:txBody>
      </p:sp>
      <p:sp>
        <p:nvSpPr>
          <p:cNvPr id="6" name="内容占位符 2"/>
          <p:cNvSpPr txBox="1"/>
          <p:nvPr/>
        </p:nvSpPr>
        <p:spPr>
          <a:xfrm>
            <a:off x="1229746" y="1424650"/>
            <a:ext cx="10013950" cy="1454727"/>
          </a:xfrm>
          <a:prstGeom prst="rect">
            <a:avLst/>
          </a:prstGeom>
        </p:spPr>
        <p:txBody>
          <a:bodyPr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20090">
              <a:lnSpc>
                <a:spcPct val="150000"/>
              </a:lnSpc>
              <a:spcBef>
                <a:spcPct val="0"/>
              </a:spcBef>
            </a:pPr>
            <a:r>
              <a:rPr lang="zh-CN" altLang="en-US" sz="32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参考学习资料，对比两种叙述顺序，结合记叙顺序的特点和作用，思考使用哪一种顺序更好？</a:t>
            </a:r>
            <a:endParaRPr lang="en-US" altLang="zh-CN" sz="320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内容占位符 2"/>
          <p:cNvSpPr txBox="1"/>
          <p:nvPr/>
        </p:nvSpPr>
        <p:spPr>
          <a:xfrm>
            <a:off x="795864" y="4940134"/>
            <a:ext cx="10817988" cy="1454727"/>
          </a:xfrm>
          <a:prstGeom prst="rect">
            <a:avLst/>
          </a:prstGeom>
        </p:spPr>
        <p:txBody>
          <a:bodyPr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002060"/>
                </a:solidFill>
              </a:rPr>
              <a:t>  “我”和老余</a:t>
            </a:r>
            <a:r>
              <a:rPr lang="en-US" altLang="zh-CN" b="1">
                <a:solidFill>
                  <a:srgbClr val="002060"/>
                </a:solidFill>
              </a:rPr>
              <a:t>—</a:t>
            </a:r>
            <a:r>
              <a:rPr lang="zh-CN" altLang="en-US" b="1">
                <a:solidFill>
                  <a:srgbClr val="002060"/>
                </a:solidFill>
              </a:rPr>
              <a:t>瑶族老人</a:t>
            </a:r>
            <a:r>
              <a:rPr lang="en-US" altLang="zh-CN" b="1">
                <a:solidFill>
                  <a:srgbClr val="002060"/>
                </a:solidFill>
              </a:rPr>
              <a:t>—</a:t>
            </a:r>
            <a:r>
              <a:rPr lang="zh-CN" altLang="en-US" b="1">
                <a:solidFill>
                  <a:srgbClr val="002060"/>
                </a:solidFill>
              </a:rPr>
              <a:t>哈尼小姑娘</a:t>
            </a:r>
            <a:r>
              <a:rPr lang="en-US" altLang="zh-CN" b="1">
                <a:solidFill>
                  <a:srgbClr val="002060"/>
                </a:solidFill>
              </a:rPr>
              <a:t>—</a:t>
            </a:r>
            <a:r>
              <a:rPr lang="zh-CN" altLang="en-US" b="1">
                <a:solidFill>
                  <a:srgbClr val="002060"/>
                </a:solidFill>
              </a:rPr>
              <a:t>（解放军战士）</a:t>
            </a:r>
            <a:r>
              <a:rPr lang="en-US" altLang="zh-CN" b="1">
                <a:solidFill>
                  <a:srgbClr val="002060"/>
                </a:solidFill>
              </a:rPr>
              <a:t>—</a:t>
            </a:r>
            <a:r>
              <a:rPr lang="zh-CN" altLang="en-US" b="1">
                <a:solidFill>
                  <a:srgbClr val="002060"/>
                </a:solidFill>
              </a:rPr>
              <a:t>（梨花</a:t>
            </a:r>
            <a:r>
              <a:rPr lang="zh-CN" altLang="en-US" b="1">
                <a:solidFill>
                  <a:schemeClr val="accent4">
                    <a:lumMod val="50000"/>
                  </a:schemeClr>
                </a:solidFill>
              </a:rPr>
              <a:t>）</a:t>
            </a:r>
            <a:endParaRPr lang="en-US" altLang="zh-CN" b="1">
              <a:solidFill>
                <a:schemeClr val="accent4">
                  <a:lumMod val="50000"/>
                </a:schemeClr>
              </a:solidFill>
            </a:endParaRPr>
          </a:p>
          <a:p>
            <a:pPr marL="0" indent="0" algn="ctr">
              <a:lnSpc>
                <a:spcPct val="16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chemeClr val="accent4">
                    <a:lumMod val="50000"/>
                  </a:schemeClr>
                </a:solidFill>
              </a:rPr>
              <a:t>（小说记叙顺序）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1685925" y="1658937"/>
            <a:ext cx="8820150" cy="3540125"/>
          </a:xfrm>
          <a:prstGeom prst="rect">
            <a:avLst/>
          </a:prstGeom>
        </p:spPr>
        <p:txBody>
          <a:bodyPr anchor="t">
            <a:normAutofit lnSpcReduction="10000"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zh-CN" altLang="en-US" sz="3200" b="1">
                <a:solidFill>
                  <a:srgbClr val="7030A0"/>
                </a:solidFill>
                <a:effectLst/>
                <a:cs typeface="+mn-cs"/>
                <a:sym typeface="Helvetica Neue" panose="02000503000000020004"/>
              </a:rPr>
              <a:t>顺叙</a:t>
            </a:r>
            <a:endParaRPr lang="en-US" altLang="zh-CN" sz="3200" b="1">
              <a:solidFill>
                <a:srgbClr val="7030A0"/>
              </a:solidFill>
              <a:effectLst/>
              <a:cs typeface="+mn-cs"/>
              <a:sym typeface="Helvetica Neue" panose="02000503000000020004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200" b="1">
                <a:solidFill>
                  <a:srgbClr val="002060"/>
                </a:solidFill>
                <a:effectLst/>
              </a:rPr>
              <a:t>       按照事件的发生、发展和结局的时间顺序来写就是顺叙。</a:t>
            </a:r>
            <a:endParaRPr lang="en-US" altLang="zh-CN" sz="3200" b="1">
              <a:solidFill>
                <a:srgbClr val="002060"/>
              </a:solidFill>
              <a:effectLst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3200" b="1">
                <a:solidFill>
                  <a:srgbClr val="C00000"/>
                </a:solidFill>
                <a:effectLst/>
                <a:cs typeface="+mn-cs"/>
              </a:rPr>
              <a:t>作用：</a:t>
            </a:r>
            <a:r>
              <a:rPr lang="zh-CN" altLang="en-US" sz="3200" b="1">
                <a:solidFill>
                  <a:srgbClr val="002060"/>
                </a:solidFill>
                <a:effectLst/>
              </a:rPr>
              <a:t>能使文章的层次同事件发展的过程基本一致，容易把事件记叙得有头有尾，脉络清晰。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1520825" y="1436915"/>
            <a:ext cx="9570728" cy="4309506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>
              <a:lnSpc>
                <a:spcPct val="170000"/>
              </a:lnSpc>
              <a:spcBef>
                <a:spcPct val="0"/>
              </a:spcBef>
            </a:pPr>
            <a:r>
              <a:rPr lang="zh-CN" altLang="en-US" b="1">
                <a:solidFill>
                  <a:srgbClr val="7030A0"/>
                </a:solidFill>
                <a:effectLst/>
                <a:cs typeface="+mn-cs"/>
                <a:sym typeface="Helvetica Neue" panose="02000503000000020004"/>
              </a:rPr>
              <a:t>倒叙</a:t>
            </a:r>
            <a:endParaRPr lang="en-US" altLang="zh-CN" b="1">
              <a:solidFill>
                <a:srgbClr val="7030A0"/>
              </a:solidFill>
              <a:effectLst/>
              <a:cs typeface="+mn-cs"/>
              <a:sym typeface="Helvetica Neue" panose="02000503000000020004"/>
            </a:endParaRPr>
          </a:p>
          <a:p>
            <a:pPr marL="0" indent="0">
              <a:lnSpc>
                <a:spcPct val="170000"/>
              </a:lnSpc>
              <a:spcBef>
                <a:spcPct val="0"/>
              </a:spcBef>
              <a:buNone/>
            </a:pPr>
            <a:r>
              <a:rPr lang="zh-CN" altLang="en-US" b="1">
                <a:solidFill>
                  <a:srgbClr val="002060"/>
                </a:solidFill>
                <a:effectLst/>
              </a:rPr>
              <a:t>      根据表达的需要，把事件的结局或某个最突出的片段提到前边叙述，然后再从事件的开头按事件的发展顺序进行叙述。</a:t>
            </a:r>
            <a:endParaRPr lang="en-US" altLang="zh-CN" b="1">
              <a:solidFill>
                <a:srgbClr val="002060"/>
              </a:solidFill>
              <a:effectLst/>
            </a:endParaRPr>
          </a:p>
          <a:p>
            <a:pPr>
              <a:lnSpc>
                <a:spcPct val="170000"/>
              </a:lnSpc>
              <a:spcBef>
                <a:spcPct val="0"/>
              </a:spcBef>
            </a:pPr>
            <a:r>
              <a:rPr lang="zh-CN" altLang="en-US" b="1">
                <a:solidFill>
                  <a:srgbClr val="C00000"/>
                </a:solidFill>
                <a:effectLst/>
                <a:cs typeface="+mn-cs"/>
              </a:rPr>
              <a:t>作用</a:t>
            </a:r>
            <a:r>
              <a:rPr lang="zh-CN" altLang="en-US" b="1">
                <a:solidFill>
                  <a:srgbClr val="002060"/>
                </a:solidFill>
                <a:effectLst/>
                <a:cs typeface="+mn-cs"/>
              </a:rPr>
              <a:t>：</a:t>
            </a:r>
            <a:r>
              <a:rPr lang="zh-CN" altLang="en-US" b="1">
                <a:solidFill>
                  <a:srgbClr val="002060"/>
                </a:solidFill>
                <a:effectLst/>
              </a:rPr>
              <a:t>能造成悬念，增强文章的吸引力，使文章引人入胜。</a:t>
            </a:r>
            <a:endParaRPr lang="zh-CN" altLang="en-US" sz="2400" b="1">
              <a:solidFill>
                <a:srgbClr val="00206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1599479" y="1221447"/>
            <a:ext cx="9345612" cy="4415106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>
              <a:lnSpc>
                <a:spcPct val="170000"/>
              </a:lnSpc>
              <a:spcBef>
                <a:spcPct val="0"/>
              </a:spcBef>
            </a:pPr>
            <a:r>
              <a:rPr lang="zh-CN" altLang="en-US" sz="3200" b="1">
                <a:solidFill>
                  <a:srgbClr val="7030A0"/>
                </a:solidFill>
                <a:effectLst/>
                <a:cs typeface="+mn-cs"/>
              </a:rPr>
              <a:t>插叙</a:t>
            </a:r>
            <a:endParaRPr lang="en-US" altLang="zh-CN" sz="3200" b="1">
              <a:solidFill>
                <a:srgbClr val="7030A0"/>
              </a:solidFill>
              <a:effectLst/>
              <a:cs typeface="+mn-cs"/>
            </a:endParaRPr>
          </a:p>
          <a:p>
            <a:pPr marL="0" indent="0">
              <a:lnSpc>
                <a:spcPct val="170000"/>
              </a:lnSpc>
              <a:spcBef>
                <a:spcPct val="0"/>
              </a:spcBef>
              <a:buNone/>
            </a:pPr>
            <a:r>
              <a:rPr lang="zh-CN" altLang="en-US" sz="3000" b="1">
                <a:solidFill>
                  <a:srgbClr val="002060"/>
                </a:solidFill>
                <a:effectLst/>
              </a:rPr>
              <a:t>      在叙述中心事件的过程中，为了帮助展开情节或刻画人物，暂时中断叙述的线索，插入一段与主要情节相关的内容，然后再接着叙述原来的内容。</a:t>
            </a:r>
            <a:endParaRPr lang="en-US" altLang="zh-CN" sz="3000" b="1">
              <a:solidFill>
                <a:srgbClr val="002060"/>
              </a:solidFill>
              <a:effectLst/>
            </a:endParaRPr>
          </a:p>
          <a:p>
            <a:pPr>
              <a:lnSpc>
                <a:spcPct val="170000"/>
              </a:lnSpc>
              <a:spcBef>
                <a:spcPct val="0"/>
              </a:spcBef>
            </a:pPr>
            <a:r>
              <a:rPr lang="zh-CN" altLang="en-US" sz="3200" b="1">
                <a:solidFill>
                  <a:srgbClr val="C00000"/>
                </a:solidFill>
                <a:effectLst/>
                <a:cs typeface="+mn-cs"/>
              </a:rPr>
              <a:t>作用</a:t>
            </a:r>
            <a:r>
              <a:rPr lang="zh-CN" altLang="en-US" sz="3200" b="1">
                <a:solidFill>
                  <a:srgbClr val="002060"/>
                </a:solidFill>
                <a:effectLst/>
                <a:cs typeface="+mn-cs"/>
              </a:rPr>
              <a:t>：</a:t>
            </a:r>
            <a:r>
              <a:rPr lang="zh-CN" altLang="en-US" sz="3000" b="1">
                <a:solidFill>
                  <a:srgbClr val="002060"/>
                </a:solidFill>
                <a:effectLst/>
              </a:rPr>
              <a:t>对中心起补充、解释或衬托作用。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892971" y="1756928"/>
            <a:ext cx="8236930" cy="523220"/>
          </a:xfrm>
          <a:prstGeom prst="rect">
            <a:avLst/>
          </a:prstGeom>
          <a:noFill/>
          <a:ln w="12700">
            <a:solidFill>
              <a:schemeClr val="accent4">
                <a:lumMod val="75000"/>
              </a:schemeClr>
            </a:solidFill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825500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十多年前解放军路过这里，建造了小茅屋</a:t>
            </a:r>
            <a:r>
              <a:rPr kumimoji="0" lang="zh-CN" altLang="en-US" sz="28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。</a:t>
            </a: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2892973" y="2434151"/>
            <a:ext cx="8236930" cy="523220"/>
          </a:xfrm>
          <a:prstGeom prst="rect">
            <a:avLst/>
          </a:prstGeom>
          <a:noFill/>
          <a:ln w="12700">
            <a:solidFill>
              <a:schemeClr val="accent4">
                <a:lumMod val="75000"/>
              </a:schemeClr>
            </a:solidFill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825500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梨花和</a:t>
            </a:r>
            <a:r>
              <a:rPr kumimoji="0" lang="zh-CN" altLang="en-US" sz="28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梨花妹</a:t>
            </a:r>
            <a:r>
              <a:rPr kumimoji="0" lang="zh-CN" altLang="zh-CN" sz="28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先后照料小茅屋。</a:t>
            </a: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sym typeface="Hoefler Text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2892971" y="3123142"/>
            <a:ext cx="8236930" cy="523220"/>
          </a:xfrm>
          <a:prstGeom prst="rect">
            <a:avLst/>
          </a:prstGeom>
          <a:noFill/>
          <a:ln w="12700">
            <a:solidFill>
              <a:schemeClr val="accent4">
                <a:lumMod val="75000"/>
              </a:schemeClr>
            </a:solidFill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825500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瑶族老人讲述上个月打猎借住茅屋。</a:t>
            </a: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2892973" y="3825447"/>
            <a:ext cx="8236930" cy="954107"/>
          </a:xfrm>
          <a:prstGeom prst="rect">
            <a:avLst/>
          </a:prstGeom>
          <a:noFill/>
          <a:ln w="12700">
            <a:solidFill>
              <a:schemeClr val="accent4">
                <a:lumMod val="75000"/>
              </a:schemeClr>
            </a:solidFill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825500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第二天“我们”一起修葺小茅屋</a:t>
            </a:r>
            <a:r>
              <a:rPr kumimoji="0" lang="zh-CN" altLang="en-US" sz="28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，并</a:t>
            </a:r>
            <a:r>
              <a:rPr kumimoji="0" lang="zh-CN" altLang="zh-CN" sz="28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看见梨花妹妹</a:t>
            </a:r>
            <a:r>
              <a:rPr kumimoji="0" lang="zh-CN" altLang="en-US" sz="28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，了解了真相。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64153" y="4833684"/>
            <a:ext cx="2228818" cy="77970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lvl="0" indent="0" algn="ctr" defTabSz="825500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0" i="0" u="none" strike="noStrike" kern="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Helvetica Neue" panose="02000503000000020004"/>
              </a:rPr>
              <a:t>顺叙</a:t>
            </a:r>
          </a:p>
        </p:txBody>
      </p:sp>
      <p:sp>
        <p:nvSpPr>
          <p:cNvPr id="4" name="右箭头 12"/>
          <p:cNvSpPr>
            <a:spLocks noChangeArrowheads="1"/>
          </p:cNvSpPr>
          <p:nvPr/>
        </p:nvSpPr>
        <p:spPr bwMode="auto">
          <a:xfrm rot="5400000" flipV="1">
            <a:off x="861356" y="3069605"/>
            <a:ext cx="2060584" cy="312729"/>
          </a:xfrm>
          <a:prstGeom prst="rightArrow">
            <a:avLst>
              <a:gd name="adj1" fmla="val 50000"/>
              <a:gd name="adj2" fmla="val 49735"/>
            </a:avLst>
          </a:prstGeom>
          <a:solidFill>
            <a:schemeClr val="accent4">
              <a:lumMod val="75000"/>
            </a:schemeClr>
          </a:solidFill>
          <a:ln w="9525" algn="ctr">
            <a:noFill/>
            <a:miter lim="800000"/>
          </a:ln>
          <a:effectLst/>
        </p:spPr>
        <p:txBody>
          <a:bodyPr wrap="none"/>
          <a:lstStyle/>
          <a:p>
            <a:pPr marL="0" marR="0" lvl="0" indent="0" algn="l" defTabSz="825500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1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>
                <a:outerShdw blurRad="25400" dist="12700" dir="5400000" rotWithShape="0">
                  <a:srgbClr val="FFFFFF"/>
                </a:outerShdw>
              </a:effectLst>
              <a:uLnTx/>
              <a:uFillTx/>
              <a:latin typeface="Hoefler Text"/>
              <a:sym typeface="Hoefler Tex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2" grpId="0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711661" y="1135153"/>
            <a:ext cx="4258617" cy="954107"/>
          </a:xfrm>
          <a:prstGeom prst="rect">
            <a:avLst/>
          </a:prstGeom>
          <a:noFill/>
          <a:ln w="12700">
            <a:solidFill>
              <a:schemeClr val="accent4">
                <a:lumMod val="75000"/>
              </a:schemeClr>
            </a:solidFill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825500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“我”和老余赶路</a:t>
            </a:r>
            <a:r>
              <a:rPr kumimoji="0" lang="zh-CN" altLang="en-US" sz="28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傍晚</a:t>
            </a:r>
            <a:r>
              <a:rPr kumimoji="0" lang="zh-CN" altLang="zh-CN" sz="28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发现</a:t>
            </a:r>
            <a:r>
              <a:rPr kumimoji="0" lang="zh-CN" altLang="en-US" sz="28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并入住</a:t>
            </a:r>
            <a:r>
              <a:rPr kumimoji="0" lang="zh-CN" altLang="zh-CN" sz="28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小茅屋</a:t>
            </a:r>
            <a:r>
              <a:rPr kumimoji="0" lang="zh-CN" altLang="en-US" sz="28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。</a:t>
            </a: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711661" y="2298498"/>
            <a:ext cx="4258618" cy="523220"/>
          </a:xfrm>
          <a:prstGeom prst="rect">
            <a:avLst/>
          </a:prstGeom>
          <a:noFill/>
          <a:ln w="12700">
            <a:solidFill>
              <a:schemeClr val="accent4">
                <a:lumMod val="75000"/>
              </a:schemeClr>
            </a:solidFill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825500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遇</a:t>
            </a:r>
            <a:r>
              <a:rPr kumimoji="0" lang="zh-CN" altLang="zh-CN" sz="28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瑶族老人为小屋送米</a:t>
            </a:r>
            <a:r>
              <a:rPr kumimoji="0" lang="zh-CN" altLang="en-US" sz="28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。</a:t>
            </a: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711659" y="2987489"/>
            <a:ext cx="4258619" cy="954107"/>
          </a:xfrm>
          <a:prstGeom prst="rect">
            <a:avLst/>
          </a:prstGeom>
          <a:noFill/>
          <a:ln w="12700">
            <a:solidFill>
              <a:schemeClr val="accent4">
                <a:lumMod val="75000"/>
              </a:schemeClr>
            </a:solidFill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825500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第二天“我们”一起修葺小茅屋</a:t>
            </a:r>
            <a:r>
              <a:rPr kumimoji="0" lang="zh-CN" altLang="en-US" sz="28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。</a:t>
            </a: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703487" y="4166848"/>
            <a:ext cx="4258619" cy="954107"/>
          </a:xfrm>
          <a:prstGeom prst="rect">
            <a:avLst/>
          </a:prstGeom>
          <a:noFill/>
          <a:ln w="12700">
            <a:solidFill>
              <a:schemeClr val="accent4">
                <a:lumMod val="75000"/>
              </a:schemeClr>
            </a:solidFill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825500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看见梨花妹妹</a:t>
            </a:r>
            <a:r>
              <a:rPr kumimoji="0" lang="zh-CN" altLang="en-US" sz="28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，了解了真相。</a:t>
            </a: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6864086" y="3400595"/>
            <a:ext cx="4258616" cy="1815882"/>
          </a:xfrm>
          <a:prstGeom prst="rect">
            <a:avLst/>
          </a:prstGeom>
          <a:noFill/>
          <a:ln w="19050">
            <a:solidFill>
              <a:schemeClr val="accent4">
                <a:lumMod val="75000"/>
              </a:schemeClr>
            </a:solidFill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825500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梨花妹妹讲述</a:t>
            </a:r>
            <a:r>
              <a:rPr kumimoji="0" lang="zh-CN" altLang="zh-CN" sz="28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十多年前解放军路过这里，建造了小茅屋梨花和</a:t>
            </a:r>
            <a:r>
              <a:rPr kumimoji="0" lang="zh-CN" altLang="en-US" sz="28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姐姐梨花及自己</a:t>
            </a:r>
            <a:r>
              <a:rPr kumimoji="0" lang="zh-CN" altLang="zh-CN" sz="28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先后照料小茅屋</a:t>
            </a:r>
            <a:r>
              <a:rPr kumimoji="0" lang="zh-CN" altLang="en-US" sz="28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。</a:t>
            </a:r>
            <a:endParaRPr kumimoji="0" lang="zh-CN" altLang="en-US" sz="2800" b="0" i="1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>
                <a:outerShdw blurRad="25400" dist="12700" dir="5400000" rotWithShape="0">
                  <a:srgbClr val="FFFFFF"/>
                </a:outerShdw>
              </a:effectLst>
              <a:uLnTx/>
              <a:uFillTx/>
              <a:latin typeface="Hoefler Text"/>
              <a:sym typeface="Hoefler Text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6864087" y="1185655"/>
            <a:ext cx="4258616" cy="954107"/>
          </a:xfrm>
          <a:prstGeom prst="rect">
            <a:avLst/>
          </a:prstGeom>
          <a:noFill/>
          <a:ln w="12700">
            <a:solidFill>
              <a:schemeClr val="accent4">
                <a:lumMod val="75000"/>
              </a:schemeClr>
            </a:solidFill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825500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瑶族老人讲述上个月打猎借住茅屋。</a:t>
            </a:r>
          </a:p>
        </p:txBody>
      </p:sp>
      <p:sp>
        <p:nvSpPr>
          <p:cNvPr id="13" name="右箭头 12"/>
          <p:cNvSpPr>
            <a:spLocks noChangeArrowheads="1"/>
          </p:cNvSpPr>
          <p:nvPr/>
        </p:nvSpPr>
        <p:spPr bwMode="auto">
          <a:xfrm rot="19190896" flipV="1">
            <a:off x="5913869" y="2216127"/>
            <a:ext cx="966388" cy="264165"/>
          </a:xfrm>
          <a:prstGeom prst="rightArrow">
            <a:avLst>
              <a:gd name="adj1" fmla="val 50000"/>
              <a:gd name="adj2" fmla="val 49735"/>
            </a:avLst>
          </a:prstGeom>
          <a:solidFill>
            <a:schemeClr val="accent4">
              <a:lumMod val="75000"/>
            </a:schemeClr>
          </a:solidFill>
          <a:ln w="9525" algn="ctr">
            <a:solidFill>
              <a:schemeClr val="accent4">
                <a:lumMod val="75000"/>
              </a:schemeClr>
            </a:solidFill>
            <a:miter lim="800000"/>
          </a:ln>
          <a:effectLst/>
        </p:spPr>
        <p:txBody>
          <a:bodyPr wrap="none"/>
          <a:lstStyle/>
          <a:p>
            <a:pPr marL="0" marR="0" lvl="0" indent="0" algn="l" defTabSz="825500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1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>
                <a:outerShdw blurRad="25400" dist="12700" dir="5400000" rotWithShape="0">
                  <a:srgbClr val="FFFFFF"/>
                </a:outerShdw>
              </a:effectLst>
              <a:uLnTx/>
              <a:uFillTx/>
              <a:latin typeface="Hoefler Text"/>
              <a:sym typeface="Hoefler Text"/>
            </a:endParaRPr>
          </a:p>
        </p:txBody>
      </p:sp>
      <p:sp>
        <p:nvSpPr>
          <p:cNvPr id="14" name="右箭头 13"/>
          <p:cNvSpPr>
            <a:spLocks noChangeArrowheads="1"/>
          </p:cNvSpPr>
          <p:nvPr/>
        </p:nvSpPr>
        <p:spPr bwMode="auto">
          <a:xfrm rot="21301256" flipV="1">
            <a:off x="6105092" y="4225441"/>
            <a:ext cx="588444" cy="235131"/>
          </a:xfrm>
          <a:prstGeom prst="rightArrow">
            <a:avLst>
              <a:gd name="adj1" fmla="val 50000"/>
              <a:gd name="adj2" fmla="val 49803"/>
            </a:avLst>
          </a:prstGeom>
          <a:solidFill>
            <a:schemeClr val="accent4">
              <a:lumMod val="75000"/>
            </a:schemeClr>
          </a:solidFill>
          <a:ln w="9525" algn="ctr">
            <a:solidFill>
              <a:schemeClr val="accent4">
                <a:lumMod val="75000"/>
              </a:schemeClr>
            </a:solidFill>
            <a:miter lim="800000"/>
          </a:ln>
          <a:effectLst/>
        </p:spPr>
        <p:txBody>
          <a:bodyPr wrap="none"/>
          <a:lstStyle/>
          <a:p>
            <a:pPr marL="0" marR="0" lvl="0" indent="0" algn="l" defTabSz="825500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1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>
                <a:outerShdw blurRad="25400" dist="12700" dir="5400000" rotWithShape="0">
                  <a:srgbClr val="FFFFFF"/>
                </a:outerShdw>
              </a:effectLst>
              <a:uLnTx/>
              <a:uFillTx/>
              <a:latin typeface="Hoefler Text"/>
              <a:sym typeface="Hoefler Text"/>
            </a:endParaRPr>
          </a:p>
        </p:txBody>
      </p:sp>
      <p:sp>
        <p:nvSpPr>
          <p:cNvPr id="15" name="右箭头 14"/>
          <p:cNvSpPr>
            <a:spLocks noChangeArrowheads="1"/>
          </p:cNvSpPr>
          <p:nvPr/>
        </p:nvSpPr>
        <p:spPr bwMode="auto">
          <a:xfrm rot="20868602">
            <a:off x="6099940" y="2563713"/>
            <a:ext cx="634485" cy="229762"/>
          </a:xfrm>
          <a:prstGeom prst="rightArrow">
            <a:avLst>
              <a:gd name="adj1" fmla="val 50000"/>
              <a:gd name="adj2" fmla="val 49803"/>
            </a:avLst>
          </a:prstGeom>
          <a:solidFill>
            <a:schemeClr val="accent4">
              <a:lumMod val="75000"/>
            </a:schemeClr>
          </a:solidFill>
          <a:ln w="9525" algn="ctr">
            <a:solidFill>
              <a:schemeClr val="accent4">
                <a:lumMod val="75000"/>
              </a:schemeClr>
            </a:solidFill>
            <a:miter lim="800000"/>
          </a:ln>
          <a:effectLst/>
        </p:spPr>
        <p:txBody>
          <a:bodyPr wrap="none"/>
          <a:lstStyle/>
          <a:p>
            <a:pPr marL="0" marR="0" lvl="0" indent="0" algn="l" defTabSz="825500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1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>
                <a:outerShdw blurRad="25400" dist="12700" dir="5400000" rotWithShape="0">
                  <a:srgbClr val="FFFFFF"/>
                </a:outerShdw>
              </a:effectLst>
              <a:uLnTx/>
              <a:uFillTx/>
              <a:latin typeface="Hoefler Text"/>
              <a:sym typeface="Hoefler Text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864086" y="2299354"/>
            <a:ext cx="4258617" cy="954107"/>
          </a:xfrm>
          <a:prstGeom prst="rect">
            <a:avLst/>
          </a:prstGeom>
          <a:noFill/>
          <a:ln w="12700"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825500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瑶族老人讲述梨花的传说。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682653" y="5348897"/>
            <a:ext cx="1604109" cy="77970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lvl="0" indent="0" algn="ctr" defTabSz="825500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0" i="0" u="none" strike="noStrike" kern="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Hoefler Text"/>
              </a:rPr>
              <a:t>顺叙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040279" y="5390052"/>
            <a:ext cx="1604108" cy="77970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lvl="0" indent="0" algn="ctr" defTabSz="825500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0" i="0" u="none" strike="noStrike" kern="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Hoefler Text"/>
              </a:rPr>
              <a:t>插叙</a:t>
            </a:r>
          </a:p>
        </p:txBody>
      </p:sp>
      <p:sp>
        <p:nvSpPr>
          <p:cNvPr id="4" name="右箭头 12"/>
          <p:cNvSpPr>
            <a:spLocks noChangeArrowheads="1"/>
          </p:cNvSpPr>
          <p:nvPr/>
        </p:nvSpPr>
        <p:spPr bwMode="auto">
          <a:xfrm rot="5400000" flipV="1">
            <a:off x="150950" y="3018176"/>
            <a:ext cx="2060584" cy="303757"/>
          </a:xfrm>
          <a:prstGeom prst="rightArrow">
            <a:avLst>
              <a:gd name="adj1" fmla="val 50000"/>
              <a:gd name="adj2" fmla="val 49735"/>
            </a:avLst>
          </a:prstGeom>
          <a:solidFill>
            <a:schemeClr val="accent4">
              <a:lumMod val="75000"/>
            </a:schemeClr>
          </a:solidFill>
          <a:ln w="9525" algn="ctr">
            <a:solidFill>
              <a:schemeClr val="accent4">
                <a:lumMod val="75000"/>
              </a:schemeClr>
            </a:solidFill>
            <a:miter lim="800000"/>
          </a:ln>
          <a:effectLst/>
        </p:spPr>
        <p:txBody>
          <a:bodyPr wrap="none"/>
          <a:lstStyle/>
          <a:p>
            <a:pPr marL="0" marR="0" lvl="0" indent="0" algn="l" defTabSz="825500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1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>
                <a:outerShdw blurRad="25400" dist="12700" dir="5400000" rotWithShape="0">
                  <a:srgbClr val="FFFFFF"/>
                </a:outerShdw>
              </a:effectLst>
              <a:uLnTx/>
              <a:uFillTx/>
              <a:latin typeface="Hoefler Text"/>
              <a:sym typeface="Hoefler Tex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3" grpId="0" animBg="1"/>
      <p:bldP spid="14" grpId="0" animBg="1"/>
      <p:bldP spid="15" grpId="0" animBg="1"/>
      <p:bldP spid="20" grpId="0" animBg="1"/>
      <p:bldP spid="2" grpId="0"/>
      <p:bldP spid="3" grpId="0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1520063" y="1468645"/>
            <a:ext cx="9745662" cy="4598987"/>
          </a:xfrm>
          <a:prstGeom prst="rect">
            <a:avLst/>
          </a:prstGeom>
        </p:spPr>
        <p:txBody>
          <a:bodyPr anchor="t">
            <a:noAutofit/>
          </a:bodyPr>
          <a:lstStyle/>
          <a:p>
            <a:pPr indent="0">
              <a:lnSpc>
                <a:spcPct val="130000"/>
              </a:lnSpc>
              <a:spcBef>
                <a:spcPts val="1200"/>
              </a:spcBef>
              <a:buNone/>
            </a:pPr>
            <a:r>
              <a:rPr lang="zh-CN" altLang="en-US" sz="3200" b="1">
                <a:solidFill>
                  <a:srgbClr val="00206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与按照故事发生时间的顺叙相对比，本篇课文运用了顺叙和插叙相结合的记叙顺序，以“我”和老余的见闻为线索，通过人物的叙说把十几年的事情浓缩在一晚一晨之间，还巧妙地化用了类似倒叙的方式，这样不仅大大</a:t>
            </a:r>
            <a:r>
              <a:rPr lang="zh-CN" altLang="en-US" sz="3200" b="1">
                <a:solidFill>
                  <a:schemeClr val="accent4">
                    <a:lumMod val="50000"/>
                  </a:schemeClr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节省了篇幅，并构成了曲折生动、波澜起伏的故事情节，还更有利于表达作品的主题。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190005" y="577624"/>
            <a:ext cx="2909455" cy="865187"/>
          </a:xfrm>
          <a:prstGeom prst="rect">
            <a:avLst/>
          </a:prstGeom>
        </p:spPr>
        <p:txBody>
          <a:bodyPr/>
          <a:lstStyle/>
          <a:p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补充材料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1146175" y="1850324"/>
            <a:ext cx="9899650" cy="3871912"/>
          </a:xfrm>
          <a:prstGeom prst="rect">
            <a:avLst/>
          </a:prstGeom>
        </p:spPr>
        <p:txBody>
          <a:bodyPr>
            <a:normAutofit fontScale="85000" lnSpcReduction="10000"/>
          </a:bodyPr>
          <a:lstStyle/>
          <a:p>
            <a:pPr indent="0">
              <a:lnSpc>
                <a:spcPct val="150000"/>
              </a:lnSpc>
              <a:buNone/>
            </a:pPr>
            <a:r>
              <a:rPr lang="zh-CN" altLang="en-US" sz="3200" b="1">
                <a:solidFill>
                  <a:srgbClr val="00206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“但，我不满意那些平铺直叙的图解似的文章；反对那种用口号代替行动、用政策代替人物性格的写法，那只会把雷锋精神写歪、写干瘪，不能有效地对青少年产生潜移默化的作用。我认为既然是文艺创作，那就必须从生活中来，用自己深受感动的故事和人物去感染读者。”</a:t>
            </a:r>
            <a:endParaRPr lang="en-US" altLang="zh-CN" sz="3200" b="1">
              <a:solidFill>
                <a:srgbClr val="00206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3200" b="1">
                <a:solidFill>
                  <a:srgbClr val="00206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                  ——</a:t>
            </a:r>
            <a:r>
              <a:rPr lang="zh-CN" altLang="en-US" sz="3200" b="1">
                <a:solidFill>
                  <a:srgbClr val="00206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彭荆风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 advClick="0" advTm="5000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4" name="文本框 13"/>
          <p:cNvSpPr txBox="1">
            <a:spLocks noChangeArrowheads="1"/>
          </p:cNvSpPr>
          <p:nvPr/>
        </p:nvSpPr>
        <p:spPr bwMode="auto">
          <a:xfrm>
            <a:off x="14270568" y="2182285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kumimoji="1" lang="zh-CN" altLang="en-US" sz="2400"/>
          </a:p>
        </p:txBody>
      </p:sp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971550" y="1356213"/>
            <a:ext cx="10248900" cy="4725909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  <a:defRPr/>
            </a:pPr>
            <a:r>
              <a:rPr lang="en-US" altLang="zh-CN" sz="2935" b="1">
                <a:solidFill>
                  <a:srgbClr val="FF0000"/>
                </a:solidFill>
                <a:latin typeface="+mn-ea"/>
              </a:rPr>
              <a:t>1.</a:t>
            </a:r>
            <a:r>
              <a:rPr lang="zh-CN" altLang="en-US" sz="2935" b="1">
                <a:solidFill>
                  <a:srgbClr val="FF0000"/>
                </a:solidFill>
                <a:latin typeface="+mn-ea"/>
              </a:rPr>
              <a:t>巧设悬念。</a:t>
            </a:r>
          </a:p>
          <a:p>
            <a:pPr eaLnBrk="0" hangingPunct="0">
              <a:lnSpc>
                <a:spcPct val="150000"/>
              </a:lnSpc>
              <a:defRPr/>
            </a:pPr>
            <a:r>
              <a:rPr lang="zh-CN" altLang="en-US" sz="2935" b="1">
                <a:latin typeface="+mn-ea"/>
              </a:rPr>
              <a:t>作者在行文构思上巧设悬念，以“谁是小茅屋的主人”为悬念，推进情节的发展，引人入胜。</a:t>
            </a:r>
          </a:p>
          <a:p>
            <a:pPr eaLnBrk="0" hangingPunct="0">
              <a:lnSpc>
                <a:spcPct val="150000"/>
              </a:lnSpc>
              <a:defRPr/>
            </a:pPr>
            <a:r>
              <a:rPr lang="en-US" altLang="zh-CN" sz="2935" b="1">
                <a:solidFill>
                  <a:srgbClr val="FF0000"/>
                </a:solidFill>
                <a:latin typeface="+mn-ea"/>
              </a:rPr>
              <a:t>2.</a:t>
            </a:r>
            <a:r>
              <a:rPr lang="zh-CN" altLang="en-US" sz="2935" b="1">
                <a:solidFill>
                  <a:srgbClr val="FF0000"/>
                </a:solidFill>
                <a:latin typeface="+mn-ea"/>
              </a:rPr>
              <a:t>结构巧妙。</a:t>
            </a:r>
          </a:p>
          <a:p>
            <a:pPr eaLnBrk="0" hangingPunct="0">
              <a:lnSpc>
                <a:spcPct val="150000"/>
              </a:lnSpc>
              <a:defRPr/>
            </a:pPr>
            <a:r>
              <a:rPr lang="zh-CN" altLang="en-US" sz="2935" b="1">
                <a:latin typeface="+mn-ea"/>
              </a:rPr>
              <a:t>小说以“我”和老余的见闻为线索，采用顺叙方式组织材</a:t>
            </a:r>
            <a:endParaRPr lang="en-US" altLang="zh-CN" sz="2935" b="1">
              <a:latin typeface="+mn-ea"/>
            </a:endParaRPr>
          </a:p>
          <a:p>
            <a:pPr eaLnBrk="0" hangingPunct="0">
              <a:lnSpc>
                <a:spcPct val="150000"/>
              </a:lnSpc>
              <a:defRPr/>
            </a:pPr>
            <a:r>
              <a:rPr lang="zh-CN" altLang="en-US" sz="2935" b="1">
                <a:latin typeface="+mn-ea"/>
              </a:rPr>
              <a:t>料，通过人物的叙说把十几年的事情浓缩在一晚一晨之间，也就是顺叙中有插叙。这样就显得全文结构紧凑。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971550" y="376916"/>
            <a:ext cx="3862620" cy="5835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字魂49号-逍遥行书" panose="00000500000000000000" pitchFamily="2" charset="-122"/>
              </a:rPr>
              <a:t>艺术特色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sym typeface="字魂49号-逍遥行书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圆角矩形 14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1968" y="1651726"/>
            <a:ext cx="9262533" cy="4436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2"/>
          <p:cNvSpPr>
            <a:spLocks noChangeArrowheads="1"/>
          </p:cNvSpPr>
          <p:nvPr/>
        </p:nvSpPr>
        <p:spPr bwMode="auto">
          <a:xfrm>
            <a:off x="2254895" y="2580768"/>
            <a:ext cx="7681384" cy="2091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735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作者在文中多次提到“梨花”，找出文中描写梨花的语句，并分析其作用。</a:t>
            </a:r>
            <a:endParaRPr lang="zh-CN" altLang="en-US" sz="3735">
              <a:solidFill>
                <a:srgbClr val="00206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文本框 13"/>
          <p:cNvSpPr txBox="1">
            <a:spLocks noChangeArrowheads="1"/>
          </p:cNvSpPr>
          <p:nvPr/>
        </p:nvSpPr>
        <p:spPr bwMode="auto">
          <a:xfrm>
            <a:off x="14348884" y="2550585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kumimoji="1" lang="zh-CN" altLang="en-US" sz="2400"/>
          </a:p>
        </p:txBody>
      </p:sp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971550" y="1404567"/>
            <a:ext cx="10248900" cy="40488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  <a:defRPr/>
            </a:pPr>
            <a:r>
              <a:rPr lang="en-US" altLang="zh-CN" sz="2935" b="1">
                <a:solidFill>
                  <a:srgbClr val="FF0000"/>
                </a:solidFill>
                <a:latin typeface="+mn-ea"/>
              </a:rPr>
              <a:t>3.</a:t>
            </a:r>
            <a:r>
              <a:rPr lang="zh-CN" altLang="en-US" sz="2935" b="1">
                <a:solidFill>
                  <a:srgbClr val="FF0000"/>
                </a:solidFill>
                <a:latin typeface="+mn-ea"/>
              </a:rPr>
              <a:t>以花喻人，以花喻精神。</a:t>
            </a:r>
          </a:p>
          <a:p>
            <a:pPr eaLnBrk="0" hangingPunct="0">
              <a:lnSpc>
                <a:spcPct val="150000"/>
              </a:lnSpc>
              <a:defRPr/>
            </a:pPr>
            <a:r>
              <a:rPr lang="zh-CN" altLang="en-US" sz="2935" b="1">
                <a:latin typeface="+mn-ea"/>
              </a:rPr>
              <a:t>作者三次描写梨花，第一次描写梨花，因为它给人以希望，同时又衬托了小茅屋的温馨；第二次梦见梨花，是虚写，人与花交相辉映，以梨花的洁白衬托人物美丽的心灵；第三次写到梨花，花与人结合在一起，以大自然之美衬托人物精神之美，可谓新颖别致，匠心独运，堪称寓情于景之妙笔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4309372" y="1538000"/>
            <a:ext cx="6964840" cy="3782000"/>
            <a:chOff x="4448804" y="1788925"/>
            <a:chExt cx="2395122" cy="2989247"/>
          </a:xfrm>
          <a:noFill/>
        </p:grpSpPr>
        <p:sp>
          <p:nvSpPr>
            <p:cNvPr id="12" name="矩形 11"/>
            <p:cNvSpPr/>
            <p:nvPr/>
          </p:nvSpPr>
          <p:spPr>
            <a:xfrm>
              <a:off x="4448804" y="1788925"/>
              <a:ext cx="2392200" cy="2989247"/>
            </a:xfrm>
            <a:prstGeom prst="rect">
              <a:avLst/>
            </a:prstGeom>
            <a:grpFill/>
            <a:ln w="63500">
              <a:solidFill>
                <a:schemeClr val="accent4">
                  <a:lumMod val="50000"/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4457571" y="2048375"/>
              <a:ext cx="2386355" cy="0"/>
            </a:xfrm>
            <a:prstGeom prst="line">
              <a:avLst/>
            </a:prstGeom>
            <a:grpFill/>
            <a:ln w="25400">
              <a:solidFill>
                <a:schemeClr val="accent4">
                  <a:lumMod val="50000"/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4454649" y="4540449"/>
              <a:ext cx="2386355" cy="0"/>
            </a:xfrm>
            <a:prstGeom prst="line">
              <a:avLst/>
            </a:prstGeom>
            <a:grpFill/>
            <a:ln w="25400">
              <a:solidFill>
                <a:schemeClr val="accent4">
                  <a:lumMod val="50000"/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文本框 19"/>
          <p:cNvSpPr txBox="1"/>
          <p:nvPr/>
        </p:nvSpPr>
        <p:spPr>
          <a:xfrm>
            <a:off x="4619933" y="2370710"/>
            <a:ext cx="6299858" cy="22249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  <a:cs typeface="楷体" panose="02010609060101010101" pitchFamily="49" charset="-122"/>
              </a:rPr>
              <a:t>   学完课文，你对“公德”这个概念有什么想法？查阅相关资料，与同学讨论这个话题。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166620" y="1537970"/>
            <a:ext cx="675005" cy="1809750"/>
          </a:xfrm>
          <a:prstGeom prst="rect">
            <a:avLst/>
          </a:prstGeom>
          <a:solidFill>
            <a:srgbClr val="FFC000"/>
          </a:solidFill>
        </p:spPr>
        <p:txBody>
          <a:bodyPr vert="eaVert"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课后作业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 advClick="0" advTm="5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100342" y="1675257"/>
            <a:ext cx="10564277" cy="66678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3735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白色梨花开满枝头，多么美丽的一片梨树林啊！</a:t>
            </a:r>
            <a:endParaRPr lang="zh-CN" altLang="en-US" sz="3735" b="1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" name="文本框 3"/>
          <p:cNvSpPr txBox="1"/>
          <p:nvPr/>
        </p:nvSpPr>
        <p:spPr>
          <a:xfrm>
            <a:off x="597626" y="3234473"/>
            <a:ext cx="11236352" cy="1954125"/>
          </a:xfrm>
          <a:prstGeom prst="rect">
            <a:avLst/>
          </a:prstGeom>
          <a:noFill/>
          <a:ln w="9525">
            <a:solidFill>
              <a:schemeClr val="accent1"/>
            </a:solidFill>
          </a:ln>
        </p:spPr>
        <p:txBody>
          <a:bodyPr wrap="square" anchor="t">
            <a:spAutoFit/>
          </a:bodyPr>
          <a:lstStyle/>
          <a:p>
            <a:pPr algn="l" eaLnBrk="1" latinLnBrk="0" hangingPunct="1">
              <a:lnSpc>
                <a:spcPct val="130000"/>
              </a:lnSpc>
            </a:pP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宋体" panose="02010600030101010101" pitchFamily="2" charset="-122"/>
                <a:cs typeface="楷体" panose="02010609060101010101" pitchFamily="49" charset="-122"/>
                <a:sym typeface="+mn-ea"/>
              </a:rPr>
              <a:t>指自然界洁白美丽的梨花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cs typeface="楷体" panose="02010609060101010101" pitchFamily="49" charset="-122"/>
                <a:sym typeface="+mn-ea"/>
              </a:rPr>
              <a:t>，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cs typeface="楷体" panose="02010609060101010101" pitchFamily="49" charset="-122"/>
                <a:sym typeface="+mn-ea"/>
              </a:rPr>
              <a:t>给暮色中行走在大山深处的“我”和老余，带来了“有人家”的欣喜和希望。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宋体" panose="02010600030101010101" pitchFamily="2" charset="-122"/>
                <a:cs typeface="楷体" panose="02010609060101010101" pitchFamily="49" charset="-122"/>
                <a:sym typeface="+mn-ea"/>
              </a:rPr>
              <a:t>为故事情节的展开作了铺垫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cs typeface="楷体" panose="02010609060101010101" pitchFamily="49" charset="-122"/>
                <a:sym typeface="+mn-ea"/>
              </a:rPr>
              <a:t>。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295467" y="2372883"/>
            <a:ext cx="3744416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70408" y="1237631"/>
            <a:ext cx="10998200" cy="20689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pPr algn="l" eaLnBrk="1" latinLnBrk="0" hangingPunct="1">
              <a:lnSpc>
                <a:spcPct val="120000"/>
              </a:lnSpc>
            </a:pPr>
            <a:r>
              <a:rPr lang="zh-CN" altLang="en-US" sz="3735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一弯新月升起了，我们借助淡淡的月光，在忽明忽暗的梨树林里走着。山间的夜风吹得人脸上凉凉的，</a:t>
            </a:r>
            <a:r>
              <a:rPr lang="zh-CN" altLang="en-US" sz="3735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梨花</a:t>
            </a:r>
            <a:r>
              <a:rPr lang="zh-CN" altLang="en-US" sz="3735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的白色花瓣轻轻飘落在我们身上。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96900" y="4008765"/>
            <a:ext cx="10998200" cy="131394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 anchor="t">
            <a:spAutoFit/>
          </a:bodyPr>
          <a:lstStyle/>
          <a:p>
            <a:pPr algn="l" eaLnBrk="1" latinLnBrk="0" hangingPunct="1">
              <a:lnSpc>
                <a:spcPct val="130000"/>
              </a:lnSpc>
            </a:pP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   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宋体" panose="02010600030101010101" pitchFamily="2" charset="-122"/>
                <a:cs typeface="楷体" panose="02010609060101010101" pitchFamily="49" charset="-122"/>
                <a:sym typeface="+mn-ea"/>
              </a:rPr>
              <a:t>实写淡淡月光下轻轻飘落的梨花瓣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。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以自然环境美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宋体" panose="02010600030101010101" pitchFamily="2" charset="-122"/>
                <a:cs typeface="楷体" panose="02010609060101010101" pitchFamily="49" charset="-122"/>
                <a:sym typeface="+mn-ea"/>
              </a:rPr>
              <a:t>烘托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不平常的小屋，把读者带进优美的意境之中。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31371" y="1028733"/>
            <a:ext cx="11233248" cy="20689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735" b="1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这天夜里，我睡得十分香甜，梦中恍惚在那香气四溢的</a:t>
            </a:r>
            <a:r>
              <a:rPr lang="zh-CN" altLang="en-US" sz="3735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梨花</a:t>
            </a:r>
            <a:r>
              <a:rPr lang="zh-CN" altLang="en-US" sz="3735" b="1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林里漫步，还看见一个身穿着花衫的哈尼小姑娘在</a:t>
            </a:r>
            <a:r>
              <a:rPr lang="zh-CN" altLang="en-US" sz="3735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梨花</a:t>
            </a:r>
            <a:r>
              <a:rPr lang="zh-CN" altLang="en-US" sz="3735" b="1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丛中歌唱</a:t>
            </a:r>
            <a:r>
              <a:rPr lang="en-US" altLang="zh-CN" sz="3735" b="1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…… 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27381" y="3346020"/>
            <a:ext cx="11233248" cy="238558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eaLnBrk="1" latinLnBrk="0" hangingPunct="1">
              <a:lnSpc>
                <a:spcPct val="130000"/>
              </a:lnSpc>
            </a:pPr>
            <a:r>
              <a:rPr lang="en-US" altLang="zh-CN" sz="2935" b="1">
                <a:latin typeface="宋体" panose="02010600030101010101" pitchFamily="2" charset="-122"/>
                <a:cs typeface="楷体" panose="02010609060101010101" pitchFamily="49" charset="-122"/>
              </a:rPr>
              <a:t>    </a:t>
            </a:r>
            <a:r>
              <a:rPr lang="zh-CN" altLang="en-US" sz="2935" b="1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宋体" panose="02010600030101010101" pitchFamily="2" charset="-122"/>
                <a:cs typeface="楷体" panose="02010609060101010101" pitchFamily="49" charset="-122"/>
              </a:rPr>
              <a:t>虚实映衬</a:t>
            </a:r>
            <a:r>
              <a:rPr lang="zh-CN" altLang="en-US" sz="2935" b="1">
                <a:latin typeface="宋体" panose="02010600030101010101" pitchFamily="2" charset="-122"/>
                <a:cs typeface="楷体" panose="02010609060101010101" pitchFamily="49" charset="-122"/>
              </a:rPr>
              <a:t>，香气四溢的梨花林与梨花姑娘相映生辉，为全文营造一种景和人融合的意境，表达了</a:t>
            </a:r>
            <a:r>
              <a:rPr lang="zh-CN" altLang="en-US" sz="2935" b="1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宋体" panose="02010600030101010101" pitchFamily="2" charset="-122"/>
                <a:cs typeface="楷体" panose="02010609060101010101" pitchFamily="49" charset="-122"/>
              </a:rPr>
              <a:t>作者对小茅屋“主人”助人为乐精神的赞美之情</a:t>
            </a:r>
            <a:r>
              <a:rPr lang="zh-CN" altLang="en-US" sz="2935" b="1">
                <a:latin typeface="宋体" panose="02010600030101010101" pitchFamily="2" charset="-122"/>
                <a:cs typeface="楷体" panose="02010609060101010101" pitchFamily="49" charset="-122"/>
              </a:rPr>
              <a:t>。照应文题的同时，产生了第二个误会，</a:t>
            </a:r>
            <a:r>
              <a:rPr lang="zh-CN" altLang="en-US" sz="2935" b="1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宋体" panose="02010600030101010101" pitchFamily="2" charset="-122"/>
                <a:cs typeface="楷体" panose="02010609060101010101" pitchFamily="49" charset="-122"/>
              </a:rPr>
              <a:t>推动故事情节向纵深发展</a:t>
            </a:r>
            <a:r>
              <a:rPr lang="zh-CN" altLang="en-US" sz="2935" b="1">
                <a:latin typeface="宋体" panose="02010600030101010101" pitchFamily="2" charset="-122"/>
                <a:cs typeface="楷体" panose="02010609060101010101" pitchFamily="49" charset="-122"/>
              </a:rPr>
              <a:t>。</a:t>
            </a:r>
          </a:p>
        </p:txBody>
      </p:sp>
      <p:sp>
        <p:nvSpPr>
          <p:cNvPr id="4" name="椭圆 3"/>
          <p:cNvSpPr/>
          <p:nvPr/>
        </p:nvSpPr>
        <p:spPr>
          <a:xfrm>
            <a:off x="7632171" y="932723"/>
            <a:ext cx="1056117" cy="864096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27381" y="1161444"/>
            <a:ext cx="11125200" cy="128188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eaLnBrk="1" latinLnBrk="0" hangingPunct="1">
              <a:lnSpc>
                <a:spcPct val="13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我望着这群充满朝气……不由得想起了一句诗：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驿路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梨花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处处开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。”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41019" y="2943524"/>
            <a:ext cx="11023600" cy="3000565"/>
          </a:xfrm>
          <a:prstGeom prst="rect">
            <a:avLst/>
          </a:prstGeom>
          <a:noFill/>
          <a:ln w="9525">
            <a:solidFill>
              <a:schemeClr val="accent1"/>
            </a:solidFill>
          </a:ln>
        </p:spPr>
        <p:txBody>
          <a:bodyPr>
            <a:spAutoFit/>
          </a:bodyPr>
          <a:lstStyle/>
          <a:p>
            <a:pPr eaLnBrk="1" latinLnBrk="0" hangingPunct="1">
              <a:lnSpc>
                <a:spcPct val="120000"/>
              </a:lnSpc>
            </a:pPr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  <a:cs typeface="楷体" panose="02010609060101010101" pitchFamily="49" charset="-122"/>
              </a:rPr>
              <a:t>    </a:t>
            </a:r>
            <a:r>
              <a:rPr lang="zh-CN" altLang="en-US" sz="3200" b="1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宋体" panose="02010600030101010101" pitchFamily="2" charset="-122"/>
                <a:cs typeface="楷体" panose="02010609060101010101" pitchFamily="49" charset="-122"/>
              </a:rPr>
              <a:t>引用诗句，使梨花寓意双关，点明文章的主题。</a:t>
            </a:r>
            <a:r>
              <a:rPr lang="zh-CN" altLang="zh-CN" sz="3200" b="1">
                <a:latin typeface="宋体" panose="02010600030101010101" pitchFamily="2" charset="-122"/>
                <a:cs typeface="楷体" panose="02010609060101010101" pitchFamily="49" charset="-122"/>
              </a:rPr>
              <a:t>赞扬世代相传的雷锋精神。以花写人，以花映人，写出了花的美，更突出了人的精神的美。 </a:t>
            </a:r>
            <a:r>
              <a:rPr lang="en-US" altLang="zh-CN" sz="3200" b="1">
                <a:latin typeface="宋体" panose="02010600030101010101" pitchFamily="2" charset="-122"/>
                <a:cs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处处开</a:t>
            </a:r>
            <a:r>
              <a:rPr lang="en-US" altLang="zh-CN" sz="3200" b="1">
                <a:latin typeface="宋体" panose="02010600030101010101" pitchFamily="2" charset="-122"/>
                <a:cs typeface="楷体" panose="02010609060101010101" pitchFamily="49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cs typeface="楷体" panose="02010609060101010101" pitchFamily="49" charset="-122"/>
              </a:rPr>
              <a:t>展示了雷锋精神不断光大的旺盛生命力，升华了文章主题。再次点题，首尾呼应，使作品结构严谨，浑然一体。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0" y="1205856"/>
            <a:ext cx="11809312" cy="60478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r>
              <a:rPr lang="en-US" altLang="zh-CN" sz="3200">
                <a:latin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3200">
                <a:latin typeface="宋体" panose="02010600030101010101" pitchFamily="2" charset="-122"/>
                <a:cs typeface="宋体" panose="02010600030101010101" pitchFamily="2" charset="-122"/>
              </a:rPr>
              <a:t>结合课文内容，想一想以“驿路梨花”为题有什么含义和作用。 </a:t>
            </a:r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633730" y="2255041"/>
            <a:ext cx="10924540" cy="3670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b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2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“驿路梨花”引用</a:t>
            </a:r>
            <a:r>
              <a:rPr kumimoji="1" lang="zh-CN" altLang="en-US" sz="32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南宋诗人陆游的诗句，</a:t>
            </a:r>
            <a:r>
              <a:rPr kumimoji="1" lang="zh-CN" altLang="en-US" sz="320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吸引了读者，也是全文的线索</a:t>
            </a:r>
            <a:r>
              <a:rPr kumimoji="1"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kumimoji="1" lang="zh-CN" altLang="en-US" sz="32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既写出了</a:t>
            </a:r>
            <a:r>
              <a:rPr lang="zh-CN" altLang="en-US" sz="32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在哀牢山那偏远、冷寂的深山老林中</a:t>
            </a:r>
            <a:r>
              <a:rPr kumimoji="1" lang="zh-CN" altLang="en-US" sz="32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小茅屋边上</a:t>
            </a:r>
            <a:r>
              <a:rPr lang="zh-CN" altLang="en-US" sz="32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盛开的梨花</a:t>
            </a:r>
            <a:r>
              <a:rPr kumimoji="1" lang="zh-CN" altLang="en-US" sz="32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的美丽，</a:t>
            </a:r>
            <a:r>
              <a:rPr kumimoji="1" lang="zh-CN" altLang="en-US" sz="320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又暗喻了梨花小姑娘的纯洁、美丽，象征助人为乐的雷锋精神的发扬光大，揭示了人们相互关怀的崇高道德风尚</a:t>
            </a:r>
            <a:r>
              <a:rPr kumimoji="1"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742894" y="349158"/>
            <a:ext cx="3862620" cy="5835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字魂49号-逍遥行书" panose="00000500000000000000" pitchFamily="2" charset="-122"/>
              </a:rPr>
              <a:t>合作探究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898376" y="1490437"/>
            <a:ext cx="8395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2.</a:t>
            </a:r>
            <a:r>
              <a:rPr lang="zh-CN" altLang="en-US" sz="32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思考本文的写作顺序，这样写有什么好处？</a:t>
            </a:r>
            <a:endParaRPr lang="en-US" altLang="en-US" sz="3200" b="1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9" name="Picture 16" descr="http://www.heqing.gov.cn/image20010518/128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19462" y="2861953"/>
            <a:ext cx="5553075" cy="3256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5"/>
          <p:cNvGraphicFramePr>
            <a:graphicFrameLocks noGrp="1"/>
          </p:cNvGraphicFramePr>
          <p:nvPr>
            <p:ph idx="4294967295"/>
          </p:nvPr>
        </p:nvGraphicFramePr>
        <p:xfrm>
          <a:off x="605642" y="1888177"/>
          <a:ext cx="11282919" cy="37384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0718"/>
                <a:gridCol w="4192648"/>
                <a:gridCol w="4030770"/>
                <a:gridCol w="1618783"/>
              </a:tblGrid>
              <a:tr h="409805"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2400" b="1" kern="100" cap="none" spc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人物</a:t>
                      </a:r>
                      <a:endParaRPr lang="zh-CN" sz="1800" b="1" kern="100" cap="none" spc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2400" b="1" kern="100" cap="none" spc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所做好事</a:t>
                      </a:r>
                      <a:endParaRPr lang="zh-CN" sz="1800" b="1" kern="100" cap="none" spc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2400" b="1" kern="100" cap="none" spc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做好事的目的</a:t>
                      </a:r>
                      <a:endParaRPr lang="zh-CN" sz="1800" b="1" kern="100" cap="none" spc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2400" b="1" kern="100" cap="none" spc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时间</a:t>
                      </a:r>
                      <a:endParaRPr lang="zh-CN" sz="1800" b="1" kern="100" cap="none" spc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78546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i="0" u="none" strike="noStrike" kern="100" cap="none" spc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FillTx/>
                          <a:latin typeface="+mn-ea"/>
                          <a:ea typeface="+mn-ea"/>
                          <a:cs typeface="Times New Roman" panose="02020603050405020304" pitchFamily="18" charset="0"/>
                          <a:sym typeface="Palatino"/>
                        </a:rPr>
                        <a:t>（解放军战士）</a:t>
                      </a:r>
                    </a:p>
                  </a:txBody>
                  <a:tcPr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i="0" u="none" strike="noStrike" kern="100" cap="none" spc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FillTx/>
                          <a:latin typeface="+mn-ea"/>
                          <a:ea typeface="+mn-ea"/>
                          <a:cs typeface="Times New Roman" panose="02020603050405020304" pitchFamily="18" charset="0"/>
                          <a:sym typeface="Palatino"/>
                        </a:rPr>
                        <a:t>砍树割草盖小茅屋</a:t>
                      </a:r>
                    </a:p>
                  </a:txBody>
                  <a:tcPr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i="0" u="none" strike="noStrike" kern="100" cap="none" spc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FillTx/>
                          <a:latin typeface="+mn-ea"/>
                          <a:ea typeface="+mn-ea"/>
                          <a:cs typeface="Times New Roman" panose="02020603050405020304" pitchFamily="18" charset="0"/>
                          <a:sym typeface="Palatino"/>
                        </a:rPr>
                        <a:t>向雷锋学习，方便过路人</a:t>
                      </a:r>
                    </a:p>
                  </a:txBody>
                  <a:tcPr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i="0" u="none" strike="noStrike" kern="100" cap="none" spc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FillTx/>
                          <a:latin typeface="+mn-ea"/>
                          <a:ea typeface="+mn-ea"/>
                          <a:cs typeface="Times New Roman" panose="02020603050405020304" pitchFamily="18" charset="0"/>
                          <a:sym typeface="Palatino"/>
                        </a:rPr>
                        <a:t>十多年前</a:t>
                      </a:r>
                    </a:p>
                  </a:txBody>
                  <a:tcPr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44395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i="0" u="none" strike="noStrike" kern="100" cap="none" spc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FillTx/>
                          <a:latin typeface="+mn-ea"/>
                          <a:ea typeface="+mn-ea"/>
                          <a:cs typeface="Times New Roman" panose="02020603050405020304" pitchFamily="18" charset="0"/>
                          <a:sym typeface="Palatino"/>
                        </a:rPr>
                        <a:t>（梨花）</a:t>
                      </a:r>
                    </a:p>
                  </a:txBody>
                  <a:tcPr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i="0" u="none" strike="noStrike" kern="100" cap="none" spc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FillTx/>
                          <a:latin typeface="+mn-ea"/>
                          <a:ea typeface="+mn-ea"/>
                          <a:cs typeface="Times New Roman" panose="02020603050405020304" pitchFamily="18" charset="0"/>
                          <a:sym typeface="Palatino"/>
                        </a:rPr>
                        <a:t>照料小茅屋</a:t>
                      </a:r>
                    </a:p>
                  </a:txBody>
                  <a:tcPr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i="0" u="none" strike="noStrike" kern="100" cap="none" spc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FillTx/>
                          <a:latin typeface="+mn-ea"/>
                          <a:ea typeface="+mn-ea"/>
                          <a:cs typeface="Times New Roman" panose="02020603050405020304" pitchFamily="18" charset="0"/>
                          <a:sym typeface="Palatino"/>
                        </a:rPr>
                        <a:t>向解放军学习，方便过路人</a:t>
                      </a:r>
                    </a:p>
                  </a:txBody>
                  <a:tcPr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i="0" u="none" strike="noStrike" kern="100" cap="none" spc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FillTx/>
                          <a:latin typeface="+mn-ea"/>
                          <a:ea typeface="+mn-ea"/>
                          <a:cs typeface="Times New Roman" panose="02020603050405020304" pitchFamily="18" charset="0"/>
                          <a:sym typeface="Palatino"/>
                        </a:rPr>
                        <a:t>直到出嫁前</a:t>
                      </a:r>
                    </a:p>
                  </a:txBody>
                  <a:tcPr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78546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i="0" u="none" strike="noStrike" kern="100" cap="none" spc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FillTx/>
                          <a:latin typeface="+mn-ea"/>
                          <a:ea typeface="+mn-ea"/>
                          <a:cs typeface="Times New Roman" panose="02020603050405020304" pitchFamily="18" charset="0"/>
                          <a:sym typeface="Palatino"/>
                        </a:rPr>
                        <a:t>一群哈尼小姑娘</a:t>
                      </a:r>
                    </a:p>
                  </a:txBody>
                  <a:tcPr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i="0" u="none" strike="noStrike" kern="100" cap="none" spc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FillTx/>
                          <a:latin typeface="+mn-ea"/>
                          <a:ea typeface="+mn-ea"/>
                          <a:cs typeface="Times New Roman" panose="02020603050405020304" pitchFamily="18" charset="0"/>
                          <a:sym typeface="Palatino"/>
                        </a:rPr>
                        <a:t>常来照管小茅屋</a:t>
                      </a:r>
                    </a:p>
                  </a:txBody>
                  <a:tcPr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i="0" u="none" strike="noStrike" kern="100" cap="none" spc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FillTx/>
                          <a:latin typeface="+mn-ea"/>
                          <a:ea typeface="+mn-ea"/>
                          <a:cs typeface="Times New Roman" panose="02020603050405020304" pitchFamily="18" charset="0"/>
                          <a:sym typeface="Palatino"/>
                        </a:rPr>
                        <a:t>向解放军和姐姐学习，接姐姐的班</a:t>
                      </a:r>
                    </a:p>
                  </a:txBody>
                  <a:tcPr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i="0" u="none" strike="noStrike" kern="100" cap="none" spc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FillTx/>
                          <a:latin typeface="+mn-ea"/>
                          <a:ea typeface="+mn-ea"/>
                          <a:cs typeface="Times New Roman" panose="02020603050405020304" pitchFamily="18" charset="0"/>
                          <a:sym typeface="Palatino"/>
                        </a:rPr>
                        <a:t>前几年姐姐出嫁后</a:t>
                      </a:r>
                    </a:p>
                  </a:txBody>
                  <a:tcPr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52831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i="0" u="none" strike="noStrike" kern="100" cap="none" spc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FillTx/>
                          <a:latin typeface="+mn-ea"/>
                          <a:ea typeface="+mn-ea"/>
                          <a:cs typeface="Times New Roman" panose="02020603050405020304" pitchFamily="18" charset="0"/>
                          <a:sym typeface="Palatino"/>
                        </a:rPr>
                        <a:t>瑶族老人</a:t>
                      </a:r>
                    </a:p>
                  </a:txBody>
                  <a:tcPr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i="0" u="none" strike="noStrike" kern="100" cap="none" spc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FillTx/>
                          <a:latin typeface="+mn-ea"/>
                          <a:ea typeface="+mn-ea"/>
                          <a:cs typeface="Times New Roman" panose="02020603050405020304" pitchFamily="18" charset="0"/>
                          <a:sym typeface="Palatino"/>
                        </a:rPr>
                        <a:t>专门送粮食、修葺小茅屋</a:t>
                      </a:r>
                    </a:p>
                  </a:txBody>
                  <a:tcPr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i="0" u="none" strike="noStrike" kern="100" cap="none" spc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FillTx/>
                          <a:latin typeface="+mn-ea"/>
                          <a:ea typeface="+mn-ea"/>
                          <a:cs typeface="Times New Roman" panose="02020603050405020304" pitchFamily="18" charset="0"/>
                          <a:sym typeface="Palatino"/>
                        </a:rPr>
                        <a:t>让后来人方便，表达感激</a:t>
                      </a:r>
                    </a:p>
                  </a:txBody>
                  <a:tcPr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i="0" u="none" strike="noStrike" kern="100" cap="none" spc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FillTx/>
                          <a:latin typeface="+mn-ea"/>
                          <a:ea typeface="+mn-ea"/>
                          <a:cs typeface="Times New Roman" panose="02020603050405020304" pitchFamily="18" charset="0"/>
                          <a:sym typeface="Palatino"/>
                        </a:rPr>
                        <a:t>这天晚上</a:t>
                      </a:r>
                    </a:p>
                  </a:txBody>
                  <a:tcPr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78546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i="0" u="none" strike="noStrike" kern="100" cap="none" spc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FillTx/>
                          <a:latin typeface="+mn-ea"/>
                          <a:ea typeface="+mn-ea"/>
                          <a:cs typeface="Times New Roman" panose="02020603050405020304" pitchFamily="18" charset="0"/>
                          <a:sym typeface="Palatino"/>
                        </a:rPr>
                        <a:t>“我”和老余</a:t>
                      </a:r>
                    </a:p>
                  </a:txBody>
                  <a:tcPr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i="0" u="none" strike="noStrike" kern="100" cap="none" spc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FillTx/>
                          <a:latin typeface="+mn-ea"/>
                          <a:ea typeface="+mn-ea"/>
                          <a:cs typeface="Times New Roman" panose="02020603050405020304" pitchFamily="18" charset="0"/>
                          <a:sym typeface="Palatino"/>
                        </a:rPr>
                        <a:t>修葺小茅屋、给房顶加草、挖排水沟</a:t>
                      </a:r>
                    </a:p>
                  </a:txBody>
                  <a:tcPr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i="0" u="none" strike="noStrike" kern="100" cap="none" spc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FillTx/>
                          <a:latin typeface="+mn-ea"/>
                          <a:ea typeface="+mn-ea"/>
                          <a:cs typeface="Times New Roman" panose="02020603050405020304" pitchFamily="18" charset="0"/>
                          <a:sym typeface="Palatino"/>
                        </a:rPr>
                        <a:t>向哈尼小姑娘学习，为群众着想</a:t>
                      </a:r>
                    </a:p>
                  </a:txBody>
                  <a:tcPr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i="0" u="none" strike="noStrike" kern="100" cap="none" spc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FillTx/>
                          <a:latin typeface="+mn-ea"/>
                          <a:ea typeface="+mn-ea"/>
                          <a:cs typeface="Times New Roman" panose="02020603050405020304" pitchFamily="18" charset="0"/>
                          <a:sym typeface="Palatino"/>
                        </a:rPr>
                        <a:t>第二天早上</a:t>
                      </a:r>
                    </a:p>
                  </a:txBody>
                  <a:tcPr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1274162" y="867260"/>
            <a:ext cx="9698638" cy="59503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lvl="0" indent="0" algn="l" defTabSz="825500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Hoefler Text"/>
              </a:rPr>
              <a:t>请按照</a:t>
            </a:r>
            <a:r>
              <a: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Hoefler Text"/>
              </a:rPr>
              <a:t>小茅屋建造和受到照料的先后顺序</a:t>
            </a:r>
            <a:r>
              <a:rPr kumimoji="0" lang="zh-CN" altLang="en-US" sz="32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Hoefler Text"/>
              </a:rPr>
              <a:t>复述故事。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ISPRING_FIRST_PUBLISH" val="1"/>
  <p:tag name="ISPRING_PRESENTATION_TITLE" val="PowerPoint 演示文稿"/>
</p:tagLst>
</file>

<file path=ppt/theme/theme1.xml><?xml version="1.0" encoding="utf-8"?>
<a:theme xmlns:a="http://schemas.openxmlformats.org/drawingml/2006/main" name="千图网海量PPT模板www.58pic.com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1396</Words>
  <Application>Microsoft Office PowerPoint</Application>
  <PresentationFormat>自定义</PresentationFormat>
  <Paragraphs>110</Paragraphs>
  <Slides>21</Slides>
  <Notes>7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千图网海量PPT模板www.58pic.com​​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研究学习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补充材料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2</cp:revision>
  <cp:lastPrinted>2021-04-14T09:24:30Z</cp:lastPrinted>
  <dcterms:created xsi:type="dcterms:W3CDTF">2021-04-14T09:24:30Z</dcterms:created>
  <dcterms:modified xsi:type="dcterms:W3CDTF">2021-04-16T02:46:25Z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