
<file path=[Content_Types].xml><?xml version="1.0" encoding="utf-8"?>
<Types xmlns="http://schemas.openxmlformats.org/package/2006/content-types">
  <Default Extension="jpeg" ContentType="image/jpeg"/>
  <Default Extension="vml" ContentType="application/vnd.openxmlformats-officedocument.vmlDrawing"/>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bin" ContentType="application/vnd.ms-office.activeX"/>
  <Override PartName="/ppt/activeX/activeX1.xml" ContentType="application/vnd.ms-office.activeX+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9" r:id="rId4"/>
    <p:sldId id="285" r:id="rId5"/>
    <p:sldId id="284" r:id="rId6"/>
    <p:sldId id="286" r:id="rId7"/>
    <p:sldId id="292" r:id="rId8"/>
    <p:sldId id="293" r:id="rId9"/>
    <p:sldId id="288" r:id="rId10"/>
    <p:sldId id="294" r:id="rId11"/>
    <p:sldId id="289" r:id="rId12"/>
    <p:sldId id="290" r:id="rId13"/>
    <p:sldId id="291" r:id="rId14"/>
    <p:sldId id="277" r:id="rId15"/>
    <p:sldId id="278" r:id="rId16"/>
    <p:sldId id="262" r:id="rId17"/>
    <p:sldId id="263" r:id="rId18"/>
    <p:sldId id="264" r:id="rId19"/>
    <p:sldId id="267" r:id="rId20"/>
    <p:sldId id="281" r:id="rId21"/>
    <p:sldId id="279" r:id="rId22"/>
    <p:sldId id="272" r:id="rId23"/>
    <p:sldId id="275" r:id="rId24"/>
    <p:sldId id="274" r:id="rId25"/>
    <p:sldId id="276" r:id="rId26"/>
    <p:sldId id="273" r:id="rId27"/>
    <p:sldId id="282" r:id="rId28"/>
    <p:sldId id="283" r:id="rId29"/>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a:srgbClr val="00FF00"/>
    <a:srgbClr val="0000CC"/>
    <a:srgbClr val="FFFF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2786"/>
    <p:restoredTop sz="90929"/>
  </p:normalViewPr>
  <p:slideViewPr>
    <p:cSldViewPr showGuides="1">
      <p:cViewPr varScale="1">
        <p:scale>
          <a:sx n="66" d="100"/>
          <a:sy n="66" d="100"/>
        </p:scale>
        <p:origin x="-111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Rectangle 3"/>
          <p:cNvSpPr>
            <a:spLocks noGrp="1"/>
          </p:cNvSpPr>
          <p:nvPr>
            <p:ph type="body" idx="1"/>
          </p:nvPr>
        </p:nvSpPr>
        <p:spPr>
          <a:xfrm>
            <a:off x="685800" y="1981200"/>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p>
            <a:pPr lvl="0" algn="r" eaLnBrk="1" hangingPunct="1"/>
            <a:fld id="{9A0DB2DC-4C9A-4742-B13C-FB6460FD3503}" type="slidenum">
              <a:rPr lang="en-US" altLang="zh-CN" sz="1400" dirty="0"/>
            </a:fld>
            <a:endParaRPr lang="en-US" altLang="zh-CN" sz="14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9.wmf"/><Relationship Id="rId2" Type="http://schemas.openxmlformats.org/officeDocument/2006/relationships/control" Target="../activeX/activeX1.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Picture 10" descr="核舟记全图"/>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3075" name="Picture 8" descr="核舟4"/>
          <p:cNvPicPr>
            <a:picLocks noChangeAspect="1"/>
          </p:cNvPicPr>
          <p:nvPr/>
        </p:nvPicPr>
        <p:blipFill>
          <a:blip r:embed="rId2"/>
          <a:stretch>
            <a:fillRect/>
          </a:stretch>
        </p:blipFill>
        <p:spPr>
          <a:xfrm>
            <a:off x="4191000" y="3886200"/>
            <a:ext cx="4953000" cy="2971800"/>
          </a:xfrm>
          <a:prstGeom prst="rect">
            <a:avLst/>
          </a:prstGeom>
          <a:noFill/>
          <a:ln w="9525">
            <a:noFill/>
          </a:ln>
        </p:spPr>
      </p:pic>
      <p:sp>
        <p:nvSpPr>
          <p:cNvPr id="3076" name="WordArt 11"/>
          <p:cNvSpPr>
            <a:spLocks noTextEdit="1"/>
          </p:cNvSpPr>
          <p:nvPr/>
        </p:nvSpPr>
        <p:spPr>
          <a:xfrm>
            <a:off x="4343400" y="381000"/>
            <a:ext cx="4419600" cy="1600200"/>
          </a:xfrm>
          <a:prstGeom prst="rect">
            <a:avLst/>
          </a:prstGeom>
        </p:spPr>
        <p:txBody>
          <a:bodyPr wrap="none" fromWordArt="1">
            <a:prstTxWarp prst="textDeflate">
              <a:avLst>
                <a:gd name="adj" fmla="val 26227"/>
              </a:avLst>
            </a:prstTxWarp>
            <a:normAutofit/>
          </a:bodyPr>
          <a:p>
            <a:pPr algn="ctr"/>
            <a:r>
              <a:rPr lang="zh-CN" altLang="en-US" sz="6600" b="1" normalizeH="1">
                <a:ln w="9525" cap="flat" cmpd="sng">
                  <a:solidFill>
                    <a:srgbClr val="CC9900"/>
                  </a:solidFill>
                  <a:prstDash val="solid"/>
                  <a:headEnd type="none" w="med" len="med"/>
                  <a:tailEnd type="none" w="med" len="med"/>
                </a:ln>
                <a:solidFill>
                  <a:srgbClr val="CC9900"/>
                </a:solidFill>
                <a:latin typeface="隶书" charset="0"/>
                <a:ea typeface="隶书" charset="0"/>
              </a:rPr>
              <a:t>核舟记</a:t>
            </a:r>
            <a:endParaRPr lang="zh-CN" altLang="en-US" sz="6600" b="1" normalizeH="1">
              <a:ln w="9525" cap="flat" cmpd="sng">
                <a:solidFill>
                  <a:srgbClr val="CC9900"/>
                </a:solidFill>
                <a:prstDash val="solid"/>
                <a:headEnd type="none" w="med" len="med"/>
                <a:tailEnd type="none" w="med" len="med"/>
              </a:ln>
              <a:solidFill>
                <a:srgbClr val="CC9900"/>
              </a:solidFill>
              <a:latin typeface="隶书" charset="0"/>
              <a:ea typeface="隶书" charset="0"/>
            </a:endParaRPr>
          </a:p>
        </p:txBody>
      </p:sp>
      <p:sp>
        <p:nvSpPr>
          <p:cNvPr id="3077" name="Text Box 12"/>
          <p:cNvSpPr txBox="1"/>
          <p:nvPr/>
        </p:nvSpPr>
        <p:spPr>
          <a:xfrm>
            <a:off x="5562600" y="2057400"/>
            <a:ext cx="3200400" cy="762000"/>
          </a:xfrm>
          <a:prstGeom prst="rect">
            <a:avLst/>
          </a:prstGeom>
          <a:noFill/>
          <a:ln w="9525">
            <a:noFill/>
          </a:ln>
        </p:spPr>
        <p:txBody>
          <a:bodyPr>
            <a:spAutoFit/>
          </a:bodyPr>
          <a:p>
            <a:pPr lvl="0" eaLnBrk="1" hangingPunct="1">
              <a:spcBef>
                <a:spcPct val="50000"/>
              </a:spcBef>
            </a:pPr>
            <a:r>
              <a:rPr lang="zh-CN" altLang="en-US" sz="4400" b="1" dirty="0">
                <a:latin typeface="Times New Roman" panose="02020603050405020304" pitchFamily="18" charset="0"/>
                <a:ea typeface="隶书" pitchFamily="49" charset="-122"/>
              </a:rPr>
              <a:t>魏学伊</a:t>
            </a:r>
            <a:endParaRPr lang="zh-CN" altLang="en-US" sz="4400" b="1" dirty="0">
              <a:latin typeface="Times New Roman" panose="02020603050405020304" pitchFamily="18" charset="0"/>
              <a:ea typeface="隶书"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Picture 2" descr="船尾"/>
          <p:cNvPicPr>
            <a:picLocks noChangeAspect="1"/>
          </p:cNvPicPr>
          <p:nvPr/>
        </p:nvPicPr>
        <p:blipFill>
          <a:blip r:embed="rId1"/>
          <a:stretch>
            <a:fillRect/>
          </a:stretch>
        </p:blipFill>
        <p:spPr>
          <a:xfrm>
            <a:off x="3962400" y="3657600"/>
            <a:ext cx="5181600" cy="3200400"/>
          </a:xfrm>
          <a:prstGeom prst="rect">
            <a:avLst/>
          </a:prstGeom>
          <a:noFill/>
          <a:ln w="9525">
            <a:noFill/>
          </a:ln>
        </p:spPr>
      </p:pic>
      <p:sp>
        <p:nvSpPr>
          <p:cNvPr id="11267" name="Text Box 3"/>
          <p:cNvSpPr txBox="1"/>
          <p:nvPr/>
        </p:nvSpPr>
        <p:spPr>
          <a:xfrm>
            <a:off x="0" y="533400"/>
            <a:ext cx="9144000" cy="2774950"/>
          </a:xfrm>
          <a:prstGeom prst="rect">
            <a:avLst/>
          </a:prstGeom>
          <a:noFill/>
          <a:ln w="9525">
            <a:noFill/>
          </a:ln>
        </p:spPr>
        <p:txBody>
          <a:bodyPr>
            <a:spAutoFit/>
          </a:bodyPr>
          <a:p>
            <a:pPr lvl="0" eaLnBrk="1" hangingPunct="1">
              <a:spcBef>
                <a:spcPct val="50000"/>
              </a:spcBef>
            </a:pPr>
            <a:r>
              <a:rPr lang="zh-CN" altLang="en-US" sz="3200" b="1" dirty="0">
                <a:latin typeface="Times New Roman" panose="02020603050405020304" pitchFamily="18" charset="0"/>
                <a:ea typeface="华文新魏" pitchFamily="2" charset="-122"/>
              </a:rPr>
              <a:t>舟尾横卧一楫。楫左右舟子各一人。居右者椎髻仰</a:t>
            </a:r>
            <a:endParaRPr lang="zh-CN" altLang="en-US" sz="3200" b="1" dirty="0">
              <a:latin typeface="Times New Roman" panose="02020603050405020304" pitchFamily="18" charset="0"/>
              <a:ea typeface="华文新魏" pitchFamily="2" charset="-122"/>
            </a:endParaRPr>
          </a:p>
          <a:p>
            <a:pPr lvl="0" eaLnBrk="1" hangingPunct="1">
              <a:spcBef>
                <a:spcPct val="50000"/>
              </a:spcBef>
            </a:pPr>
            <a:r>
              <a:rPr lang="zh-CN" altLang="en-US" sz="3200" b="1" dirty="0">
                <a:latin typeface="Times New Roman" panose="02020603050405020304" pitchFamily="18" charset="0"/>
                <a:ea typeface="华文新魏" pitchFamily="2" charset="-122"/>
              </a:rPr>
              <a:t>面，        左 手 倚 一 衡 木， 右 手 攀 右 趾，若 啸</a:t>
            </a:r>
            <a:endParaRPr lang="zh-CN" altLang="en-US" sz="3200" b="1" dirty="0">
              <a:latin typeface="Times New Roman" panose="02020603050405020304" pitchFamily="18" charset="0"/>
              <a:ea typeface="华文新魏" pitchFamily="2" charset="-122"/>
            </a:endParaRPr>
          </a:p>
          <a:p>
            <a:pPr lvl="0" eaLnBrk="1" hangingPunct="1">
              <a:spcBef>
                <a:spcPct val="50000"/>
              </a:spcBef>
            </a:pPr>
            <a:r>
              <a:rPr lang="zh-CN" altLang="en-US" sz="3200" b="1" dirty="0">
                <a:latin typeface="Times New Roman" panose="02020603050405020304" pitchFamily="18" charset="0"/>
                <a:ea typeface="华文新魏" pitchFamily="2" charset="-122"/>
              </a:rPr>
              <a:t>呼状。居左者右手执蒲葵扇，左手抚炉，炉上有</a:t>
            </a:r>
            <a:endParaRPr lang="zh-CN" altLang="en-US" sz="3200" b="1" dirty="0">
              <a:latin typeface="Times New Roman" panose="02020603050405020304" pitchFamily="18" charset="0"/>
              <a:ea typeface="华文新魏" pitchFamily="2" charset="-122"/>
            </a:endParaRPr>
          </a:p>
          <a:p>
            <a:pPr lvl="0" eaLnBrk="1" hangingPunct="1">
              <a:spcBef>
                <a:spcPct val="50000"/>
              </a:spcBef>
            </a:pPr>
            <a:r>
              <a:rPr lang="zh-CN" altLang="en-US" sz="3200" b="1" dirty="0">
                <a:latin typeface="Times New Roman" panose="02020603050405020304" pitchFamily="18" charset="0"/>
                <a:ea typeface="华文新魏" pitchFamily="2" charset="-122"/>
              </a:rPr>
              <a:t>壶，其人视端容寂，若听茶声然。</a:t>
            </a:r>
            <a:endParaRPr lang="zh-CN" altLang="en-US" sz="3200" b="1" dirty="0">
              <a:latin typeface="Times New Roman" panose="02020603050405020304" pitchFamily="18" charset="0"/>
              <a:ea typeface="华文新魏" pitchFamily="2" charset="-122"/>
            </a:endParaRPr>
          </a:p>
        </p:txBody>
      </p:sp>
      <p:sp>
        <p:nvSpPr>
          <p:cNvPr id="35844" name="Text Box 4"/>
          <p:cNvSpPr txBox="1"/>
          <p:nvPr/>
        </p:nvSpPr>
        <p:spPr>
          <a:xfrm>
            <a:off x="0" y="990600"/>
            <a:ext cx="91440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船尾横放着一支船桨。桨的左右两旁各有一名撑船的人。位于右边撑船的人</a:t>
            </a:r>
            <a:endParaRPr lang="zh-CN" altLang="en-US" sz="2000" b="1" dirty="0">
              <a:solidFill>
                <a:srgbClr val="FF3300"/>
              </a:solidFill>
              <a:latin typeface="Times New Roman" panose="02020603050405020304" pitchFamily="18" charset="0"/>
              <a:ea typeface="方正姚体" pitchFamily="2" charset="-122"/>
            </a:endParaRPr>
          </a:p>
        </p:txBody>
      </p:sp>
      <p:sp>
        <p:nvSpPr>
          <p:cNvPr id="35845" name="Text Box 5"/>
          <p:cNvSpPr txBox="1"/>
          <p:nvPr/>
        </p:nvSpPr>
        <p:spPr>
          <a:xfrm>
            <a:off x="0" y="1752600"/>
            <a:ext cx="91440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梳着椎形发髻，仰着脸，左手倚着一根横木，右手扳着右脚趾头，好像在大声</a:t>
            </a:r>
            <a:endParaRPr lang="zh-CN" altLang="en-US" sz="2000" b="1" dirty="0">
              <a:solidFill>
                <a:srgbClr val="FF3300"/>
              </a:solidFill>
              <a:latin typeface="Times New Roman" panose="02020603050405020304" pitchFamily="18" charset="0"/>
              <a:ea typeface="方正姚体" pitchFamily="2" charset="-122"/>
            </a:endParaRPr>
          </a:p>
        </p:txBody>
      </p:sp>
      <p:sp>
        <p:nvSpPr>
          <p:cNvPr id="35846" name="Text Box 6"/>
          <p:cNvSpPr txBox="1"/>
          <p:nvPr/>
        </p:nvSpPr>
        <p:spPr>
          <a:xfrm>
            <a:off x="0" y="2438400"/>
            <a:ext cx="91440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呼叫的样子。位于左边的人，右手拿着一把蒲葵扇，左手抚摸着火炉，炉上有</a:t>
            </a:r>
            <a:endParaRPr lang="zh-CN" altLang="en-US" sz="2000" b="1" dirty="0">
              <a:solidFill>
                <a:srgbClr val="FF3300"/>
              </a:solidFill>
              <a:latin typeface="Times New Roman" panose="02020603050405020304" pitchFamily="18" charset="0"/>
              <a:ea typeface="方正姚体" pitchFamily="2" charset="-122"/>
            </a:endParaRPr>
          </a:p>
        </p:txBody>
      </p:sp>
      <p:sp>
        <p:nvSpPr>
          <p:cNvPr id="11271" name="Text Box 7"/>
          <p:cNvSpPr txBox="1"/>
          <p:nvPr/>
        </p:nvSpPr>
        <p:spPr>
          <a:xfrm>
            <a:off x="0" y="3200400"/>
            <a:ext cx="9144000" cy="457200"/>
          </a:xfrm>
          <a:prstGeom prst="rect">
            <a:avLst/>
          </a:prstGeom>
          <a:noFill/>
          <a:ln w="9525">
            <a:noFill/>
          </a:ln>
        </p:spPr>
        <p:txBody>
          <a:bodyPr>
            <a:spAutoFit/>
          </a:bodyPr>
          <a:p>
            <a:pPr lvl="0" eaLnBrk="1" hangingPunct="1">
              <a:spcBef>
                <a:spcPct val="50000"/>
              </a:spcBef>
            </a:pPr>
            <a:endParaRPr lang="zh-CN" altLang="zh-CN" dirty="0">
              <a:latin typeface="Times New Roman" panose="02020603050405020304" pitchFamily="18" charset="0"/>
              <a:ea typeface="宋体" panose="02010600030101010101" pitchFamily="2" charset="-122"/>
            </a:endParaRPr>
          </a:p>
        </p:txBody>
      </p:sp>
      <p:sp>
        <p:nvSpPr>
          <p:cNvPr id="35848" name="Text Box 8"/>
          <p:cNvSpPr txBox="1"/>
          <p:nvPr/>
        </p:nvSpPr>
        <p:spPr>
          <a:xfrm>
            <a:off x="0" y="3200400"/>
            <a:ext cx="89154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一把水壶，那个人眼光正视着茶炉，神色平静，好像在听茶水声音似的。</a:t>
            </a:r>
            <a:endParaRPr lang="zh-CN" altLang="en-US" sz="2000" b="1" dirty="0">
              <a:solidFill>
                <a:srgbClr val="FF3300"/>
              </a:solidFill>
              <a:latin typeface="Times New Roman" panose="02020603050405020304" pitchFamily="18" charset="0"/>
              <a:ea typeface="方正姚体" pitchFamily="2" charset="-122"/>
            </a:endParaRPr>
          </a:p>
        </p:txBody>
      </p:sp>
      <p:sp>
        <p:nvSpPr>
          <p:cNvPr id="35849" name="Text Box 9"/>
          <p:cNvSpPr txBox="1"/>
          <p:nvPr/>
        </p:nvSpPr>
        <p:spPr>
          <a:xfrm>
            <a:off x="0" y="3886200"/>
            <a:ext cx="3810000" cy="2647950"/>
          </a:xfrm>
          <a:prstGeom prst="rect">
            <a:avLst/>
          </a:prstGeom>
          <a:noFill/>
          <a:ln w="9525">
            <a:noFill/>
          </a:ln>
        </p:spPr>
        <p:txBody>
          <a:bodyPr>
            <a:spAutoFit/>
          </a:bodyPr>
          <a:p>
            <a:pPr lvl="0" eaLnBrk="1" hangingPunct="1">
              <a:spcBef>
                <a:spcPct val="50000"/>
              </a:spcBef>
            </a:pPr>
            <a:r>
              <a:rPr lang="zh-CN" altLang="en-US" b="1" dirty="0">
                <a:solidFill>
                  <a:schemeClr val="accent2"/>
                </a:solidFill>
                <a:latin typeface="Times New Roman" panose="02020603050405020304" pitchFamily="18" charset="0"/>
                <a:ea typeface="华文行楷" pitchFamily="2" charset="-122"/>
              </a:rPr>
              <a:t>若：好像。啸呼：长啸大呼，意思是大声呼叫。状：形态，样子。视：这里指眼神、眼光。容：脸上的神情和气色，神色。寂：安详闲静。然：</a:t>
            </a:r>
            <a:r>
              <a:rPr lang="en-US" altLang="zh-CN" b="1" dirty="0">
                <a:solidFill>
                  <a:schemeClr val="accent2"/>
                </a:solidFill>
                <a:latin typeface="Times New Roman" panose="02020603050405020304" pitchFamily="18" charset="0"/>
                <a:ea typeface="华文行楷" pitchFamily="2" charset="-122"/>
              </a:rPr>
              <a:t>……</a:t>
            </a:r>
            <a:r>
              <a:rPr lang="zh-CN" altLang="en-US" b="1" dirty="0">
                <a:solidFill>
                  <a:schemeClr val="accent2"/>
                </a:solidFill>
                <a:latin typeface="Times New Roman" panose="02020603050405020304" pitchFamily="18" charset="0"/>
                <a:ea typeface="华文行楷" pitchFamily="2" charset="-122"/>
              </a:rPr>
              <a:t>的样子</a:t>
            </a:r>
            <a:endParaRPr lang="zh-CN" altLang="en-US" b="1" dirty="0">
              <a:solidFill>
                <a:schemeClr val="accent2"/>
              </a:solidFill>
              <a:latin typeface="Times New Roman" panose="02020603050405020304" pitchFamily="18" charset="0"/>
              <a:ea typeface="华文行楷" pitchFamily="2" charset="-122"/>
            </a:endParaRPr>
          </a:p>
        </p:txBody>
      </p:sp>
      <p:sp>
        <p:nvSpPr>
          <p:cNvPr id="11274" name="Rectangle 10"/>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11275" name="Text Box 11"/>
          <p:cNvSpPr txBox="1"/>
          <p:nvPr/>
        </p:nvSpPr>
        <p:spPr>
          <a:xfrm>
            <a:off x="0" y="0"/>
            <a:ext cx="2362200" cy="519113"/>
          </a:xfrm>
          <a:prstGeom prst="rect">
            <a:avLst/>
          </a:prstGeom>
          <a:noFill/>
          <a:ln w="9525">
            <a:noFill/>
          </a:ln>
        </p:spPr>
        <p:txBody>
          <a:bodyPr>
            <a:spAutoFit/>
          </a:bodyPr>
          <a:p>
            <a:pPr lvl="0" eaLnBrk="1" hangingPunct="1">
              <a:spcBef>
                <a:spcPct val="50000"/>
              </a:spcBef>
            </a:pPr>
            <a:r>
              <a:rPr lang="zh-CN" altLang="en-US" sz="2800" b="1" dirty="0">
                <a:solidFill>
                  <a:srgbClr val="FF3300"/>
                </a:solidFill>
                <a:latin typeface="Times New Roman" panose="02020603050405020304" pitchFamily="18" charset="0"/>
                <a:ea typeface="华文新魏" pitchFamily="2" charset="-122"/>
              </a:rPr>
              <a:t>课文翻译</a:t>
            </a:r>
            <a:endParaRPr lang="zh-CN" altLang="en-US" sz="2800" b="1" dirty="0">
              <a:solidFill>
                <a:srgbClr val="FF3300"/>
              </a:solidFill>
              <a:latin typeface="Times New Roman" panose="02020603050405020304" pitchFamily="18"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ppt_x"/>
                                          </p:val>
                                        </p:tav>
                                        <p:tav tm="100000">
                                          <p:val>
                                            <p:strVal val="#ppt_x"/>
                                          </p:val>
                                        </p:tav>
                                      </p:tavLst>
                                    </p:anim>
                                    <p:anim calcmode="lin" valueType="num">
                                      <p:cBhvr additive="base">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5"/>
                                        </p:tgtEl>
                                        <p:attrNameLst>
                                          <p:attrName>style.visibility</p:attrName>
                                        </p:attrNameLst>
                                      </p:cBhvr>
                                      <p:to>
                                        <p:strVal val="visible"/>
                                      </p:to>
                                    </p:set>
                                    <p:anim calcmode="lin" valueType="num">
                                      <p:cBhvr additive="base">
                                        <p:cTn id="13" dur="500" fill="hold"/>
                                        <p:tgtEl>
                                          <p:spTgt spid="35845"/>
                                        </p:tgtEl>
                                        <p:attrNameLst>
                                          <p:attrName>ppt_x</p:attrName>
                                        </p:attrNameLst>
                                      </p:cBhvr>
                                      <p:tavLst>
                                        <p:tav tm="0">
                                          <p:val>
                                            <p:strVal val="#ppt_x"/>
                                          </p:val>
                                        </p:tav>
                                        <p:tav tm="100000">
                                          <p:val>
                                            <p:strVal val="#ppt_x"/>
                                          </p:val>
                                        </p:tav>
                                      </p:tavLst>
                                    </p:anim>
                                    <p:anim calcmode="lin" valueType="num">
                                      <p:cBhvr additive="base">
                                        <p:cTn id="14"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6"/>
                                        </p:tgtEl>
                                        <p:attrNameLst>
                                          <p:attrName>style.visibility</p:attrName>
                                        </p:attrNameLst>
                                      </p:cBhvr>
                                      <p:to>
                                        <p:strVal val="visible"/>
                                      </p:to>
                                    </p:set>
                                    <p:anim calcmode="lin" valueType="num">
                                      <p:cBhvr additive="base">
                                        <p:cTn id="19" dur="500" fill="hold"/>
                                        <p:tgtEl>
                                          <p:spTgt spid="35846"/>
                                        </p:tgtEl>
                                        <p:attrNameLst>
                                          <p:attrName>ppt_x</p:attrName>
                                        </p:attrNameLst>
                                      </p:cBhvr>
                                      <p:tavLst>
                                        <p:tav tm="0">
                                          <p:val>
                                            <p:strVal val="#ppt_x"/>
                                          </p:val>
                                        </p:tav>
                                        <p:tav tm="100000">
                                          <p:val>
                                            <p:strVal val="#ppt_x"/>
                                          </p:val>
                                        </p:tav>
                                      </p:tavLst>
                                    </p:anim>
                                    <p:anim calcmode="lin" valueType="num">
                                      <p:cBhvr additive="base">
                                        <p:cTn id="20" dur="500" fill="hold"/>
                                        <p:tgtEl>
                                          <p:spTgt spid="358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5848"/>
                                        </p:tgtEl>
                                        <p:attrNameLst>
                                          <p:attrName>style.visibility</p:attrName>
                                        </p:attrNameLst>
                                      </p:cBhvr>
                                      <p:to>
                                        <p:strVal val="visible"/>
                                      </p:to>
                                    </p:set>
                                    <p:anim calcmode="lin" valueType="num">
                                      <p:cBhvr additive="base">
                                        <p:cTn id="25" dur="500" fill="hold"/>
                                        <p:tgtEl>
                                          <p:spTgt spid="35848"/>
                                        </p:tgtEl>
                                        <p:attrNameLst>
                                          <p:attrName>ppt_x</p:attrName>
                                        </p:attrNameLst>
                                      </p:cBhvr>
                                      <p:tavLst>
                                        <p:tav tm="0">
                                          <p:val>
                                            <p:strVal val="#ppt_x"/>
                                          </p:val>
                                        </p:tav>
                                        <p:tav tm="100000">
                                          <p:val>
                                            <p:strVal val="#ppt_x"/>
                                          </p:val>
                                        </p:tav>
                                      </p:tavLst>
                                    </p:anim>
                                    <p:anim calcmode="lin" valueType="num">
                                      <p:cBhvr additive="base">
                                        <p:cTn id="26" dur="500" fill="hold"/>
                                        <p:tgtEl>
                                          <p:spTgt spid="3584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5849"/>
                                        </p:tgtEl>
                                        <p:attrNameLst>
                                          <p:attrName>style.visibility</p:attrName>
                                        </p:attrNameLst>
                                      </p:cBhvr>
                                      <p:to>
                                        <p:strVal val="visible"/>
                                      </p:to>
                                    </p:set>
                                    <p:anim calcmode="lin" valueType="num">
                                      <p:cBhvr additive="base">
                                        <p:cTn id="31" dur="500" fill="hold"/>
                                        <p:tgtEl>
                                          <p:spTgt spid="35849"/>
                                        </p:tgtEl>
                                        <p:attrNameLst>
                                          <p:attrName>ppt_x</p:attrName>
                                        </p:attrNameLst>
                                      </p:cBhvr>
                                      <p:tavLst>
                                        <p:tav tm="0">
                                          <p:val>
                                            <p:strVal val="#ppt_x"/>
                                          </p:val>
                                        </p:tav>
                                        <p:tav tm="100000">
                                          <p:val>
                                            <p:strVal val="#ppt_x"/>
                                          </p:val>
                                        </p:tav>
                                      </p:tavLst>
                                    </p:anim>
                                    <p:anim calcmode="lin" valueType="num">
                                      <p:cBhvr additive="base">
                                        <p:cTn id="32" dur="500" fill="hold"/>
                                        <p:tgtEl>
                                          <p:spTgt spid="358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5" grpId="0"/>
      <p:bldP spid="35846" grpId="0"/>
      <p:bldP spid="35848" grpId="0"/>
      <p:bldP spid="358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15"/>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pic>
        <p:nvPicPr>
          <p:cNvPr id="36867" name="Picture 3" descr="1"/>
          <p:cNvPicPr>
            <a:picLocks noChangeAspect="1"/>
          </p:cNvPicPr>
          <p:nvPr/>
        </p:nvPicPr>
        <p:blipFill>
          <a:blip r:embed="rId1">
            <a:clrChange>
              <a:clrFrom>
                <a:srgbClr val="FBFFFF"/>
              </a:clrFrom>
              <a:clrTo>
                <a:srgbClr val="FBFFFF">
                  <a:alpha val="0"/>
                </a:srgbClr>
              </a:clrTo>
            </a:clrChange>
          </a:blip>
          <a:stretch>
            <a:fillRect/>
          </a:stretch>
        </p:blipFill>
        <p:spPr>
          <a:xfrm>
            <a:off x="6705600" y="0"/>
            <a:ext cx="2809875" cy="6705600"/>
          </a:xfrm>
          <a:prstGeom prst="rect">
            <a:avLst/>
          </a:prstGeom>
          <a:noFill/>
          <a:ln w="9525">
            <a:noFill/>
          </a:ln>
        </p:spPr>
      </p:pic>
      <p:sp>
        <p:nvSpPr>
          <p:cNvPr id="12292" name="Text Box 4"/>
          <p:cNvSpPr txBox="1"/>
          <p:nvPr/>
        </p:nvSpPr>
        <p:spPr>
          <a:xfrm>
            <a:off x="0" y="762000"/>
            <a:ext cx="6096000" cy="457200"/>
          </a:xfrm>
          <a:prstGeom prst="rect">
            <a:avLst/>
          </a:prstGeom>
          <a:noFill/>
          <a:ln w="9525">
            <a:noFill/>
          </a:ln>
        </p:spPr>
        <p:txBody>
          <a:bodyPr>
            <a:spAutoFit/>
          </a:bodyPr>
          <a:p>
            <a:pPr lvl="0" eaLnBrk="1" hangingPunct="1">
              <a:spcBef>
                <a:spcPct val="50000"/>
              </a:spcBef>
            </a:pPr>
            <a:endParaRPr lang="zh-CN" altLang="zh-CN" dirty="0">
              <a:latin typeface="Times New Roman" panose="02020603050405020304" pitchFamily="18" charset="0"/>
              <a:ea typeface="宋体" panose="02010600030101010101" pitchFamily="2" charset="-122"/>
            </a:endParaRPr>
          </a:p>
        </p:txBody>
      </p:sp>
      <p:sp>
        <p:nvSpPr>
          <p:cNvPr id="12293" name="Text Box 5"/>
          <p:cNvSpPr txBox="1"/>
          <p:nvPr/>
        </p:nvSpPr>
        <p:spPr>
          <a:xfrm>
            <a:off x="-92075" y="249238"/>
            <a:ext cx="6797675" cy="457200"/>
          </a:xfrm>
          <a:prstGeom prst="rect">
            <a:avLst/>
          </a:prstGeom>
          <a:noFill/>
          <a:ln w="9525">
            <a:noFill/>
          </a:ln>
        </p:spPr>
        <p:txBody>
          <a:bodyPr>
            <a:spAutoFit/>
          </a:bodyPr>
          <a:p>
            <a:pPr lvl="0" eaLnBrk="1" hangingPunct="1"/>
            <a:endParaRPr lang="zh-CN" altLang="zh-CN" dirty="0">
              <a:latin typeface="Times New Roman" panose="02020603050405020304" pitchFamily="18" charset="0"/>
              <a:ea typeface="宋体" panose="02010600030101010101" pitchFamily="2" charset="-122"/>
            </a:endParaRPr>
          </a:p>
        </p:txBody>
      </p:sp>
      <p:sp>
        <p:nvSpPr>
          <p:cNvPr id="12294" name="Text Box 6"/>
          <p:cNvSpPr txBox="1"/>
          <p:nvPr/>
        </p:nvSpPr>
        <p:spPr>
          <a:xfrm>
            <a:off x="228600" y="990600"/>
            <a:ext cx="6248400" cy="3506788"/>
          </a:xfrm>
          <a:prstGeom prst="rect">
            <a:avLst/>
          </a:prstGeom>
          <a:noFill/>
          <a:ln w="9525">
            <a:noFill/>
          </a:ln>
        </p:spPr>
        <p:txBody>
          <a:bodyPr>
            <a:spAutoFit/>
          </a:bodyPr>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其船背稍夷，则题名其上，文曰</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“天启壬戌秋日，虞山王毅叔远甫</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刻”，细若蚊足，钩画了了，其色</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墨。又用篆章一，文曰“初平山人”</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其色丹。</a:t>
            </a:r>
            <a:endParaRPr lang="zh-CN" altLang="en-US" sz="3200" b="1" dirty="0">
              <a:latin typeface="Times New Roman" panose="02020603050405020304" pitchFamily="18" charset="0"/>
              <a:ea typeface="宋体" panose="02010600030101010101" pitchFamily="2" charset="-122"/>
            </a:endParaRPr>
          </a:p>
        </p:txBody>
      </p:sp>
      <p:sp>
        <p:nvSpPr>
          <p:cNvPr id="36872" name="Text Box 8"/>
          <p:cNvSpPr txBox="1"/>
          <p:nvPr/>
        </p:nvSpPr>
        <p:spPr>
          <a:xfrm>
            <a:off x="381000" y="1524000"/>
            <a:ext cx="57912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那只船的船底稍平，就在上面刻上名字，文字是：</a:t>
            </a:r>
            <a:endParaRPr lang="zh-CN" altLang="en-US" sz="2000" b="1" dirty="0">
              <a:solidFill>
                <a:srgbClr val="FF3300"/>
              </a:solidFill>
              <a:latin typeface="Times New Roman" panose="02020603050405020304" pitchFamily="18" charset="0"/>
              <a:ea typeface="方正姚体" pitchFamily="2" charset="-122"/>
            </a:endParaRPr>
          </a:p>
        </p:txBody>
      </p:sp>
      <p:sp>
        <p:nvSpPr>
          <p:cNvPr id="36873" name="Text Box 9"/>
          <p:cNvSpPr txBox="1"/>
          <p:nvPr/>
        </p:nvSpPr>
        <p:spPr>
          <a:xfrm>
            <a:off x="457200" y="2133600"/>
            <a:ext cx="6172200" cy="457200"/>
          </a:xfrm>
          <a:prstGeom prst="rect">
            <a:avLst/>
          </a:prstGeom>
          <a:noFill/>
          <a:ln w="9525">
            <a:noFill/>
          </a:ln>
        </p:spPr>
        <p:txBody>
          <a:bodyPr>
            <a:spAutoFit/>
          </a:bodyPr>
          <a:p>
            <a:pPr lvl="0" eaLnBrk="1" hangingPunct="1">
              <a:spcBef>
                <a:spcPct val="50000"/>
              </a:spcBef>
            </a:pPr>
            <a:r>
              <a:rPr lang="en-US" altLang="zh-CN" b="1" dirty="0">
                <a:solidFill>
                  <a:srgbClr val="FF3300"/>
                </a:solidFill>
                <a:latin typeface="Times New Roman" panose="02020603050405020304" pitchFamily="18" charset="0"/>
                <a:ea typeface="方正姚体" pitchFamily="2" charset="-122"/>
              </a:rPr>
              <a:t>“</a:t>
            </a:r>
            <a:r>
              <a:rPr lang="zh-CN" altLang="en-US" b="1" dirty="0">
                <a:solidFill>
                  <a:srgbClr val="FF3300"/>
                </a:solidFill>
                <a:latin typeface="Times New Roman" panose="02020603050405020304" pitchFamily="18" charset="0"/>
                <a:ea typeface="方正姚体" pitchFamily="2" charset="-122"/>
              </a:rPr>
              <a:t>天启壬戌秋日，虞山王毅叔远甫刻”，</a:t>
            </a:r>
            <a:endParaRPr lang="zh-CN" altLang="en-US" b="1" dirty="0">
              <a:solidFill>
                <a:srgbClr val="FF3300"/>
              </a:solidFill>
              <a:latin typeface="Times New Roman" panose="02020603050405020304" pitchFamily="18" charset="0"/>
              <a:ea typeface="方正姚体" pitchFamily="2" charset="-122"/>
            </a:endParaRPr>
          </a:p>
        </p:txBody>
      </p:sp>
      <p:sp>
        <p:nvSpPr>
          <p:cNvPr id="36874" name="Text Box 10"/>
          <p:cNvSpPr txBox="1"/>
          <p:nvPr/>
        </p:nvSpPr>
        <p:spPr>
          <a:xfrm>
            <a:off x="304800" y="2895600"/>
            <a:ext cx="63246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方正姚体" pitchFamily="2" charset="-122"/>
              </a:rPr>
              <a:t>字迹细得像蚊子脚，笔画清清楚，颜色是黑的。</a:t>
            </a:r>
            <a:endParaRPr lang="zh-CN" altLang="en-US" b="1" dirty="0">
              <a:solidFill>
                <a:srgbClr val="FF3300"/>
              </a:solidFill>
              <a:latin typeface="Times New Roman" panose="02020603050405020304" pitchFamily="18" charset="0"/>
              <a:ea typeface="方正姚体" pitchFamily="2" charset="-122"/>
            </a:endParaRPr>
          </a:p>
        </p:txBody>
      </p:sp>
      <p:sp>
        <p:nvSpPr>
          <p:cNvPr id="36875" name="Text Box 11"/>
          <p:cNvSpPr txBox="1"/>
          <p:nvPr/>
        </p:nvSpPr>
        <p:spPr>
          <a:xfrm>
            <a:off x="304800" y="3657600"/>
            <a:ext cx="64770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方正姚体" pitchFamily="2" charset="-122"/>
              </a:rPr>
              <a:t>还刻着一方篆字图章，文字是“初平山人”，</a:t>
            </a:r>
            <a:endParaRPr lang="zh-CN" altLang="en-US" b="1" dirty="0">
              <a:solidFill>
                <a:srgbClr val="FF3300"/>
              </a:solidFill>
              <a:latin typeface="Times New Roman" panose="02020603050405020304" pitchFamily="18" charset="0"/>
              <a:ea typeface="方正姚体" pitchFamily="2" charset="-122"/>
            </a:endParaRPr>
          </a:p>
        </p:txBody>
      </p:sp>
      <p:sp>
        <p:nvSpPr>
          <p:cNvPr id="36876" name="Text Box 12"/>
          <p:cNvSpPr txBox="1"/>
          <p:nvPr/>
        </p:nvSpPr>
        <p:spPr>
          <a:xfrm>
            <a:off x="228600" y="4495800"/>
            <a:ext cx="3124200" cy="1004888"/>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方正姚体" pitchFamily="2" charset="-122"/>
              </a:rPr>
              <a:t>字的颜色是红的。</a:t>
            </a:r>
            <a:endParaRPr lang="zh-CN" altLang="en-US" b="1" dirty="0">
              <a:solidFill>
                <a:srgbClr val="FF3300"/>
              </a:solidFill>
              <a:latin typeface="Times New Roman" panose="02020603050405020304" pitchFamily="18" charset="0"/>
              <a:ea typeface="方正姚体" pitchFamily="2" charset="-122"/>
            </a:endParaRPr>
          </a:p>
          <a:p>
            <a:pPr lvl="0" eaLnBrk="1" hangingPunct="1">
              <a:spcBef>
                <a:spcPct val="50000"/>
              </a:spcBef>
            </a:pPr>
            <a:endParaRPr lang="en-US" altLang="zh-CN" b="1" dirty="0">
              <a:solidFill>
                <a:srgbClr val="FF3300"/>
              </a:solidFill>
              <a:latin typeface="Times New Roman" panose="02020603050405020304" pitchFamily="18" charset="0"/>
              <a:ea typeface="方正姚体" pitchFamily="2" charset="-122"/>
            </a:endParaRPr>
          </a:p>
        </p:txBody>
      </p:sp>
      <p:sp>
        <p:nvSpPr>
          <p:cNvPr id="36877" name="Text Box 13"/>
          <p:cNvSpPr txBox="1"/>
          <p:nvPr/>
        </p:nvSpPr>
        <p:spPr>
          <a:xfrm>
            <a:off x="304800" y="5181600"/>
            <a:ext cx="7010400" cy="1552575"/>
          </a:xfrm>
          <a:prstGeom prst="rect">
            <a:avLst/>
          </a:prstGeom>
          <a:noFill/>
          <a:ln w="9525">
            <a:noFill/>
          </a:ln>
        </p:spPr>
        <p:txBody>
          <a:bodyPr>
            <a:spAutoFit/>
          </a:bodyPr>
          <a:p>
            <a:pPr lvl="0" eaLnBrk="1" hangingPunct="1">
              <a:spcBef>
                <a:spcPct val="50000"/>
              </a:spcBef>
            </a:pPr>
            <a:r>
              <a:rPr lang="zh-CN" altLang="en-US" b="1" dirty="0">
                <a:solidFill>
                  <a:srgbClr val="0000CC"/>
                </a:solidFill>
                <a:latin typeface="Times New Roman" panose="02020603050405020304" pitchFamily="18" charset="0"/>
                <a:ea typeface="隶书" pitchFamily="49" charset="-122"/>
              </a:rPr>
              <a:t>其：那，代指核舟。船背：船底。夷：平。题名其上：即“题名于其上”，在上面刻上名字。题，写，这里指“刻”。曰：为，是。用：敬辞，这里指“刻”。初平山人：王叔远的别号。</a:t>
            </a:r>
            <a:endParaRPr lang="zh-CN" altLang="en-US" b="1" dirty="0">
              <a:solidFill>
                <a:srgbClr val="0000CC"/>
              </a:solidFill>
              <a:latin typeface="Times New Roman" panose="02020603050405020304" pitchFamily="18" charset="0"/>
              <a:ea typeface="隶书" pitchFamily="49" charset="-122"/>
            </a:endParaRPr>
          </a:p>
        </p:txBody>
      </p:sp>
      <p:sp>
        <p:nvSpPr>
          <p:cNvPr id="12301" name="Text Box 14"/>
          <p:cNvSpPr txBox="1"/>
          <p:nvPr/>
        </p:nvSpPr>
        <p:spPr>
          <a:xfrm>
            <a:off x="0" y="0"/>
            <a:ext cx="2362200" cy="519113"/>
          </a:xfrm>
          <a:prstGeom prst="rect">
            <a:avLst/>
          </a:prstGeom>
          <a:noFill/>
          <a:ln w="9525">
            <a:noFill/>
          </a:ln>
        </p:spPr>
        <p:txBody>
          <a:bodyPr>
            <a:spAutoFit/>
          </a:bodyPr>
          <a:p>
            <a:pPr lvl="0" eaLnBrk="1" hangingPunct="1">
              <a:spcBef>
                <a:spcPct val="50000"/>
              </a:spcBef>
            </a:pPr>
            <a:r>
              <a:rPr lang="zh-CN" altLang="en-US" sz="2800" b="1" dirty="0">
                <a:solidFill>
                  <a:srgbClr val="FF3300"/>
                </a:solidFill>
                <a:latin typeface="Times New Roman" panose="02020603050405020304" pitchFamily="18" charset="0"/>
                <a:ea typeface="华文新魏" pitchFamily="2" charset="-122"/>
              </a:rPr>
              <a:t>课文翻译</a:t>
            </a:r>
            <a:endParaRPr lang="zh-CN" altLang="en-US" sz="2800" b="1" dirty="0">
              <a:solidFill>
                <a:srgbClr val="FF3300"/>
              </a:solidFill>
              <a:latin typeface="Times New Roman" panose="02020603050405020304" pitchFamily="18"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nodeType="afterEffect">
                                  <p:stCondLst>
                                    <p:cond delay="3000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0" fill="hold"/>
                                        <p:tgtEl>
                                          <p:spTgt spid="36867"/>
                                        </p:tgtEl>
                                        <p:attrNameLst>
                                          <p:attrName>ppt_x</p:attrName>
                                        </p:attrNameLst>
                                      </p:cBhvr>
                                      <p:tavLst>
                                        <p:tav tm="0">
                                          <p:val>
                                            <p:strVal val="#ppt_x"/>
                                          </p:val>
                                        </p:tav>
                                        <p:tav tm="100000">
                                          <p:val>
                                            <p:strVal val="#ppt_x"/>
                                          </p:val>
                                        </p:tav>
                                      </p:tavLst>
                                    </p:anim>
                                    <p:anim calcmode="lin" valueType="num">
                                      <p:cBhvr additive="base">
                                        <p:cTn id="8" dur="5000" fill="hold"/>
                                        <p:tgtEl>
                                          <p:spTgt spid="3686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72"/>
                                        </p:tgtEl>
                                        <p:attrNameLst>
                                          <p:attrName>style.visibility</p:attrName>
                                        </p:attrNameLst>
                                      </p:cBhvr>
                                      <p:to>
                                        <p:strVal val="visible"/>
                                      </p:to>
                                    </p:set>
                                    <p:anim calcmode="lin" valueType="num">
                                      <p:cBhvr additive="base">
                                        <p:cTn id="13" dur="500" fill="hold"/>
                                        <p:tgtEl>
                                          <p:spTgt spid="36872"/>
                                        </p:tgtEl>
                                        <p:attrNameLst>
                                          <p:attrName>ppt_x</p:attrName>
                                        </p:attrNameLst>
                                      </p:cBhvr>
                                      <p:tavLst>
                                        <p:tav tm="0">
                                          <p:val>
                                            <p:strVal val="#ppt_x"/>
                                          </p:val>
                                        </p:tav>
                                        <p:tav tm="100000">
                                          <p:val>
                                            <p:strVal val="#ppt_x"/>
                                          </p:val>
                                        </p:tav>
                                      </p:tavLst>
                                    </p:anim>
                                    <p:anim calcmode="lin" valueType="num">
                                      <p:cBhvr additive="base">
                                        <p:cTn id="14" dur="500" fill="hold"/>
                                        <p:tgtEl>
                                          <p:spTgt spid="368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873"/>
                                        </p:tgtEl>
                                        <p:attrNameLst>
                                          <p:attrName>style.visibility</p:attrName>
                                        </p:attrNameLst>
                                      </p:cBhvr>
                                      <p:to>
                                        <p:strVal val="visible"/>
                                      </p:to>
                                    </p:set>
                                    <p:anim calcmode="lin" valueType="num">
                                      <p:cBhvr additive="base">
                                        <p:cTn id="19" dur="500" fill="hold"/>
                                        <p:tgtEl>
                                          <p:spTgt spid="36873"/>
                                        </p:tgtEl>
                                        <p:attrNameLst>
                                          <p:attrName>ppt_x</p:attrName>
                                        </p:attrNameLst>
                                      </p:cBhvr>
                                      <p:tavLst>
                                        <p:tav tm="0">
                                          <p:val>
                                            <p:strVal val="#ppt_x"/>
                                          </p:val>
                                        </p:tav>
                                        <p:tav tm="100000">
                                          <p:val>
                                            <p:strVal val="#ppt_x"/>
                                          </p:val>
                                        </p:tav>
                                      </p:tavLst>
                                    </p:anim>
                                    <p:anim calcmode="lin" valueType="num">
                                      <p:cBhvr additive="base">
                                        <p:cTn id="20" dur="500" fill="hold"/>
                                        <p:tgtEl>
                                          <p:spTgt spid="3687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874"/>
                                        </p:tgtEl>
                                        <p:attrNameLst>
                                          <p:attrName>style.visibility</p:attrName>
                                        </p:attrNameLst>
                                      </p:cBhvr>
                                      <p:to>
                                        <p:strVal val="visible"/>
                                      </p:to>
                                    </p:set>
                                    <p:anim calcmode="lin" valueType="num">
                                      <p:cBhvr additive="base">
                                        <p:cTn id="25" dur="500" fill="hold"/>
                                        <p:tgtEl>
                                          <p:spTgt spid="36874"/>
                                        </p:tgtEl>
                                        <p:attrNameLst>
                                          <p:attrName>ppt_x</p:attrName>
                                        </p:attrNameLst>
                                      </p:cBhvr>
                                      <p:tavLst>
                                        <p:tav tm="0">
                                          <p:val>
                                            <p:strVal val="#ppt_x"/>
                                          </p:val>
                                        </p:tav>
                                        <p:tav tm="100000">
                                          <p:val>
                                            <p:strVal val="#ppt_x"/>
                                          </p:val>
                                        </p:tav>
                                      </p:tavLst>
                                    </p:anim>
                                    <p:anim calcmode="lin" valueType="num">
                                      <p:cBhvr additive="base">
                                        <p:cTn id="26" dur="500" fill="hold"/>
                                        <p:tgtEl>
                                          <p:spTgt spid="3687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6875"/>
                                        </p:tgtEl>
                                        <p:attrNameLst>
                                          <p:attrName>style.visibility</p:attrName>
                                        </p:attrNameLst>
                                      </p:cBhvr>
                                      <p:to>
                                        <p:strVal val="visible"/>
                                      </p:to>
                                    </p:set>
                                    <p:anim calcmode="lin" valueType="num">
                                      <p:cBhvr additive="base">
                                        <p:cTn id="31" dur="500" fill="hold"/>
                                        <p:tgtEl>
                                          <p:spTgt spid="36875"/>
                                        </p:tgtEl>
                                        <p:attrNameLst>
                                          <p:attrName>ppt_x</p:attrName>
                                        </p:attrNameLst>
                                      </p:cBhvr>
                                      <p:tavLst>
                                        <p:tav tm="0">
                                          <p:val>
                                            <p:strVal val="#ppt_x"/>
                                          </p:val>
                                        </p:tav>
                                        <p:tav tm="100000">
                                          <p:val>
                                            <p:strVal val="#ppt_x"/>
                                          </p:val>
                                        </p:tav>
                                      </p:tavLst>
                                    </p:anim>
                                    <p:anim calcmode="lin" valueType="num">
                                      <p:cBhvr additive="base">
                                        <p:cTn id="32" dur="500" fill="hold"/>
                                        <p:tgtEl>
                                          <p:spTgt spid="3687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6876"/>
                                        </p:tgtEl>
                                        <p:attrNameLst>
                                          <p:attrName>style.visibility</p:attrName>
                                        </p:attrNameLst>
                                      </p:cBhvr>
                                      <p:to>
                                        <p:strVal val="visible"/>
                                      </p:to>
                                    </p:set>
                                    <p:anim calcmode="lin" valueType="num">
                                      <p:cBhvr additive="base">
                                        <p:cTn id="37" dur="500" fill="hold"/>
                                        <p:tgtEl>
                                          <p:spTgt spid="36876"/>
                                        </p:tgtEl>
                                        <p:attrNameLst>
                                          <p:attrName>ppt_x</p:attrName>
                                        </p:attrNameLst>
                                      </p:cBhvr>
                                      <p:tavLst>
                                        <p:tav tm="0">
                                          <p:val>
                                            <p:strVal val="#ppt_x"/>
                                          </p:val>
                                        </p:tav>
                                        <p:tav tm="100000">
                                          <p:val>
                                            <p:strVal val="#ppt_x"/>
                                          </p:val>
                                        </p:tav>
                                      </p:tavLst>
                                    </p:anim>
                                    <p:anim calcmode="lin" valueType="num">
                                      <p:cBhvr additive="base">
                                        <p:cTn id="38" dur="500" fill="hold"/>
                                        <p:tgtEl>
                                          <p:spTgt spid="3687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6877"/>
                                        </p:tgtEl>
                                        <p:attrNameLst>
                                          <p:attrName>style.visibility</p:attrName>
                                        </p:attrNameLst>
                                      </p:cBhvr>
                                      <p:to>
                                        <p:strVal val="visible"/>
                                      </p:to>
                                    </p:set>
                                    <p:anim calcmode="lin" valueType="num">
                                      <p:cBhvr additive="base">
                                        <p:cTn id="43" dur="500" fill="hold"/>
                                        <p:tgtEl>
                                          <p:spTgt spid="36877"/>
                                        </p:tgtEl>
                                        <p:attrNameLst>
                                          <p:attrName>ppt_x</p:attrName>
                                        </p:attrNameLst>
                                      </p:cBhvr>
                                      <p:tavLst>
                                        <p:tav tm="0">
                                          <p:val>
                                            <p:strVal val="#ppt_x"/>
                                          </p:val>
                                        </p:tav>
                                        <p:tav tm="100000">
                                          <p:val>
                                            <p:strVal val="#ppt_x"/>
                                          </p:val>
                                        </p:tav>
                                      </p:tavLst>
                                    </p:anim>
                                    <p:anim calcmode="lin" valueType="num">
                                      <p:cBhvr additive="base">
                                        <p:cTn id="44" dur="500" fill="hold"/>
                                        <p:tgtEl>
                                          <p:spTgt spid="368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2" grpId="0"/>
      <p:bldP spid="36873" grpId="0"/>
      <p:bldP spid="36874" grpId="0"/>
      <p:bldP spid="36875" grpId="0"/>
      <p:bldP spid="36876" grpId="0"/>
      <p:bldP spid="368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Picture 2" descr="核舟记全图"/>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3315" name="Text Box 3"/>
          <p:cNvSpPr txBox="1"/>
          <p:nvPr/>
        </p:nvSpPr>
        <p:spPr>
          <a:xfrm>
            <a:off x="4191000" y="152400"/>
            <a:ext cx="4953000" cy="457200"/>
          </a:xfrm>
          <a:prstGeom prst="rect">
            <a:avLst/>
          </a:prstGeom>
          <a:noFill/>
          <a:ln w="9525">
            <a:noFill/>
          </a:ln>
        </p:spPr>
        <p:txBody>
          <a:bodyPr>
            <a:spAutoFit/>
          </a:bodyPr>
          <a:p>
            <a:pPr lvl="0" eaLnBrk="1" hangingPunct="1">
              <a:spcBef>
                <a:spcPct val="50000"/>
              </a:spcBef>
            </a:pPr>
            <a:endParaRPr lang="zh-CN" altLang="zh-CN" dirty="0">
              <a:latin typeface="Times New Roman" panose="02020603050405020304" pitchFamily="18" charset="0"/>
              <a:ea typeface="宋体" panose="02010600030101010101" pitchFamily="2" charset="-122"/>
            </a:endParaRPr>
          </a:p>
        </p:txBody>
      </p:sp>
      <p:sp>
        <p:nvSpPr>
          <p:cNvPr id="13316" name="Text Box 4"/>
          <p:cNvSpPr txBox="1"/>
          <p:nvPr/>
        </p:nvSpPr>
        <p:spPr>
          <a:xfrm>
            <a:off x="4267200" y="228600"/>
            <a:ext cx="4876800" cy="5699760"/>
          </a:xfrm>
          <a:prstGeom prst="rect">
            <a:avLst/>
          </a:prstGeom>
          <a:noFill/>
          <a:ln w="9525">
            <a:noFill/>
          </a:ln>
        </p:spPr>
        <p:txBody>
          <a:bodyPr>
            <a:spAutoFit/>
          </a:bodyPr>
          <a:p>
            <a:pPr lvl="0" eaLnBrk="1" hangingPunct="1">
              <a:spcBef>
                <a:spcPct val="50000"/>
              </a:spcBef>
            </a:pPr>
            <a:r>
              <a:rPr lang="zh-CN" altLang="en-US" sz="3200" b="1" dirty="0">
                <a:latin typeface="Times New Roman" panose="02020603050405020304" pitchFamily="18" charset="0"/>
                <a:ea typeface="宋体" panose="02010600030101010101" pitchFamily="2" charset="-122"/>
              </a:rPr>
              <a:t>通计一舟，为人五；为窗</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八；为篛篷，为楫，为炉，</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为壶，为手卷，为念珠各</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一；对联、题名并篆文，</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为字共三十有四。而计其</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长曾不盈寸。盖简桃核修</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狭者为之。嘻，技亦灵怪</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矣哉！</a:t>
            </a:r>
            <a:endParaRPr lang="zh-CN" altLang="en-US" sz="3200" b="1" dirty="0">
              <a:latin typeface="Times New Roman" panose="02020603050405020304" pitchFamily="18" charset="0"/>
              <a:ea typeface="宋体" panose="02010600030101010101" pitchFamily="2" charset="-122"/>
            </a:endParaRPr>
          </a:p>
        </p:txBody>
      </p:sp>
      <p:sp>
        <p:nvSpPr>
          <p:cNvPr id="37893" name="Text Box 5"/>
          <p:cNvSpPr txBox="1"/>
          <p:nvPr/>
        </p:nvSpPr>
        <p:spPr>
          <a:xfrm>
            <a:off x="4343400" y="762000"/>
            <a:ext cx="48006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总计一只核舟上，刻了五个人；刻了八</a:t>
            </a:r>
            <a:endParaRPr lang="zh-CN" altLang="en-US" sz="2000" b="1" dirty="0">
              <a:solidFill>
                <a:srgbClr val="FF3300"/>
              </a:solidFill>
              <a:latin typeface="Times New Roman" panose="02020603050405020304" pitchFamily="18" charset="0"/>
              <a:ea typeface="方正姚体" pitchFamily="2" charset="-122"/>
            </a:endParaRPr>
          </a:p>
        </p:txBody>
      </p:sp>
      <p:sp>
        <p:nvSpPr>
          <p:cNvPr id="37894" name="Text Box 6"/>
          <p:cNvSpPr txBox="1"/>
          <p:nvPr/>
        </p:nvSpPr>
        <p:spPr>
          <a:xfrm>
            <a:off x="4495800" y="1447800"/>
            <a:ext cx="49530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方正姚体" pitchFamily="2" charset="-122"/>
              </a:rPr>
              <a:t>扇窗；刻了竹篷、船桨、火炉、</a:t>
            </a:r>
            <a:endParaRPr lang="zh-CN" altLang="en-US" b="1" dirty="0">
              <a:solidFill>
                <a:srgbClr val="FF3300"/>
              </a:solidFill>
              <a:latin typeface="Times New Roman" panose="02020603050405020304" pitchFamily="18" charset="0"/>
              <a:ea typeface="方正姚体" pitchFamily="2" charset="-122"/>
            </a:endParaRPr>
          </a:p>
        </p:txBody>
      </p:sp>
      <p:sp>
        <p:nvSpPr>
          <p:cNvPr id="37895" name="Text Box 7"/>
          <p:cNvSpPr txBox="1"/>
          <p:nvPr/>
        </p:nvSpPr>
        <p:spPr>
          <a:xfrm>
            <a:off x="4800600" y="2133600"/>
            <a:ext cx="47244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方正姚体" pitchFamily="2" charset="-122"/>
              </a:rPr>
              <a:t>水壶、手卷、念珠各一件</a:t>
            </a:r>
            <a:endParaRPr lang="zh-CN" altLang="en-US" b="1" dirty="0">
              <a:solidFill>
                <a:srgbClr val="FF3300"/>
              </a:solidFill>
              <a:latin typeface="Times New Roman" panose="02020603050405020304" pitchFamily="18" charset="0"/>
              <a:ea typeface="方正姚体" pitchFamily="2" charset="-122"/>
            </a:endParaRPr>
          </a:p>
        </p:txBody>
      </p:sp>
      <p:sp>
        <p:nvSpPr>
          <p:cNvPr id="37896" name="Text Box 8"/>
          <p:cNvSpPr txBox="1"/>
          <p:nvPr/>
        </p:nvSpPr>
        <p:spPr>
          <a:xfrm>
            <a:off x="4495800" y="2819400"/>
            <a:ext cx="46482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方正姚体" pitchFamily="2" charset="-122"/>
              </a:rPr>
              <a:t>对联、题名和图章的篆字，</a:t>
            </a:r>
            <a:endParaRPr lang="zh-CN" altLang="en-US" b="1" dirty="0">
              <a:solidFill>
                <a:srgbClr val="FF3300"/>
              </a:solidFill>
              <a:latin typeface="Times New Roman" panose="02020603050405020304" pitchFamily="18" charset="0"/>
              <a:ea typeface="方正姚体" pitchFamily="2" charset="-122"/>
            </a:endParaRPr>
          </a:p>
        </p:txBody>
      </p:sp>
      <p:sp>
        <p:nvSpPr>
          <p:cNvPr id="37897" name="Text Box 9"/>
          <p:cNvSpPr txBox="1"/>
          <p:nvPr/>
        </p:nvSpPr>
        <p:spPr>
          <a:xfrm>
            <a:off x="4038600" y="3581400"/>
            <a:ext cx="51054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方正姚体" pitchFamily="2" charset="-122"/>
              </a:rPr>
              <a:t>刻的字共有三十四个。可是计算它的</a:t>
            </a:r>
            <a:endParaRPr lang="zh-CN" altLang="en-US" b="1" dirty="0">
              <a:solidFill>
                <a:srgbClr val="FF3300"/>
              </a:solidFill>
              <a:latin typeface="Times New Roman" panose="02020603050405020304" pitchFamily="18" charset="0"/>
              <a:ea typeface="方正姚体" pitchFamily="2" charset="-122"/>
            </a:endParaRPr>
          </a:p>
        </p:txBody>
      </p:sp>
      <p:sp>
        <p:nvSpPr>
          <p:cNvPr id="37898" name="Text Box 10"/>
          <p:cNvSpPr txBox="1"/>
          <p:nvPr/>
        </p:nvSpPr>
        <p:spPr>
          <a:xfrm>
            <a:off x="4419600" y="4343400"/>
            <a:ext cx="49530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方正姚体" pitchFamily="2" charset="-122"/>
              </a:rPr>
              <a:t>长度还不满一寸。是挑选长而</a:t>
            </a:r>
            <a:endParaRPr lang="zh-CN" altLang="en-US" b="1" dirty="0">
              <a:solidFill>
                <a:srgbClr val="FF3300"/>
              </a:solidFill>
              <a:latin typeface="Times New Roman" panose="02020603050405020304" pitchFamily="18" charset="0"/>
              <a:ea typeface="方正姚体" pitchFamily="2" charset="-122"/>
            </a:endParaRPr>
          </a:p>
        </p:txBody>
      </p:sp>
      <p:sp>
        <p:nvSpPr>
          <p:cNvPr id="37899" name="Text Box 11"/>
          <p:cNvSpPr txBox="1"/>
          <p:nvPr/>
        </p:nvSpPr>
        <p:spPr>
          <a:xfrm>
            <a:off x="4419600" y="5105400"/>
            <a:ext cx="45720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方正姚体" pitchFamily="2" charset="-122"/>
              </a:rPr>
              <a:t>窄的桃核刻造的。嘻，这技艺也</a:t>
            </a:r>
            <a:endParaRPr lang="zh-CN" altLang="en-US" b="1" dirty="0">
              <a:solidFill>
                <a:srgbClr val="FF3300"/>
              </a:solidFill>
              <a:latin typeface="Times New Roman" panose="02020603050405020304" pitchFamily="18" charset="0"/>
              <a:ea typeface="方正姚体" pitchFamily="2" charset="-122"/>
            </a:endParaRPr>
          </a:p>
        </p:txBody>
      </p:sp>
      <p:sp>
        <p:nvSpPr>
          <p:cNvPr id="37900" name="Text Box 12"/>
          <p:cNvSpPr txBox="1"/>
          <p:nvPr/>
        </p:nvSpPr>
        <p:spPr>
          <a:xfrm>
            <a:off x="4419600" y="5867400"/>
            <a:ext cx="35814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方正姚体" pitchFamily="2" charset="-122"/>
              </a:rPr>
              <a:t>真灵巧奇妙啊！</a:t>
            </a:r>
            <a:endParaRPr lang="zh-CN" altLang="en-US" b="1" dirty="0">
              <a:solidFill>
                <a:srgbClr val="FF3300"/>
              </a:solidFill>
              <a:latin typeface="Times New Roman" panose="02020603050405020304" pitchFamily="18" charset="0"/>
              <a:ea typeface="方正姚体" pitchFamily="2" charset="-122"/>
            </a:endParaRPr>
          </a:p>
        </p:txBody>
      </p:sp>
      <p:sp>
        <p:nvSpPr>
          <p:cNvPr id="37901" name="Text Box 13"/>
          <p:cNvSpPr txBox="1"/>
          <p:nvPr/>
        </p:nvSpPr>
        <p:spPr>
          <a:xfrm>
            <a:off x="0" y="5105400"/>
            <a:ext cx="3810000" cy="1066800"/>
          </a:xfrm>
          <a:prstGeom prst="rect">
            <a:avLst/>
          </a:prstGeom>
          <a:noFill/>
          <a:ln w="9525">
            <a:noFill/>
          </a:ln>
        </p:spPr>
        <p:txBody>
          <a:bodyPr>
            <a:spAutoFit/>
          </a:bodyPr>
          <a:p>
            <a:pPr lvl="0" eaLnBrk="1" hangingPunct="1">
              <a:spcBef>
                <a:spcPct val="50000"/>
              </a:spcBef>
            </a:pPr>
            <a:r>
              <a:rPr lang="zh-CN" altLang="en-US" sz="3200" b="1" dirty="0">
                <a:solidFill>
                  <a:srgbClr val="0000CC"/>
                </a:solidFill>
                <a:latin typeface="Times New Roman" panose="02020603050405020304" pitchFamily="18" charset="0"/>
                <a:ea typeface="宋体" panose="02010600030101010101" pitchFamily="2" charset="-122"/>
              </a:rPr>
              <a:t>而：表转折，相当于“可是”</a:t>
            </a:r>
            <a:endParaRPr lang="zh-CN" altLang="en-US" sz="3200" b="1" dirty="0">
              <a:solidFill>
                <a:srgbClr val="0000CC"/>
              </a:solidFill>
              <a:latin typeface="Times New Roman" panose="02020603050405020304" pitchFamily="18" charset="0"/>
              <a:ea typeface="宋体" panose="02010600030101010101" pitchFamily="2" charset="-122"/>
            </a:endParaRPr>
          </a:p>
        </p:txBody>
      </p:sp>
      <p:sp>
        <p:nvSpPr>
          <p:cNvPr id="13326" name="Rectangle 14"/>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algn="ctr" eaLnBrk="1" hangingPunct="1"/>
            <a:r>
              <a:rPr lang="zh-CN" altLang="en-US" sz="2800" b="1" dirty="0">
                <a:solidFill>
                  <a:srgbClr val="FF3300"/>
                </a:solidFill>
                <a:latin typeface="Times New Roman" panose="02020603050405020304" pitchFamily="18" charset="0"/>
                <a:ea typeface="华文新魏" pitchFamily="2" charset="-122"/>
              </a:rPr>
              <a:t>课文翻译</a:t>
            </a:r>
            <a:endParaRPr lang="zh-CN" altLang="en-US" sz="2800" b="1" dirty="0">
              <a:solidFill>
                <a:srgbClr val="FF3300"/>
              </a:solidFill>
              <a:latin typeface="Times New Roman" panose="02020603050405020304" pitchFamily="18"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anim calcmode="lin" valueType="num">
                                      <p:cBhvr additive="base">
                                        <p:cTn id="7" dur="500" fill="hold"/>
                                        <p:tgtEl>
                                          <p:spTgt spid="37893"/>
                                        </p:tgtEl>
                                        <p:attrNameLst>
                                          <p:attrName>ppt_x</p:attrName>
                                        </p:attrNameLst>
                                      </p:cBhvr>
                                      <p:tavLst>
                                        <p:tav tm="0">
                                          <p:val>
                                            <p:strVal val="#ppt_x"/>
                                          </p:val>
                                        </p:tav>
                                        <p:tav tm="100000">
                                          <p:val>
                                            <p:strVal val="#ppt_x"/>
                                          </p:val>
                                        </p:tav>
                                      </p:tavLst>
                                    </p:anim>
                                    <p:anim calcmode="lin" valueType="num">
                                      <p:cBhvr additive="base">
                                        <p:cTn id="8" dur="500" fill="hold"/>
                                        <p:tgtEl>
                                          <p:spTgt spid="378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894"/>
                                        </p:tgtEl>
                                        <p:attrNameLst>
                                          <p:attrName>style.visibility</p:attrName>
                                        </p:attrNameLst>
                                      </p:cBhvr>
                                      <p:to>
                                        <p:strVal val="visible"/>
                                      </p:to>
                                    </p:set>
                                    <p:anim calcmode="lin" valueType="num">
                                      <p:cBhvr additive="base">
                                        <p:cTn id="13" dur="500" fill="hold"/>
                                        <p:tgtEl>
                                          <p:spTgt spid="37894"/>
                                        </p:tgtEl>
                                        <p:attrNameLst>
                                          <p:attrName>ppt_x</p:attrName>
                                        </p:attrNameLst>
                                      </p:cBhvr>
                                      <p:tavLst>
                                        <p:tav tm="0">
                                          <p:val>
                                            <p:strVal val="#ppt_x"/>
                                          </p:val>
                                        </p:tav>
                                        <p:tav tm="100000">
                                          <p:val>
                                            <p:strVal val="#ppt_x"/>
                                          </p:val>
                                        </p:tav>
                                      </p:tavLst>
                                    </p:anim>
                                    <p:anim calcmode="lin" valueType="num">
                                      <p:cBhvr additive="base">
                                        <p:cTn id="14" dur="500" fill="hold"/>
                                        <p:tgtEl>
                                          <p:spTgt spid="3789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895"/>
                                        </p:tgtEl>
                                        <p:attrNameLst>
                                          <p:attrName>style.visibility</p:attrName>
                                        </p:attrNameLst>
                                      </p:cBhvr>
                                      <p:to>
                                        <p:strVal val="visible"/>
                                      </p:to>
                                    </p:set>
                                    <p:anim calcmode="lin" valueType="num">
                                      <p:cBhvr additive="base">
                                        <p:cTn id="19" dur="500" fill="hold"/>
                                        <p:tgtEl>
                                          <p:spTgt spid="37895"/>
                                        </p:tgtEl>
                                        <p:attrNameLst>
                                          <p:attrName>ppt_x</p:attrName>
                                        </p:attrNameLst>
                                      </p:cBhvr>
                                      <p:tavLst>
                                        <p:tav tm="0">
                                          <p:val>
                                            <p:strVal val="#ppt_x"/>
                                          </p:val>
                                        </p:tav>
                                        <p:tav tm="100000">
                                          <p:val>
                                            <p:strVal val="#ppt_x"/>
                                          </p:val>
                                        </p:tav>
                                      </p:tavLst>
                                    </p:anim>
                                    <p:anim calcmode="lin" valueType="num">
                                      <p:cBhvr additive="base">
                                        <p:cTn id="20" dur="500" fill="hold"/>
                                        <p:tgtEl>
                                          <p:spTgt spid="3789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896"/>
                                        </p:tgtEl>
                                        <p:attrNameLst>
                                          <p:attrName>style.visibility</p:attrName>
                                        </p:attrNameLst>
                                      </p:cBhvr>
                                      <p:to>
                                        <p:strVal val="visible"/>
                                      </p:to>
                                    </p:set>
                                    <p:anim calcmode="lin" valueType="num">
                                      <p:cBhvr additive="base">
                                        <p:cTn id="25" dur="500" fill="hold"/>
                                        <p:tgtEl>
                                          <p:spTgt spid="37896"/>
                                        </p:tgtEl>
                                        <p:attrNameLst>
                                          <p:attrName>ppt_x</p:attrName>
                                        </p:attrNameLst>
                                      </p:cBhvr>
                                      <p:tavLst>
                                        <p:tav tm="0">
                                          <p:val>
                                            <p:strVal val="#ppt_x"/>
                                          </p:val>
                                        </p:tav>
                                        <p:tav tm="100000">
                                          <p:val>
                                            <p:strVal val="#ppt_x"/>
                                          </p:val>
                                        </p:tav>
                                      </p:tavLst>
                                    </p:anim>
                                    <p:anim calcmode="lin" valueType="num">
                                      <p:cBhvr additive="base">
                                        <p:cTn id="26" dur="500" fill="hold"/>
                                        <p:tgtEl>
                                          <p:spTgt spid="3789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7897"/>
                                        </p:tgtEl>
                                        <p:attrNameLst>
                                          <p:attrName>style.visibility</p:attrName>
                                        </p:attrNameLst>
                                      </p:cBhvr>
                                      <p:to>
                                        <p:strVal val="visible"/>
                                      </p:to>
                                    </p:set>
                                    <p:anim calcmode="lin" valueType="num">
                                      <p:cBhvr additive="base">
                                        <p:cTn id="31" dur="500" fill="hold"/>
                                        <p:tgtEl>
                                          <p:spTgt spid="37897"/>
                                        </p:tgtEl>
                                        <p:attrNameLst>
                                          <p:attrName>ppt_x</p:attrName>
                                        </p:attrNameLst>
                                      </p:cBhvr>
                                      <p:tavLst>
                                        <p:tav tm="0">
                                          <p:val>
                                            <p:strVal val="#ppt_x"/>
                                          </p:val>
                                        </p:tav>
                                        <p:tav tm="100000">
                                          <p:val>
                                            <p:strVal val="#ppt_x"/>
                                          </p:val>
                                        </p:tav>
                                      </p:tavLst>
                                    </p:anim>
                                    <p:anim calcmode="lin" valueType="num">
                                      <p:cBhvr additive="base">
                                        <p:cTn id="32" dur="500" fill="hold"/>
                                        <p:tgtEl>
                                          <p:spTgt spid="3789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7898"/>
                                        </p:tgtEl>
                                        <p:attrNameLst>
                                          <p:attrName>style.visibility</p:attrName>
                                        </p:attrNameLst>
                                      </p:cBhvr>
                                      <p:to>
                                        <p:strVal val="visible"/>
                                      </p:to>
                                    </p:set>
                                    <p:anim calcmode="lin" valueType="num">
                                      <p:cBhvr additive="base">
                                        <p:cTn id="37" dur="500" fill="hold"/>
                                        <p:tgtEl>
                                          <p:spTgt spid="37898"/>
                                        </p:tgtEl>
                                        <p:attrNameLst>
                                          <p:attrName>ppt_x</p:attrName>
                                        </p:attrNameLst>
                                      </p:cBhvr>
                                      <p:tavLst>
                                        <p:tav tm="0">
                                          <p:val>
                                            <p:strVal val="#ppt_x"/>
                                          </p:val>
                                        </p:tav>
                                        <p:tav tm="100000">
                                          <p:val>
                                            <p:strVal val="#ppt_x"/>
                                          </p:val>
                                        </p:tav>
                                      </p:tavLst>
                                    </p:anim>
                                    <p:anim calcmode="lin" valueType="num">
                                      <p:cBhvr additive="base">
                                        <p:cTn id="38" dur="500" fill="hold"/>
                                        <p:tgtEl>
                                          <p:spTgt spid="3789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7899"/>
                                        </p:tgtEl>
                                        <p:attrNameLst>
                                          <p:attrName>style.visibility</p:attrName>
                                        </p:attrNameLst>
                                      </p:cBhvr>
                                      <p:to>
                                        <p:strVal val="visible"/>
                                      </p:to>
                                    </p:set>
                                    <p:anim calcmode="lin" valueType="num">
                                      <p:cBhvr additive="base">
                                        <p:cTn id="43" dur="500" fill="hold"/>
                                        <p:tgtEl>
                                          <p:spTgt spid="37899"/>
                                        </p:tgtEl>
                                        <p:attrNameLst>
                                          <p:attrName>ppt_x</p:attrName>
                                        </p:attrNameLst>
                                      </p:cBhvr>
                                      <p:tavLst>
                                        <p:tav tm="0">
                                          <p:val>
                                            <p:strVal val="#ppt_x"/>
                                          </p:val>
                                        </p:tav>
                                        <p:tav tm="100000">
                                          <p:val>
                                            <p:strVal val="#ppt_x"/>
                                          </p:val>
                                        </p:tav>
                                      </p:tavLst>
                                    </p:anim>
                                    <p:anim calcmode="lin" valueType="num">
                                      <p:cBhvr additive="base">
                                        <p:cTn id="44" dur="500" fill="hold"/>
                                        <p:tgtEl>
                                          <p:spTgt spid="3789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7900"/>
                                        </p:tgtEl>
                                        <p:attrNameLst>
                                          <p:attrName>style.visibility</p:attrName>
                                        </p:attrNameLst>
                                      </p:cBhvr>
                                      <p:to>
                                        <p:strVal val="visible"/>
                                      </p:to>
                                    </p:set>
                                    <p:anim calcmode="lin" valueType="num">
                                      <p:cBhvr additive="base">
                                        <p:cTn id="49" dur="500" fill="hold"/>
                                        <p:tgtEl>
                                          <p:spTgt spid="37900"/>
                                        </p:tgtEl>
                                        <p:attrNameLst>
                                          <p:attrName>ppt_x</p:attrName>
                                        </p:attrNameLst>
                                      </p:cBhvr>
                                      <p:tavLst>
                                        <p:tav tm="0">
                                          <p:val>
                                            <p:strVal val="#ppt_x"/>
                                          </p:val>
                                        </p:tav>
                                        <p:tav tm="100000">
                                          <p:val>
                                            <p:strVal val="#ppt_x"/>
                                          </p:val>
                                        </p:tav>
                                      </p:tavLst>
                                    </p:anim>
                                    <p:anim calcmode="lin" valueType="num">
                                      <p:cBhvr additive="base">
                                        <p:cTn id="50" dur="500" fill="hold"/>
                                        <p:tgtEl>
                                          <p:spTgt spid="3790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7901"/>
                                        </p:tgtEl>
                                        <p:attrNameLst>
                                          <p:attrName>style.visibility</p:attrName>
                                        </p:attrNameLst>
                                      </p:cBhvr>
                                      <p:to>
                                        <p:strVal val="visible"/>
                                      </p:to>
                                    </p:set>
                                    <p:anim calcmode="lin" valueType="num">
                                      <p:cBhvr additive="base">
                                        <p:cTn id="55" dur="500" fill="hold"/>
                                        <p:tgtEl>
                                          <p:spTgt spid="37901"/>
                                        </p:tgtEl>
                                        <p:attrNameLst>
                                          <p:attrName>ppt_x</p:attrName>
                                        </p:attrNameLst>
                                      </p:cBhvr>
                                      <p:tavLst>
                                        <p:tav tm="0">
                                          <p:val>
                                            <p:strVal val="#ppt_x"/>
                                          </p:val>
                                        </p:tav>
                                        <p:tav tm="100000">
                                          <p:val>
                                            <p:strVal val="#ppt_x"/>
                                          </p:val>
                                        </p:tav>
                                      </p:tavLst>
                                    </p:anim>
                                    <p:anim calcmode="lin" valueType="num">
                                      <p:cBhvr additive="base">
                                        <p:cTn id="56" dur="500" fill="hold"/>
                                        <p:tgtEl>
                                          <p:spTgt spid="379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P spid="37894" grpId="0"/>
      <p:bldP spid="37895" grpId="0"/>
      <p:bldP spid="37896" grpId="0"/>
      <p:bldP spid="37897" grpId="0"/>
      <p:bldP spid="37898" grpId="0"/>
      <p:bldP spid="37899" grpId="0"/>
      <p:bldP spid="37900" grpId="0"/>
      <p:bldP spid="3790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ChangeArrowheads="1"/>
          </p:cNvSpPr>
          <p:nvPr/>
        </p:nvSpPr>
        <p:spPr bwMode="auto">
          <a:xfrm>
            <a:off x="381000" y="838200"/>
            <a:ext cx="8077200" cy="1190625"/>
          </a:xfrm>
          <a:prstGeom prst="rect">
            <a:avLst/>
          </a:prstGeom>
          <a:noFill/>
          <a:ln w="9525">
            <a:noFill/>
            <a:miter lim="800000"/>
          </a:ln>
          <a:effectLst/>
        </p:spPr>
        <p:txBody>
          <a:bodyPr>
            <a:spAutoFit/>
          </a:bodyPr>
          <a:p>
            <a:pPr lvl="0" eaLnBrk="1" hangingPunct="1"/>
            <a:r>
              <a:rPr lang="en-US" altLang="zh-CN" sz="3600" b="1" dirty="0">
                <a:effectLst>
                  <a:outerShdw blurRad="38100" dist="38100" dir="2700000">
                    <a:srgbClr val="C0C0C0"/>
                  </a:outerShdw>
                </a:effectLst>
                <a:latin typeface="楷体_GB2312" pitchFamily="49" charset="-122"/>
                <a:ea typeface="楷体_GB2312" pitchFamily="49" charset="-122"/>
              </a:rPr>
              <a:t>    </a:t>
            </a:r>
            <a:r>
              <a:rPr lang="zh-CN" altLang="en-US" sz="3600" b="1" dirty="0">
                <a:effectLst>
                  <a:outerShdw blurRad="38100" dist="38100" dir="2700000">
                    <a:srgbClr val="C0C0C0"/>
                  </a:outerShdw>
                </a:effectLst>
                <a:latin typeface="楷体_GB2312" pitchFamily="49" charset="-122"/>
                <a:ea typeface="楷体_GB2312" pitchFamily="49" charset="-122"/>
              </a:rPr>
              <a:t>课文各自然段各写了什么？作者是按照怎样的顺序来写的？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3555" name="Rectangle 3"/>
          <p:cNvSpPr/>
          <p:nvPr/>
        </p:nvSpPr>
        <p:spPr>
          <a:xfrm>
            <a:off x="304800" y="1905000"/>
            <a:ext cx="8458200" cy="1128713"/>
          </a:xfrm>
          <a:prstGeom prst="rect">
            <a:avLst/>
          </a:prstGeom>
          <a:noFill/>
          <a:ln w="9525">
            <a:noFill/>
          </a:ln>
        </p:spPr>
        <p:txBody>
          <a:bodyPr>
            <a:spAutoFit/>
          </a:bodyPr>
          <a:p>
            <a:pPr lvl="0" eaLnBrk="1" hangingPunct="1"/>
            <a:r>
              <a:rPr lang="en-US" altLang="zh-CN" sz="3600" b="1" dirty="0">
                <a:solidFill>
                  <a:schemeClr val="tx2"/>
                </a:solidFill>
                <a:latin typeface="楷体_GB2312" pitchFamily="49" charset="-122"/>
                <a:ea typeface="楷体_GB2312" pitchFamily="49" charset="-122"/>
              </a:rPr>
              <a:t>    </a:t>
            </a:r>
            <a:r>
              <a:rPr lang="zh-CN" altLang="en-US" sz="3200" b="1" dirty="0">
                <a:solidFill>
                  <a:schemeClr val="tx2"/>
                </a:solidFill>
                <a:latin typeface="楷体_GB2312" pitchFamily="49" charset="-122"/>
                <a:ea typeface="楷体_GB2312" pitchFamily="49" charset="-122"/>
              </a:rPr>
              <a:t>第</a:t>
            </a:r>
            <a:r>
              <a:rPr lang="en-US" altLang="zh-CN" sz="3200" b="1" dirty="0">
                <a:solidFill>
                  <a:schemeClr val="tx2"/>
                </a:solidFill>
                <a:latin typeface="楷体_GB2312" pitchFamily="49" charset="-122"/>
                <a:ea typeface="楷体_GB2312" pitchFamily="49" charset="-122"/>
              </a:rPr>
              <a:t>1</a:t>
            </a:r>
            <a:r>
              <a:rPr lang="zh-CN" altLang="en-US" sz="3200" b="1" dirty="0">
                <a:solidFill>
                  <a:schemeClr val="tx2"/>
                </a:solidFill>
                <a:latin typeface="楷体_GB2312" pitchFamily="49" charset="-122"/>
                <a:ea typeface="楷体_GB2312" pitchFamily="49" charset="-122"/>
              </a:rPr>
              <a:t>段，概括介绍雕刻艺人王叔远的精湛技艺，点明</a:t>
            </a:r>
            <a:r>
              <a:rPr lang="zh-CN" altLang="en-US" sz="3200" b="1" dirty="0">
                <a:solidFill>
                  <a:schemeClr val="tx2"/>
                </a:solidFill>
                <a:latin typeface="Times New Roman" panose="02020603050405020304" pitchFamily="18" charset="0"/>
                <a:ea typeface="楷体_GB2312" pitchFamily="49" charset="-122"/>
              </a:rPr>
              <a:t>“</a:t>
            </a:r>
            <a:r>
              <a:rPr lang="zh-CN" altLang="en-US" sz="3200" b="1" dirty="0">
                <a:solidFill>
                  <a:schemeClr val="tx2"/>
                </a:solidFill>
                <a:latin typeface="楷体_GB2312" pitchFamily="49" charset="-122"/>
                <a:ea typeface="楷体_GB2312" pitchFamily="49" charset="-122"/>
              </a:rPr>
              <a:t>核舟</a:t>
            </a:r>
            <a:r>
              <a:rPr lang="zh-CN" altLang="en-US" sz="3200" b="1" dirty="0">
                <a:solidFill>
                  <a:schemeClr val="tx2"/>
                </a:solidFill>
                <a:latin typeface="Times New Roman" panose="02020603050405020304" pitchFamily="18" charset="0"/>
                <a:ea typeface="楷体_GB2312" pitchFamily="49" charset="-122"/>
              </a:rPr>
              <a:t>”</a:t>
            </a:r>
            <a:r>
              <a:rPr lang="zh-CN" altLang="en-US" sz="3200" b="1" dirty="0">
                <a:solidFill>
                  <a:schemeClr val="tx2"/>
                </a:solidFill>
                <a:latin typeface="楷体_GB2312" pitchFamily="49" charset="-122"/>
                <a:ea typeface="楷体_GB2312" pitchFamily="49" charset="-122"/>
              </a:rPr>
              <a:t>主题</a:t>
            </a:r>
            <a:r>
              <a:rPr lang="en-US" altLang="zh-CN" sz="3200" b="1" dirty="0">
                <a:solidFill>
                  <a:schemeClr val="tx2"/>
                </a:solidFill>
                <a:latin typeface="Times New Roman" panose="02020603050405020304" pitchFamily="18" charset="0"/>
                <a:ea typeface="楷体_GB2312" pitchFamily="49" charset="-122"/>
              </a:rPr>
              <a:t>——</a:t>
            </a:r>
            <a:r>
              <a:rPr lang="zh-CN" altLang="en-US" sz="3200" b="1" dirty="0">
                <a:solidFill>
                  <a:schemeClr val="tx2"/>
                </a:solidFill>
                <a:latin typeface="楷体_GB2312" pitchFamily="49" charset="-122"/>
                <a:ea typeface="楷体_GB2312" pitchFamily="49" charset="-122"/>
              </a:rPr>
              <a:t>大苏泛赤壁。 </a:t>
            </a:r>
            <a:endParaRPr lang="zh-CN" altLang="en-US" sz="3200" b="1" dirty="0">
              <a:solidFill>
                <a:schemeClr val="tx2"/>
              </a:solidFill>
              <a:latin typeface="楷体_GB2312" pitchFamily="49" charset="-122"/>
              <a:ea typeface="楷体_GB2312" pitchFamily="49" charset="-122"/>
            </a:endParaRPr>
          </a:p>
        </p:txBody>
      </p:sp>
      <p:sp>
        <p:nvSpPr>
          <p:cNvPr id="23556" name="Rectangle 4"/>
          <p:cNvSpPr/>
          <p:nvPr/>
        </p:nvSpPr>
        <p:spPr>
          <a:xfrm>
            <a:off x="457200" y="2971800"/>
            <a:ext cx="8305800" cy="1128713"/>
          </a:xfrm>
          <a:prstGeom prst="rect">
            <a:avLst/>
          </a:prstGeom>
          <a:noFill/>
          <a:ln w="9525">
            <a:noFill/>
          </a:ln>
        </p:spPr>
        <p:txBody>
          <a:bodyPr>
            <a:spAutoFit/>
          </a:bodyPr>
          <a:p>
            <a:pPr lvl="0" eaLnBrk="1" hangingPunct="1"/>
            <a:r>
              <a:rPr lang="en-US" altLang="zh-CN" sz="3600" b="1" dirty="0">
                <a:solidFill>
                  <a:schemeClr val="tx2"/>
                </a:solidFill>
                <a:latin typeface="楷体_GB2312" pitchFamily="49" charset="-122"/>
                <a:ea typeface="楷体_GB2312" pitchFamily="49" charset="-122"/>
              </a:rPr>
              <a:t>    </a:t>
            </a:r>
            <a:r>
              <a:rPr lang="zh-CN" altLang="en-US" sz="3200" b="1" dirty="0">
                <a:solidFill>
                  <a:schemeClr val="tx2"/>
                </a:solidFill>
                <a:latin typeface="楷体_GB2312" pitchFamily="49" charset="-122"/>
                <a:ea typeface="楷体_GB2312" pitchFamily="49" charset="-122"/>
              </a:rPr>
              <a:t>第</a:t>
            </a:r>
            <a:r>
              <a:rPr lang="en-US" altLang="zh-CN" sz="3200" b="1" dirty="0">
                <a:solidFill>
                  <a:schemeClr val="tx2"/>
                </a:solidFill>
                <a:latin typeface="楷体_GB2312" pitchFamily="49" charset="-122"/>
                <a:ea typeface="楷体_GB2312" pitchFamily="49" charset="-122"/>
              </a:rPr>
              <a:t>2</a:t>
            </a:r>
            <a:r>
              <a:rPr lang="zh-CN" altLang="en-US" sz="3200" b="1" dirty="0">
                <a:solidFill>
                  <a:schemeClr val="tx2"/>
                </a:solidFill>
                <a:latin typeface="楷体_GB2312" pitchFamily="49" charset="-122"/>
                <a:ea typeface="楷体_GB2312" pitchFamily="49" charset="-122"/>
              </a:rPr>
              <a:t>段，说明核舟大小，结构布局，依次写了船舱、船篷、小窗、栏杆和对联。 </a:t>
            </a:r>
            <a:endParaRPr lang="zh-CN" altLang="en-US" sz="3200" b="1" dirty="0">
              <a:solidFill>
                <a:schemeClr val="tx2"/>
              </a:solidFill>
              <a:latin typeface="楷体_GB2312" pitchFamily="49" charset="-122"/>
              <a:ea typeface="楷体_GB2312" pitchFamily="49" charset="-122"/>
            </a:endParaRPr>
          </a:p>
        </p:txBody>
      </p:sp>
      <p:sp>
        <p:nvSpPr>
          <p:cNvPr id="23557" name="Rectangle 5"/>
          <p:cNvSpPr/>
          <p:nvPr/>
        </p:nvSpPr>
        <p:spPr>
          <a:xfrm>
            <a:off x="457200" y="4191000"/>
            <a:ext cx="8458200" cy="1128713"/>
          </a:xfrm>
          <a:prstGeom prst="rect">
            <a:avLst/>
          </a:prstGeom>
          <a:noFill/>
          <a:ln w="9525">
            <a:noFill/>
          </a:ln>
        </p:spPr>
        <p:txBody>
          <a:bodyPr>
            <a:spAutoFit/>
          </a:bodyPr>
          <a:p>
            <a:pPr lvl="0" eaLnBrk="1" hangingPunct="1"/>
            <a:r>
              <a:rPr lang="en-US" altLang="zh-CN" sz="3600" b="1" dirty="0">
                <a:solidFill>
                  <a:schemeClr val="tx2"/>
                </a:solidFill>
                <a:latin typeface="楷体_GB2312" pitchFamily="49" charset="-122"/>
                <a:ea typeface="楷体_GB2312" pitchFamily="49" charset="-122"/>
              </a:rPr>
              <a:t>    </a:t>
            </a:r>
            <a:r>
              <a:rPr lang="zh-CN" altLang="en-US" sz="3200" b="1" dirty="0">
                <a:solidFill>
                  <a:schemeClr val="tx2"/>
                </a:solidFill>
                <a:latin typeface="楷体_GB2312" pitchFamily="49" charset="-122"/>
                <a:ea typeface="楷体_GB2312" pitchFamily="49" charset="-122"/>
              </a:rPr>
              <a:t>第</a:t>
            </a:r>
            <a:r>
              <a:rPr lang="en-US" altLang="zh-CN" sz="3200" b="1" dirty="0">
                <a:solidFill>
                  <a:schemeClr val="tx2"/>
                </a:solidFill>
                <a:latin typeface="楷体_GB2312" pitchFamily="49" charset="-122"/>
                <a:ea typeface="楷体_GB2312" pitchFamily="49" charset="-122"/>
              </a:rPr>
              <a:t>3</a:t>
            </a:r>
            <a:r>
              <a:rPr lang="zh-CN" altLang="en-US" sz="3200" b="1" dirty="0">
                <a:solidFill>
                  <a:schemeClr val="tx2"/>
                </a:solidFill>
                <a:latin typeface="楷体_GB2312" pitchFamily="49" charset="-122"/>
                <a:ea typeface="楷体_GB2312" pitchFamily="49" charset="-122"/>
              </a:rPr>
              <a:t>段，介绍船头部分，着力表现苏轼、黄鲁直和佛印三人的动作、神情。 </a:t>
            </a:r>
            <a:endParaRPr lang="zh-CN" altLang="en-US" sz="3200" b="1" dirty="0">
              <a:solidFill>
                <a:schemeClr val="tx2"/>
              </a:solidFill>
              <a:latin typeface="楷体_GB2312" pitchFamily="49" charset="-122"/>
              <a:ea typeface="楷体_GB2312" pitchFamily="49" charset="-122"/>
            </a:endParaRPr>
          </a:p>
        </p:txBody>
      </p:sp>
      <p:sp>
        <p:nvSpPr>
          <p:cNvPr id="14342" name="Rectangle 6"/>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algn="ctr" eaLnBrk="1" hangingPunct="1">
              <a:spcBef>
                <a:spcPct val="50000"/>
              </a:spcBef>
            </a:pPr>
            <a:endParaRPr lang="en-US" altLang="zh-CN" sz="3200" b="1" dirty="0">
              <a:solidFill>
                <a:srgbClr val="FF3300"/>
              </a:solidFill>
              <a:latin typeface="Times New Roman" panose="02020603050405020304" pitchFamily="18" charset="0"/>
              <a:ea typeface="华文新魏" pitchFamily="2" charset="-122"/>
            </a:endParaRPr>
          </a:p>
          <a:p>
            <a:pPr lvl="0" algn="ctr" eaLnBrk="1" hangingPunct="1"/>
            <a:endParaRPr lang="en-US" altLang="zh-CN" dirty="0">
              <a:latin typeface="Times New Roman" panose="02020603050405020304" pitchFamily="18" charset="0"/>
              <a:ea typeface="宋体" panose="02010600030101010101" pitchFamily="2" charset="-122"/>
            </a:endParaRPr>
          </a:p>
        </p:txBody>
      </p:sp>
      <p:sp>
        <p:nvSpPr>
          <p:cNvPr id="14343" name="Rectangle 7"/>
          <p:cNvSpPr/>
          <p:nvPr/>
        </p:nvSpPr>
        <p:spPr>
          <a:xfrm>
            <a:off x="152400" y="0"/>
            <a:ext cx="1809750" cy="579438"/>
          </a:xfrm>
          <a:prstGeom prst="rect">
            <a:avLst/>
          </a:prstGeom>
          <a:noFill/>
          <a:ln w="9525">
            <a:noFill/>
          </a:ln>
        </p:spPr>
        <p:txBody>
          <a:bodyPr wrap="none">
            <a:spAutoFit/>
          </a:bodyPr>
          <a:p>
            <a:pPr lvl="0" eaLnBrk="1" hangingPunct="1"/>
            <a:r>
              <a:rPr lang="zh-CN" altLang="en-US" sz="3200" b="1" dirty="0">
                <a:solidFill>
                  <a:srgbClr val="FF3300"/>
                </a:solidFill>
                <a:latin typeface="Times New Roman" panose="02020603050405020304" pitchFamily="18" charset="0"/>
                <a:ea typeface="华文新魏" pitchFamily="2" charset="-122"/>
              </a:rPr>
              <a:t>整体把握</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wipe(left)">
                                      <p:cBhvr>
                                        <p:cTn id="7" dur="5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wipe(left)">
                                      <p:cBhvr>
                                        <p:cTn id="12" dur="500"/>
                                        <p:tgtEl>
                                          <p:spTgt spid="235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557"/>
                                        </p:tgtEl>
                                        <p:attrNameLst>
                                          <p:attrName>style.visibility</p:attrName>
                                        </p:attrNameLst>
                                      </p:cBhvr>
                                      <p:to>
                                        <p:strVal val="visible"/>
                                      </p:to>
                                    </p:set>
                                    <p:animEffect transition="in" filter="wipe(left)">
                                      <p:cBhvr>
                                        <p:cTn id="17"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P spid="235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8" descr="u=1539873771,122663859&amp;gp=2"/>
          <p:cNvPicPr>
            <a:picLocks noChangeAspect="1"/>
          </p:cNvPicPr>
          <p:nvPr/>
        </p:nvPicPr>
        <p:blipFill>
          <a:blip r:embed="rId1">
            <a:lum bright="42001" contrast="18000"/>
          </a:blip>
          <a:stretch>
            <a:fillRect/>
          </a:stretch>
        </p:blipFill>
        <p:spPr>
          <a:xfrm>
            <a:off x="0" y="0"/>
            <a:ext cx="9144000" cy="6858000"/>
          </a:xfrm>
          <a:prstGeom prst="rect">
            <a:avLst/>
          </a:prstGeom>
          <a:noFill/>
          <a:ln w="9525">
            <a:noFill/>
          </a:ln>
        </p:spPr>
      </p:pic>
      <p:sp>
        <p:nvSpPr>
          <p:cNvPr id="24578" name="Rectangle 2"/>
          <p:cNvSpPr/>
          <p:nvPr/>
        </p:nvSpPr>
        <p:spPr>
          <a:xfrm>
            <a:off x="1295400" y="5181600"/>
            <a:ext cx="6400800" cy="641350"/>
          </a:xfrm>
          <a:prstGeom prst="rect">
            <a:avLst/>
          </a:prstGeom>
          <a:noFill/>
          <a:ln w="9525">
            <a:noFill/>
          </a:ln>
        </p:spPr>
        <p:txBody>
          <a:bodyPr>
            <a:spAutoFit/>
          </a:bodyPr>
          <a:p>
            <a:pPr lvl="0" eaLnBrk="1" hangingPunct="1"/>
            <a:r>
              <a:rPr lang="zh-CN" altLang="en-US" sz="3600" b="1" dirty="0">
                <a:solidFill>
                  <a:schemeClr val="tx2"/>
                </a:solidFill>
                <a:latin typeface="楷体_GB2312" pitchFamily="49" charset="-122"/>
                <a:ea typeface="楷体_GB2312" pitchFamily="49" charset="-122"/>
              </a:rPr>
              <a:t>按</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总</a:t>
            </a:r>
            <a:r>
              <a:rPr lang="en-US" altLang="zh-CN"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分</a:t>
            </a:r>
            <a:r>
              <a:rPr lang="en-US" altLang="zh-CN"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总</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的顺序 </a:t>
            </a:r>
            <a:endParaRPr lang="zh-CN" altLang="en-US" sz="3600" b="1" dirty="0">
              <a:solidFill>
                <a:schemeClr val="tx2"/>
              </a:solidFill>
              <a:latin typeface="楷体_GB2312" pitchFamily="49" charset="-122"/>
              <a:ea typeface="楷体_GB2312" pitchFamily="49" charset="-122"/>
            </a:endParaRPr>
          </a:p>
        </p:txBody>
      </p:sp>
      <p:sp>
        <p:nvSpPr>
          <p:cNvPr id="24579" name="Rectangle 3"/>
          <p:cNvSpPr/>
          <p:nvPr/>
        </p:nvSpPr>
        <p:spPr>
          <a:xfrm>
            <a:off x="381000" y="609600"/>
            <a:ext cx="8305800" cy="1190625"/>
          </a:xfrm>
          <a:prstGeom prst="rect">
            <a:avLst/>
          </a:prstGeom>
          <a:noFill/>
          <a:ln w="9525">
            <a:noFill/>
          </a:ln>
        </p:spPr>
        <p:txBody>
          <a:bodyPr>
            <a:spAutoFit/>
          </a:bodyPr>
          <a:p>
            <a:pPr lvl="0" eaLnBrk="1" hangingPunct="1"/>
            <a:r>
              <a:rPr lang="en-US" altLang="zh-CN" sz="3600" b="1" dirty="0">
                <a:solidFill>
                  <a:schemeClr val="tx2"/>
                </a:solidFill>
                <a:latin typeface="楷体_GB2312" pitchFamily="49" charset="-122"/>
                <a:ea typeface="楷体_GB2312" pitchFamily="49" charset="-122"/>
              </a:rPr>
              <a:t>    </a:t>
            </a:r>
            <a:r>
              <a:rPr lang="zh-CN" altLang="en-US" sz="3600" b="1" dirty="0">
                <a:solidFill>
                  <a:schemeClr val="tx2"/>
                </a:solidFill>
                <a:latin typeface="楷体_GB2312" pitchFamily="49" charset="-122"/>
                <a:ea typeface="楷体_GB2312" pitchFamily="49" charset="-122"/>
              </a:rPr>
              <a:t>第</a:t>
            </a:r>
            <a:r>
              <a:rPr lang="en-US" altLang="zh-CN" sz="3600" b="1" dirty="0">
                <a:solidFill>
                  <a:schemeClr val="tx2"/>
                </a:solidFill>
                <a:latin typeface="楷体_GB2312" pitchFamily="49" charset="-122"/>
                <a:ea typeface="楷体_GB2312" pitchFamily="49" charset="-122"/>
              </a:rPr>
              <a:t>4</a:t>
            </a:r>
            <a:r>
              <a:rPr lang="zh-CN" altLang="en-US" sz="3600" b="1" dirty="0">
                <a:solidFill>
                  <a:schemeClr val="tx2"/>
                </a:solidFill>
                <a:latin typeface="楷体_GB2312" pitchFamily="49" charset="-122"/>
                <a:ea typeface="楷体_GB2312" pitchFamily="49" charset="-122"/>
              </a:rPr>
              <a:t>段，介绍船尾部分，着重刻画了撑船人的动作、表情。 </a:t>
            </a:r>
            <a:endParaRPr lang="zh-CN" altLang="en-US" sz="3600" b="1" dirty="0">
              <a:solidFill>
                <a:schemeClr val="tx2"/>
              </a:solidFill>
              <a:latin typeface="楷体_GB2312" pitchFamily="49" charset="-122"/>
              <a:ea typeface="楷体_GB2312" pitchFamily="49" charset="-122"/>
            </a:endParaRPr>
          </a:p>
        </p:txBody>
      </p:sp>
      <p:sp>
        <p:nvSpPr>
          <p:cNvPr id="24580" name="Rectangle 4"/>
          <p:cNvSpPr/>
          <p:nvPr/>
        </p:nvSpPr>
        <p:spPr>
          <a:xfrm>
            <a:off x="1295400" y="2057400"/>
            <a:ext cx="7391400" cy="641350"/>
          </a:xfrm>
          <a:prstGeom prst="rect">
            <a:avLst/>
          </a:prstGeom>
          <a:noFill/>
          <a:ln w="9525">
            <a:noFill/>
          </a:ln>
        </p:spPr>
        <p:txBody>
          <a:bodyPr>
            <a:spAutoFit/>
          </a:bodyPr>
          <a:p>
            <a:pPr lvl="0" eaLnBrk="1" hangingPunct="1"/>
            <a:r>
              <a:rPr lang="zh-CN" altLang="en-US" sz="3600" b="1" dirty="0">
                <a:solidFill>
                  <a:schemeClr val="tx2"/>
                </a:solidFill>
                <a:latin typeface="楷体_GB2312" pitchFamily="49" charset="-122"/>
                <a:ea typeface="楷体_GB2312" pitchFamily="49" charset="-122"/>
              </a:rPr>
              <a:t>第</a:t>
            </a:r>
            <a:r>
              <a:rPr lang="en-US" altLang="zh-CN" sz="3600" b="1" dirty="0">
                <a:solidFill>
                  <a:schemeClr val="tx2"/>
                </a:solidFill>
                <a:latin typeface="楷体_GB2312" pitchFamily="49" charset="-122"/>
                <a:ea typeface="楷体_GB2312" pitchFamily="49" charset="-122"/>
              </a:rPr>
              <a:t>5</a:t>
            </a:r>
            <a:r>
              <a:rPr lang="zh-CN" altLang="en-US" sz="3600" b="1" dirty="0">
                <a:solidFill>
                  <a:schemeClr val="tx2"/>
                </a:solidFill>
                <a:latin typeface="楷体_GB2312" pitchFamily="49" charset="-122"/>
                <a:ea typeface="楷体_GB2312" pitchFamily="49" charset="-122"/>
              </a:rPr>
              <a:t>段，介绍船背上的题名和篆章。 </a:t>
            </a:r>
            <a:endParaRPr lang="zh-CN" altLang="en-US" sz="3600" b="1" dirty="0">
              <a:solidFill>
                <a:schemeClr val="tx2"/>
              </a:solidFill>
              <a:latin typeface="楷体_GB2312" pitchFamily="49" charset="-122"/>
              <a:ea typeface="楷体_GB2312" pitchFamily="49" charset="-122"/>
            </a:endParaRPr>
          </a:p>
        </p:txBody>
      </p:sp>
      <p:sp>
        <p:nvSpPr>
          <p:cNvPr id="24581" name="Rectangle 5"/>
          <p:cNvSpPr/>
          <p:nvPr/>
        </p:nvSpPr>
        <p:spPr>
          <a:xfrm>
            <a:off x="381000" y="3048000"/>
            <a:ext cx="8153400" cy="1739900"/>
          </a:xfrm>
          <a:prstGeom prst="rect">
            <a:avLst/>
          </a:prstGeom>
          <a:noFill/>
          <a:ln w="9525">
            <a:noFill/>
          </a:ln>
        </p:spPr>
        <p:txBody>
          <a:bodyPr>
            <a:spAutoFit/>
          </a:bodyPr>
          <a:p>
            <a:pPr lvl="0" eaLnBrk="1" hangingPunct="1"/>
            <a:r>
              <a:rPr lang="en-US" altLang="zh-CN" sz="3600" b="1" dirty="0">
                <a:solidFill>
                  <a:schemeClr val="tx2"/>
                </a:solidFill>
                <a:latin typeface="楷体_GB2312" pitchFamily="49" charset="-122"/>
                <a:ea typeface="楷体_GB2312" pitchFamily="49" charset="-122"/>
              </a:rPr>
              <a:t>    </a:t>
            </a:r>
            <a:r>
              <a:rPr lang="zh-CN" altLang="en-US" sz="3600" b="1" dirty="0">
                <a:solidFill>
                  <a:schemeClr val="tx2"/>
                </a:solidFill>
                <a:latin typeface="楷体_GB2312" pitchFamily="49" charset="-122"/>
                <a:ea typeface="楷体_GB2312" pitchFamily="49" charset="-122"/>
              </a:rPr>
              <a:t>第</a:t>
            </a:r>
            <a:r>
              <a:rPr lang="en-US" altLang="zh-CN" sz="3600" b="1" dirty="0">
                <a:solidFill>
                  <a:schemeClr val="tx2"/>
                </a:solidFill>
                <a:latin typeface="楷体_GB2312" pitchFamily="49" charset="-122"/>
                <a:ea typeface="楷体_GB2312" pitchFamily="49" charset="-122"/>
              </a:rPr>
              <a:t>6</a:t>
            </a:r>
            <a:r>
              <a:rPr lang="zh-CN" altLang="en-US" sz="3600" b="1" dirty="0">
                <a:solidFill>
                  <a:schemeClr val="tx2"/>
                </a:solidFill>
                <a:latin typeface="楷体_GB2312" pitchFamily="49" charset="-122"/>
                <a:ea typeface="楷体_GB2312" pitchFamily="49" charset="-122"/>
              </a:rPr>
              <a:t>段，总结说明了核舟上所刻的人、窗和其他物品的数量，以及所刻文字的字数。 </a:t>
            </a:r>
            <a:endParaRPr lang="zh-CN" altLang="en-US" sz="3600" b="1" dirty="0">
              <a:solidFill>
                <a:schemeClr val="tx2"/>
              </a:solidFill>
              <a:latin typeface="楷体_GB2312" pitchFamily="49" charset="-122"/>
              <a:ea typeface="楷体_GB2312" pitchFamily="49" charset="-122"/>
            </a:endParaRPr>
          </a:p>
        </p:txBody>
      </p:sp>
      <p:sp>
        <p:nvSpPr>
          <p:cNvPr id="15367" name="Rectangle 6"/>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15368" name="Text Box 7"/>
          <p:cNvSpPr txBox="1"/>
          <p:nvPr/>
        </p:nvSpPr>
        <p:spPr>
          <a:xfrm>
            <a:off x="0" y="0"/>
            <a:ext cx="22098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整体把握</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3000"/>
                                  </p:stCondLst>
                                  <p:childTnLst>
                                    <p:set>
                                      <p:cBhvr>
                                        <p:cTn id="6" dur="1" fill="hold">
                                          <p:stCondLst>
                                            <p:cond delay="0"/>
                                          </p:stCondLst>
                                        </p:cTn>
                                        <p:tgtEl>
                                          <p:spTgt spid="24579"/>
                                        </p:tgtEl>
                                        <p:attrNameLst>
                                          <p:attrName>style.visibility</p:attrName>
                                        </p:attrNameLst>
                                      </p:cBhvr>
                                      <p:to>
                                        <p:strVal val="visible"/>
                                      </p:to>
                                    </p:set>
                                    <p:animEffect transition="in" filter="wipe(left)">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wipe(left)">
                                      <p:cBhvr>
                                        <p:cTn id="12" dur="500"/>
                                        <p:tgtEl>
                                          <p:spTgt spid="245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581"/>
                                        </p:tgtEl>
                                        <p:attrNameLst>
                                          <p:attrName>style.visibility</p:attrName>
                                        </p:attrNameLst>
                                      </p:cBhvr>
                                      <p:to>
                                        <p:strVal val="visible"/>
                                      </p:to>
                                    </p:set>
                                    <p:animEffect transition="in" filter="wipe(left)">
                                      <p:cBhvr>
                                        <p:cTn id="17" dur="500"/>
                                        <p:tgtEl>
                                          <p:spTgt spid="2458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578"/>
                                        </p:tgtEl>
                                        <p:attrNameLst>
                                          <p:attrName>style.visibility</p:attrName>
                                        </p:attrNameLst>
                                      </p:cBhvr>
                                      <p:to>
                                        <p:strVal val="visible"/>
                                      </p:to>
                                    </p:set>
                                    <p:animEffect transition="in" filter="wipe(left)">
                                      <p:cBhvr>
                                        <p:cTn id="22"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P spid="24580" grpId="0"/>
      <p:bldP spid="245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8" descr="书四"/>
          <p:cNvPicPr>
            <a:picLocks noChangeAspect="1"/>
          </p:cNvPicPr>
          <p:nvPr/>
        </p:nvPicPr>
        <p:blipFill>
          <a:blip r:embed="rId1">
            <a:lum bright="17999"/>
          </a:blip>
          <a:stretch>
            <a:fillRect/>
          </a:stretch>
        </p:blipFill>
        <p:spPr>
          <a:xfrm>
            <a:off x="0" y="-144462"/>
            <a:ext cx="9144000" cy="7145337"/>
          </a:xfrm>
          <a:prstGeom prst="rect">
            <a:avLst/>
          </a:prstGeom>
          <a:noFill/>
          <a:ln w="9525">
            <a:noFill/>
          </a:ln>
        </p:spPr>
      </p:pic>
      <p:sp>
        <p:nvSpPr>
          <p:cNvPr id="16387" name="Rectangle 2"/>
          <p:cNvSpPr>
            <a:spLocks noGrp="1"/>
          </p:cNvSpPr>
          <p:nvPr>
            <p:ph type="title"/>
          </p:nvPr>
        </p:nvSpPr>
        <p:spPr>
          <a:xfrm>
            <a:off x="228600" y="762000"/>
            <a:ext cx="8540750" cy="1143000"/>
          </a:xfrm>
        </p:spPr>
        <p:txBody>
          <a:bodyPr vert="horz" wrap="square" lIns="91440" tIns="45720" rIns="91440" bIns="45720" anchor="ctr"/>
          <a:p>
            <a:pPr eaLnBrk="1" hangingPunct="1"/>
            <a:r>
              <a:rPr lang="zh-CN" altLang="en-US" sz="4800" dirty="0">
                <a:solidFill>
                  <a:srgbClr val="CC6600"/>
                </a:solidFill>
                <a:ea typeface="隶书" pitchFamily="49" charset="-122"/>
              </a:rPr>
              <a:t>学习课文第一段，想一想：</a:t>
            </a:r>
            <a:endParaRPr lang="zh-CN" altLang="en-US" sz="4800" dirty="0">
              <a:solidFill>
                <a:srgbClr val="CC6600"/>
              </a:solidFill>
              <a:ea typeface="隶书" pitchFamily="49" charset="-122"/>
            </a:endParaRPr>
          </a:p>
        </p:txBody>
      </p:sp>
      <p:sp>
        <p:nvSpPr>
          <p:cNvPr id="16388" name="Rectangle 3"/>
          <p:cNvSpPr>
            <a:spLocks noGrp="1"/>
          </p:cNvSpPr>
          <p:nvPr>
            <p:ph idx="1"/>
          </p:nvPr>
        </p:nvSpPr>
        <p:spPr>
          <a:xfrm>
            <a:off x="304800" y="1811338"/>
            <a:ext cx="8540750" cy="5046662"/>
          </a:xfrm>
        </p:spPr>
        <p:txBody>
          <a:bodyPr vert="horz" wrap="square" lIns="91440" tIns="45720" rIns="91440" bIns="45720" anchor="t"/>
          <a:p>
            <a:pPr eaLnBrk="1" hangingPunct="1">
              <a:lnSpc>
                <a:spcPct val="80000"/>
              </a:lnSpc>
            </a:pPr>
            <a:r>
              <a:rPr lang="zh-CN" altLang="en-US" sz="4400" dirty="0">
                <a:solidFill>
                  <a:srgbClr val="CC6600"/>
                </a:solidFill>
                <a:latin typeface="隶书" pitchFamily="49" charset="-122"/>
                <a:ea typeface="隶书" pitchFamily="49" charset="-122"/>
              </a:rPr>
              <a:t>本段从哪两个方面来介绍匠师技艺的高超？</a:t>
            </a:r>
            <a:endParaRPr lang="zh-CN" altLang="en-US" sz="4400" dirty="0">
              <a:solidFill>
                <a:srgbClr val="CC6600"/>
              </a:solidFill>
              <a:latin typeface="隶书" pitchFamily="49" charset="-122"/>
              <a:ea typeface="隶书" pitchFamily="49" charset="-122"/>
            </a:endParaRPr>
          </a:p>
          <a:p>
            <a:pPr eaLnBrk="1" hangingPunct="1">
              <a:lnSpc>
                <a:spcPct val="80000"/>
              </a:lnSpc>
            </a:pPr>
            <a:endParaRPr lang="en-US" altLang="zh-CN" sz="4000" dirty="0">
              <a:latin typeface="隶书" pitchFamily="49" charset="-122"/>
              <a:ea typeface="隶书" pitchFamily="49" charset="-122"/>
            </a:endParaRPr>
          </a:p>
        </p:txBody>
      </p:sp>
      <p:sp>
        <p:nvSpPr>
          <p:cNvPr id="16389" name="Rectangle 4"/>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16390" name="Text Box 5"/>
          <p:cNvSpPr txBox="1"/>
          <p:nvPr/>
        </p:nvSpPr>
        <p:spPr>
          <a:xfrm>
            <a:off x="0" y="0"/>
            <a:ext cx="22098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逐段研读</a:t>
            </a:r>
            <a:endParaRPr lang="zh-CN" altLang="en-US" sz="3200" b="1" dirty="0">
              <a:solidFill>
                <a:srgbClr val="FF3300"/>
              </a:solidFill>
              <a:latin typeface="Times New Roman" panose="02020603050405020304" pitchFamily="18" charset="0"/>
              <a:ea typeface="华文新魏" pitchFamily="2" charset="-122"/>
            </a:endParaRPr>
          </a:p>
        </p:txBody>
      </p:sp>
      <p:sp>
        <p:nvSpPr>
          <p:cNvPr id="8199" name="Text Box 7"/>
          <p:cNvSpPr txBox="1"/>
          <p:nvPr/>
        </p:nvSpPr>
        <p:spPr>
          <a:xfrm>
            <a:off x="381000" y="2971800"/>
            <a:ext cx="8077200" cy="1920875"/>
          </a:xfrm>
          <a:prstGeom prst="rect">
            <a:avLst/>
          </a:prstGeom>
          <a:noFill/>
          <a:ln w="9525">
            <a:noFill/>
          </a:ln>
        </p:spPr>
        <p:txBody>
          <a:bodyPr>
            <a:spAutoFit/>
          </a:bodyPr>
          <a:p>
            <a:pPr lvl="0" eaLnBrk="1" hangingPunct="1">
              <a:spcBef>
                <a:spcPct val="50000"/>
              </a:spcBef>
            </a:pPr>
            <a:r>
              <a:rPr lang="zh-CN" altLang="en-US" sz="4000" dirty="0">
                <a:latin typeface="隶书" pitchFamily="49" charset="-122"/>
                <a:ea typeface="隶书" pitchFamily="49" charset="-122"/>
              </a:rPr>
              <a:t>（</a:t>
            </a:r>
            <a:r>
              <a:rPr lang="en-US" altLang="zh-CN" sz="4000" dirty="0">
                <a:latin typeface="隶书" pitchFamily="49" charset="-122"/>
                <a:ea typeface="隶书" pitchFamily="49" charset="-122"/>
              </a:rPr>
              <a:t>1</a:t>
            </a:r>
            <a:r>
              <a:rPr lang="zh-CN" altLang="en-US" sz="4000" dirty="0">
                <a:latin typeface="隶书" pitchFamily="49" charset="-122"/>
                <a:ea typeface="隶书" pitchFamily="49" charset="-122"/>
              </a:rPr>
              <a:t>）以径寸之木为宫室、器皿、人物、鸟兽、木石。（</a:t>
            </a:r>
            <a:r>
              <a:rPr lang="en-US" altLang="zh-CN" sz="4000" dirty="0">
                <a:latin typeface="隶书" pitchFamily="49" charset="-122"/>
                <a:ea typeface="隶书" pitchFamily="49" charset="-122"/>
              </a:rPr>
              <a:t>2</a:t>
            </a:r>
            <a:r>
              <a:rPr lang="zh-CN" altLang="en-US" sz="4000" dirty="0">
                <a:latin typeface="隶书" pitchFamily="49" charset="-122"/>
                <a:ea typeface="隶书" pitchFamily="49" charset="-122"/>
              </a:rPr>
              <a:t>）罔不因势象形，各具情态。</a:t>
            </a:r>
            <a:endParaRPr lang="zh-CN" altLang="en-US" sz="4000" dirty="0">
              <a:latin typeface="隶书" pitchFamily="49" charset="-122"/>
              <a:ea typeface="隶书" pitchFamily="49"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9"/>
                                        </p:tgtEl>
                                        <p:attrNameLst>
                                          <p:attrName>style.visibility</p:attrName>
                                        </p:attrNameLst>
                                      </p:cBhvr>
                                      <p:to>
                                        <p:strVal val="visible"/>
                                      </p:to>
                                    </p:set>
                                    <p:anim calcmode="lin" valueType="num">
                                      <p:cBhvr additive="base">
                                        <p:cTn id="7" dur="500" fill="hold"/>
                                        <p:tgtEl>
                                          <p:spTgt spid="8199"/>
                                        </p:tgtEl>
                                        <p:attrNameLst>
                                          <p:attrName>ppt_x</p:attrName>
                                        </p:attrNameLst>
                                      </p:cBhvr>
                                      <p:tavLst>
                                        <p:tav tm="0">
                                          <p:val>
                                            <p:strVal val="#ppt_x"/>
                                          </p:val>
                                        </p:tav>
                                        <p:tav tm="100000">
                                          <p:val>
                                            <p:strVal val="#ppt_x"/>
                                          </p:val>
                                        </p:tav>
                                      </p:tavLst>
                                    </p:anim>
                                    <p:anim calcmode="lin" valueType="num">
                                      <p:cBhvr additive="base">
                                        <p:cTn id="8" dur="500" fill="hold"/>
                                        <p:tgtEl>
                                          <p:spTgt spid="81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8" descr="书四"/>
          <p:cNvPicPr>
            <a:picLocks noChangeAspect="1"/>
          </p:cNvPicPr>
          <p:nvPr/>
        </p:nvPicPr>
        <p:blipFill>
          <a:blip r:embed="rId1">
            <a:lum bright="17999"/>
          </a:blip>
          <a:stretch>
            <a:fillRect/>
          </a:stretch>
        </p:blipFill>
        <p:spPr>
          <a:xfrm>
            <a:off x="0" y="0"/>
            <a:ext cx="9144000" cy="7145338"/>
          </a:xfrm>
          <a:prstGeom prst="rect">
            <a:avLst/>
          </a:prstGeom>
          <a:noFill/>
          <a:ln w="9525">
            <a:noFill/>
          </a:ln>
        </p:spPr>
      </p:pic>
      <p:sp>
        <p:nvSpPr>
          <p:cNvPr id="17411" name="Rectangle 2"/>
          <p:cNvSpPr>
            <a:spLocks noGrp="1"/>
          </p:cNvSpPr>
          <p:nvPr>
            <p:ph type="title"/>
          </p:nvPr>
        </p:nvSpPr>
        <p:spPr>
          <a:xfrm>
            <a:off x="304800" y="762000"/>
            <a:ext cx="8540750" cy="765175"/>
          </a:xfrm>
        </p:spPr>
        <p:txBody>
          <a:bodyPr vert="horz" wrap="square" lIns="91440" tIns="45720" rIns="91440" bIns="45720" anchor="ctr"/>
          <a:p>
            <a:pPr eaLnBrk="1" hangingPunct="1"/>
            <a:r>
              <a:rPr lang="zh-CN" altLang="en-US" dirty="0">
                <a:solidFill>
                  <a:srgbClr val="CC6600"/>
                </a:solidFill>
                <a:ea typeface="隶书" pitchFamily="49" charset="-122"/>
              </a:rPr>
              <a:t>学习课文第二段，想一想：</a:t>
            </a:r>
            <a:endParaRPr lang="zh-CN" altLang="en-US" dirty="0">
              <a:solidFill>
                <a:srgbClr val="CC6600"/>
              </a:solidFill>
              <a:ea typeface="隶书" pitchFamily="49" charset="-122"/>
            </a:endParaRPr>
          </a:p>
        </p:txBody>
      </p:sp>
      <p:sp>
        <p:nvSpPr>
          <p:cNvPr id="9219" name="Rectangle 3"/>
          <p:cNvSpPr>
            <a:spLocks noGrp="1" noChangeArrowheads="1"/>
          </p:cNvSpPr>
          <p:nvPr>
            <p:ph idx="1"/>
          </p:nvPr>
        </p:nvSpPr>
        <p:spPr>
          <a:xfrm>
            <a:off x="0" y="1524000"/>
            <a:ext cx="8842375" cy="5832475"/>
          </a:xfrm>
        </p:spPr>
        <p:txBody>
          <a:bodyPr vert="horz" wrap="square" lIns="91440" tIns="45720" rIns="91440" bIns="45720" numCol="1" anchor="t" anchorCtr="0" compatLnSpc="1"/>
          <a:p>
            <a:pPr eaLnBrk="1" hangingPunct="1"/>
            <a:r>
              <a:rPr lang="en-US" altLang="zh-CN" sz="2800" b="1" dirty="0">
                <a:solidFill>
                  <a:srgbClr val="FF3300"/>
                </a:solidFill>
                <a:effectLst>
                  <a:outerShdw blurRad="38100" dist="38100" dir="2700000">
                    <a:srgbClr val="C0C0C0"/>
                  </a:outerShdw>
                </a:effectLst>
                <a:latin typeface="隶书" pitchFamily="49" charset="-122"/>
                <a:ea typeface="隶书" pitchFamily="49" charset="-122"/>
              </a:rPr>
              <a:t>1</a:t>
            </a:r>
            <a:r>
              <a:rPr lang="zh-CN" altLang="en-US" sz="2800" b="1" dirty="0">
                <a:solidFill>
                  <a:srgbClr val="FF3300"/>
                </a:solidFill>
                <a:effectLst>
                  <a:outerShdw blurRad="38100" dist="38100" dir="2700000">
                    <a:srgbClr val="C0C0C0"/>
                  </a:outerShdw>
                </a:effectLst>
                <a:latin typeface="隶书" pitchFamily="49" charset="-122"/>
                <a:ea typeface="隶书" pitchFamily="49" charset="-122"/>
              </a:rPr>
              <a:t>、本段的主要内容如何？是如何具体说明的？从此可以看出来说明的顺序如何？</a:t>
            </a:r>
            <a:endParaRPr lang="zh-CN" altLang="en-US" sz="2800" b="1" dirty="0">
              <a:solidFill>
                <a:srgbClr val="FF3300"/>
              </a:solidFill>
              <a:effectLst>
                <a:outerShdw blurRad="38100" dist="38100" dir="2700000">
                  <a:srgbClr val="C0C0C0"/>
                </a:outerShdw>
              </a:effectLst>
              <a:latin typeface="隶书" pitchFamily="49" charset="-122"/>
              <a:ea typeface="隶书" pitchFamily="49" charset="-122"/>
            </a:endParaRPr>
          </a:p>
          <a:p>
            <a:pPr eaLnBrk="1" hangingPunct="1"/>
            <a:endParaRPr lang="zh-CN" altLang="en-US" sz="2800" b="1" dirty="0">
              <a:solidFill>
                <a:srgbClr val="FF3300"/>
              </a:solidFill>
              <a:effectLst>
                <a:outerShdw blurRad="38100" dist="38100" dir="2700000">
                  <a:srgbClr val="C0C0C0"/>
                </a:outerShdw>
              </a:effectLst>
              <a:latin typeface="隶书" pitchFamily="49" charset="-122"/>
              <a:ea typeface="隶书" pitchFamily="49" charset="-122"/>
            </a:endParaRPr>
          </a:p>
          <a:p>
            <a:pPr eaLnBrk="1" hangingPunct="1"/>
            <a:endParaRPr lang="zh-CN" altLang="en-US" sz="2800" b="1" dirty="0">
              <a:solidFill>
                <a:srgbClr val="FF3300"/>
              </a:solidFill>
              <a:effectLst>
                <a:outerShdw blurRad="38100" dist="38100" dir="2700000">
                  <a:srgbClr val="C0C0C0"/>
                </a:outerShdw>
              </a:effectLst>
              <a:latin typeface="隶书" pitchFamily="49" charset="-122"/>
              <a:ea typeface="隶书" pitchFamily="49" charset="-122"/>
            </a:endParaRPr>
          </a:p>
          <a:p>
            <a:pPr eaLnBrk="1" hangingPunct="1"/>
            <a:endParaRPr lang="zh-CN" altLang="en-US" sz="2800" b="1" dirty="0">
              <a:solidFill>
                <a:srgbClr val="FF3300"/>
              </a:solidFill>
              <a:effectLst>
                <a:outerShdw blurRad="38100" dist="38100" dir="2700000">
                  <a:srgbClr val="C0C0C0"/>
                </a:outerShdw>
              </a:effectLst>
              <a:latin typeface="隶书" pitchFamily="49" charset="-122"/>
              <a:ea typeface="隶书" pitchFamily="49" charset="-122"/>
            </a:endParaRPr>
          </a:p>
          <a:p>
            <a:pPr eaLnBrk="1" hangingPunct="1"/>
            <a:r>
              <a:rPr lang="en-US" altLang="zh-CN" sz="2800" b="1" dirty="0">
                <a:solidFill>
                  <a:srgbClr val="FF3300"/>
                </a:solidFill>
                <a:latin typeface="隶书" pitchFamily="49" charset="-122"/>
                <a:ea typeface="隶书" pitchFamily="49" charset="-122"/>
              </a:rPr>
              <a:t>2</a:t>
            </a:r>
            <a:r>
              <a:rPr lang="zh-CN" altLang="en-US" sz="2800" b="1" dirty="0">
                <a:solidFill>
                  <a:srgbClr val="FF3300"/>
                </a:solidFill>
                <a:latin typeface="隶书" pitchFamily="49" charset="-122"/>
                <a:ea typeface="隶书" pitchFamily="49" charset="-122"/>
              </a:rPr>
              <a:t>、本段主要采用什么说明方法，有何作用？</a:t>
            </a:r>
            <a:endParaRPr lang="zh-CN" altLang="en-US" sz="2800" b="1" dirty="0">
              <a:solidFill>
                <a:srgbClr val="FF3300"/>
              </a:solidFill>
              <a:latin typeface="隶书" pitchFamily="49" charset="-122"/>
              <a:ea typeface="隶书" pitchFamily="49" charset="-122"/>
            </a:endParaRPr>
          </a:p>
          <a:p>
            <a:pPr eaLnBrk="1" hangingPunct="1"/>
            <a:endParaRPr lang="zh-CN" altLang="en-US" sz="2800" b="1" dirty="0">
              <a:solidFill>
                <a:srgbClr val="FF3300"/>
              </a:solidFill>
              <a:ea typeface="隶书" pitchFamily="49" charset="-122"/>
            </a:endParaRPr>
          </a:p>
          <a:p>
            <a:pPr eaLnBrk="1" hangingPunct="1"/>
            <a:endParaRPr lang="en-US" altLang="zh-CN" b="1" dirty="0">
              <a:ea typeface="隶书" pitchFamily="49" charset="-122"/>
            </a:endParaRPr>
          </a:p>
        </p:txBody>
      </p:sp>
      <p:sp>
        <p:nvSpPr>
          <p:cNvPr id="17413" name="Rectangle 4"/>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17414" name="Text Box 5"/>
          <p:cNvSpPr txBox="1"/>
          <p:nvPr/>
        </p:nvSpPr>
        <p:spPr>
          <a:xfrm>
            <a:off x="0" y="0"/>
            <a:ext cx="22098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逐段研读</a:t>
            </a:r>
            <a:endParaRPr lang="zh-CN" altLang="en-US" sz="3200" b="1" dirty="0">
              <a:solidFill>
                <a:srgbClr val="FF3300"/>
              </a:solidFill>
              <a:latin typeface="Times New Roman" panose="02020603050405020304" pitchFamily="18" charset="0"/>
              <a:ea typeface="华文新魏" pitchFamily="2" charset="-122"/>
            </a:endParaRPr>
          </a:p>
        </p:txBody>
      </p:sp>
      <p:sp>
        <p:nvSpPr>
          <p:cNvPr id="9222" name="Text Box 6"/>
          <p:cNvSpPr txBox="1"/>
          <p:nvPr/>
        </p:nvSpPr>
        <p:spPr>
          <a:xfrm>
            <a:off x="0" y="2438400"/>
            <a:ext cx="9144000" cy="1800225"/>
          </a:xfrm>
          <a:prstGeom prst="rect">
            <a:avLst/>
          </a:prstGeom>
          <a:noFill/>
          <a:ln w="9525">
            <a:noFill/>
          </a:ln>
        </p:spPr>
        <p:txBody>
          <a:bodyPr>
            <a:spAutoFit/>
          </a:bodyPr>
          <a:p>
            <a:pPr lvl="0" eaLnBrk="1" hangingPunct="1">
              <a:spcBef>
                <a:spcPct val="50000"/>
              </a:spcBef>
            </a:pPr>
            <a:r>
              <a:rPr lang="zh-CN" altLang="en-US" sz="2800" b="1" dirty="0">
                <a:latin typeface="Times New Roman" panose="02020603050405020304" pitchFamily="18" charset="0"/>
                <a:ea typeface="隶书" pitchFamily="49" charset="-122"/>
              </a:rPr>
              <a:t>这段的主要内容是说明小小核舟的船舱部分是如何雕刻的，雕刻了哪些东西。作者先说了船舱的顶部的情况，又描写了船舱两旁有些什么，从此可以看出是按照空间顺序来说明的。</a:t>
            </a:r>
            <a:endParaRPr lang="zh-CN" altLang="en-US" sz="2800" b="1" dirty="0">
              <a:latin typeface="Times New Roman" panose="02020603050405020304" pitchFamily="18" charset="0"/>
              <a:ea typeface="隶书" pitchFamily="49" charset="-122"/>
            </a:endParaRPr>
          </a:p>
        </p:txBody>
      </p:sp>
      <p:sp>
        <p:nvSpPr>
          <p:cNvPr id="9223" name="Text Box 7"/>
          <p:cNvSpPr txBox="1"/>
          <p:nvPr/>
        </p:nvSpPr>
        <p:spPr>
          <a:xfrm>
            <a:off x="0" y="4572000"/>
            <a:ext cx="9144000" cy="1373188"/>
          </a:xfrm>
          <a:prstGeom prst="rect">
            <a:avLst/>
          </a:prstGeom>
          <a:noFill/>
          <a:ln w="9525">
            <a:noFill/>
          </a:ln>
        </p:spPr>
        <p:txBody>
          <a:bodyPr>
            <a:spAutoFit/>
          </a:bodyPr>
          <a:p>
            <a:pPr lvl="0" eaLnBrk="1" hangingPunct="1">
              <a:spcBef>
                <a:spcPct val="50000"/>
              </a:spcBef>
            </a:pPr>
            <a:r>
              <a:rPr lang="zh-CN" altLang="en-US" sz="2800" b="1" dirty="0">
                <a:latin typeface="Times New Roman" panose="02020603050405020304" pitchFamily="18" charset="0"/>
                <a:ea typeface="隶书" pitchFamily="49" charset="-122"/>
              </a:rPr>
              <a:t>这段主要运用数字说明的方法。核舟体积有多大，长有多少，高多少，船舱部分雕刻了多少东西，都各有其数，读来一目了然。</a:t>
            </a:r>
            <a:endParaRPr lang="zh-CN" altLang="en-US" sz="2800" b="1" dirty="0">
              <a:latin typeface="Times New Roman" panose="02020603050405020304" pitchFamily="18" charset="0"/>
              <a:ea typeface="隶书" pitchFamily="49"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cBhvr additive="base">
                                        <p:cTn id="7" dur="500" fill="hold"/>
                                        <p:tgtEl>
                                          <p:spTgt spid="9222"/>
                                        </p:tgtEl>
                                        <p:attrNameLst>
                                          <p:attrName>ppt_x</p:attrName>
                                        </p:attrNameLst>
                                      </p:cBhvr>
                                      <p:tavLst>
                                        <p:tav tm="0">
                                          <p:val>
                                            <p:strVal val="#ppt_x"/>
                                          </p:val>
                                        </p:tav>
                                        <p:tav tm="100000">
                                          <p:val>
                                            <p:strVal val="#ppt_x"/>
                                          </p:val>
                                        </p:tav>
                                      </p:tavLst>
                                    </p:anim>
                                    <p:anim calcmode="lin" valueType="num">
                                      <p:cBhvr additive="base">
                                        <p:cTn id="8"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3"/>
                                        </p:tgtEl>
                                        <p:attrNameLst>
                                          <p:attrName>style.visibility</p:attrName>
                                        </p:attrNameLst>
                                      </p:cBhvr>
                                      <p:to>
                                        <p:strVal val="visible"/>
                                      </p:to>
                                    </p:set>
                                    <p:anim calcmode="lin" valueType="num">
                                      <p:cBhvr additive="base">
                                        <p:cTn id="13" dur="500" fill="hold"/>
                                        <p:tgtEl>
                                          <p:spTgt spid="9223"/>
                                        </p:tgtEl>
                                        <p:attrNameLst>
                                          <p:attrName>ppt_x</p:attrName>
                                        </p:attrNameLst>
                                      </p:cBhvr>
                                      <p:tavLst>
                                        <p:tav tm="0">
                                          <p:val>
                                            <p:strVal val="#ppt_x"/>
                                          </p:val>
                                        </p:tav>
                                        <p:tav tm="100000">
                                          <p:val>
                                            <p:strVal val="#ppt_x"/>
                                          </p:val>
                                        </p:tav>
                                      </p:tavLst>
                                    </p:anim>
                                    <p:anim calcmode="lin" valueType="num">
                                      <p:cBhvr additive="base">
                                        <p:cTn id="14"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P spid="92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p:nvPr>
        </p:nvSpPr>
        <p:spPr>
          <a:xfrm>
            <a:off x="0" y="685800"/>
            <a:ext cx="8540750" cy="908050"/>
          </a:xfrm>
        </p:spPr>
        <p:txBody>
          <a:bodyPr vert="horz" wrap="square" lIns="91440" tIns="45720" rIns="91440" bIns="45720" anchor="ctr"/>
          <a:p>
            <a:pPr eaLnBrk="1" hangingPunct="1"/>
            <a:r>
              <a:rPr lang="zh-CN" altLang="en-US" sz="3600" dirty="0">
                <a:solidFill>
                  <a:srgbClr val="CC6600"/>
                </a:solidFill>
                <a:ea typeface="隶书" pitchFamily="49" charset="-122"/>
              </a:rPr>
              <a:t>学习课文第三段，想一想：</a:t>
            </a:r>
            <a:endParaRPr lang="zh-CN" altLang="en-US" sz="3600" dirty="0">
              <a:solidFill>
                <a:srgbClr val="CC6600"/>
              </a:solidFill>
              <a:ea typeface="隶书" pitchFamily="49" charset="-122"/>
            </a:endParaRPr>
          </a:p>
        </p:txBody>
      </p:sp>
      <p:sp>
        <p:nvSpPr>
          <p:cNvPr id="18435" name="Rectangle 3"/>
          <p:cNvSpPr>
            <a:spLocks noGrp="1"/>
          </p:cNvSpPr>
          <p:nvPr>
            <p:ph idx="1"/>
          </p:nvPr>
        </p:nvSpPr>
        <p:spPr>
          <a:xfrm>
            <a:off x="-76200" y="1981200"/>
            <a:ext cx="9144000" cy="6192838"/>
          </a:xfrm>
        </p:spPr>
        <p:txBody>
          <a:bodyPr vert="horz" wrap="square" lIns="91440" tIns="45720" rIns="91440" bIns="45720" anchor="t"/>
          <a:p>
            <a:pPr eaLnBrk="1" hangingPunct="1">
              <a:lnSpc>
                <a:spcPct val="80000"/>
              </a:lnSpc>
            </a:pPr>
            <a:r>
              <a:rPr lang="en-US" altLang="zh-CN" sz="2800" b="1" dirty="0">
                <a:solidFill>
                  <a:schemeClr val="hlink"/>
                </a:solidFill>
                <a:latin typeface="隶书" pitchFamily="49" charset="-122"/>
                <a:ea typeface="隶书" pitchFamily="49" charset="-122"/>
              </a:rPr>
              <a:t>1</a:t>
            </a:r>
            <a:r>
              <a:rPr lang="zh-CN" altLang="en-US" sz="2800" b="1" dirty="0">
                <a:solidFill>
                  <a:schemeClr val="hlink"/>
                </a:solidFill>
                <a:latin typeface="隶书" pitchFamily="49" charset="-122"/>
                <a:ea typeface="隶书" pitchFamily="49" charset="-122"/>
              </a:rPr>
              <a:t>、这段是介绍船头部分，主要说明了什么？</a:t>
            </a:r>
            <a:endParaRPr lang="zh-CN" altLang="en-US" sz="2800" b="1" dirty="0">
              <a:solidFill>
                <a:schemeClr val="hlink"/>
              </a:solidFill>
              <a:latin typeface="隶书" pitchFamily="49" charset="-122"/>
              <a:ea typeface="隶书" pitchFamily="49" charset="-122"/>
            </a:endParaRPr>
          </a:p>
          <a:p>
            <a:pPr eaLnBrk="1" hangingPunct="1">
              <a:lnSpc>
                <a:spcPct val="80000"/>
              </a:lnSpc>
            </a:pPr>
            <a:endParaRPr lang="zh-CN" altLang="en-US" sz="2800" b="1" dirty="0">
              <a:ea typeface="隶书" pitchFamily="49" charset="-122"/>
            </a:endParaRPr>
          </a:p>
          <a:p>
            <a:pPr eaLnBrk="1" hangingPunct="1">
              <a:lnSpc>
                <a:spcPct val="80000"/>
              </a:lnSpc>
            </a:pPr>
            <a:r>
              <a:rPr lang="en-US" altLang="zh-CN" sz="2800" b="1" dirty="0">
                <a:solidFill>
                  <a:schemeClr val="hlink"/>
                </a:solidFill>
                <a:latin typeface="隶书" pitchFamily="49" charset="-122"/>
                <a:ea typeface="隶书" pitchFamily="49" charset="-122"/>
              </a:rPr>
              <a:t>2</a:t>
            </a:r>
            <a:r>
              <a:rPr lang="zh-CN" altLang="en-US" sz="2800" b="1" dirty="0">
                <a:solidFill>
                  <a:schemeClr val="hlink"/>
                </a:solidFill>
                <a:latin typeface="隶书" pitchFamily="49" charset="-122"/>
                <a:ea typeface="隶书" pitchFamily="49" charset="-122"/>
              </a:rPr>
              <a:t>、作者在写船头三人时，重点写的是谁？为什么？</a:t>
            </a:r>
            <a:endParaRPr lang="zh-CN" altLang="en-US" sz="2800" b="1" dirty="0">
              <a:solidFill>
                <a:schemeClr val="hlink"/>
              </a:solidFill>
              <a:latin typeface="隶书" pitchFamily="49" charset="-122"/>
              <a:ea typeface="隶书" pitchFamily="49" charset="-122"/>
            </a:endParaRPr>
          </a:p>
          <a:p>
            <a:pPr eaLnBrk="1" hangingPunct="1">
              <a:lnSpc>
                <a:spcPct val="80000"/>
              </a:lnSpc>
            </a:pPr>
            <a:endParaRPr lang="zh-CN" altLang="en-US" b="1" dirty="0">
              <a:solidFill>
                <a:schemeClr val="hlink"/>
              </a:solidFill>
              <a:latin typeface="隶书" pitchFamily="49" charset="-122"/>
              <a:ea typeface="隶书" pitchFamily="49" charset="-122"/>
            </a:endParaRPr>
          </a:p>
          <a:p>
            <a:pPr eaLnBrk="1" hangingPunct="1">
              <a:lnSpc>
                <a:spcPct val="80000"/>
              </a:lnSpc>
            </a:pPr>
            <a:endParaRPr lang="zh-CN" altLang="en-US" b="1" dirty="0">
              <a:solidFill>
                <a:schemeClr val="hlink"/>
              </a:solidFill>
              <a:latin typeface="隶书" pitchFamily="49" charset="-122"/>
              <a:ea typeface="隶书" pitchFamily="49" charset="-122"/>
            </a:endParaRPr>
          </a:p>
          <a:p>
            <a:pPr eaLnBrk="1" hangingPunct="1">
              <a:lnSpc>
                <a:spcPct val="80000"/>
              </a:lnSpc>
            </a:pPr>
            <a:endParaRPr lang="zh-CN" altLang="en-US" b="1" dirty="0">
              <a:solidFill>
                <a:schemeClr val="hlink"/>
              </a:solidFill>
              <a:latin typeface="隶书" pitchFamily="49" charset="-122"/>
              <a:ea typeface="隶书" pitchFamily="49" charset="-122"/>
            </a:endParaRPr>
          </a:p>
          <a:p>
            <a:pPr eaLnBrk="1" hangingPunct="1">
              <a:lnSpc>
                <a:spcPct val="80000"/>
              </a:lnSpc>
            </a:pPr>
            <a:endParaRPr lang="zh-CN" altLang="en-US" b="1" dirty="0">
              <a:solidFill>
                <a:schemeClr val="hlink"/>
              </a:solidFill>
              <a:latin typeface="隶书" pitchFamily="49" charset="-122"/>
              <a:ea typeface="隶书" pitchFamily="49" charset="-122"/>
            </a:endParaRPr>
          </a:p>
          <a:p>
            <a:pPr eaLnBrk="1" hangingPunct="1">
              <a:lnSpc>
                <a:spcPct val="80000"/>
              </a:lnSpc>
            </a:pPr>
            <a:r>
              <a:rPr lang="en-US" altLang="zh-CN" b="1" dirty="0">
                <a:solidFill>
                  <a:schemeClr val="hlink"/>
                </a:solidFill>
                <a:latin typeface="隶书" pitchFamily="49" charset="-122"/>
                <a:ea typeface="隶书" pitchFamily="49" charset="-122"/>
              </a:rPr>
              <a:t>3</a:t>
            </a:r>
            <a:r>
              <a:rPr lang="zh-CN" altLang="en-US" b="1" dirty="0">
                <a:solidFill>
                  <a:schemeClr val="hlink"/>
                </a:solidFill>
                <a:latin typeface="隶书" pitchFamily="49" charset="-122"/>
                <a:ea typeface="隶书" pitchFamily="49" charset="-122"/>
              </a:rPr>
              <a:t>、从哪些地方看出雕刻者技艺的高超？</a:t>
            </a:r>
            <a:endParaRPr lang="zh-CN" altLang="en-US" b="1" dirty="0">
              <a:solidFill>
                <a:schemeClr val="hlink"/>
              </a:solidFill>
              <a:latin typeface="隶书" pitchFamily="49" charset="-122"/>
              <a:ea typeface="隶书" pitchFamily="49" charset="-122"/>
            </a:endParaRPr>
          </a:p>
          <a:p>
            <a:pPr eaLnBrk="1" hangingPunct="1">
              <a:lnSpc>
                <a:spcPct val="80000"/>
              </a:lnSpc>
            </a:pPr>
            <a:endParaRPr lang="zh-CN" altLang="en-US" b="1" dirty="0">
              <a:ea typeface="隶书" pitchFamily="49" charset="-122"/>
            </a:endParaRPr>
          </a:p>
          <a:p>
            <a:pPr eaLnBrk="1" hangingPunct="1">
              <a:lnSpc>
                <a:spcPct val="80000"/>
              </a:lnSpc>
            </a:pPr>
            <a:endParaRPr lang="en-US" altLang="zh-CN" sz="2800" b="1" dirty="0">
              <a:ea typeface="隶书" pitchFamily="49" charset="-122"/>
            </a:endParaRPr>
          </a:p>
        </p:txBody>
      </p:sp>
      <p:sp>
        <p:nvSpPr>
          <p:cNvPr id="18436" name="Rectangle 4"/>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18437" name="Text Box 6"/>
          <p:cNvSpPr txBox="1"/>
          <p:nvPr/>
        </p:nvSpPr>
        <p:spPr>
          <a:xfrm>
            <a:off x="0" y="0"/>
            <a:ext cx="22098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逐段研读</a:t>
            </a:r>
            <a:endParaRPr lang="zh-CN" altLang="en-US" sz="3200" b="1" dirty="0">
              <a:solidFill>
                <a:srgbClr val="FF3300"/>
              </a:solidFill>
              <a:latin typeface="Times New Roman" panose="02020603050405020304" pitchFamily="18" charset="0"/>
              <a:ea typeface="华文新魏" pitchFamily="2" charset="-122"/>
            </a:endParaRPr>
          </a:p>
        </p:txBody>
      </p:sp>
      <p:sp>
        <p:nvSpPr>
          <p:cNvPr id="10247" name="Text Box 7"/>
          <p:cNvSpPr txBox="1"/>
          <p:nvPr/>
        </p:nvSpPr>
        <p:spPr>
          <a:xfrm>
            <a:off x="381000" y="2362200"/>
            <a:ext cx="8534400" cy="519113"/>
          </a:xfrm>
          <a:prstGeom prst="rect">
            <a:avLst/>
          </a:prstGeom>
          <a:noFill/>
          <a:ln w="9525">
            <a:noFill/>
          </a:ln>
        </p:spPr>
        <p:txBody>
          <a:bodyPr>
            <a:spAutoFit/>
          </a:bodyPr>
          <a:p>
            <a:pPr lvl="0" eaLnBrk="1" hangingPunct="1">
              <a:spcBef>
                <a:spcPct val="50000"/>
              </a:spcBef>
            </a:pPr>
            <a:r>
              <a:rPr lang="zh-CN" altLang="en-US" sz="2800" b="1" dirty="0">
                <a:latin typeface="Times New Roman" panose="02020603050405020304" pitchFamily="18" charset="0"/>
                <a:ea typeface="隶书" pitchFamily="49" charset="-122"/>
              </a:rPr>
              <a:t>描述船头三人的神情态度。</a:t>
            </a:r>
            <a:endParaRPr lang="zh-CN" altLang="en-US" sz="2800" b="1" dirty="0">
              <a:latin typeface="Times New Roman" panose="02020603050405020304" pitchFamily="18" charset="0"/>
              <a:ea typeface="隶书" pitchFamily="49" charset="-122"/>
            </a:endParaRPr>
          </a:p>
        </p:txBody>
      </p:sp>
      <p:sp>
        <p:nvSpPr>
          <p:cNvPr id="10248" name="Text Box 8"/>
          <p:cNvSpPr txBox="1"/>
          <p:nvPr/>
        </p:nvSpPr>
        <p:spPr>
          <a:xfrm>
            <a:off x="381000" y="3352800"/>
            <a:ext cx="8763000" cy="2346325"/>
          </a:xfrm>
          <a:prstGeom prst="rect">
            <a:avLst/>
          </a:prstGeom>
          <a:noFill/>
          <a:ln w="9525">
            <a:noFill/>
          </a:ln>
        </p:spPr>
        <p:txBody>
          <a:bodyPr>
            <a:spAutoFit/>
          </a:bodyPr>
          <a:p>
            <a:pPr lvl="0" eaLnBrk="1" hangingPunct="1">
              <a:lnSpc>
                <a:spcPct val="80000"/>
              </a:lnSpc>
              <a:spcBef>
                <a:spcPct val="20000"/>
              </a:spcBef>
              <a:buChar char="•"/>
            </a:pPr>
            <a:r>
              <a:rPr lang="zh-CN" altLang="en-US" sz="2800" b="1" dirty="0">
                <a:latin typeface="Times New Roman" panose="02020603050405020304" pitchFamily="18" charset="0"/>
                <a:ea typeface="隶书" pitchFamily="49" charset="-122"/>
              </a:rPr>
              <a:t>重点写了苏东坡。因为在三人中，苏轼居中，作者起笔直逼其面：“峨冠而多髯者”，因雕刻者刻得仔细，所以作者写得就细腻，其他两人则相对简略些。其次，因核舟的雕刻主题为“盖大苏泛赤壁云”，所以苏轼应为主要人物。</a:t>
            </a:r>
            <a:endParaRPr lang="zh-CN" altLang="en-US" sz="2800" b="1" dirty="0">
              <a:latin typeface="Times New Roman" panose="02020603050405020304" pitchFamily="18" charset="0"/>
              <a:ea typeface="隶书" pitchFamily="49" charset="-122"/>
            </a:endParaRPr>
          </a:p>
          <a:p>
            <a:pPr lvl="0" eaLnBrk="1" hangingPunct="1">
              <a:spcBef>
                <a:spcPct val="50000"/>
              </a:spcBef>
            </a:pPr>
            <a:endParaRPr lang="en-US" altLang="zh-CN" dirty="0">
              <a:latin typeface="Times New Roman" panose="02020603050405020304" pitchFamily="18" charset="0"/>
              <a:ea typeface="宋体" panose="02010600030101010101" pitchFamily="2" charset="-122"/>
            </a:endParaRPr>
          </a:p>
        </p:txBody>
      </p:sp>
      <p:sp>
        <p:nvSpPr>
          <p:cNvPr id="10249" name="Text Box 9"/>
          <p:cNvSpPr txBox="1"/>
          <p:nvPr/>
        </p:nvSpPr>
        <p:spPr>
          <a:xfrm>
            <a:off x="304800" y="5791200"/>
            <a:ext cx="8153400" cy="1066800"/>
          </a:xfrm>
          <a:prstGeom prst="rect">
            <a:avLst/>
          </a:prstGeom>
          <a:noFill/>
          <a:ln w="9525">
            <a:noFill/>
          </a:ln>
        </p:spPr>
        <p:txBody>
          <a:bodyPr>
            <a:spAutoFit/>
          </a:bodyPr>
          <a:p>
            <a:pPr lvl="0" eaLnBrk="1" hangingPunct="1">
              <a:spcBef>
                <a:spcPct val="50000"/>
              </a:spcBef>
            </a:pPr>
            <a:r>
              <a:rPr lang="zh-CN" altLang="en-US" sz="3200" b="1" dirty="0">
                <a:latin typeface="Times New Roman" panose="02020603050405020304" pitchFamily="18" charset="0"/>
                <a:ea typeface="隶书" pitchFamily="49" charset="-122"/>
              </a:rPr>
              <a:t>例如：东坡的外貌刻画；东坡、鲁直衣褶的介绍、佛印所挂念珠之描述等都可看出。</a:t>
            </a:r>
            <a:endParaRPr lang="zh-CN" altLang="en-US" sz="3200" b="1" dirty="0">
              <a:latin typeface="Times New Roman" panose="02020603050405020304" pitchFamily="18" charset="0"/>
              <a:ea typeface="隶书" pitchFamily="49"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7"/>
                                        </p:tgtEl>
                                        <p:attrNameLst>
                                          <p:attrName>style.visibility</p:attrName>
                                        </p:attrNameLst>
                                      </p:cBhvr>
                                      <p:to>
                                        <p:strVal val="visible"/>
                                      </p:to>
                                    </p:set>
                                    <p:anim calcmode="lin" valueType="num">
                                      <p:cBhvr additive="base">
                                        <p:cTn id="7" dur="500" fill="hold"/>
                                        <p:tgtEl>
                                          <p:spTgt spid="10247"/>
                                        </p:tgtEl>
                                        <p:attrNameLst>
                                          <p:attrName>ppt_x</p:attrName>
                                        </p:attrNameLst>
                                      </p:cBhvr>
                                      <p:tavLst>
                                        <p:tav tm="0">
                                          <p:val>
                                            <p:strVal val="#ppt_x"/>
                                          </p:val>
                                        </p:tav>
                                        <p:tav tm="100000">
                                          <p:val>
                                            <p:strVal val="#ppt_x"/>
                                          </p:val>
                                        </p:tav>
                                      </p:tavLst>
                                    </p:anim>
                                    <p:anim calcmode="lin" valueType="num">
                                      <p:cBhvr additive="base">
                                        <p:cTn id="8" dur="500" fill="hold"/>
                                        <p:tgtEl>
                                          <p:spTgt spid="102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8"/>
                                        </p:tgtEl>
                                        <p:attrNameLst>
                                          <p:attrName>style.visibility</p:attrName>
                                        </p:attrNameLst>
                                      </p:cBhvr>
                                      <p:to>
                                        <p:strVal val="visible"/>
                                      </p:to>
                                    </p:set>
                                    <p:anim calcmode="lin" valueType="num">
                                      <p:cBhvr additive="base">
                                        <p:cTn id="13" dur="500" fill="hold"/>
                                        <p:tgtEl>
                                          <p:spTgt spid="10248"/>
                                        </p:tgtEl>
                                        <p:attrNameLst>
                                          <p:attrName>ppt_x</p:attrName>
                                        </p:attrNameLst>
                                      </p:cBhvr>
                                      <p:tavLst>
                                        <p:tav tm="0">
                                          <p:val>
                                            <p:strVal val="#ppt_x"/>
                                          </p:val>
                                        </p:tav>
                                        <p:tav tm="100000">
                                          <p:val>
                                            <p:strVal val="#ppt_x"/>
                                          </p:val>
                                        </p:tav>
                                      </p:tavLst>
                                    </p:anim>
                                    <p:anim calcmode="lin" valueType="num">
                                      <p:cBhvr additive="base">
                                        <p:cTn id="14" dur="500" fill="hold"/>
                                        <p:tgtEl>
                                          <p:spTgt spid="1024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9"/>
                                        </p:tgtEl>
                                        <p:attrNameLst>
                                          <p:attrName>style.visibility</p:attrName>
                                        </p:attrNameLst>
                                      </p:cBhvr>
                                      <p:to>
                                        <p:strVal val="visible"/>
                                      </p:to>
                                    </p:set>
                                    <p:anim calcmode="lin" valueType="num">
                                      <p:cBhvr additive="base">
                                        <p:cTn id="19" dur="500" fill="hold"/>
                                        <p:tgtEl>
                                          <p:spTgt spid="10249"/>
                                        </p:tgtEl>
                                        <p:attrNameLst>
                                          <p:attrName>ppt_x</p:attrName>
                                        </p:attrNameLst>
                                      </p:cBhvr>
                                      <p:tavLst>
                                        <p:tav tm="0">
                                          <p:val>
                                            <p:strVal val="#ppt_x"/>
                                          </p:val>
                                        </p:tav>
                                        <p:tav tm="100000">
                                          <p:val>
                                            <p:strVal val="#ppt_x"/>
                                          </p:val>
                                        </p:tav>
                                      </p:tavLst>
                                    </p:anim>
                                    <p:anim calcmode="lin" valueType="num">
                                      <p:cBhvr additive="base">
                                        <p:cTn id="20" dur="500" fill="hold"/>
                                        <p:tgtEl>
                                          <p:spTgt spid="102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p:bldP spid="10248" grpId="0"/>
      <p:bldP spid="102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Picture 8" descr="雨巷5"/>
          <p:cNvPicPr>
            <a:picLocks noChangeAspect="1"/>
          </p:cNvPicPr>
          <p:nvPr/>
        </p:nvPicPr>
        <p:blipFill>
          <a:blip r:embed="rId1">
            <a:lum bright="72000"/>
          </a:blip>
          <a:stretch>
            <a:fillRect/>
          </a:stretch>
        </p:blipFill>
        <p:spPr>
          <a:xfrm>
            <a:off x="0" y="-571500"/>
            <a:ext cx="9144000" cy="7429500"/>
          </a:xfrm>
          <a:prstGeom prst="rect">
            <a:avLst/>
          </a:prstGeom>
          <a:noFill/>
          <a:ln w="9525">
            <a:noFill/>
          </a:ln>
        </p:spPr>
      </p:pic>
      <p:sp>
        <p:nvSpPr>
          <p:cNvPr id="19459" name="Rectangle 2"/>
          <p:cNvSpPr>
            <a:spLocks noGrp="1"/>
          </p:cNvSpPr>
          <p:nvPr>
            <p:ph type="title"/>
          </p:nvPr>
        </p:nvSpPr>
        <p:spPr>
          <a:xfrm>
            <a:off x="381000" y="685800"/>
            <a:ext cx="8540750" cy="620713"/>
          </a:xfrm>
        </p:spPr>
        <p:txBody>
          <a:bodyPr vert="horz" wrap="square" lIns="91440" tIns="45720" rIns="91440" bIns="45720" anchor="ctr"/>
          <a:p>
            <a:pPr eaLnBrk="1" hangingPunct="1"/>
            <a:r>
              <a:rPr lang="zh-CN" altLang="en-US" dirty="0">
                <a:solidFill>
                  <a:srgbClr val="CC6600"/>
                </a:solidFill>
                <a:ea typeface="隶书" pitchFamily="49" charset="-122"/>
              </a:rPr>
              <a:t>学习课文第四段，想一想：</a:t>
            </a:r>
            <a:endParaRPr lang="zh-CN" altLang="en-US" dirty="0">
              <a:solidFill>
                <a:srgbClr val="CC6600"/>
              </a:solidFill>
              <a:ea typeface="隶书" pitchFamily="49" charset="-122"/>
            </a:endParaRPr>
          </a:p>
        </p:txBody>
      </p:sp>
      <p:sp>
        <p:nvSpPr>
          <p:cNvPr id="13315" name="Rectangle 3"/>
          <p:cNvSpPr>
            <a:spLocks noGrp="1"/>
          </p:cNvSpPr>
          <p:nvPr>
            <p:ph idx="1"/>
          </p:nvPr>
        </p:nvSpPr>
        <p:spPr>
          <a:xfrm>
            <a:off x="0" y="1600200"/>
            <a:ext cx="9144000" cy="6165850"/>
          </a:xfrm>
        </p:spPr>
        <p:txBody>
          <a:bodyPr vert="horz" wrap="square" lIns="91440" tIns="45720" rIns="91440" bIns="45720" anchor="t"/>
          <a:p>
            <a:pPr eaLnBrk="1" hangingPunct="1"/>
            <a:r>
              <a:rPr lang="en-US" altLang="zh-CN" sz="3600" b="1" dirty="0">
                <a:solidFill>
                  <a:schemeClr val="hlink"/>
                </a:solidFill>
                <a:latin typeface="隶书" pitchFamily="49" charset="-122"/>
                <a:ea typeface="隶书" pitchFamily="49" charset="-122"/>
              </a:rPr>
              <a:t>1</a:t>
            </a:r>
            <a:r>
              <a:rPr lang="zh-CN" altLang="en-US" sz="3600" b="1" dirty="0">
                <a:solidFill>
                  <a:schemeClr val="hlink"/>
                </a:solidFill>
                <a:latin typeface="隶书" pitchFamily="49" charset="-122"/>
                <a:ea typeface="隶书" pitchFamily="49" charset="-122"/>
              </a:rPr>
              <a:t>、本段文字说明舟尾的情况是怎样布局的呢？</a:t>
            </a:r>
            <a:endParaRPr lang="zh-CN" altLang="en-US" sz="3600" b="1" dirty="0">
              <a:solidFill>
                <a:schemeClr val="hlink"/>
              </a:solidFill>
              <a:latin typeface="隶书" pitchFamily="49" charset="-122"/>
              <a:ea typeface="隶书" pitchFamily="49" charset="-122"/>
            </a:endParaRPr>
          </a:p>
          <a:p>
            <a:pPr eaLnBrk="1" hangingPunct="1"/>
            <a:endParaRPr lang="zh-CN" altLang="en-US" sz="4000" b="1" dirty="0">
              <a:latin typeface="隶书" pitchFamily="49" charset="-122"/>
              <a:ea typeface="隶书" pitchFamily="49" charset="-122"/>
            </a:endParaRPr>
          </a:p>
          <a:p>
            <a:pPr eaLnBrk="1" hangingPunct="1"/>
            <a:r>
              <a:rPr lang="en-US" altLang="zh-CN" b="1" dirty="0">
                <a:solidFill>
                  <a:schemeClr val="hlink"/>
                </a:solidFill>
                <a:latin typeface="隶书" pitchFamily="49" charset="-122"/>
                <a:ea typeface="隶书" pitchFamily="49" charset="-122"/>
              </a:rPr>
              <a:t>2</a:t>
            </a:r>
            <a:r>
              <a:rPr lang="zh-CN" altLang="en-US" b="1" dirty="0">
                <a:solidFill>
                  <a:schemeClr val="hlink"/>
                </a:solidFill>
                <a:latin typeface="隶书" pitchFamily="49" charset="-122"/>
                <a:ea typeface="隶书" pitchFamily="49" charset="-122"/>
              </a:rPr>
              <a:t>、本段描写舟子的神情动作，渲染了一种什么氛围？</a:t>
            </a:r>
            <a:endParaRPr lang="zh-CN" altLang="en-US" b="1" dirty="0">
              <a:solidFill>
                <a:schemeClr val="hlink"/>
              </a:solidFill>
              <a:latin typeface="隶书" pitchFamily="49" charset="-122"/>
              <a:ea typeface="隶书" pitchFamily="49" charset="-122"/>
            </a:endParaRPr>
          </a:p>
          <a:p>
            <a:pPr eaLnBrk="1" hangingPunct="1">
              <a:buNone/>
            </a:pPr>
            <a:endParaRPr lang="en-US" altLang="zh-CN" sz="4000" b="1" dirty="0">
              <a:latin typeface="隶书" pitchFamily="49" charset="-122"/>
              <a:ea typeface="隶书" pitchFamily="49" charset="-122"/>
            </a:endParaRPr>
          </a:p>
        </p:txBody>
      </p:sp>
      <p:sp>
        <p:nvSpPr>
          <p:cNvPr id="19461" name="Rectangle 4"/>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19462" name="Text Box 5"/>
          <p:cNvSpPr txBox="1"/>
          <p:nvPr/>
        </p:nvSpPr>
        <p:spPr>
          <a:xfrm>
            <a:off x="0" y="0"/>
            <a:ext cx="22098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逐段研读</a:t>
            </a:r>
            <a:endParaRPr lang="zh-CN" altLang="en-US" sz="3200" b="1" dirty="0">
              <a:solidFill>
                <a:srgbClr val="FF3300"/>
              </a:solidFill>
              <a:latin typeface="Times New Roman" panose="02020603050405020304" pitchFamily="18" charset="0"/>
              <a:ea typeface="华文新魏" pitchFamily="2" charset="-122"/>
            </a:endParaRPr>
          </a:p>
        </p:txBody>
      </p:sp>
      <p:sp>
        <p:nvSpPr>
          <p:cNvPr id="13318" name="Text Box 6"/>
          <p:cNvSpPr txBox="1"/>
          <p:nvPr/>
        </p:nvSpPr>
        <p:spPr>
          <a:xfrm>
            <a:off x="304800" y="2743200"/>
            <a:ext cx="8610600" cy="946150"/>
          </a:xfrm>
          <a:prstGeom prst="rect">
            <a:avLst/>
          </a:prstGeom>
          <a:noFill/>
          <a:ln w="9525">
            <a:noFill/>
          </a:ln>
        </p:spPr>
        <p:txBody>
          <a:bodyPr>
            <a:spAutoFit/>
          </a:bodyPr>
          <a:p>
            <a:pPr lvl="0" eaLnBrk="1" hangingPunct="1">
              <a:spcBef>
                <a:spcPct val="50000"/>
              </a:spcBef>
            </a:pPr>
            <a:r>
              <a:rPr lang="zh-CN" altLang="en-US" sz="2800" b="1" dirty="0">
                <a:latin typeface="隶书" pitchFamily="49" charset="-122"/>
                <a:ea typeface="隶书" pitchFamily="49" charset="-122"/>
              </a:rPr>
              <a:t>主要运用了</a:t>
            </a:r>
            <a:r>
              <a:rPr lang="zh-CN" altLang="en-US" sz="2800" b="1" dirty="0">
                <a:solidFill>
                  <a:srgbClr val="16C633"/>
                </a:solidFill>
                <a:latin typeface="隶书" pitchFamily="49" charset="-122"/>
                <a:ea typeface="隶书" pitchFamily="49" charset="-122"/>
              </a:rPr>
              <a:t>总</a:t>
            </a:r>
            <a:r>
              <a:rPr lang="en-US" altLang="zh-CN" sz="2800" b="1" dirty="0">
                <a:solidFill>
                  <a:srgbClr val="16C633"/>
                </a:solidFill>
                <a:latin typeface="Times New Roman" panose="02020603050405020304" pitchFamily="18" charset="0"/>
                <a:ea typeface="隶书" pitchFamily="49" charset="-122"/>
              </a:rPr>
              <a:t>——</a:t>
            </a:r>
            <a:r>
              <a:rPr lang="zh-CN" altLang="en-US" sz="2800" b="1" dirty="0">
                <a:solidFill>
                  <a:srgbClr val="16C633"/>
                </a:solidFill>
                <a:latin typeface="隶书" pitchFamily="49" charset="-122"/>
                <a:ea typeface="隶书" pitchFamily="49" charset="-122"/>
              </a:rPr>
              <a:t>分</a:t>
            </a:r>
            <a:r>
              <a:rPr lang="zh-CN" altLang="en-US" sz="2800" b="1" dirty="0">
                <a:latin typeface="隶书" pitchFamily="49" charset="-122"/>
                <a:ea typeface="隶书" pitchFamily="49" charset="-122"/>
              </a:rPr>
              <a:t>结构。先说</a:t>
            </a:r>
            <a:r>
              <a:rPr lang="zh-CN" altLang="en-US" sz="2800" b="1" dirty="0">
                <a:latin typeface="Times New Roman" panose="02020603050405020304" pitchFamily="18" charset="0"/>
                <a:ea typeface="隶书" pitchFamily="49" charset="-122"/>
              </a:rPr>
              <a:t>“</a:t>
            </a:r>
            <a:r>
              <a:rPr lang="zh-CN" altLang="en-US" sz="2800" b="1" dirty="0">
                <a:latin typeface="隶书" pitchFamily="49" charset="-122"/>
                <a:ea typeface="隶书" pitchFamily="49" charset="-122"/>
              </a:rPr>
              <a:t>楫左右舟子各一人</a:t>
            </a:r>
            <a:r>
              <a:rPr lang="zh-CN" altLang="en-US" sz="2800" b="1" dirty="0">
                <a:latin typeface="Times New Roman" panose="02020603050405020304" pitchFamily="18" charset="0"/>
                <a:ea typeface="隶书" pitchFamily="49" charset="-122"/>
              </a:rPr>
              <a:t>”</a:t>
            </a:r>
            <a:r>
              <a:rPr lang="zh-CN" altLang="en-US" sz="2800" b="1" dirty="0">
                <a:latin typeface="隶书" pitchFamily="49" charset="-122"/>
                <a:ea typeface="隶书" pitchFamily="49" charset="-122"/>
              </a:rPr>
              <a:t>而后分说</a:t>
            </a:r>
            <a:r>
              <a:rPr lang="zh-CN" altLang="en-US" sz="2800" b="1" dirty="0">
                <a:latin typeface="Times New Roman" panose="02020603050405020304" pitchFamily="18" charset="0"/>
                <a:ea typeface="隶书" pitchFamily="49" charset="-122"/>
              </a:rPr>
              <a:t>“</a:t>
            </a:r>
            <a:r>
              <a:rPr lang="zh-CN" altLang="en-US" sz="2800" b="1" dirty="0">
                <a:latin typeface="隶书" pitchFamily="49" charset="-122"/>
                <a:ea typeface="隶书" pitchFamily="49" charset="-122"/>
              </a:rPr>
              <a:t>居右者</a:t>
            </a:r>
            <a:r>
              <a:rPr lang="zh-CN" altLang="en-US" sz="2800" b="1" dirty="0">
                <a:latin typeface="Times New Roman" panose="02020603050405020304" pitchFamily="18" charset="0"/>
                <a:ea typeface="隶书" pitchFamily="49" charset="-122"/>
              </a:rPr>
              <a:t>”</a:t>
            </a:r>
            <a:r>
              <a:rPr lang="zh-CN" altLang="en-US" sz="2800" b="1" dirty="0">
                <a:latin typeface="隶书" pitchFamily="49" charset="-122"/>
                <a:ea typeface="隶书" pitchFamily="49" charset="-122"/>
              </a:rPr>
              <a:t>和</a:t>
            </a:r>
            <a:r>
              <a:rPr lang="zh-CN" altLang="en-US" sz="2800" b="1" dirty="0">
                <a:latin typeface="Times New Roman" panose="02020603050405020304" pitchFamily="18" charset="0"/>
                <a:ea typeface="隶书" pitchFamily="49" charset="-122"/>
              </a:rPr>
              <a:t>“</a:t>
            </a:r>
            <a:r>
              <a:rPr lang="zh-CN" altLang="en-US" sz="2800" b="1" dirty="0">
                <a:latin typeface="隶书" pitchFamily="49" charset="-122"/>
                <a:ea typeface="隶书" pitchFamily="49" charset="-122"/>
              </a:rPr>
              <a:t>居左者</a:t>
            </a:r>
            <a:r>
              <a:rPr lang="zh-CN" altLang="en-US" sz="2800" b="1" dirty="0">
                <a:latin typeface="Times New Roman" panose="02020603050405020304" pitchFamily="18" charset="0"/>
                <a:ea typeface="隶书" pitchFamily="49" charset="-122"/>
              </a:rPr>
              <a:t>”</a:t>
            </a:r>
            <a:r>
              <a:rPr lang="zh-CN" altLang="en-US" sz="2800" b="1" dirty="0">
                <a:latin typeface="隶书" pitchFamily="49" charset="-122"/>
                <a:ea typeface="隶书" pitchFamily="49" charset="-122"/>
              </a:rPr>
              <a:t>。</a:t>
            </a:r>
            <a:endParaRPr lang="zh-CN" altLang="en-US" sz="2800" b="1" dirty="0">
              <a:latin typeface="隶书" pitchFamily="49" charset="-122"/>
              <a:ea typeface="隶书" pitchFamily="49" charset="-122"/>
            </a:endParaRPr>
          </a:p>
        </p:txBody>
      </p:sp>
      <p:sp>
        <p:nvSpPr>
          <p:cNvPr id="13319" name="Text Box 7"/>
          <p:cNvSpPr txBox="1"/>
          <p:nvPr/>
        </p:nvSpPr>
        <p:spPr>
          <a:xfrm>
            <a:off x="304800" y="4419600"/>
            <a:ext cx="8839200" cy="2227263"/>
          </a:xfrm>
          <a:prstGeom prst="rect">
            <a:avLst/>
          </a:prstGeom>
          <a:noFill/>
          <a:ln w="9525">
            <a:noFill/>
          </a:ln>
        </p:spPr>
        <p:txBody>
          <a:bodyPr>
            <a:spAutoFit/>
          </a:bodyPr>
          <a:p>
            <a:pPr lvl="0" eaLnBrk="1" hangingPunct="1">
              <a:spcBef>
                <a:spcPct val="50000"/>
              </a:spcBef>
            </a:pPr>
            <a:r>
              <a:rPr lang="zh-CN" altLang="en-US" sz="2800" b="1" dirty="0">
                <a:latin typeface="隶书" pitchFamily="49" charset="-122"/>
                <a:ea typeface="隶书" pitchFamily="49" charset="-122"/>
              </a:rPr>
              <a:t>一舟子</a:t>
            </a:r>
            <a:r>
              <a:rPr lang="zh-CN" altLang="en-US" sz="2800" b="1" dirty="0">
                <a:latin typeface="Times New Roman" panose="02020603050405020304" pitchFamily="18" charset="0"/>
                <a:ea typeface="隶书" pitchFamily="49" charset="-122"/>
              </a:rPr>
              <a:t>“</a:t>
            </a:r>
            <a:r>
              <a:rPr lang="zh-CN" altLang="en-US" sz="2800" b="1" dirty="0">
                <a:latin typeface="隶书" pitchFamily="49" charset="-122"/>
                <a:ea typeface="隶书" pitchFamily="49" charset="-122"/>
              </a:rPr>
              <a:t>若啸呼状</a:t>
            </a:r>
            <a:r>
              <a:rPr lang="zh-CN" altLang="en-US" sz="2800" b="1" dirty="0">
                <a:latin typeface="Times New Roman" panose="02020603050405020304" pitchFamily="18" charset="0"/>
                <a:ea typeface="隶书" pitchFamily="49" charset="-122"/>
              </a:rPr>
              <a:t>”</a:t>
            </a:r>
            <a:r>
              <a:rPr lang="zh-CN" altLang="en-US" sz="2800" b="1" dirty="0">
                <a:latin typeface="隶书" pitchFamily="49" charset="-122"/>
                <a:ea typeface="隶书" pitchFamily="49" charset="-122"/>
              </a:rPr>
              <a:t>，显得悠然自得；另一舟子</a:t>
            </a:r>
            <a:r>
              <a:rPr lang="zh-CN" altLang="en-US" sz="2800" b="1" dirty="0">
                <a:latin typeface="Times New Roman" panose="02020603050405020304" pitchFamily="18" charset="0"/>
                <a:ea typeface="隶书" pitchFamily="49" charset="-122"/>
              </a:rPr>
              <a:t>“</a:t>
            </a:r>
            <a:r>
              <a:rPr lang="zh-CN" altLang="en-US" sz="2800" b="1" dirty="0">
                <a:latin typeface="隶书" pitchFamily="49" charset="-122"/>
                <a:ea typeface="隶书" pitchFamily="49" charset="-122"/>
              </a:rPr>
              <a:t>视端容寂，若听茶声然</a:t>
            </a:r>
            <a:r>
              <a:rPr lang="zh-CN" altLang="en-US" sz="2800" b="1" dirty="0">
                <a:latin typeface="Times New Roman" panose="02020603050405020304" pitchFamily="18" charset="0"/>
                <a:ea typeface="隶书" pitchFamily="49" charset="-122"/>
              </a:rPr>
              <a:t>”</a:t>
            </a:r>
            <a:r>
              <a:rPr lang="zh-CN" altLang="en-US" sz="2800" b="1" dirty="0">
                <a:latin typeface="隶书" pitchFamily="49" charset="-122"/>
                <a:ea typeface="隶书" pitchFamily="49" charset="-122"/>
              </a:rPr>
              <a:t>，显得从容自若。两舟子共同营造了一种愉悦、轻松、自由自在的气氛。加上舟尾横卧的舟楫，更加暗示了有楫同无楫，有舟子同无舟子差不多的一种放任自流的悠闲境界。</a:t>
            </a:r>
            <a:endParaRPr lang="zh-CN" altLang="en-US" sz="2800" b="1" dirty="0">
              <a:latin typeface="隶书" pitchFamily="49" charset="-122"/>
              <a:ea typeface="隶书" pitchFamily="49"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5">
                                            <p:txEl>
                                              <p:charRg st="0" end="22"/>
                                            </p:txEl>
                                          </p:spTgt>
                                        </p:tgtEl>
                                        <p:attrNameLst>
                                          <p:attrName>style.visibility</p:attrName>
                                        </p:attrNameLst>
                                      </p:cBhvr>
                                      <p:to>
                                        <p:strVal val="visible"/>
                                      </p:to>
                                    </p:set>
                                    <p:animEffect transition="in" filter="box(in)">
                                      <p:cBhvr>
                                        <p:cTn id="7" dur="500"/>
                                        <p:tgtEl>
                                          <p:spTgt spid="13315">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315">
                                            <p:txEl>
                                              <p:charRg st="23" end="48"/>
                                            </p:txEl>
                                          </p:spTgt>
                                        </p:tgtEl>
                                        <p:attrNameLst>
                                          <p:attrName>style.visibility</p:attrName>
                                        </p:attrNameLst>
                                      </p:cBhvr>
                                      <p:to>
                                        <p:strVal val="visible"/>
                                      </p:to>
                                    </p:set>
                                    <p:animEffect transition="in" filter="box(in)">
                                      <p:cBhvr>
                                        <p:cTn id="12" dur="500"/>
                                        <p:tgtEl>
                                          <p:spTgt spid="13315">
                                            <p:txEl>
                                              <p:charRg st="23" end="4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318"/>
                                        </p:tgtEl>
                                        <p:attrNameLst>
                                          <p:attrName>style.visibility</p:attrName>
                                        </p:attrNameLst>
                                      </p:cBhvr>
                                      <p:to>
                                        <p:strVal val="visible"/>
                                      </p:to>
                                    </p:set>
                                    <p:anim calcmode="lin" valueType="num">
                                      <p:cBhvr additive="base">
                                        <p:cTn id="17" dur="500" fill="hold"/>
                                        <p:tgtEl>
                                          <p:spTgt spid="13318"/>
                                        </p:tgtEl>
                                        <p:attrNameLst>
                                          <p:attrName>ppt_x</p:attrName>
                                        </p:attrNameLst>
                                      </p:cBhvr>
                                      <p:tavLst>
                                        <p:tav tm="0">
                                          <p:val>
                                            <p:strVal val="#ppt_x"/>
                                          </p:val>
                                        </p:tav>
                                        <p:tav tm="100000">
                                          <p:val>
                                            <p:strVal val="#ppt_x"/>
                                          </p:val>
                                        </p:tav>
                                      </p:tavLst>
                                    </p:anim>
                                    <p:anim calcmode="lin" valueType="num">
                                      <p:cBhvr additive="base">
                                        <p:cTn id="18" dur="500" fill="hold"/>
                                        <p:tgtEl>
                                          <p:spTgt spid="1331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319"/>
                                        </p:tgtEl>
                                        <p:attrNameLst>
                                          <p:attrName>style.visibility</p:attrName>
                                        </p:attrNameLst>
                                      </p:cBhvr>
                                      <p:to>
                                        <p:strVal val="visible"/>
                                      </p:to>
                                    </p:set>
                                    <p:anim calcmode="lin" valueType="num">
                                      <p:cBhvr additive="base">
                                        <p:cTn id="23" dur="500" fill="hold"/>
                                        <p:tgtEl>
                                          <p:spTgt spid="13319"/>
                                        </p:tgtEl>
                                        <p:attrNameLst>
                                          <p:attrName>ppt_x</p:attrName>
                                        </p:attrNameLst>
                                      </p:cBhvr>
                                      <p:tavLst>
                                        <p:tav tm="0">
                                          <p:val>
                                            <p:strVal val="#ppt_x"/>
                                          </p:val>
                                        </p:tav>
                                        <p:tav tm="100000">
                                          <p:val>
                                            <p:strVal val="#ppt_x"/>
                                          </p:val>
                                        </p:tav>
                                      </p:tavLst>
                                    </p:anim>
                                    <p:anim calcmode="lin" valueType="num">
                                      <p:cBhvr additive="base">
                                        <p:cTn id="24" dur="500" fill="hold"/>
                                        <p:tgtEl>
                                          <p:spTgt spid="133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P spid="13318" grpId="0"/>
      <p:bldP spid="133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Picture 7" descr="核舟记全图"/>
          <p:cNvPicPr>
            <a:picLocks noChangeAspect="1"/>
          </p:cNvPicPr>
          <p:nvPr/>
        </p:nvPicPr>
        <p:blipFill>
          <a:blip r:embed="rId1">
            <a:lum bright="66000"/>
          </a:blip>
          <a:stretch>
            <a:fillRect/>
          </a:stretch>
        </p:blipFill>
        <p:spPr>
          <a:xfrm>
            <a:off x="0" y="0"/>
            <a:ext cx="9144000" cy="6858000"/>
          </a:xfrm>
          <a:prstGeom prst="rect">
            <a:avLst/>
          </a:prstGeom>
          <a:noFill/>
          <a:ln w="9525">
            <a:noFill/>
          </a:ln>
        </p:spPr>
      </p:pic>
      <p:sp>
        <p:nvSpPr>
          <p:cNvPr id="27650" name="Rectangle 2"/>
          <p:cNvSpPr>
            <a:spLocks noChangeArrowheads="1"/>
          </p:cNvSpPr>
          <p:nvPr/>
        </p:nvSpPr>
        <p:spPr bwMode="auto">
          <a:xfrm>
            <a:off x="304800" y="990600"/>
            <a:ext cx="8610600" cy="1495425"/>
          </a:xfrm>
          <a:prstGeom prst="rect">
            <a:avLst/>
          </a:prstGeom>
          <a:noFill/>
          <a:ln w="9525">
            <a:noFill/>
            <a:miter lim="800000"/>
          </a:ln>
          <a:effectLst/>
        </p:spPr>
        <p:txBody>
          <a:bodyPr>
            <a:spAutoFit/>
          </a:bodyPr>
          <a:p>
            <a:pPr lvl="0" eaLnBrk="1" hangingPunct="1"/>
            <a:r>
              <a:rPr lang="en-US" altLang="zh-CN" sz="2800" b="1" dirty="0">
                <a:effectLst>
                  <a:outerShdw blurRad="38100" dist="38100" dir="2700000">
                    <a:srgbClr val="C0C0C0"/>
                  </a:outerShdw>
                </a:effectLst>
                <a:latin typeface="楷体_GB2312" pitchFamily="49" charset="-122"/>
                <a:ea typeface="楷体_GB2312" pitchFamily="49" charset="-122"/>
              </a:rPr>
              <a:t>    </a:t>
            </a:r>
            <a:r>
              <a:rPr lang="zh-CN" altLang="en-US" sz="2800" b="1" dirty="0">
                <a:effectLst>
                  <a:outerShdw blurRad="38100" dist="38100" dir="2700000">
                    <a:srgbClr val="C0C0C0"/>
                  </a:outerShdw>
                </a:effectLst>
                <a:latin typeface="楷体_GB2312" pitchFamily="49" charset="-122"/>
                <a:ea typeface="楷体_GB2312" pitchFamily="49" charset="-122"/>
              </a:rPr>
              <a:t>课文分说部分不是按从头到尾的顺序，而是按船的中部、船头、船尾、船背的顺序描述</a:t>
            </a:r>
            <a:r>
              <a:rPr lang="zh-CN" altLang="en-US" sz="2800" b="1" dirty="0">
                <a:effectLst>
                  <a:outerShdw blurRad="38100" dist="38100" dir="2700000">
                    <a:srgbClr val="C0C0C0"/>
                  </a:outerShdw>
                </a:effectLst>
                <a:latin typeface="Times New Roman" panose="02020603050405020304" pitchFamily="18" charset="0"/>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核舟</a:t>
            </a:r>
            <a:r>
              <a:rPr lang="zh-CN" altLang="en-US" sz="2800" b="1" dirty="0">
                <a:effectLst>
                  <a:outerShdw blurRad="38100" dist="38100" dir="2700000">
                    <a:srgbClr val="C0C0C0"/>
                  </a:outerShdw>
                </a:effectLst>
                <a:latin typeface="Times New Roman" panose="02020603050405020304" pitchFamily="18" charset="0"/>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上的景物。作者从船的中部写起，有什么好处？</a:t>
            </a:r>
            <a:r>
              <a:rPr lang="zh-CN" altLang="en-US" sz="3600" b="1" dirty="0">
                <a:effectLst>
                  <a:outerShdw blurRad="38100" dist="38100" dir="2700000">
                    <a:srgbClr val="C0C0C0"/>
                  </a:outerShdw>
                </a:effectLst>
                <a:latin typeface="楷体_GB2312" pitchFamily="49" charset="-122"/>
                <a:ea typeface="楷体_GB2312" pitchFamily="49" charset="-122"/>
              </a:rPr>
              <a:t>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7651" name="Rectangle 3"/>
          <p:cNvSpPr/>
          <p:nvPr/>
        </p:nvSpPr>
        <p:spPr>
          <a:xfrm>
            <a:off x="533400" y="2743200"/>
            <a:ext cx="8229600" cy="3016250"/>
          </a:xfrm>
          <a:prstGeom prst="rect">
            <a:avLst/>
          </a:prstGeom>
          <a:noFill/>
          <a:ln w="9525">
            <a:noFill/>
          </a:ln>
        </p:spPr>
        <p:txBody>
          <a:bodyPr>
            <a:spAutoFit/>
          </a:bodyPr>
          <a:p>
            <a:pPr lvl="0" eaLnBrk="1" hangingPunct="1"/>
            <a:r>
              <a:rPr lang="en-US" altLang="zh-CN" sz="3200" b="1" dirty="0">
                <a:solidFill>
                  <a:schemeClr val="tx2"/>
                </a:solidFill>
                <a:latin typeface="楷体_GB2312" pitchFamily="49" charset="-122"/>
                <a:ea typeface="楷体_GB2312" pitchFamily="49" charset="-122"/>
              </a:rPr>
              <a:t>    </a:t>
            </a:r>
            <a:r>
              <a:rPr lang="zh-CN" altLang="en-US" sz="3200" b="1" dirty="0">
                <a:solidFill>
                  <a:schemeClr val="tx2"/>
                </a:solidFill>
                <a:latin typeface="楷体_GB2312" pitchFamily="49" charset="-122"/>
                <a:ea typeface="楷体_GB2312" pitchFamily="49" charset="-122"/>
              </a:rPr>
              <a:t>先写船中间的船舱部分，叙述它的窗子数量、位置，特别点明右窗扇上刻的是苏轼的</a:t>
            </a:r>
            <a:r>
              <a:rPr lang="en-US" altLang="zh-CN" sz="3200" b="1" dirty="0">
                <a:solidFill>
                  <a:schemeClr val="tx2"/>
                </a:solidFill>
                <a:latin typeface="楷体_GB2312" pitchFamily="49" charset="-122"/>
                <a:ea typeface="楷体_GB2312" pitchFamily="49" charset="-122"/>
              </a:rPr>
              <a:t>《</a:t>
            </a:r>
            <a:r>
              <a:rPr lang="zh-CN" altLang="en-US" sz="3200" b="1" dirty="0">
                <a:solidFill>
                  <a:schemeClr val="tx2"/>
                </a:solidFill>
                <a:latin typeface="楷体_GB2312" pitchFamily="49" charset="-122"/>
                <a:ea typeface="楷体_GB2312" pitchFamily="49" charset="-122"/>
              </a:rPr>
              <a:t>后赤壁赋</a:t>
            </a:r>
            <a:r>
              <a:rPr lang="en-US" altLang="zh-CN" sz="3200" b="1" dirty="0">
                <a:solidFill>
                  <a:schemeClr val="tx2"/>
                </a:solidFill>
                <a:latin typeface="楷体_GB2312" pitchFamily="49" charset="-122"/>
                <a:ea typeface="楷体_GB2312" pitchFamily="49" charset="-122"/>
              </a:rPr>
              <a:t>》</a:t>
            </a:r>
            <a:r>
              <a:rPr lang="zh-CN" altLang="en-US" sz="3200" b="1" dirty="0">
                <a:solidFill>
                  <a:schemeClr val="tx2"/>
                </a:solidFill>
                <a:latin typeface="楷体_GB2312" pitchFamily="49" charset="-122"/>
                <a:ea typeface="楷体_GB2312" pitchFamily="49" charset="-122"/>
              </a:rPr>
              <a:t>中的</a:t>
            </a:r>
            <a:r>
              <a:rPr lang="zh-CN" altLang="en-US" sz="3200" b="1" dirty="0">
                <a:solidFill>
                  <a:schemeClr val="tx2"/>
                </a:solidFill>
                <a:latin typeface="Times New Roman" panose="02020603050405020304" pitchFamily="18" charset="0"/>
                <a:ea typeface="楷体_GB2312" pitchFamily="49" charset="-122"/>
              </a:rPr>
              <a:t>“</a:t>
            </a:r>
            <a:r>
              <a:rPr lang="zh-CN" altLang="en-US" sz="3200" b="1" dirty="0">
                <a:solidFill>
                  <a:schemeClr val="tx2"/>
                </a:solidFill>
                <a:latin typeface="楷体_GB2312" pitchFamily="49" charset="-122"/>
                <a:ea typeface="楷体_GB2312" pitchFamily="49" charset="-122"/>
              </a:rPr>
              <a:t>山高月小，水落石出</a:t>
            </a:r>
            <a:r>
              <a:rPr lang="zh-CN" altLang="en-US" sz="3200" b="1" dirty="0">
                <a:solidFill>
                  <a:schemeClr val="tx2"/>
                </a:solidFill>
                <a:latin typeface="Times New Roman" panose="02020603050405020304" pitchFamily="18" charset="0"/>
                <a:ea typeface="楷体_GB2312" pitchFamily="49" charset="-122"/>
              </a:rPr>
              <a:t>”</a:t>
            </a:r>
            <a:r>
              <a:rPr lang="zh-CN" altLang="en-US" sz="3200" b="1" dirty="0">
                <a:solidFill>
                  <a:schemeClr val="tx2"/>
                </a:solidFill>
                <a:latin typeface="楷体_GB2312" pitchFamily="49" charset="-122"/>
                <a:ea typeface="楷体_GB2312" pitchFamily="49" charset="-122"/>
              </a:rPr>
              <a:t>两句，左窗扇刻的是</a:t>
            </a:r>
            <a:r>
              <a:rPr lang="en-US" altLang="zh-CN" sz="3200" b="1" dirty="0">
                <a:solidFill>
                  <a:schemeClr val="tx2"/>
                </a:solidFill>
                <a:latin typeface="楷体_GB2312" pitchFamily="49" charset="-122"/>
                <a:ea typeface="楷体_GB2312" pitchFamily="49" charset="-122"/>
              </a:rPr>
              <a:t>《</a:t>
            </a:r>
            <a:r>
              <a:rPr lang="zh-CN" altLang="en-US" sz="3200" b="1" dirty="0">
                <a:solidFill>
                  <a:schemeClr val="tx2"/>
                </a:solidFill>
                <a:latin typeface="楷体_GB2312" pitchFamily="49" charset="-122"/>
                <a:ea typeface="楷体_GB2312" pitchFamily="49" charset="-122"/>
              </a:rPr>
              <a:t>前赤壁赋</a:t>
            </a:r>
            <a:r>
              <a:rPr lang="en-US" altLang="zh-CN" sz="3200" b="1" dirty="0">
                <a:solidFill>
                  <a:schemeClr val="tx2"/>
                </a:solidFill>
                <a:latin typeface="楷体_GB2312" pitchFamily="49" charset="-122"/>
                <a:ea typeface="楷体_GB2312" pitchFamily="49" charset="-122"/>
              </a:rPr>
              <a:t>》</a:t>
            </a:r>
            <a:r>
              <a:rPr lang="zh-CN" altLang="en-US" sz="3200" b="1" dirty="0">
                <a:solidFill>
                  <a:schemeClr val="tx2"/>
                </a:solidFill>
                <a:latin typeface="楷体_GB2312" pitchFamily="49" charset="-122"/>
                <a:ea typeface="楷体_GB2312" pitchFamily="49" charset="-122"/>
              </a:rPr>
              <a:t>中</a:t>
            </a:r>
            <a:r>
              <a:rPr lang="zh-CN" altLang="en-US" sz="3200" b="1" dirty="0">
                <a:solidFill>
                  <a:schemeClr val="tx2"/>
                </a:solidFill>
                <a:latin typeface="Times New Roman" panose="02020603050405020304" pitchFamily="18" charset="0"/>
                <a:ea typeface="楷体_GB2312" pitchFamily="49" charset="-122"/>
              </a:rPr>
              <a:t>“</a:t>
            </a:r>
            <a:r>
              <a:rPr lang="zh-CN" altLang="en-US" sz="3200" b="1" dirty="0">
                <a:solidFill>
                  <a:schemeClr val="tx2"/>
                </a:solidFill>
                <a:latin typeface="楷体_GB2312" pitchFamily="49" charset="-122"/>
                <a:ea typeface="楷体_GB2312" pitchFamily="49" charset="-122"/>
              </a:rPr>
              <a:t>清风徐来，水波不兴</a:t>
            </a:r>
            <a:r>
              <a:rPr lang="zh-CN" altLang="en-US" sz="3200" b="1" dirty="0">
                <a:solidFill>
                  <a:schemeClr val="tx2"/>
                </a:solidFill>
                <a:latin typeface="Times New Roman" panose="02020603050405020304" pitchFamily="18" charset="0"/>
                <a:ea typeface="楷体_GB2312" pitchFamily="49" charset="-122"/>
              </a:rPr>
              <a:t>”</a:t>
            </a:r>
            <a:r>
              <a:rPr lang="zh-CN" altLang="en-US" sz="3200" b="1" dirty="0">
                <a:solidFill>
                  <a:schemeClr val="tx2"/>
                </a:solidFill>
                <a:latin typeface="楷体_GB2312" pitchFamily="49" charset="-122"/>
                <a:ea typeface="楷体_GB2312" pitchFamily="49" charset="-122"/>
              </a:rPr>
              <a:t>两句，和第一段末句的</a:t>
            </a:r>
            <a:r>
              <a:rPr lang="zh-CN" altLang="en-US" sz="3200" b="1" dirty="0">
                <a:solidFill>
                  <a:schemeClr val="tx2"/>
                </a:solidFill>
                <a:latin typeface="Times New Roman" panose="02020603050405020304" pitchFamily="18" charset="0"/>
                <a:ea typeface="楷体_GB2312" pitchFamily="49" charset="-122"/>
              </a:rPr>
              <a:t>“</a:t>
            </a:r>
            <a:r>
              <a:rPr lang="zh-CN" altLang="en-US" sz="3200" b="1" dirty="0">
                <a:solidFill>
                  <a:schemeClr val="tx2"/>
                </a:solidFill>
                <a:latin typeface="楷体_GB2312" pitchFamily="49" charset="-122"/>
                <a:ea typeface="楷体_GB2312" pitchFamily="49" charset="-122"/>
              </a:rPr>
              <a:t>大苏泛赤壁</a:t>
            </a:r>
            <a:r>
              <a:rPr lang="zh-CN" altLang="en-US" sz="3200" b="1" dirty="0">
                <a:solidFill>
                  <a:schemeClr val="tx2"/>
                </a:solidFill>
                <a:latin typeface="Times New Roman" panose="02020603050405020304" pitchFamily="18" charset="0"/>
                <a:ea typeface="楷体_GB2312" pitchFamily="49" charset="-122"/>
              </a:rPr>
              <a:t>”</a:t>
            </a:r>
            <a:r>
              <a:rPr lang="zh-CN" altLang="en-US" sz="3200" b="1" dirty="0">
                <a:solidFill>
                  <a:schemeClr val="tx2"/>
                </a:solidFill>
                <a:latin typeface="楷体_GB2312" pitchFamily="49" charset="-122"/>
                <a:ea typeface="楷体_GB2312" pitchFamily="49" charset="-122"/>
              </a:rPr>
              <a:t>相照应，突出了雕刻品的主题。</a:t>
            </a:r>
            <a:endParaRPr lang="zh-CN" altLang="en-US" sz="3200" b="1" dirty="0">
              <a:solidFill>
                <a:schemeClr val="tx2"/>
              </a:solidFill>
              <a:latin typeface="楷体_GB2312" pitchFamily="49" charset="-122"/>
              <a:ea typeface="楷体_GB2312" pitchFamily="49" charset="-122"/>
            </a:endParaRPr>
          </a:p>
        </p:txBody>
      </p:sp>
      <p:sp>
        <p:nvSpPr>
          <p:cNvPr id="20485" name="Rectangle 5"/>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0486" name="Text Box 6"/>
          <p:cNvSpPr txBox="1"/>
          <p:nvPr/>
        </p:nvSpPr>
        <p:spPr>
          <a:xfrm>
            <a:off x="0" y="0"/>
            <a:ext cx="22098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整体研读</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strips(downRight)">
                                      <p:cBhvr>
                                        <p:cTn id="7" dur="5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8" name="Picture 5" descr="gs2004102885044"/>
          <p:cNvPicPr>
            <a:picLocks noChangeAspect="1"/>
          </p:cNvPicPr>
          <p:nvPr/>
        </p:nvPicPr>
        <p:blipFill>
          <a:blip r:embed="rId1">
            <a:lum bright="35999" contrast="60000"/>
          </a:blip>
          <a:stretch>
            <a:fillRect/>
          </a:stretch>
        </p:blipFill>
        <p:spPr>
          <a:xfrm>
            <a:off x="0" y="0"/>
            <a:ext cx="9144000" cy="6858000"/>
          </a:xfrm>
          <a:prstGeom prst="rect">
            <a:avLst/>
          </a:prstGeom>
          <a:noFill/>
          <a:ln w="9525">
            <a:noFill/>
          </a:ln>
        </p:spPr>
      </p:pic>
      <p:sp>
        <p:nvSpPr>
          <p:cNvPr id="5123" name="Rectangle 3"/>
          <p:cNvSpPr>
            <a:spLocks noGrp="1" noChangeArrowheads="1"/>
          </p:cNvSpPr>
          <p:nvPr>
            <p:ph idx="1"/>
          </p:nvPr>
        </p:nvSpPr>
        <p:spPr>
          <a:xfrm>
            <a:off x="250825" y="914400"/>
            <a:ext cx="8540750" cy="4194175"/>
          </a:xfrm>
        </p:spPr>
        <p:txBody>
          <a:bodyPr vert="horz" wrap="square" lIns="91440" tIns="45720" rIns="91440" bIns="45720" numCol="1" anchor="t" anchorCtr="0" compatLnSpc="1"/>
          <a:p>
            <a:pPr eaLnBrk="1" hangingPunct="1">
              <a:buNone/>
            </a:pPr>
            <a:r>
              <a:rPr lang="en-US" altLang="zh-CN" sz="2800" b="1" dirty="0">
                <a:solidFill>
                  <a:srgbClr val="CC6600"/>
                </a:solidFill>
                <a:effectLst>
                  <a:outerShdw blurRad="38100" dist="38100" dir="2700000">
                    <a:srgbClr val="C0C0C0"/>
                  </a:outerShdw>
                </a:effectLst>
                <a:ea typeface="隶书" pitchFamily="49" charset="-122"/>
              </a:rPr>
              <a:t>           </a:t>
            </a:r>
            <a:r>
              <a:rPr lang="zh-CN" altLang="en-US" sz="2800" b="1" dirty="0">
                <a:solidFill>
                  <a:srgbClr val="CC6600"/>
                </a:solidFill>
                <a:effectLst>
                  <a:outerShdw blurRad="38100" dist="38100" dir="2700000">
                    <a:srgbClr val="C0C0C0"/>
                  </a:outerShdw>
                </a:effectLst>
                <a:ea typeface="隶书" pitchFamily="49" charset="-122"/>
              </a:rPr>
              <a:t>我国的微型雕刻艺术有着悠久的历史，堪称一绝，据说如今已创下七项吉尼斯世界纪录。三千多年前的中国人就在甲骨上刻下了让我们今天要用五倍放大镜才能识读的文字。到了唐代，能在一根象牙笔杆上雕刻铁马云雕的将士“行军图”。如今有人能在米粒大小的地方雕刻全部</a:t>
            </a:r>
            <a:r>
              <a:rPr lang="en-US" altLang="zh-CN" sz="2800" b="1" dirty="0">
                <a:solidFill>
                  <a:srgbClr val="CC6600"/>
                </a:solidFill>
                <a:effectLst>
                  <a:outerShdw blurRad="38100" dist="38100" dir="2700000">
                    <a:srgbClr val="C0C0C0"/>
                  </a:outerShdw>
                </a:effectLst>
                <a:ea typeface="隶书" pitchFamily="49" charset="-122"/>
              </a:rPr>
              <a:t>《</a:t>
            </a:r>
            <a:r>
              <a:rPr lang="zh-CN" altLang="en-US" sz="2800" b="1" dirty="0">
                <a:solidFill>
                  <a:srgbClr val="CC6600"/>
                </a:solidFill>
                <a:effectLst>
                  <a:outerShdw blurRad="38100" dist="38100" dir="2700000">
                    <a:srgbClr val="C0C0C0"/>
                  </a:outerShdw>
                </a:effectLst>
                <a:ea typeface="隶书" pitchFamily="49" charset="-122"/>
              </a:rPr>
              <a:t>红楼梦</a:t>
            </a:r>
            <a:r>
              <a:rPr lang="en-US" altLang="zh-CN" sz="2800" b="1" dirty="0">
                <a:solidFill>
                  <a:srgbClr val="CC6600"/>
                </a:solidFill>
                <a:effectLst>
                  <a:outerShdw blurRad="38100" dist="38100" dir="2700000">
                    <a:srgbClr val="C0C0C0"/>
                  </a:outerShdw>
                </a:effectLst>
                <a:ea typeface="隶书" pitchFamily="49" charset="-122"/>
              </a:rPr>
              <a:t>》</a:t>
            </a:r>
            <a:r>
              <a:rPr lang="zh-CN" altLang="en-US" sz="2800" b="1" dirty="0">
                <a:solidFill>
                  <a:srgbClr val="CC6600"/>
                </a:solidFill>
                <a:effectLst>
                  <a:outerShdw blurRad="38100" dist="38100" dir="2700000">
                    <a:srgbClr val="C0C0C0"/>
                  </a:outerShdw>
                </a:effectLst>
                <a:ea typeface="隶书" pitchFamily="49" charset="-122"/>
              </a:rPr>
              <a:t>，甚至能在头发丝上雕刻字画。今天我们要学的一篇古文</a:t>
            </a:r>
            <a:r>
              <a:rPr lang="en-US" altLang="zh-CN" sz="2800" b="1" dirty="0">
                <a:solidFill>
                  <a:srgbClr val="CC6600"/>
                </a:solidFill>
                <a:effectLst>
                  <a:outerShdw blurRad="38100" dist="38100" dir="2700000">
                    <a:srgbClr val="C0C0C0"/>
                  </a:outerShdw>
                </a:effectLst>
                <a:ea typeface="隶书" pitchFamily="49" charset="-122"/>
              </a:rPr>
              <a:t>《</a:t>
            </a:r>
            <a:r>
              <a:rPr lang="zh-CN" altLang="en-US" sz="2800" b="1" dirty="0">
                <a:solidFill>
                  <a:srgbClr val="CC6600"/>
                </a:solidFill>
                <a:effectLst>
                  <a:outerShdw blurRad="38100" dist="38100" dir="2700000">
                    <a:srgbClr val="C0C0C0"/>
                  </a:outerShdw>
                </a:effectLst>
                <a:ea typeface="隶书" pitchFamily="49" charset="-122"/>
              </a:rPr>
              <a:t>核舟记</a:t>
            </a:r>
            <a:r>
              <a:rPr lang="en-US" altLang="zh-CN" sz="2800" b="1" dirty="0">
                <a:solidFill>
                  <a:srgbClr val="CC6600"/>
                </a:solidFill>
                <a:effectLst>
                  <a:outerShdw blurRad="38100" dist="38100" dir="2700000">
                    <a:srgbClr val="C0C0C0"/>
                  </a:outerShdw>
                </a:effectLst>
                <a:ea typeface="隶书" pitchFamily="49" charset="-122"/>
              </a:rPr>
              <a:t>》</a:t>
            </a:r>
            <a:r>
              <a:rPr lang="zh-CN" altLang="en-US" sz="2800" b="1" dirty="0">
                <a:solidFill>
                  <a:srgbClr val="CC6600"/>
                </a:solidFill>
                <a:effectLst>
                  <a:outerShdw blurRad="38100" dist="38100" dir="2700000">
                    <a:srgbClr val="C0C0C0"/>
                  </a:outerShdw>
                </a:effectLst>
                <a:ea typeface="隶书" pitchFamily="49" charset="-122"/>
              </a:rPr>
              <a:t>，记录的就是我国古代微型雕刻艺术，读来令人惊喜。</a:t>
            </a:r>
            <a:endParaRPr lang="zh-CN" altLang="en-US" sz="2800" b="1" dirty="0">
              <a:solidFill>
                <a:srgbClr val="CC6600"/>
              </a:solidFill>
              <a:effectLst>
                <a:outerShdw blurRad="38100" dist="38100" dir="2700000">
                  <a:srgbClr val="C0C0C0"/>
                </a:outerShdw>
              </a:effectLst>
              <a:ea typeface="隶书" pitchFamily="49" charset="-122"/>
            </a:endParaRPr>
          </a:p>
        </p:txBody>
      </p:sp>
    </p:spTree>
  </p:cSld>
  <p:clrMapOvr>
    <a:masterClrMapping/>
  </p:clrMapOvr>
  <p:transition>
    <p:wedg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Picture 6" descr="核舟记全图"/>
          <p:cNvPicPr>
            <a:picLocks noChangeAspect="1"/>
          </p:cNvPicPr>
          <p:nvPr/>
        </p:nvPicPr>
        <p:blipFill>
          <a:blip r:embed="rId1">
            <a:lum bright="66000"/>
          </a:blip>
          <a:stretch>
            <a:fillRect/>
          </a:stretch>
        </p:blipFill>
        <p:spPr>
          <a:xfrm>
            <a:off x="0" y="0"/>
            <a:ext cx="9144000" cy="6858000"/>
          </a:xfrm>
          <a:prstGeom prst="rect">
            <a:avLst/>
          </a:prstGeom>
          <a:noFill/>
          <a:ln w="9525">
            <a:noFill/>
          </a:ln>
        </p:spPr>
      </p:pic>
      <p:sp>
        <p:nvSpPr>
          <p:cNvPr id="25602" name="Rectangle 2"/>
          <p:cNvSpPr>
            <a:spLocks noChangeArrowheads="1"/>
          </p:cNvSpPr>
          <p:nvPr/>
        </p:nvSpPr>
        <p:spPr bwMode="auto">
          <a:xfrm>
            <a:off x="533400" y="1066800"/>
            <a:ext cx="8153400" cy="1190625"/>
          </a:xfrm>
          <a:prstGeom prst="rect">
            <a:avLst/>
          </a:prstGeom>
          <a:noFill/>
          <a:ln w="9525">
            <a:noFill/>
            <a:miter lim="800000"/>
          </a:ln>
          <a:effectLst/>
        </p:spPr>
        <p:txBody>
          <a:bodyPr>
            <a:spAutoFit/>
          </a:bodyPr>
          <a:p>
            <a:pPr lvl="0" eaLnBrk="1" hangingPunct="1"/>
            <a:r>
              <a:rPr lang="en-US" altLang="zh-CN" sz="3600" b="1" dirty="0">
                <a:effectLst>
                  <a:outerShdw blurRad="38100" dist="38100" dir="2700000">
                    <a:srgbClr val="C0C0C0"/>
                  </a:outerShdw>
                </a:effectLst>
                <a:latin typeface="楷体_GB2312" pitchFamily="49" charset="-122"/>
                <a:ea typeface="楷体_GB2312" pitchFamily="49" charset="-122"/>
              </a:rPr>
              <a:t>    </a:t>
            </a:r>
            <a:r>
              <a:rPr lang="zh-CN" altLang="en-US" sz="3600" b="1" dirty="0">
                <a:effectLst>
                  <a:outerShdw blurRad="38100" dist="38100" dir="2700000">
                    <a:srgbClr val="C0C0C0"/>
                  </a:outerShdw>
                </a:effectLst>
                <a:latin typeface="楷体_GB2312" pitchFamily="49" charset="-122"/>
                <a:ea typeface="楷体_GB2312" pitchFamily="49" charset="-122"/>
              </a:rPr>
              <a:t>课文如此细致地介绍核舟这雕刻晶的艺术形象，说明了什么？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5603" name="Rectangle 3"/>
          <p:cNvSpPr/>
          <p:nvPr/>
        </p:nvSpPr>
        <p:spPr>
          <a:xfrm>
            <a:off x="381000" y="2590800"/>
            <a:ext cx="8458200" cy="1739900"/>
          </a:xfrm>
          <a:prstGeom prst="rect">
            <a:avLst/>
          </a:prstGeom>
          <a:noFill/>
          <a:ln w="9525">
            <a:noFill/>
          </a:ln>
        </p:spPr>
        <p:txBody>
          <a:bodyPr>
            <a:spAutoFit/>
          </a:bodyPr>
          <a:p>
            <a:pPr lvl="0" eaLnBrk="1" hangingPunct="1"/>
            <a:r>
              <a:rPr lang="en-US" altLang="zh-CN" sz="3600" b="1" dirty="0">
                <a:solidFill>
                  <a:schemeClr val="tx2"/>
                </a:solidFill>
                <a:latin typeface="楷体_GB2312" pitchFamily="49" charset="-122"/>
                <a:ea typeface="楷体_GB2312" pitchFamily="49" charset="-122"/>
              </a:rPr>
              <a:t>    </a:t>
            </a:r>
            <a:r>
              <a:rPr lang="zh-CN" altLang="en-US" sz="3600" b="1" dirty="0">
                <a:solidFill>
                  <a:schemeClr val="tx2"/>
                </a:solidFill>
                <a:latin typeface="楷体_GB2312" pitchFamily="49" charset="-122"/>
                <a:ea typeface="楷体_GB2312" pitchFamily="49" charset="-122"/>
              </a:rPr>
              <a:t>说明雕刻家构思的巧妙，赞美他的高超技艺，也显示出我国古代工艺美术的卓越成就。 </a:t>
            </a:r>
            <a:endParaRPr lang="zh-CN" altLang="en-US" sz="3600" b="1" dirty="0">
              <a:solidFill>
                <a:schemeClr val="tx2"/>
              </a:solidFill>
              <a:latin typeface="楷体_GB2312" pitchFamily="49" charset="-122"/>
              <a:ea typeface="楷体_GB2312" pitchFamily="49" charset="-122"/>
            </a:endParaRPr>
          </a:p>
        </p:txBody>
      </p:sp>
      <p:sp>
        <p:nvSpPr>
          <p:cNvPr id="21509" name="Rectangle 4"/>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1510" name="Text Box 5"/>
          <p:cNvSpPr txBox="1"/>
          <p:nvPr/>
        </p:nvSpPr>
        <p:spPr>
          <a:xfrm>
            <a:off x="0" y="0"/>
            <a:ext cx="22098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整体研读</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500" fill="hold"/>
                                        <p:tgtEl>
                                          <p:spTgt spid="25603"/>
                                        </p:tgtEl>
                                        <p:attrNameLst>
                                          <p:attrName>ppt_w</p:attrName>
                                        </p:attrNameLst>
                                      </p:cBhvr>
                                      <p:tavLst>
                                        <p:tav tm="0">
                                          <p:val>
                                            <p:strVal val="2/3*#ppt_w"/>
                                          </p:val>
                                        </p:tav>
                                        <p:tav tm="100000">
                                          <p:val>
                                            <p:strVal val="#ppt_w"/>
                                          </p:val>
                                        </p:tav>
                                      </p:tavLst>
                                    </p:anim>
                                    <p:anim calcmode="lin" valueType="num">
                                      <p:cBhvr>
                                        <p:cTn id="8" dur="500" fill="hold"/>
                                        <p:tgtEl>
                                          <p:spTgt spid="25603"/>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Picture 25" descr="g2005114103336"/>
          <p:cNvPicPr>
            <a:picLocks noChangeAspect="1"/>
          </p:cNvPicPr>
          <p:nvPr/>
        </p:nvPicPr>
        <p:blipFill>
          <a:blip r:embed="rId1">
            <a:lum bright="42001"/>
          </a:blip>
          <a:stretch>
            <a:fillRect/>
          </a:stretch>
        </p:blipFill>
        <p:spPr>
          <a:xfrm>
            <a:off x="0" y="50800"/>
            <a:ext cx="9144000" cy="6754813"/>
          </a:xfrm>
          <a:prstGeom prst="rect">
            <a:avLst/>
          </a:prstGeom>
          <a:noFill/>
          <a:ln w="9525">
            <a:noFill/>
          </a:ln>
        </p:spPr>
      </p:pic>
      <p:sp>
        <p:nvSpPr>
          <p:cNvPr id="18434" name="Rectangle 2"/>
          <p:cNvSpPr>
            <a:spLocks noChangeArrowheads="1"/>
          </p:cNvSpPr>
          <p:nvPr/>
        </p:nvSpPr>
        <p:spPr bwMode="auto">
          <a:xfrm>
            <a:off x="4267200" y="304800"/>
            <a:ext cx="27432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一词多义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8435" name="Rectangle 3"/>
          <p:cNvSpPr>
            <a:spLocks noChangeArrowheads="1"/>
          </p:cNvSpPr>
          <p:nvPr/>
        </p:nvSpPr>
        <p:spPr bwMode="auto">
          <a:xfrm>
            <a:off x="304800" y="1371600"/>
            <a:ext cx="644525" cy="641350"/>
          </a:xfrm>
          <a:prstGeom prst="rect">
            <a:avLst/>
          </a:prstGeom>
          <a:noFill/>
          <a:ln w="9525">
            <a:noFill/>
            <a:miter lim="800000"/>
          </a:ln>
          <a:effectLst/>
        </p:spPr>
        <p:txBody>
          <a:bodyPr wrap="none">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奇</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8436" name="Rectangle 4"/>
          <p:cNvSpPr>
            <a:spLocks noChangeArrowheads="1"/>
          </p:cNvSpPr>
          <p:nvPr/>
        </p:nvSpPr>
        <p:spPr bwMode="auto">
          <a:xfrm>
            <a:off x="304800" y="3200400"/>
            <a:ext cx="644525" cy="641350"/>
          </a:xfrm>
          <a:prstGeom prst="rect">
            <a:avLst/>
          </a:prstGeom>
          <a:noFill/>
          <a:ln w="9525">
            <a:noFill/>
            <a:miter lim="800000"/>
          </a:ln>
          <a:effectLst/>
        </p:spPr>
        <p:txBody>
          <a:bodyPr wrap="none">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有</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8437" name="Rectangle 5"/>
          <p:cNvSpPr>
            <a:spLocks noChangeArrowheads="1"/>
          </p:cNvSpPr>
          <p:nvPr/>
        </p:nvSpPr>
        <p:spPr bwMode="auto">
          <a:xfrm>
            <a:off x="304800" y="4997450"/>
            <a:ext cx="644525" cy="641350"/>
          </a:xfrm>
          <a:prstGeom prst="rect">
            <a:avLst/>
          </a:prstGeom>
          <a:noFill/>
          <a:ln w="9525">
            <a:noFill/>
            <a:miter lim="800000"/>
          </a:ln>
          <a:effectLst/>
        </p:spPr>
        <p:txBody>
          <a:bodyPr wrap="none">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为</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8438" name="Rectangle 6"/>
          <p:cNvSpPr>
            <a:spLocks noChangeArrowheads="1"/>
          </p:cNvSpPr>
          <p:nvPr/>
        </p:nvSpPr>
        <p:spPr bwMode="auto">
          <a:xfrm>
            <a:off x="1219200" y="990600"/>
            <a:ext cx="44958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明有奇巧人曰王叔远</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8439" name="Rectangle 7"/>
          <p:cNvSpPr/>
          <p:nvPr/>
        </p:nvSpPr>
        <p:spPr>
          <a:xfrm>
            <a:off x="5791200" y="990600"/>
            <a:ext cx="294640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奇异、罕见。</a:t>
            </a:r>
            <a:endParaRPr lang="zh-CN" altLang="en-US" sz="3600" b="1" dirty="0">
              <a:solidFill>
                <a:schemeClr val="tx2"/>
              </a:solidFill>
              <a:latin typeface="楷体_GB2312" pitchFamily="49" charset="-122"/>
              <a:ea typeface="楷体_GB2312" pitchFamily="49" charset="-122"/>
            </a:endParaRPr>
          </a:p>
        </p:txBody>
      </p:sp>
      <p:sp>
        <p:nvSpPr>
          <p:cNvPr id="18440" name="Rectangle 8"/>
          <p:cNvSpPr>
            <a:spLocks noChangeArrowheads="1"/>
          </p:cNvSpPr>
          <p:nvPr/>
        </p:nvSpPr>
        <p:spPr bwMode="auto">
          <a:xfrm>
            <a:off x="1219200" y="1676400"/>
            <a:ext cx="45720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舟首尾长约八分有奇</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8441" name="Rectangle 9"/>
          <p:cNvSpPr/>
          <p:nvPr/>
        </p:nvSpPr>
        <p:spPr>
          <a:xfrm>
            <a:off x="5943600" y="1676400"/>
            <a:ext cx="1101090" cy="64008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余数</a:t>
            </a:r>
            <a:endParaRPr lang="zh-CN" altLang="en-US" sz="3600" b="1" dirty="0">
              <a:solidFill>
                <a:schemeClr val="tx2"/>
              </a:solidFill>
              <a:latin typeface="楷体_GB2312" pitchFamily="49" charset="-122"/>
              <a:ea typeface="楷体_GB2312" pitchFamily="49" charset="-122"/>
            </a:endParaRPr>
          </a:p>
        </p:txBody>
      </p:sp>
      <p:sp>
        <p:nvSpPr>
          <p:cNvPr id="18442" name="Rectangle 10"/>
          <p:cNvSpPr>
            <a:spLocks noChangeArrowheads="1"/>
          </p:cNvSpPr>
          <p:nvPr/>
        </p:nvSpPr>
        <p:spPr bwMode="auto">
          <a:xfrm>
            <a:off x="1143000" y="2743200"/>
            <a:ext cx="45720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明有奇巧人曰王叔远</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8443" name="Rectangle 11"/>
          <p:cNvSpPr/>
          <p:nvPr/>
        </p:nvSpPr>
        <p:spPr>
          <a:xfrm>
            <a:off x="5943600" y="2743200"/>
            <a:ext cx="110490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有。</a:t>
            </a:r>
            <a:endParaRPr lang="zh-CN" altLang="en-US" sz="3600" b="1" dirty="0">
              <a:solidFill>
                <a:schemeClr val="tx2"/>
              </a:solidFill>
              <a:latin typeface="楷体_GB2312" pitchFamily="49" charset="-122"/>
              <a:ea typeface="楷体_GB2312" pitchFamily="49" charset="-122"/>
            </a:endParaRPr>
          </a:p>
        </p:txBody>
      </p:sp>
      <p:sp>
        <p:nvSpPr>
          <p:cNvPr id="18444" name="Rectangle 12"/>
          <p:cNvSpPr>
            <a:spLocks noChangeArrowheads="1"/>
          </p:cNvSpPr>
          <p:nvPr/>
        </p:nvSpPr>
        <p:spPr bwMode="auto">
          <a:xfrm>
            <a:off x="1143000" y="3581400"/>
            <a:ext cx="46482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舟首尾长约八分有奇</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8445" name="Rectangle 13"/>
          <p:cNvSpPr/>
          <p:nvPr/>
        </p:nvSpPr>
        <p:spPr>
          <a:xfrm>
            <a:off x="5943600" y="3581400"/>
            <a:ext cx="202247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通</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又</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a:t>
            </a:r>
            <a:endParaRPr lang="zh-CN" altLang="en-US" sz="3600" b="1" dirty="0">
              <a:solidFill>
                <a:schemeClr val="tx2"/>
              </a:solidFill>
              <a:latin typeface="楷体_GB2312" pitchFamily="49" charset="-122"/>
              <a:ea typeface="楷体_GB2312" pitchFamily="49" charset="-122"/>
            </a:endParaRPr>
          </a:p>
        </p:txBody>
      </p:sp>
      <p:sp>
        <p:nvSpPr>
          <p:cNvPr id="18446" name="Rectangle 14"/>
          <p:cNvSpPr>
            <a:spLocks noChangeArrowheads="1"/>
          </p:cNvSpPr>
          <p:nvPr/>
        </p:nvSpPr>
        <p:spPr bwMode="auto">
          <a:xfrm>
            <a:off x="1143000" y="4616450"/>
            <a:ext cx="44958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为宫室、器皿、人物</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8447" name="Rectangle 15"/>
          <p:cNvSpPr/>
          <p:nvPr/>
        </p:nvSpPr>
        <p:spPr>
          <a:xfrm>
            <a:off x="5943600" y="4572000"/>
            <a:ext cx="202565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雕刻成。</a:t>
            </a:r>
            <a:endParaRPr lang="zh-CN" altLang="en-US" sz="3600" b="1" dirty="0">
              <a:solidFill>
                <a:schemeClr val="tx2"/>
              </a:solidFill>
              <a:latin typeface="楷体_GB2312" pitchFamily="49" charset="-122"/>
              <a:ea typeface="楷体_GB2312" pitchFamily="49" charset="-122"/>
            </a:endParaRPr>
          </a:p>
        </p:txBody>
      </p:sp>
      <p:sp>
        <p:nvSpPr>
          <p:cNvPr id="18448" name="Rectangle 16"/>
          <p:cNvSpPr>
            <a:spLocks noChangeArrowheads="1"/>
          </p:cNvSpPr>
          <p:nvPr/>
        </p:nvSpPr>
        <p:spPr bwMode="auto">
          <a:xfrm>
            <a:off x="1143000" y="5530850"/>
            <a:ext cx="31242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中轩敞者为舱</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8449" name="Rectangle 17"/>
          <p:cNvSpPr/>
          <p:nvPr/>
        </p:nvSpPr>
        <p:spPr>
          <a:xfrm>
            <a:off x="5867400" y="5562600"/>
            <a:ext cx="110490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是。</a:t>
            </a:r>
            <a:endParaRPr lang="zh-CN" altLang="en-US" sz="3600" b="1" dirty="0">
              <a:solidFill>
                <a:schemeClr val="tx2"/>
              </a:solidFill>
              <a:latin typeface="楷体_GB2312" pitchFamily="49" charset="-122"/>
              <a:ea typeface="楷体_GB2312" pitchFamily="49" charset="-122"/>
            </a:endParaRPr>
          </a:p>
        </p:txBody>
      </p:sp>
      <p:sp>
        <p:nvSpPr>
          <p:cNvPr id="18450" name="AutoShape 18"/>
          <p:cNvSpPr/>
          <p:nvPr/>
        </p:nvSpPr>
        <p:spPr bwMode="auto">
          <a:xfrm>
            <a:off x="914400" y="1219200"/>
            <a:ext cx="228600" cy="914400"/>
          </a:xfrm>
          <a:prstGeom prst="leftBrace">
            <a:avLst>
              <a:gd name="adj1" fmla="val 33333"/>
              <a:gd name="adj2" fmla="val 50000"/>
            </a:avLst>
          </a:prstGeom>
          <a:noFill/>
          <a:ln w="3810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1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8451" name="AutoShape 19"/>
          <p:cNvSpPr/>
          <p:nvPr/>
        </p:nvSpPr>
        <p:spPr bwMode="auto">
          <a:xfrm>
            <a:off x="914400" y="2971800"/>
            <a:ext cx="228600" cy="914400"/>
          </a:xfrm>
          <a:prstGeom prst="leftBrace">
            <a:avLst>
              <a:gd name="adj1" fmla="val 33333"/>
              <a:gd name="adj2" fmla="val 50000"/>
            </a:avLst>
          </a:prstGeom>
          <a:noFill/>
          <a:ln w="3810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1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8452" name="AutoShape 20"/>
          <p:cNvSpPr/>
          <p:nvPr/>
        </p:nvSpPr>
        <p:spPr bwMode="auto">
          <a:xfrm>
            <a:off x="914400" y="4953000"/>
            <a:ext cx="228600" cy="914400"/>
          </a:xfrm>
          <a:prstGeom prst="leftBrace">
            <a:avLst>
              <a:gd name="adj1" fmla="val 33333"/>
              <a:gd name="adj2" fmla="val 50000"/>
            </a:avLst>
          </a:prstGeom>
          <a:noFill/>
          <a:ln w="3810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1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22550" name="Rectangle 23"/>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2551" name="Text Box 24"/>
          <p:cNvSpPr txBox="1"/>
          <p:nvPr/>
        </p:nvSpPr>
        <p:spPr>
          <a:xfrm>
            <a:off x="0" y="0"/>
            <a:ext cx="22860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文言积累</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9"/>
                                        </p:tgtEl>
                                        <p:attrNameLst>
                                          <p:attrName>style.visibility</p:attrName>
                                        </p:attrNameLst>
                                      </p:cBhvr>
                                      <p:to>
                                        <p:strVal val="visible"/>
                                      </p:to>
                                    </p:set>
                                    <p:animEffect transition="in" filter="dissolve">
                                      <p:cBhvr>
                                        <p:cTn id="7" dur="500"/>
                                        <p:tgtEl>
                                          <p:spTgt spid="1843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dissolve">
                                      <p:cBhvr>
                                        <p:cTn id="12" dur="500"/>
                                        <p:tgtEl>
                                          <p:spTgt spid="1844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43"/>
                                        </p:tgtEl>
                                        <p:attrNameLst>
                                          <p:attrName>style.visibility</p:attrName>
                                        </p:attrNameLst>
                                      </p:cBhvr>
                                      <p:to>
                                        <p:strVal val="visible"/>
                                      </p:to>
                                    </p:set>
                                    <p:animEffect transition="in" filter="dissolve">
                                      <p:cBhvr>
                                        <p:cTn id="17" dur="500"/>
                                        <p:tgtEl>
                                          <p:spTgt spid="1844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445"/>
                                        </p:tgtEl>
                                        <p:attrNameLst>
                                          <p:attrName>style.visibility</p:attrName>
                                        </p:attrNameLst>
                                      </p:cBhvr>
                                      <p:to>
                                        <p:strVal val="visible"/>
                                      </p:to>
                                    </p:set>
                                    <p:animEffect transition="in" filter="dissolve">
                                      <p:cBhvr>
                                        <p:cTn id="22" dur="500"/>
                                        <p:tgtEl>
                                          <p:spTgt spid="1844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8447"/>
                                        </p:tgtEl>
                                        <p:attrNameLst>
                                          <p:attrName>style.visibility</p:attrName>
                                        </p:attrNameLst>
                                      </p:cBhvr>
                                      <p:to>
                                        <p:strVal val="visible"/>
                                      </p:to>
                                    </p:set>
                                    <p:animEffect transition="in" filter="dissolve">
                                      <p:cBhvr>
                                        <p:cTn id="27" dur="500"/>
                                        <p:tgtEl>
                                          <p:spTgt spid="1844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8449"/>
                                        </p:tgtEl>
                                        <p:attrNameLst>
                                          <p:attrName>style.visibility</p:attrName>
                                        </p:attrNameLst>
                                      </p:cBhvr>
                                      <p:to>
                                        <p:strVal val="visible"/>
                                      </p:to>
                                    </p:set>
                                    <p:animEffect transition="in" filter="dissolve">
                                      <p:cBhvr>
                                        <p:cTn id="32" dur="500"/>
                                        <p:tgtEl>
                                          <p:spTgt spid="18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p:bldP spid="18441" grpId="0"/>
      <p:bldP spid="18443" grpId="0"/>
      <p:bldP spid="18445" grpId="0"/>
      <p:bldP spid="18447" grpId="0"/>
      <p:bldP spid="184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ChangeArrowheads="1"/>
          </p:cNvSpPr>
          <p:nvPr/>
        </p:nvSpPr>
        <p:spPr bwMode="auto">
          <a:xfrm>
            <a:off x="3886200" y="609600"/>
            <a:ext cx="16764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虚词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1507" name="Rectangle 3"/>
          <p:cNvSpPr>
            <a:spLocks noChangeArrowheads="1"/>
          </p:cNvSpPr>
          <p:nvPr/>
        </p:nvSpPr>
        <p:spPr bwMode="auto">
          <a:xfrm>
            <a:off x="685800" y="1295400"/>
            <a:ext cx="5257800" cy="2289175"/>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中峨冠而多髯者为东坡</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启窗而观</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而计其长，曾不盈寸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1508" name="Rectangle 4"/>
          <p:cNvSpPr>
            <a:spLocks noChangeArrowheads="1"/>
          </p:cNvSpPr>
          <p:nvPr/>
        </p:nvSpPr>
        <p:spPr bwMode="auto">
          <a:xfrm>
            <a:off x="762000" y="3886200"/>
            <a:ext cx="4648200" cy="1190625"/>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径寸之木</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盖简桃核修狭者为之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1509" name="Rectangle 5"/>
          <p:cNvSpPr>
            <a:spLocks noChangeArrowheads="1"/>
          </p:cNvSpPr>
          <p:nvPr/>
        </p:nvSpPr>
        <p:spPr bwMode="auto">
          <a:xfrm>
            <a:off x="762000" y="5334000"/>
            <a:ext cx="3581400" cy="1190625"/>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其两膝相比者</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其人视端容寂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1510" name="Rectangle 6"/>
          <p:cNvSpPr/>
          <p:nvPr/>
        </p:nvSpPr>
        <p:spPr>
          <a:xfrm>
            <a:off x="5638800" y="1066800"/>
            <a:ext cx="3048000" cy="1190625"/>
          </a:xfrm>
          <a:prstGeom prst="rect">
            <a:avLst/>
          </a:prstGeom>
          <a:noFill/>
          <a:ln w="9525">
            <a:noFill/>
          </a:ln>
        </p:spPr>
        <p:txBody>
          <a:bodyPr>
            <a:spAutoFit/>
          </a:bodyPr>
          <a:p>
            <a:pPr lvl="0" eaLnBrk="1" hangingPunct="1"/>
            <a:r>
              <a:rPr lang="zh-CN" altLang="en-US" sz="3600" b="1" dirty="0">
                <a:solidFill>
                  <a:schemeClr val="tx2"/>
                </a:solidFill>
                <a:latin typeface="楷体_GB2312" pitchFamily="49" charset="-122"/>
                <a:ea typeface="楷体_GB2312" pitchFamily="49" charset="-122"/>
              </a:rPr>
              <a:t>表并列，</a:t>
            </a:r>
            <a:endParaRPr lang="zh-CN" altLang="en-US" sz="3600" b="1" dirty="0">
              <a:solidFill>
                <a:schemeClr val="tx2"/>
              </a:solidFill>
              <a:latin typeface="楷体_GB2312" pitchFamily="49" charset="-122"/>
              <a:ea typeface="楷体_GB2312" pitchFamily="49" charset="-122"/>
            </a:endParaRPr>
          </a:p>
          <a:p>
            <a:pPr lvl="0" eaLnBrk="1" hangingPunct="1"/>
            <a:r>
              <a:rPr lang="zh-CN" altLang="en-US" sz="3600" b="1" dirty="0">
                <a:solidFill>
                  <a:schemeClr val="tx2"/>
                </a:solidFill>
                <a:latin typeface="楷体_GB2312" pitchFamily="49" charset="-122"/>
                <a:ea typeface="楷体_GB2312" pitchFamily="49" charset="-122"/>
              </a:rPr>
              <a:t>并且、而且。</a:t>
            </a:r>
            <a:endParaRPr lang="zh-CN" altLang="en-US" sz="3600" b="1" dirty="0">
              <a:solidFill>
                <a:schemeClr val="tx2"/>
              </a:solidFill>
              <a:latin typeface="楷体_GB2312" pitchFamily="49" charset="-122"/>
              <a:ea typeface="楷体_GB2312" pitchFamily="49" charset="-122"/>
            </a:endParaRPr>
          </a:p>
        </p:txBody>
      </p:sp>
      <p:sp>
        <p:nvSpPr>
          <p:cNvPr id="21511" name="Rectangle 7"/>
          <p:cNvSpPr/>
          <p:nvPr/>
        </p:nvSpPr>
        <p:spPr>
          <a:xfrm>
            <a:off x="3048000" y="2438400"/>
            <a:ext cx="340677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表承接，不译。</a:t>
            </a:r>
            <a:endParaRPr lang="zh-CN" altLang="en-US" sz="3600" b="1" dirty="0">
              <a:solidFill>
                <a:schemeClr val="tx2"/>
              </a:solidFill>
              <a:latin typeface="楷体_GB2312" pitchFamily="49" charset="-122"/>
              <a:ea typeface="楷体_GB2312" pitchFamily="49" charset="-122"/>
            </a:endParaRPr>
          </a:p>
        </p:txBody>
      </p:sp>
      <p:sp>
        <p:nvSpPr>
          <p:cNvPr id="21512" name="Rectangle 8"/>
          <p:cNvSpPr/>
          <p:nvPr/>
        </p:nvSpPr>
        <p:spPr>
          <a:xfrm>
            <a:off x="4816475" y="2971800"/>
            <a:ext cx="43275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表转折，却、但是。</a:t>
            </a:r>
            <a:endParaRPr lang="zh-CN" altLang="en-US" sz="3600" b="1" dirty="0">
              <a:solidFill>
                <a:schemeClr val="tx2"/>
              </a:solidFill>
              <a:latin typeface="楷体_GB2312" pitchFamily="49" charset="-122"/>
              <a:ea typeface="楷体_GB2312" pitchFamily="49" charset="-122"/>
            </a:endParaRPr>
          </a:p>
        </p:txBody>
      </p:sp>
      <p:sp>
        <p:nvSpPr>
          <p:cNvPr id="21513" name="Rectangle 9"/>
          <p:cNvSpPr>
            <a:spLocks noChangeArrowheads="1"/>
          </p:cNvSpPr>
          <p:nvPr/>
        </p:nvSpPr>
        <p:spPr bwMode="auto">
          <a:xfrm>
            <a:off x="0" y="2133600"/>
            <a:ext cx="644525" cy="641350"/>
          </a:xfrm>
          <a:prstGeom prst="rect">
            <a:avLst/>
          </a:prstGeom>
          <a:noFill/>
          <a:ln w="9525">
            <a:noFill/>
            <a:miter lim="800000"/>
          </a:ln>
          <a:effectLst/>
        </p:spPr>
        <p:txBody>
          <a:bodyPr wrap="none">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而</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1514" name="Rectangle 10"/>
          <p:cNvSpPr/>
          <p:nvPr/>
        </p:nvSpPr>
        <p:spPr>
          <a:xfrm>
            <a:off x="3124200" y="3886200"/>
            <a:ext cx="24860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助词，的。</a:t>
            </a:r>
            <a:endParaRPr lang="zh-CN" altLang="en-US" sz="3600" b="1" dirty="0">
              <a:solidFill>
                <a:schemeClr val="tx2"/>
              </a:solidFill>
              <a:latin typeface="楷体_GB2312" pitchFamily="49" charset="-122"/>
              <a:ea typeface="楷体_GB2312" pitchFamily="49" charset="-122"/>
            </a:endParaRPr>
          </a:p>
        </p:txBody>
      </p:sp>
      <p:sp>
        <p:nvSpPr>
          <p:cNvPr id="21515" name="Rectangle 11"/>
          <p:cNvSpPr/>
          <p:nvPr/>
        </p:nvSpPr>
        <p:spPr>
          <a:xfrm>
            <a:off x="5181600" y="4419600"/>
            <a:ext cx="24860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代词，这。</a:t>
            </a:r>
            <a:endParaRPr lang="zh-CN" altLang="en-US" sz="3600" b="1" dirty="0">
              <a:solidFill>
                <a:schemeClr val="tx2"/>
              </a:solidFill>
              <a:latin typeface="楷体_GB2312" pitchFamily="49" charset="-122"/>
              <a:ea typeface="楷体_GB2312" pitchFamily="49" charset="-122"/>
            </a:endParaRPr>
          </a:p>
        </p:txBody>
      </p:sp>
      <p:sp>
        <p:nvSpPr>
          <p:cNvPr id="21516" name="Rectangle 12"/>
          <p:cNvSpPr>
            <a:spLocks noChangeArrowheads="1"/>
          </p:cNvSpPr>
          <p:nvPr/>
        </p:nvSpPr>
        <p:spPr bwMode="auto">
          <a:xfrm>
            <a:off x="0" y="4114800"/>
            <a:ext cx="644525" cy="641350"/>
          </a:xfrm>
          <a:prstGeom prst="rect">
            <a:avLst/>
          </a:prstGeom>
          <a:noFill/>
          <a:ln w="9525">
            <a:noFill/>
            <a:miter lim="800000"/>
          </a:ln>
          <a:effectLst/>
        </p:spPr>
        <p:txBody>
          <a:bodyPr wrap="none">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之</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1517" name="Rectangle 13"/>
          <p:cNvSpPr>
            <a:spLocks noChangeArrowheads="1"/>
          </p:cNvSpPr>
          <p:nvPr/>
        </p:nvSpPr>
        <p:spPr bwMode="auto">
          <a:xfrm>
            <a:off x="0" y="5562600"/>
            <a:ext cx="644525" cy="641350"/>
          </a:xfrm>
          <a:prstGeom prst="rect">
            <a:avLst/>
          </a:prstGeom>
          <a:noFill/>
          <a:ln w="9525">
            <a:noFill/>
            <a:miter lim="800000"/>
          </a:ln>
          <a:effectLst/>
        </p:spPr>
        <p:txBody>
          <a:bodyPr wrap="none">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其</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1518" name="Rectangle 14"/>
          <p:cNvSpPr/>
          <p:nvPr/>
        </p:nvSpPr>
        <p:spPr>
          <a:xfrm>
            <a:off x="4038600" y="5334000"/>
            <a:ext cx="202565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他们的。</a:t>
            </a:r>
            <a:endParaRPr lang="zh-CN" altLang="en-US" sz="3600" b="1" dirty="0">
              <a:solidFill>
                <a:schemeClr val="tx2"/>
              </a:solidFill>
              <a:latin typeface="楷体_GB2312" pitchFamily="49" charset="-122"/>
              <a:ea typeface="楷体_GB2312" pitchFamily="49" charset="-122"/>
            </a:endParaRPr>
          </a:p>
        </p:txBody>
      </p:sp>
      <p:sp>
        <p:nvSpPr>
          <p:cNvPr id="21519" name="Rectangle 15"/>
          <p:cNvSpPr/>
          <p:nvPr/>
        </p:nvSpPr>
        <p:spPr>
          <a:xfrm>
            <a:off x="4076700" y="5943600"/>
            <a:ext cx="110490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那。</a:t>
            </a:r>
            <a:endParaRPr lang="zh-CN" altLang="en-US" sz="3600" b="1" dirty="0">
              <a:solidFill>
                <a:schemeClr val="tx2"/>
              </a:solidFill>
              <a:latin typeface="楷体_GB2312" pitchFamily="49" charset="-122"/>
              <a:ea typeface="楷体_GB2312" pitchFamily="49" charset="-122"/>
            </a:endParaRPr>
          </a:p>
        </p:txBody>
      </p:sp>
      <p:sp>
        <p:nvSpPr>
          <p:cNvPr id="21520" name="AutoShape 16"/>
          <p:cNvSpPr/>
          <p:nvPr/>
        </p:nvSpPr>
        <p:spPr bwMode="auto">
          <a:xfrm>
            <a:off x="533400" y="1600200"/>
            <a:ext cx="152400" cy="1828800"/>
          </a:xfrm>
          <a:prstGeom prst="leftBrace">
            <a:avLst>
              <a:gd name="adj1" fmla="val 100000"/>
              <a:gd name="adj2" fmla="val 50000"/>
            </a:avLst>
          </a:prstGeom>
          <a:noFill/>
          <a:ln w="3810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1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21521" name="AutoShape 17"/>
          <p:cNvSpPr/>
          <p:nvPr/>
        </p:nvSpPr>
        <p:spPr bwMode="auto">
          <a:xfrm>
            <a:off x="609600" y="4114800"/>
            <a:ext cx="152400" cy="838200"/>
          </a:xfrm>
          <a:prstGeom prst="leftBrace">
            <a:avLst>
              <a:gd name="adj1" fmla="val 45833"/>
              <a:gd name="adj2" fmla="val 50000"/>
            </a:avLst>
          </a:prstGeom>
          <a:noFill/>
          <a:ln w="3810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1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21522" name="AutoShape 18"/>
          <p:cNvSpPr/>
          <p:nvPr/>
        </p:nvSpPr>
        <p:spPr bwMode="auto">
          <a:xfrm>
            <a:off x="609600" y="5486400"/>
            <a:ext cx="152400" cy="838200"/>
          </a:xfrm>
          <a:prstGeom prst="leftBrace">
            <a:avLst>
              <a:gd name="adj1" fmla="val 45833"/>
              <a:gd name="adj2" fmla="val 50000"/>
            </a:avLst>
          </a:prstGeom>
          <a:noFill/>
          <a:ln w="3810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18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23571" name="Rectangle 20"/>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3572" name="Text Box 21"/>
          <p:cNvSpPr txBox="1"/>
          <p:nvPr/>
        </p:nvSpPr>
        <p:spPr>
          <a:xfrm>
            <a:off x="0" y="0"/>
            <a:ext cx="22860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文言积累</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animEffect transition="in" filter="dissolve">
                                      <p:cBhvr>
                                        <p:cTn id="7" dur="500"/>
                                        <p:tgtEl>
                                          <p:spTgt spid="215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511"/>
                                        </p:tgtEl>
                                        <p:attrNameLst>
                                          <p:attrName>style.visibility</p:attrName>
                                        </p:attrNameLst>
                                      </p:cBhvr>
                                      <p:to>
                                        <p:strVal val="visible"/>
                                      </p:to>
                                    </p:set>
                                    <p:animEffect transition="in" filter="dissolve">
                                      <p:cBhvr>
                                        <p:cTn id="12" dur="500"/>
                                        <p:tgtEl>
                                          <p:spTgt spid="215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1512"/>
                                        </p:tgtEl>
                                        <p:attrNameLst>
                                          <p:attrName>style.visibility</p:attrName>
                                        </p:attrNameLst>
                                      </p:cBhvr>
                                      <p:to>
                                        <p:strVal val="visible"/>
                                      </p:to>
                                    </p:set>
                                    <p:animEffect transition="in" filter="dissolve">
                                      <p:cBhvr>
                                        <p:cTn id="17" dur="500"/>
                                        <p:tgtEl>
                                          <p:spTgt spid="215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1514"/>
                                        </p:tgtEl>
                                        <p:attrNameLst>
                                          <p:attrName>style.visibility</p:attrName>
                                        </p:attrNameLst>
                                      </p:cBhvr>
                                      <p:to>
                                        <p:strVal val="visible"/>
                                      </p:to>
                                    </p:set>
                                    <p:animEffect transition="in" filter="dissolve">
                                      <p:cBhvr>
                                        <p:cTn id="22" dur="500"/>
                                        <p:tgtEl>
                                          <p:spTgt spid="2151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1515"/>
                                        </p:tgtEl>
                                        <p:attrNameLst>
                                          <p:attrName>style.visibility</p:attrName>
                                        </p:attrNameLst>
                                      </p:cBhvr>
                                      <p:to>
                                        <p:strVal val="visible"/>
                                      </p:to>
                                    </p:set>
                                    <p:animEffect transition="in" filter="dissolve">
                                      <p:cBhvr>
                                        <p:cTn id="27" dur="500"/>
                                        <p:tgtEl>
                                          <p:spTgt spid="2151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1518"/>
                                        </p:tgtEl>
                                        <p:attrNameLst>
                                          <p:attrName>style.visibility</p:attrName>
                                        </p:attrNameLst>
                                      </p:cBhvr>
                                      <p:to>
                                        <p:strVal val="visible"/>
                                      </p:to>
                                    </p:set>
                                    <p:animEffect transition="in" filter="dissolve">
                                      <p:cBhvr>
                                        <p:cTn id="32" dur="500"/>
                                        <p:tgtEl>
                                          <p:spTgt spid="2151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1519"/>
                                        </p:tgtEl>
                                        <p:attrNameLst>
                                          <p:attrName>style.visibility</p:attrName>
                                        </p:attrNameLst>
                                      </p:cBhvr>
                                      <p:to>
                                        <p:strVal val="visible"/>
                                      </p:to>
                                    </p:set>
                                    <p:animEffect transition="in" filter="dissolve">
                                      <p:cBhvr>
                                        <p:cTn id="37" dur="500"/>
                                        <p:tgtEl>
                                          <p:spTgt spid="21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P spid="21511" grpId="0"/>
      <p:bldP spid="21512" grpId="0"/>
      <p:bldP spid="21514" grpId="0"/>
      <p:bldP spid="21515" grpId="0"/>
      <p:bldP spid="21518" grpId="0"/>
      <p:bldP spid="215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14" descr="g2004521135952"/>
          <p:cNvPicPr>
            <a:picLocks noChangeAspect="1"/>
          </p:cNvPicPr>
          <p:nvPr/>
        </p:nvPicPr>
        <p:blipFill>
          <a:blip r:embed="rId1">
            <a:lum bright="72000"/>
          </a:blip>
          <a:stretch>
            <a:fillRect/>
          </a:stretch>
        </p:blipFill>
        <p:spPr>
          <a:xfrm>
            <a:off x="-228600" y="-31750"/>
            <a:ext cx="9525000" cy="6864350"/>
          </a:xfrm>
          <a:prstGeom prst="rect">
            <a:avLst/>
          </a:prstGeom>
          <a:noFill/>
          <a:ln w="9525">
            <a:noFill/>
          </a:ln>
        </p:spPr>
      </p:pic>
      <p:sp>
        <p:nvSpPr>
          <p:cNvPr id="20482" name="Rectangle 2"/>
          <p:cNvSpPr>
            <a:spLocks noChangeArrowheads="1"/>
          </p:cNvSpPr>
          <p:nvPr/>
        </p:nvSpPr>
        <p:spPr bwMode="auto">
          <a:xfrm>
            <a:off x="3200400" y="381000"/>
            <a:ext cx="20574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通假字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0483" name="Rectangle 3"/>
          <p:cNvSpPr/>
          <p:nvPr/>
        </p:nvSpPr>
        <p:spPr>
          <a:xfrm>
            <a:off x="1752600" y="1752600"/>
            <a:ext cx="5241925" cy="641350"/>
          </a:xfrm>
          <a:prstGeom prst="rect">
            <a:avLst/>
          </a:prstGeom>
          <a:noFill/>
          <a:ln w="9525">
            <a:noFill/>
          </a:ln>
        </p:spPr>
        <p:txBody>
          <a:bodyPr wrap="none">
            <a:spAutoFit/>
          </a:bodyPr>
          <a:p>
            <a:pPr lvl="0" eaLnBrk="1" hangingPunct="1"/>
            <a:r>
              <a:rPr lang="en-US" altLang="zh-CN"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有</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通</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又</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，还有零头。</a:t>
            </a:r>
            <a:endParaRPr lang="zh-CN" altLang="en-US" sz="3600" b="1" dirty="0">
              <a:solidFill>
                <a:schemeClr val="tx2"/>
              </a:solidFill>
              <a:latin typeface="楷体_GB2312" pitchFamily="49" charset="-122"/>
              <a:ea typeface="楷体_GB2312" pitchFamily="49" charset="-122"/>
            </a:endParaRPr>
          </a:p>
        </p:txBody>
      </p:sp>
      <p:sp>
        <p:nvSpPr>
          <p:cNvPr id="20484" name="Rectangle 4"/>
          <p:cNvSpPr>
            <a:spLocks noChangeArrowheads="1"/>
          </p:cNvSpPr>
          <p:nvPr/>
        </p:nvSpPr>
        <p:spPr bwMode="auto">
          <a:xfrm>
            <a:off x="631825" y="1066800"/>
            <a:ext cx="3787775"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为字共三十有四</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0485" name="Rectangle 5"/>
          <p:cNvSpPr/>
          <p:nvPr/>
        </p:nvSpPr>
        <p:spPr>
          <a:xfrm>
            <a:off x="1752600" y="2895600"/>
            <a:ext cx="4321175" cy="641350"/>
          </a:xfrm>
          <a:prstGeom prst="rect">
            <a:avLst/>
          </a:prstGeom>
          <a:noFill/>
          <a:ln w="9525">
            <a:noFill/>
          </a:ln>
        </p:spPr>
        <p:txBody>
          <a:bodyPr wrap="none">
            <a:spAutoFit/>
          </a:bodyPr>
          <a:p>
            <a:pPr lvl="0" eaLnBrk="1" hangingPunct="1"/>
            <a:r>
              <a:rPr lang="en-US" altLang="zh-CN"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诎</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通</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屈</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，弯曲。</a:t>
            </a:r>
            <a:endParaRPr lang="zh-CN" altLang="en-US" sz="3600" b="1" dirty="0">
              <a:solidFill>
                <a:schemeClr val="tx2"/>
              </a:solidFill>
              <a:latin typeface="楷体_GB2312" pitchFamily="49" charset="-122"/>
              <a:ea typeface="楷体_GB2312" pitchFamily="49" charset="-122"/>
            </a:endParaRPr>
          </a:p>
        </p:txBody>
      </p:sp>
      <p:sp>
        <p:nvSpPr>
          <p:cNvPr id="20486" name="Rectangle 6"/>
          <p:cNvSpPr>
            <a:spLocks noChangeArrowheads="1"/>
          </p:cNvSpPr>
          <p:nvPr/>
        </p:nvSpPr>
        <p:spPr bwMode="auto">
          <a:xfrm>
            <a:off x="609600" y="2286000"/>
            <a:ext cx="28194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诎右臂支船</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0487" name="Rectangle 7"/>
          <p:cNvSpPr/>
          <p:nvPr/>
        </p:nvSpPr>
        <p:spPr>
          <a:xfrm>
            <a:off x="1752600" y="4235450"/>
            <a:ext cx="3860800" cy="641350"/>
          </a:xfrm>
          <a:prstGeom prst="rect">
            <a:avLst/>
          </a:prstGeom>
          <a:noFill/>
          <a:ln w="9525">
            <a:noFill/>
          </a:ln>
        </p:spPr>
        <p:txBody>
          <a:bodyPr wrap="none">
            <a:spAutoFit/>
          </a:bodyPr>
          <a:p>
            <a:pPr lvl="0" eaLnBrk="1" hangingPunct="1"/>
            <a:r>
              <a:rPr lang="en-US" altLang="zh-CN"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衡</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通</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横</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，横。</a:t>
            </a:r>
            <a:endParaRPr lang="zh-CN" altLang="en-US" sz="3600" b="1" dirty="0">
              <a:solidFill>
                <a:schemeClr val="tx2"/>
              </a:solidFill>
              <a:latin typeface="楷体_GB2312" pitchFamily="49" charset="-122"/>
              <a:ea typeface="楷体_GB2312" pitchFamily="49" charset="-122"/>
            </a:endParaRPr>
          </a:p>
        </p:txBody>
      </p:sp>
      <p:sp>
        <p:nvSpPr>
          <p:cNvPr id="20488" name="Rectangle 8"/>
          <p:cNvSpPr>
            <a:spLocks noChangeArrowheads="1"/>
          </p:cNvSpPr>
          <p:nvPr/>
        </p:nvSpPr>
        <p:spPr bwMode="auto">
          <a:xfrm>
            <a:off x="635000" y="3549650"/>
            <a:ext cx="34036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左手倚一衡木</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0489" name="Rectangle 9"/>
          <p:cNvSpPr/>
          <p:nvPr/>
        </p:nvSpPr>
        <p:spPr>
          <a:xfrm>
            <a:off x="1752600" y="5759450"/>
            <a:ext cx="4321175" cy="641350"/>
          </a:xfrm>
          <a:prstGeom prst="rect">
            <a:avLst/>
          </a:prstGeom>
          <a:noFill/>
          <a:ln w="9525">
            <a:noFill/>
          </a:ln>
        </p:spPr>
        <p:txBody>
          <a:bodyPr wrap="none">
            <a:spAutoFit/>
          </a:bodyPr>
          <a:p>
            <a:pPr lvl="0" eaLnBrk="1" hangingPunct="1"/>
            <a:r>
              <a:rPr lang="en-US" altLang="zh-CN"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简</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通</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拣</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，挑选。</a:t>
            </a:r>
            <a:endParaRPr lang="zh-CN" altLang="en-US" sz="3600" b="1" dirty="0">
              <a:solidFill>
                <a:schemeClr val="tx2"/>
              </a:solidFill>
              <a:latin typeface="楷体_GB2312" pitchFamily="49" charset="-122"/>
              <a:ea typeface="楷体_GB2312" pitchFamily="49" charset="-122"/>
            </a:endParaRPr>
          </a:p>
        </p:txBody>
      </p:sp>
      <p:sp>
        <p:nvSpPr>
          <p:cNvPr id="20490" name="Rectangle 10"/>
          <p:cNvSpPr>
            <a:spLocks noChangeArrowheads="1"/>
          </p:cNvSpPr>
          <p:nvPr/>
        </p:nvSpPr>
        <p:spPr bwMode="auto">
          <a:xfrm>
            <a:off x="609600" y="4845050"/>
            <a:ext cx="45720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盖简桃核修狭者为之</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4588" name="Rectangle 12"/>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4589" name="Text Box 13"/>
          <p:cNvSpPr txBox="1"/>
          <p:nvPr/>
        </p:nvSpPr>
        <p:spPr>
          <a:xfrm>
            <a:off x="0" y="0"/>
            <a:ext cx="22860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文言积累</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dissolve">
                                      <p:cBhvr>
                                        <p:cTn id="7" dur="5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485"/>
                                        </p:tgtEl>
                                        <p:attrNameLst>
                                          <p:attrName>style.visibility</p:attrName>
                                        </p:attrNameLst>
                                      </p:cBhvr>
                                      <p:to>
                                        <p:strVal val="visible"/>
                                      </p:to>
                                    </p:set>
                                    <p:animEffect transition="in" filter="dissolve">
                                      <p:cBhvr>
                                        <p:cTn id="12" dur="500"/>
                                        <p:tgtEl>
                                          <p:spTgt spid="2048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487"/>
                                        </p:tgtEl>
                                        <p:attrNameLst>
                                          <p:attrName>style.visibility</p:attrName>
                                        </p:attrNameLst>
                                      </p:cBhvr>
                                      <p:to>
                                        <p:strVal val="visible"/>
                                      </p:to>
                                    </p:set>
                                    <p:animEffect transition="in" filter="dissolve">
                                      <p:cBhvr>
                                        <p:cTn id="17" dur="500"/>
                                        <p:tgtEl>
                                          <p:spTgt spid="2048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489"/>
                                        </p:tgtEl>
                                        <p:attrNameLst>
                                          <p:attrName>style.visibility</p:attrName>
                                        </p:attrNameLst>
                                      </p:cBhvr>
                                      <p:to>
                                        <p:strVal val="visible"/>
                                      </p:to>
                                    </p:set>
                                    <p:animEffect transition="in" filter="dissolve">
                                      <p:cBhvr>
                                        <p:cTn id="22" dur="500"/>
                                        <p:tgtEl>
                                          <p:spTgt spid="20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20485" grpId="0"/>
      <p:bldP spid="20487" grpId="0"/>
      <p:bldP spid="2048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Picture 18" descr="g2004521135952"/>
          <p:cNvPicPr>
            <a:picLocks noChangeAspect="1"/>
          </p:cNvPicPr>
          <p:nvPr/>
        </p:nvPicPr>
        <p:blipFill>
          <a:blip r:embed="rId1">
            <a:lum bright="72000"/>
          </a:blip>
          <a:stretch>
            <a:fillRect/>
          </a:stretch>
        </p:blipFill>
        <p:spPr>
          <a:xfrm>
            <a:off x="0" y="0"/>
            <a:ext cx="9525000" cy="6864350"/>
          </a:xfrm>
          <a:prstGeom prst="rect">
            <a:avLst/>
          </a:prstGeom>
          <a:noFill/>
          <a:ln w="9525">
            <a:noFill/>
          </a:ln>
        </p:spPr>
      </p:pic>
      <p:sp>
        <p:nvSpPr>
          <p:cNvPr id="22530" name="Rectangle 2"/>
          <p:cNvSpPr>
            <a:spLocks noChangeArrowheads="1"/>
          </p:cNvSpPr>
          <p:nvPr/>
        </p:nvSpPr>
        <p:spPr bwMode="auto">
          <a:xfrm>
            <a:off x="3352800" y="381000"/>
            <a:ext cx="35814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数量词的用法。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2531" name="Rectangle 3"/>
          <p:cNvSpPr>
            <a:spLocks noChangeArrowheads="1"/>
          </p:cNvSpPr>
          <p:nvPr/>
        </p:nvSpPr>
        <p:spPr bwMode="auto">
          <a:xfrm>
            <a:off x="533400" y="990600"/>
            <a:ext cx="8610600" cy="1739900"/>
          </a:xfrm>
          <a:prstGeom prst="rect">
            <a:avLst/>
          </a:prstGeom>
          <a:noFill/>
          <a:ln w="9525">
            <a:noFill/>
            <a:miter lim="800000"/>
          </a:ln>
          <a:effectLst/>
        </p:spPr>
        <p:txBody>
          <a:bodyPr>
            <a:spAutoFit/>
          </a:bodyPr>
          <a:p>
            <a:pPr lvl="0" eaLnBrk="1" hangingPunct="1"/>
            <a:r>
              <a:rPr lang="en-US" altLang="zh-CN" sz="3600" b="1" dirty="0">
                <a:solidFill>
                  <a:srgbClr val="0000CC"/>
                </a:solidFill>
                <a:effectLst>
                  <a:outerShdw blurRad="38100" dist="38100" dir="2700000">
                    <a:srgbClr val="C0C0C0"/>
                  </a:outerShdw>
                </a:effectLst>
                <a:latin typeface="楷体_GB2312" pitchFamily="49" charset="-122"/>
                <a:ea typeface="楷体_GB2312" pitchFamily="49" charset="-122"/>
              </a:rPr>
              <a:t>①</a:t>
            </a:r>
            <a:r>
              <a:rPr lang="zh-CN" altLang="en-US" sz="3600" b="1" dirty="0">
                <a:solidFill>
                  <a:srgbClr val="0000CC"/>
                </a:solidFill>
                <a:effectLst>
                  <a:outerShdw blurRad="38100" dist="38100" dir="2700000">
                    <a:srgbClr val="C0C0C0"/>
                  </a:outerShdw>
                </a:effectLst>
                <a:latin typeface="楷体_GB2312" pitchFamily="49" charset="-122"/>
                <a:ea typeface="楷体_GB2312" pitchFamily="49" charset="-122"/>
              </a:rPr>
              <a:t>古代省略量词应补出。</a:t>
            </a:r>
            <a:endParaRPr lang="zh-CN" altLang="en-US" sz="3600" b="1" dirty="0">
              <a:solidFill>
                <a:srgbClr val="0000CC"/>
              </a:solidFill>
              <a:effectLst>
                <a:outerShdw blurRad="38100" dist="38100" dir="2700000">
                  <a:srgbClr val="C0C0C0"/>
                </a:outerShdw>
              </a:effectLst>
              <a:latin typeface="楷体_GB2312" pitchFamily="49" charset="-122"/>
              <a:ea typeface="楷体_GB2312" pitchFamily="49" charset="-122"/>
            </a:endParaRPr>
          </a:p>
          <a:p>
            <a:pPr lvl="0" eaLnBrk="1" hangingPunct="1"/>
            <a:r>
              <a:rPr lang="zh-CN" altLang="en-US" sz="3600" b="1" dirty="0">
                <a:solidFill>
                  <a:srgbClr val="0000CC"/>
                </a:solidFill>
                <a:effectLst>
                  <a:outerShdw blurRad="38100" dist="38100" dir="2700000">
                    <a:srgbClr val="C0C0C0"/>
                  </a:outerShdw>
                </a:effectLst>
                <a:latin typeface="楷体_GB2312" pitchFamily="49" charset="-122"/>
                <a:ea typeface="楷体_GB2312" pitchFamily="49" charset="-122"/>
              </a:rPr>
              <a:t>②数词用在名词之后，翻译时应调整到名词的前面。 </a:t>
            </a:r>
            <a:endParaRPr lang="zh-CN" altLang="en-US" sz="3600" b="1" dirty="0">
              <a:solidFill>
                <a:srgbClr val="0000CC"/>
              </a:solidFill>
              <a:effectLst>
                <a:outerShdw blurRad="38100" dist="38100" dir="2700000">
                  <a:srgbClr val="C0C0C0"/>
                </a:outerShdw>
              </a:effectLst>
              <a:latin typeface="楷体_GB2312" pitchFamily="49" charset="-122"/>
              <a:ea typeface="楷体_GB2312" pitchFamily="49" charset="-122"/>
            </a:endParaRPr>
          </a:p>
        </p:txBody>
      </p:sp>
      <p:sp>
        <p:nvSpPr>
          <p:cNvPr id="22532" name="Rectangle 4"/>
          <p:cNvSpPr>
            <a:spLocks noChangeArrowheads="1"/>
          </p:cNvSpPr>
          <p:nvPr/>
        </p:nvSpPr>
        <p:spPr bwMode="auto">
          <a:xfrm>
            <a:off x="609600" y="2819400"/>
            <a:ext cx="8153400" cy="2068513"/>
          </a:xfrm>
          <a:prstGeom prst="rect">
            <a:avLst/>
          </a:prstGeom>
          <a:noFill/>
          <a:ln w="9525">
            <a:noFill/>
            <a:miter lim="800000"/>
          </a:ln>
          <a:effectLst/>
        </p:spPr>
        <p:txBody>
          <a:bodyPr>
            <a:spAutoFit/>
          </a:bodyPr>
          <a:p>
            <a:pPr lvl="0" eaLnBrk="1" hangingPunct="1">
              <a:lnSpc>
                <a:spcPct val="120000"/>
              </a:lnSpc>
            </a:pPr>
            <a:r>
              <a:rPr lang="zh-CN" altLang="en-US" sz="3600" b="1" dirty="0">
                <a:solidFill>
                  <a:srgbClr val="0000CC"/>
                </a:solidFill>
                <a:effectLst>
                  <a:outerShdw blurRad="38100" dist="38100" dir="2700000">
                    <a:srgbClr val="C0C0C0"/>
                  </a:outerShdw>
                </a:effectLst>
                <a:latin typeface="楷体_GB2312" pitchFamily="49" charset="-122"/>
                <a:ea typeface="楷体_GB2312" pitchFamily="49" charset="-122"/>
              </a:rPr>
              <a:t>一（   ）手卷	    一（   ）人</a:t>
            </a:r>
            <a:endParaRPr lang="zh-CN" altLang="en-US" sz="3600" b="1" dirty="0">
              <a:solidFill>
                <a:srgbClr val="0000CC"/>
              </a:solidFill>
              <a:effectLst>
                <a:outerShdw blurRad="38100" dist="38100" dir="2700000">
                  <a:srgbClr val="C0C0C0"/>
                </a:outerShdw>
              </a:effectLst>
              <a:latin typeface="楷体_GB2312" pitchFamily="49" charset="-122"/>
              <a:ea typeface="楷体_GB2312" pitchFamily="49" charset="-122"/>
            </a:endParaRPr>
          </a:p>
          <a:p>
            <a:pPr lvl="0" eaLnBrk="1" hangingPunct="1">
              <a:lnSpc>
                <a:spcPct val="120000"/>
              </a:lnSpc>
            </a:pPr>
            <a:r>
              <a:rPr lang="zh-CN" altLang="en-US" sz="3600" b="1" dirty="0">
                <a:solidFill>
                  <a:srgbClr val="0000CC"/>
                </a:solidFill>
                <a:effectLst>
                  <a:outerShdw blurRad="38100" dist="38100" dir="2700000">
                    <a:srgbClr val="C0C0C0"/>
                  </a:outerShdw>
                </a:effectLst>
                <a:latin typeface="楷体_GB2312" pitchFamily="49" charset="-122"/>
                <a:ea typeface="楷体_GB2312" pitchFamily="49" charset="-122"/>
              </a:rPr>
              <a:t>篆章一（   ）		一（   ）舟</a:t>
            </a:r>
            <a:endParaRPr lang="zh-CN" altLang="en-US" sz="3600" b="1" dirty="0">
              <a:solidFill>
                <a:srgbClr val="0000CC"/>
              </a:solidFill>
              <a:effectLst>
                <a:outerShdw blurRad="38100" dist="38100" dir="2700000">
                  <a:srgbClr val="C0C0C0"/>
                </a:outerShdw>
              </a:effectLst>
              <a:latin typeface="楷体_GB2312" pitchFamily="49" charset="-122"/>
              <a:ea typeface="楷体_GB2312" pitchFamily="49" charset="-122"/>
            </a:endParaRPr>
          </a:p>
          <a:p>
            <a:pPr lvl="0" eaLnBrk="1" hangingPunct="1">
              <a:lnSpc>
                <a:spcPct val="120000"/>
              </a:lnSpc>
            </a:pPr>
            <a:r>
              <a:rPr lang="zh-CN" altLang="en-US" sz="3600" b="1" dirty="0">
                <a:solidFill>
                  <a:srgbClr val="0000CC"/>
                </a:solidFill>
                <a:effectLst>
                  <a:outerShdw blurRad="38100" dist="38100" dir="2700000">
                    <a:srgbClr val="C0C0C0"/>
                  </a:outerShdw>
                </a:effectLst>
                <a:latin typeface="楷体_GB2312" pitchFamily="49" charset="-122"/>
                <a:ea typeface="楷体_GB2312" pitchFamily="49" charset="-122"/>
              </a:rPr>
              <a:t>为人五（   ）       为窗八（   ） </a:t>
            </a:r>
            <a:endParaRPr lang="zh-CN" altLang="en-US" sz="3600" b="1" dirty="0">
              <a:solidFill>
                <a:srgbClr val="0000CC"/>
              </a:solidFill>
              <a:effectLst>
                <a:outerShdw blurRad="38100" dist="38100" dir="2700000">
                  <a:srgbClr val="C0C0C0"/>
                </a:outerShdw>
              </a:effectLst>
              <a:latin typeface="楷体_GB2312" pitchFamily="49" charset="-122"/>
              <a:ea typeface="楷体_GB2312" pitchFamily="49" charset="-122"/>
            </a:endParaRPr>
          </a:p>
        </p:txBody>
      </p:sp>
      <p:sp>
        <p:nvSpPr>
          <p:cNvPr id="22533" name="Rectangle 5"/>
          <p:cNvSpPr/>
          <p:nvPr/>
        </p:nvSpPr>
        <p:spPr>
          <a:xfrm>
            <a:off x="1641475" y="2895600"/>
            <a:ext cx="6445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幅</a:t>
            </a:r>
            <a:endParaRPr lang="zh-CN" altLang="en-US" sz="3600" b="1" dirty="0">
              <a:solidFill>
                <a:schemeClr val="tx2"/>
              </a:solidFill>
              <a:latin typeface="楷体_GB2312" pitchFamily="49" charset="-122"/>
              <a:ea typeface="楷体_GB2312" pitchFamily="49" charset="-122"/>
            </a:endParaRPr>
          </a:p>
        </p:txBody>
      </p:sp>
      <p:sp>
        <p:nvSpPr>
          <p:cNvPr id="22534" name="Rectangle 6"/>
          <p:cNvSpPr/>
          <p:nvPr/>
        </p:nvSpPr>
        <p:spPr>
          <a:xfrm>
            <a:off x="6137275" y="2895600"/>
            <a:ext cx="6445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个</a:t>
            </a:r>
            <a:endParaRPr lang="zh-CN" altLang="en-US" sz="3600" b="1" dirty="0">
              <a:solidFill>
                <a:schemeClr val="tx2"/>
              </a:solidFill>
              <a:latin typeface="楷体_GB2312" pitchFamily="49" charset="-122"/>
              <a:ea typeface="楷体_GB2312" pitchFamily="49" charset="-122"/>
            </a:endParaRPr>
          </a:p>
        </p:txBody>
      </p:sp>
      <p:sp>
        <p:nvSpPr>
          <p:cNvPr id="22539" name="Rectangle 11"/>
          <p:cNvSpPr/>
          <p:nvPr/>
        </p:nvSpPr>
        <p:spPr>
          <a:xfrm>
            <a:off x="2590800" y="3505200"/>
            <a:ext cx="6445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枚</a:t>
            </a:r>
            <a:endParaRPr lang="zh-CN" altLang="en-US" sz="3600" b="1" dirty="0">
              <a:solidFill>
                <a:schemeClr val="tx2"/>
              </a:solidFill>
              <a:latin typeface="楷体_GB2312" pitchFamily="49" charset="-122"/>
              <a:ea typeface="楷体_GB2312" pitchFamily="49" charset="-122"/>
            </a:endParaRPr>
          </a:p>
        </p:txBody>
      </p:sp>
      <p:sp>
        <p:nvSpPr>
          <p:cNvPr id="22540" name="Rectangle 12"/>
          <p:cNvSpPr/>
          <p:nvPr/>
        </p:nvSpPr>
        <p:spPr>
          <a:xfrm>
            <a:off x="6248400" y="3581400"/>
            <a:ext cx="6445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条</a:t>
            </a:r>
            <a:endParaRPr lang="zh-CN" altLang="en-US" sz="3600" b="1" dirty="0">
              <a:solidFill>
                <a:schemeClr val="tx2"/>
              </a:solidFill>
              <a:latin typeface="楷体_GB2312" pitchFamily="49" charset="-122"/>
              <a:ea typeface="楷体_GB2312" pitchFamily="49" charset="-122"/>
            </a:endParaRPr>
          </a:p>
        </p:txBody>
      </p:sp>
      <p:sp>
        <p:nvSpPr>
          <p:cNvPr id="22541" name="Rectangle 13"/>
          <p:cNvSpPr/>
          <p:nvPr/>
        </p:nvSpPr>
        <p:spPr>
          <a:xfrm>
            <a:off x="2590800" y="4267200"/>
            <a:ext cx="644525" cy="641350"/>
          </a:xfrm>
          <a:prstGeom prst="rect">
            <a:avLst/>
          </a:prstGeom>
          <a:noFill/>
          <a:ln w="9525">
            <a:noFill/>
          </a:ln>
        </p:spPr>
        <p:txBody>
          <a:bodyPr>
            <a:spAutoFit/>
          </a:bodyPr>
          <a:p>
            <a:pPr lvl="0" eaLnBrk="1" hangingPunct="1"/>
            <a:r>
              <a:rPr lang="zh-CN" altLang="en-US" sz="3600" b="1" dirty="0">
                <a:solidFill>
                  <a:schemeClr val="tx2"/>
                </a:solidFill>
                <a:latin typeface="楷体_GB2312" pitchFamily="49" charset="-122"/>
                <a:ea typeface="楷体_GB2312" pitchFamily="49" charset="-122"/>
              </a:rPr>
              <a:t>个</a:t>
            </a:r>
            <a:endParaRPr lang="zh-CN" altLang="en-US" sz="3600" b="1" dirty="0">
              <a:solidFill>
                <a:schemeClr val="tx2"/>
              </a:solidFill>
              <a:latin typeface="楷体_GB2312" pitchFamily="49" charset="-122"/>
              <a:ea typeface="楷体_GB2312" pitchFamily="49" charset="-122"/>
            </a:endParaRPr>
          </a:p>
        </p:txBody>
      </p:sp>
      <p:sp>
        <p:nvSpPr>
          <p:cNvPr id="22542" name="Rectangle 14"/>
          <p:cNvSpPr/>
          <p:nvPr/>
        </p:nvSpPr>
        <p:spPr>
          <a:xfrm>
            <a:off x="7162800" y="4267200"/>
            <a:ext cx="6445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扇</a:t>
            </a:r>
            <a:endParaRPr lang="zh-CN" altLang="en-US" sz="3600" b="1" dirty="0">
              <a:solidFill>
                <a:schemeClr val="tx2"/>
              </a:solidFill>
              <a:latin typeface="楷体_GB2312" pitchFamily="49" charset="-122"/>
              <a:ea typeface="楷体_GB2312" pitchFamily="49" charset="-122"/>
            </a:endParaRPr>
          </a:p>
        </p:txBody>
      </p:sp>
      <p:sp>
        <p:nvSpPr>
          <p:cNvPr id="25612" name="Rectangle 16"/>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5613" name="Text Box 17"/>
          <p:cNvSpPr txBox="1"/>
          <p:nvPr/>
        </p:nvSpPr>
        <p:spPr>
          <a:xfrm>
            <a:off x="0" y="0"/>
            <a:ext cx="22860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文言积累</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dissolve">
                                      <p:cBhvr>
                                        <p:cTn id="7" dur="500"/>
                                        <p:tgtEl>
                                          <p:spTgt spid="2253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2534"/>
                                        </p:tgtEl>
                                        <p:attrNameLst>
                                          <p:attrName>style.visibility</p:attrName>
                                        </p:attrNameLst>
                                      </p:cBhvr>
                                      <p:to>
                                        <p:strVal val="visible"/>
                                      </p:to>
                                    </p:set>
                                    <p:animEffect transition="in" filter="dissolve">
                                      <p:cBhvr>
                                        <p:cTn id="12" dur="500"/>
                                        <p:tgtEl>
                                          <p:spTgt spid="2253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2539"/>
                                        </p:tgtEl>
                                        <p:attrNameLst>
                                          <p:attrName>style.visibility</p:attrName>
                                        </p:attrNameLst>
                                      </p:cBhvr>
                                      <p:to>
                                        <p:strVal val="visible"/>
                                      </p:to>
                                    </p:set>
                                    <p:animEffect transition="in" filter="dissolve">
                                      <p:cBhvr>
                                        <p:cTn id="17" dur="500"/>
                                        <p:tgtEl>
                                          <p:spTgt spid="2253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2540"/>
                                        </p:tgtEl>
                                        <p:attrNameLst>
                                          <p:attrName>style.visibility</p:attrName>
                                        </p:attrNameLst>
                                      </p:cBhvr>
                                      <p:to>
                                        <p:strVal val="visible"/>
                                      </p:to>
                                    </p:set>
                                    <p:animEffect transition="in" filter="dissolve">
                                      <p:cBhvr>
                                        <p:cTn id="22" dur="500"/>
                                        <p:tgtEl>
                                          <p:spTgt spid="2254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2541"/>
                                        </p:tgtEl>
                                        <p:attrNameLst>
                                          <p:attrName>style.visibility</p:attrName>
                                        </p:attrNameLst>
                                      </p:cBhvr>
                                      <p:to>
                                        <p:strVal val="visible"/>
                                      </p:to>
                                    </p:set>
                                    <p:animEffect transition="in" filter="dissolve">
                                      <p:cBhvr>
                                        <p:cTn id="27" dur="500"/>
                                        <p:tgtEl>
                                          <p:spTgt spid="22541"/>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2542"/>
                                        </p:tgtEl>
                                        <p:attrNameLst>
                                          <p:attrName>style.visibility</p:attrName>
                                        </p:attrNameLst>
                                      </p:cBhvr>
                                      <p:to>
                                        <p:strVal val="visible"/>
                                      </p:to>
                                    </p:set>
                                    <p:animEffect transition="in" filter="dissolve">
                                      <p:cBhvr>
                                        <p:cTn id="32" dur="500"/>
                                        <p:tgtEl>
                                          <p:spTgt spid="22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P spid="22534" grpId="0"/>
      <p:bldP spid="22539" grpId="0"/>
      <p:bldP spid="22540" grpId="0"/>
      <p:bldP spid="22541" grpId="0"/>
      <p:bldP spid="225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Picture 10" descr="g2005114103301"/>
          <p:cNvPicPr>
            <a:picLocks noChangeAspect="1"/>
          </p:cNvPicPr>
          <p:nvPr/>
        </p:nvPicPr>
        <p:blipFill>
          <a:blip r:embed="rId1">
            <a:lum bright="78000"/>
          </a:blip>
          <a:stretch>
            <a:fillRect/>
          </a:stretch>
        </p:blipFill>
        <p:spPr>
          <a:xfrm>
            <a:off x="0" y="50800"/>
            <a:ext cx="9144000" cy="6754813"/>
          </a:xfrm>
          <a:prstGeom prst="rect">
            <a:avLst/>
          </a:prstGeom>
          <a:noFill/>
          <a:ln w="9525">
            <a:noFill/>
          </a:ln>
        </p:spPr>
      </p:pic>
      <p:sp>
        <p:nvSpPr>
          <p:cNvPr id="19458" name="Rectangle 2"/>
          <p:cNvSpPr>
            <a:spLocks noChangeArrowheads="1"/>
          </p:cNvSpPr>
          <p:nvPr/>
        </p:nvSpPr>
        <p:spPr bwMode="auto">
          <a:xfrm>
            <a:off x="3810000" y="457200"/>
            <a:ext cx="22860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同义词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9459" name="Rectangle 3"/>
          <p:cNvSpPr>
            <a:spLocks noChangeArrowheads="1"/>
          </p:cNvSpPr>
          <p:nvPr/>
        </p:nvSpPr>
        <p:spPr bwMode="auto">
          <a:xfrm>
            <a:off x="533400" y="762000"/>
            <a:ext cx="3276600" cy="3883025"/>
          </a:xfrm>
          <a:prstGeom prst="rect">
            <a:avLst/>
          </a:prstGeom>
          <a:noFill/>
          <a:ln w="9525">
            <a:noFill/>
            <a:miter lim="800000"/>
          </a:ln>
          <a:effectLst/>
        </p:spPr>
        <p:txBody>
          <a:bodyPr>
            <a:spAutoFit/>
          </a:bodyPr>
          <a:p>
            <a:pPr lvl="0" eaLnBrk="1" hangingPunct="1">
              <a:lnSpc>
                <a:spcPct val="230000"/>
              </a:lnSpc>
            </a:pPr>
            <a:r>
              <a:rPr lang="zh-CN" altLang="en-US" sz="3600" b="1" dirty="0">
                <a:effectLst>
                  <a:outerShdw blurRad="38100" dist="38100" dir="2700000">
                    <a:srgbClr val="C0C0C0"/>
                  </a:outerShdw>
                </a:effectLst>
                <a:latin typeface="楷体_GB2312" pitchFamily="49" charset="-122"/>
                <a:ea typeface="楷体_GB2312" pitchFamily="49" charset="-122"/>
              </a:rPr>
              <a:t>约</a:t>
            </a:r>
            <a:r>
              <a:rPr lang="en-US" altLang="zh-CN" sz="3600" b="1" dirty="0">
                <a:effectLst>
                  <a:outerShdw blurRad="38100" dist="38100" dir="2700000">
                    <a:srgbClr val="C0C0C0"/>
                  </a:outerShdw>
                </a:effectLst>
                <a:latin typeface="Times New Roman" panose="02020603050405020304" pitchFamily="18" charset="0"/>
                <a:ea typeface="楷体_GB2312" pitchFamily="49" charset="-122"/>
              </a:rPr>
              <a:t>——</a:t>
            </a:r>
            <a:r>
              <a:rPr lang="zh-CN" altLang="en-US" sz="3600" b="1" dirty="0">
                <a:effectLst>
                  <a:outerShdw blurRad="38100" dist="38100" dir="2700000">
                    <a:srgbClr val="C0C0C0"/>
                  </a:outerShdw>
                </a:effectLst>
                <a:latin typeface="楷体_GB2312" pitchFamily="49" charset="-122"/>
                <a:ea typeface="楷体_GB2312" pitchFamily="49" charset="-122"/>
              </a:rPr>
              <a:t>可</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230000"/>
              </a:lnSpc>
            </a:pPr>
            <a:r>
              <a:rPr lang="zh-CN" altLang="en-US" sz="3600" b="1" dirty="0">
                <a:effectLst>
                  <a:outerShdw blurRad="38100" dist="38100" dir="2700000">
                    <a:srgbClr val="C0C0C0"/>
                  </a:outerShdw>
                </a:effectLst>
                <a:latin typeface="楷体_GB2312" pitchFamily="49" charset="-122"/>
                <a:ea typeface="楷体_GB2312" pitchFamily="49" charset="-122"/>
              </a:rPr>
              <a:t>历历</a:t>
            </a:r>
            <a:r>
              <a:rPr lang="en-US" altLang="zh-CN" sz="3600" b="1" dirty="0">
                <a:effectLst>
                  <a:outerShdw blurRad="38100" dist="38100" dir="2700000">
                    <a:srgbClr val="C0C0C0"/>
                  </a:outerShdw>
                </a:effectLst>
                <a:latin typeface="Times New Roman" panose="02020603050405020304" pitchFamily="18" charset="0"/>
                <a:ea typeface="楷体_GB2312" pitchFamily="49" charset="-122"/>
              </a:rPr>
              <a:t>——</a:t>
            </a:r>
            <a:r>
              <a:rPr lang="zh-CN" altLang="en-US" sz="3600" b="1" dirty="0">
                <a:effectLst>
                  <a:outerShdw blurRad="38100" dist="38100" dir="2700000">
                    <a:srgbClr val="C0C0C0"/>
                  </a:outerShdw>
                </a:effectLst>
                <a:latin typeface="楷体_GB2312" pitchFamily="49" charset="-122"/>
                <a:ea typeface="楷体_GB2312" pitchFamily="49" charset="-122"/>
              </a:rPr>
              <a:t>了了</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230000"/>
              </a:lnSpc>
            </a:pPr>
            <a:r>
              <a:rPr lang="zh-CN" altLang="en-US" sz="3600" b="1" dirty="0">
                <a:effectLst>
                  <a:outerShdw blurRad="38100" dist="38100" dir="2700000">
                    <a:srgbClr val="C0C0C0"/>
                  </a:outerShdw>
                </a:effectLst>
                <a:latin typeface="楷体_GB2312" pitchFamily="49" charset="-122"/>
                <a:ea typeface="楷体_GB2312" pitchFamily="49" charset="-122"/>
              </a:rPr>
              <a:t>状</a:t>
            </a:r>
            <a:r>
              <a:rPr lang="en-US" altLang="zh-CN" sz="3600" b="1" dirty="0">
                <a:effectLst>
                  <a:outerShdw blurRad="38100" dist="38100" dir="2700000">
                    <a:srgbClr val="C0C0C0"/>
                  </a:outerShdw>
                </a:effectLst>
                <a:latin typeface="Times New Roman" panose="02020603050405020304" pitchFamily="18" charset="0"/>
                <a:ea typeface="楷体_GB2312" pitchFamily="49" charset="-122"/>
              </a:rPr>
              <a:t>——</a:t>
            </a:r>
            <a:r>
              <a:rPr lang="zh-CN" altLang="en-US" sz="3600" b="1" dirty="0">
                <a:effectLst>
                  <a:outerShdw blurRad="38100" dist="38100" dir="2700000">
                    <a:srgbClr val="C0C0C0"/>
                  </a:outerShdw>
                </a:effectLst>
                <a:latin typeface="楷体_GB2312" pitchFamily="49" charset="-122"/>
                <a:ea typeface="楷体_GB2312" pitchFamily="49" charset="-122"/>
              </a:rPr>
              <a:t>然</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19460" name="Rectangle 4"/>
          <p:cNvSpPr/>
          <p:nvPr/>
        </p:nvSpPr>
        <p:spPr>
          <a:xfrm>
            <a:off x="2971800" y="1295400"/>
            <a:ext cx="11017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大约</a:t>
            </a:r>
            <a:endParaRPr lang="zh-CN" altLang="en-US" sz="3600" b="1" dirty="0">
              <a:solidFill>
                <a:schemeClr val="tx2"/>
              </a:solidFill>
              <a:latin typeface="楷体_GB2312" pitchFamily="49" charset="-122"/>
              <a:ea typeface="楷体_GB2312" pitchFamily="49" charset="-122"/>
            </a:endParaRPr>
          </a:p>
        </p:txBody>
      </p:sp>
      <p:sp>
        <p:nvSpPr>
          <p:cNvPr id="19461" name="Rectangle 5"/>
          <p:cNvSpPr/>
          <p:nvPr/>
        </p:nvSpPr>
        <p:spPr>
          <a:xfrm>
            <a:off x="3733800" y="2559050"/>
            <a:ext cx="201930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清清楚楚</a:t>
            </a:r>
            <a:endParaRPr lang="zh-CN" altLang="en-US" sz="3600" b="1" dirty="0">
              <a:solidFill>
                <a:schemeClr val="tx2"/>
              </a:solidFill>
              <a:latin typeface="楷体_GB2312" pitchFamily="49" charset="-122"/>
              <a:ea typeface="楷体_GB2312" pitchFamily="49" charset="-122"/>
            </a:endParaRPr>
          </a:p>
        </p:txBody>
      </p:sp>
      <p:sp>
        <p:nvSpPr>
          <p:cNvPr id="19462" name="Rectangle 6"/>
          <p:cNvSpPr/>
          <p:nvPr/>
        </p:nvSpPr>
        <p:spPr>
          <a:xfrm>
            <a:off x="3048000" y="3854450"/>
            <a:ext cx="1560513"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的样子</a:t>
            </a:r>
            <a:endParaRPr lang="zh-CN" altLang="en-US" sz="3600" b="1" dirty="0">
              <a:solidFill>
                <a:schemeClr val="tx2"/>
              </a:solidFill>
              <a:latin typeface="楷体_GB2312" pitchFamily="49" charset="-122"/>
              <a:ea typeface="楷体_GB2312" pitchFamily="49" charset="-122"/>
            </a:endParaRPr>
          </a:p>
        </p:txBody>
      </p:sp>
      <p:sp>
        <p:nvSpPr>
          <p:cNvPr id="26632" name="Rectangle 8"/>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6633" name="Text Box 9"/>
          <p:cNvSpPr txBox="1"/>
          <p:nvPr/>
        </p:nvSpPr>
        <p:spPr>
          <a:xfrm>
            <a:off x="0" y="0"/>
            <a:ext cx="22860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文言积累</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dissolve">
                                      <p:cBhvr>
                                        <p:cTn id="7" dur="500"/>
                                        <p:tgtEl>
                                          <p:spTgt spid="1946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dissolve">
                                      <p:cBhvr>
                                        <p:cTn id="12" dur="500"/>
                                        <p:tgtEl>
                                          <p:spTgt spid="1946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462"/>
                                        </p:tgtEl>
                                        <p:attrNameLst>
                                          <p:attrName>style.visibility</p:attrName>
                                        </p:attrNameLst>
                                      </p:cBhvr>
                                      <p:to>
                                        <p:strVal val="visible"/>
                                      </p:to>
                                    </p:set>
                                    <p:animEffect transition="in" filter="dissolve">
                                      <p:cBhvr>
                                        <p:cTn id="17"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1" grpId="0"/>
      <p:bldP spid="194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Picture 31" descr="g2005114103430"/>
          <p:cNvPicPr>
            <a:picLocks noChangeAspect="1"/>
          </p:cNvPicPr>
          <p:nvPr/>
        </p:nvPicPr>
        <p:blipFill>
          <a:blip r:embed="rId1">
            <a:lum bright="60001"/>
          </a:blip>
          <a:stretch>
            <a:fillRect/>
          </a:stretch>
        </p:blipFill>
        <p:spPr>
          <a:xfrm>
            <a:off x="0" y="-214312"/>
            <a:ext cx="9144000" cy="7286625"/>
          </a:xfrm>
          <a:prstGeom prst="rect">
            <a:avLst/>
          </a:prstGeom>
          <a:noFill/>
          <a:ln w="9525">
            <a:noFill/>
          </a:ln>
        </p:spPr>
      </p:pic>
      <p:sp>
        <p:nvSpPr>
          <p:cNvPr id="28674" name="Rectangle 2"/>
          <p:cNvSpPr/>
          <p:nvPr/>
        </p:nvSpPr>
        <p:spPr>
          <a:xfrm>
            <a:off x="5562600" y="762000"/>
            <a:ext cx="1333500" cy="641350"/>
          </a:xfrm>
          <a:prstGeom prst="rect">
            <a:avLst/>
          </a:prstGeom>
          <a:noFill/>
          <a:ln w="9525">
            <a:noFill/>
          </a:ln>
        </p:spPr>
        <p:txBody>
          <a:bodyPr>
            <a:spAutoFit/>
          </a:bodyPr>
          <a:p>
            <a:pPr lvl="0" eaLnBrk="1" hangingPunct="1"/>
            <a:r>
              <a:rPr lang="zh-CN" altLang="en-US" sz="3600" b="1" dirty="0">
                <a:solidFill>
                  <a:schemeClr val="tx2"/>
                </a:solidFill>
                <a:latin typeface="楷体_GB2312" pitchFamily="49" charset="-122"/>
                <a:ea typeface="楷体_GB2312" pitchFamily="49" charset="-122"/>
              </a:rPr>
              <a:t>罕见</a:t>
            </a:r>
            <a:endParaRPr lang="zh-CN" altLang="en-US" sz="3600" b="1" dirty="0">
              <a:solidFill>
                <a:schemeClr val="tx2"/>
              </a:solidFill>
              <a:latin typeface="楷体_GB2312" pitchFamily="49" charset="-122"/>
              <a:ea typeface="楷体_GB2312" pitchFamily="49" charset="-122"/>
            </a:endParaRPr>
          </a:p>
        </p:txBody>
      </p:sp>
      <p:sp>
        <p:nvSpPr>
          <p:cNvPr id="28675" name="Rectangle 3"/>
          <p:cNvSpPr/>
          <p:nvPr/>
        </p:nvSpPr>
        <p:spPr>
          <a:xfrm>
            <a:off x="4191000" y="1295400"/>
            <a:ext cx="110490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直径</a:t>
            </a:r>
            <a:endParaRPr lang="zh-CN" altLang="en-US" sz="3600" b="1" dirty="0">
              <a:solidFill>
                <a:schemeClr val="tx2"/>
              </a:solidFill>
              <a:latin typeface="楷体_GB2312" pitchFamily="49" charset="-122"/>
              <a:ea typeface="楷体_GB2312" pitchFamily="49" charset="-122"/>
            </a:endParaRPr>
          </a:p>
        </p:txBody>
      </p:sp>
      <p:sp>
        <p:nvSpPr>
          <p:cNvPr id="28676" name="Rectangle 4"/>
          <p:cNvSpPr/>
          <p:nvPr/>
        </p:nvSpPr>
        <p:spPr>
          <a:xfrm>
            <a:off x="3733800" y="1905000"/>
            <a:ext cx="110490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大约</a:t>
            </a:r>
            <a:endParaRPr lang="zh-CN" altLang="en-US" sz="3600" b="1" dirty="0">
              <a:solidFill>
                <a:schemeClr val="tx2"/>
              </a:solidFill>
              <a:latin typeface="楷体_GB2312" pitchFamily="49" charset="-122"/>
              <a:ea typeface="楷体_GB2312" pitchFamily="49" charset="-122"/>
            </a:endParaRPr>
          </a:p>
        </p:txBody>
      </p:sp>
      <p:sp>
        <p:nvSpPr>
          <p:cNvPr id="28677" name="Rectangle 5"/>
          <p:cNvSpPr/>
          <p:nvPr/>
        </p:nvSpPr>
        <p:spPr>
          <a:xfrm>
            <a:off x="4114800" y="2438400"/>
            <a:ext cx="202565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高起宽敞</a:t>
            </a:r>
            <a:endParaRPr lang="zh-CN" altLang="en-US" sz="3600" b="1" dirty="0">
              <a:solidFill>
                <a:schemeClr val="tx2"/>
              </a:solidFill>
              <a:latin typeface="楷体_GB2312" pitchFamily="49" charset="-122"/>
              <a:ea typeface="楷体_GB2312" pitchFamily="49" charset="-122"/>
            </a:endParaRPr>
          </a:p>
        </p:txBody>
      </p:sp>
      <p:sp>
        <p:nvSpPr>
          <p:cNvPr id="28678" name="Rectangle 6"/>
          <p:cNvSpPr/>
          <p:nvPr/>
        </p:nvSpPr>
        <p:spPr>
          <a:xfrm>
            <a:off x="3657600" y="3048000"/>
            <a:ext cx="202565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左右相对</a:t>
            </a:r>
            <a:endParaRPr lang="zh-CN" altLang="en-US" sz="3600" b="1" dirty="0">
              <a:solidFill>
                <a:schemeClr val="tx2"/>
              </a:solidFill>
              <a:latin typeface="楷体_GB2312" pitchFamily="49" charset="-122"/>
              <a:ea typeface="楷体_GB2312" pitchFamily="49" charset="-122"/>
            </a:endParaRPr>
          </a:p>
        </p:txBody>
      </p:sp>
      <p:sp>
        <p:nvSpPr>
          <p:cNvPr id="28679" name="Rectangle 7"/>
          <p:cNvSpPr/>
          <p:nvPr/>
        </p:nvSpPr>
        <p:spPr>
          <a:xfrm>
            <a:off x="4267200" y="3657600"/>
            <a:ext cx="156527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非常像</a:t>
            </a:r>
            <a:endParaRPr lang="zh-CN" altLang="en-US" sz="3600" b="1" dirty="0">
              <a:solidFill>
                <a:schemeClr val="tx2"/>
              </a:solidFill>
              <a:latin typeface="楷体_GB2312" pitchFamily="49" charset="-122"/>
              <a:ea typeface="楷体_GB2312" pitchFamily="49" charset="-122"/>
            </a:endParaRPr>
          </a:p>
        </p:txBody>
      </p:sp>
      <p:sp>
        <p:nvSpPr>
          <p:cNvPr id="28680" name="Rectangle 8"/>
          <p:cNvSpPr/>
          <p:nvPr/>
        </p:nvSpPr>
        <p:spPr>
          <a:xfrm>
            <a:off x="4191000" y="4191000"/>
            <a:ext cx="202565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清清楚楚</a:t>
            </a:r>
            <a:endParaRPr lang="zh-CN" altLang="en-US" sz="3600" b="1" dirty="0">
              <a:solidFill>
                <a:schemeClr val="tx2"/>
              </a:solidFill>
              <a:latin typeface="楷体_GB2312" pitchFamily="49" charset="-122"/>
              <a:ea typeface="楷体_GB2312" pitchFamily="49" charset="-122"/>
            </a:endParaRPr>
          </a:p>
        </p:txBody>
      </p:sp>
      <p:sp>
        <p:nvSpPr>
          <p:cNvPr id="28681" name="Rectangle 9"/>
          <p:cNvSpPr/>
          <p:nvPr/>
        </p:nvSpPr>
        <p:spPr>
          <a:xfrm>
            <a:off x="3276600" y="4800600"/>
            <a:ext cx="202565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清清楚楚</a:t>
            </a:r>
            <a:endParaRPr lang="zh-CN" altLang="en-US" sz="3600" b="1" dirty="0">
              <a:solidFill>
                <a:schemeClr val="tx2"/>
              </a:solidFill>
              <a:latin typeface="楷体_GB2312" pitchFamily="49" charset="-122"/>
              <a:ea typeface="楷体_GB2312" pitchFamily="49" charset="-122"/>
            </a:endParaRPr>
          </a:p>
        </p:txBody>
      </p:sp>
      <p:sp>
        <p:nvSpPr>
          <p:cNvPr id="28682" name="Rectangle 10"/>
          <p:cNvSpPr/>
          <p:nvPr/>
        </p:nvSpPr>
        <p:spPr>
          <a:xfrm>
            <a:off x="3657600" y="5378450"/>
            <a:ext cx="29432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同</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屈</a:t>
            </a:r>
            <a:r>
              <a:rPr lang="zh-CN" altLang="en-US" sz="3600" b="1" dirty="0">
                <a:solidFill>
                  <a:schemeClr val="tx2"/>
                </a:solidFill>
                <a:latin typeface="Times New Roman" panose="02020603050405020304" pitchFamily="18" charset="0"/>
                <a:ea typeface="楷体_GB2312" pitchFamily="49" charset="-122"/>
              </a:rPr>
              <a:t>”</a:t>
            </a:r>
            <a:r>
              <a:rPr lang="zh-CN" altLang="en-US" sz="3600" b="1" dirty="0">
                <a:solidFill>
                  <a:schemeClr val="tx2"/>
                </a:solidFill>
                <a:latin typeface="楷体_GB2312" pitchFamily="49" charset="-122"/>
                <a:ea typeface="楷体_GB2312" pitchFamily="49" charset="-122"/>
              </a:rPr>
              <a:t>，弯曲</a:t>
            </a:r>
            <a:endParaRPr lang="zh-CN" altLang="en-US" sz="3600" b="1" dirty="0">
              <a:solidFill>
                <a:schemeClr val="tx2"/>
              </a:solidFill>
              <a:latin typeface="楷体_GB2312" pitchFamily="49" charset="-122"/>
              <a:ea typeface="楷体_GB2312" pitchFamily="49" charset="-122"/>
            </a:endParaRPr>
          </a:p>
        </p:txBody>
      </p:sp>
      <p:sp>
        <p:nvSpPr>
          <p:cNvPr id="28683" name="Rectangle 11"/>
          <p:cNvSpPr/>
          <p:nvPr/>
        </p:nvSpPr>
        <p:spPr>
          <a:xfrm>
            <a:off x="3886200" y="5943600"/>
            <a:ext cx="6445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平</a:t>
            </a:r>
            <a:endParaRPr lang="zh-CN" altLang="en-US" sz="3600" b="1" dirty="0">
              <a:solidFill>
                <a:schemeClr val="tx2"/>
              </a:solidFill>
              <a:latin typeface="楷体_GB2312" pitchFamily="49" charset="-122"/>
              <a:ea typeface="楷体_GB2312" pitchFamily="49" charset="-122"/>
            </a:endParaRPr>
          </a:p>
        </p:txBody>
      </p:sp>
      <p:grpSp>
        <p:nvGrpSpPr>
          <p:cNvPr id="27661" name="Group 12"/>
          <p:cNvGrpSpPr/>
          <p:nvPr/>
        </p:nvGrpSpPr>
        <p:grpSpPr>
          <a:xfrm>
            <a:off x="381000" y="152400"/>
            <a:ext cx="6934200" cy="6477000"/>
            <a:chOff x="240" y="96"/>
            <a:chExt cx="4368" cy="4080"/>
          </a:xfrm>
        </p:grpSpPr>
        <p:sp>
          <p:nvSpPr>
            <p:cNvPr id="28685" name="Rectangle 13"/>
            <p:cNvSpPr>
              <a:spLocks noChangeArrowheads="1"/>
            </p:cNvSpPr>
            <p:nvPr/>
          </p:nvSpPr>
          <p:spPr bwMode="auto">
            <a:xfrm>
              <a:off x="240" y="96"/>
              <a:ext cx="4368" cy="4048"/>
            </a:xfrm>
            <a:prstGeom prst="rect">
              <a:avLst/>
            </a:prstGeom>
            <a:noFill/>
            <a:ln w="9525">
              <a:noFill/>
              <a:miter lim="800000"/>
            </a:ln>
            <a:effectLst/>
          </p:spPr>
          <p:txBody>
            <a:bodyPr>
              <a:spAutoFit/>
            </a:bodyPr>
            <a:p>
              <a:pPr lvl="0" eaLnBrk="1" hangingPunct="1">
                <a:lnSpc>
                  <a:spcPct val="105000"/>
                </a:lnSpc>
              </a:pPr>
              <a:r>
                <a:rPr lang="zh-CN" altLang="en-US" sz="3600" b="1" dirty="0">
                  <a:effectLst>
                    <a:outerShdw blurRad="38100" dist="38100" dir="2700000">
                      <a:srgbClr val="C0C0C0"/>
                    </a:outerShdw>
                  </a:effectLst>
                  <a:latin typeface="楷体_GB2312" pitchFamily="49" charset="-122"/>
                  <a:ea typeface="楷体_GB2312" pitchFamily="49" charset="-122"/>
                </a:rPr>
                <a:t>解释下列加点的词。</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05000"/>
                </a:lnSpc>
              </a:pPr>
              <a:r>
                <a:rPr lang="zh-CN" altLang="en-US" sz="3600" b="1" dirty="0">
                  <a:effectLst>
                    <a:outerShdw blurRad="38100" dist="38100" dir="2700000">
                      <a:srgbClr val="C0C0C0"/>
                    </a:outerShdw>
                  </a:effectLst>
                  <a:latin typeface="楷体_GB2312" pitchFamily="49" charset="-122"/>
                  <a:ea typeface="楷体_GB2312" pitchFamily="49" charset="-122"/>
                </a:rPr>
                <a:t>⑴明有奇巧人曰王叔远（      ）</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05000"/>
                </a:lnSpc>
              </a:pPr>
              <a:r>
                <a:rPr lang="zh-CN" altLang="en-US" sz="3600" b="1" dirty="0">
                  <a:effectLst>
                    <a:outerShdw blurRad="38100" dist="38100" dir="2700000">
                      <a:srgbClr val="C0C0C0"/>
                    </a:outerShdw>
                  </a:effectLst>
                  <a:latin typeface="楷体_GB2312" pitchFamily="49" charset="-122"/>
                  <a:ea typeface="楷体_GB2312" pitchFamily="49" charset="-122"/>
                </a:rPr>
                <a:t>⑵能以径寸之木（      ）</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05000"/>
                </a:lnSpc>
              </a:pPr>
              <a:r>
                <a:rPr lang="zh-CN" altLang="en-US" sz="3600" b="1" dirty="0">
                  <a:effectLst>
                    <a:outerShdw blurRad="38100" dist="38100" dir="2700000">
                      <a:srgbClr val="C0C0C0"/>
                    </a:outerShdw>
                  </a:effectLst>
                  <a:latin typeface="楷体_GB2312" pitchFamily="49" charset="-122"/>
                  <a:ea typeface="楷体_GB2312" pitchFamily="49" charset="-122"/>
                </a:rPr>
                <a:t>⑶高可二黍许（      ）</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05000"/>
                </a:lnSpc>
              </a:pPr>
              <a:r>
                <a:rPr lang="zh-CN" altLang="en-US" sz="3600" b="1" dirty="0">
                  <a:effectLst>
                    <a:outerShdw blurRad="38100" dist="38100" dir="2700000">
                      <a:srgbClr val="C0C0C0"/>
                    </a:outerShdw>
                  </a:effectLst>
                  <a:latin typeface="楷体_GB2312" pitchFamily="49" charset="-122"/>
                  <a:ea typeface="楷体_GB2312" pitchFamily="49" charset="-122"/>
                </a:rPr>
                <a:t>⑷中轩敞者为舱（         ）</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05000"/>
                </a:lnSpc>
              </a:pPr>
              <a:r>
                <a:rPr lang="zh-CN" altLang="en-US" sz="3600" b="1" dirty="0">
                  <a:effectLst>
                    <a:outerShdw blurRad="38100" dist="38100" dir="2700000">
                      <a:srgbClr val="C0C0C0"/>
                    </a:outerShdw>
                  </a:effectLst>
                  <a:latin typeface="楷体_GB2312" pitchFamily="49" charset="-122"/>
                  <a:ea typeface="楷体_GB2312" pitchFamily="49" charset="-122"/>
                </a:rPr>
                <a:t>⑸雕栏相望焉（         ）</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05000"/>
                </a:lnSpc>
              </a:pPr>
              <a:r>
                <a:rPr lang="zh-CN" altLang="en-US" sz="3600" b="1" dirty="0">
                  <a:effectLst>
                    <a:outerShdw blurRad="38100" dist="38100" dir="2700000">
                      <a:srgbClr val="C0C0C0"/>
                    </a:outerShdw>
                  </a:effectLst>
                  <a:latin typeface="楷体_GB2312" pitchFamily="49" charset="-122"/>
                  <a:ea typeface="楷体_GB2312" pitchFamily="49" charset="-122"/>
                </a:rPr>
                <a:t>⑹佛印绝类弥勒（ 极）</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05000"/>
                </a:lnSpc>
              </a:pPr>
              <a:r>
                <a:rPr lang="zh-CN" altLang="en-US" sz="3600" b="1" dirty="0">
                  <a:effectLst>
                    <a:outerShdw blurRad="38100" dist="38100" dir="2700000">
                      <a:srgbClr val="C0C0C0"/>
                    </a:outerShdw>
                  </a:effectLst>
                  <a:latin typeface="楷体_GB2312" pitchFamily="49" charset="-122"/>
                  <a:ea typeface="楷体_GB2312" pitchFamily="49" charset="-122"/>
                </a:rPr>
                <a:t>⑺珠可历历数也（          ）</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05000"/>
                </a:lnSpc>
              </a:pPr>
              <a:r>
                <a:rPr lang="zh-CN" altLang="en-US" sz="3600" b="1" dirty="0">
                  <a:effectLst>
                    <a:outerShdw blurRad="38100" dist="38100" dir="2700000">
                      <a:srgbClr val="C0C0C0"/>
                    </a:outerShdw>
                  </a:effectLst>
                  <a:latin typeface="楷体_GB2312" pitchFamily="49" charset="-122"/>
                  <a:ea typeface="楷体_GB2312" pitchFamily="49" charset="-122"/>
                </a:rPr>
                <a:t>⑻钩画了了（          ）</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05000"/>
                </a:lnSpc>
              </a:pPr>
              <a:r>
                <a:rPr lang="zh-CN" altLang="en-US" sz="3600" b="1" dirty="0">
                  <a:effectLst>
                    <a:outerShdw blurRad="38100" dist="38100" dir="2700000">
                      <a:srgbClr val="C0C0C0"/>
                    </a:outerShdw>
                  </a:effectLst>
                  <a:latin typeface="楷体_GB2312" pitchFamily="49" charset="-122"/>
                  <a:ea typeface="楷体_GB2312" pitchFamily="49" charset="-122"/>
                </a:rPr>
                <a:t>⑼诎右臂支船（            ）</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05000"/>
                </a:lnSpc>
              </a:pPr>
              <a:r>
                <a:rPr lang="zh-CN" altLang="en-US" sz="3600" b="1" dirty="0">
                  <a:effectLst>
                    <a:outerShdw blurRad="38100" dist="38100" dir="2700000">
                      <a:srgbClr val="C0C0C0"/>
                    </a:outerShdw>
                  </a:effectLst>
                  <a:latin typeface="楷体_GB2312" pitchFamily="49" charset="-122"/>
                  <a:ea typeface="楷体_GB2312" pitchFamily="49" charset="-122"/>
                </a:rPr>
                <a:t>⑽其船背稍夷（      ） </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7665" name="Oval 14"/>
            <p:cNvSpPr/>
            <p:nvPr/>
          </p:nvSpPr>
          <p:spPr>
            <a:xfrm>
              <a:off x="1296" y="864"/>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66" name="Oval 15"/>
            <p:cNvSpPr/>
            <p:nvPr/>
          </p:nvSpPr>
          <p:spPr>
            <a:xfrm>
              <a:off x="1296" y="1200"/>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67" name="Oval 16"/>
            <p:cNvSpPr/>
            <p:nvPr/>
          </p:nvSpPr>
          <p:spPr>
            <a:xfrm>
              <a:off x="1008" y="1584"/>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68" name="Oval 17"/>
            <p:cNvSpPr/>
            <p:nvPr/>
          </p:nvSpPr>
          <p:spPr>
            <a:xfrm>
              <a:off x="1008" y="1920"/>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69" name="Oval 18"/>
            <p:cNvSpPr/>
            <p:nvPr/>
          </p:nvSpPr>
          <p:spPr>
            <a:xfrm>
              <a:off x="1248" y="1920"/>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70" name="Oval 19"/>
            <p:cNvSpPr/>
            <p:nvPr/>
          </p:nvSpPr>
          <p:spPr>
            <a:xfrm>
              <a:off x="1296" y="2304"/>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71" name="Oval 20"/>
            <p:cNvSpPr/>
            <p:nvPr/>
          </p:nvSpPr>
          <p:spPr>
            <a:xfrm>
              <a:off x="1584" y="2304"/>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72" name="Oval 21"/>
            <p:cNvSpPr/>
            <p:nvPr/>
          </p:nvSpPr>
          <p:spPr>
            <a:xfrm>
              <a:off x="1296" y="2640"/>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73" name="Oval 22"/>
            <p:cNvSpPr/>
            <p:nvPr/>
          </p:nvSpPr>
          <p:spPr>
            <a:xfrm>
              <a:off x="1584" y="2640"/>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74" name="Oval 23"/>
            <p:cNvSpPr/>
            <p:nvPr/>
          </p:nvSpPr>
          <p:spPr>
            <a:xfrm>
              <a:off x="1296" y="3024"/>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75" name="Oval 24"/>
            <p:cNvSpPr/>
            <p:nvPr/>
          </p:nvSpPr>
          <p:spPr>
            <a:xfrm>
              <a:off x="1584" y="3024"/>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76" name="Oval 25"/>
            <p:cNvSpPr/>
            <p:nvPr/>
          </p:nvSpPr>
          <p:spPr>
            <a:xfrm>
              <a:off x="1344" y="3360"/>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77" name="Oval 26"/>
            <p:cNvSpPr/>
            <p:nvPr/>
          </p:nvSpPr>
          <p:spPr>
            <a:xfrm>
              <a:off x="1632" y="3360"/>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78" name="Oval 27"/>
            <p:cNvSpPr/>
            <p:nvPr/>
          </p:nvSpPr>
          <p:spPr>
            <a:xfrm>
              <a:off x="720" y="3744"/>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79" name="Oval 28"/>
            <p:cNvSpPr/>
            <p:nvPr/>
          </p:nvSpPr>
          <p:spPr>
            <a:xfrm>
              <a:off x="1824" y="4128"/>
              <a:ext cx="48" cy="48"/>
            </a:xfrm>
            <a:prstGeom prst="ellipse">
              <a:avLst/>
            </a:prstGeom>
            <a:solidFill>
              <a:schemeClr val="tx1"/>
            </a:solidFill>
            <a:ln w="9525" cap="flat" cmpd="sng">
              <a:solidFill>
                <a:schemeClr val="tx1"/>
              </a:solidFill>
              <a:prstDash val="solid"/>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grpSp>
      <p:sp>
        <p:nvSpPr>
          <p:cNvPr id="27662" name="Rectangle 29"/>
          <p:cNvSpPr/>
          <p:nvPr/>
        </p:nvSpPr>
        <p:spPr>
          <a:xfrm>
            <a:off x="685800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7663" name="Text Box 30"/>
          <p:cNvSpPr txBox="1"/>
          <p:nvPr/>
        </p:nvSpPr>
        <p:spPr>
          <a:xfrm>
            <a:off x="6934200" y="0"/>
            <a:ext cx="22098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学习巩固</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dissolve">
                                      <p:cBhvr>
                                        <p:cTn id="7" dur="5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8675"/>
                                        </p:tgtEl>
                                        <p:attrNameLst>
                                          <p:attrName>style.visibility</p:attrName>
                                        </p:attrNameLst>
                                      </p:cBhvr>
                                      <p:to>
                                        <p:strVal val="visible"/>
                                      </p:to>
                                    </p:set>
                                    <p:animEffect transition="in" filter="dissolve">
                                      <p:cBhvr>
                                        <p:cTn id="12" dur="500"/>
                                        <p:tgtEl>
                                          <p:spTgt spid="2867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8676"/>
                                        </p:tgtEl>
                                        <p:attrNameLst>
                                          <p:attrName>style.visibility</p:attrName>
                                        </p:attrNameLst>
                                      </p:cBhvr>
                                      <p:to>
                                        <p:strVal val="visible"/>
                                      </p:to>
                                    </p:set>
                                    <p:animEffect transition="in" filter="dissolve">
                                      <p:cBhvr>
                                        <p:cTn id="17" dur="500"/>
                                        <p:tgtEl>
                                          <p:spTgt spid="2867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8677"/>
                                        </p:tgtEl>
                                        <p:attrNameLst>
                                          <p:attrName>style.visibility</p:attrName>
                                        </p:attrNameLst>
                                      </p:cBhvr>
                                      <p:to>
                                        <p:strVal val="visible"/>
                                      </p:to>
                                    </p:set>
                                    <p:animEffect transition="in" filter="dissolve">
                                      <p:cBhvr>
                                        <p:cTn id="22" dur="500"/>
                                        <p:tgtEl>
                                          <p:spTgt spid="2867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8678"/>
                                        </p:tgtEl>
                                        <p:attrNameLst>
                                          <p:attrName>style.visibility</p:attrName>
                                        </p:attrNameLst>
                                      </p:cBhvr>
                                      <p:to>
                                        <p:strVal val="visible"/>
                                      </p:to>
                                    </p:set>
                                    <p:animEffect transition="in" filter="dissolve">
                                      <p:cBhvr>
                                        <p:cTn id="27" dur="500"/>
                                        <p:tgtEl>
                                          <p:spTgt spid="2867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8679"/>
                                        </p:tgtEl>
                                        <p:attrNameLst>
                                          <p:attrName>style.visibility</p:attrName>
                                        </p:attrNameLst>
                                      </p:cBhvr>
                                      <p:to>
                                        <p:strVal val="visible"/>
                                      </p:to>
                                    </p:set>
                                    <p:animEffect transition="in" filter="dissolve">
                                      <p:cBhvr>
                                        <p:cTn id="32" dur="500"/>
                                        <p:tgtEl>
                                          <p:spTgt spid="28679"/>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8680"/>
                                        </p:tgtEl>
                                        <p:attrNameLst>
                                          <p:attrName>style.visibility</p:attrName>
                                        </p:attrNameLst>
                                      </p:cBhvr>
                                      <p:to>
                                        <p:strVal val="visible"/>
                                      </p:to>
                                    </p:set>
                                    <p:animEffect transition="in" filter="dissolve">
                                      <p:cBhvr>
                                        <p:cTn id="37" dur="500"/>
                                        <p:tgtEl>
                                          <p:spTgt spid="28680"/>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8681"/>
                                        </p:tgtEl>
                                        <p:attrNameLst>
                                          <p:attrName>style.visibility</p:attrName>
                                        </p:attrNameLst>
                                      </p:cBhvr>
                                      <p:to>
                                        <p:strVal val="visible"/>
                                      </p:to>
                                    </p:set>
                                    <p:animEffect transition="in" filter="dissolve">
                                      <p:cBhvr>
                                        <p:cTn id="42" dur="500"/>
                                        <p:tgtEl>
                                          <p:spTgt spid="28681"/>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8682"/>
                                        </p:tgtEl>
                                        <p:attrNameLst>
                                          <p:attrName>style.visibility</p:attrName>
                                        </p:attrNameLst>
                                      </p:cBhvr>
                                      <p:to>
                                        <p:strVal val="visible"/>
                                      </p:to>
                                    </p:set>
                                    <p:animEffect transition="in" filter="dissolve">
                                      <p:cBhvr>
                                        <p:cTn id="47" dur="500"/>
                                        <p:tgtEl>
                                          <p:spTgt spid="28682"/>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8683"/>
                                        </p:tgtEl>
                                        <p:attrNameLst>
                                          <p:attrName>style.visibility</p:attrName>
                                        </p:attrNameLst>
                                      </p:cBhvr>
                                      <p:to>
                                        <p:strVal val="visible"/>
                                      </p:to>
                                    </p:set>
                                    <p:animEffect transition="in" filter="dissolve">
                                      <p:cBhvr>
                                        <p:cTn id="52" dur="500"/>
                                        <p:tgtEl>
                                          <p:spTgt spid="28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5" grpId="0"/>
      <p:bldP spid="28676" grpId="0"/>
      <p:bldP spid="28677" grpId="0"/>
      <p:bldP spid="28678" grpId="0"/>
      <p:bldP spid="28679" grpId="0"/>
      <p:bldP spid="28680" grpId="0"/>
      <p:bldP spid="28681" grpId="0"/>
      <p:bldP spid="28682" grpId="0"/>
      <p:bldP spid="2868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Picture 8" descr="g2005114103430"/>
          <p:cNvPicPr>
            <a:picLocks noChangeAspect="1"/>
          </p:cNvPicPr>
          <p:nvPr/>
        </p:nvPicPr>
        <p:blipFill>
          <a:blip r:embed="rId1">
            <a:lum bright="60001"/>
          </a:blip>
          <a:stretch>
            <a:fillRect/>
          </a:stretch>
        </p:blipFill>
        <p:spPr>
          <a:xfrm>
            <a:off x="0" y="0"/>
            <a:ext cx="9144000" cy="7286625"/>
          </a:xfrm>
          <a:prstGeom prst="rect">
            <a:avLst/>
          </a:prstGeom>
          <a:noFill/>
          <a:ln w="9525">
            <a:noFill/>
          </a:ln>
        </p:spPr>
      </p:pic>
      <p:sp>
        <p:nvSpPr>
          <p:cNvPr id="28675" name="Rectangle 7"/>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29698" name="Rectangle 2"/>
          <p:cNvSpPr>
            <a:spLocks noChangeArrowheads="1"/>
          </p:cNvSpPr>
          <p:nvPr/>
        </p:nvSpPr>
        <p:spPr bwMode="auto">
          <a:xfrm>
            <a:off x="533400" y="838200"/>
            <a:ext cx="8305800" cy="4216400"/>
          </a:xfrm>
          <a:prstGeom prst="rect">
            <a:avLst/>
          </a:prstGeom>
          <a:noFill/>
          <a:ln w="9525">
            <a:noFill/>
            <a:miter lim="800000"/>
          </a:ln>
          <a:effectLst/>
        </p:spPr>
        <p:txBody>
          <a:bodyPr>
            <a:spAutoFit/>
          </a:bodyPr>
          <a:p>
            <a:pPr lvl="0" eaLnBrk="1" hangingPunct="1">
              <a:lnSpc>
                <a:spcPct val="125000"/>
              </a:lnSpc>
            </a:pPr>
            <a:r>
              <a:rPr lang="zh-CN" altLang="en-US" sz="3600" b="1" dirty="0">
                <a:effectLst>
                  <a:outerShdw blurRad="38100" dist="38100" dir="2700000">
                    <a:srgbClr val="C0C0C0"/>
                  </a:outerShdw>
                </a:effectLst>
                <a:latin typeface="楷体_GB2312" pitchFamily="49" charset="-122"/>
                <a:ea typeface="楷体_GB2312" pitchFamily="49" charset="-122"/>
              </a:rPr>
              <a:t>翻译下面两句：</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25000"/>
              </a:lnSpc>
            </a:pPr>
            <a:r>
              <a:rPr lang="zh-CN" altLang="en-US" sz="3600" b="1" dirty="0">
                <a:effectLst>
                  <a:outerShdw blurRad="38100" dist="38100" dir="2700000">
                    <a:srgbClr val="C0C0C0"/>
                  </a:outerShdw>
                </a:effectLst>
                <a:latin typeface="楷体_GB2312" pitchFamily="49" charset="-122"/>
                <a:ea typeface="楷体_GB2312" pitchFamily="49" charset="-122"/>
              </a:rPr>
              <a:t>⑴启窗而望，雕栏相望焉</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25000"/>
              </a:lnSpc>
            </a:pP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25000"/>
              </a:lnSpc>
            </a:pP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25000"/>
              </a:lnSpc>
            </a:pPr>
            <a:r>
              <a:rPr lang="zh-CN" altLang="en-US" sz="3600" b="1" dirty="0">
                <a:effectLst>
                  <a:outerShdw blurRad="38100" dist="38100" dir="2700000">
                    <a:srgbClr val="C0C0C0"/>
                  </a:outerShdw>
                </a:effectLst>
                <a:latin typeface="楷体_GB2312" pitchFamily="49" charset="-122"/>
                <a:ea typeface="楷体_GB2312" pitchFamily="49" charset="-122"/>
              </a:rPr>
              <a:t>⑵盖简桃核修狭者为之。</a:t>
            </a:r>
            <a:endParaRPr lang="zh-CN" altLang="en-US" sz="36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25000"/>
              </a:lnSpc>
            </a:pP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sp>
        <p:nvSpPr>
          <p:cNvPr id="29699" name="Rectangle 3"/>
          <p:cNvSpPr/>
          <p:nvPr/>
        </p:nvSpPr>
        <p:spPr>
          <a:xfrm>
            <a:off x="838200" y="2514600"/>
            <a:ext cx="8010525"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推开窗来看，雕花的栏杆，两边相对。</a:t>
            </a:r>
            <a:endParaRPr lang="zh-CN" altLang="en-US" sz="3600" b="1" dirty="0">
              <a:solidFill>
                <a:schemeClr val="tx2"/>
              </a:solidFill>
              <a:latin typeface="楷体_GB2312" pitchFamily="49" charset="-122"/>
              <a:ea typeface="楷体_GB2312" pitchFamily="49" charset="-122"/>
            </a:endParaRPr>
          </a:p>
        </p:txBody>
      </p:sp>
      <p:sp>
        <p:nvSpPr>
          <p:cNvPr id="29700" name="Rectangle 4"/>
          <p:cNvSpPr/>
          <p:nvPr/>
        </p:nvSpPr>
        <p:spPr>
          <a:xfrm>
            <a:off x="838200" y="4572000"/>
            <a:ext cx="7550150" cy="641350"/>
          </a:xfrm>
          <a:prstGeom prst="rect">
            <a:avLst/>
          </a:prstGeom>
          <a:noFill/>
          <a:ln w="9525">
            <a:noFill/>
          </a:ln>
        </p:spPr>
        <p:txBody>
          <a:bodyPr wrap="none">
            <a:spAutoFit/>
          </a:bodyPr>
          <a:p>
            <a:pPr lvl="0" eaLnBrk="1" hangingPunct="1"/>
            <a:r>
              <a:rPr lang="zh-CN" altLang="en-US" sz="3600" b="1" dirty="0">
                <a:solidFill>
                  <a:schemeClr val="tx2"/>
                </a:solidFill>
                <a:latin typeface="楷体_GB2312" pitchFamily="49" charset="-122"/>
                <a:ea typeface="楷体_GB2312" pitchFamily="49" charset="-122"/>
              </a:rPr>
              <a:t>原来是挑选长而窄的桃核来雕刻成。</a:t>
            </a:r>
            <a:endParaRPr lang="zh-CN" altLang="en-US" sz="3600" b="1" dirty="0">
              <a:solidFill>
                <a:schemeClr val="tx2"/>
              </a:solidFill>
              <a:latin typeface="楷体_GB2312" pitchFamily="49" charset="-122"/>
              <a:ea typeface="楷体_GB2312" pitchFamily="49" charset="-122"/>
            </a:endParaRPr>
          </a:p>
        </p:txBody>
      </p:sp>
      <p:sp>
        <p:nvSpPr>
          <p:cNvPr id="28679" name="Text Box 6"/>
          <p:cNvSpPr txBox="1"/>
          <p:nvPr/>
        </p:nvSpPr>
        <p:spPr>
          <a:xfrm>
            <a:off x="0" y="0"/>
            <a:ext cx="22098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学习巩固</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wipe(left)">
                                      <p:cBhvr>
                                        <p:cTn id="7" dur="5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wipe(left)">
                                      <p:cBhvr>
                                        <p:cTn id="12"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2" descr="微雕4"/>
          <p:cNvPicPr>
            <a:picLocks noChangeAspect="1"/>
          </p:cNvPicPr>
          <p:nvPr/>
        </p:nvPicPr>
        <p:blipFill>
          <a:blip r:embed="rId1"/>
          <a:stretch>
            <a:fillRect/>
          </a:stretch>
        </p:blipFill>
        <p:spPr>
          <a:xfrm>
            <a:off x="0" y="0"/>
            <a:ext cx="4129088" cy="2581275"/>
          </a:xfrm>
          <a:prstGeom prst="rect">
            <a:avLst/>
          </a:prstGeom>
          <a:noFill/>
          <a:ln w="9525">
            <a:noFill/>
          </a:ln>
        </p:spPr>
      </p:pic>
      <p:sp>
        <p:nvSpPr>
          <p:cNvPr id="5123" name="Text Box 3"/>
          <p:cNvSpPr txBox="1"/>
          <p:nvPr/>
        </p:nvSpPr>
        <p:spPr>
          <a:xfrm>
            <a:off x="0" y="2743200"/>
            <a:ext cx="4038600" cy="457200"/>
          </a:xfrm>
          <a:prstGeom prst="rect">
            <a:avLst/>
          </a:prstGeom>
          <a:noFill/>
          <a:ln w="9525">
            <a:noFill/>
          </a:ln>
        </p:spPr>
        <p:txBody>
          <a:bodyPr>
            <a:spAutoFit/>
          </a:bodyPr>
          <a:p>
            <a:pPr lvl="0" eaLnBrk="1" hangingPunct="1">
              <a:spcBef>
                <a:spcPct val="50000"/>
              </a:spcBef>
            </a:pPr>
            <a:endParaRPr lang="zh-CN" altLang="zh-CN" dirty="0">
              <a:latin typeface="Times New Roman" panose="02020603050405020304" pitchFamily="18" charset="0"/>
              <a:ea typeface="宋体" panose="02010600030101010101" pitchFamily="2" charset="-122"/>
            </a:endParaRPr>
          </a:p>
        </p:txBody>
      </p:sp>
      <p:sp>
        <p:nvSpPr>
          <p:cNvPr id="5124" name="Text Box 4"/>
          <p:cNvSpPr txBox="1"/>
          <p:nvPr/>
        </p:nvSpPr>
        <p:spPr>
          <a:xfrm>
            <a:off x="0" y="2514600"/>
            <a:ext cx="4495800" cy="822325"/>
          </a:xfrm>
          <a:prstGeom prst="rect">
            <a:avLst/>
          </a:prstGeom>
          <a:noFill/>
          <a:ln w="9525">
            <a:noFill/>
          </a:ln>
        </p:spPr>
        <p:txBody>
          <a:bodyPr>
            <a:spAutoFit/>
          </a:bodyPr>
          <a:p>
            <a:pPr lvl="0" eaLnBrk="1" hangingPunct="1">
              <a:spcBef>
                <a:spcPct val="50000"/>
              </a:spcBef>
            </a:pPr>
            <a:r>
              <a:rPr lang="zh-CN" altLang="en-US" b="1" dirty="0">
                <a:latin typeface="Times New Roman" panose="02020603050405020304" pitchFamily="18" charset="0"/>
                <a:ea typeface="宋体" panose="02010600030101010101" pitchFamily="2" charset="-122"/>
              </a:rPr>
              <a:t>浙江一大师在米粒大小象牙雕刻</a:t>
            </a:r>
            <a:r>
              <a:rPr lang="en-US" altLang="zh-CN" b="1" dirty="0">
                <a:latin typeface="Times New Roman" panose="02020603050405020304" pitchFamily="18" charset="0"/>
                <a:ea typeface="宋体" panose="02010600030101010101" pitchFamily="2" charset="-122"/>
              </a:rPr>
              <a:t>42</a:t>
            </a:r>
            <a:r>
              <a:rPr lang="zh-CN" altLang="en-US" b="1" dirty="0">
                <a:latin typeface="Times New Roman" panose="02020603050405020304" pitchFamily="18" charset="0"/>
                <a:ea typeface="宋体" panose="02010600030101010101" pitchFamily="2" charset="-122"/>
              </a:rPr>
              <a:t>位美国总统</a:t>
            </a:r>
            <a:endParaRPr lang="zh-CN" altLang="en-US" b="1" dirty="0">
              <a:latin typeface="Times New Roman" panose="02020603050405020304" pitchFamily="18" charset="0"/>
              <a:ea typeface="宋体" panose="02010600030101010101" pitchFamily="2" charset="-122"/>
            </a:endParaRPr>
          </a:p>
        </p:txBody>
      </p:sp>
      <p:pic>
        <p:nvPicPr>
          <p:cNvPr id="5125" name="Picture 5" descr="微雕2"/>
          <p:cNvPicPr>
            <a:picLocks noChangeAspect="1"/>
          </p:cNvPicPr>
          <p:nvPr/>
        </p:nvPicPr>
        <p:blipFill>
          <a:blip r:embed="rId2"/>
          <a:stretch>
            <a:fillRect/>
          </a:stretch>
        </p:blipFill>
        <p:spPr>
          <a:xfrm>
            <a:off x="4648200" y="3962400"/>
            <a:ext cx="4495800" cy="2895600"/>
          </a:xfrm>
          <a:prstGeom prst="rect">
            <a:avLst/>
          </a:prstGeom>
          <a:noFill/>
          <a:ln w="9525">
            <a:noFill/>
          </a:ln>
        </p:spPr>
      </p:pic>
      <p:pic>
        <p:nvPicPr>
          <p:cNvPr id="5126" name="Picture 6" descr="微雕1"/>
          <p:cNvPicPr>
            <a:picLocks noChangeAspect="1"/>
          </p:cNvPicPr>
          <p:nvPr/>
        </p:nvPicPr>
        <p:blipFill>
          <a:blip r:embed="rId3"/>
          <a:stretch>
            <a:fillRect/>
          </a:stretch>
        </p:blipFill>
        <p:spPr>
          <a:xfrm>
            <a:off x="0" y="4062413"/>
            <a:ext cx="4648200" cy="2795587"/>
          </a:xfrm>
          <a:prstGeom prst="rect">
            <a:avLst/>
          </a:prstGeom>
          <a:noFill/>
          <a:ln w="9525">
            <a:noFill/>
          </a:ln>
        </p:spPr>
      </p:pic>
      <p:sp>
        <p:nvSpPr>
          <p:cNvPr id="5127" name="Text Box 7"/>
          <p:cNvSpPr txBox="1"/>
          <p:nvPr/>
        </p:nvSpPr>
        <p:spPr>
          <a:xfrm>
            <a:off x="304800" y="3429000"/>
            <a:ext cx="8839200" cy="1004888"/>
          </a:xfrm>
          <a:prstGeom prst="rect">
            <a:avLst/>
          </a:prstGeom>
          <a:noFill/>
          <a:ln w="9525">
            <a:noFill/>
          </a:ln>
        </p:spPr>
        <p:txBody>
          <a:bodyPr>
            <a:spAutoFit/>
          </a:bodyPr>
          <a:p>
            <a:pPr lvl="0" algn="ctr" eaLnBrk="1" hangingPunct="1">
              <a:spcBef>
                <a:spcPct val="50000"/>
              </a:spcBef>
            </a:pPr>
            <a:r>
              <a:rPr lang="zh-CN" altLang="en-US" b="1" dirty="0">
                <a:solidFill>
                  <a:srgbClr val="000000"/>
                </a:solidFill>
                <a:latin typeface="Times New Roman" panose="02020603050405020304" pitchFamily="18" charset="0"/>
                <a:ea typeface="楷体_GB2312" pitchFamily="49" charset="-122"/>
              </a:rPr>
              <a:t>潘大师在打磨成鼎形的指甲壳大小的象牙片上雕刻了一幅国画。</a:t>
            </a:r>
            <a:r>
              <a:rPr lang="zh-CN" altLang="en-US" dirty="0">
                <a:solidFill>
                  <a:srgbClr val="000000"/>
                </a:solidFill>
                <a:latin typeface="Times New Roman" panose="02020603050405020304" pitchFamily="18" charset="0"/>
                <a:ea typeface="宋体" panose="02010600030101010101" pitchFamily="2" charset="-122"/>
              </a:rPr>
              <a:t> </a:t>
            </a:r>
            <a:endParaRPr lang="zh-CN" altLang="en-US" dirty="0">
              <a:solidFill>
                <a:srgbClr val="000000"/>
              </a:solidFill>
              <a:latin typeface="Times New Roman" panose="02020603050405020304" pitchFamily="18" charset="0"/>
              <a:ea typeface="宋体" panose="02010600030101010101" pitchFamily="2" charset="-122"/>
            </a:endParaRPr>
          </a:p>
          <a:p>
            <a:pPr lvl="0" eaLnBrk="1" hangingPunct="1">
              <a:spcBef>
                <a:spcPct val="50000"/>
              </a:spcBef>
            </a:pPr>
            <a:endParaRPr lang="en-US" altLang="zh-CN" dirty="0">
              <a:latin typeface="Times New Roman" panose="02020603050405020304" pitchFamily="18" charset="0"/>
              <a:ea typeface="宋体" panose="02010600030101010101" pitchFamily="2" charset="-122"/>
            </a:endParaRPr>
          </a:p>
        </p:txBody>
      </p:sp>
      <p:sp>
        <p:nvSpPr>
          <p:cNvPr id="5128" name="Text Box 8"/>
          <p:cNvSpPr txBox="1"/>
          <p:nvPr/>
        </p:nvSpPr>
        <p:spPr>
          <a:xfrm>
            <a:off x="4800600" y="381000"/>
            <a:ext cx="4038600" cy="2465388"/>
          </a:xfrm>
          <a:prstGeom prst="rect">
            <a:avLst/>
          </a:prstGeom>
          <a:noFill/>
          <a:ln w="9525">
            <a:noFill/>
          </a:ln>
        </p:spPr>
        <p:txBody>
          <a:bodyPr>
            <a:spAutoFit/>
          </a:bodyPr>
          <a:p>
            <a:pPr lvl="0" eaLnBrk="1" hangingPunct="1">
              <a:spcBef>
                <a:spcPct val="50000"/>
              </a:spcBef>
            </a:pPr>
            <a:r>
              <a:rPr lang="en-US" altLang="zh-CN" b="1" dirty="0">
                <a:solidFill>
                  <a:srgbClr val="000000"/>
                </a:solidFill>
                <a:latin typeface="Times New Roman" panose="02020603050405020304" pitchFamily="18" charset="0"/>
                <a:ea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rPr>
              <a:t>床前明月光，疑是地上霜。举头望明月，低头思故乡。</a:t>
            </a:r>
            <a:r>
              <a:rPr lang="zh-CN" altLang="en-US" b="1" dirty="0">
                <a:solidFill>
                  <a:srgbClr val="000000"/>
                </a:solidFill>
                <a:latin typeface="Times New Roman" panose="02020603050405020304" pitchFamily="18" charset="0"/>
                <a:ea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rPr>
              <a:t>诗仙李白的这首唐诗，被潘启慧大师雕刻在了普通人的头发丝上。</a:t>
            </a:r>
            <a:endParaRPr lang="zh-CN" altLang="en-US" b="1" dirty="0">
              <a:solidFill>
                <a:srgbClr val="000000"/>
              </a:solidFill>
              <a:latin typeface="宋体" panose="02010600030101010101" pitchFamily="2" charset="-122"/>
              <a:ea typeface="宋体" panose="02010600030101010101" pitchFamily="2" charset="-122"/>
            </a:endParaRPr>
          </a:p>
          <a:p>
            <a:pPr lvl="0" eaLnBrk="1" hangingPunct="1">
              <a:spcBef>
                <a:spcPct val="50000"/>
              </a:spcBef>
            </a:pPr>
            <a:endParaRPr lang="en-US" altLang="zh-CN" dirty="0">
              <a:latin typeface="Times New Roman" panose="02020603050405020304" pitchFamily="18" charset="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8" descr="gs2004102884353"/>
          <p:cNvPicPr>
            <a:picLocks noChangeAspect="1"/>
          </p:cNvPicPr>
          <p:nvPr/>
        </p:nvPicPr>
        <p:blipFill>
          <a:blip r:embed="rId1">
            <a:lum bright="35999"/>
          </a:blip>
          <a:stretch>
            <a:fillRect/>
          </a:stretch>
        </p:blipFill>
        <p:spPr>
          <a:xfrm>
            <a:off x="0" y="0"/>
            <a:ext cx="9144000" cy="6858000"/>
          </a:xfrm>
          <a:prstGeom prst="rect">
            <a:avLst/>
          </a:prstGeom>
          <a:noFill/>
          <a:ln w="9525">
            <a:noFill/>
          </a:ln>
        </p:spPr>
      </p:pic>
      <p:sp>
        <p:nvSpPr>
          <p:cNvPr id="6147" name="Rectangle 7"/>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30722" name="Rectangle 2"/>
          <p:cNvSpPr>
            <a:spLocks noChangeArrowheads="1"/>
          </p:cNvSpPr>
          <p:nvPr/>
        </p:nvSpPr>
        <p:spPr bwMode="auto">
          <a:xfrm>
            <a:off x="395288" y="1989138"/>
            <a:ext cx="8382000" cy="3538538"/>
          </a:xfrm>
          <a:prstGeom prst="rect">
            <a:avLst/>
          </a:prstGeom>
          <a:noFill/>
          <a:ln w="9525">
            <a:noFill/>
            <a:miter lim="800000"/>
          </a:ln>
          <a:effectLst/>
        </p:spPr>
        <p:txBody>
          <a:bodyPr>
            <a:spAutoFit/>
          </a:bodyPr>
          <a:p>
            <a:pPr lvl="0" eaLnBrk="1" hangingPunct="1"/>
            <a:r>
              <a:rPr lang="en-US" altLang="zh-CN" sz="2800" b="1" dirty="0">
                <a:effectLst>
                  <a:outerShdw blurRad="38100" dist="38100" dir="2700000">
                    <a:srgbClr val="C0C0C0"/>
                  </a:outerShdw>
                </a:effectLst>
                <a:latin typeface="楷体_GB2312" pitchFamily="49" charset="-122"/>
                <a:ea typeface="楷体_GB2312" pitchFamily="49" charset="-122"/>
              </a:rPr>
              <a:t>    </a:t>
            </a:r>
            <a:r>
              <a:rPr lang="zh-CN" altLang="en-US" sz="2800" b="1" dirty="0">
                <a:effectLst>
                  <a:outerShdw blurRad="38100" dist="38100" dir="2700000">
                    <a:srgbClr val="C0C0C0"/>
                  </a:outerShdw>
                </a:effectLst>
                <a:latin typeface="楷体_GB2312" pitchFamily="49" charset="-122"/>
                <a:ea typeface="楷体_GB2312" pitchFamily="49" charset="-122"/>
              </a:rPr>
              <a:t>宋神宗元丰二年</a:t>
            </a:r>
            <a:r>
              <a:rPr lang="en-US" altLang="zh-CN" sz="2800" b="1" dirty="0">
                <a:effectLst>
                  <a:outerShdw blurRad="38100" dist="38100" dir="2700000">
                    <a:srgbClr val="C0C0C0"/>
                  </a:outerShdw>
                </a:effectLst>
                <a:latin typeface="楷体_GB2312" pitchFamily="49" charset="-122"/>
                <a:ea typeface="楷体_GB2312" pitchFamily="49" charset="-122"/>
              </a:rPr>
              <a:t>(1079)</a:t>
            </a:r>
            <a:r>
              <a:rPr lang="zh-CN" altLang="en-US" sz="2800" b="1" dirty="0">
                <a:effectLst>
                  <a:outerShdw blurRad="38100" dist="38100" dir="2700000">
                    <a:srgbClr val="C0C0C0"/>
                  </a:outerShdw>
                </a:effectLst>
                <a:latin typeface="楷体_GB2312" pitchFamily="49" charset="-122"/>
                <a:ea typeface="楷体_GB2312" pitchFamily="49" charset="-122"/>
              </a:rPr>
              <a:t>，苏轼在湖州任上被人诬陷，入狱半年。次年贬为黄州</a:t>
            </a:r>
            <a:r>
              <a:rPr lang="en-US" altLang="zh-CN" sz="2800" b="1" dirty="0">
                <a:effectLst>
                  <a:outerShdw blurRad="38100" dist="38100" dir="2700000">
                    <a:srgbClr val="C0C0C0"/>
                  </a:outerShdw>
                </a:effectLst>
                <a:latin typeface="楷体_GB2312" pitchFamily="49" charset="-122"/>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今湖北黄冈县</a:t>
            </a:r>
            <a:r>
              <a:rPr lang="en-US" altLang="zh-CN" sz="2800" b="1" dirty="0">
                <a:effectLst>
                  <a:outerShdw blurRad="38100" dist="38100" dir="2700000">
                    <a:srgbClr val="C0C0C0"/>
                  </a:outerShdw>
                </a:effectLst>
                <a:latin typeface="楷体_GB2312" pitchFamily="49" charset="-122"/>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团练副使，是一个有名无实的官职。苏轼到任后，心情郁闷，曾多次到黄州城外的赤鼻矶游览，写下了</a:t>
            </a:r>
            <a:r>
              <a:rPr lang="en-US" altLang="zh-CN" sz="2800" b="1" dirty="0">
                <a:effectLst>
                  <a:outerShdw blurRad="38100" dist="38100" dir="2700000">
                    <a:srgbClr val="C0C0C0"/>
                  </a:outerShdw>
                </a:effectLst>
                <a:latin typeface="楷体_GB2312" pitchFamily="49" charset="-122"/>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赤壁赋</a:t>
            </a:r>
            <a:r>
              <a:rPr lang="en-US" altLang="zh-CN" sz="2800" b="1" dirty="0">
                <a:effectLst>
                  <a:outerShdw blurRad="38100" dist="38100" dir="2700000">
                    <a:srgbClr val="C0C0C0"/>
                  </a:outerShdw>
                </a:effectLst>
                <a:latin typeface="楷体_GB2312" pitchFamily="49" charset="-122"/>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a:t>
            </a:r>
            <a:r>
              <a:rPr lang="en-US" altLang="zh-CN" sz="2800" b="1" dirty="0">
                <a:effectLst>
                  <a:outerShdw blurRad="38100" dist="38100" dir="2700000">
                    <a:srgbClr val="C0C0C0"/>
                  </a:outerShdw>
                </a:effectLst>
                <a:latin typeface="楷体_GB2312" pitchFamily="49" charset="-122"/>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后赤壁赋</a:t>
            </a:r>
            <a:r>
              <a:rPr lang="en-US" altLang="zh-CN" sz="2800" b="1" dirty="0">
                <a:effectLst>
                  <a:outerShdw blurRad="38100" dist="38100" dir="2700000">
                    <a:srgbClr val="C0C0C0"/>
                  </a:outerShdw>
                </a:effectLst>
                <a:latin typeface="楷体_GB2312" pitchFamily="49" charset="-122"/>
                <a:ea typeface="楷体_GB2312" pitchFamily="49" charset="-122"/>
              </a:rPr>
              <a:t>》</a:t>
            </a:r>
            <a:r>
              <a:rPr lang="zh-CN" altLang="en-US" sz="2800" b="1" dirty="0">
                <a:effectLst>
                  <a:outerShdw blurRad="38100" dist="38100" dir="2700000">
                    <a:srgbClr val="C0C0C0"/>
                  </a:outerShdw>
                </a:effectLst>
                <a:latin typeface="楷体_GB2312" pitchFamily="49" charset="-122"/>
                <a:ea typeface="楷体_GB2312" pitchFamily="49" charset="-122"/>
              </a:rPr>
              <a:t>等著名作品，寄托他谪居时的思想感情。文章中雕刻家虽取材于这件事，却不受这件事的拘束。如大苏泛赤壁是确有其事，但当时并没有鲁直和佛印陪同。</a:t>
            </a:r>
            <a:endParaRPr lang="zh-CN" altLang="en-US" sz="2800" b="1" dirty="0">
              <a:effectLst>
                <a:outerShdw blurRad="38100" dist="38100" dir="2700000">
                  <a:srgbClr val="C0C0C0"/>
                </a:outerShdw>
              </a:effectLst>
              <a:latin typeface="楷体_GB2312" pitchFamily="49" charset="-122"/>
              <a:ea typeface="楷体_GB2312" pitchFamily="49" charset="-122"/>
            </a:endParaRPr>
          </a:p>
        </p:txBody>
      </p:sp>
      <p:sp>
        <p:nvSpPr>
          <p:cNvPr id="30723" name="Rectangle 3"/>
          <p:cNvSpPr>
            <a:spLocks noChangeArrowheads="1"/>
          </p:cNvSpPr>
          <p:nvPr/>
        </p:nvSpPr>
        <p:spPr bwMode="auto">
          <a:xfrm>
            <a:off x="2484438" y="981075"/>
            <a:ext cx="4038600" cy="641350"/>
          </a:xfrm>
          <a:prstGeom prst="rect">
            <a:avLst/>
          </a:prstGeom>
          <a:noFill/>
          <a:ln w="9525">
            <a:noFill/>
            <a:miter lim="800000"/>
          </a:ln>
          <a:effectLst/>
        </p:spPr>
        <p:txBody>
          <a:bodyPr>
            <a:spAutoFit/>
          </a:bodyPr>
          <a:p>
            <a:pPr lvl="0" eaLnBrk="1" hangingPunct="1"/>
            <a:r>
              <a:rPr lang="zh-CN" altLang="en-US" sz="3600" b="1" dirty="0">
                <a:effectLst>
                  <a:outerShdw blurRad="38100" dist="38100" dir="2700000">
                    <a:srgbClr val="C0C0C0"/>
                  </a:outerShdw>
                </a:effectLst>
                <a:latin typeface="楷体_GB2312" pitchFamily="49" charset="-122"/>
                <a:ea typeface="楷体_GB2312" pitchFamily="49" charset="-122"/>
              </a:rPr>
              <a:t>大苏泛赤壁</a:t>
            </a:r>
            <a:endParaRPr lang="zh-CN" altLang="en-US" sz="3600" b="1" dirty="0">
              <a:effectLst>
                <a:outerShdw blurRad="38100" dist="38100" dir="2700000">
                  <a:srgbClr val="C0C0C0"/>
                </a:outerShdw>
              </a:effectLst>
              <a:latin typeface="楷体_GB2312" pitchFamily="49" charset="-122"/>
              <a:ea typeface="楷体_GB2312" pitchFamily="49" charset="-122"/>
            </a:endParaRPr>
          </a:p>
        </p:txBody>
      </p:sp>
      <p:pic>
        <p:nvPicPr>
          <p:cNvPr id="6150" name="Picture 5" descr="002"/>
          <p:cNvPicPr>
            <a:picLocks noChangeAspect="1"/>
          </p:cNvPicPr>
          <p:nvPr/>
        </p:nvPicPr>
        <p:blipFill>
          <a:blip r:embed="rId2">
            <a:clrChange>
              <a:clrFrom>
                <a:srgbClr val="FFFFFF"/>
              </a:clrFrom>
              <a:clrTo>
                <a:srgbClr val="FFFFFF">
                  <a:alpha val="0"/>
                </a:srgbClr>
              </a:clrTo>
            </a:clrChange>
          </a:blip>
          <a:stretch>
            <a:fillRect/>
          </a:stretch>
        </p:blipFill>
        <p:spPr>
          <a:xfrm>
            <a:off x="6553200" y="304800"/>
            <a:ext cx="1725613" cy="696913"/>
          </a:xfrm>
          <a:prstGeom prst="rect">
            <a:avLst/>
          </a:prstGeom>
          <a:noFill/>
          <a:ln w="9525">
            <a:noFill/>
          </a:ln>
        </p:spPr>
      </p:pic>
      <p:sp>
        <p:nvSpPr>
          <p:cNvPr id="6151" name="Text Box 6"/>
          <p:cNvSpPr txBox="1"/>
          <p:nvPr/>
        </p:nvSpPr>
        <p:spPr>
          <a:xfrm>
            <a:off x="0" y="0"/>
            <a:ext cx="23622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解       题</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4" name="Picture 6" descr="002"/>
          <p:cNvPicPr>
            <a:picLocks noChangeAspect="1"/>
          </p:cNvPicPr>
          <p:nvPr/>
        </p:nvPicPr>
        <p:blipFill>
          <a:blip r:embed="rId1">
            <a:clrChange>
              <a:clrFrom>
                <a:srgbClr val="FFFFFF"/>
              </a:clrFrom>
              <a:clrTo>
                <a:srgbClr val="FFFFFF">
                  <a:alpha val="0"/>
                </a:srgbClr>
              </a:clrTo>
            </a:clrChange>
          </a:blip>
          <a:stretch>
            <a:fillRect/>
          </a:stretch>
        </p:blipFill>
        <p:spPr>
          <a:xfrm>
            <a:off x="4876800" y="6161088"/>
            <a:ext cx="1725613" cy="696912"/>
          </a:xfrm>
          <a:prstGeom prst="rect">
            <a:avLst/>
          </a:prstGeom>
          <a:noFill/>
          <a:ln w="9525">
            <a:noFill/>
          </a:ln>
        </p:spPr>
      </p:pic>
      <p:sp>
        <p:nvSpPr>
          <p:cNvPr id="1028" name="Text Box 7"/>
          <p:cNvSpPr txBox="1"/>
          <p:nvPr/>
        </p:nvSpPr>
        <p:spPr>
          <a:xfrm>
            <a:off x="0" y="0"/>
            <a:ext cx="3200400" cy="457200"/>
          </a:xfrm>
          <a:prstGeom prst="rect">
            <a:avLst/>
          </a:prstGeom>
          <a:noFill/>
          <a:ln w="9525">
            <a:noFill/>
          </a:ln>
        </p:spPr>
        <p:txBody>
          <a:bodyPr>
            <a:spAutoFit/>
          </a:bodyPr>
          <a:p>
            <a:pPr lvl="0" eaLnBrk="1" hangingPunct="1">
              <a:spcBef>
                <a:spcPct val="50000"/>
              </a:spcBef>
            </a:pPr>
            <a:endParaRPr lang="zh-CN" altLang="zh-CN" dirty="0">
              <a:latin typeface="Times New Roman" panose="02020603050405020304" pitchFamily="18" charset="0"/>
              <a:ea typeface="宋体" panose="02010600030101010101" pitchFamily="2" charset="-122"/>
            </a:endParaRPr>
          </a:p>
        </p:txBody>
      </p:sp>
      <p:sp>
        <p:nvSpPr>
          <p:cNvPr id="1029" name="Rectangle 9"/>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1030" name="Text Box 8"/>
          <p:cNvSpPr txBox="1"/>
          <p:nvPr/>
        </p:nvSpPr>
        <p:spPr>
          <a:xfrm>
            <a:off x="0" y="0"/>
            <a:ext cx="2057400" cy="579438"/>
          </a:xfrm>
          <a:prstGeom prst="rect">
            <a:avLst/>
          </a:prstGeom>
          <a:noFill/>
          <a:ln w="9525">
            <a:noFill/>
          </a:ln>
        </p:spPr>
        <p:txBody>
          <a:bodyPr>
            <a:spAutoFit/>
          </a:bodyPr>
          <a:p>
            <a:pPr lvl="0" eaLnBrk="1" hangingPunct="1">
              <a:spcBef>
                <a:spcPct val="50000"/>
              </a:spcBef>
            </a:pPr>
            <a:r>
              <a:rPr lang="zh-CN" altLang="en-US" sz="3200" b="1" dirty="0">
                <a:solidFill>
                  <a:srgbClr val="FF3300"/>
                </a:solidFill>
                <a:latin typeface="Times New Roman" panose="02020603050405020304" pitchFamily="18" charset="0"/>
                <a:ea typeface="华文新魏" pitchFamily="2" charset="-122"/>
              </a:rPr>
              <a:t>听读课文</a:t>
            </a:r>
            <a:endParaRPr lang="zh-CN" altLang="en-US" sz="3200" b="1" dirty="0">
              <a:solidFill>
                <a:srgbClr val="FF3300"/>
              </a:solidFill>
              <a:latin typeface="Times New Roman" panose="02020603050405020304" pitchFamily="18" charset="0"/>
              <a:ea typeface="华文新魏" pitchFamily="2" charset="-122"/>
            </a:endParaRPr>
          </a:p>
        </p:txBody>
      </p:sp>
    </p:spTree>
    <p:controls>
      <mc:AlternateContent xmlns:mc="http://schemas.openxmlformats.org/markup-compatibility/2006">
        <mc:Choice xmlns:v="urn:schemas-microsoft-com:vml" Requires="v">
          <p:control spid="1026" name="" r:id="rId2" imgW="9144000" imgH="5486400"/>
        </mc:Choice>
        <mc:Fallback>
          <p:control name="" r:id="rId2" imgW="9144000" imgH="5486400">
            <p:pic>
              <p:nvPicPr>
                <p:cNvPr id="0" name="Host Control  1025"/>
                <p:cNvPicPr/>
                <p:nvPr/>
              </p:nvPicPr>
              <p:blipFill>
                <a:blip r:embed="rId3"/>
                <a:stretch>
                  <a:fillRect/>
                </a:stretch>
              </p:blipFill>
              <p:spPr>
                <a:xfrm>
                  <a:off x="0" y="609600"/>
                  <a:ext cx="9144000" cy="5486400"/>
                </a:xfrm>
                <a:prstGeom prst="rect">
                  <a:avLst/>
                </a:prstGeom>
              </p:spPr>
            </p:pic>
          </p:control>
        </mc:Fallback>
      </mc:AlternateContent>
    </p:controls>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nodeType="afterEffect">
                                  <p:stCondLst>
                                    <p:cond delay="30000"/>
                                  </p:stCondLst>
                                  <p:childTnLst>
                                    <p:set>
                                      <p:cBhvr>
                                        <p:cTn id="6" dur="1" fill="hold">
                                          <p:stCondLst>
                                            <p:cond delay="0"/>
                                          </p:stCondLst>
                                        </p:cTn>
                                        <p:tgtEl>
                                          <p:spTgt spid="32774"/>
                                        </p:tgtEl>
                                        <p:attrNameLst>
                                          <p:attrName>style.visibility</p:attrName>
                                        </p:attrNameLst>
                                      </p:cBhvr>
                                      <p:to>
                                        <p:strVal val="visible"/>
                                      </p:to>
                                    </p:set>
                                    <p:anim calcmode="lin" valueType="num">
                                      <p:cBhvr additive="base">
                                        <p:cTn id="7" dur="5000" fill="hold"/>
                                        <p:tgtEl>
                                          <p:spTgt spid="32774"/>
                                        </p:tgtEl>
                                        <p:attrNameLst>
                                          <p:attrName>ppt_x</p:attrName>
                                        </p:attrNameLst>
                                      </p:cBhvr>
                                      <p:tavLst>
                                        <p:tav tm="0">
                                          <p:val>
                                            <p:strVal val="1+#ppt_w/2"/>
                                          </p:val>
                                        </p:tav>
                                        <p:tav tm="100000">
                                          <p:val>
                                            <p:strVal val="#ppt_x"/>
                                          </p:val>
                                        </p:tav>
                                      </p:tavLst>
                                    </p:anim>
                                    <p:anim calcmode="lin" valueType="num">
                                      <p:cBhvr additive="base">
                                        <p:cTn id="8" dur="5000" fill="hold"/>
                                        <p:tgtEl>
                                          <p:spTgt spid="327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Picture 11" descr="g2005114103510"/>
          <p:cNvPicPr>
            <a:picLocks noChangeAspect="1"/>
          </p:cNvPicPr>
          <p:nvPr/>
        </p:nvPicPr>
        <p:blipFill>
          <a:blip r:embed="rId1">
            <a:lum bright="66000" contrast="10000"/>
          </a:blip>
          <a:stretch>
            <a:fillRect/>
          </a:stretch>
        </p:blipFill>
        <p:spPr>
          <a:xfrm>
            <a:off x="-838200" y="0"/>
            <a:ext cx="9982200" cy="8001000"/>
          </a:xfrm>
          <a:prstGeom prst="rect">
            <a:avLst/>
          </a:prstGeom>
          <a:noFill/>
          <a:ln w="9525">
            <a:noFill/>
          </a:ln>
        </p:spPr>
      </p:pic>
      <p:sp>
        <p:nvSpPr>
          <p:cNvPr id="7171" name="Text Box 3"/>
          <p:cNvSpPr txBox="1"/>
          <p:nvPr/>
        </p:nvSpPr>
        <p:spPr>
          <a:xfrm>
            <a:off x="0" y="0"/>
            <a:ext cx="9144000" cy="4302125"/>
          </a:xfrm>
          <a:prstGeom prst="rect">
            <a:avLst/>
          </a:prstGeom>
          <a:noFill/>
          <a:ln w="9525">
            <a:noFill/>
          </a:ln>
        </p:spPr>
        <p:txBody>
          <a:bodyPr>
            <a:spAutoFit/>
          </a:bodyPr>
          <a:p>
            <a:pPr lvl="0" eaLnBrk="1" hangingPunct="1">
              <a:spcBef>
                <a:spcPct val="50000"/>
              </a:spcBef>
            </a:pPr>
            <a:r>
              <a:rPr lang="en-US" altLang="zh-CN" dirty="0">
                <a:latin typeface="Times New Roman" panose="02020603050405020304" pitchFamily="18" charset="0"/>
                <a:ea typeface="宋体" panose="02010600030101010101" pitchFamily="2" charset="-122"/>
              </a:rPr>
              <a:t>        </a:t>
            </a:r>
            <a:r>
              <a:rPr lang="zh-CN" altLang="en-US" sz="3600" b="1" dirty="0">
                <a:latin typeface="Times New Roman" panose="02020603050405020304" pitchFamily="18" charset="0"/>
                <a:ea typeface="华文新魏" pitchFamily="2" charset="-122"/>
              </a:rPr>
              <a:t>明有奇巧人曰王叔远，能以径寸之木，为</a:t>
            </a:r>
            <a:endParaRPr lang="zh-CN" altLang="en-US" sz="3600" b="1" dirty="0">
              <a:latin typeface="Times New Roman" panose="02020603050405020304" pitchFamily="18" charset="0"/>
              <a:ea typeface="华文新魏" pitchFamily="2" charset="-122"/>
            </a:endParaRPr>
          </a:p>
          <a:p>
            <a:pPr lvl="0" eaLnBrk="1" hangingPunct="1">
              <a:spcBef>
                <a:spcPct val="50000"/>
              </a:spcBef>
            </a:pPr>
            <a:r>
              <a:rPr lang="zh-CN" altLang="en-US" sz="3600" b="1" dirty="0">
                <a:latin typeface="Times New Roman" panose="02020603050405020304" pitchFamily="18" charset="0"/>
                <a:ea typeface="华文新魏" pitchFamily="2" charset="-122"/>
              </a:rPr>
              <a:t>宫室、器皿、人物，以至鸟兽、木石，罔不</a:t>
            </a:r>
            <a:endParaRPr lang="zh-CN" altLang="en-US" sz="3600" b="1" dirty="0">
              <a:latin typeface="Times New Roman" panose="02020603050405020304" pitchFamily="18" charset="0"/>
              <a:ea typeface="华文新魏" pitchFamily="2" charset="-122"/>
            </a:endParaRPr>
          </a:p>
          <a:p>
            <a:pPr lvl="0" eaLnBrk="1" hangingPunct="1">
              <a:spcBef>
                <a:spcPct val="50000"/>
              </a:spcBef>
            </a:pPr>
            <a:r>
              <a:rPr lang="zh-CN" altLang="en-US" sz="3600" b="1" dirty="0">
                <a:latin typeface="Times New Roman" panose="02020603050405020304" pitchFamily="18" charset="0"/>
                <a:ea typeface="华文新魏" pitchFamily="2" charset="-122"/>
              </a:rPr>
              <a:t>因势象形，各具情态。尝贻余核舟一，</a:t>
            </a:r>
            <a:endParaRPr lang="zh-CN" altLang="en-US" sz="3600" b="1" dirty="0">
              <a:latin typeface="Times New Roman" panose="02020603050405020304" pitchFamily="18" charset="0"/>
              <a:ea typeface="华文新魏" pitchFamily="2" charset="-122"/>
            </a:endParaRPr>
          </a:p>
          <a:p>
            <a:pPr lvl="0" eaLnBrk="1" hangingPunct="1">
              <a:spcBef>
                <a:spcPct val="50000"/>
              </a:spcBef>
            </a:pPr>
            <a:r>
              <a:rPr lang="zh-CN" altLang="en-US" sz="3600" b="1" dirty="0">
                <a:latin typeface="Times New Roman" panose="02020603050405020304" pitchFamily="18" charset="0"/>
                <a:ea typeface="华文新魏" pitchFamily="2" charset="-122"/>
              </a:rPr>
              <a:t>盖大苏泛赤壁云。</a:t>
            </a:r>
            <a:endParaRPr lang="zh-CN" altLang="en-US" sz="3600" b="1" dirty="0">
              <a:latin typeface="Times New Roman" panose="02020603050405020304" pitchFamily="18" charset="0"/>
              <a:ea typeface="华文新魏" pitchFamily="2" charset="-122"/>
            </a:endParaRPr>
          </a:p>
          <a:p>
            <a:pPr lvl="0" eaLnBrk="1" hangingPunct="1">
              <a:spcBef>
                <a:spcPct val="50000"/>
              </a:spcBef>
            </a:pPr>
            <a:r>
              <a:rPr lang="zh-CN" altLang="en-US" sz="2800" b="1" dirty="0">
                <a:latin typeface="Times New Roman" panose="02020603050405020304" pitchFamily="18" charset="0"/>
                <a:ea typeface="宋体" panose="02010600030101010101" pitchFamily="2" charset="-122"/>
              </a:rPr>
              <a:t>       </a:t>
            </a:r>
            <a:endParaRPr lang="zh-CN" altLang="en-US" sz="28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38917" name="Text Box 5"/>
          <p:cNvSpPr txBox="1"/>
          <p:nvPr/>
        </p:nvSpPr>
        <p:spPr>
          <a:xfrm>
            <a:off x="0" y="609600"/>
            <a:ext cx="9144000" cy="366713"/>
          </a:xfrm>
          <a:prstGeom prst="rect">
            <a:avLst/>
          </a:prstGeom>
          <a:noFill/>
          <a:ln w="9525">
            <a:noFill/>
          </a:ln>
        </p:spPr>
        <p:txBody>
          <a:bodyPr>
            <a:spAutoFit/>
          </a:bodyPr>
          <a:p>
            <a:pPr lvl="0" eaLnBrk="1" hangingPunct="1">
              <a:spcBef>
                <a:spcPct val="50000"/>
              </a:spcBef>
            </a:pPr>
            <a:r>
              <a:rPr lang="zh-CN" altLang="en-US" sz="1800" b="1" dirty="0">
                <a:solidFill>
                  <a:srgbClr val="FF3300"/>
                </a:solidFill>
                <a:latin typeface="Times New Roman" panose="02020603050405020304" pitchFamily="18" charset="0"/>
                <a:ea typeface="方正姚体" pitchFamily="2" charset="-122"/>
              </a:rPr>
              <a:t>明朝有个有特殊技艺的人名字叫王叔远，他能够用直径一寸的细小圆形的木块，雕刻成</a:t>
            </a:r>
            <a:endParaRPr lang="zh-CN" altLang="en-US" sz="1800" b="1" dirty="0">
              <a:solidFill>
                <a:srgbClr val="FF3300"/>
              </a:solidFill>
              <a:latin typeface="Times New Roman" panose="02020603050405020304" pitchFamily="18" charset="0"/>
              <a:ea typeface="方正姚体" pitchFamily="2" charset="-122"/>
            </a:endParaRPr>
          </a:p>
        </p:txBody>
      </p:sp>
      <p:sp>
        <p:nvSpPr>
          <p:cNvPr id="38918" name="Text Box 6"/>
          <p:cNvSpPr txBox="1"/>
          <p:nvPr/>
        </p:nvSpPr>
        <p:spPr>
          <a:xfrm>
            <a:off x="0" y="1371600"/>
            <a:ext cx="9144000" cy="366713"/>
          </a:xfrm>
          <a:prstGeom prst="rect">
            <a:avLst/>
          </a:prstGeom>
          <a:noFill/>
          <a:ln w="9525">
            <a:noFill/>
          </a:ln>
        </p:spPr>
        <p:txBody>
          <a:bodyPr>
            <a:spAutoFit/>
          </a:bodyPr>
          <a:p>
            <a:pPr lvl="0" eaLnBrk="1" hangingPunct="1">
              <a:spcBef>
                <a:spcPct val="50000"/>
              </a:spcBef>
            </a:pPr>
            <a:r>
              <a:rPr lang="zh-CN" altLang="en-US" sz="1800" b="1" dirty="0">
                <a:solidFill>
                  <a:srgbClr val="FF3300"/>
                </a:solidFill>
                <a:latin typeface="Times New Roman" panose="02020603050405020304" pitchFamily="18" charset="0"/>
                <a:ea typeface="方正姚体" pitchFamily="2" charset="-122"/>
              </a:rPr>
              <a:t>宫殿，杯盘碗碟等生活用具，人物，以至飞鸟走兽，树木石头，没有一件不是依据木头</a:t>
            </a:r>
            <a:endParaRPr lang="zh-CN" altLang="en-US" sz="1800" b="1" dirty="0">
              <a:solidFill>
                <a:srgbClr val="FF3300"/>
              </a:solidFill>
              <a:latin typeface="Times New Roman" panose="02020603050405020304" pitchFamily="18" charset="0"/>
              <a:ea typeface="方正姚体" pitchFamily="2" charset="-122"/>
            </a:endParaRPr>
          </a:p>
        </p:txBody>
      </p:sp>
      <p:sp>
        <p:nvSpPr>
          <p:cNvPr id="7174" name="Text Box 7"/>
          <p:cNvSpPr txBox="1"/>
          <p:nvPr/>
        </p:nvSpPr>
        <p:spPr>
          <a:xfrm>
            <a:off x="0" y="1676400"/>
            <a:ext cx="8915400" cy="457200"/>
          </a:xfrm>
          <a:prstGeom prst="rect">
            <a:avLst/>
          </a:prstGeom>
          <a:noFill/>
          <a:ln w="9525">
            <a:noFill/>
          </a:ln>
        </p:spPr>
        <p:txBody>
          <a:bodyPr>
            <a:spAutoFit/>
          </a:bodyPr>
          <a:p>
            <a:pPr lvl="0" eaLnBrk="1" hangingPunct="1">
              <a:spcBef>
                <a:spcPct val="50000"/>
              </a:spcBef>
            </a:pPr>
            <a:endParaRPr lang="zh-CN" altLang="zh-CN" dirty="0">
              <a:latin typeface="Times New Roman" panose="02020603050405020304" pitchFamily="18" charset="0"/>
              <a:ea typeface="宋体" panose="02010600030101010101" pitchFamily="2" charset="-122"/>
            </a:endParaRPr>
          </a:p>
        </p:txBody>
      </p:sp>
      <p:sp>
        <p:nvSpPr>
          <p:cNvPr id="38920" name="Text Box 8"/>
          <p:cNvSpPr txBox="1"/>
          <p:nvPr/>
        </p:nvSpPr>
        <p:spPr>
          <a:xfrm>
            <a:off x="0" y="2286000"/>
            <a:ext cx="9144000" cy="366713"/>
          </a:xfrm>
          <a:prstGeom prst="rect">
            <a:avLst/>
          </a:prstGeom>
          <a:noFill/>
          <a:ln w="9525">
            <a:noFill/>
          </a:ln>
        </p:spPr>
        <p:txBody>
          <a:bodyPr>
            <a:spAutoFit/>
          </a:bodyPr>
          <a:p>
            <a:pPr lvl="0" eaLnBrk="1" hangingPunct="1">
              <a:spcBef>
                <a:spcPct val="50000"/>
              </a:spcBef>
            </a:pPr>
            <a:r>
              <a:rPr lang="zh-CN" altLang="en-US" sz="1800" b="1" dirty="0">
                <a:solidFill>
                  <a:srgbClr val="FF3300"/>
                </a:solidFill>
                <a:latin typeface="Times New Roman" panose="02020603050405020304" pitchFamily="18" charset="0"/>
                <a:ea typeface="方正姚体" pitchFamily="2" charset="-122"/>
              </a:rPr>
              <a:t>原来的样子模拟那些东西的形状，各有各的神情姿态。他曾经送给我一只用桃核刻成的</a:t>
            </a:r>
            <a:endParaRPr lang="zh-CN" altLang="en-US" sz="1800" b="1" dirty="0">
              <a:solidFill>
                <a:srgbClr val="FF3300"/>
              </a:solidFill>
              <a:latin typeface="Times New Roman" panose="02020603050405020304" pitchFamily="18" charset="0"/>
              <a:ea typeface="方正姚体" pitchFamily="2" charset="-122"/>
            </a:endParaRPr>
          </a:p>
        </p:txBody>
      </p:sp>
      <p:sp>
        <p:nvSpPr>
          <p:cNvPr id="38921" name="Text Box 9"/>
          <p:cNvSpPr txBox="1"/>
          <p:nvPr/>
        </p:nvSpPr>
        <p:spPr>
          <a:xfrm>
            <a:off x="0" y="3200400"/>
            <a:ext cx="8991600" cy="366713"/>
          </a:xfrm>
          <a:prstGeom prst="rect">
            <a:avLst/>
          </a:prstGeom>
          <a:noFill/>
          <a:ln w="9525">
            <a:noFill/>
          </a:ln>
        </p:spPr>
        <p:txBody>
          <a:bodyPr>
            <a:spAutoFit/>
          </a:bodyPr>
          <a:p>
            <a:pPr lvl="0" eaLnBrk="1" hangingPunct="1">
              <a:spcBef>
                <a:spcPct val="50000"/>
              </a:spcBef>
            </a:pPr>
            <a:r>
              <a:rPr lang="zh-CN" altLang="en-US" sz="1800" b="1" dirty="0">
                <a:solidFill>
                  <a:srgbClr val="FF3300"/>
                </a:solidFill>
                <a:latin typeface="Times New Roman" panose="02020603050405020304" pitchFamily="18" charset="0"/>
                <a:ea typeface="方正姚体" pitchFamily="2" charset="-122"/>
              </a:rPr>
              <a:t>船，刻的是苏轼乘船游赤壁。</a:t>
            </a:r>
            <a:endParaRPr lang="zh-CN" altLang="en-US" sz="1800" b="1" dirty="0">
              <a:solidFill>
                <a:srgbClr val="FF3300"/>
              </a:solidFill>
              <a:latin typeface="Times New Roman" panose="02020603050405020304" pitchFamily="18" charset="0"/>
              <a:ea typeface="方正姚体" pitchFamily="2" charset="-122"/>
            </a:endParaRPr>
          </a:p>
        </p:txBody>
      </p:sp>
      <p:sp>
        <p:nvSpPr>
          <p:cNvPr id="38922" name="Text Box 10"/>
          <p:cNvSpPr txBox="1"/>
          <p:nvPr/>
        </p:nvSpPr>
        <p:spPr>
          <a:xfrm>
            <a:off x="381000" y="3886200"/>
            <a:ext cx="8534400" cy="2774950"/>
          </a:xfrm>
          <a:prstGeom prst="rect">
            <a:avLst/>
          </a:prstGeom>
          <a:noFill/>
          <a:ln w="9525">
            <a:noFill/>
          </a:ln>
        </p:spPr>
        <p:txBody>
          <a:bodyPr>
            <a:spAutoFit/>
          </a:bodyPr>
          <a:p>
            <a:pPr lvl="0" eaLnBrk="1" hangingPunct="1">
              <a:spcBef>
                <a:spcPct val="50000"/>
              </a:spcBef>
            </a:pPr>
            <a:r>
              <a:rPr lang="zh-CN" altLang="en-US" sz="3200" i="1" dirty="0">
                <a:latin typeface="Times New Roman" panose="02020603050405020304" pitchFamily="18" charset="0"/>
                <a:ea typeface="华文行楷" pitchFamily="2" charset="-122"/>
              </a:rPr>
              <a:t>以</a:t>
            </a:r>
            <a:r>
              <a:rPr lang="zh-CN" altLang="en-US" sz="3200" dirty="0">
                <a:latin typeface="Times New Roman" panose="02020603050405020304" pitchFamily="18" charset="0"/>
                <a:ea typeface="华文行楷" pitchFamily="2" charset="-122"/>
              </a:rPr>
              <a:t>径寸之木：用</a:t>
            </a:r>
            <a:endParaRPr lang="zh-CN" altLang="en-US" sz="3200" dirty="0">
              <a:latin typeface="Times New Roman" panose="02020603050405020304" pitchFamily="18" charset="0"/>
              <a:ea typeface="华文行楷" pitchFamily="2" charset="-122"/>
            </a:endParaRPr>
          </a:p>
          <a:p>
            <a:pPr lvl="0" eaLnBrk="1" hangingPunct="1">
              <a:spcBef>
                <a:spcPct val="50000"/>
              </a:spcBef>
            </a:pPr>
            <a:r>
              <a:rPr lang="zh-CN" altLang="en-US" sz="3200" dirty="0">
                <a:latin typeface="Times New Roman" panose="02020603050405020304" pitchFamily="18" charset="0"/>
                <a:ea typeface="华文行楷" pitchFamily="2" charset="-122"/>
              </a:rPr>
              <a:t>具：具有</a:t>
            </a:r>
            <a:endParaRPr lang="zh-CN" altLang="en-US" sz="3200" dirty="0">
              <a:latin typeface="Times New Roman" panose="02020603050405020304" pitchFamily="18" charset="0"/>
              <a:ea typeface="华文行楷" pitchFamily="2" charset="-122"/>
            </a:endParaRPr>
          </a:p>
          <a:p>
            <a:pPr lvl="0" eaLnBrk="1" hangingPunct="1">
              <a:spcBef>
                <a:spcPct val="50000"/>
              </a:spcBef>
            </a:pPr>
            <a:r>
              <a:rPr lang="zh-CN" altLang="en-US" sz="3200" dirty="0">
                <a:latin typeface="Times New Roman" panose="02020603050405020304" pitchFamily="18" charset="0"/>
                <a:ea typeface="华文行楷" pitchFamily="2" charset="-122"/>
              </a:rPr>
              <a:t>尝：曾经</a:t>
            </a:r>
            <a:endParaRPr lang="zh-CN" altLang="en-US" sz="3200" dirty="0">
              <a:latin typeface="Times New Roman" panose="02020603050405020304" pitchFamily="18" charset="0"/>
              <a:ea typeface="华文行楷" pitchFamily="2" charset="-122"/>
            </a:endParaRPr>
          </a:p>
          <a:p>
            <a:pPr lvl="0" eaLnBrk="1" hangingPunct="1">
              <a:spcBef>
                <a:spcPct val="50000"/>
              </a:spcBef>
            </a:pPr>
            <a:r>
              <a:rPr lang="zh-CN" altLang="en-US" sz="3200" dirty="0">
                <a:latin typeface="Times New Roman" panose="02020603050405020304" pitchFamily="18" charset="0"/>
                <a:ea typeface="华文行楷" pitchFamily="2" charset="-122"/>
              </a:rPr>
              <a:t>盖：发语词，可不译，有时也可译作“原来是”。</a:t>
            </a:r>
            <a:endParaRPr lang="zh-CN" altLang="en-US" sz="3200" dirty="0">
              <a:latin typeface="Times New Roman" panose="02020603050405020304" pitchFamily="18" charset="0"/>
              <a:ea typeface="华文行楷" pitchFamily="2" charset="-122"/>
            </a:endParaRPr>
          </a:p>
        </p:txBody>
      </p:sp>
      <p:sp>
        <p:nvSpPr>
          <p:cNvPr id="7178" name="Rectangle 12"/>
          <p:cNvSpPr/>
          <p:nvPr/>
        </p:nvSpPr>
        <p:spPr>
          <a:xfrm>
            <a:off x="6172200" y="472440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algn="ctr" eaLnBrk="1" hangingPunct="1"/>
            <a:r>
              <a:rPr lang="zh-CN" altLang="en-US" sz="3200" b="1" dirty="0">
                <a:solidFill>
                  <a:srgbClr val="FF3300"/>
                </a:solidFill>
                <a:latin typeface="Times New Roman" panose="02020603050405020304" pitchFamily="18" charset="0"/>
                <a:ea typeface="华文新魏" pitchFamily="2" charset="-122"/>
              </a:rPr>
              <a:t>翻译课文</a:t>
            </a:r>
            <a:endParaRPr lang="zh-CN" altLang="en-US" sz="3200" b="1" dirty="0">
              <a:solidFill>
                <a:srgbClr val="FF3300"/>
              </a:solidFill>
              <a:latin typeface="Times New Roman" panose="02020603050405020304" pitchFamily="18"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additive="base">
                                        <p:cTn id="7" dur="500" fill="hold"/>
                                        <p:tgtEl>
                                          <p:spTgt spid="38917"/>
                                        </p:tgtEl>
                                        <p:attrNameLst>
                                          <p:attrName>ppt_x</p:attrName>
                                        </p:attrNameLst>
                                      </p:cBhvr>
                                      <p:tavLst>
                                        <p:tav tm="0">
                                          <p:val>
                                            <p:strVal val="#ppt_x"/>
                                          </p:val>
                                        </p:tav>
                                        <p:tav tm="100000">
                                          <p:val>
                                            <p:strVal val="#ppt_x"/>
                                          </p:val>
                                        </p:tav>
                                      </p:tavLst>
                                    </p:anim>
                                    <p:anim calcmode="lin" valueType="num">
                                      <p:cBhvr additive="base">
                                        <p:cTn id="8" dur="500" fill="hold"/>
                                        <p:tgtEl>
                                          <p:spTgt spid="389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8"/>
                                        </p:tgtEl>
                                        <p:attrNameLst>
                                          <p:attrName>style.visibility</p:attrName>
                                        </p:attrNameLst>
                                      </p:cBhvr>
                                      <p:to>
                                        <p:strVal val="visible"/>
                                      </p:to>
                                    </p:set>
                                    <p:anim calcmode="lin" valueType="num">
                                      <p:cBhvr additive="base">
                                        <p:cTn id="13" dur="500" fill="hold"/>
                                        <p:tgtEl>
                                          <p:spTgt spid="38918"/>
                                        </p:tgtEl>
                                        <p:attrNameLst>
                                          <p:attrName>ppt_x</p:attrName>
                                        </p:attrNameLst>
                                      </p:cBhvr>
                                      <p:tavLst>
                                        <p:tav tm="0">
                                          <p:val>
                                            <p:strVal val="#ppt_x"/>
                                          </p:val>
                                        </p:tav>
                                        <p:tav tm="100000">
                                          <p:val>
                                            <p:strVal val="#ppt_x"/>
                                          </p:val>
                                        </p:tav>
                                      </p:tavLst>
                                    </p:anim>
                                    <p:anim calcmode="lin" valueType="num">
                                      <p:cBhvr additive="base">
                                        <p:cTn id="14" dur="500" fill="hold"/>
                                        <p:tgtEl>
                                          <p:spTgt spid="389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20"/>
                                        </p:tgtEl>
                                        <p:attrNameLst>
                                          <p:attrName>style.visibility</p:attrName>
                                        </p:attrNameLst>
                                      </p:cBhvr>
                                      <p:to>
                                        <p:strVal val="visible"/>
                                      </p:to>
                                    </p:set>
                                    <p:anim calcmode="lin" valueType="num">
                                      <p:cBhvr additive="base">
                                        <p:cTn id="19" dur="500" fill="hold"/>
                                        <p:tgtEl>
                                          <p:spTgt spid="38920"/>
                                        </p:tgtEl>
                                        <p:attrNameLst>
                                          <p:attrName>ppt_x</p:attrName>
                                        </p:attrNameLst>
                                      </p:cBhvr>
                                      <p:tavLst>
                                        <p:tav tm="0">
                                          <p:val>
                                            <p:strVal val="#ppt_x"/>
                                          </p:val>
                                        </p:tav>
                                        <p:tav tm="100000">
                                          <p:val>
                                            <p:strVal val="#ppt_x"/>
                                          </p:val>
                                        </p:tav>
                                      </p:tavLst>
                                    </p:anim>
                                    <p:anim calcmode="lin" valueType="num">
                                      <p:cBhvr additive="base">
                                        <p:cTn id="20" dur="500" fill="hold"/>
                                        <p:tgtEl>
                                          <p:spTgt spid="389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921"/>
                                        </p:tgtEl>
                                        <p:attrNameLst>
                                          <p:attrName>style.visibility</p:attrName>
                                        </p:attrNameLst>
                                      </p:cBhvr>
                                      <p:to>
                                        <p:strVal val="visible"/>
                                      </p:to>
                                    </p:set>
                                    <p:anim calcmode="lin" valueType="num">
                                      <p:cBhvr additive="base">
                                        <p:cTn id="25" dur="500" fill="hold"/>
                                        <p:tgtEl>
                                          <p:spTgt spid="38921"/>
                                        </p:tgtEl>
                                        <p:attrNameLst>
                                          <p:attrName>ppt_x</p:attrName>
                                        </p:attrNameLst>
                                      </p:cBhvr>
                                      <p:tavLst>
                                        <p:tav tm="0">
                                          <p:val>
                                            <p:strVal val="#ppt_x"/>
                                          </p:val>
                                        </p:tav>
                                        <p:tav tm="100000">
                                          <p:val>
                                            <p:strVal val="#ppt_x"/>
                                          </p:val>
                                        </p:tav>
                                      </p:tavLst>
                                    </p:anim>
                                    <p:anim calcmode="lin" valueType="num">
                                      <p:cBhvr additive="base">
                                        <p:cTn id="26" dur="500" fill="hold"/>
                                        <p:tgtEl>
                                          <p:spTgt spid="389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8922"/>
                                        </p:tgtEl>
                                        <p:attrNameLst>
                                          <p:attrName>style.visibility</p:attrName>
                                        </p:attrNameLst>
                                      </p:cBhvr>
                                      <p:to>
                                        <p:strVal val="visible"/>
                                      </p:to>
                                    </p:set>
                                    <p:anim calcmode="lin" valueType="num">
                                      <p:cBhvr additive="base">
                                        <p:cTn id="31" dur="500" fill="hold"/>
                                        <p:tgtEl>
                                          <p:spTgt spid="38922"/>
                                        </p:tgtEl>
                                        <p:attrNameLst>
                                          <p:attrName>ppt_x</p:attrName>
                                        </p:attrNameLst>
                                      </p:cBhvr>
                                      <p:tavLst>
                                        <p:tav tm="0">
                                          <p:val>
                                            <p:strVal val="#ppt_x"/>
                                          </p:val>
                                        </p:tav>
                                        <p:tav tm="100000">
                                          <p:val>
                                            <p:strVal val="#ppt_x"/>
                                          </p:val>
                                        </p:tav>
                                      </p:tavLst>
                                    </p:anim>
                                    <p:anim calcmode="lin" valueType="num">
                                      <p:cBhvr additive="base">
                                        <p:cTn id="32" dur="500" fill="hold"/>
                                        <p:tgtEl>
                                          <p:spTgt spid="389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P spid="38918" grpId="0"/>
      <p:bldP spid="38920" grpId="0"/>
      <p:bldP spid="38921" grpId="0"/>
      <p:bldP spid="389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3" descr="1">
            <a:hlinkClick r:id="" action="ppaction://noaction">
              <a:snd r:embed="rId1" name="22核舟记.wav"/>
            </a:hlinkClick>
          </p:cNvPr>
          <p:cNvPicPr>
            <a:picLocks noChangeAspect="1"/>
          </p:cNvPicPr>
          <p:nvPr/>
        </p:nvPicPr>
        <p:blipFill>
          <a:blip r:embed="rId2">
            <a:clrChange>
              <a:clrFrom>
                <a:srgbClr val="FBFFFF"/>
              </a:clrFrom>
              <a:clrTo>
                <a:srgbClr val="FBFFFF">
                  <a:alpha val="0"/>
                </a:srgbClr>
              </a:clrTo>
            </a:clrChange>
            <a:lum bright="72000" contrast="-12000"/>
          </a:blip>
          <a:stretch>
            <a:fillRect/>
          </a:stretch>
        </p:blipFill>
        <p:spPr>
          <a:xfrm>
            <a:off x="152400" y="1752600"/>
            <a:ext cx="8991600" cy="4495800"/>
          </a:xfrm>
          <a:prstGeom prst="rect">
            <a:avLst/>
          </a:prstGeom>
          <a:noFill/>
          <a:ln w="9525">
            <a:noFill/>
          </a:ln>
        </p:spPr>
      </p:pic>
      <p:sp>
        <p:nvSpPr>
          <p:cNvPr id="8195" name="Text Box 2"/>
          <p:cNvSpPr txBox="1"/>
          <p:nvPr/>
        </p:nvSpPr>
        <p:spPr>
          <a:xfrm>
            <a:off x="0" y="228600"/>
            <a:ext cx="9144000" cy="3506788"/>
          </a:xfrm>
          <a:prstGeom prst="rect">
            <a:avLst/>
          </a:prstGeom>
          <a:noFill/>
          <a:ln w="9525">
            <a:noFill/>
          </a:ln>
        </p:spPr>
        <p:txBody>
          <a:bodyPr>
            <a:spAutoFit/>
          </a:bodyPr>
          <a:p>
            <a:pPr lvl="0" eaLnBrk="1" hangingPunct="1">
              <a:spcBef>
                <a:spcPct val="50000"/>
              </a:spcBef>
            </a:pPr>
            <a:r>
              <a:rPr lang="en-US" altLang="zh-CN" sz="2800" b="1" dirty="0">
                <a:latin typeface="Times New Roman" panose="02020603050405020304" pitchFamily="18" charset="0"/>
                <a:ea typeface="宋体" panose="02010600030101010101" pitchFamily="2" charset="-122"/>
              </a:rPr>
              <a:t>        </a:t>
            </a:r>
            <a:r>
              <a:rPr lang="zh-CN" altLang="en-US" sz="3200" b="1" dirty="0">
                <a:latin typeface="Times New Roman" panose="02020603050405020304" pitchFamily="18" charset="0"/>
                <a:ea typeface="宋体" panose="02010600030101010101" pitchFamily="2" charset="-122"/>
              </a:rPr>
              <a:t>舟首尾长约八分有奇，高可二黍许。中轩敞者</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为    舱，篛         篷         覆     之。旁     开  小   窗，</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左  右  各  四，共  八  扇。启  窗  而  观，雕     栏</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相  望 焉。闭  之，则右刻“山高月小，水落石出”，</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左刻“清风徐来，水波不兴”，石  青  糁  之。</a:t>
            </a:r>
            <a:endParaRPr lang="zh-CN" altLang="en-US" sz="3200" b="1" dirty="0">
              <a:latin typeface="Times New Roman" panose="02020603050405020304" pitchFamily="18" charset="0"/>
              <a:ea typeface="宋体" panose="02010600030101010101" pitchFamily="2" charset="-122"/>
            </a:endParaRPr>
          </a:p>
        </p:txBody>
      </p:sp>
      <p:sp>
        <p:nvSpPr>
          <p:cNvPr id="39941" name="Text Box 5"/>
          <p:cNvSpPr txBox="1"/>
          <p:nvPr/>
        </p:nvSpPr>
        <p:spPr>
          <a:xfrm>
            <a:off x="762000" y="685800"/>
            <a:ext cx="83820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宋体" panose="02010600030101010101" pitchFamily="2" charset="-122"/>
              </a:rPr>
              <a:t>船从头到尾大约八分多长，高约二分上下。中间高起而开敞</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39942" name="Text Box 6"/>
          <p:cNvSpPr txBox="1"/>
          <p:nvPr/>
        </p:nvSpPr>
        <p:spPr>
          <a:xfrm>
            <a:off x="0" y="1447800"/>
            <a:ext cx="91440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宋体" panose="02010600030101010101" pitchFamily="2" charset="-122"/>
              </a:rPr>
              <a:t>的部分是舱，用箬竹叶做成的船篷覆盖着它。旁边开着小窗，</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8198" name="Text Box 7"/>
          <p:cNvSpPr txBox="1"/>
          <p:nvPr/>
        </p:nvSpPr>
        <p:spPr>
          <a:xfrm>
            <a:off x="152400" y="2209800"/>
            <a:ext cx="8763000" cy="457200"/>
          </a:xfrm>
          <a:prstGeom prst="rect">
            <a:avLst/>
          </a:prstGeom>
          <a:noFill/>
          <a:ln w="9525">
            <a:noFill/>
          </a:ln>
        </p:spPr>
        <p:txBody>
          <a:bodyPr>
            <a:spAutoFit/>
          </a:bodyPr>
          <a:p>
            <a:pPr lvl="0" eaLnBrk="1" hangingPunct="1">
              <a:spcBef>
                <a:spcPct val="50000"/>
              </a:spcBef>
            </a:pPr>
            <a:endParaRPr lang="zh-CN" altLang="zh-CN" dirty="0">
              <a:latin typeface="Times New Roman" panose="02020603050405020304" pitchFamily="18" charset="0"/>
              <a:ea typeface="宋体" panose="02010600030101010101" pitchFamily="2" charset="-122"/>
            </a:endParaRPr>
          </a:p>
        </p:txBody>
      </p:sp>
      <p:sp>
        <p:nvSpPr>
          <p:cNvPr id="39944" name="Text Box 8"/>
          <p:cNvSpPr txBox="1"/>
          <p:nvPr/>
        </p:nvSpPr>
        <p:spPr>
          <a:xfrm>
            <a:off x="0" y="2133600"/>
            <a:ext cx="91440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宋体" panose="02010600030101010101" pitchFamily="2" charset="-122"/>
              </a:rPr>
              <a:t>左边右边各有四扇，共计八扇。打开窗子来看，雕刻着花纹的栏杆</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39945" name="Text Box 9"/>
          <p:cNvSpPr txBox="1"/>
          <p:nvPr/>
        </p:nvSpPr>
        <p:spPr>
          <a:xfrm>
            <a:off x="0" y="2895600"/>
            <a:ext cx="91440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宋体" panose="02010600030101010101" pitchFamily="2" charset="-122"/>
              </a:rPr>
              <a:t>左右相对。关上窗子，就看见右边刻着“山高月小，水落石出”</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39946" name="Text Box 10"/>
          <p:cNvSpPr txBox="1"/>
          <p:nvPr/>
        </p:nvSpPr>
        <p:spPr>
          <a:xfrm>
            <a:off x="0" y="3357563"/>
            <a:ext cx="8610600" cy="457200"/>
          </a:xfrm>
          <a:prstGeom prst="rect">
            <a:avLst/>
          </a:prstGeom>
          <a:noFill/>
          <a:ln w="9525">
            <a:noFill/>
          </a:ln>
        </p:spPr>
        <p:txBody>
          <a:bodyPr>
            <a:spAutoFit/>
          </a:bodyPr>
          <a:p>
            <a:pPr lvl="0" eaLnBrk="1" hangingPunct="1">
              <a:spcBef>
                <a:spcPct val="50000"/>
              </a:spcBef>
            </a:pPr>
            <a:r>
              <a:rPr lang="zh-CN" altLang="en-US" b="1" dirty="0">
                <a:solidFill>
                  <a:srgbClr val="FF3300"/>
                </a:solidFill>
                <a:latin typeface="Times New Roman" panose="02020603050405020304" pitchFamily="18" charset="0"/>
                <a:ea typeface="宋体" panose="02010600030101010101" pitchFamily="2" charset="-122"/>
              </a:rPr>
              <a:t>左边刻着“清风徐来，水波不兴”，用石青涂在刻着字的凹处。</a:t>
            </a:r>
            <a:endParaRPr lang="zh-CN" altLang="en-US" b="1" dirty="0">
              <a:solidFill>
                <a:srgbClr val="FF3300"/>
              </a:solidFill>
              <a:latin typeface="Times New Roman" panose="02020603050405020304" pitchFamily="18" charset="0"/>
              <a:ea typeface="宋体" panose="02010600030101010101" pitchFamily="2" charset="-122"/>
            </a:endParaRPr>
          </a:p>
        </p:txBody>
      </p:sp>
      <p:sp>
        <p:nvSpPr>
          <p:cNvPr id="39947" name="Text Box 11"/>
          <p:cNvSpPr txBox="1"/>
          <p:nvPr/>
        </p:nvSpPr>
        <p:spPr>
          <a:xfrm>
            <a:off x="0" y="4191000"/>
            <a:ext cx="8839200" cy="1917700"/>
          </a:xfrm>
          <a:prstGeom prst="rect">
            <a:avLst/>
          </a:prstGeom>
          <a:noFill/>
          <a:ln w="9525">
            <a:noFill/>
          </a:ln>
        </p:spPr>
        <p:txBody>
          <a:bodyPr>
            <a:spAutoFit/>
          </a:bodyPr>
          <a:p>
            <a:pPr lvl="0" eaLnBrk="1" hangingPunct="1">
              <a:spcBef>
                <a:spcPct val="50000"/>
              </a:spcBef>
            </a:pPr>
            <a:r>
              <a:rPr lang="zh-CN" altLang="en-US" b="1" dirty="0">
                <a:latin typeface="Times New Roman" panose="02020603050405020304" pitchFamily="18" charset="0"/>
                <a:ea typeface="宋体" panose="02010600030101010101" pitchFamily="2" charset="-122"/>
              </a:rPr>
              <a:t>八分：</a:t>
            </a:r>
            <a:r>
              <a:rPr lang="en-US" altLang="zh-CN" b="1" dirty="0">
                <a:solidFill>
                  <a:srgbClr val="FF3300"/>
                </a:solidFill>
                <a:latin typeface="Times New Roman" panose="02020603050405020304" pitchFamily="18" charset="0"/>
                <a:ea typeface="宋体" panose="02010600030101010101" pitchFamily="2" charset="-122"/>
              </a:rPr>
              <a:t>10</a:t>
            </a:r>
            <a:r>
              <a:rPr lang="zh-CN" altLang="en-US" b="1" dirty="0">
                <a:solidFill>
                  <a:srgbClr val="FF3300"/>
                </a:solidFill>
                <a:latin typeface="Times New Roman" panose="02020603050405020304" pitchFamily="18" charset="0"/>
                <a:ea typeface="宋体" panose="02010600030101010101" pitchFamily="2" charset="-122"/>
              </a:rPr>
              <a:t>分等于</a:t>
            </a:r>
            <a:r>
              <a:rPr lang="en-US" altLang="zh-CN" b="1" dirty="0">
                <a:solidFill>
                  <a:srgbClr val="FF3300"/>
                </a:solidFill>
                <a:latin typeface="Times New Roman" panose="02020603050405020304" pitchFamily="18" charset="0"/>
                <a:ea typeface="宋体" panose="02010600030101010101" pitchFamily="2" charset="-122"/>
              </a:rPr>
              <a:t>1</a:t>
            </a:r>
            <a:r>
              <a:rPr lang="zh-CN" altLang="en-US" b="1" dirty="0">
                <a:solidFill>
                  <a:srgbClr val="FF3300"/>
                </a:solidFill>
                <a:latin typeface="Times New Roman" panose="02020603050405020304" pitchFamily="18" charset="0"/>
                <a:ea typeface="宋体" panose="02010600030101010101" pitchFamily="2" charset="-122"/>
              </a:rPr>
              <a:t>寸。</a:t>
            </a:r>
            <a:r>
              <a:rPr lang="zh-CN" altLang="en-US" b="1" dirty="0">
                <a:latin typeface="Times New Roman" panose="02020603050405020304" pitchFamily="18" charset="0"/>
                <a:ea typeface="宋体" panose="02010600030101010101" pitchFamily="2" charset="-122"/>
              </a:rPr>
              <a:t>轩：</a:t>
            </a:r>
            <a:r>
              <a:rPr lang="zh-CN" altLang="en-US" b="1" dirty="0">
                <a:solidFill>
                  <a:srgbClr val="FF3300"/>
                </a:solidFill>
                <a:latin typeface="Times New Roman" panose="02020603050405020304" pitchFamily="18" charset="0"/>
                <a:ea typeface="宋体" panose="02010600030101010101" pitchFamily="2" charset="-122"/>
              </a:rPr>
              <a:t>原指古代一种前顶较高而有帷幕的车子，这里是“高起”的意思。</a:t>
            </a:r>
            <a:r>
              <a:rPr lang="zh-CN" altLang="en-US" b="1" dirty="0">
                <a:latin typeface="Times New Roman" panose="02020603050405020304" pitchFamily="18" charset="0"/>
                <a:ea typeface="宋体" panose="02010600030101010101" pitchFamily="2" charset="-122"/>
              </a:rPr>
              <a:t>敞：</a:t>
            </a:r>
            <a:r>
              <a:rPr lang="zh-CN" altLang="en-US" b="1" dirty="0">
                <a:solidFill>
                  <a:srgbClr val="FF3300"/>
                </a:solidFill>
                <a:latin typeface="Times New Roman" panose="02020603050405020304" pitchFamily="18" charset="0"/>
                <a:ea typeface="宋体" panose="02010600030101010101" pitchFamily="2" charset="-122"/>
              </a:rPr>
              <a:t>开。</a:t>
            </a:r>
            <a:r>
              <a:rPr lang="zh-CN" altLang="en-US" b="1" dirty="0">
                <a:latin typeface="Times New Roman" panose="02020603050405020304" pitchFamily="18" charset="0"/>
                <a:ea typeface="宋体" panose="02010600030101010101" pitchFamily="2" charset="-122"/>
              </a:rPr>
              <a:t>之：</a:t>
            </a:r>
            <a:r>
              <a:rPr lang="zh-CN" altLang="en-US" b="1" dirty="0">
                <a:solidFill>
                  <a:srgbClr val="FF3300"/>
                </a:solidFill>
                <a:latin typeface="Times New Roman" panose="02020603050405020304" pitchFamily="18" charset="0"/>
                <a:ea typeface="宋体" panose="02010600030101010101" pitchFamily="2" charset="-122"/>
              </a:rPr>
              <a:t>代指船舱。</a:t>
            </a:r>
            <a:r>
              <a:rPr lang="zh-CN" altLang="en-US" b="1" dirty="0">
                <a:latin typeface="Times New Roman" panose="02020603050405020304" pitchFamily="18" charset="0"/>
                <a:ea typeface="宋体" panose="02010600030101010101" pitchFamily="2" charset="-122"/>
              </a:rPr>
              <a:t>启：</a:t>
            </a:r>
            <a:r>
              <a:rPr lang="zh-CN" altLang="en-US" b="1" dirty="0">
                <a:solidFill>
                  <a:srgbClr val="FF3300"/>
                </a:solidFill>
                <a:latin typeface="Times New Roman" panose="02020603050405020304" pitchFamily="18" charset="0"/>
                <a:ea typeface="宋体" panose="02010600030101010101" pitchFamily="2" charset="-122"/>
              </a:rPr>
              <a:t>打开。</a:t>
            </a:r>
            <a:r>
              <a:rPr lang="zh-CN" altLang="en-US" b="1" dirty="0">
                <a:latin typeface="Times New Roman" panose="02020603050405020304" pitchFamily="18" charset="0"/>
                <a:ea typeface="宋体" panose="02010600030101010101" pitchFamily="2" charset="-122"/>
              </a:rPr>
              <a:t>而：</a:t>
            </a:r>
            <a:r>
              <a:rPr lang="zh-CN" altLang="en-US" b="1" dirty="0">
                <a:solidFill>
                  <a:srgbClr val="FF3300"/>
                </a:solidFill>
                <a:latin typeface="Times New Roman" panose="02020603050405020304" pitchFamily="18" charset="0"/>
                <a:ea typeface="宋体" panose="02010600030101010101" pitchFamily="2" charset="-122"/>
              </a:rPr>
              <a:t>表承接。</a:t>
            </a:r>
            <a:r>
              <a:rPr lang="zh-CN" altLang="en-US" b="1" dirty="0">
                <a:latin typeface="Times New Roman" panose="02020603050405020304" pitchFamily="18" charset="0"/>
                <a:ea typeface="宋体" panose="02010600030101010101" pitchFamily="2" charset="-122"/>
              </a:rPr>
              <a:t>相望：</a:t>
            </a:r>
            <a:r>
              <a:rPr lang="zh-CN" altLang="en-US" b="1" dirty="0">
                <a:solidFill>
                  <a:srgbClr val="FF3300"/>
                </a:solidFill>
                <a:latin typeface="Times New Roman" panose="02020603050405020304" pitchFamily="18" charset="0"/>
                <a:ea typeface="宋体" panose="02010600030101010101" pitchFamily="2" charset="-122"/>
              </a:rPr>
              <a:t>相对。</a:t>
            </a:r>
            <a:r>
              <a:rPr lang="zh-CN" altLang="en-US" b="1" dirty="0">
                <a:latin typeface="Times New Roman" panose="02020603050405020304" pitchFamily="18" charset="0"/>
                <a:ea typeface="宋体" panose="02010600030101010101" pitchFamily="2" charset="-122"/>
              </a:rPr>
              <a:t>焉：</a:t>
            </a:r>
            <a:r>
              <a:rPr lang="zh-CN" altLang="en-US" b="1" dirty="0">
                <a:solidFill>
                  <a:srgbClr val="FF3300"/>
                </a:solidFill>
                <a:latin typeface="Times New Roman" panose="02020603050405020304" pitchFamily="18" charset="0"/>
                <a:ea typeface="宋体" panose="02010600030101010101" pitchFamily="2" charset="-122"/>
              </a:rPr>
              <a:t>助词，可不译出。</a:t>
            </a:r>
            <a:r>
              <a:rPr lang="zh-CN" altLang="en-US" b="1" dirty="0">
                <a:latin typeface="Times New Roman" panose="02020603050405020304" pitchFamily="18" charset="0"/>
                <a:ea typeface="宋体" panose="02010600030101010101" pitchFamily="2" charset="-122"/>
              </a:rPr>
              <a:t>闭之：</a:t>
            </a:r>
            <a:r>
              <a:rPr lang="zh-CN" altLang="en-US" b="1" dirty="0">
                <a:solidFill>
                  <a:srgbClr val="FF3300"/>
                </a:solidFill>
                <a:latin typeface="Times New Roman" panose="02020603050405020304" pitchFamily="18" charset="0"/>
                <a:ea typeface="宋体" panose="02010600030101010101" pitchFamily="2" charset="-122"/>
              </a:rPr>
              <a:t>之代指窗户。</a:t>
            </a:r>
            <a:r>
              <a:rPr lang="zh-CN" altLang="en-US" b="1" dirty="0">
                <a:latin typeface="Times New Roman" panose="02020603050405020304" pitchFamily="18" charset="0"/>
                <a:ea typeface="宋体" panose="02010600030101010101" pitchFamily="2" charset="-122"/>
              </a:rPr>
              <a:t>则：</a:t>
            </a:r>
            <a:r>
              <a:rPr lang="zh-CN" altLang="en-US" b="1" dirty="0">
                <a:solidFill>
                  <a:srgbClr val="FF3300"/>
                </a:solidFill>
                <a:latin typeface="Times New Roman" panose="02020603050405020304" pitchFamily="18" charset="0"/>
                <a:ea typeface="宋体" panose="02010600030101010101" pitchFamily="2" charset="-122"/>
              </a:rPr>
              <a:t>这里连接先后发生的推开窗和看到刻的十六个字两件事。</a:t>
            </a:r>
            <a:r>
              <a:rPr lang="zh-CN" altLang="en-US" b="1" dirty="0">
                <a:latin typeface="Times New Roman" panose="02020603050405020304" pitchFamily="18" charset="0"/>
                <a:ea typeface="宋体" panose="02010600030101010101" pitchFamily="2" charset="-122"/>
              </a:rPr>
              <a:t>糁之：</a:t>
            </a:r>
            <a:r>
              <a:rPr lang="zh-CN" altLang="en-US" b="1" dirty="0">
                <a:solidFill>
                  <a:srgbClr val="FF3300"/>
                </a:solidFill>
                <a:latin typeface="Times New Roman" panose="02020603050405020304" pitchFamily="18" charset="0"/>
                <a:ea typeface="宋体" panose="02010600030101010101" pitchFamily="2" charset="-122"/>
              </a:rPr>
              <a:t>之代指字迹，刻字的凹处。</a:t>
            </a:r>
            <a:endParaRPr lang="zh-CN" altLang="en-US" b="1" dirty="0">
              <a:solidFill>
                <a:srgbClr val="FF33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41"/>
                                        </p:tgtEl>
                                        <p:attrNameLst>
                                          <p:attrName>style.visibility</p:attrName>
                                        </p:attrNameLst>
                                      </p:cBhvr>
                                      <p:to>
                                        <p:strVal val="visible"/>
                                      </p:to>
                                    </p:set>
                                    <p:anim calcmode="lin" valueType="num">
                                      <p:cBhvr additive="base">
                                        <p:cTn id="7" dur="500" fill="hold"/>
                                        <p:tgtEl>
                                          <p:spTgt spid="39941"/>
                                        </p:tgtEl>
                                        <p:attrNameLst>
                                          <p:attrName>ppt_x</p:attrName>
                                        </p:attrNameLst>
                                      </p:cBhvr>
                                      <p:tavLst>
                                        <p:tav tm="0">
                                          <p:val>
                                            <p:strVal val="#ppt_x"/>
                                          </p:val>
                                        </p:tav>
                                        <p:tav tm="100000">
                                          <p:val>
                                            <p:strVal val="#ppt_x"/>
                                          </p:val>
                                        </p:tav>
                                      </p:tavLst>
                                    </p:anim>
                                    <p:anim calcmode="lin" valueType="num">
                                      <p:cBhvr additive="base">
                                        <p:cTn id="8" dur="500" fill="hold"/>
                                        <p:tgtEl>
                                          <p:spTgt spid="399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42"/>
                                        </p:tgtEl>
                                        <p:attrNameLst>
                                          <p:attrName>style.visibility</p:attrName>
                                        </p:attrNameLst>
                                      </p:cBhvr>
                                      <p:to>
                                        <p:strVal val="visible"/>
                                      </p:to>
                                    </p:set>
                                    <p:anim calcmode="lin" valueType="num">
                                      <p:cBhvr additive="base">
                                        <p:cTn id="13" dur="500" fill="hold"/>
                                        <p:tgtEl>
                                          <p:spTgt spid="39942"/>
                                        </p:tgtEl>
                                        <p:attrNameLst>
                                          <p:attrName>ppt_x</p:attrName>
                                        </p:attrNameLst>
                                      </p:cBhvr>
                                      <p:tavLst>
                                        <p:tav tm="0">
                                          <p:val>
                                            <p:strVal val="#ppt_x"/>
                                          </p:val>
                                        </p:tav>
                                        <p:tav tm="100000">
                                          <p:val>
                                            <p:strVal val="#ppt_x"/>
                                          </p:val>
                                        </p:tav>
                                      </p:tavLst>
                                    </p:anim>
                                    <p:anim calcmode="lin" valueType="num">
                                      <p:cBhvr additive="base">
                                        <p:cTn id="14" dur="500" fill="hold"/>
                                        <p:tgtEl>
                                          <p:spTgt spid="399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944"/>
                                        </p:tgtEl>
                                        <p:attrNameLst>
                                          <p:attrName>style.visibility</p:attrName>
                                        </p:attrNameLst>
                                      </p:cBhvr>
                                      <p:to>
                                        <p:strVal val="visible"/>
                                      </p:to>
                                    </p:set>
                                    <p:anim calcmode="lin" valueType="num">
                                      <p:cBhvr additive="base">
                                        <p:cTn id="19" dur="500" fill="hold"/>
                                        <p:tgtEl>
                                          <p:spTgt spid="39944"/>
                                        </p:tgtEl>
                                        <p:attrNameLst>
                                          <p:attrName>ppt_x</p:attrName>
                                        </p:attrNameLst>
                                      </p:cBhvr>
                                      <p:tavLst>
                                        <p:tav tm="0">
                                          <p:val>
                                            <p:strVal val="#ppt_x"/>
                                          </p:val>
                                        </p:tav>
                                        <p:tav tm="100000">
                                          <p:val>
                                            <p:strVal val="#ppt_x"/>
                                          </p:val>
                                        </p:tav>
                                      </p:tavLst>
                                    </p:anim>
                                    <p:anim calcmode="lin" valueType="num">
                                      <p:cBhvr additive="base">
                                        <p:cTn id="20" dur="500" fill="hold"/>
                                        <p:tgtEl>
                                          <p:spTgt spid="3994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945"/>
                                        </p:tgtEl>
                                        <p:attrNameLst>
                                          <p:attrName>style.visibility</p:attrName>
                                        </p:attrNameLst>
                                      </p:cBhvr>
                                      <p:to>
                                        <p:strVal val="visible"/>
                                      </p:to>
                                    </p:set>
                                    <p:anim calcmode="lin" valueType="num">
                                      <p:cBhvr additive="base">
                                        <p:cTn id="25" dur="500" fill="hold"/>
                                        <p:tgtEl>
                                          <p:spTgt spid="39945"/>
                                        </p:tgtEl>
                                        <p:attrNameLst>
                                          <p:attrName>ppt_x</p:attrName>
                                        </p:attrNameLst>
                                      </p:cBhvr>
                                      <p:tavLst>
                                        <p:tav tm="0">
                                          <p:val>
                                            <p:strVal val="#ppt_x"/>
                                          </p:val>
                                        </p:tav>
                                        <p:tav tm="100000">
                                          <p:val>
                                            <p:strVal val="#ppt_x"/>
                                          </p:val>
                                        </p:tav>
                                      </p:tavLst>
                                    </p:anim>
                                    <p:anim calcmode="lin" valueType="num">
                                      <p:cBhvr additive="base">
                                        <p:cTn id="26" dur="500" fill="hold"/>
                                        <p:tgtEl>
                                          <p:spTgt spid="3994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9946"/>
                                        </p:tgtEl>
                                        <p:attrNameLst>
                                          <p:attrName>style.visibility</p:attrName>
                                        </p:attrNameLst>
                                      </p:cBhvr>
                                      <p:to>
                                        <p:strVal val="visible"/>
                                      </p:to>
                                    </p:set>
                                    <p:anim calcmode="lin" valueType="num">
                                      <p:cBhvr additive="base">
                                        <p:cTn id="31" dur="500" fill="hold"/>
                                        <p:tgtEl>
                                          <p:spTgt spid="39946"/>
                                        </p:tgtEl>
                                        <p:attrNameLst>
                                          <p:attrName>ppt_x</p:attrName>
                                        </p:attrNameLst>
                                      </p:cBhvr>
                                      <p:tavLst>
                                        <p:tav tm="0">
                                          <p:val>
                                            <p:strVal val="#ppt_x"/>
                                          </p:val>
                                        </p:tav>
                                        <p:tav tm="100000">
                                          <p:val>
                                            <p:strVal val="#ppt_x"/>
                                          </p:val>
                                        </p:tav>
                                      </p:tavLst>
                                    </p:anim>
                                    <p:anim calcmode="lin" valueType="num">
                                      <p:cBhvr additive="base">
                                        <p:cTn id="32" dur="500" fill="hold"/>
                                        <p:tgtEl>
                                          <p:spTgt spid="3994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9947"/>
                                        </p:tgtEl>
                                        <p:attrNameLst>
                                          <p:attrName>style.visibility</p:attrName>
                                        </p:attrNameLst>
                                      </p:cBhvr>
                                      <p:to>
                                        <p:strVal val="visible"/>
                                      </p:to>
                                    </p:set>
                                    <p:anim calcmode="lin" valueType="num">
                                      <p:cBhvr additive="base">
                                        <p:cTn id="37" dur="500" fill="hold"/>
                                        <p:tgtEl>
                                          <p:spTgt spid="39947"/>
                                        </p:tgtEl>
                                        <p:attrNameLst>
                                          <p:attrName>ppt_x</p:attrName>
                                        </p:attrNameLst>
                                      </p:cBhvr>
                                      <p:tavLst>
                                        <p:tav tm="0">
                                          <p:val>
                                            <p:strVal val="#ppt_x"/>
                                          </p:val>
                                        </p:tav>
                                        <p:tav tm="100000">
                                          <p:val>
                                            <p:strVal val="#ppt_x"/>
                                          </p:val>
                                        </p:tav>
                                      </p:tavLst>
                                    </p:anim>
                                    <p:anim calcmode="lin" valueType="num">
                                      <p:cBhvr additive="base">
                                        <p:cTn id="38" dur="500" fill="hold"/>
                                        <p:tgtEl>
                                          <p:spTgt spid="399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p:bldP spid="39942" grpId="0"/>
      <p:bldP spid="39944" grpId="0"/>
      <p:bldP spid="39945" grpId="0"/>
      <p:bldP spid="39946" grpId="0"/>
      <p:bldP spid="399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Picture 2" descr="船头"/>
          <p:cNvPicPr>
            <a:picLocks noChangeAspect="1"/>
          </p:cNvPicPr>
          <p:nvPr/>
        </p:nvPicPr>
        <p:blipFill>
          <a:blip r:embed="rId1"/>
          <a:stretch>
            <a:fillRect/>
          </a:stretch>
        </p:blipFill>
        <p:spPr>
          <a:xfrm>
            <a:off x="5105400" y="0"/>
            <a:ext cx="4038600" cy="3763963"/>
          </a:xfrm>
          <a:prstGeom prst="rect">
            <a:avLst/>
          </a:prstGeom>
          <a:noFill/>
          <a:ln w="9525">
            <a:noFill/>
          </a:ln>
        </p:spPr>
      </p:pic>
      <p:sp>
        <p:nvSpPr>
          <p:cNvPr id="9219" name="Rectangle 3"/>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sp>
        <p:nvSpPr>
          <p:cNvPr id="9220" name="Text Box 4"/>
          <p:cNvSpPr txBox="1"/>
          <p:nvPr/>
        </p:nvSpPr>
        <p:spPr>
          <a:xfrm>
            <a:off x="0" y="0"/>
            <a:ext cx="2362200" cy="519113"/>
          </a:xfrm>
          <a:prstGeom prst="rect">
            <a:avLst/>
          </a:prstGeom>
          <a:noFill/>
          <a:ln w="9525">
            <a:noFill/>
          </a:ln>
        </p:spPr>
        <p:txBody>
          <a:bodyPr>
            <a:spAutoFit/>
          </a:bodyPr>
          <a:p>
            <a:pPr lvl="0" eaLnBrk="1" hangingPunct="1">
              <a:spcBef>
                <a:spcPct val="50000"/>
              </a:spcBef>
            </a:pPr>
            <a:r>
              <a:rPr lang="zh-CN" altLang="en-US" sz="2800" b="1" dirty="0">
                <a:solidFill>
                  <a:srgbClr val="FF3300"/>
                </a:solidFill>
                <a:latin typeface="Times New Roman" panose="02020603050405020304" pitchFamily="18" charset="0"/>
                <a:ea typeface="华文新魏" pitchFamily="2" charset="-122"/>
              </a:rPr>
              <a:t>课文翻译</a:t>
            </a:r>
            <a:endParaRPr lang="zh-CN" altLang="en-US" sz="2800" b="1" dirty="0">
              <a:solidFill>
                <a:srgbClr val="FF3300"/>
              </a:solidFill>
              <a:latin typeface="Times New Roman" panose="02020603050405020304" pitchFamily="18" charset="0"/>
              <a:ea typeface="华文新魏" pitchFamily="2" charset="-122"/>
            </a:endParaRPr>
          </a:p>
        </p:txBody>
      </p:sp>
      <p:sp>
        <p:nvSpPr>
          <p:cNvPr id="9221" name="Text Box 5"/>
          <p:cNvSpPr txBox="1"/>
          <p:nvPr/>
        </p:nvSpPr>
        <p:spPr>
          <a:xfrm>
            <a:off x="0" y="381000"/>
            <a:ext cx="5105400" cy="5518150"/>
          </a:xfrm>
          <a:prstGeom prst="rect">
            <a:avLst/>
          </a:prstGeom>
          <a:noFill/>
          <a:ln w="9525">
            <a:noFill/>
          </a:ln>
        </p:spPr>
        <p:txBody>
          <a:bodyPr>
            <a:spAutoFit/>
          </a:bodyPr>
          <a:p>
            <a:pPr lvl="0" eaLnBrk="1" hangingPunct="1">
              <a:spcBef>
                <a:spcPct val="50000"/>
              </a:spcBef>
            </a:pPr>
            <a:r>
              <a:rPr lang="zh-CN" altLang="en-US" sz="3200" b="1" dirty="0">
                <a:latin typeface="Times New Roman" panose="02020603050405020304" pitchFamily="18" charset="0"/>
                <a:ea typeface="宋体" panose="02010600030101010101" pitchFamily="2" charset="-122"/>
              </a:rPr>
              <a:t>船头坐三人，中峨冠而多髯</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者为东坡，佛印居右，鲁直</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居左。苏黄共阅一手卷。东</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坡右手执卷端，左手抚鲁直</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背。鲁直左手执卷末，右手</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指卷，如有所语。东坡现右</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足，鲁直现左足，各微侧，</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b="1" dirty="0">
                <a:latin typeface="Times New Roman" panose="02020603050405020304" pitchFamily="18" charset="0"/>
                <a:ea typeface="宋体" panose="02010600030101010101" pitchFamily="2" charset="-122"/>
              </a:rPr>
              <a:t>其两膝相比者，各隐卷底衣褶中。</a:t>
            </a:r>
            <a:endParaRPr lang="zh-CN" altLang="en-US" b="1" dirty="0">
              <a:latin typeface="Times New Roman" panose="02020603050405020304" pitchFamily="18" charset="0"/>
              <a:ea typeface="宋体" panose="02010600030101010101" pitchFamily="2" charset="-122"/>
            </a:endParaRPr>
          </a:p>
        </p:txBody>
      </p:sp>
      <p:sp>
        <p:nvSpPr>
          <p:cNvPr id="34822" name="Text Box 6"/>
          <p:cNvSpPr txBox="1"/>
          <p:nvPr/>
        </p:nvSpPr>
        <p:spPr>
          <a:xfrm>
            <a:off x="0" y="914400"/>
            <a:ext cx="51054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船头坐着三个人，中间戴着高高帽子、胡须</a:t>
            </a:r>
            <a:endParaRPr lang="zh-CN" altLang="en-US" sz="2000" b="1" dirty="0">
              <a:solidFill>
                <a:srgbClr val="FF3300"/>
              </a:solidFill>
              <a:latin typeface="Times New Roman" panose="02020603050405020304" pitchFamily="18" charset="0"/>
              <a:ea typeface="方正姚体" pitchFamily="2" charset="-122"/>
            </a:endParaRPr>
          </a:p>
        </p:txBody>
      </p:sp>
      <p:sp>
        <p:nvSpPr>
          <p:cNvPr id="34823" name="Text Box 7"/>
          <p:cNvSpPr txBox="1"/>
          <p:nvPr/>
        </p:nvSpPr>
        <p:spPr>
          <a:xfrm>
            <a:off x="0" y="1600200"/>
            <a:ext cx="52578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浓密的是苏东坡，佛印位于右边，鲁直位于</a:t>
            </a:r>
            <a:endParaRPr lang="zh-CN" altLang="en-US" sz="2000" b="1" dirty="0">
              <a:solidFill>
                <a:srgbClr val="FF3300"/>
              </a:solidFill>
              <a:latin typeface="Times New Roman" panose="02020603050405020304" pitchFamily="18" charset="0"/>
              <a:ea typeface="方正姚体" pitchFamily="2" charset="-122"/>
            </a:endParaRPr>
          </a:p>
        </p:txBody>
      </p:sp>
      <p:sp>
        <p:nvSpPr>
          <p:cNvPr id="34824" name="Text Box 8"/>
          <p:cNvSpPr txBox="1"/>
          <p:nvPr/>
        </p:nvSpPr>
        <p:spPr>
          <a:xfrm>
            <a:off x="-152400" y="2362200"/>
            <a:ext cx="54864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左边。苏东坡、黄鲁直共同看着一幅书画长卷。</a:t>
            </a:r>
            <a:endParaRPr lang="zh-CN" altLang="en-US" sz="2000" b="1" dirty="0">
              <a:solidFill>
                <a:srgbClr val="FF3300"/>
              </a:solidFill>
              <a:latin typeface="Times New Roman" panose="02020603050405020304" pitchFamily="18" charset="0"/>
              <a:ea typeface="方正姚体" pitchFamily="2" charset="-122"/>
            </a:endParaRPr>
          </a:p>
        </p:txBody>
      </p:sp>
      <p:sp>
        <p:nvSpPr>
          <p:cNvPr id="34825" name="Text Box 9"/>
          <p:cNvSpPr txBox="1"/>
          <p:nvPr/>
        </p:nvSpPr>
        <p:spPr>
          <a:xfrm>
            <a:off x="0" y="3048000"/>
            <a:ext cx="5105400" cy="457200"/>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东坡右手拿着画幅的右端，左手轻按在鲁直</a:t>
            </a:r>
            <a:r>
              <a:rPr lang="zh-CN" altLang="en-US" dirty="0">
                <a:latin typeface="Times New Roman" panose="02020603050405020304" pitchFamily="18" charset="0"/>
                <a:ea typeface="宋体" panose="02010600030101010101" pitchFamily="2" charset="-122"/>
              </a:rPr>
              <a:t>。</a:t>
            </a:r>
            <a:endParaRPr lang="zh-CN" altLang="en-US" dirty="0">
              <a:latin typeface="Times New Roman" panose="02020603050405020304" pitchFamily="18" charset="0"/>
              <a:ea typeface="宋体" panose="02010600030101010101" pitchFamily="2" charset="-122"/>
            </a:endParaRPr>
          </a:p>
        </p:txBody>
      </p:sp>
      <p:sp>
        <p:nvSpPr>
          <p:cNvPr id="34826" name="Text Box 10"/>
          <p:cNvSpPr txBox="1"/>
          <p:nvPr/>
        </p:nvSpPr>
        <p:spPr>
          <a:xfrm>
            <a:off x="0" y="3810000"/>
            <a:ext cx="51816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的背上，鲁直左手拿着画幅的左端，右手</a:t>
            </a:r>
            <a:endParaRPr lang="zh-CN" altLang="en-US" sz="2000" b="1" dirty="0">
              <a:solidFill>
                <a:srgbClr val="FF3300"/>
              </a:solidFill>
              <a:latin typeface="Times New Roman" panose="02020603050405020304" pitchFamily="18" charset="0"/>
              <a:ea typeface="方正姚体" pitchFamily="2" charset="-122"/>
            </a:endParaRPr>
          </a:p>
        </p:txBody>
      </p:sp>
      <p:sp>
        <p:nvSpPr>
          <p:cNvPr id="34827" name="Text Box 11"/>
          <p:cNvSpPr txBox="1"/>
          <p:nvPr/>
        </p:nvSpPr>
        <p:spPr>
          <a:xfrm>
            <a:off x="0" y="4495800"/>
            <a:ext cx="54864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指着画幅，好像在说着什么似的，东坡露出右</a:t>
            </a:r>
            <a:endParaRPr lang="zh-CN" altLang="en-US" sz="2000" b="1" dirty="0">
              <a:solidFill>
                <a:srgbClr val="FF3300"/>
              </a:solidFill>
              <a:latin typeface="Times New Roman" panose="02020603050405020304" pitchFamily="18" charset="0"/>
              <a:ea typeface="方正姚体" pitchFamily="2" charset="-122"/>
            </a:endParaRPr>
          </a:p>
        </p:txBody>
      </p:sp>
      <p:sp>
        <p:nvSpPr>
          <p:cNvPr id="34828" name="Text Box 12"/>
          <p:cNvSpPr txBox="1"/>
          <p:nvPr/>
        </p:nvSpPr>
        <p:spPr>
          <a:xfrm>
            <a:off x="0" y="5181600"/>
            <a:ext cx="53340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脚，鲁直露出左脚，身子都略微侧斜着，</a:t>
            </a:r>
            <a:endParaRPr lang="zh-CN" altLang="en-US" sz="2000" b="1" dirty="0">
              <a:solidFill>
                <a:srgbClr val="FF3300"/>
              </a:solidFill>
              <a:latin typeface="Times New Roman" panose="02020603050405020304" pitchFamily="18" charset="0"/>
              <a:ea typeface="方正姚体" pitchFamily="2" charset="-122"/>
            </a:endParaRPr>
          </a:p>
        </p:txBody>
      </p:sp>
      <p:sp>
        <p:nvSpPr>
          <p:cNvPr id="34829" name="Text Box 13"/>
          <p:cNvSpPr txBox="1"/>
          <p:nvPr/>
        </p:nvSpPr>
        <p:spPr>
          <a:xfrm>
            <a:off x="0" y="5867400"/>
            <a:ext cx="6553200" cy="8540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他们互相靠近的两膝，都被遮蔽在手卷下边</a:t>
            </a:r>
            <a:endParaRPr lang="zh-CN" altLang="en-US" sz="2000" b="1" dirty="0">
              <a:solidFill>
                <a:srgbClr val="FF3300"/>
              </a:solidFill>
              <a:latin typeface="Times New Roman" panose="02020603050405020304" pitchFamily="18" charset="0"/>
              <a:ea typeface="方正姚体" pitchFamily="2" charset="-122"/>
            </a:endParaRPr>
          </a:p>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的衣褶里。</a:t>
            </a:r>
            <a:endParaRPr lang="zh-CN" altLang="en-US" sz="2000" b="1" dirty="0">
              <a:solidFill>
                <a:srgbClr val="FF3300"/>
              </a:solidFill>
              <a:latin typeface="Times New Roman" panose="02020603050405020304" pitchFamily="18" charset="0"/>
              <a:ea typeface="方正姚体" pitchFamily="2" charset="-122"/>
            </a:endParaRPr>
          </a:p>
        </p:txBody>
      </p:sp>
      <p:sp>
        <p:nvSpPr>
          <p:cNvPr id="34831" name="Text Box 15"/>
          <p:cNvSpPr txBox="1"/>
          <p:nvPr/>
        </p:nvSpPr>
        <p:spPr>
          <a:xfrm>
            <a:off x="5334000" y="3886200"/>
            <a:ext cx="3810000" cy="1735138"/>
          </a:xfrm>
          <a:prstGeom prst="rect">
            <a:avLst/>
          </a:prstGeom>
          <a:noFill/>
          <a:ln w="9525">
            <a:noFill/>
          </a:ln>
        </p:spPr>
        <p:txBody>
          <a:bodyPr>
            <a:spAutoFit/>
          </a:bodyPr>
          <a:p>
            <a:pPr lvl="0" eaLnBrk="1" hangingPunct="1">
              <a:spcBef>
                <a:spcPct val="50000"/>
              </a:spcBef>
            </a:pPr>
            <a:r>
              <a:rPr lang="zh-CN" altLang="en-US" b="1" dirty="0">
                <a:solidFill>
                  <a:srgbClr val="0000CC"/>
                </a:solidFill>
                <a:latin typeface="Times New Roman" panose="02020603050405020304" pitchFamily="18" charset="0"/>
                <a:ea typeface="楷体_GB2312" pitchFamily="49" charset="-122"/>
              </a:rPr>
              <a:t>者：</a:t>
            </a:r>
            <a:r>
              <a:rPr lang="en-US" altLang="zh-CN" b="1" dirty="0">
                <a:solidFill>
                  <a:srgbClr val="0000CC"/>
                </a:solidFill>
                <a:latin typeface="Times New Roman" panose="02020603050405020304" pitchFamily="18" charset="0"/>
                <a:ea typeface="楷体_GB2312" pitchFamily="49" charset="-122"/>
              </a:rPr>
              <a:t>……</a:t>
            </a:r>
            <a:r>
              <a:rPr lang="zh-CN" altLang="en-US" b="1" dirty="0">
                <a:solidFill>
                  <a:srgbClr val="0000CC"/>
                </a:solidFill>
                <a:latin typeface="Times New Roman" panose="02020603050405020304" pitchFamily="18" charset="0"/>
                <a:ea typeface="楷体_GB2312" pitchFamily="49" charset="-122"/>
              </a:rPr>
              <a:t>的人。居：处于，位于。执：拿。抚：轻按。所语：说什么。现：露出。</a:t>
            </a:r>
            <a:endParaRPr lang="zh-CN" altLang="en-US" b="1" dirty="0">
              <a:solidFill>
                <a:srgbClr val="0000CC"/>
              </a:solidFill>
              <a:latin typeface="Times New Roman" panose="02020603050405020304" pitchFamily="18" charset="0"/>
              <a:ea typeface="楷体_GB2312" pitchFamily="49" charset="-122"/>
            </a:endParaRPr>
          </a:p>
          <a:p>
            <a:pPr lvl="0" eaLnBrk="1" hangingPunct="1">
              <a:spcBef>
                <a:spcPct val="50000"/>
              </a:spcBef>
            </a:pPr>
            <a:r>
              <a:rPr lang="zh-CN" altLang="en-US" b="1" dirty="0">
                <a:solidFill>
                  <a:srgbClr val="0000CC"/>
                </a:solidFill>
                <a:latin typeface="Times New Roman" panose="02020603050405020304" pitchFamily="18" charset="0"/>
                <a:ea typeface="楷体_GB2312" pitchFamily="49" charset="-122"/>
              </a:rPr>
              <a:t>相比者：互相靠近的两膝。</a:t>
            </a:r>
            <a:endParaRPr lang="zh-CN" altLang="en-US" b="1" dirty="0">
              <a:solidFill>
                <a:srgbClr val="0000CC"/>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2"/>
                                        </p:tgtEl>
                                        <p:attrNameLst>
                                          <p:attrName>style.visibility</p:attrName>
                                        </p:attrNameLst>
                                      </p:cBhvr>
                                      <p:to>
                                        <p:strVal val="visible"/>
                                      </p:to>
                                    </p:set>
                                    <p:anim calcmode="lin" valueType="num">
                                      <p:cBhvr additive="base">
                                        <p:cTn id="7" dur="500" fill="hold"/>
                                        <p:tgtEl>
                                          <p:spTgt spid="34822"/>
                                        </p:tgtEl>
                                        <p:attrNameLst>
                                          <p:attrName>ppt_x</p:attrName>
                                        </p:attrNameLst>
                                      </p:cBhvr>
                                      <p:tavLst>
                                        <p:tav tm="0">
                                          <p:val>
                                            <p:strVal val="#ppt_x"/>
                                          </p:val>
                                        </p:tav>
                                        <p:tav tm="100000">
                                          <p:val>
                                            <p:strVal val="#ppt_x"/>
                                          </p:val>
                                        </p:tav>
                                      </p:tavLst>
                                    </p:anim>
                                    <p:anim calcmode="lin" valueType="num">
                                      <p:cBhvr additive="base">
                                        <p:cTn id="8" dur="500" fill="hold"/>
                                        <p:tgtEl>
                                          <p:spTgt spid="348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23"/>
                                        </p:tgtEl>
                                        <p:attrNameLst>
                                          <p:attrName>style.visibility</p:attrName>
                                        </p:attrNameLst>
                                      </p:cBhvr>
                                      <p:to>
                                        <p:strVal val="visible"/>
                                      </p:to>
                                    </p:set>
                                    <p:anim calcmode="lin" valueType="num">
                                      <p:cBhvr additive="base">
                                        <p:cTn id="13" dur="500" fill="hold"/>
                                        <p:tgtEl>
                                          <p:spTgt spid="34823"/>
                                        </p:tgtEl>
                                        <p:attrNameLst>
                                          <p:attrName>ppt_x</p:attrName>
                                        </p:attrNameLst>
                                      </p:cBhvr>
                                      <p:tavLst>
                                        <p:tav tm="0">
                                          <p:val>
                                            <p:strVal val="#ppt_x"/>
                                          </p:val>
                                        </p:tav>
                                        <p:tav tm="100000">
                                          <p:val>
                                            <p:strVal val="#ppt_x"/>
                                          </p:val>
                                        </p:tav>
                                      </p:tavLst>
                                    </p:anim>
                                    <p:anim calcmode="lin" valueType="num">
                                      <p:cBhvr additive="base">
                                        <p:cTn id="14" dur="500" fill="hold"/>
                                        <p:tgtEl>
                                          <p:spTgt spid="348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824"/>
                                        </p:tgtEl>
                                        <p:attrNameLst>
                                          <p:attrName>style.visibility</p:attrName>
                                        </p:attrNameLst>
                                      </p:cBhvr>
                                      <p:to>
                                        <p:strVal val="visible"/>
                                      </p:to>
                                    </p:set>
                                    <p:anim calcmode="lin" valueType="num">
                                      <p:cBhvr additive="base">
                                        <p:cTn id="19" dur="500" fill="hold"/>
                                        <p:tgtEl>
                                          <p:spTgt spid="34824"/>
                                        </p:tgtEl>
                                        <p:attrNameLst>
                                          <p:attrName>ppt_x</p:attrName>
                                        </p:attrNameLst>
                                      </p:cBhvr>
                                      <p:tavLst>
                                        <p:tav tm="0">
                                          <p:val>
                                            <p:strVal val="#ppt_x"/>
                                          </p:val>
                                        </p:tav>
                                        <p:tav tm="100000">
                                          <p:val>
                                            <p:strVal val="#ppt_x"/>
                                          </p:val>
                                        </p:tav>
                                      </p:tavLst>
                                    </p:anim>
                                    <p:anim calcmode="lin" valueType="num">
                                      <p:cBhvr additive="base">
                                        <p:cTn id="20" dur="500" fill="hold"/>
                                        <p:tgtEl>
                                          <p:spTgt spid="3482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825"/>
                                        </p:tgtEl>
                                        <p:attrNameLst>
                                          <p:attrName>style.visibility</p:attrName>
                                        </p:attrNameLst>
                                      </p:cBhvr>
                                      <p:to>
                                        <p:strVal val="visible"/>
                                      </p:to>
                                    </p:set>
                                    <p:anim calcmode="lin" valueType="num">
                                      <p:cBhvr additive="base">
                                        <p:cTn id="25" dur="500" fill="hold"/>
                                        <p:tgtEl>
                                          <p:spTgt spid="34825"/>
                                        </p:tgtEl>
                                        <p:attrNameLst>
                                          <p:attrName>ppt_x</p:attrName>
                                        </p:attrNameLst>
                                      </p:cBhvr>
                                      <p:tavLst>
                                        <p:tav tm="0">
                                          <p:val>
                                            <p:strVal val="#ppt_x"/>
                                          </p:val>
                                        </p:tav>
                                        <p:tav tm="100000">
                                          <p:val>
                                            <p:strVal val="#ppt_x"/>
                                          </p:val>
                                        </p:tav>
                                      </p:tavLst>
                                    </p:anim>
                                    <p:anim calcmode="lin" valueType="num">
                                      <p:cBhvr additive="base">
                                        <p:cTn id="26" dur="500" fill="hold"/>
                                        <p:tgtEl>
                                          <p:spTgt spid="348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4826"/>
                                        </p:tgtEl>
                                        <p:attrNameLst>
                                          <p:attrName>style.visibility</p:attrName>
                                        </p:attrNameLst>
                                      </p:cBhvr>
                                      <p:to>
                                        <p:strVal val="visible"/>
                                      </p:to>
                                    </p:set>
                                    <p:anim calcmode="lin" valueType="num">
                                      <p:cBhvr additive="base">
                                        <p:cTn id="31" dur="500" fill="hold"/>
                                        <p:tgtEl>
                                          <p:spTgt spid="34826"/>
                                        </p:tgtEl>
                                        <p:attrNameLst>
                                          <p:attrName>ppt_x</p:attrName>
                                        </p:attrNameLst>
                                      </p:cBhvr>
                                      <p:tavLst>
                                        <p:tav tm="0">
                                          <p:val>
                                            <p:strVal val="#ppt_x"/>
                                          </p:val>
                                        </p:tav>
                                        <p:tav tm="100000">
                                          <p:val>
                                            <p:strVal val="#ppt_x"/>
                                          </p:val>
                                        </p:tav>
                                      </p:tavLst>
                                    </p:anim>
                                    <p:anim calcmode="lin" valueType="num">
                                      <p:cBhvr additive="base">
                                        <p:cTn id="32" dur="500" fill="hold"/>
                                        <p:tgtEl>
                                          <p:spTgt spid="3482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4827"/>
                                        </p:tgtEl>
                                        <p:attrNameLst>
                                          <p:attrName>style.visibility</p:attrName>
                                        </p:attrNameLst>
                                      </p:cBhvr>
                                      <p:to>
                                        <p:strVal val="visible"/>
                                      </p:to>
                                    </p:set>
                                    <p:anim calcmode="lin" valueType="num">
                                      <p:cBhvr additive="base">
                                        <p:cTn id="37" dur="500" fill="hold"/>
                                        <p:tgtEl>
                                          <p:spTgt spid="34827"/>
                                        </p:tgtEl>
                                        <p:attrNameLst>
                                          <p:attrName>ppt_x</p:attrName>
                                        </p:attrNameLst>
                                      </p:cBhvr>
                                      <p:tavLst>
                                        <p:tav tm="0">
                                          <p:val>
                                            <p:strVal val="#ppt_x"/>
                                          </p:val>
                                        </p:tav>
                                        <p:tav tm="100000">
                                          <p:val>
                                            <p:strVal val="#ppt_x"/>
                                          </p:val>
                                        </p:tav>
                                      </p:tavLst>
                                    </p:anim>
                                    <p:anim calcmode="lin" valueType="num">
                                      <p:cBhvr additive="base">
                                        <p:cTn id="38" dur="500" fill="hold"/>
                                        <p:tgtEl>
                                          <p:spTgt spid="348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4828"/>
                                        </p:tgtEl>
                                        <p:attrNameLst>
                                          <p:attrName>style.visibility</p:attrName>
                                        </p:attrNameLst>
                                      </p:cBhvr>
                                      <p:to>
                                        <p:strVal val="visible"/>
                                      </p:to>
                                    </p:set>
                                    <p:anim calcmode="lin" valueType="num">
                                      <p:cBhvr additive="base">
                                        <p:cTn id="43" dur="500" fill="hold"/>
                                        <p:tgtEl>
                                          <p:spTgt spid="34828"/>
                                        </p:tgtEl>
                                        <p:attrNameLst>
                                          <p:attrName>ppt_x</p:attrName>
                                        </p:attrNameLst>
                                      </p:cBhvr>
                                      <p:tavLst>
                                        <p:tav tm="0">
                                          <p:val>
                                            <p:strVal val="#ppt_x"/>
                                          </p:val>
                                        </p:tav>
                                        <p:tav tm="100000">
                                          <p:val>
                                            <p:strVal val="#ppt_x"/>
                                          </p:val>
                                        </p:tav>
                                      </p:tavLst>
                                    </p:anim>
                                    <p:anim calcmode="lin" valueType="num">
                                      <p:cBhvr additive="base">
                                        <p:cTn id="44" dur="500" fill="hold"/>
                                        <p:tgtEl>
                                          <p:spTgt spid="3482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4829"/>
                                        </p:tgtEl>
                                        <p:attrNameLst>
                                          <p:attrName>style.visibility</p:attrName>
                                        </p:attrNameLst>
                                      </p:cBhvr>
                                      <p:to>
                                        <p:strVal val="visible"/>
                                      </p:to>
                                    </p:set>
                                    <p:anim calcmode="lin" valueType="num">
                                      <p:cBhvr additive="base">
                                        <p:cTn id="49" dur="500" fill="hold"/>
                                        <p:tgtEl>
                                          <p:spTgt spid="34829"/>
                                        </p:tgtEl>
                                        <p:attrNameLst>
                                          <p:attrName>ppt_x</p:attrName>
                                        </p:attrNameLst>
                                      </p:cBhvr>
                                      <p:tavLst>
                                        <p:tav tm="0">
                                          <p:val>
                                            <p:strVal val="#ppt_x"/>
                                          </p:val>
                                        </p:tav>
                                        <p:tav tm="100000">
                                          <p:val>
                                            <p:strVal val="#ppt_x"/>
                                          </p:val>
                                        </p:tav>
                                      </p:tavLst>
                                    </p:anim>
                                    <p:anim calcmode="lin" valueType="num">
                                      <p:cBhvr additive="base">
                                        <p:cTn id="50" dur="500" fill="hold"/>
                                        <p:tgtEl>
                                          <p:spTgt spid="3482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4831"/>
                                        </p:tgtEl>
                                        <p:attrNameLst>
                                          <p:attrName>style.visibility</p:attrName>
                                        </p:attrNameLst>
                                      </p:cBhvr>
                                      <p:to>
                                        <p:strVal val="visible"/>
                                      </p:to>
                                    </p:set>
                                    <p:anim calcmode="lin" valueType="num">
                                      <p:cBhvr additive="base">
                                        <p:cTn id="55" dur="500" fill="hold"/>
                                        <p:tgtEl>
                                          <p:spTgt spid="34831"/>
                                        </p:tgtEl>
                                        <p:attrNameLst>
                                          <p:attrName>ppt_x</p:attrName>
                                        </p:attrNameLst>
                                      </p:cBhvr>
                                      <p:tavLst>
                                        <p:tav tm="0">
                                          <p:val>
                                            <p:strVal val="#ppt_x"/>
                                          </p:val>
                                        </p:tav>
                                        <p:tav tm="100000">
                                          <p:val>
                                            <p:strVal val="#ppt_x"/>
                                          </p:val>
                                        </p:tav>
                                      </p:tavLst>
                                    </p:anim>
                                    <p:anim calcmode="lin" valueType="num">
                                      <p:cBhvr additive="base">
                                        <p:cTn id="56" dur="500" fill="hold"/>
                                        <p:tgtEl>
                                          <p:spTgt spid="348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2" grpId="0"/>
      <p:bldP spid="34823" grpId="0"/>
      <p:bldP spid="34824" grpId="0"/>
      <p:bldP spid="34825" grpId="0"/>
      <p:bldP spid="34826" grpId="0"/>
      <p:bldP spid="34827" grpId="0"/>
      <p:bldP spid="34828" grpId="0"/>
      <p:bldP spid="34829" grpId="0"/>
      <p:bldP spid="348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17"/>
          <p:cNvSpPr/>
          <p:nvPr/>
        </p:nvSpPr>
        <p:spPr>
          <a:xfrm>
            <a:off x="0" y="0"/>
            <a:ext cx="2286000" cy="533400"/>
          </a:xfrm>
          <a:prstGeom prst="rect">
            <a:avLst/>
          </a:prstGeom>
          <a:solidFill>
            <a:srgbClr val="FFFF00"/>
          </a:solidFill>
          <a:ln w="9525" cap="flat" cmpd="sng">
            <a:solidFill>
              <a:schemeClr val="tx1"/>
            </a:solidFill>
            <a:prstDash val="solid"/>
            <a:miter/>
            <a:headEnd type="none" w="med" len="med"/>
            <a:tailEnd type="none" w="med" len="med"/>
          </a:ln>
        </p:spPr>
        <p:txBody>
          <a:bodyPr wrap="none" anchor="ctr"/>
          <a:p>
            <a:pPr lvl="0" eaLnBrk="1" hangingPunct="1"/>
            <a:endParaRPr lang="zh-CN" altLang="en-US" dirty="0">
              <a:latin typeface="Times New Roman" panose="02020603050405020304" pitchFamily="18" charset="0"/>
              <a:ea typeface="宋体" panose="02010600030101010101" pitchFamily="2" charset="-122"/>
            </a:endParaRPr>
          </a:p>
        </p:txBody>
      </p:sp>
      <p:pic>
        <p:nvPicPr>
          <p:cNvPr id="10243" name="Picture 2" descr="船头"/>
          <p:cNvPicPr>
            <a:picLocks noChangeAspect="1"/>
          </p:cNvPicPr>
          <p:nvPr/>
        </p:nvPicPr>
        <p:blipFill>
          <a:blip r:embed="rId1"/>
          <a:stretch>
            <a:fillRect/>
          </a:stretch>
        </p:blipFill>
        <p:spPr>
          <a:xfrm>
            <a:off x="3657600" y="0"/>
            <a:ext cx="5486400" cy="5029200"/>
          </a:xfrm>
          <a:prstGeom prst="rect">
            <a:avLst/>
          </a:prstGeom>
          <a:noFill/>
          <a:ln w="9525">
            <a:noFill/>
          </a:ln>
        </p:spPr>
      </p:pic>
      <p:sp>
        <p:nvSpPr>
          <p:cNvPr id="10244" name="Text Box 3"/>
          <p:cNvSpPr txBox="1"/>
          <p:nvPr/>
        </p:nvSpPr>
        <p:spPr>
          <a:xfrm>
            <a:off x="0" y="0"/>
            <a:ext cx="3581400" cy="457200"/>
          </a:xfrm>
          <a:prstGeom prst="rect">
            <a:avLst/>
          </a:prstGeom>
          <a:noFill/>
          <a:ln w="9525">
            <a:noFill/>
          </a:ln>
        </p:spPr>
        <p:txBody>
          <a:bodyPr>
            <a:spAutoFit/>
          </a:bodyPr>
          <a:p>
            <a:pPr lvl="0" eaLnBrk="1" hangingPunct="1">
              <a:spcBef>
                <a:spcPct val="50000"/>
              </a:spcBef>
            </a:pPr>
            <a:endParaRPr lang="zh-CN" altLang="zh-CN" dirty="0">
              <a:latin typeface="Times New Roman" panose="02020603050405020304" pitchFamily="18" charset="0"/>
              <a:ea typeface="宋体" panose="02010600030101010101" pitchFamily="2" charset="-122"/>
            </a:endParaRPr>
          </a:p>
        </p:txBody>
      </p:sp>
      <p:sp>
        <p:nvSpPr>
          <p:cNvPr id="10245" name="Text Box 4"/>
          <p:cNvSpPr txBox="1"/>
          <p:nvPr/>
        </p:nvSpPr>
        <p:spPr>
          <a:xfrm>
            <a:off x="0" y="762000"/>
            <a:ext cx="3581400" cy="5702300"/>
          </a:xfrm>
          <a:prstGeom prst="rect">
            <a:avLst/>
          </a:prstGeom>
          <a:noFill/>
          <a:ln w="9525">
            <a:noFill/>
          </a:ln>
        </p:spPr>
        <p:txBody>
          <a:bodyPr>
            <a:spAutoFit/>
          </a:bodyPr>
          <a:p>
            <a:pPr lvl="0" eaLnBrk="1" hangingPunct="1">
              <a:spcBef>
                <a:spcPct val="50000"/>
              </a:spcBef>
            </a:pPr>
            <a:r>
              <a:rPr lang="zh-CN" altLang="en-US" sz="3200" b="1" dirty="0">
                <a:latin typeface="Times New Roman" panose="02020603050405020304" pitchFamily="18" charset="0"/>
                <a:ea typeface="宋体" panose="02010600030101010101" pitchFamily="2" charset="-122"/>
              </a:rPr>
              <a:t>佛印绝类弥勒，</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袒胸露乳，矫首昂</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视，神情与苏、黄</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不属。卧右膝，诎</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右臂支船，而竖其</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左膝，左臂挂念珠</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倚之</a:t>
            </a:r>
            <a:r>
              <a:rPr lang="en-US" altLang="zh-CN" sz="3200" b="1" dirty="0">
                <a:latin typeface="Times New Roman" panose="02020603050405020304" pitchFamily="18" charset="0"/>
                <a:ea typeface="宋体" panose="02010600030101010101" pitchFamily="2" charset="-122"/>
              </a:rPr>
              <a:t>——</a:t>
            </a:r>
            <a:r>
              <a:rPr lang="zh-CN" altLang="en-US" sz="3200" b="1" dirty="0">
                <a:latin typeface="Times New Roman" panose="02020603050405020304" pitchFamily="18" charset="0"/>
                <a:ea typeface="宋体" panose="02010600030101010101" pitchFamily="2" charset="-122"/>
              </a:rPr>
              <a:t>珠可历历</a:t>
            </a:r>
            <a:endParaRPr lang="zh-CN" altLang="en-US" sz="3200"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3200" b="1" dirty="0">
                <a:latin typeface="Times New Roman" panose="02020603050405020304" pitchFamily="18" charset="0"/>
                <a:ea typeface="宋体" panose="02010600030101010101" pitchFamily="2" charset="-122"/>
              </a:rPr>
              <a:t>数也。</a:t>
            </a:r>
            <a:endParaRPr lang="zh-CN" altLang="en-US" sz="3200" b="1" dirty="0">
              <a:latin typeface="Times New Roman" panose="02020603050405020304" pitchFamily="18" charset="0"/>
              <a:ea typeface="宋体" panose="02010600030101010101" pitchFamily="2" charset="-122"/>
            </a:endParaRPr>
          </a:p>
        </p:txBody>
      </p:sp>
      <p:sp>
        <p:nvSpPr>
          <p:cNvPr id="40966" name="Text Box 6"/>
          <p:cNvSpPr txBox="1"/>
          <p:nvPr/>
        </p:nvSpPr>
        <p:spPr>
          <a:xfrm>
            <a:off x="0" y="1295400"/>
            <a:ext cx="41910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佛印和尚极像佛教的弥勒菩萨，</a:t>
            </a:r>
            <a:endParaRPr lang="zh-CN" altLang="en-US" sz="2000" b="1" dirty="0">
              <a:solidFill>
                <a:srgbClr val="FF3300"/>
              </a:solidFill>
              <a:latin typeface="Times New Roman" panose="02020603050405020304" pitchFamily="18" charset="0"/>
              <a:ea typeface="方正姚体" pitchFamily="2" charset="-122"/>
            </a:endParaRPr>
          </a:p>
        </p:txBody>
      </p:sp>
      <p:sp>
        <p:nvSpPr>
          <p:cNvPr id="40967" name="Text Box 7"/>
          <p:cNvSpPr txBox="1"/>
          <p:nvPr/>
        </p:nvSpPr>
        <p:spPr>
          <a:xfrm>
            <a:off x="0" y="1981200"/>
            <a:ext cx="35814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袒着胸脯，露出乳头，抬头仰</a:t>
            </a:r>
            <a:endParaRPr lang="zh-CN" altLang="en-US" sz="2000" b="1" dirty="0">
              <a:solidFill>
                <a:srgbClr val="FF3300"/>
              </a:solidFill>
              <a:latin typeface="Times New Roman" panose="02020603050405020304" pitchFamily="18" charset="0"/>
              <a:ea typeface="方正姚体" pitchFamily="2" charset="-122"/>
            </a:endParaRPr>
          </a:p>
        </p:txBody>
      </p:sp>
      <p:sp>
        <p:nvSpPr>
          <p:cNvPr id="40968" name="Text Box 8"/>
          <p:cNvSpPr txBox="1"/>
          <p:nvPr/>
        </p:nvSpPr>
        <p:spPr>
          <a:xfrm>
            <a:off x="0" y="2743200"/>
            <a:ext cx="36576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望，神情跟苏、黄二人不相</a:t>
            </a:r>
            <a:endParaRPr lang="zh-CN" altLang="en-US" sz="2000" b="1" dirty="0">
              <a:solidFill>
                <a:srgbClr val="FF3300"/>
              </a:solidFill>
              <a:latin typeface="Times New Roman" panose="02020603050405020304" pitchFamily="18" charset="0"/>
              <a:ea typeface="方正姚体" pitchFamily="2" charset="-122"/>
            </a:endParaRPr>
          </a:p>
        </p:txBody>
      </p:sp>
      <p:sp>
        <p:nvSpPr>
          <p:cNvPr id="40969" name="Text Box 9"/>
          <p:cNvSpPr txBox="1"/>
          <p:nvPr/>
        </p:nvSpPr>
        <p:spPr>
          <a:xfrm>
            <a:off x="0" y="3429000"/>
            <a:ext cx="36576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类似。佛印卧倒右膝，弯曲着</a:t>
            </a:r>
            <a:endParaRPr lang="zh-CN" altLang="en-US" sz="2000" b="1" dirty="0">
              <a:solidFill>
                <a:srgbClr val="FF3300"/>
              </a:solidFill>
              <a:latin typeface="Times New Roman" panose="02020603050405020304" pitchFamily="18" charset="0"/>
              <a:ea typeface="方正姚体" pitchFamily="2" charset="-122"/>
            </a:endParaRPr>
          </a:p>
        </p:txBody>
      </p:sp>
      <p:sp>
        <p:nvSpPr>
          <p:cNvPr id="40970" name="Text Box 10"/>
          <p:cNvSpPr txBox="1"/>
          <p:nvPr/>
        </p:nvSpPr>
        <p:spPr>
          <a:xfrm>
            <a:off x="0" y="4191000"/>
            <a:ext cx="35814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右臂支撑在船上，竖着他的</a:t>
            </a:r>
            <a:endParaRPr lang="zh-CN" altLang="en-US" sz="2000" b="1" dirty="0">
              <a:solidFill>
                <a:srgbClr val="FF3300"/>
              </a:solidFill>
              <a:latin typeface="Times New Roman" panose="02020603050405020304" pitchFamily="18" charset="0"/>
              <a:ea typeface="方正姚体" pitchFamily="2" charset="-122"/>
            </a:endParaRPr>
          </a:p>
        </p:txBody>
      </p:sp>
      <p:sp>
        <p:nvSpPr>
          <p:cNvPr id="10251" name="Text Box 11"/>
          <p:cNvSpPr txBox="1"/>
          <p:nvPr/>
        </p:nvSpPr>
        <p:spPr>
          <a:xfrm>
            <a:off x="0" y="4953000"/>
            <a:ext cx="3581400" cy="457200"/>
          </a:xfrm>
          <a:prstGeom prst="rect">
            <a:avLst/>
          </a:prstGeom>
          <a:noFill/>
          <a:ln w="9525">
            <a:noFill/>
          </a:ln>
        </p:spPr>
        <p:txBody>
          <a:bodyPr>
            <a:spAutoFit/>
          </a:bodyPr>
          <a:p>
            <a:pPr lvl="0" eaLnBrk="1" hangingPunct="1">
              <a:spcBef>
                <a:spcPct val="50000"/>
              </a:spcBef>
            </a:pPr>
            <a:endParaRPr lang="zh-CN" altLang="zh-CN" dirty="0">
              <a:latin typeface="Times New Roman" panose="02020603050405020304" pitchFamily="18" charset="0"/>
              <a:ea typeface="宋体" panose="02010600030101010101" pitchFamily="2" charset="-122"/>
            </a:endParaRPr>
          </a:p>
        </p:txBody>
      </p:sp>
      <p:sp>
        <p:nvSpPr>
          <p:cNvPr id="40972" name="Text Box 12"/>
          <p:cNvSpPr txBox="1"/>
          <p:nvPr/>
        </p:nvSpPr>
        <p:spPr>
          <a:xfrm>
            <a:off x="0" y="4953000"/>
            <a:ext cx="36576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左膝，左臂上挂着一串念珠</a:t>
            </a:r>
            <a:endParaRPr lang="zh-CN" altLang="en-US" sz="2000" b="1" dirty="0">
              <a:solidFill>
                <a:srgbClr val="FF3300"/>
              </a:solidFill>
              <a:latin typeface="Times New Roman" panose="02020603050405020304" pitchFamily="18" charset="0"/>
              <a:ea typeface="方正姚体" pitchFamily="2" charset="-122"/>
            </a:endParaRPr>
          </a:p>
        </p:txBody>
      </p:sp>
      <p:sp>
        <p:nvSpPr>
          <p:cNvPr id="40973" name="Text Box 13"/>
          <p:cNvSpPr txBox="1"/>
          <p:nvPr/>
        </p:nvSpPr>
        <p:spPr>
          <a:xfrm>
            <a:off x="0" y="5638800"/>
            <a:ext cx="35814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靠在左膝上</a:t>
            </a:r>
            <a:r>
              <a:rPr lang="en-US" altLang="zh-CN" sz="2000" b="1" dirty="0">
                <a:solidFill>
                  <a:srgbClr val="FF3300"/>
                </a:solidFill>
                <a:latin typeface="Times New Roman" panose="02020603050405020304" pitchFamily="18" charset="0"/>
                <a:ea typeface="方正姚体" pitchFamily="2" charset="-122"/>
              </a:rPr>
              <a:t>——</a:t>
            </a:r>
            <a:r>
              <a:rPr lang="zh-CN" altLang="en-US" sz="2000" b="1" dirty="0">
                <a:solidFill>
                  <a:srgbClr val="FF3300"/>
                </a:solidFill>
                <a:latin typeface="Times New Roman" panose="02020603050405020304" pitchFamily="18" charset="0"/>
                <a:ea typeface="方正姚体" pitchFamily="2" charset="-122"/>
              </a:rPr>
              <a:t>念珠简直可以</a:t>
            </a:r>
            <a:endParaRPr lang="zh-CN" altLang="en-US" sz="2000" b="1" dirty="0">
              <a:solidFill>
                <a:srgbClr val="FF3300"/>
              </a:solidFill>
              <a:latin typeface="Times New Roman" panose="02020603050405020304" pitchFamily="18" charset="0"/>
              <a:ea typeface="方正姚体" pitchFamily="2" charset="-122"/>
            </a:endParaRPr>
          </a:p>
        </p:txBody>
      </p:sp>
      <p:sp>
        <p:nvSpPr>
          <p:cNvPr id="40974" name="Text Box 14"/>
          <p:cNvSpPr txBox="1"/>
          <p:nvPr/>
        </p:nvSpPr>
        <p:spPr>
          <a:xfrm>
            <a:off x="0" y="6400800"/>
            <a:ext cx="4114800" cy="396875"/>
          </a:xfrm>
          <a:prstGeom prst="rect">
            <a:avLst/>
          </a:prstGeom>
          <a:noFill/>
          <a:ln w="9525">
            <a:noFill/>
          </a:ln>
        </p:spPr>
        <p:txBody>
          <a:bodyPr>
            <a:spAutoFit/>
          </a:bodyPr>
          <a:p>
            <a:pPr lvl="0" eaLnBrk="1" hangingPunct="1">
              <a:spcBef>
                <a:spcPct val="50000"/>
              </a:spcBef>
            </a:pPr>
            <a:r>
              <a:rPr lang="zh-CN" altLang="en-US" sz="2000" b="1" dirty="0">
                <a:solidFill>
                  <a:srgbClr val="FF3300"/>
                </a:solidFill>
                <a:latin typeface="Times New Roman" panose="02020603050405020304" pitchFamily="18" charset="0"/>
                <a:ea typeface="方正姚体" pitchFamily="2" charset="-122"/>
              </a:rPr>
              <a:t>一粒粒清清楚楚数出来。</a:t>
            </a:r>
            <a:endParaRPr lang="zh-CN" altLang="en-US" sz="2000" b="1" dirty="0">
              <a:solidFill>
                <a:srgbClr val="FF3300"/>
              </a:solidFill>
              <a:latin typeface="Times New Roman" panose="02020603050405020304" pitchFamily="18" charset="0"/>
              <a:ea typeface="方正姚体" pitchFamily="2" charset="-122"/>
            </a:endParaRPr>
          </a:p>
        </p:txBody>
      </p:sp>
      <p:sp>
        <p:nvSpPr>
          <p:cNvPr id="40975" name="Text Box 15"/>
          <p:cNvSpPr txBox="1"/>
          <p:nvPr/>
        </p:nvSpPr>
        <p:spPr>
          <a:xfrm>
            <a:off x="4267200" y="5181600"/>
            <a:ext cx="4876800" cy="1735138"/>
          </a:xfrm>
          <a:prstGeom prst="rect">
            <a:avLst/>
          </a:prstGeom>
          <a:noFill/>
          <a:ln w="9525">
            <a:noFill/>
          </a:ln>
        </p:spPr>
        <p:txBody>
          <a:bodyPr>
            <a:spAutoFit/>
          </a:bodyPr>
          <a:p>
            <a:pPr lvl="0" eaLnBrk="1" hangingPunct="1">
              <a:spcBef>
                <a:spcPct val="50000"/>
              </a:spcBef>
            </a:pPr>
            <a:r>
              <a:rPr lang="zh-CN" altLang="en-US" b="1" dirty="0">
                <a:solidFill>
                  <a:srgbClr val="0000CC"/>
                </a:solidFill>
                <a:latin typeface="Times New Roman" panose="02020603050405020304" pitchFamily="18" charset="0"/>
                <a:ea typeface="宋体" panose="02010600030101010101" pitchFamily="2" charset="-122"/>
              </a:rPr>
              <a:t>绝类：极像。绝，极，很。类，相似，像。属（</a:t>
            </a:r>
            <a:r>
              <a:rPr lang="en-US" altLang="zh-CN" b="1" dirty="0">
                <a:solidFill>
                  <a:srgbClr val="0000CC"/>
                </a:solidFill>
                <a:latin typeface="Times New Roman" panose="02020603050405020304" pitchFamily="18" charset="0"/>
                <a:ea typeface="宋体" panose="02010600030101010101" pitchFamily="2" charset="-122"/>
              </a:rPr>
              <a:t>zhǔ):</a:t>
            </a:r>
            <a:r>
              <a:rPr lang="zh-CN" altLang="en-US" b="1" dirty="0">
                <a:solidFill>
                  <a:srgbClr val="0000CC"/>
                </a:solidFill>
                <a:latin typeface="Times New Roman" panose="02020603050405020304" pitchFamily="18" charset="0"/>
                <a:ea typeface="宋体" panose="02010600030101010101" pitchFamily="2" charset="-122"/>
              </a:rPr>
              <a:t>类似。支：支撑。</a:t>
            </a:r>
            <a:endParaRPr lang="zh-CN" altLang="en-US" b="1" dirty="0">
              <a:solidFill>
                <a:srgbClr val="0000CC"/>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b="1" dirty="0">
                <a:solidFill>
                  <a:srgbClr val="0000CC"/>
                </a:solidFill>
                <a:latin typeface="Times New Roman" panose="02020603050405020304" pitchFamily="18" charset="0"/>
                <a:ea typeface="宋体" panose="02010600030101010101" pitchFamily="2" charset="-122"/>
              </a:rPr>
              <a:t>倚之：靠在左膝上。之，指上句写的竖起的左膝。</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10256" name="Text Box 16"/>
          <p:cNvSpPr txBox="1"/>
          <p:nvPr/>
        </p:nvSpPr>
        <p:spPr>
          <a:xfrm>
            <a:off x="0" y="0"/>
            <a:ext cx="2362200" cy="519113"/>
          </a:xfrm>
          <a:prstGeom prst="rect">
            <a:avLst/>
          </a:prstGeom>
          <a:noFill/>
          <a:ln w="9525">
            <a:noFill/>
          </a:ln>
        </p:spPr>
        <p:txBody>
          <a:bodyPr>
            <a:spAutoFit/>
          </a:bodyPr>
          <a:p>
            <a:pPr lvl="0" eaLnBrk="1" hangingPunct="1">
              <a:spcBef>
                <a:spcPct val="50000"/>
              </a:spcBef>
            </a:pPr>
            <a:r>
              <a:rPr lang="zh-CN" altLang="en-US" sz="2800" b="1" dirty="0">
                <a:solidFill>
                  <a:srgbClr val="FF3300"/>
                </a:solidFill>
                <a:latin typeface="Times New Roman" panose="02020603050405020304" pitchFamily="18" charset="0"/>
                <a:ea typeface="华文新魏" pitchFamily="2" charset="-122"/>
              </a:rPr>
              <a:t>课文翻译</a:t>
            </a:r>
            <a:endParaRPr lang="zh-CN" altLang="en-US" sz="2800" b="1" dirty="0">
              <a:solidFill>
                <a:srgbClr val="FF3300"/>
              </a:solidFill>
              <a:latin typeface="Times New Roman" panose="02020603050405020304" pitchFamily="18" charset="0"/>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 calcmode="lin" valueType="num">
                                      <p:cBhvr additive="base">
                                        <p:cTn id="7" dur="500" fill="hold"/>
                                        <p:tgtEl>
                                          <p:spTgt spid="40966"/>
                                        </p:tgtEl>
                                        <p:attrNameLst>
                                          <p:attrName>ppt_x</p:attrName>
                                        </p:attrNameLst>
                                      </p:cBhvr>
                                      <p:tavLst>
                                        <p:tav tm="0">
                                          <p:val>
                                            <p:strVal val="#ppt_x"/>
                                          </p:val>
                                        </p:tav>
                                        <p:tav tm="100000">
                                          <p:val>
                                            <p:strVal val="#ppt_x"/>
                                          </p:val>
                                        </p:tav>
                                      </p:tavLst>
                                    </p:anim>
                                    <p:anim calcmode="lin" valueType="num">
                                      <p:cBhvr additive="base">
                                        <p:cTn id="8" dur="500" fill="hold"/>
                                        <p:tgtEl>
                                          <p:spTgt spid="409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0967"/>
                                        </p:tgtEl>
                                        <p:attrNameLst>
                                          <p:attrName>style.visibility</p:attrName>
                                        </p:attrNameLst>
                                      </p:cBhvr>
                                      <p:to>
                                        <p:strVal val="visible"/>
                                      </p:to>
                                    </p:set>
                                    <p:animEffect transition="in" filter="slide(fromBottom)">
                                      <p:cBhvr>
                                        <p:cTn id="13" dur="500"/>
                                        <p:tgtEl>
                                          <p:spTgt spid="4096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0968"/>
                                        </p:tgtEl>
                                        <p:attrNameLst>
                                          <p:attrName>style.visibility</p:attrName>
                                        </p:attrNameLst>
                                      </p:cBhvr>
                                      <p:to>
                                        <p:strVal val="visible"/>
                                      </p:to>
                                    </p:set>
                                    <p:anim calcmode="lin" valueType="num">
                                      <p:cBhvr additive="base">
                                        <p:cTn id="18" dur="500" fill="hold"/>
                                        <p:tgtEl>
                                          <p:spTgt spid="40968"/>
                                        </p:tgtEl>
                                        <p:attrNameLst>
                                          <p:attrName>ppt_x</p:attrName>
                                        </p:attrNameLst>
                                      </p:cBhvr>
                                      <p:tavLst>
                                        <p:tav tm="0">
                                          <p:val>
                                            <p:strVal val="#ppt_x"/>
                                          </p:val>
                                        </p:tav>
                                        <p:tav tm="100000">
                                          <p:val>
                                            <p:strVal val="#ppt_x"/>
                                          </p:val>
                                        </p:tav>
                                      </p:tavLst>
                                    </p:anim>
                                    <p:anim calcmode="lin" valueType="num">
                                      <p:cBhvr additive="base">
                                        <p:cTn id="19" dur="500" fill="hold"/>
                                        <p:tgtEl>
                                          <p:spTgt spid="4096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0969"/>
                                        </p:tgtEl>
                                        <p:attrNameLst>
                                          <p:attrName>style.visibility</p:attrName>
                                        </p:attrNameLst>
                                      </p:cBhvr>
                                      <p:to>
                                        <p:strVal val="visible"/>
                                      </p:to>
                                    </p:set>
                                    <p:anim calcmode="lin" valueType="num">
                                      <p:cBhvr additive="base">
                                        <p:cTn id="24" dur="500" fill="hold"/>
                                        <p:tgtEl>
                                          <p:spTgt spid="40969"/>
                                        </p:tgtEl>
                                        <p:attrNameLst>
                                          <p:attrName>ppt_x</p:attrName>
                                        </p:attrNameLst>
                                      </p:cBhvr>
                                      <p:tavLst>
                                        <p:tav tm="0">
                                          <p:val>
                                            <p:strVal val="#ppt_x"/>
                                          </p:val>
                                        </p:tav>
                                        <p:tav tm="100000">
                                          <p:val>
                                            <p:strVal val="#ppt_x"/>
                                          </p:val>
                                        </p:tav>
                                      </p:tavLst>
                                    </p:anim>
                                    <p:anim calcmode="lin" valueType="num">
                                      <p:cBhvr additive="base">
                                        <p:cTn id="25" dur="500" fill="hold"/>
                                        <p:tgtEl>
                                          <p:spTgt spid="4096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0970"/>
                                        </p:tgtEl>
                                        <p:attrNameLst>
                                          <p:attrName>style.visibility</p:attrName>
                                        </p:attrNameLst>
                                      </p:cBhvr>
                                      <p:to>
                                        <p:strVal val="visible"/>
                                      </p:to>
                                    </p:set>
                                    <p:anim calcmode="lin" valueType="num">
                                      <p:cBhvr additive="base">
                                        <p:cTn id="30" dur="500" fill="hold"/>
                                        <p:tgtEl>
                                          <p:spTgt spid="40970"/>
                                        </p:tgtEl>
                                        <p:attrNameLst>
                                          <p:attrName>ppt_x</p:attrName>
                                        </p:attrNameLst>
                                      </p:cBhvr>
                                      <p:tavLst>
                                        <p:tav tm="0">
                                          <p:val>
                                            <p:strVal val="#ppt_x"/>
                                          </p:val>
                                        </p:tav>
                                        <p:tav tm="100000">
                                          <p:val>
                                            <p:strVal val="#ppt_x"/>
                                          </p:val>
                                        </p:tav>
                                      </p:tavLst>
                                    </p:anim>
                                    <p:anim calcmode="lin" valueType="num">
                                      <p:cBhvr additive="base">
                                        <p:cTn id="31" dur="500" fill="hold"/>
                                        <p:tgtEl>
                                          <p:spTgt spid="4097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0972"/>
                                        </p:tgtEl>
                                        <p:attrNameLst>
                                          <p:attrName>style.visibility</p:attrName>
                                        </p:attrNameLst>
                                      </p:cBhvr>
                                      <p:to>
                                        <p:strVal val="visible"/>
                                      </p:to>
                                    </p:set>
                                    <p:anim calcmode="lin" valueType="num">
                                      <p:cBhvr additive="base">
                                        <p:cTn id="36" dur="500" fill="hold"/>
                                        <p:tgtEl>
                                          <p:spTgt spid="40972"/>
                                        </p:tgtEl>
                                        <p:attrNameLst>
                                          <p:attrName>ppt_x</p:attrName>
                                        </p:attrNameLst>
                                      </p:cBhvr>
                                      <p:tavLst>
                                        <p:tav tm="0">
                                          <p:val>
                                            <p:strVal val="#ppt_x"/>
                                          </p:val>
                                        </p:tav>
                                        <p:tav tm="100000">
                                          <p:val>
                                            <p:strVal val="#ppt_x"/>
                                          </p:val>
                                        </p:tav>
                                      </p:tavLst>
                                    </p:anim>
                                    <p:anim calcmode="lin" valueType="num">
                                      <p:cBhvr additive="base">
                                        <p:cTn id="37" dur="500" fill="hold"/>
                                        <p:tgtEl>
                                          <p:spTgt spid="4097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0973"/>
                                        </p:tgtEl>
                                        <p:attrNameLst>
                                          <p:attrName>style.visibility</p:attrName>
                                        </p:attrNameLst>
                                      </p:cBhvr>
                                      <p:to>
                                        <p:strVal val="visible"/>
                                      </p:to>
                                    </p:set>
                                    <p:anim calcmode="lin" valueType="num">
                                      <p:cBhvr additive="base">
                                        <p:cTn id="42" dur="500" fill="hold"/>
                                        <p:tgtEl>
                                          <p:spTgt spid="40973"/>
                                        </p:tgtEl>
                                        <p:attrNameLst>
                                          <p:attrName>ppt_x</p:attrName>
                                        </p:attrNameLst>
                                      </p:cBhvr>
                                      <p:tavLst>
                                        <p:tav tm="0">
                                          <p:val>
                                            <p:strVal val="#ppt_x"/>
                                          </p:val>
                                        </p:tav>
                                        <p:tav tm="100000">
                                          <p:val>
                                            <p:strVal val="#ppt_x"/>
                                          </p:val>
                                        </p:tav>
                                      </p:tavLst>
                                    </p:anim>
                                    <p:anim calcmode="lin" valueType="num">
                                      <p:cBhvr additive="base">
                                        <p:cTn id="43" dur="500" fill="hold"/>
                                        <p:tgtEl>
                                          <p:spTgt spid="4097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0974"/>
                                        </p:tgtEl>
                                        <p:attrNameLst>
                                          <p:attrName>style.visibility</p:attrName>
                                        </p:attrNameLst>
                                      </p:cBhvr>
                                      <p:to>
                                        <p:strVal val="visible"/>
                                      </p:to>
                                    </p:set>
                                    <p:anim calcmode="lin" valueType="num">
                                      <p:cBhvr additive="base">
                                        <p:cTn id="48" dur="500" fill="hold"/>
                                        <p:tgtEl>
                                          <p:spTgt spid="40974"/>
                                        </p:tgtEl>
                                        <p:attrNameLst>
                                          <p:attrName>ppt_x</p:attrName>
                                        </p:attrNameLst>
                                      </p:cBhvr>
                                      <p:tavLst>
                                        <p:tav tm="0">
                                          <p:val>
                                            <p:strVal val="#ppt_x"/>
                                          </p:val>
                                        </p:tav>
                                        <p:tav tm="100000">
                                          <p:val>
                                            <p:strVal val="#ppt_x"/>
                                          </p:val>
                                        </p:tav>
                                      </p:tavLst>
                                    </p:anim>
                                    <p:anim calcmode="lin" valueType="num">
                                      <p:cBhvr additive="base">
                                        <p:cTn id="49" dur="500" fill="hold"/>
                                        <p:tgtEl>
                                          <p:spTgt spid="40974"/>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40975"/>
                                        </p:tgtEl>
                                        <p:attrNameLst>
                                          <p:attrName>style.visibility</p:attrName>
                                        </p:attrNameLst>
                                      </p:cBhvr>
                                      <p:to>
                                        <p:strVal val="visible"/>
                                      </p:to>
                                    </p:set>
                                    <p:anim calcmode="lin" valueType="num">
                                      <p:cBhvr additive="base">
                                        <p:cTn id="54" dur="500" fill="hold"/>
                                        <p:tgtEl>
                                          <p:spTgt spid="40975"/>
                                        </p:tgtEl>
                                        <p:attrNameLst>
                                          <p:attrName>ppt_x</p:attrName>
                                        </p:attrNameLst>
                                      </p:cBhvr>
                                      <p:tavLst>
                                        <p:tav tm="0">
                                          <p:val>
                                            <p:strVal val="#ppt_x"/>
                                          </p:val>
                                        </p:tav>
                                        <p:tav tm="100000">
                                          <p:val>
                                            <p:strVal val="#ppt_x"/>
                                          </p:val>
                                        </p:tav>
                                      </p:tavLst>
                                    </p:anim>
                                    <p:anim calcmode="lin" valueType="num">
                                      <p:cBhvr additive="base">
                                        <p:cTn id="55" dur="500" fill="hold"/>
                                        <p:tgtEl>
                                          <p:spTgt spid="409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P spid="40967" grpId="0"/>
      <p:bldP spid="40968" grpId="0"/>
      <p:bldP spid="40969" grpId="0"/>
      <p:bldP spid="40970" grpId="0"/>
      <p:bldP spid="40972" grpId="0"/>
      <p:bldP spid="40973" grpId="0"/>
      <p:bldP spid="40974" grpId="0"/>
      <p:bldP spid="40975" grpId="0"/>
    </p:bldLst>
  </p:timing>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4391</Words>
  <Application>WPS 演示</Application>
  <PresentationFormat>在屏幕上显示</PresentationFormat>
  <Paragraphs>458</Paragraphs>
  <Slides>27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Arial</vt:lpstr>
      <vt:lpstr>宋体</vt:lpstr>
      <vt:lpstr>Wingdings</vt:lpstr>
      <vt:lpstr>Times New Roman</vt:lpstr>
      <vt:lpstr>隶书</vt:lpstr>
      <vt:lpstr>隶书</vt:lpstr>
      <vt:lpstr>楷体_GB2312</vt:lpstr>
      <vt:lpstr>华文新魏</vt:lpstr>
      <vt:lpstr>方正姚体</vt:lpstr>
      <vt:lpstr>华文行楷</vt:lpstr>
      <vt:lpstr>微软雅黑</vt:lpstr>
      <vt:lpstr>Calibri</vt:lpstr>
      <vt:lpstr>新宋体</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学习课文第一段，想一想：</vt:lpstr>
      <vt:lpstr>学习课文第二段，想一想：</vt:lpstr>
      <vt:lpstr>学习课文第三段，想一想：</vt:lpstr>
      <vt:lpstr>学习课文第四段，想一想：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 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abc</dc:creator>
  <cp:lastModifiedBy>Administrator</cp:lastModifiedBy>
  <cp:revision>28</cp:revision>
  <dcterms:created xsi:type="dcterms:W3CDTF">2005-04-04T08:37:00Z</dcterms:created>
  <dcterms:modified xsi:type="dcterms:W3CDTF">2017-03-09T01:11:59Z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