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2"/>
  </p:notesMasterIdLst>
  <p:sldIdLst>
    <p:sldId id="256" r:id="rId4"/>
    <p:sldId id="310" r:id="rId5"/>
    <p:sldId id="440" r:id="rId6"/>
    <p:sldId id="312" r:id="rId7"/>
    <p:sldId id="316" r:id="rId8"/>
    <p:sldId id="317" r:id="rId9"/>
    <p:sldId id="258" r:id="rId10"/>
    <p:sldId id="445" r:id="rId11"/>
    <p:sldId id="346" r:id="rId13"/>
    <p:sldId id="441" r:id="rId14"/>
    <p:sldId id="446" r:id="rId15"/>
    <p:sldId id="443" r:id="rId16"/>
    <p:sldId id="442" r:id="rId17"/>
    <p:sldId id="444" r:id="rId18"/>
    <p:sldId id="447" r:id="rId19"/>
    <p:sldId id="448" r:id="rId20"/>
    <p:sldId id="449" r:id="rId21"/>
    <p:sldId id="450" r:id="rId22"/>
    <p:sldId id="451" r:id="rId23"/>
    <p:sldId id="453" r:id="rId24"/>
    <p:sldId id="454" r:id="rId25"/>
    <p:sldId id="455" r:id="rId26"/>
    <p:sldId id="456" r:id="rId27"/>
    <p:sldId id="457" r:id="rId28"/>
    <p:sldId id="458" r:id="rId29"/>
    <p:sldId id="460" r:id="rId30"/>
    <p:sldId id="459" r:id="rId31"/>
    <p:sldId id="261" r:id="rId32"/>
    <p:sldId id="262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AEBEF1"/>
    <a:srgbClr val="ECB2E5"/>
    <a:srgbClr val="FDF731"/>
    <a:srgbClr val="D9E7D8"/>
    <a:srgbClr val="DAE7D5"/>
    <a:srgbClr val="FFFFFF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8"/>
        <p:guide pos="29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选择小的切入点更能引起读者共鸣，更能真实而又针对性地表达情感和主旨。</a:t>
            </a:r>
            <a:endParaRPr lang="zh-CN" altLang="en-US"/>
          </a:p>
          <a:p>
            <a:r>
              <a:rPr lang="zh-CN" altLang="en-US"/>
              <a:t>在写作中，切忌泛泛而谈而要抓住场面描写、细节描写，围绕中心选取贴合主题的人和事，有详有略，展开写作。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1" Type="http://schemas.openxmlformats.org/officeDocument/2006/relationships/slideLayout" Target="../slideLayouts/slideLayout13.xml"/><Relationship Id="rId20" Type="http://schemas.openxmlformats.org/officeDocument/2006/relationships/tags" Target="../tags/tag84.xml"/><Relationship Id="rId2" Type="http://schemas.openxmlformats.org/officeDocument/2006/relationships/tags" Target="../tags/tag66.xml"/><Relationship Id="rId19" Type="http://schemas.openxmlformats.org/officeDocument/2006/relationships/tags" Target="../tags/tag83.xml"/><Relationship Id="rId18" Type="http://schemas.openxmlformats.org/officeDocument/2006/relationships/tags" Target="../tags/tag82.xml"/><Relationship Id="rId17" Type="http://schemas.openxmlformats.org/officeDocument/2006/relationships/tags" Target="../tags/tag81.xml"/><Relationship Id="rId16" Type="http://schemas.openxmlformats.org/officeDocument/2006/relationships/tags" Target="../tags/tag80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3075"/>
          <p:cNvSpPr txBox="1"/>
          <p:nvPr/>
        </p:nvSpPr>
        <p:spPr>
          <a:xfrm>
            <a:off x="150495" y="54356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71918783312&amp;di=9218ecdb48eb671b6e1bab8f01c583a4&amp;imgtype=0&amp;src=http%3A%2F%2Fwww.1810516.com%2Fueditor%2Fphp%2Fupload%2Fimage%2F20180422%2F152437113212576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178" y="1438910"/>
            <a:ext cx="4478337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https://timgsa.baidu.com/timg?image&amp;quality=80&amp;size=b9999_10000&amp;sec=1571918851090&amp;di=1d851706251b7887fb5f61dd2c8b494f&amp;imgtype=0&amp;src=http%3A%2F%2Fp5.qhmsg.com%2Ft0108b9fabdd9a2ca5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4728" y="2446973"/>
            <a:ext cx="49276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26365" y="2923540"/>
            <a:ext cx="378396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D7D31">
                    <a:lumMod val="20000"/>
                    <a:lumOff val="80000"/>
                  </a:srgbClr>
                </a:solidFill>
              </a14:hiddenFill>
            </a:ext>
          </a:extLst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第二部分（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2—11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26365" y="1638300"/>
            <a:ext cx="306832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D7D31">
                    <a:lumMod val="20000"/>
                    <a:lumOff val="80000"/>
                  </a:srgbClr>
                </a:solidFill>
              </a14:hiddenFill>
            </a:ext>
          </a:extLst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第一部分（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3910330" y="2923540"/>
            <a:ext cx="4655185" cy="10534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作者回忆自己记忆中有关灯笼的美好记忆和情节。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3088640" y="1638300"/>
            <a:ext cx="5957570" cy="56070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叙写了小时候喜欢火、光的情景。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126365" y="4455160"/>
            <a:ext cx="333375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D7D31">
                    <a:lumMod val="20000"/>
                    <a:lumOff val="80000"/>
                  </a:srgbClr>
                </a:solidFill>
              </a14:hiddenFill>
            </a:ext>
          </a:extLst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第三部分（</a:t>
            </a:r>
            <a:r>
              <a:rPr lang="en-US" altLang="zh-CN" sz="32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endParaRPr lang="zh-CN" altLang="en-US" sz="32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3319145" y="4455160"/>
            <a:ext cx="5727065" cy="10534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rgbClr val="4472C4"/>
          </a:lnRef>
          <a:fillRef idx="2">
            <a:srgbClr val="4472C4"/>
          </a:fillRef>
          <a:effectRef idx="1">
            <a:srgbClr val="4472C4"/>
          </a:effectRef>
          <a:fontRef idx="minor">
            <a:sysClr val="windowText" lastClr="000000"/>
          </a:fontRef>
        </p:style>
        <p:txBody>
          <a:bodyPr wrap="square" lIns="68580" tIns="34290" rIns="68580" bIns="34290">
            <a:spAutoFit/>
          </a:bodyPr>
          <a:p>
            <a:pPr defTabSz="456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深化主题，抒发了作者强烈的爱国情怀。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03" name="文本框 2"/>
          <p:cNvSpPr txBox="1"/>
          <p:nvPr>
            <p:custDataLst>
              <p:tags r:id="rId7"/>
            </p:custDataLst>
          </p:nvPr>
        </p:nvSpPr>
        <p:spPr>
          <a:xfrm>
            <a:off x="126182" y="660387"/>
            <a:ext cx="2178685" cy="560705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9525">
            <a:noFill/>
          </a:ln>
        </p:spPr>
        <p:txBody>
          <a:bodyPr wrap="none" lIns="68580" tIns="34290" rIns="68580" bIns="34290"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层次结构：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10" grpId="0" bldLvl="0" animBg="1"/>
      <p:bldP spid="10" grpId="1" animBg="1"/>
      <p:bldP spid="11" grpId="0" bldLvl="0" animBg="1"/>
      <p:bldP spid="11" grpId="1" animBg="1"/>
      <p:bldP spid="17" grpId="0" bldLvl="0" animBg="1"/>
      <p:bldP spid="17" grpId="1" animBg="1"/>
      <p:bldP spid="19" grpId="0" bldLvl="0" animBg="1"/>
      <p:bldP spid="1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23850" y="1167130"/>
            <a:ext cx="846772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这篇散文以《灯笼》为题，记叙了作者早年与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灯笼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相关的一些生活情景，表现了中国旧时代所特有的农村风俗，流露出作者对故乡和亲人的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怀念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之情。同时，作者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追忆历史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审视现实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，表达了要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与时代同呼吸、共命运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，要做抗日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马前卒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的心愿，抒写了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家国情怀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1920" y="1353185"/>
            <a:ext cx="877887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本文以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为题有什么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微信公众号：初中语文匠"/>
          <p:cNvSpPr txBox="1"/>
          <p:nvPr>
            <p:custDataLst>
              <p:tags r:id="rId1"/>
            </p:custDataLst>
          </p:nvPr>
        </p:nvSpPr>
        <p:spPr>
          <a:xfrm>
            <a:off x="306705" y="2035175"/>
            <a:ext cx="8594725" cy="265366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灯笼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”是文章的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写作线索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，它串起了作者对“灯笼”相关的诸多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回忆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，抒发了作者对“灯笼”的各种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怀念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之情，同时也让我们感受到了作者内心被激发的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爱国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1285" y="740410"/>
            <a:ext cx="893000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685800">
              <a:lnSpc>
                <a:spcPct val="15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</a:pPr>
            <a:r>
              <a:rPr lang="en-US" altLang="zh-CN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文章以“</a:t>
            </a:r>
            <a:r>
              <a:rPr lang="zh-CN" altLang="en-US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灯笼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”为</a:t>
            </a:r>
            <a:r>
              <a:rPr lang="zh-CN" altLang="en-US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线索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，叙述了很多零散的故事，陈情于事。从对早年乡村生活的深情，深入到对历史人物和历史事件的激情，深化至做“灯笼下的马前卒”的宏愿。“灯笼”寄托着祖父、母亲等亲人的慈爱和牵挂，也寄托着作者</a:t>
            </a:r>
            <a:r>
              <a:rPr lang="zh-CN" altLang="en-US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对亲人的感激与思念之情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；许多乡情民俗与灯笼结下缘分，给作者留下了很多</a:t>
            </a:r>
            <a:r>
              <a:rPr lang="zh-CN" altLang="en-US" sz="2800" b="1" kern="10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美好的回忆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；灯笼能为夜行人指路，温暖他人；灯笼记录着家族历史、岁月的沧桑，</a:t>
            </a:r>
            <a:r>
              <a:rPr lang="zh-CN" altLang="en-US" sz="2800" b="1" kern="10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颇具历史况味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；灯笼使作者联想起古代将领挑灯看剑、抗击敌人的情景，激发</a:t>
            </a:r>
            <a:r>
              <a:rPr lang="zh-CN" altLang="en-US" sz="28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爱国热情</a:t>
            </a:r>
            <a:r>
              <a:rPr lang="zh-CN" altLang="en-US" sz="2800" b="1" kern="100" spc="23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kern="100" spc="23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097" name="文本框 3075"/>
          <p:cNvSpPr txBox="1"/>
          <p:nvPr/>
        </p:nvSpPr>
        <p:spPr>
          <a:xfrm>
            <a:off x="121285" y="198120"/>
            <a:ext cx="46958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4005" y="176530"/>
            <a:ext cx="86131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作者在第一部分叙写小时候喜欢火、光的情景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多余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吗？有什么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005" y="1978025"/>
            <a:ext cx="861314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丰富了文章内容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，写出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对光明的渴望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增添了情趣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，避免叙述的呆板和结构的单调，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激发读者的阅读兴趣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引出下文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，为下文叙述喜爱灯笼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作铺垫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35" y="534035"/>
            <a:ext cx="914336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结合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背景材料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，如何理解结尾段作者的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宏愿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268" name="微信公众号：初中语文匠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5" y="1407795"/>
            <a:ext cx="9143365" cy="47929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indent="4572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1931年9月18日，日本侵略者发动了“九·一八事变”，炮火不仅震碎了壮丽的祖国河山，也击破了无数文士的美好幻想，这其中就包括吴伯箫。然而，国民党政府采取“不抵抗”政策，这让他非常愤懑，忧心如焚。于是，在从事教育工作的同时，坚持业余写作以疏解心中积郁。这一时期的散文，字里行间无不回荡着爱国主义的激越旋律，而《灯笼》就是在这样的背景下诞生的。</a:t>
            </a:r>
            <a:endParaRPr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126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微信公众号：初中语文匠"/>
          <p:cNvSpPr txBox="1"/>
          <p:nvPr/>
        </p:nvSpPr>
        <p:spPr>
          <a:xfrm>
            <a:off x="0" y="0"/>
            <a:ext cx="9144000" cy="685736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p>
            <a:pPr indent="540385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结尾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点明主旨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。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  <a:p>
            <a:pPr indent="540385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作者热烈赞颂塞外点兵、挑灯看剑、英勇杀敌的古代将军，是他们激发了作者的爱国情怀。作者热切希望冲上前线，奋勇杀敌，打击日寇；同时表达了作者对时局的担忧和对未来的期望，希望有更强大的力量，有更具凝聚力的精神，团结全国人民抗战，打败敌人，保卫好自己的家园。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  <a:p>
            <a:pPr indent="540385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作者借灯笼表达自己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浓烈的爱国主义情怀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，表现出自己要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同时代共呼吸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的担当精神。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658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批注并思考综合运用多种表达方式的作用。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微信公众号：初中语文匠"/>
          <p:cNvSpPr txBox="1"/>
          <p:nvPr>
            <p:custDataLst>
              <p:tags r:id="rId1"/>
            </p:custDataLst>
          </p:nvPr>
        </p:nvSpPr>
        <p:spPr>
          <a:xfrm>
            <a:off x="151765" y="1226820"/>
            <a:ext cx="8841105" cy="30232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第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段开头说：“虽不像扑灯蛾，爱光明而至焚身，小孩子喜欢火，喜欢亮光，却仿佛是天性。”是</a:t>
            </a:r>
            <a:r>
              <a:rPr lang="zh-CN" altLang="en-US" sz="3200" b="1" u="sng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3200" b="1" u="sng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。接下来说“放在暗屋子里就哭的宝儿，点亮了灯哭声就止住了”，是</a:t>
            </a:r>
            <a:r>
              <a:rPr lang="zh-CN" altLang="en-US" sz="3200" b="1" u="sng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3200" b="1" u="sng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320" y="2815590"/>
            <a:ext cx="11518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议论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7520" y="3580130"/>
            <a:ext cx="1210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叙述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765" y="4250055"/>
            <a:ext cx="4572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叙议结合，十分自然。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34645" y="1371600"/>
            <a:ext cx="8483600" cy="37617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段叙述早年乡村“灯笼”的一个个影像，末了说：“真的，灯笼的缘结得太多了，记忆的网里挤着的就都是。”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这是</a:t>
            </a:r>
            <a:r>
              <a:rPr lang="zh-CN" altLang="en-US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，既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总结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这一段的内容，又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表明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脑中相关记忆之丰满，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表达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一种怀念的情感。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50560" y="2961005"/>
            <a:ext cx="1195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议论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37528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0" y="1770380"/>
            <a:ext cx="604456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吴伯箫（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1906—1982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），原名熙成，散文家、教育家。他的散文常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一枝一叶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的普通事物中深入挖掘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以小见大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引申出深刻的内涵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。代表作主要有《记一辆纺车》《菜园小记》《窑洞风景》等，本文选自《吴伯箫散文选》。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1890" y="1770380"/>
            <a:ext cx="2556510" cy="3180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53670" y="1285875"/>
            <a:ext cx="88582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段叙述祖父外出半夜回家的情景，最后说：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那种熙熙然庭院的静穆，是一辈子思慕着的。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这是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，如前所述，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静穆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写出了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思慕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抒发了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深厚的情感。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2665" y="2915285"/>
            <a:ext cx="1252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抒情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5175" y="2915285"/>
            <a:ext cx="2028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环境氛围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7195" y="1536700"/>
            <a:ext cx="83089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段在叙述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塞外点兵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吹角连营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将军在挑灯看剑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及历史上几位保家卫国将领之后，顺势发出誓言：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你听，正萧萧班马鸣也，我愿就是那灯笼下的马前卒。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这是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，抒发情感，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表明心愿。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1920" y="4592955"/>
            <a:ext cx="1238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议论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7535" y="1906270"/>
            <a:ext cx="764603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最后一段是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，顺承上一段的意思进一步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抒情明志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，强化了课文的主题，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提升了思想境界。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20975" y="2039620"/>
            <a:ext cx="1252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议论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658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作者曾自述其一贯的写作模式：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一个人是会凭借了点点滴滴的物什，憧憬到一大堆悠远陈旧的事上去的。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思考讨论：《灯笼》一文是怎样体现这种写作模式的？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77590" y="4482465"/>
            <a:ext cx="1988820" cy="583565"/>
          </a:xfrm>
          <a:prstGeom prst="rect">
            <a:avLst/>
          </a:prstGeom>
          <a:solidFill>
            <a:srgbClr val="FDF731">
              <a:alpha val="50000"/>
            </a:srgbClr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以小见大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: 圆角 5"/>
          <p:cNvSpPr/>
          <p:nvPr>
            <p:custDataLst>
              <p:tags r:id="rId1"/>
            </p:custDataLst>
          </p:nvPr>
        </p:nvSpPr>
        <p:spPr>
          <a:xfrm>
            <a:off x="179070" y="455930"/>
            <a:ext cx="1778635" cy="60134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C8D6EF"/>
            </a:solidFill>
            <a:prstDash val="dash"/>
          </a:ln>
          <a:effectLst/>
        </p:spPr>
        <p:txBody>
          <a:bodyPr lIns="68580" tIns="34290" rIns="68580" bIns="34290" anchor="ctr"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pc="-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事物</a:t>
            </a:r>
            <a:r>
              <a:rPr lang="zh-CN" altLang="en-US" sz="3200" b="1" spc="-225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之</a:t>
            </a:r>
            <a:r>
              <a:rPr lang="zh-CN" altLang="en-US" sz="3200" b="1" spc="-225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小</a:t>
            </a:r>
            <a:endParaRPr lang="zh-CN" altLang="en-US" sz="3200" b="1" spc="-225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10" name="矩形: 圆角 9"/>
          <p:cNvSpPr/>
          <p:nvPr>
            <p:custDataLst>
              <p:tags r:id="rId2"/>
            </p:custDataLst>
          </p:nvPr>
        </p:nvSpPr>
        <p:spPr>
          <a:xfrm>
            <a:off x="179070" y="2002790"/>
            <a:ext cx="1778635" cy="60198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C8D6EF"/>
            </a:solidFill>
            <a:prstDash val="dash"/>
          </a:ln>
          <a:effectLst/>
        </p:spPr>
        <p:txBody>
          <a:bodyPr lIns="68580" tIns="34290" rIns="68580" bIns="34290" anchor="ctr"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pc="-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人物</a:t>
            </a:r>
            <a:r>
              <a:rPr lang="zh-CN" altLang="en-US" sz="3200" b="1" spc="-225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之</a:t>
            </a:r>
            <a:r>
              <a:rPr lang="zh-CN" altLang="en-US" sz="3200" b="1" spc="-225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小</a:t>
            </a:r>
            <a:endParaRPr lang="zh-CN" altLang="en-US" sz="3200" b="1" spc="-225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13" name="矩形: 圆角 12"/>
          <p:cNvSpPr/>
          <p:nvPr>
            <p:custDataLst>
              <p:tags r:id="rId3"/>
            </p:custDataLst>
          </p:nvPr>
        </p:nvSpPr>
        <p:spPr>
          <a:xfrm>
            <a:off x="123190" y="3930650"/>
            <a:ext cx="2162810" cy="60071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C8D6EF"/>
            </a:solidFill>
            <a:prstDash val="dash"/>
          </a:ln>
          <a:effectLst/>
        </p:spPr>
        <p:txBody>
          <a:bodyPr lIns="68580" tIns="34290" rIns="68580" bIns="34290" anchor="ctr"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pc="-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事件</a:t>
            </a:r>
            <a:r>
              <a:rPr lang="zh-CN" altLang="en-US" sz="3200" b="1" spc="-225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的</a:t>
            </a:r>
            <a:r>
              <a:rPr lang="zh-CN" altLang="en-US" sz="3200" b="1" spc="-225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细碎</a:t>
            </a:r>
            <a:endParaRPr lang="zh-CN" altLang="en-US" sz="3200" b="1" spc="-225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16" name="矩形: 圆角 15"/>
          <p:cNvSpPr/>
          <p:nvPr>
            <p:custDataLst>
              <p:tags r:id="rId4"/>
            </p:custDataLst>
          </p:nvPr>
        </p:nvSpPr>
        <p:spPr>
          <a:xfrm>
            <a:off x="177800" y="5759450"/>
            <a:ext cx="2117725" cy="60071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C8D6EF"/>
            </a:solidFill>
            <a:prstDash val="dash"/>
          </a:ln>
          <a:effectLst/>
        </p:spPr>
        <p:txBody>
          <a:bodyPr lIns="68580" tIns="34290" rIns="68580" bIns="34290" anchor="ctr"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pc="-22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情感</a:t>
            </a:r>
            <a:r>
              <a:rPr lang="zh-CN" altLang="en-US" sz="3200" b="1" spc="-225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的</a:t>
            </a:r>
            <a:r>
              <a:rPr lang="zh-CN" altLang="en-US" sz="3200" b="1" spc="-225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</a:rPr>
              <a:t>细微</a:t>
            </a:r>
            <a:endParaRPr lang="zh-CN" altLang="en-US" sz="3200" b="1" spc="-225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286000" y="219075"/>
            <a:ext cx="6800850" cy="9302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>
              <a:defRPr/>
            </a:pPr>
            <a:r>
              <a:rPr lang="en-US" altLang="zh-CN" sz="2800" b="1" spc="-22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spc="-225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“灯笼”，可以说是作者早年乡村生活中的一个微小事物。</a:t>
            </a:r>
            <a:endParaRPr lang="zh-CN" altLang="en-US" sz="2800" b="1" spc="-22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286000" y="1530985"/>
            <a:ext cx="6800850" cy="1360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宋体" panose="02010600030101010101" pitchFamily="2" charset="-122"/>
              </a:rPr>
              <a:t>    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宋体" panose="02010600030101010101" pitchFamily="2" charset="-122"/>
              </a:rPr>
              <a:t>文中的现实人物也是一些微末之人，作者重点描写了祖父、母亲等，其人其事都湮没在时间的尘埃中。</a:t>
            </a:r>
            <a:endParaRPr lang="zh-CN" altLang="en-US" sz="2800" b="1" spc="-225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2524760" y="3335020"/>
            <a:ext cx="6562725" cy="17919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 defTabSz="3429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如“三家村的犬吠，村中老头呵狗的声音”“村边社戏台下</a:t>
            </a: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闹嚷嚷的观众，花生篮，冰糖葫芦”，</a:t>
            </a: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去看庆丰酒店的跑马灯”等，都是细碎之事。</a:t>
            </a:r>
            <a:endParaRPr lang="zh-CN" altLang="en-US" sz="2800" b="1" spc="-225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2523490" y="5379085"/>
            <a:ext cx="6563360" cy="1360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宋体" panose="02010600030101010101" pitchFamily="2" charset="-122"/>
              </a:rPr>
              <a:t>    </a:t>
            </a:r>
            <a:r>
              <a:rPr lang="zh-CN" altLang="en-US" sz="2800" b="1" spc="-225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宋体" panose="02010600030101010101" pitchFamily="2" charset="-122"/>
              </a:rPr>
              <a:t>抒情的切入点小，由小到大，需要从细小的事物中体会出一些温暖的爱、由衷的喜、不可遏制的神往等。</a:t>
            </a:r>
            <a:endParaRPr lang="zh-CN" altLang="en-US" sz="2800" b="1" spc="-225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10" grpId="0" bldLvl="0" animBg="1"/>
      <p:bldP spid="10" grpId="1" animBg="1"/>
      <p:bldP spid="13" grpId="0" bldLvl="0" animBg="1"/>
      <p:bldP spid="13" grpId="1" animBg="1"/>
      <p:bldP spid="16" grpId="0" bldLvl="0" animBg="1"/>
      <p:bldP spid="16" grpId="1" animBg="1"/>
      <p:bldP spid="5" grpId="0"/>
      <p:bldP spid="5" grpId="1"/>
      <p:bldP spid="6" grpId="0"/>
      <p:bldP spid="6" grpId="1"/>
      <p:bldP spid="18" grpId="0"/>
      <p:bldP spid="18" grpId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304165" y="1917700"/>
            <a:ext cx="8525510" cy="228409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   一家一村</a:t>
            </a:r>
            <a:r>
              <a:rPr lang="en-US" altLang="zh-CN" sz="3200" b="1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延及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天下，由一时一事</a:t>
            </a:r>
            <a:r>
              <a:rPr lang="en-US" altLang="zh-CN" sz="3200" b="1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延及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历史，由个人</a:t>
            </a:r>
            <a:r>
              <a:rPr lang="en-US" altLang="zh-CN" sz="3200" b="1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延及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社会，最后所述</a:t>
            </a:r>
            <a:r>
              <a:rPr lang="en-US" altLang="zh-CN" sz="3200" b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国家之事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、所抒</a:t>
            </a:r>
            <a:r>
              <a:rPr lang="en-US" altLang="zh-CN" sz="3200" b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壮烈之情</a:t>
            </a:r>
            <a:r>
              <a:rPr lang="en-US" altLang="zh-CN" sz="32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，才是作者真正的写作主旨。</a:t>
            </a:r>
            <a:endParaRPr lang="en-US" altLang="zh-CN" sz="3200" b="1" err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2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2105" y="1487170"/>
            <a:ext cx="8697595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就是以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小题材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大主题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小题材，可以是日常生活中的一件小事、一个细节，也可以是一件小物品、一只小动物、一个小人物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大主题，可以是一个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具有普遍意义的哲学思想，也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可以是对人类社会的繁衍、发展具有重要意义的道德或情感。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97" name="文本框 3075"/>
          <p:cNvSpPr txBox="1"/>
          <p:nvPr/>
        </p:nvSpPr>
        <p:spPr>
          <a:xfrm>
            <a:off x="332105" y="66802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1185" y="1021080"/>
            <a:ext cx="796163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手法时，需要注意：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①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之间要有紧密联系，也就是说借助所描绘的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要能看到所要表达的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②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要尽可能把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描写得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详细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一点儿、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一点儿，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给人留下深刻的印象；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③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要巧妙地将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点出来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表现文章主旨。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10033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745490"/>
            <a:ext cx="9022715" cy="5996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《灯笼》这篇散文，回忆了作者与灯笼有关的往事，寄寓着丰富的情感。作者没有仅沉浸在对美好童年生活的回忆中，也没有单纯追慕古代名将挑灯看剑、塞外点兵令胡人不敢南下的业绩，而是由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追忆历史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转而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表现国难现实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，并大声疾呼，表达了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爱国的热情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，从情感、文化等不同角度表达了灯笼对他乃至民族的重要意义。文章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以小见大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于一体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；语言自然朴素、清新练达，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既朴实平易又生动传神，有着无穷的艺术魅力，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是我们学写散文的典范。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35242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板书2-5.EPS" descr="id:214749603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997585"/>
            <a:ext cx="8974455" cy="35344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2555" y="977265"/>
          <a:ext cx="8936355" cy="4941570"/>
        </p:xfrm>
        <a:graphic>
          <a:graphicData uri="http://schemas.openxmlformats.org/drawingml/2006/table">
            <a:tbl>
              <a:tblPr firstRow="1" firstCol="1" bandRow="1">
                <a:effectLst/>
                <a:tableStyleId>{5940675A-B579-460E-94D1-54222C63F5DA}</a:tableStyleId>
              </a:tblPr>
              <a:tblGrid>
                <a:gridCol w="502920"/>
                <a:gridCol w="587375"/>
                <a:gridCol w="1104900"/>
                <a:gridCol w="6741160"/>
              </a:tblGrid>
              <a:tr h="1250950">
                <a:tc rowSpan="5">
                  <a:txBody>
                    <a:bodyPr/>
                    <a:p>
                      <a:pPr algn="ctr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r>
                        <a:rPr lang="en-US" sz="3200" b="1" kern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散</a:t>
                      </a:r>
                      <a:endParaRPr lang="en-US" sz="3200" b="1" kern="0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r>
                        <a:rPr lang="en-US" sz="3200" b="1" kern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文</a:t>
                      </a:r>
                      <a:endParaRPr lang="en-US" sz="3200" b="1" kern="0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r>
                        <a:rPr lang="en-US" sz="3200" b="1" kern="0" dirty="0" err="1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定义</a:t>
                      </a:r>
                      <a:endParaRPr lang="en-US" sz="3200" b="1" kern="0" dirty="0" err="1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>
                  <a:txBody>
                    <a:bodyPr/>
                    <a:p>
                      <a:pPr algn="just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endParaRPr lang="zh-CN" sz="3200" b="1" kern="0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1965">
                <a:tc vMerge="1">
                  <a:tcPr/>
                </a:tc>
                <a:tc rowSpan="2">
                  <a:txBody>
                    <a:bodyPr/>
                    <a:p>
                      <a:pPr algn="ctr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r>
                        <a:rPr lang="en-US" sz="3200" b="1" kern="0" dirty="0" err="1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特点</a:t>
                      </a:r>
                      <a:endParaRPr lang="en-US" sz="3200" b="1" kern="0" dirty="0" err="1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algn="ctr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r>
                        <a:rPr lang="en-US" sz="3200" b="1" kern="0" dirty="0" err="1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形散</a:t>
                      </a:r>
                      <a:endParaRPr lang="en-US" sz="3200" b="1" kern="0" dirty="0" err="1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r>
                        <a:rPr lang="en-US" sz="3200" b="1" kern="0" dirty="0" err="1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神聚</a:t>
                      </a:r>
                      <a:endParaRPr lang="en-US" sz="3200" b="1" kern="0" dirty="0" err="1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just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endParaRPr lang="zh-CN" sz="3200" b="1" kern="0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just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endParaRPr lang="zh-CN" sz="3200" b="1" kern="0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5380">
                <a:tc vMerge="1">
                  <a:tcPr/>
                </a:tc>
                <a:tc gridSpan="2">
                  <a:txBody>
                    <a:bodyPr/>
                    <a:p>
                      <a:pPr algn="ctr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r>
                        <a:rPr lang="en-US" sz="3200" b="1" kern="0" dirty="0" err="1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线索</a:t>
                      </a:r>
                      <a:endParaRPr lang="en-US" sz="3200" b="1" kern="0" dirty="0" err="1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>
                  <a:txBody>
                    <a:bodyPr/>
                    <a:p>
                      <a:pPr algn="just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endParaRPr lang="zh-CN" sz="3200" b="1" kern="0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92200">
                <a:tc vMerge="1">
                  <a:tcPr/>
                </a:tc>
                <a:tc gridSpan="2">
                  <a:txBody>
                    <a:bodyPr/>
                    <a:p>
                      <a:pPr algn="ctr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r>
                        <a:rPr lang="en-US" sz="3200" b="1" kern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分类</a:t>
                      </a:r>
                      <a:endParaRPr lang="en-US" sz="3200" b="1" kern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  <a:tc>
                  <a:txBody>
                    <a:bodyPr/>
                    <a:p>
                      <a:pPr algn="just">
                        <a:lnSpc>
                          <a:spcPct val="150000"/>
                        </a:lnSpc>
                        <a:tabLst>
                          <a:tab pos="2743200" algn="l"/>
                        </a:tabLst>
                      </a:pPr>
                      <a:endParaRPr lang="zh-CN" sz="3200" b="1" kern="0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097" name="文本框 3075"/>
          <p:cNvSpPr txBox="1"/>
          <p:nvPr/>
        </p:nvSpPr>
        <p:spPr>
          <a:xfrm>
            <a:off x="0" y="18923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8405" y="1034415"/>
            <a:ext cx="6581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一种作者写</a:t>
            </a:r>
            <a:r>
              <a:rPr lang="zh-CN" sz="3200" b="1" kern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自己经历</a:t>
            </a:r>
            <a:r>
              <a:rPr lang="zh-CN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见闻中的</a:t>
            </a:r>
            <a:r>
              <a:rPr lang="zh-CN" sz="3200" b="1" kern="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真情实感</a:t>
            </a:r>
            <a:r>
              <a:rPr lang="zh-CN" altLang="en-US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kern="0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写作方式灵活</a:t>
            </a:r>
            <a:r>
              <a:rPr lang="zh-CN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的文学体裁。</a:t>
            </a:r>
            <a:endParaRPr lang="zh-CN" sz="3200" b="1" kern="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8405" y="2272030"/>
            <a:ext cx="6581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取材广泛自由，写作手法不拘一格。</a:t>
            </a:r>
            <a:endParaRPr lang="zh-CN" sz="3200" b="1" kern="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78405" y="2855595"/>
            <a:ext cx="4572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  <a:tabLst>
                <a:tab pos="2743200" algn="l"/>
              </a:tabLst>
            </a:pPr>
            <a:r>
              <a:rPr lang="zh-CN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表达</a:t>
            </a:r>
            <a:r>
              <a:rPr lang="zh-CN" sz="3200" b="1" kern="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主题明确</a:t>
            </a:r>
            <a:r>
              <a:rPr lang="zh-CN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集中。</a:t>
            </a:r>
            <a:endParaRPr lang="zh-CN" sz="3200" b="1" kern="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8405" y="3685540"/>
            <a:ext cx="6581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核心</a:t>
            </a:r>
            <a:r>
              <a:rPr lang="zh-CN" sz="3200" b="1" kern="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人物</a:t>
            </a:r>
            <a:r>
              <a:rPr lang="zh-CN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、核心事物、时间、地点、作者的</a:t>
            </a:r>
            <a:r>
              <a:rPr lang="zh-CN" sz="3200" b="1" kern="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情感变化</a:t>
            </a:r>
            <a:endParaRPr lang="zh-CN" sz="3200" b="1" kern="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8405" y="4831715"/>
            <a:ext cx="6581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00000"/>
              </a:lnSpc>
              <a:tabLst>
                <a:tab pos="2743200" algn="l"/>
              </a:tabLst>
            </a:pPr>
            <a:r>
              <a:rPr lang="zh-CN" sz="32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叙事性散文、抒情性散文、议论性散文</a:t>
            </a:r>
            <a:endParaRPr lang="zh-CN" sz="3200" b="1" kern="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0" y="1424940"/>
            <a:ext cx="9050655" cy="334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本文选自《吴伯箫散文选》。本文写于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世纪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年代中期，正值抗日战争时期，故作者在文章最后说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94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我愿就是那灯笼下的马前卒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挑灯看剑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的典故源自辛弃疾，表达的是杀敌卫国、抵御外辱的主题。作者说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灯笼又不够了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”,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应该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数燎原的一把烈火</a:t>
            </a:r>
            <a:r>
              <a:rPr lang="en-US" altLang="zh-CN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，鲜明地表达了作者</a:t>
            </a:r>
            <a:r>
              <a:rPr lang="zh-CN" altLang="en-US" sz="294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抗敌卫国</a:t>
            </a:r>
            <a:r>
              <a:rPr lang="zh-CN" altLang="en-US" sz="2940" b="1" dirty="0">
                <a:latin typeface="黑体" panose="02010609060101010101" pitchFamily="49" charset="-122"/>
                <a:ea typeface="黑体" panose="02010609060101010101" pitchFamily="49" charset="-122"/>
              </a:rPr>
              <a:t>的感情。</a:t>
            </a:r>
            <a:endParaRPr lang="zh-CN" altLang="en-US" sz="294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67715" y="43561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67715" y="1156970"/>
            <a:ext cx="4866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514350"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给下列红色字标注读音。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微信公众号：初中语文匠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65480" y="1831340"/>
            <a:ext cx="8181975" cy="4008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p>
            <a:pPr>
              <a:lnSpc>
                <a:spcPct val="20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焚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身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神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龛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讼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吠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斡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旋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穆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锵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褪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色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悄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燎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原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宵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惘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司马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懿  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熙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熙然 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骠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姚   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卒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endParaRPr lang="zh-CN" altLang="en-US" sz="3200" b="1" dirty="0">
              <a:solidFill>
                <a:sysClr val="windowText" lastClr="000000">
                  <a:lumMod val="95000"/>
                  <a:lumOff val="5000"/>
                </a:sys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垂珠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联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珑</a:t>
            </a:r>
            <a:r>
              <a:rPr lang="en-US" altLang="zh-CN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萧萧</a:t>
            </a:r>
            <a:r>
              <a:rPr lang="zh-CN" altLang="en-US" sz="32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班马鸣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微信公众号：初中语文匠"/>
          <p:cNvSpPr txBox="1"/>
          <p:nvPr>
            <p:custDataLst>
              <p:tags r:id="rId3"/>
            </p:custDataLst>
          </p:nvPr>
        </p:nvSpPr>
        <p:spPr>
          <a:xfrm>
            <a:off x="3526155" y="175514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sòng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6257925" y="1755140"/>
            <a:ext cx="9188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wò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微信公众号：初中语文匠"/>
          <p:cNvSpPr txBox="1"/>
          <p:nvPr>
            <p:custDataLst>
              <p:tags r:id="rId5"/>
            </p:custDataLst>
          </p:nvPr>
        </p:nvSpPr>
        <p:spPr>
          <a:xfrm>
            <a:off x="7623810" y="2740025"/>
            <a:ext cx="152019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w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ng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微信公众号：初中语文匠"/>
          <p:cNvSpPr txBox="1"/>
          <p:nvPr>
            <p:custDataLst>
              <p:tags r:id="rId6"/>
            </p:custDataLst>
          </p:nvPr>
        </p:nvSpPr>
        <p:spPr>
          <a:xfrm>
            <a:off x="2059940" y="1755140"/>
            <a:ext cx="146621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k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</a:t>
            </a:r>
            <a:endParaRPr lang="en-US" altLang="zh-CN" sz="32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微信公众号：初中语文匠"/>
          <p:cNvSpPr txBox="1"/>
          <p:nvPr>
            <p:custDataLst>
              <p:tags r:id="rId7"/>
            </p:custDataLst>
          </p:nvPr>
        </p:nvSpPr>
        <p:spPr>
          <a:xfrm>
            <a:off x="5202555" y="1755140"/>
            <a:ext cx="9188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fèi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微信公众号：初中语文匠"/>
          <p:cNvSpPr txBox="1"/>
          <p:nvPr>
            <p:custDataLst>
              <p:tags r:id="rId8"/>
            </p:custDataLst>
          </p:nvPr>
        </p:nvSpPr>
        <p:spPr>
          <a:xfrm>
            <a:off x="7928610" y="1755140"/>
            <a:ext cx="9188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mù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1" name="微信公众号：初中语文匠"/>
          <p:cNvSpPr txBox="1"/>
          <p:nvPr>
            <p:custDataLst>
              <p:tags r:id="rId9"/>
            </p:custDataLst>
          </p:nvPr>
        </p:nvSpPr>
        <p:spPr>
          <a:xfrm>
            <a:off x="382270" y="2740025"/>
            <a:ext cx="150177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ng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3" name="微信公众号：初中语文匠"/>
          <p:cNvSpPr txBox="1"/>
          <p:nvPr>
            <p:custDataLst>
              <p:tags r:id="rId10"/>
            </p:custDataLst>
          </p:nvPr>
        </p:nvSpPr>
        <p:spPr>
          <a:xfrm>
            <a:off x="1884045" y="274002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tuì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微信公众号：初中语文匠"/>
          <p:cNvSpPr txBox="1"/>
          <p:nvPr>
            <p:custDataLst>
              <p:tags r:id="rId11"/>
            </p:custDataLst>
          </p:nvPr>
        </p:nvSpPr>
        <p:spPr>
          <a:xfrm>
            <a:off x="4714875" y="274002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" name="微信公众号：初中语文匠"/>
          <p:cNvSpPr txBox="1"/>
          <p:nvPr>
            <p:custDataLst>
              <p:tags r:id="rId12"/>
            </p:custDataLst>
          </p:nvPr>
        </p:nvSpPr>
        <p:spPr>
          <a:xfrm>
            <a:off x="2442210" y="372491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xī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7" name="微信公众号：初中语文匠"/>
          <p:cNvSpPr txBox="1"/>
          <p:nvPr>
            <p:custDataLst>
              <p:tags r:id="rId13"/>
            </p:custDataLst>
          </p:nvPr>
        </p:nvSpPr>
        <p:spPr>
          <a:xfrm>
            <a:off x="7305040" y="378968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zú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微信公众号：初中语文匠"/>
          <p:cNvSpPr txBox="1"/>
          <p:nvPr>
            <p:custDataLst>
              <p:tags r:id="rId14"/>
            </p:custDataLst>
          </p:nvPr>
        </p:nvSpPr>
        <p:spPr>
          <a:xfrm>
            <a:off x="278130" y="1755140"/>
            <a:ext cx="146621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fén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微信公众号：初中语文匠"/>
          <p:cNvSpPr txBox="1"/>
          <p:nvPr>
            <p:custDataLst>
              <p:tags r:id="rId15"/>
            </p:custDataLst>
          </p:nvPr>
        </p:nvSpPr>
        <p:spPr>
          <a:xfrm>
            <a:off x="3299460" y="274002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微信公众号：初中语文匠"/>
          <p:cNvSpPr txBox="1"/>
          <p:nvPr>
            <p:custDataLst>
              <p:tags r:id="rId16"/>
            </p:custDataLst>
          </p:nvPr>
        </p:nvSpPr>
        <p:spPr>
          <a:xfrm>
            <a:off x="6412865" y="274002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xi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微信公众号：初中语文匠"/>
          <p:cNvSpPr txBox="1"/>
          <p:nvPr>
            <p:custDataLst>
              <p:tags r:id="rId17"/>
            </p:custDataLst>
          </p:nvPr>
        </p:nvSpPr>
        <p:spPr>
          <a:xfrm>
            <a:off x="1104265" y="372491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yì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微信公众号：初中语文匠"/>
          <p:cNvSpPr txBox="1"/>
          <p:nvPr>
            <p:custDataLst>
              <p:tags r:id="rId18"/>
            </p:custDataLst>
          </p:nvPr>
        </p:nvSpPr>
        <p:spPr>
          <a:xfrm>
            <a:off x="4910455" y="3724910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微信公众号：初中语文匠"/>
          <p:cNvSpPr txBox="1"/>
          <p:nvPr>
            <p:custDataLst>
              <p:tags r:id="rId19"/>
            </p:custDataLst>
          </p:nvPr>
        </p:nvSpPr>
        <p:spPr>
          <a:xfrm>
            <a:off x="1245235" y="470979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微信公众号：初中语文匠"/>
          <p:cNvSpPr txBox="1"/>
          <p:nvPr>
            <p:custDataLst>
              <p:tags r:id="rId20"/>
            </p:custDataLst>
          </p:nvPr>
        </p:nvSpPr>
        <p:spPr>
          <a:xfrm>
            <a:off x="2955290" y="4709795"/>
            <a:ext cx="121094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xi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4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3" grpId="0"/>
      <p:bldP spid="43" grpId="1"/>
      <p:bldP spid="44" grpId="0"/>
      <p:bldP spid="44" grpId="1"/>
      <p:bldP spid="45" grpId="0"/>
      <p:bldP spid="45" grpId="1"/>
      <p:bldP spid="47" grpId="0"/>
      <p:bldP spid="47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7" grpId="0"/>
      <p:bldP spid="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24701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1755" y="934085"/>
            <a:ext cx="4866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514350"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根据释义明确词语。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10"/>
          <p:cNvSpPr txBox="1"/>
          <p:nvPr/>
        </p:nvSpPr>
        <p:spPr>
          <a:xfrm>
            <a:off x="1318248" y="1582865"/>
            <a:ext cx="6913879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调停，调解。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11"/>
          <p:cNvSpPr txBox="1"/>
          <p:nvPr/>
        </p:nvSpPr>
        <p:spPr>
          <a:xfrm>
            <a:off x="1318431" y="2072326"/>
            <a:ext cx="566483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安静庄严。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2"/>
          <p:cNvSpPr txBox="1"/>
          <p:nvPr/>
        </p:nvSpPr>
        <p:spPr>
          <a:xfrm>
            <a:off x="1317772" y="2540277"/>
            <a:ext cx="6658304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思念（自己敬仰的人）。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13"/>
          <p:cNvSpPr txBox="1"/>
          <p:nvPr/>
        </p:nvSpPr>
        <p:spPr>
          <a:xfrm>
            <a:off x="1317772" y="3087563"/>
            <a:ext cx="7054227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惆怅迷惘，心里有事，没精打采。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86" y="3047527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怅惘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786" y="2539841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思慕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786" y="2032155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静穆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262" y="1555742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斡旋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13786" y="3555213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幽悄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13786" y="4068934"/>
            <a:ext cx="1454493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褪色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2" name="Text Box 13"/>
          <p:cNvSpPr txBox="1"/>
          <p:nvPr/>
        </p:nvSpPr>
        <p:spPr>
          <a:xfrm>
            <a:off x="1317772" y="3564237"/>
            <a:ext cx="6421154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幽深寂静。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13"/>
          <p:cNvSpPr txBox="1"/>
          <p:nvPr/>
        </p:nvSpPr>
        <p:spPr>
          <a:xfrm>
            <a:off x="1318260" y="4081145"/>
            <a:ext cx="776795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比喻某种情景、意识、本色等逐渐淡漠以致忘记。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10"/>
          <p:cNvSpPr txBox="1"/>
          <p:nvPr/>
        </p:nvSpPr>
        <p:spPr>
          <a:xfrm>
            <a:off x="1695597" y="4571969"/>
            <a:ext cx="6913879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温和欢乐的样子。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11"/>
          <p:cNvSpPr txBox="1"/>
          <p:nvPr/>
        </p:nvSpPr>
        <p:spPr>
          <a:xfrm>
            <a:off x="2086146" y="5051905"/>
            <a:ext cx="566483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指为人处世的方法、道理和经验。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2"/>
          <p:cNvSpPr txBox="1"/>
          <p:nvPr/>
        </p:nvSpPr>
        <p:spPr>
          <a:xfrm>
            <a:off x="2085964" y="5531762"/>
            <a:ext cx="6658304" cy="9302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悬挂、装饰有连串珠玉宝石，形容宅第的奢华。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400" y="5559425"/>
            <a:ext cx="251206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垂珠联珑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400" y="5052060"/>
            <a:ext cx="210185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人情世故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035" y="4575175"/>
            <a:ext cx="183896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熙熙然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  <p:bldP spid="3" grpId="0"/>
      <p:bldP spid="3" grpId="1"/>
      <p:bldP spid="7" grpId="1"/>
      <p:bldP spid="16" grpId="1"/>
      <p:bldP spid="17" grpId="1"/>
      <p:bldP spid="18" grpId="1"/>
      <p:bldP spid="19" grpId="1"/>
      <p:bldP spid="20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1"/>
      <p:bldP spid="28" grpId="1"/>
      <p:bldP spid="2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2053"/>
          <p:cNvSpPr txBox="1"/>
          <p:nvPr/>
        </p:nvSpPr>
        <p:spPr>
          <a:xfrm>
            <a:off x="2158365" y="730250"/>
            <a:ext cx="4829175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灯笼</a:t>
            </a:r>
            <a:r>
              <a:rPr lang="en-US" altLang="zh-CN" sz="4800" b="1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*</a:t>
            </a:r>
            <a:endParaRPr lang="en-US" altLang="zh-CN" sz="4800" b="1" baseline="30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6" name="文本框 2055"/>
          <p:cNvSpPr txBox="1"/>
          <p:nvPr/>
        </p:nvSpPr>
        <p:spPr>
          <a:xfrm>
            <a:off x="251460" y="1747838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315913" y="2577465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" name="文本框 3077"/>
          <p:cNvSpPr txBox="1"/>
          <p:nvPr/>
        </p:nvSpPr>
        <p:spPr>
          <a:xfrm>
            <a:off x="179705" y="2765425"/>
            <a:ext cx="9022715" cy="3647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体会文中以描写为主，议论、抒情等多种表达方式综合运用，及多种修辞手法综合运用的语言效果。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在把握文章感情基调的基础上进行朗读，通过朗读进入文中的情境，感受西北高原人蓬勃的生命力。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6586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阅读课文，思考下列问题：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为题，围绕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回忆和联想了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？分别表达了作者怎样的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为题有什么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作者在第一部分叙写小时候喜欢火、光的情景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吗？有什么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背景材料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，如何理解结尾段作者的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宏愿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1920" y="347345"/>
            <a:ext cx="877887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文章以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为题，围绕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灯笼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回忆和联想了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哪些事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？分别表达了作者怎样的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微信公众号：初中语文匠"/>
          <p:cNvSpPr txBox="1"/>
          <p:nvPr>
            <p:custDataLst>
              <p:tags r:id="rId1"/>
            </p:custDataLst>
          </p:nvPr>
        </p:nvSpPr>
        <p:spPr>
          <a:xfrm>
            <a:off x="1478280" y="1619885"/>
            <a:ext cx="2877185" cy="479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zh-CN" sz="3200" b="1" kern="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挑灯迎祖父</a:t>
            </a:r>
            <a:endParaRPr lang="zh-CN" altLang="zh-CN" sz="3200" b="1" kern="0" spc="23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zh-CN" sz="3200" b="1" kern="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接灯上学</a:t>
            </a:r>
            <a:endParaRPr lang="zh-CN" altLang="zh-CN" sz="3200" b="1" kern="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zh-CN" sz="3200" b="1" kern="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乡俗还愿</a:t>
            </a:r>
            <a:endParaRPr lang="zh-CN" altLang="zh-CN" sz="3200" b="1" kern="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zh-CN" sz="3200" b="1" kern="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元宵张灯</a:t>
            </a:r>
            <a:endParaRPr lang="zh-CN" altLang="zh-CN" sz="3200" b="1" kern="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zh-CN" sz="3200" b="1" kern="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族姊远嫁</a:t>
            </a:r>
            <a:endParaRPr lang="zh-CN" altLang="zh-CN" sz="3200" b="1" kern="0" spc="23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zh-CN" sz="3200" b="1" kern="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朱红描字</a:t>
            </a:r>
            <a:endParaRPr lang="zh-CN" altLang="zh-CN" sz="3200" b="1" kern="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zh-CN" sz="3200" b="1" kern="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献帝伴灯</a:t>
            </a:r>
            <a:endParaRPr lang="en-US" altLang="zh-CN" sz="3200" b="1" kern="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zh-CN" sz="3200" b="1" kern="100" spc="2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愿做马前卒</a:t>
            </a:r>
            <a:endParaRPr lang="zh-CN" altLang="zh-CN" sz="3200" b="1" kern="100" spc="23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微信公众号：初中语文匠"/>
          <p:cNvSpPr txBox="1"/>
          <p:nvPr>
            <p:custDataLst>
              <p:tags r:id="rId2"/>
            </p:custDataLst>
          </p:nvPr>
        </p:nvSpPr>
        <p:spPr>
          <a:xfrm>
            <a:off x="4355465" y="1619885"/>
            <a:ext cx="2776220" cy="479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32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——祖孙情深</a:t>
            </a:r>
            <a:endParaRPr lang="zh-CN" altLang="zh-CN" sz="32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32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——母子情切</a:t>
            </a:r>
            <a:endParaRPr lang="zh-CN" altLang="zh-CN" sz="32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32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——孤客心暖</a:t>
            </a:r>
            <a:endParaRPr lang="zh-CN" altLang="zh-CN" sz="32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32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——乡俗情浓</a:t>
            </a:r>
            <a:endParaRPr lang="zh-CN" altLang="zh-CN" sz="32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32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——感伤浮沉</a:t>
            </a:r>
            <a:endParaRPr lang="zh-CN" altLang="zh-CN" sz="3200" b="1" kern="0" spc="23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32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——迷恋文化</a:t>
            </a:r>
            <a:endParaRPr lang="zh-CN" altLang="zh-CN" sz="32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32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——岁月沧桑</a:t>
            </a:r>
            <a:endParaRPr lang="en-US" altLang="zh-CN" sz="32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3200" b="1" kern="10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——表达宏愿</a:t>
            </a:r>
            <a:endParaRPr lang="zh-CN" altLang="zh-CN" sz="3200" b="1" kern="100" spc="23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AS_UNIQUEID" val="1717"/>
</p:tagLst>
</file>

<file path=ppt/tags/tag101.xml><?xml version="1.0" encoding="utf-8"?>
<p:tagLst xmlns:p="http://schemas.openxmlformats.org/presentationml/2006/main">
  <p:tag name="AS_UNIQUEID" val="1718"/>
</p:tagLst>
</file>

<file path=ppt/tags/tag102.xml><?xml version="1.0" encoding="utf-8"?>
<p:tagLst xmlns:p="http://schemas.openxmlformats.org/presentationml/2006/main">
  <p:tag name="AS_UNIQUEID" val="1719"/>
</p:tagLst>
</file>

<file path=ppt/tags/tag103.xml><?xml version="1.0" encoding="utf-8"?>
<p:tagLst xmlns:p="http://schemas.openxmlformats.org/presentationml/2006/main">
  <p:tag name="AS_UNIQUEID" val="1720"/>
</p:tagLst>
</file>

<file path=ppt/tags/tag104.xml><?xml version="1.0" encoding="utf-8"?>
<p:tagLst xmlns:p="http://schemas.openxmlformats.org/presentationml/2006/main">
  <p:tag name="AS_UNIQUEID" val="1721"/>
</p:tagLst>
</file>

<file path=ppt/tags/tag105.xml><?xml version="1.0" encoding="utf-8"?>
<p:tagLst xmlns:p="http://schemas.openxmlformats.org/presentationml/2006/main">
  <p:tag name="AS_UNIQUEID" val="1722"/>
</p:tagLst>
</file>

<file path=ppt/tags/tag106.xml><?xml version="1.0" encoding="utf-8"?>
<p:tagLst xmlns:p="http://schemas.openxmlformats.org/presentationml/2006/main">
  <p:tag name="AS_UNIQUEID" val="173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TABLE_ENDDRAG_ORIGIN_RECT" val="703*668"/>
  <p:tag name="TABLE_ENDDRAG_RECT" val="9*65*703*668"/>
</p:tagLst>
</file>

<file path=ppt/tags/tag65.xml><?xml version="1.0" encoding="utf-8"?>
<p:tagLst xmlns:p="http://schemas.openxmlformats.org/presentationml/2006/main">
  <p:tag name="AS_UNIQUEID" val="4"/>
  <p:tag name="KSO_WM_BEAUTIFY_FLAG" val=""/>
</p:tagLst>
</file>

<file path=ppt/tags/tag66.xml><?xml version="1.0" encoding="utf-8"?>
<p:tagLst xmlns:p="http://schemas.openxmlformats.org/presentationml/2006/main">
  <p:tag name="KSO_WM_FULL_TEXT_BEAUTIFY_COPY_ID" val="11"/>
</p:tagLst>
</file>

<file path=ppt/tags/tag67.xml><?xml version="1.0" encoding="utf-8"?>
<p:tagLst xmlns:p="http://schemas.openxmlformats.org/presentationml/2006/main">
  <p:tag name="KSO_WM_FULL_TEXT_BEAUTIFY_COPY_ID" val="2"/>
</p:tagLst>
</file>

<file path=ppt/tags/tag68.xml><?xml version="1.0" encoding="utf-8"?>
<p:tagLst xmlns:p="http://schemas.openxmlformats.org/presentationml/2006/main">
  <p:tag name="KSO_WM_FULL_TEXT_BEAUTIFY_COPY_ID" val="36"/>
</p:tagLst>
</file>

<file path=ppt/tags/tag69.xml><?xml version="1.0" encoding="utf-8"?>
<p:tagLst xmlns:p="http://schemas.openxmlformats.org/presentationml/2006/main">
  <p:tag name="KSO_WM_FULL_TEXT_BEAUTIFY_COPY_ID" val="37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FULL_TEXT_BEAUTIFY_COPY_ID" val="38"/>
</p:tagLst>
</file>

<file path=ppt/tags/tag71.xml><?xml version="1.0" encoding="utf-8"?>
<p:tagLst xmlns:p="http://schemas.openxmlformats.org/presentationml/2006/main">
  <p:tag name="KSO_WM_FULL_TEXT_BEAUTIFY_COPY_ID" val="39"/>
</p:tagLst>
</file>

<file path=ppt/tags/tag72.xml><?xml version="1.0" encoding="utf-8"?>
<p:tagLst xmlns:p="http://schemas.openxmlformats.org/presentationml/2006/main">
  <p:tag name="KSO_WM_FULL_TEXT_BEAUTIFY_COPY_ID" val="40"/>
</p:tagLst>
</file>

<file path=ppt/tags/tag73.xml><?xml version="1.0" encoding="utf-8"?>
<p:tagLst xmlns:p="http://schemas.openxmlformats.org/presentationml/2006/main">
  <p:tag name="KSO_WM_FULL_TEXT_BEAUTIFY_COPY_ID" val="41"/>
</p:tagLst>
</file>

<file path=ppt/tags/tag74.xml><?xml version="1.0" encoding="utf-8"?>
<p:tagLst xmlns:p="http://schemas.openxmlformats.org/presentationml/2006/main">
  <p:tag name="KSO_WM_FULL_TEXT_BEAUTIFY_COPY_ID" val="43"/>
</p:tagLst>
</file>

<file path=ppt/tags/tag75.xml><?xml version="1.0" encoding="utf-8"?>
<p:tagLst xmlns:p="http://schemas.openxmlformats.org/presentationml/2006/main">
  <p:tag name="KSO_WM_FULL_TEXT_BEAUTIFY_COPY_ID" val="44"/>
</p:tagLst>
</file>

<file path=ppt/tags/tag76.xml><?xml version="1.0" encoding="utf-8"?>
<p:tagLst xmlns:p="http://schemas.openxmlformats.org/presentationml/2006/main">
  <p:tag name="KSO_WM_FULL_TEXT_BEAUTIFY_COPY_ID" val="45"/>
</p:tagLst>
</file>

<file path=ppt/tags/tag77.xml><?xml version="1.0" encoding="utf-8"?>
<p:tagLst xmlns:p="http://schemas.openxmlformats.org/presentationml/2006/main">
  <p:tag name="KSO_WM_FULL_TEXT_BEAUTIFY_COPY_ID" val="47"/>
</p:tagLst>
</file>

<file path=ppt/tags/tag78.xml><?xml version="1.0" encoding="utf-8"?>
<p:tagLst xmlns:p="http://schemas.openxmlformats.org/presentationml/2006/main">
  <p:tag name="KSO_WM_FULL_TEXT_BEAUTIFY_COPY_ID" val="38"/>
</p:tagLst>
</file>

<file path=ppt/tags/tag79.xml><?xml version="1.0" encoding="utf-8"?>
<p:tagLst xmlns:p="http://schemas.openxmlformats.org/presentationml/2006/main">
  <p:tag name="KSO_WM_FULL_TEXT_BEAUTIFY_COPY_ID" val="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FULL_TEXT_BEAUTIFY_COPY_ID" val="44"/>
</p:tagLst>
</file>

<file path=ppt/tags/tag81.xml><?xml version="1.0" encoding="utf-8"?>
<p:tagLst xmlns:p="http://schemas.openxmlformats.org/presentationml/2006/main">
  <p:tag name="KSO_WM_FULL_TEXT_BEAUTIFY_COPY_ID" val="45"/>
</p:tagLst>
</file>

<file path=ppt/tags/tag82.xml><?xml version="1.0" encoding="utf-8"?>
<p:tagLst xmlns:p="http://schemas.openxmlformats.org/presentationml/2006/main">
  <p:tag name="KSO_WM_FULL_TEXT_BEAUTIFY_COPY_ID" val="44"/>
</p:tagLst>
</file>

<file path=ppt/tags/tag83.xml><?xml version="1.0" encoding="utf-8"?>
<p:tagLst xmlns:p="http://schemas.openxmlformats.org/presentationml/2006/main">
  <p:tag name="KSO_WM_FULL_TEXT_BEAUTIFY_COPY_ID" val="44"/>
</p:tagLst>
</file>

<file path=ppt/tags/tag84.xml><?xml version="1.0" encoding="utf-8"?>
<p:tagLst xmlns:p="http://schemas.openxmlformats.org/presentationml/2006/main">
  <p:tag name="KSO_WM_FULL_TEXT_BEAUTIFY_COPY_ID" val="44"/>
</p:tagLst>
</file>

<file path=ppt/tags/tag85.xml><?xml version="1.0" encoding="utf-8"?>
<p:tagLst xmlns:p="http://schemas.openxmlformats.org/presentationml/2006/main">
  <p:tag name="AS_UNIQUEID" val="4"/>
  <p:tag name="KSO_WM_BEAUTIFY_FLAG" val=""/>
</p:tagLst>
</file>

<file path=ppt/tags/tag86.xml><?xml version="1.0" encoding="utf-8"?>
<p:tagLst xmlns:p="http://schemas.openxmlformats.org/presentationml/2006/main">
  <p:tag name="KSO_WM_FULL_TEXT_BEAUTIFY_COPY_ID" val="3"/>
</p:tagLst>
</file>

<file path=ppt/tags/tag87.xml><?xml version="1.0" encoding="utf-8"?>
<p:tagLst xmlns:p="http://schemas.openxmlformats.org/presentationml/2006/main">
  <p:tag name="KSO_WM_FULL_TEXT_BEAUTIFY_COPY_ID" val="3"/>
</p:tagLst>
</file>

<file path=ppt/tags/tag88.xml><?xml version="1.0" encoding="utf-8"?>
<p:tagLst xmlns:p="http://schemas.openxmlformats.org/presentationml/2006/main">
  <p:tag name="AS_UNIQUEID" val="550"/>
  <p:tag name="KSO_WM_DIAGRAM_VIRTUALLY_FRAME" val="{&quot;height&quot;:237.03472440944884,&quot;left&quot;:67.26881889763779,&quot;top&quot;:101.80023622047244,&quot;width&quot;:621.7640157480315}"/>
</p:tagLst>
</file>

<file path=ppt/tags/tag89.xml><?xml version="1.0" encoding="utf-8"?>
<p:tagLst xmlns:p="http://schemas.openxmlformats.org/presentationml/2006/main">
  <p:tag name="AS_UNIQUEID" val="551"/>
  <p:tag name="KSO_WM_DIAGRAM_VIRTUALLY_FRAME" val="{&quot;height&quot;:237.03472440944884,&quot;left&quot;:67.26881889763779,&quot;top&quot;:101.80023622047244,&quot;width&quot;:621.764015748031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AS_UNIQUEID" val="552"/>
  <p:tag name="KSO_WM_DIAGRAM_VIRTUALLY_FRAME" val="{&quot;height&quot;:237.03472440944884,&quot;left&quot;:67.26881889763779,&quot;top&quot;:101.80023622047244,&quot;width&quot;:621.7640157480315}"/>
</p:tagLst>
</file>

<file path=ppt/tags/tag91.xml><?xml version="1.0" encoding="utf-8"?>
<p:tagLst xmlns:p="http://schemas.openxmlformats.org/presentationml/2006/main">
  <p:tag name="AS_UNIQUEID" val="553"/>
  <p:tag name="KSO_WM_DIAGRAM_VIRTUALLY_FRAME" val="{&quot;height&quot;:237.03472440944884,&quot;left&quot;:67.26881889763779,&quot;top&quot;:101.80023622047244,&quot;width&quot;:621.7640157480315}"/>
</p:tagLst>
</file>

<file path=ppt/tags/tag92.xml><?xml version="1.0" encoding="utf-8"?>
<p:tagLst xmlns:p="http://schemas.openxmlformats.org/presentationml/2006/main">
  <p:tag name="AS_UNIQUEID" val="554"/>
  <p:tag name="KSO_WM_DIAGRAM_VIRTUALLY_FRAME" val="{&quot;height&quot;:237.03472440944884,&quot;left&quot;:67.26881889763779,&quot;top&quot;:101.80023622047244,&quot;width&quot;:621.7640157480315}"/>
</p:tagLst>
</file>

<file path=ppt/tags/tag93.xml><?xml version="1.0" encoding="utf-8"?>
<p:tagLst xmlns:p="http://schemas.openxmlformats.org/presentationml/2006/main">
  <p:tag name="AS_UNIQUEID" val="555"/>
  <p:tag name="KSO_WM_DIAGRAM_VIRTUALLY_FRAME" val="{&quot;height&quot;:237.03472440944884,&quot;left&quot;:67.26881889763779,&quot;top&quot;:101.80023622047244,&quot;width&quot;:621.7640157480315}"/>
</p:tagLst>
</file>

<file path=ppt/tags/tag94.xml><?xml version="1.0" encoding="utf-8"?>
<p:tagLst xmlns:p="http://schemas.openxmlformats.org/presentationml/2006/main">
  <p:tag name="AS_UNIQUEID" val="557"/>
</p:tagLst>
</file>

<file path=ppt/tags/tag95.xml><?xml version="1.0" encoding="utf-8"?>
<p:tagLst xmlns:p="http://schemas.openxmlformats.org/presentationml/2006/main">
  <p:tag name="KSO_WM_FULL_TEXT_BEAUTIFY_COPY_ID" val="9"/>
</p:tagLst>
</file>

<file path=ppt/tags/tag96.xml><?xml version="1.0" encoding="utf-8"?>
<p:tagLst xmlns:p="http://schemas.openxmlformats.org/presentationml/2006/main">
  <p:tag name="KSO_WM_FULL_TEXT_BEAUTIFY_COPY_ID" val="11268"/>
</p:tagLst>
</file>

<file path=ppt/tags/tag97.xml><?xml version="1.0" encoding="utf-8"?>
<p:tagLst xmlns:p="http://schemas.openxmlformats.org/presentationml/2006/main">
  <p:tag name="KSO_WM_FULL_TEXT_BEAUTIFY_COPY_ID" val="3"/>
</p:tagLst>
</file>

<file path=ppt/tags/tag98.xml><?xml version="1.0" encoding="utf-8"?>
<p:tagLst xmlns:p="http://schemas.openxmlformats.org/presentationml/2006/main">
  <p:tag name="AS_UNIQUEID" val="1715"/>
</p:tagLst>
</file>

<file path=ppt/tags/tag99.xml><?xml version="1.0" encoding="utf-8"?>
<p:tagLst xmlns:p="http://schemas.openxmlformats.org/presentationml/2006/main">
  <p:tag name="AS_UNIQUEID" val="1716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3430</Words>
  <Application>WPS 演示</Application>
  <PresentationFormat>宽屏</PresentationFormat>
  <Paragraphs>287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Wingdings</vt:lpstr>
      <vt:lpstr>黑体</vt:lpstr>
      <vt:lpstr>汉语拼音</vt:lpstr>
      <vt:lpstr>Verdana</vt:lpstr>
      <vt:lpstr>微软雅黑</vt:lpstr>
      <vt:lpstr>Arial Unicode MS</vt:lpstr>
      <vt:lpstr>Calibri</vt:lpstr>
      <vt:lpstr>楷体</vt:lpstr>
      <vt:lpstr>华文新魏</vt:lpstr>
      <vt:lpstr>Arial</vt:lpstr>
      <vt:lpstr>WPS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171</cp:revision>
  <dcterms:created xsi:type="dcterms:W3CDTF">2019-06-19T02:08:00Z</dcterms:created>
  <dcterms:modified xsi:type="dcterms:W3CDTF">2025-01-08T04:06:18Z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4054A115737A40719DFF51EDF1B1B61E_13</vt:lpwstr>
  </property>
</Properties>
</file>