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4161" r:id="rId1"/>
    <p:sldMasterId id="2147484173" r:id="rId2"/>
  </p:sldMasterIdLst>
  <p:notesMasterIdLst>
    <p:notesMasterId r:id="rId3"/>
  </p:notesMasterIdLst>
  <p:sldIdLst>
    <p:sldId id="284" r:id="rId4"/>
    <p:sldId id="521" r:id="rId5"/>
    <p:sldId id="522" r:id="rId6"/>
    <p:sldId id="523" r:id="rId7"/>
    <p:sldId id="525" r:id="rId8"/>
    <p:sldId id="526" r:id="rId9"/>
    <p:sldId id="562" r:id="rId10"/>
    <p:sldId id="533" r:id="rId11"/>
    <p:sldId id="535" r:id="rId12"/>
    <p:sldId id="539" r:id="rId13"/>
    <p:sldId id="369" r:id="rId14"/>
    <p:sldId id="574" r:id="rId15"/>
    <p:sldId id="566" r:id="rId16"/>
    <p:sldId id="573" r:id="rId17"/>
    <p:sldId id="567" r:id="rId18"/>
    <p:sldId id="578" r:id="rId19"/>
    <p:sldId id="568" r:id="rId20"/>
    <p:sldId id="581" r:id="rId21"/>
    <p:sldId id="569" r:id="rId22"/>
    <p:sldId id="575" r:id="rId23"/>
    <p:sldId id="570" r:id="rId24"/>
    <p:sldId id="580" r:id="rId25"/>
    <p:sldId id="571" r:id="rId26"/>
    <p:sldId id="577" r:id="rId27"/>
    <p:sldId id="572" r:id="rId28"/>
    <p:sldId id="582" r:id="rId29"/>
    <p:sldId id="538" r:id="rId30"/>
    <p:sldId id="540" r:id="rId31"/>
    <p:sldId id="542" r:id="rId32"/>
    <p:sldId id="543" r:id="rId33"/>
    <p:sldId id="544" r:id="rId34"/>
    <p:sldId id="545" r:id="rId35"/>
    <p:sldId id="546" r:id="rId36"/>
    <p:sldId id="547" r:id="rId37"/>
    <p:sldId id="548" r:id="rId38"/>
    <p:sldId id="549" r:id="rId39"/>
    <p:sldId id="550" r:id="rId40"/>
    <p:sldId id="551" r:id="rId41"/>
    <p:sldId id="552" r:id="rId42"/>
    <p:sldId id="553" r:id="rId43"/>
    <p:sldId id="559" r:id="rId44"/>
    <p:sldId id="554" r:id="rId45"/>
    <p:sldId id="555" r:id="rId46"/>
    <p:sldId id="556" r:id="rId47"/>
    <p:sldId id="557" r:id="rId48"/>
    <p:sldId id="558" r:id="rId49"/>
    <p:sldId id="560" r:id="rId50"/>
  </p:sldIdLst>
  <p:sldSz cx="9144000" cy="6858000" type="screen4x3"/>
  <p:notesSz cx="6858000" cy="9144000"/>
  <p:custDataLst>
    <p:tags r:id="rId5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>
          <p15:clr>
            <a:srgbClr val="A4A3A4"/>
          </p15:clr>
        </p15:guide>
        <p15:guide id="2" pos="290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2386" autoAdjust="0"/>
  </p:normalViewPr>
  <p:slideViewPr>
    <p:cSldViewPr>
      <p:cViewPr varScale="1">
        <p:scale>
          <a:sx n="64" d="100"/>
          <a:sy n="64" d="100"/>
        </p:scale>
        <p:origin x="864" y="66"/>
      </p:cViewPr>
      <p:guideLst>
        <p:guide orient="horz" pos="2168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90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tags" Target="tags/tag1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6C9590-5AEC-483B-86F6-044D788AFFE9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FB135-F0CB-4FDB-8582-9BD8C5DC2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25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kern="1200" baseline="0" smtClean="0">
                <a:latin typeface="+mn-lt"/>
                <a:ea typeface="黑体" panose="02010609060101010101" pitchFamily="49" charset="-122"/>
                <a:cs typeface="+mn-cs"/>
              </a:rPr>
              <a:t>中国是个具有五千年悠久历史和灿烂文化的文明古国，祖先为我们留下了丰富而又宝贵的文化遗产，丰富而有韵味的语言就是其中之一，熟语更是这个语言宝库中的瑰宝。现在就让我们一起走进那包罗万象的熟语世界，领略一下</a:t>
            </a:r>
            <a:r>
              <a:rPr lang="zh-CN" altLang="en-US" sz="1400" b="1" kern="1200" baseline="0" smtClean="0">
                <a:latin typeface="+mn-lt"/>
                <a:ea typeface="黑体" panose="02010609060101010101" pitchFamily="49" charset="-122"/>
                <a:cs typeface="+mn-cs"/>
              </a:rPr>
              <a:t>她的</a:t>
            </a:r>
            <a:r>
              <a:rPr lang="zh-CN" altLang="en-US" sz="1600" b="1" kern="1200" baseline="0" smtClean="0">
                <a:latin typeface="+mn-lt"/>
                <a:ea typeface="黑体" panose="02010609060101010101" pitchFamily="49" charset="-122"/>
                <a:cs typeface="+mn-cs"/>
              </a:rPr>
              <a:t>风采。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010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、注意准确简洁，防范“重复累赘”</a:t>
            </a:r>
            <a:endParaRPr lang="zh-CN" altLang="en-US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在使用成语时要注意将成语的意思和句子的语意进行比照，避免成语隐含义与句子语意的重复。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）弄清成语的真正含义，其已含的意思在句中不能再有部分阐述。如“忍俊不禁”意为忍不住笑，不能说“忍俊不禁地笑了”。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）在使用的时候可以借助“代入法”。所谓“代入法”，就是用成语的准确解释取代成语放入句子里，结合上下文，阅读几遍，就可以发现问题，从而避免赘余。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410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、注意语法功能，防范“搭配不当”</a:t>
            </a:r>
            <a:endParaRPr lang="zh-CN" altLang="en-US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成语具有一定的语法功能，在使用中，每个成语与其他词语的搭配都有相对稳定的语法结构，如果违反这种搭配，就容易出错。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）有的只能做谓语。如“深思熟虑” 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）有的只能做修饰语，如“大名鼎鼎”“津津有味”。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）有的不能带宾语，如“出奇制胜”“漠不关心”“司空见惯”“求全责备”。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）有的只能与否定词搭配，如“一蹴而就”“同日而语”“望其项背”“相提并论”“一概而论”。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506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、注意词语程度，防范“轻重不分”</a:t>
            </a:r>
            <a:endParaRPr lang="zh-CN" altLang="en-US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有些成语词义较轻，有些成语词义较重，这就要求考生根据特定的语言环境选用词义轻重适度的成语，既不能违背语境逻辑，也不能违背事理逻辑，以避免大词小用或小词大用。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防范“轻重不分”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避免成语使用轻重不当，可以采用如下策略：一是准确把握语境描述的程度；二是准确把握成语词义的轻重程度；三是对常见易错的、轻重有别的成语做归类整理，经常温习。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33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86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、注意细微差别，防范“近义误用”</a:t>
            </a:r>
            <a:endParaRPr lang="zh-CN" altLang="en-US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有些成语彼此相似，在使用中极易混淆，如果辨析不精细，就会错用。对于此类词语，需要把握各自词义的重点，用心辨析两词中相异语素的含义，进而弄清两词的区别，才能避免误用。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792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864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来源：</a:t>
            </a:r>
            <a:r>
              <a:rPr lang="zh-CN" altLang="en-US" sz="12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（1）来自人们口头广泛流传的现成语言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（2）来自书面语言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solidFill>
                  <a:srgbClr val="000099"/>
                </a:solidFill>
                <a:latin typeface="Times New Roman" panose="02020603050405020304" pitchFamily="18" charset="0"/>
              </a:rPr>
              <a:t>成语有哪些来源？</a:t>
            </a:r>
          </a:p>
          <a:p>
            <a:pPr eaLnBrk="1" hangingPunct="1"/>
            <a:r>
              <a:rPr lang="en-US" altLang="zh-CN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来源于历史故事：</a:t>
            </a:r>
            <a:r>
              <a:rPr lang="zh-CN" altLang="en-US" sz="1200" b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望梅止渴、洛阳纸贵 、三顾茅庐、指鹿为马</a:t>
            </a:r>
            <a:r>
              <a:rPr lang="zh-CN" altLang="en-US" sz="120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1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来源于寓言故事：</a:t>
            </a:r>
            <a:r>
              <a:rPr lang="zh-CN" altLang="en-US" sz="1200" b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守株待兔、刻舟求剑、叶公好龙、狐假虎威</a:t>
            </a:r>
            <a:endParaRPr lang="zh-CN" altLang="en-US" sz="1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来源于神话传说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sz="1200" b="1" smtClean="0">
                <a:latin typeface="华文中宋" panose="02010600040101010101" pitchFamily="2" charset="-122"/>
                <a:ea typeface="微软雅黑" panose="020b0503020204020204" pitchFamily="34" charset="-122"/>
              </a:rPr>
              <a:t>开天辟地、精卫填海 、夸父追日、八仙过海 各显神通 </a:t>
            </a:r>
            <a:endParaRPr lang="zh-CN" altLang="en-US" sz="1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来源于古典文学作品</a:t>
            </a:r>
            <a:r>
              <a:rPr lang="zh-CN" altLang="en-US" sz="1200" b="1" smtClean="0">
                <a:latin typeface="华文中宋" panose="02010600040101010101" pitchFamily="2" charset="-122"/>
                <a:ea typeface="微软雅黑" panose="020b0503020204020204" pitchFamily="34" charset="-122"/>
              </a:rPr>
              <a:t>游目骋怀、醉翁之意不在酒 、高山流水、千山万水</a:t>
            </a:r>
            <a:endParaRPr lang="zh-CN" altLang="en-US" sz="1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497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150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、注意关键字词，切忌“望文生义”</a:t>
            </a:r>
            <a:endParaRPr lang="en-US" altLang="zh-CN" smtClean="0"/>
          </a:p>
          <a:p>
            <a:r>
              <a:rPr lang="zh-CN" altLang="en-US" smtClean="0"/>
              <a:t>望文生义，即只按照字面意思来理解成语的含义，不了解成语的确切含义，从而做出错误的判断。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）许多成语是在</a:t>
            </a:r>
            <a:r>
              <a:rPr lang="zh-CN" altLang="en-US" sz="1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特定的语境中形成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的，有些来源于历史故事、神话寓言或古代诗文，有些具有深层的含义。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）吃透关键词。如“不刊之论”的“刊”易误解成“刊载”。而实际上“不刊之论”这一成语意为“不能改动或不可磨灭的言论（刊：削除；修改。）”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）不熟悉的成语一定不能乱用，要弄清楚它的来龙去脉，掌握其相关典故，透析其意思，才能游刃有余，运用自如。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）了解词源典故。成语的形成是一个长期的过程，不能只凭字面意思想当然地理解。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）整体把握词义。如“差强人意”易误解为让人不满意。实际上它是大体上还能让人满意的意思。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288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【例</a:t>
            </a:r>
            <a:r>
              <a:rPr lang="en-US" altLang="zh-CN" sz="1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12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这部精彩的电视剧播出时，几乎</a:t>
            </a:r>
            <a:r>
              <a:rPr lang="zh-CN" altLang="en-US" sz="1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万人空巷</a:t>
            </a:r>
            <a:r>
              <a:rPr lang="zh-CN" altLang="en-US" sz="12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，人们在家里守着荧屏，街上显得静悄悄的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200" b="1" smtClean="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200" b="1" smtClean="0">
              <a:solidFill>
                <a:srgbClr val="121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200" b="1" smtClean="0">
              <a:solidFill>
                <a:srgbClr val="121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716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、注意使用对象，防范“张冠李戴”</a:t>
            </a:r>
            <a:endParaRPr lang="en-US" altLang="zh-CN" sz="12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有些成语只适用于描述特定的人或事，有特定的指向性，命题者常常偷梁换柱，张冠李戴，把使用的对象、特定的指向有意弄错。</a:t>
            </a:r>
            <a:endParaRPr lang="en-US" altLang="zh-CN" sz="12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）是人是物要分清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如“巧夺天工”形容的对象是人的技能或人工物品，不能用来形容自然美景。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）特定对象记心中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有的专用于男女或夫妻关系。如：举案齐眉、相敬如宾、琴瑟之好、破镜重圆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有的专用于某一领域。如：美轮美奂，只用于形容屋舍高大华美，不能用来形容艺术品。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有的专用于群体。如：神神学习，只能指群体，不能指个体。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225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、注意感情色彩，防范“褒贬误用”</a:t>
            </a:r>
            <a:endParaRPr lang="en-US" altLang="zh-CN" sz="12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从感情色彩上可分为褒义、中性和贬义三类。具有褒义色彩的成语，通常表达肯定、赞扬的情感态度；含贬义色彩的成语，则表达否定与批判的情感态度；介于二者之间的则是含中性色彩的成语。在使用过程中，必须辨清褒贬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）具有褒奖、赞扬色彩的成语，用于正面、积极的人或物，如“危言危行”“凤毛麟角”等。褒义误用为贬义，如“目无全牛”“如火如荼”都是褒义词，常被误用为贬义词。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）具有贬抑、批评色彩的成语，用于反面、消极的人或物，如“猫鼠同眠”“上下其手”等。贬义误用为褒义，如“天花乱坠”是贬义词，常被误用为褒义词。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）没有明显褒扬、贬抑色彩的中性词，适用范围较宽，如：“举一反三” “承上启下”等。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238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、注意用语得体，防范“谦敬错位”</a:t>
            </a:r>
            <a:endParaRPr lang="en-US" altLang="zh-CN" sz="12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我们在使用成语时要注意场合，做到自谦敬人，得体合度。如果分辨不清，就会导致谦敬错位。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）成语的使用有其特定的场合，有的还要区别尊卑、长幼、主宾、男女等。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常见的敬辞有：鼎力相助、不吝赐教、虚怀若谷、大驾光临、高抬贵手、高朋满座、卓尔不群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）敬辞用于对方，而不是他方（第三方）；谦辞用于自己。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常见的谦辞有：抛砖引玉、蓬荜生辉、不情之请、狗尾续貂、敬谢不敏、信笔涂鸦、不足挂齿、姑妄言之、一孔之见、雕虫小技。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28211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160898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77746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12904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EFCDE-5021-4B1D-B222-76AD66A4D2CC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38893737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408618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52064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222935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44198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638168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961337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90995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340301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621850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04839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008285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412624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077024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152351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69992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589608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56951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74988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73370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image" Target="../media/image2.gif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008B3-A2A8-4122-B203-1F754FBFCC6C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596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2" r:id="rId1"/>
    <p:sldLayoutId id="2147484163" r:id="rId2"/>
    <p:sldLayoutId id="2147484164" r:id="rId3"/>
    <p:sldLayoutId id="2147484165" r:id="rId4"/>
    <p:sldLayoutId id="2147484166" r:id="rId5"/>
    <p:sldLayoutId id="2147484167" r:id="rId6"/>
    <p:sldLayoutId id="2147484168" r:id="rId7"/>
    <p:sldLayoutId id="2147484169" r:id="rId8"/>
    <p:sldLayoutId id="2147484170" r:id="rId9"/>
    <p:sldLayoutId id="2147484171" r:id="rId10"/>
    <p:sldLayoutId id="2147484172" r:id="rId11"/>
    <p:sldLayoutId id="2147484185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35009-DCC4-4767-9168-BBD603FF9880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9" descr="010192"/>
          <p:cNvPicPr>
            <a:picLocks noRot="1"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-1016"/>
            <a:ext cx="900000" cy="745715"/>
          </a:xfrm>
          <a:prstGeom prst="rect">
            <a:avLst/>
          </a:prstGeom>
        </p:spPr>
      </p:pic>
      <p:pic>
        <p:nvPicPr>
          <p:cNvPr id="8" name="Picture 10" descr="010192"/>
          <p:cNvPicPr>
            <a:picLocks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 bwMode="auto">
          <a:xfrm>
            <a:off x="8254244" y="-3870"/>
            <a:ext cx="900000" cy="745714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55017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gi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gif" /><Relationship Id="rId4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.gi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.gi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gi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gi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.gif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.gi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.gi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.gi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4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5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7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Relationship Id="rId4" Type="http://schemas.openxmlformats.org/officeDocument/2006/relationships/image" Target="../media/image10.png" /><Relationship Id="rId5" Type="http://schemas.openxmlformats.org/officeDocument/2006/relationships/image" Target="../media/image1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WordArt 2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2938" y="2286000"/>
            <a:ext cx="7688262" cy="24685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zo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547664" y="1700808"/>
            <a:ext cx="59046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mtClean="0">
                <a:latin typeface="黑体" panose="02010609060101010101" pitchFamily="49" charset="-122"/>
                <a:ea typeface="黑体" panose="02010609060101010101" pitchFamily="49" charset="-122"/>
              </a:rPr>
              <a:t>辨析成语八角度</a:t>
            </a:r>
            <a:endParaRPr lang="zh-CN" altLang="en-US" sz="9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6883246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、注意关键词，防范“望文生义”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373" y="1885836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防范“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望文生义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237764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9100" y="1011724"/>
            <a:ext cx="7704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）许多成语是在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特定的语境中形成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的，有些来源于历史故事、神话寓言或古代诗文，有些具有深层的含义。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616" y="2767791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吃透关键词。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5616" y="3338046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不熟悉的成语一定不能乱用，要弄清楚它的来龙去脉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，掌握其相关典故，透析其意思，才能游刃有余，运用自如。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5616" y="5576103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了解词源典故。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17028" y="6136669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整体把握词义。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250825" y="1052513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对一些成语，想当然地从字面上认定其意思，导致误用 。 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214313" y="2205038"/>
            <a:ext cx="8689975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3200" b="1">
                <a:solidFill>
                  <a:srgbClr val="02020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这部精彩的电视剧播出时，几乎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万人空巷</a:t>
            </a:r>
            <a:r>
              <a:rPr lang="zh-CN" altLang="en-US" sz="3200" b="1">
                <a:solidFill>
                  <a:srgbClr val="02020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，人们在家里守着荧屏，街上显得静悄悄</a:t>
            </a:r>
            <a:r>
              <a:rPr lang="zh-CN" altLang="en-US" sz="3200" b="1" smtClean="0">
                <a:solidFill>
                  <a:srgbClr val="02020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b="1">
              <a:solidFill>
                <a:srgbClr val="12131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250825" y="3417952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【解析】“万人空巷”</a:t>
            </a:r>
            <a:r>
              <a:rPr lang="zh-CN" altLang="en-US" sz="3200" b="1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是说人们都从巷子里出来到大街上,多形容庆祝、欢迎等</a:t>
            </a:r>
            <a:r>
              <a:rPr lang="zh-CN" altLang="en-US" sz="32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盛况。 </a:t>
            </a:r>
            <a:endParaRPr lang="zh-CN" altLang="en-US" sz="3200" b="1">
              <a:solidFill>
                <a:srgbClr val="02020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250825" y="4581525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solidFill>
                  <a:srgbClr val="02020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兴华实业公司与菇农的纠纷，有关方面调解无果后，不得不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对簿公堂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。</a:t>
            </a:r>
          </a:p>
        </p:txBody>
      </p:sp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250825" y="5734050"/>
            <a:ext cx="8653463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【解析】“对簿公堂”</a:t>
            </a:r>
            <a:r>
              <a:rPr lang="zh-CN" altLang="en-US" sz="3200" b="1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是指“到公堂上受审讯”，此误解为“到法庭对质”</a:t>
            </a:r>
            <a:r>
              <a:rPr lang="zh-CN" altLang="en-US" sz="320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9464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65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、注意关键词，防范“望文生义”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772900" y="12420600"/>
            <a:ext cx="3429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9536886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227748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张冠李戴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24744"/>
            <a:ext cx="144016" cy="432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2112" y="936039"/>
            <a:ext cx="2016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是人是物要分清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5565" y="3899460"/>
            <a:ext cx="19442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特定对象记心中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36536" y="1052736"/>
            <a:ext cx="57699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“巧夺天工”形容的对象是人的技能或人工物品，不能用来形容自然美景。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2385" y="2688941"/>
            <a:ext cx="5764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①有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的专用于男女或夫妻关系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。如：举案齐眉、相敬如宾、琴瑟之好、破镜重圆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38096" y="4163596"/>
            <a:ext cx="599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②有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的专用于某一领域。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如：美轮美奂，只用于形容屋舍高大华美，不能用来形容艺术品。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、注意使用对象，防范“张冠李戴”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832" y="5683338"/>
            <a:ext cx="61776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③有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的专用于群体。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：莘莘学子，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只能指群体，不能指个体。</a:t>
            </a:r>
          </a:p>
        </p:txBody>
      </p:sp>
      <p:sp>
        <p:nvSpPr>
          <p:cNvPr id="6" name="虚尾箭头 5"/>
          <p:cNvSpPr/>
          <p:nvPr/>
        </p:nvSpPr>
        <p:spPr>
          <a:xfrm>
            <a:off x="2802638" y="1665769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2966302" y="2980015"/>
            <a:ext cx="144016" cy="36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4375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12" grpId="0"/>
      <p:bldP spid="14" grpId="0"/>
      <p:bldP spid="5" grpId="0"/>
      <p:bldP spid="6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50825" y="1052513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每个成语都有其</a:t>
            </a:r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适用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范围和对象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，若使用不当，就要出差错。 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50825" y="2205038"/>
            <a:ext cx="8653463" cy="157003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古人中不乏刻苦学习的楷模，悬梁刺股者、秉烛达旦者、闻鸡起舞者，在历史上</a:t>
            </a:r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汗牛充栋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50825" y="3860800"/>
            <a:ext cx="8653463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】“汗牛充栋”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是形容“书籍”很多，此用于“人”，适用对象误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50825" y="5013325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他从小就喜欢画画,常在纸上</a:t>
            </a:r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信笔涂鸦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,现在他画的鸟已是</a:t>
            </a:r>
            <a:r>
              <a:rPr lang="zh-CN" altLang="en-US" sz="3200" b="1" smtClean="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栩栩如生。</a:t>
            </a:r>
            <a:endParaRPr lang="zh-CN" altLang="en-US" sz="3200" b="1">
              <a:solidFill>
                <a:srgbClr val="12131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50825" y="6165850"/>
            <a:ext cx="8655050" cy="5842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】“信笔涂鸦”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是指写字,不是画画 。</a:t>
            </a: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、注意使用对象，防范“张冠李戴”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142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839693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褒贬误用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97352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29677" y="936039"/>
            <a:ext cx="48021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具有褒奖、赞扬色彩的成语，用于正面、积极的人或物，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如“危言危行”“凤毛麟角”等。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616" y="3106703"/>
            <a:ext cx="48161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具有贬抑、批评色彩的成语，用于反面、消极的人或物，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如“猫鼠同眠”“上下其手”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88688" y="934849"/>
            <a:ext cx="29650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褒义误用为贬义，如“目无全牛”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“如火如荼” 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57029" y="3314801"/>
            <a:ext cx="27854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贬义误用为褒义，如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“天花乱坠”。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8277" y="5171708"/>
            <a:ext cx="7948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）没有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明显褒扬、贬抑色彩的中性词，适用范围较宽，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如：“举一反三” “承上启下”等。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、注意感情色彩，防范“褒贬误用”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5796136" y="1787090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5817029" y="3920312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675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12" grpId="0"/>
      <p:bldP spid="14" grpId="0"/>
      <p:bldP spid="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不辨色彩主要表现在褒贬误用、语体色彩不当等方面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250825" y="2060575"/>
            <a:ext cx="8653463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这些年轻的科学家决心以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无所不为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的勇气，克服重重困难，去探索大自然的奥秘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2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250825" y="3213100"/>
            <a:ext cx="8642350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【解析】“无所不为”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是指“什么坏事都敢干”，此误将贬义词用作褒义词了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179388" y="4365625"/>
            <a:ext cx="8964612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陕西剪纸粗犷朴实，简练夸张，同江南细致工整的风格相比，真是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半斤八两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，各有千秋。 </a:t>
            </a:r>
          </a:p>
        </p:txBody>
      </p:sp>
      <p:sp>
        <p:nvSpPr>
          <p:cNvPr id="21512" name="Text Box 9"/>
          <p:cNvSpPr txBox="1">
            <a:spLocks noChangeArrowheads="1"/>
          </p:cNvSpPr>
          <p:nvPr/>
        </p:nvSpPr>
        <p:spPr bwMode="auto">
          <a:xfrm>
            <a:off x="250825" y="5516563"/>
            <a:ext cx="8642350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3200" b="1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口头语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“半斤八两”</a:t>
            </a:r>
            <a:r>
              <a:rPr lang="zh-CN" altLang="en-US" sz="3200" b="1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常含贬义，且语体色彩也不妥  。</a:t>
            </a: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、注意感情色彩，防范“褒贬误用”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7732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0485" grpId="0"/>
      <p:bldP spid="215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839693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谦敬错位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97352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5616" y="936039"/>
            <a:ext cx="34423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成语的使用有其特定的场合，有的还要区别尊卑、长幼、主宾、男女等。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616" y="3875242"/>
            <a:ext cx="31683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敬辞用于对方，而不是他方（第三方）；谦辞用于自己。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48064" y="1090479"/>
            <a:ext cx="39767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常见的敬辞有：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鼎力相助、不吝赐教、虚怀若谷、大驾光临、高抬贵手、高朋满座、</a:t>
            </a:r>
            <a:r>
              <a:rPr lang="zh-CN" altLang="en-US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卓尔不群。</a:t>
            </a:r>
            <a:endParaRPr lang="en-US" altLang="zh-CN" sz="32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4008" y="3717032"/>
            <a:ext cx="44657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常见的谦辞有：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抛砖引玉、蓬荜生辉、不情之请、狗尾续貂、敬谢不敏、信笔涂鸦、不足挂齿、姑妄言之、一孔之见、雕虫小技。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、注意用语得体，防范“谦敬错位”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4572000" y="2204864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4107484" y="5053225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126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12" grpId="0"/>
      <p:bldP spid="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6113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有些成语是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谦词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只能对己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；有些成语是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敬词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只能对人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。如果辨别不准，就会导致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谦敬错位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250825" y="2492375"/>
            <a:ext cx="8653463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你放心，你的困难就是我的困难，换房子的事我一定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鼎力相助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250825" y="3573463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】“鼎立相助”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即大力相助，是敬辞，误用为谦辞</a:t>
            </a: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250825" y="4652963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在这里，我就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不吝赐教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，谈点看法，跟你商榷。</a:t>
            </a:r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auto">
          <a:xfrm>
            <a:off x="250825" y="5805488"/>
            <a:ext cx="8653463" cy="1077218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 “不吝赐教”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用于请教别人指教自己的客套话，是敬辞，误用为谦辞了。</a:t>
            </a:r>
            <a:endParaRPr lang="en-US" altLang="zh-CN" sz="3200" b="1">
              <a:solidFill>
                <a:srgbClr val="121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、注意用语得体，防范“谦敬错位”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29021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  <p:bldP spid="225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839693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重复累赘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97352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5616" y="936039"/>
            <a:ext cx="34423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弄清成语的真正含义，其已含的意思在句中不能再有部分阐述。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616" y="3875242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在使用的时候可以借助“代入法”。所谓“代入法”，就是用成语的准确解释取代成语放入句子里，结合上下文，阅读几遍，就可以发现问题，从而避免赘余。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12000" y="926718"/>
            <a:ext cx="39244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“安居乐业”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为安定地生活，愉快地工作，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不能说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“人民的生活安居乐业”。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、注意准确简洁，防范“重复累赘”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4572000" y="2204864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877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4000" b="1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熟语的特点及类型。 </a:t>
            </a:r>
            <a:endParaRPr lang="en-US" altLang="zh-CN" sz="4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、了解成语、惯用语、歇后语  的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构成。</a:t>
            </a:r>
            <a:endParaRPr lang="en-US" altLang="zh-CN" sz="4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、能正确使用熟语，特别是成语。</a:t>
            </a:r>
          </a:p>
        </p:txBody>
      </p:sp>
    </p:spTree>
    <p:extLst>
      <p:ext uri="{BB962C8B-B14F-4D97-AF65-F5344CB8AC3E}">
        <p14:creationId xmlns:p14="http://schemas.microsoft.com/office/powerpoint/2010/main" val="2845943334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250825" y="1052513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与成语相同意思的在句子上下文已有表述，导致语意重复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250825" y="2204864"/>
            <a:ext cx="8653463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他只不过在做自己的事情，顺便帮了一下别人，没想到却受到了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不虞之誉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250825" y="3356992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不虞”就是“没料到”的意思与“没想到”重复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250825" y="4509120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看到黄宏表演的小品，一向严肃的父亲也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忍俊不禁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地笑起来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250825" y="5661248"/>
            <a:ext cx="8637588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【解析】“忍俊不禁”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就含有“笑起来”之意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、注意准确简洁，防范“重复累赘”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93871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  <p:bldP spid="194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839693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搭配不当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97352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3608" y="936039"/>
            <a:ext cx="34423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有的只能做谓语。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3608" y="2084655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有的只能做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修饰语。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6016" y="1342509"/>
            <a:ext cx="4122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“深思熟虑”。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、注意语法功能，防范“搭配不当”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4139952" y="1490849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413" y="3527004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）有的不能带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宾语。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3268" y="5052310"/>
            <a:ext cx="24972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）有的只能与否定词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搭配。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56505" y="2084655"/>
            <a:ext cx="38908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如“大名鼎鼎”“津津有味”。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0529" y="3330858"/>
            <a:ext cx="43859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如“出奇制胜”“漠不关心”“司空见惯”“求全责备”。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0444" y="5094430"/>
            <a:ext cx="52880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如“一蹴而就”“同日而语”“望其项背”“相提并论”“一概而论”。</a:t>
            </a:r>
          </a:p>
        </p:txBody>
      </p:sp>
      <p:sp>
        <p:nvSpPr>
          <p:cNvPr id="16" name="虚尾箭头 15"/>
          <p:cNvSpPr/>
          <p:nvPr/>
        </p:nvSpPr>
        <p:spPr>
          <a:xfrm>
            <a:off x="4139952" y="2516703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3746717" y="4031100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虚尾箭头 17"/>
          <p:cNvSpPr/>
          <p:nvPr/>
        </p:nvSpPr>
        <p:spPr>
          <a:xfrm>
            <a:off x="3388396" y="5780710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1980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6" grpId="0"/>
      <p:bldP spid="5" grpId="0"/>
      <p:bldP spid="7" grpId="0"/>
      <p:bldP spid="8" grpId="0"/>
      <p:bldP spid="12" grpId="0"/>
      <p:bldP spid="14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169551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</a:rPr>
              <a:t>成语与句中其他成分搭配不当（既有主干的搭配，也有修饰语的</a:t>
            </a:r>
            <a:r>
              <a:rPr lang="zh-CN" altLang="en-US" sz="3400" b="1" smtClean="0">
                <a:latin typeface="黑体" panose="02010609060101010101" pitchFamily="49" charset="-122"/>
                <a:ea typeface="黑体" panose="02010609060101010101" pitchFamily="49" charset="-122"/>
              </a:rPr>
              <a:t>搭配）。</a:t>
            </a:r>
            <a:endParaRPr kumimoji="1" lang="zh-CN" altLang="en-US" sz="3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50825" y="2060575"/>
            <a:ext cx="8653463" cy="1077218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当登上黄山天都峰的鲫鱼背时，人们都常有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如临深渊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，如履薄冰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的那种恐惧之感 。 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50825" y="3213100"/>
            <a:ext cx="8642350" cy="1077218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如临深渊，如履薄冰”表示小心、谨慎、不能修辞“恐惧”这一中心语 。 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79388" y="4365625"/>
            <a:ext cx="8964612" cy="104644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兄弟俩原来关系亲密，好得不可开交，但是自从弟弟结了婚，不知怎的，两兄弟渐渐</a:t>
            </a:r>
            <a:r>
              <a:rPr lang="zh-CN" altLang="en-US" sz="3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形同路人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50825" y="5516563"/>
            <a:ext cx="8642350" cy="113877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形同路人”表现的是一种结果，不能受“渐渐”限制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、注意语法功能，防范“搭配不当”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924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556792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轻重不分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971600" y="1989200"/>
            <a:ext cx="144016" cy="324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7008" y="1733199"/>
            <a:ext cx="7776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准确把握语境描述的程度；</a:t>
            </a:r>
            <a:endParaRPr lang="en-US" altLang="zh-CN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7008" y="2694984"/>
            <a:ext cx="7888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准确把握成语词义的轻重程度；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、注意词语程度，防范“轻重不分”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7008" y="4149080"/>
            <a:ext cx="78100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对常见易错的、轻重有别的成语做归类整理，经常温习。</a:t>
            </a:r>
          </a:p>
        </p:txBody>
      </p:sp>
    </p:spTree>
    <p:extLst>
      <p:ext uri="{BB962C8B-B14F-4D97-AF65-F5344CB8AC3E}">
        <p14:creationId xmlns:p14="http://schemas.microsoft.com/office/powerpoint/2010/main" val="14754873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成语与上下文描述的情景相比，夸大其辞，轻重失调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250825" y="1989138"/>
            <a:ext cx="8653463" cy="157003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刚一起跑，我班的胡艳艳就滑倒了，他爬起来奋力追赶，离终点</a:t>
            </a:r>
            <a:r>
              <a:rPr lang="zh-CN" altLang="en-US" sz="3200" b="1" smtClean="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20米时终于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后起之秀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，夺得3000米跑的第一名。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b="1">
              <a:solidFill>
                <a:srgbClr val="12131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250825" y="3573463"/>
            <a:ext cx="8642350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“后起之秀”所指后出现或新成长起来的优秀人物，此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大词小用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华文新魏" pitchFamily="2" charset="-122"/>
                <a:ea typeface="华文新魏" pitchFamily="2" charset="-122"/>
              </a:rPr>
              <a:t>。 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250825" y="4652963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洪水冲垮了李老汉的房子，全村人都很难过，村前村后，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哀鸿遍野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250825" y="5734050"/>
            <a:ext cx="8642350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“哀鸿遍野”比喻旧社会到处是呻咛呼号，流离失所的灾民。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程度太重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、注意词语程度，防范“轻重不分”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53981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556792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近义误用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、注意细微差别，防范“近义误用”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664" y="1412776"/>
            <a:ext cx="714007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有些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成语彼此相似，在使用中极易混淆，如果辨析不精细，就会错用。对于此类词语，需要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把握各自词义的重点，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用心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辨析两词中相异语素的含义，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进而弄清两词的区别，才能避免误用。</a:t>
            </a:r>
          </a:p>
        </p:txBody>
      </p:sp>
      <p:sp>
        <p:nvSpPr>
          <p:cNvPr id="12" name="虚尾箭头 11"/>
          <p:cNvSpPr/>
          <p:nvPr/>
        </p:nvSpPr>
        <p:spPr>
          <a:xfrm>
            <a:off x="1027008" y="3429000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9590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13877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有些成语与其他成语由于读音、字形相近或具有某些共同的语素，使用时极易混淆。</a:t>
            </a: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0825" y="2060848"/>
            <a:ext cx="8653463" cy="1077218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 smtClean="0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过去的上海滩是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鱼目混珠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之地，以前人们在那里做事情格外小心。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50825" y="3140968"/>
            <a:ext cx="8653463" cy="95410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鱼目混珠”比喻拿假的东西冒充真的东西，一般形容物，不指人。应为“鱼龙混杂”比喻坏人和好人混在一起。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50825" y="4214698"/>
            <a:ext cx="8653463" cy="144655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en-US" altLang="zh-CN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2014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日，习近平在中央纪委三次全会上强调，解决好保持党同人民群众的血肉联系问题，不可能一劳永逸，不可能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一挥而就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，要常抓不懈。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50825" y="5715253"/>
            <a:ext cx="8653463" cy="95410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一挥而就”形容才思敏捷，一动笔就写成 。应为“一蹴而就” 指事情轻而易举，一下子就完成。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、注意细微差别，防范“近义误用”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2594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7886700" cy="1325563"/>
          </a:xfrm>
        </p:spPr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四、成语误用的类型</a:t>
            </a:r>
            <a:endParaRPr lang="zh-CN" altLang="en-US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4" name="Group 22"/>
          <p:cNvGraphicFramePr/>
          <p:nvPr>
            <p:extLst>
              <p:ext uri="{D42A27DB-BD31-4B8C-83A1-F6EECF244321}">
                <p14:modId xmlns:p14="http://schemas.microsoft.com/office/powerpoint/2010/main" val="2168299174"/>
              </p:ext>
            </p:extLst>
          </p:nvPr>
        </p:nvGraphicFramePr>
        <p:xfrm>
          <a:off x="1295636" y="1916832"/>
          <a:ext cx="6552728" cy="2880000"/>
        </p:xfrm>
        <a:graphic>
          <a:graphicData uri="http://schemas.openxmlformats.org/drawingml/2006/table">
            <a:tbl>
              <a:tblPr/>
              <a:tblGrid>
                <a:gridCol w="3168352"/>
                <a:gridCol w="3384376"/>
              </a:tblGrid>
              <a:tr h="7200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望文生义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张冠李戴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褒贬误用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敬谦错位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重复累赘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搭配不当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轻重不分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近义误用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0926017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971600" y="1772816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mtClean="0">
                <a:latin typeface="黑体" panose="02010609060101010101" pitchFamily="49" charset="-122"/>
                <a:ea typeface="黑体" panose="02010609060101010101" pitchFamily="49" charset="-122"/>
              </a:rPr>
              <a:t>补充关于“马”的成语</a:t>
            </a:r>
            <a:endParaRPr lang="zh-CN" altLang="en-US" sz="9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956038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143000"/>
            <a:ext cx="4359969" cy="3786188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塞翁失马：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节选自</a:t>
            </a:r>
            <a:r>
              <a:rPr lang="zh-CN" altLang="en-US" sz="3600" b="1" smtClean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《淮南子·人间训》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600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意义：比喻事物的祸与福都是具有转换性的。也指坏事在一定条件下可变为好事。</a:t>
            </a:r>
          </a:p>
          <a:p>
            <a:pPr eaLnBrk="1" hangingPunct="1">
              <a:lnSpc>
                <a:spcPct val="100000"/>
              </a:lnSpc>
              <a:buFontTx/>
              <a:buNone/>
            </a:pPr>
            <a:endParaRPr lang="zh-CN" altLang="en-US" sz="3600" b="1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100000"/>
              </a:lnSpc>
              <a:buFontTx/>
              <a:buNone/>
            </a:pPr>
            <a:endParaRPr lang="zh-CN" altLang="en-US" sz="3600" b="1" smtClean="0">
              <a:solidFill>
                <a:srgbClr val="0000FF"/>
              </a:solidFill>
            </a:endParaRPr>
          </a:p>
        </p:txBody>
      </p:sp>
      <p:pic>
        <p:nvPicPr>
          <p:cNvPr id="6148" name="Picture 4" descr="9358d109b3de9c82b9eef1f16e81800a18d843c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85" y="2276872"/>
            <a:ext cx="3717925" cy="3659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43996" y="1143000"/>
            <a:ext cx="3241501" cy="7778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</p:spPr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3200" kern="0">
                <a:solidFill>
                  <a:srgbClr val="FF0000"/>
                </a:solidFill>
                <a:latin typeface="微软雅黑" pitchFamily="34" charset="-122"/>
                <a:ea typeface="微软雅黑" panose="020b0503020204020204" pitchFamily="34" charset="-122"/>
                <a:cs typeface="+mj-cs"/>
              </a:rPr>
              <a:t>寓言故事</a:t>
            </a:r>
          </a:p>
        </p:txBody>
      </p:sp>
    </p:spTree>
    <p:extLst>
      <p:ext uri="{BB962C8B-B14F-4D97-AF65-F5344CB8AC3E}">
        <p14:creationId xmlns:p14="http://schemas.microsoft.com/office/powerpoint/2010/main" val="414732497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一、关于熟语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zh-CN" altLang="en-US" sz="36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熟语是语言在长期发展过程中逐渐形成的、为人们所熟习、一般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不能任意改变其结构的定型的短语或句子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。只能整个应用，不能随意变动其中部分，并且往往不能按照一般的词法来分析。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1470121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692696"/>
            <a:ext cx="8496944" cy="639921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原文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近塞上之人有善术者，马无故亡而入胡。人皆吊之，其父曰：“此何遽（</a:t>
            </a:r>
            <a:r>
              <a:rPr lang="zh-CN" altLang="en-US" sz="36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јù</a:t>
            </a:r>
            <a:r>
              <a:rPr lang="zh-CN" altLang="en-US" sz="36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不为福乎？”居数月，其马将胡骏马而归。人皆贺之，其父曰：“此何遽不能为祸乎？”家富良马，其子好骑，堕而折其髀。人皆吊之，其父曰：“此何遽不为福乎？”居一年，胡人大入塞，丁壮者引弦而战。近塞之人，死者十九。此独以跛之故，父子相保。</a:t>
            </a:r>
          </a:p>
        </p:txBody>
      </p:sp>
    </p:spTree>
    <p:extLst>
      <p:ext uri="{BB962C8B-B14F-4D97-AF65-F5344CB8AC3E}">
        <p14:creationId xmlns:p14="http://schemas.microsoft.com/office/powerpoint/2010/main" val="1259532014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692696"/>
            <a:ext cx="4320480" cy="452755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一马平川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宋·苏轼《东坡诗·卷二十三·游径山》：“势若骏马奔平川。”偏正式；作定语、宾语；含褒义。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平川：地势平坦的地方。能够纵马疾驰的一片广阔平地。指广阔的平原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buFont typeface="Wingdings" panose="05000000000000000000" pitchFamily="2" charset="2"/>
              <a:buChar char="Ø"/>
            </a:pPr>
            <a:endParaRPr lang="zh-CN" altLang="en-US" sz="3600" b="1" smtClean="0"/>
          </a:p>
        </p:txBody>
      </p:sp>
      <p:pic>
        <p:nvPicPr>
          <p:cNvPr id="8195" name="Picture 3" descr="c9fcc3cec3fdfc03f7d6b39dd63f8794a4c2266c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232" y="2276872"/>
            <a:ext cx="4064000" cy="317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25937" y="1196752"/>
            <a:ext cx="4818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从古典文学作品中来的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1127486762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192691" y="486271"/>
            <a:ext cx="4807293" cy="3806825"/>
          </a:xfrm>
        </p:spPr>
        <p:txBody>
          <a:bodyPr>
            <a:noAutofit/>
          </a:bodyPr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清 昭连 《啸亭杂录·山舟书法》：“惟公兼数人之长，出入苏米 ，笔力纵横，浑如天马行空。”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天马行空，意指天神之马来往疾行于空中。比喻思想行为无拘无束。亦形容文笔超逸流畅。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zh-CN" altLang="en-US" sz="3600" b="1" smtClean="0">
              <a:solidFill>
                <a:srgbClr val="0000FF"/>
              </a:solidFill>
            </a:endParaRPr>
          </a:p>
        </p:txBody>
      </p:sp>
      <p:pic>
        <p:nvPicPr>
          <p:cNvPr id="9219" name="Picture 3" descr="3c6d55fbb2fb4316493e423f21a4462308f790529822fb6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" b="13149"/>
          <a:stretch>
            <a:fillRect/>
          </a:stretch>
        </p:blipFill>
        <p:spPr>
          <a:xfrm>
            <a:off x="702152" y="1050964"/>
            <a:ext cx="3600401" cy="4957913"/>
          </a:xfrm>
          <a:noFill/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-36512" y="1340768"/>
            <a:ext cx="738664" cy="464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从古典文学作品中来的</a:t>
            </a:r>
            <a:endParaRPr lang="zh-CN" altLang="en-US" sz="3600"/>
          </a:p>
        </p:txBody>
      </p:sp>
      <p:sp>
        <p:nvSpPr>
          <p:cNvPr id="2" name="矩形 1"/>
          <p:cNvSpPr/>
          <p:nvPr/>
        </p:nvSpPr>
        <p:spPr>
          <a:xfrm>
            <a:off x="1187624" y="495021"/>
            <a:ext cx="286809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天马行空：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383524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620688"/>
            <a:ext cx="8710744" cy="5865812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天马行空：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相传汉武帝时期，在西域有一匹马叫做天马。那匹马四肢健壮，腿脚灵敏，因此没人可以抓住它。后来人们在山脚下放了一匹五彩马，不久它与天马配对生出了很多匹小马。据说这种马出的是赭石色的汗，马蹄踏在石头上就可以形成深深的坑。不久这个消息传到汉武帝耳中，汉武帝十分高兴，便派使者通过丝绸之路送去百匹绸缎以换得一匹小马。可是西域人认为这马万万不能送，于是就将使者赶了回去。汉武帝十分生气，于是下兵攻打西域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36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7838476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260648"/>
            <a:ext cx="4041204" cy="3595687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360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快马加鞭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解：给快跑的马再抽几鞭，使它跑得更快。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用来形容：快上加快，疾弛飞奔，或用以比喻不断努力，继续前进。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zh-CN" altLang="en-US" sz="3600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zh-CN" altLang="en-US" sz="3600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7" name="Picture 3" descr="d6ca7bcb0a46f21fb0ea5b35f7246b600d338744eaf88ec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631" y="1084668"/>
            <a:ext cx="4039369" cy="3822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81392" y="5085184"/>
            <a:ext cx="38909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从历史故事中来的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2855535363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马到成功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指战马一到，立即成功。比喻成功容易而且迅速，一开始就取得胜利。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语出 元·张国宾《薛仁贵》楔子：“凭着您孩儿学成武艺，智勇双全，若在两阵之间，怕不马到成功。”中国近代史资料丛刊《太平天囯·行军总要》：“自 金田 起义以来，由 湖南 、 湖北 、 安徽 诸省直抵 金陵 ，战胜攻克，马到成功。”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zh-CN" altLang="en-US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43808" y="5661248"/>
            <a:ext cx="38909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从历史故事中来的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1147458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528" y="764704"/>
            <a:ext cx="8686800" cy="5721350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老马识途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出处《韩非子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说林上》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管仲、隰(xi)朋从桓公伐孤竹，春往冬返，迷惑失道。管仲曰：“老 马之智可用也。”乃放老马而随之，遂得道。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释义 “途”路。老马认识道路。比喻有经验的人熟悉情况，能在某 个方面起指引的作用。</a:t>
            </a:r>
          </a:p>
        </p:txBody>
      </p:sp>
    </p:spTree>
    <p:extLst>
      <p:ext uri="{BB962C8B-B14F-4D97-AF65-F5344CB8AC3E}">
        <p14:creationId xmlns:p14="http://schemas.microsoft.com/office/powerpoint/2010/main" val="26678299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44" y="1136650"/>
            <a:ext cx="8229600" cy="5721350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车水马龙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出处：《后汉今·明德马皇后纪》前过灌龙门上，见外家问起居者，车如流水，马士口游龙，仑头衣绿，领袖正气顾视御者，不及远矣。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zh-CN" altLang="en-US" sz="40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987731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548680"/>
            <a:ext cx="3709615" cy="66246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800" smtClean="0"/>
              <a:t>                             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指鹿为马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故事出自《史记·秦始皇本纪》。</a:t>
            </a:r>
            <a:endParaRPr lang="en-US" altLang="zh-CN" sz="4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成语“指鹿为马”</a:t>
            </a:r>
            <a:r>
              <a:rPr lang="zh-CN" altLang="en-US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比喻故意颠倒是非，混淆黑白。</a:t>
            </a:r>
          </a:p>
        </p:txBody>
      </p:sp>
      <p:pic>
        <p:nvPicPr>
          <p:cNvPr id="15364" name="Picture 4" descr="d4628535e5dde7117643d46fa6efce1b9c16619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808831"/>
            <a:ext cx="4609083" cy="5473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6364505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536" y="908720"/>
            <a:ext cx="8229600" cy="572135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盲人瞎马</a:t>
            </a:r>
            <a:endParaRPr lang="zh-CN" altLang="en-US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这个成语出自刘义庆《世说新语·排调》。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后人把“盲人骑瞎马”简化成“盲人瞎马”也作“瞎马临池”，比喻瞎撞乱闯，非常危险。</a:t>
            </a:r>
          </a:p>
        </p:txBody>
      </p:sp>
    </p:spTree>
    <p:extLst>
      <p:ext uri="{BB962C8B-B14F-4D97-AF65-F5344CB8AC3E}">
        <p14:creationId xmlns:p14="http://schemas.microsoft.com/office/powerpoint/2010/main" val="3618141961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一、关于熟语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基本类型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5190600"/>
              </p:ext>
            </p:extLst>
          </p:nvPr>
        </p:nvGraphicFramePr>
        <p:xfrm>
          <a:off x="251520" y="1700808"/>
          <a:ext cx="8640000" cy="4896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6479760"/>
              </a:tblGrid>
              <a:tr h="50405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基本类型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含义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成语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惯用语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8827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歇后语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0811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谚语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格言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411760" y="2415951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是一种相沿习用的特殊固定短语</a:t>
            </a:r>
          </a:p>
        </p:txBody>
      </p:sp>
      <p:sp>
        <p:nvSpPr>
          <p:cNvPr id="6" name="矩形 5"/>
          <p:cNvSpPr/>
          <p:nvPr/>
        </p:nvSpPr>
        <p:spPr>
          <a:xfrm>
            <a:off x="2428920" y="4847158"/>
            <a:ext cx="61118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是人民群众口头上流传的通俗而含义深刻的固定短语</a:t>
            </a:r>
          </a:p>
        </p:txBody>
      </p:sp>
      <p:sp>
        <p:nvSpPr>
          <p:cNvPr id="7" name="矩形 6"/>
          <p:cNvSpPr/>
          <p:nvPr/>
        </p:nvSpPr>
        <p:spPr>
          <a:xfrm>
            <a:off x="2411760" y="3144136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是口语中短小定型的习惯用语</a:t>
            </a:r>
          </a:p>
        </p:txBody>
      </p:sp>
      <p:sp>
        <p:nvSpPr>
          <p:cNvPr id="8" name="矩形 7"/>
          <p:cNvSpPr/>
          <p:nvPr/>
        </p:nvSpPr>
        <p:spPr>
          <a:xfrm>
            <a:off x="2483768" y="5940569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是具有教育意义的警句</a:t>
            </a:r>
          </a:p>
        </p:txBody>
      </p:sp>
      <p:sp>
        <p:nvSpPr>
          <p:cNvPr id="9" name="矩形 8"/>
          <p:cNvSpPr/>
          <p:nvPr/>
        </p:nvSpPr>
        <p:spPr>
          <a:xfrm>
            <a:off x="2414440" y="3789040"/>
            <a:ext cx="63340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是由近似谜面</a:t>
            </a:r>
            <a:r>
              <a:rPr lang="zh-CN" altLang="en-US" sz="320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谜底两部分组成的带有隐语性质的口头用语</a:t>
            </a:r>
          </a:p>
        </p:txBody>
      </p:sp>
    </p:spTree>
    <p:extLst>
      <p:ext uri="{BB962C8B-B14F-4D97-AF65-F5344CB8AC3E}">
        <p14:creationId xmlns:p14="http://schemas.microsoft.com/office/powerpoint/2010/main" val="2842128430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108520" y="620688"/>
            <a:ext cx="9144000" cy="572135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盲人瞎马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东晋时，桓玄、殷仲堪和顾恺之聚在一起闲谈，比试谁说的话惊险。桓玄首先说：“矛头淅（xī）米剑为炊。”意思是：用长矛的尖头淘米，用剑烧火做饭。殷仲堪接着说：“百岁老翁攀枯枝。”意思是说年纪很大的老头悬挂在一根干枯的树枝上，自然险得很。这时有人接着说了一句：“井上辘轳（lù lú）卧婴儿。”说井台上的辘轳上睡着一个婴儿，似乎更险。顾恺之说：“盲人骑瞎马，夜半临深池。”一只眼睛失明的殷仲堪听后吓了一跳，脱口而出：“这太可怕了！”你想想，一个盲人骑着一匹瞎马，深更半夜走到一个深水池边，能不危险吗？</a:t>
            </a:r>
          </a:p>
        </p:txBody>
      </p:sp>
    </p:spTree>
    <p:extLst>
      <p:ext uri="{BB962C8B-B14F-4D97-AF65-F5344CB8AC3E}">
        <p14:creationId xmlns:p14="http://schemas.microsoft.com/office/powerpoint/2010/main" val="116047689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87624" y="1412776"/>
            <a:ext cx="6839867" cy="5721350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下马威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原指官吏初到任时对下属显示的威风，后泛指一开始就向对方显示自己的威力。也指灭人威风。</a:t>
            </a:r>
            <a:endParaRPr lang="zh-CN" altLang="en-US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530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512" y="692696"/>
            <a:ext cx="8784083" cy="57213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“下马威”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出处：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《汉书·叙传》：“畏其下车作威，吏民竦息。”意思是说他们担心班伯初到任时要对下属显示威风，所以有所收敛。这里的下车，并非指从车上下来的动作，而是指官员初到任。古人有用下马、下车表示官员到任的习惯，所以后来“下车作威”便被“下马威”代替。加上下马威读来顺口，意思简约明白，便广为流传。</a:t>
            </a:r>
          </a:p>
        </p:txBody>
      </p:sp>
    </p:spTree>
    <p:extLst>
      <p:ext uri="{BB962C8B-B14F-4D97-AF65-F5344CB8AC3E}">
        <p14:creationId xmlns:p14="http://schemas.microsoft.com/office/powerpoint/2010/main" val="4039991740"/>
      </p:ext>
    </p:ext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536" y="908720"/>
            <a:ext cx="8229600" cy="5721350"/>
          </a:xfrm>
        </p:spPr>
        <p:txBody>
          <a:bodyPr>
            <a:noAutofit/>
          </a:bodyPr>
          <a:lstStyle/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成语故事：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西汉时期，豪门贵族少年班伯主动请缨到混乱的定襄去做太守。他刚到任，当地的豪绅大姓把以前的犯事的人全都藏匿起来。而班伯一上任就大肆宴请豪绅大姓，与他们交朋友，待了解犯事的人藏身之处后立即下令捕杀，定襄很快就安定了。</a:t>
            </a:r>
          </a:p>
        </p:txBody>
      </p:sp>
    </p:spTree>
    <p:extLst>
      <p:ext uri="{BB962C8B-B14F-4D97-AF65-F5344CB8AC3E}">
        <p14:creationId xmlns:p14="http://schemas.microsoft.com/office/powerpoint/2010/main" val="1640943670"/>
      </p:ext>
    </p:ext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528" y="548680"/>
            <a:ext cx="8229600" cy="5721350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风马牛不相及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【成语故事】春秋时期，齐桓公任用管仲做丞相，在管仲的治理下，国力强大。楚国不向齐国朝贡，齐桓公就派兵攻打楚国，楚国使臣说：“你们齐国与楚国一南一北，相距很远，风马牛不相及，为何要发动战争呢？”经谈判，楚国与齐国修好。 </a:t>
            </a:r>
          </a:p>
          <a:p>
            <a:pPr eaLnBrk="1" hangingPunct="1">
              <a:buFontTx/>
              <a:buNone/>
            </a:pPr>
            <a:endParaRPr lang="zh-CN" altLang="en-US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9394733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44" y="692696"/>
            <a:ext cx="8229600" cy="5721350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风马牛不相及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【释义】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风：走失；及：到。本指齐楚相去很远，即使马牛走失，也不会跑到对方境内。比喻事物彼此毫不相干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【用法】作宾语、定语、补语；用于事情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【典故】君处北海，寡人处南海，唯是风马牛不相及也。　　</a:t>
            </a:r>
            <a:endParaRPr lang="en-US" altLang="zh-CN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《左传·僖公四年》</a:t>
            </a:r>
          </a:p>
        </p:txBody>
      </p:sp>
    </p:spTree>
    <p:extLst>
      <p:ext uri="{BB962C8B-B14F-4D97-AF65-F5344CB8AC3E}">
        <p14:creationId xmlns:p14="http://schemas.microsoft.com/office/powerpoint/2010/main" val="14672997"/>
      </p:ext>
    </p:ext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44" y="1700808"/>
            <a:ext cx="8229600" cy="3456235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死马当活马医</a:t>
            </a:r>
            <a:endParaRPr lang="zh-CN" altLang="en-US" sz="4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比喻明知事情已经无可求药，仍然抱万一希望，积极挽救。也泛指做最后的尝试。</a:t>
            </a:r>
          </a:p>
        </p:txBody>
      </p:sp>
    </p:spTree>
    <p:extLst>
      <p:ext uri="{BB962C8B-B14F-4D97-AF65-F5344CB8AC3E}">
        <p14:creationId xmlns:p14="http://schemas.microsoft.com/office/powerpoint/2010/main" val="3565304348"/>
      </p:ext>
    </p:ext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803994"/>
            <a:ext cx="8229600" cy="572135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死马当活马医</a:t>
            </a:r>
            <a:endParaRPr lang="zh-CN" altLang="en-US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古时候，有一个病入膏肓的人。因为谁都治不好，他的家人很着急。有一天，又来了一个大夫，他是个外地人，当他摸完病人的脉时，觉得没有希望了，就说死，脉当成活脉医。因为是方言所以听成了：死马当活马医，流传至今。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清·顾张思《土风录》第13卷：“知不可救，姑且医治曰‘死马当活马医’。”</a:t>
            </a:r>
          </a:p>
        </p:txBody>
      </p:sp>
    </p:spTree>
    <p:extLst>
      <p:ext uri="{BB962C8B-B14F-4D97-AF65-F5344CB8AC3E}">
        <p14:creationId xmlns:p14="http://schemas.microsoft.com/office/powerpoint/2010/main" val="1787086168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二、熟语的老大哥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0" hangingPunct="0">
              <a:lnSpc>
                <a:spcPts val="6000"/>
              </a:lnSpc>
            </a:pPr>
            <a:r>
              <a:rPr lang="zh-CN" altLang="en-US" sz="36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（一）主要采用四字格的形式。</a:t>
            </a:r>
          </a:p>
          <a:p>
            <a:pPr eaLnBrk="0" hangingPunct="0">
              <a:lnSpc>
                <a:spcPts val="6000"/>
              </a:lnSpc>
            </a:pPr>
            <a:r>
              <a:rPr lang="zh-CN" altLang="en-US" sz="36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（二）不少成语是由古代寓言、神话传说或历史故事浓缩而来。</a:t>
            </a:r>
          </a:p>
          <a:p>
            <a:pPr eaLnBrk="0" hangingPunct="0">
              <a:lnSpc>
                <a:spcPts val="6000"/>
              </a:lnSpc>
            </a:pPr>
            <a:r>
              <a:rPr lang="zh-CN" altLang="en-US" sz="36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（三）比较完整地保留古代汉语词汇、语法、修辞等特征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10200" y="2382838"/>
            <a:ext cx="34194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（文字的珍品）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37900" y="4001294"/>
            <a:ext cx="44291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（民族文化的精华）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22579" y="5733256"/>
            <a:ext cx="52863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（古汉语的</a:t>
            </a:r>
            <a:r>
              <a:rPr lang="en-US" altLang="zh-CN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活化石</a:t>
            </a:r>
            <a:r>
              <a:rPr lang="en-US" altLang="zh-CN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3287524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三、课堂活动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看图猜成语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1" y="2852936"/>
            <a:ext cx="2182338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内容占位符 12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92" y="2852936"/>
            <a:ext cx="2231790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WordArt 10"/>
          <p:cNvSpPr>
            <a:spLocks noChangeArrowheads="1" noChangeShapeType="1" noTextEdit="1"/>
          </p:cNvSpPr>
          <p:nvPr/>
        </p:nvSpPr>
        <p:spPr bwMode="auto">
          <a:xfrm>
            <a:off x="0" y="1832769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气吞山河</a:t>
            </a:r>
          </a:p>
        </p:txBody>
      </p:sp>
      <p:sp>
        <p:nvSpPr>
          <p:cNvPr id="15" name="WordArt 8"/>
          <p:cNvSpPr>
            <a:spLocks noChangeArrowheads="1" noChangeShapeType="1" noTextEdit="1"/>
          </p:cNvSpPr>
          <p:nvPr/>
        </p:nvSpPr>
        <p:spPr bwMode="auto">
          <a:xfrm>
            <a:off x="1988505" y="5229200"/>
            <a:ext cx="2951163" cy="673100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缺衣少食</a:t>
            </a:r>
          </a:p>
        </p:txBody>
      </p:sp>
      <p:pic>
        <p:nvPicPr>
          <p:cNvPr id="7" name="内容占位符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774" y="2847861"/>
            <a:ext cx="2109029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内容占位符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792" y="2847861"/>
            <a:ext cx="2153730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WordArt 10"/>
          <p:cNvSpPr>
            <a:spLocks noChangeArrowheads="1" noChangeShapeType="1" noTextEdit="1"/>
          </p:cNvSpPr>
          <p:nvPr/>
        </p:nvSpPr>
        <p:spPr bwMode="auto">
          <a:xfrm>
            <a:off x="4067944" y="1906952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拍案叫绝</a:t>
            </a:r>
          </a:p>
        </p:txBody>
      </p:sp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>
            <a:off x="6035359" y="5190240"/>
            <a:ext cx="2951163" cy="673100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化整为零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1903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三、课堂活动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看图猜成语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内容占位符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4" y="2836844"/>
            <a:ext cx="2458971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内容占位符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099" y="2840428"/>
            <a:ext cx="1751565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内容占位符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28" y="2847030"/>
            <a:ext cx="2210311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WordArt 10"/>
          <p:cNvSpPr>
            <a:spLocks noChangeArrowheads="1" noChangeShapeType="1" noTextEdit="1"/>
          </p:cNvSpPr>
          <p:nvPr/>
        </p:nvSpPr>
        <p:spPr bwMode="auto">
          <a:xfrm>
            <a:off x="68564" y="1964727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声东击西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003366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4" name="WordArt 10"/>
          <p:cNvSpPr>
            <a:spLocks noChangeArrowheads="1" noChangeShapeType="1" noTextEdit="1"/>
          </p:cNvSpPr>
          <p:nvPr/>
        </p:nvSpPr>
        <p:spPr bwMode="auto">
          <a:xfrm>
            <a:off x="4473018" y="1968028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同床异梦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003366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" name="WordArt 8"/>
          <p:cNvSpPr>
            <a:spLocks noChangeArrowheads="1" noChangeShapeType="1" noTextEdit="1"/>
          </p:cNvSpPr>
          <p:nvPr/>
        </p:nvSpPr>
        <p:spPr bwMode="auto">
          <a:xfrm>
            <a:off x="6107323" y="5145275"/>
            <a:ext cx="2951163" cy="673100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自圆其说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16" name="内容占位符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 r="5598" b="-246"/>
          <a:stretch>
            <a:fillRect/>
          </a:stretch>
        </p:blipFill>
        <p:spPr>
          <a:xfrm>
            <a:off x="2510821" y="2852936"/>
            <a:ext cx="2457013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WordArt 10"/>
          <p:cNvSpPr>
            <a:spLocks noChangeArrowheads="1" noChangeShapeType="1" noTextEdit="1"/>
          </p:cNvSpPr>
          <p:nvPr/>
        </p:nvSpPr>
        <p:spPr bwMode="auto">
          <a:xfrm>
            <a:off x="2267744" y="5238722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待字闺中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003366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097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三、课堂活动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成语之最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最遥远的地方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最荒凉的地方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最昂贵的稿费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最高的巨人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最长的一天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最大的巴掌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  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最吝啬的人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最厉害的贼 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268068" y="1769517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天涯海角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283968" y="2330619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不毛之地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283968" y="2907207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一字千金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23928" y="3535283"/>
            <a:ext cx="203773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顶天立地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923928" y="4077223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一日三秋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923928" y="4663070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一手遮天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923928" y="5161211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一毛不拔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3923928" y="5742048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偷天换日</a:t>
            </a:r>
          </a:p>
        </p:txBody>
      </p:sp>
    </p:spTree>
    <p:extLst>
      <p:ext uri="{BB962C8B-B14F-4D97-AF65-F5344CB8AC3E}">
        <p14:creationId xmlns:p14="http://schemas.microsoft.com/office/powerpoint/2010/main" val="2471476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三、课堂活动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成语接龙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52536" y="1825625"/>
            <a:ext cx="9577064" cy="4351338"/>
          </a:xfrm>
        </p:spPr>
        <p:txBody>
          <a:bodyPr>
            <a:noAutofit/>
          </a:bodyPr>
          <a:lstStyle/>
          <a:p>
            <a:r>
              <a:rPr kumimoji="1"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向隅而（ ）不成（ ）泪俱（ ）里巴（ ）欢马叫</a:t>
            </a:r>
            <a:endParaRPr kumimoji="1" lang="en-US" altLang="zh-CN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毛遂自（ ）贤举（ ）者为（ ）出无（ ）落孙山 </a:t>
            </a:r>
          </a:p>
          <a:p>
            <a:r>
              <a:rPr kumimoji="1"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老生常（ ）虎色（ ）本加（ ）兵秣（ ）到成功</a:t>
            </a:r>
          </a:p>
          <a:p>
            <a:r>
              <a:rPr kumimoji="1"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好景不（ ）歌当（ ）笑不（ ）天独（ ）颜无耻</a:t>
            </a:r>
            <a:endParaRPr kumimoji="1" lang="en-US" altLang="zh-CN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洁身自（ ）事多（ ）杵成（ ）锋相（ ）症下药</a:t>
            </a:r>
            <a:endParaRPr kumimoji="1"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475656" y="1737384"/>
            <a:ext cx="8771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泣 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331685" y="1744875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5151517" y="1690688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6968981" y="1690688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1505632" y="2276592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荐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3331685" y="2296038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</a:t>
            </a: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5138010" y="2303026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</a:t>
            </a: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6968981" y="2257766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</a:t>
            </a:r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1499956" y="2834682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</a:t>
            </a: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3316802" y="2852936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5162656" y="2866914"/>
            <a:ext cx="60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厉</a:t>
            </a:r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6968981" y="2847561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</a:t>
            </a:r>
          </a:p>
        </p:txBody>
      </p:sp>
      <p:sp>
        <p:nvSpPr>
          <p:cNvPr id="29" name="Text Box 20"/>
          <p:cNvSpPr txBox="1">
            <a:spLocks noChangeArrowheads="1"/>
          </p:cNvSpPr>
          <p:nvPr/>
        </p:nvSpPr>
        <p:spPr bwMode="auto">
          <a:xfrm>
            <a:off x="1467680" y="3408524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</a:p>
        </p:txBody>
      </p:sp>
      <p:sp>
        <p:nvSpPr>
          <p:cNvPr id="30" name="Text Box 21"/>
          <p:cNvSpPr txBox="1">
            <a:spLocks noChangeArrowheads="1"/>
          </p:cNvSpPr>
          <p:nvPr/>
        </p:nvSpPr>
        <p:spPr bwMode="auto">
          <a:xfrm>
            <a:off x="3343012" y="3412782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哭</a:t>
            </a:r>
          </a:p>
        </p:txBody>
      </p:sp>
      <p:sp>
        <p:nvSpPr>
          <p:cNvPr id="31" name="Text Box 22"/>
          <p:cNvSpPr txBox="1">
            <a:spLocks noChangeArrowheads="1"/>
          </p:cNvSpPr>
          <p:nvPr/>
        </p:nvSpPr>
        <p:spPr bwMode="auto">
          <a:xfrm>
            <a:off x="5138010" y="3424810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</a:p>
        </p:txBody>
      </p:sp>
      <p:sp>
        <p:nvSpPr>
          <p:cNvPr id="32" name="Text Box 23"/>
          <p:cNvSpPr txBox="1">
            <a:spLocks noChangeArrowheads="1"/>
          </p:cNvSpPr>
          <p:nvPr/>
        </p:nvSpPr>
        <p:spPr bwMode="auto">
          <a:xfrm>
            <a:off x="6994802" y="3392360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厚</a:t>
            </a:r>
          </a:p>
        </p:txBody>
      </p:sp>
      <p:sp>
        <p:nvSpPr>
          <p:cNvPr id="33" name="Text Box 24"/>
          <p:cNvSpPr txBox="1">
            <a:spLocks noChangeArrowheads="1"/>
          </p:cNvSpPr>
          <p:nvPr/>
        </p:nvSpPr>
        <p:spPr bwMode="auto">
          <a:xfrm>
            <a:off x="1506477" y="4016024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</a:p>
        </p:txBody>
      </p:sp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3320234" y="4001294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磨</a:t>
            </a:r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5172788" y="3988698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针</a:t>
            </a:r>
          </a:p>
        </p:txBody>
      </p: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6994802" y="3974686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</a:p>
        </p:txBody>
      </p:sp>
    </p:spTree>
    <p:extLst>
      <p:ext uri="{BB962C8B-B14F-4D97-AF65-F5344CB8AC3E}">
        <p14:creationId xmlns:p14="http://schemas.microsoft.com/office/powerpoint/2010/main" val="15319974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 build="p"/>
      <p:bldP spid="19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</p:bldLst>
  </p:timing>
</p:sld>
</file>

<file path=ppt/tags/tag1.xml><?xml version="1.0" encoding="utf-8"?>
<p:tagLst xmlns:p="http://schemas.openxmlformats.org/presentationml/2006/main">
  <p:tag name="[PLUGINVER]" val="10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231</Paragraphs>
  <Slides>47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baseType="lpstr" size="60">
      <vt:lpstr>Arial</vt:lpstr>
      <vt:lpstr>Calibri Light</vt:lpstr>
      <vt:lpstr>Calibri</vt:lpstr>
      <vt:lpstr>黑体</vt:lpstr>
      <vt:lpstr>Times New Roman</vt:lpstr>
      <vt:lpstr>微软雅黑</vt:lpstr>
      <vt:lpstr>华文中宋</vt:lpstr>
      <vt:lpstr>宋体</vt:lpstr>
      <vt:lpstr>楷体</vt:lpstr>
      <vt:lpstr>华文新魏</vt:lpstr>
      <vt:lpstr>华文楷体</vt:lpstr>
      <vt:lpstr>Wingdings</vt:lpstr>
      <vt:lpstr>自定义设计方案</vt:lpstr>
      <vt:lpstr>PowerPoint Presentation</vt:lpstr>
      <vt:lpstr>学习目标</vt:lpstr>
      <vt:lpstr>一、关于熟语——定义</vt:lpstr>
      <vt:lpstr>一、关于熟语——基本类型</vt:lpstr>
      <vt:lpstr>二、熟语的老大哥——成语</vt:lpstr>
      <vt:lpstr>三、课堂活动——看图猜成语</vt:lpstr>
      <vt:lpstr>三、课堂活动——看图猜成语</vt:lpstr>
      <vt:lpstr>三、课堂活动——成语之最</vt:lpstr>
      <vt:lpstr>三、课堂活动——成语接龙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四、成语误用的类型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2021-06-12T15:27:18.905</cp:lastPrinted>
  <dcterms:created xsi:type="dcterms:W3CDTF">2021-06-12T15:27:18Z</dcterms:created>
  <dcterms:modified xsi:type="dcterms:W3CDTF">2021-06-12T07:27:21Z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