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82" r:id="rId5"/>
    <p:sldId id="257" r:id="rId6"/>
    <p:sldId id="656" r:id="rId7"/>
    <p:sldId id="260" r:id="rId8"/>
    <p:sldId id="655" r:id="rId9"/>
    <p:sldId id="571" r:id="rId10"/>
    <p:sldId id="289" r:id="rId11"/>
    <p:sldId id="276" r:id="rId12"/>
    <p:sldId id="762" r:id="rId13"/>
    <p:sldId id="652" r:id="rId14"/>
    <p:sldId id="268" r:id="rId15"/>
    <p:sldId id="685" r:id="rId16"/>
    <p:sldId id="653" r:id="rId17"/>
    <p:sldId id="549" r:id="rId18"/>
    <p:sldId id="890" r:id="rId19"/>
    <p:sldId id="891" r:id="rId20"/>
    <p:sldId id="892" r:id="rId21"/>
    <p:sldId id="893" r:id="rId22"/>
    <p:sldId id="894" r:id="rId23"/>
    <p:sldId id="895" r:id="rId24"/>
    <p:sldId id="896" r:id="rId25"/>
    <p:sldId id="897" r:id="rId26"/>
    <p:sldId id="898" r:id="rId27"/>
    <p:sldId id="899" r:id="rId28"/>
    <p:sldId id="900" r:id="rId29"/>
    <p:sldId id="901" r:id="rId30"/>
    <p:sldId id="902" r:id="rId31"/>
    <p:sldId id="903" r:id="rId32"/>
    <p:sldId id="904" r:id="rId33"/>
    <p:sldId id="905" r:id="rId34"/>
    <p:sldId id="906" r:id="rId35"/>
    <p:sldId id="907" r:id="rId36"/>
    <p:sldId id="908" r:id="rId37"/>
    <p:sldId id="909" r:id="rId38"/>
    <p:sldId id="312" r:id="rId39"/>
    <p:sldId id="654" r:id="rId40"/>
    <p:sldId id="319" r:id="rId41"/>
    <p:sldId id="436" r:id="rId42"/>
    <p:sldId id="867" r:id="rId43"/>
    <p:sldId id="483" r:id="rId44"/>
    <p:sldId id="538" r:id="rId45"/>
    <p:sldId id="910" r:id="rId46"/>
    <p:sldId id="801" r:id="rId47"/>
    <p:sldId id="265" r:id="rId48"/>
  </p:sldIdLst>
  <p:sldSz cx="12192000" cy="6858000"/>
  <p:notesSz cx="7104063" cy="10234613"/>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1.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2020/11/30</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46</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3507325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3.png" /><Relationship Id="rId4" Type="http://schemas.openxmlformats.org/officeDocument/2006/relationships/image" Target="../media/image1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62459" y="1539091"/>
            <a:ext cx="10597231" cy="3731214"/>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学习指引</a:t>
            </a:r>
            <a:r>
              <a:rPr lang="en-US" altLang="zh-CN" sz="20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小二黑结婚（节选）</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是部编版高中语文选择性必修中册第二单元第八课的第二篇课文。这一课的三篇课文用不同的方式书写了革命者的情怀，表达了劳动人民对美好生活的向往和追求。</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小二黑结婚（节选）</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讲述了根据地青年在中国共产党领导下追求婚姻自主、走向新生活的故事。小说共十二节，这里节选的是第九节至十二节。</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阅读这篇文章的时候，我们要注意分析小说的艺术手法，分析人物形象，感受所表达的情感。注意体会小说具有的极强的乡土气息，以及“土味”的语言使得人物形象变得更加鲜明的特点。还要从中体会人物身上发生的变化，例如：三仙姑老来俏装扮的悄然变化。</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416107"/>
            <a:ext cx="7426586" cy="2069221"/>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小二黑结婚（节选）</a:t>
            </a:r>
            <a:r>
              <a:rPr lang="en-US" altLang="zh-CN" sz="2400" b="1">
                <a:latin typeface="Microsoft YaHei" panose="020b0503020204020204" pitchFamily="34" charset="-122"/>
                <a:ea typeface="Microsoft YaHei" panose="020b0503020204020204" pitchFamily="34" charset="-122"/>
              </a:rPr>
              <a:t>》</a:t>
            </a:r>
          </a:p>
          <a:p>
            <a:pPr algn="ctr">
              <a:lnSpc>
                <a:spcPct val="150000"/>
              </a:lnSpc>
            </a:pPr>
            <a:endParaRPr lang="en-US" altLang="zh-CN" sz="2400" b="1">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①“小二黑”，</a:t>
            </a:r>
            <a:r>
              <a:rPr lang="zh-CN" altLang="en-US" sz="2000">
                <a:latin typeface="Microsoft YaHei" panose="020b0503020204020204" pitchFamily="34" charset="-122"/>
                <a:ea typeface="Microsoft YaHei" panose="020b0503020204020204" pitchFamily="34" charset="-122"/>
              </a:rPr>
              <a:t>是人物</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②“结婚”，</a:t>
            </a:r>
            <a:r>
              <a:rPr lang="zh-CN" altLang="en-US" sz="2000">
                <a:latin typeface="Microsoft YaHei" panose="020b0503020204020204" pitchFamily="34" charset="-122"/>
                <a:ea typeface="Microsoft YaHei" panose="020b0503020204020204" pitchFamily="34" charset="-122"/>
              </a:rPr>
              <a:t>是事件</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2"/>
      <p:bldP spid="26" grpId="3"/>
      <p:bldP spid="9" grpId="4"/>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51906" y="2189487"/>
            <a:ext cx="10117777" cy="2807885"/>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抗日战争时期，刘家峧村的青年队长、杀敌英雄小二黑，与本村俊美聪慧的姑娘小芹相爱。但因违背了封建迷信思想严重的父母亲的意志，遭到了各自家长二诸葛和三仙姑的强烈反对。</a:t>
            </a:r>
            <a:r>
              <a:rPr lang="zh-CN" altLang="en-US" sz="2000">
                <a:latin typeface="Microsoft YaHei" panose="020b0503020204020204" pitchFamily="34" charset="-122"/>
                <a:ea typeface="Microsoft YaHei" panose="020b0503020204020204" pitchFamily="34" charset="-122"/>
              </a:rPr>
              <a:t>其时，担任村干部的流氓恶棍金旺，亦凭借手中职权，对小二黑和小芹进行残酷迫害，几乎使这对恋人的爱情夭折。后由抗日民主区政府出面支持，经过一番斗争，惩办了金旺，教育了封建愚昧的落后群众，此时的二诸葛和三仙姑也追求婚姻自主、表示支持儿女的婚事。至此，这对情侣终于如愿以偿。</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5060756" y="828814"/>
            <a:ext cx="20388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故事梗概 </a:t>
            </a:r>
          </a:p>
        </p:txBody>
      </p:sp>
    </p:spTree>
    <p:extLst>
      <p:ext uri="{BB962C8B-B14F-4D97-AF65-F5344CB8AC3E}">
        <p14:creationId xmlns:p14="http://schemas.microsoft.com/office/powerpoint/2010/main" val="3459924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970468"/>
            <a:ext cx="9479954" cy="234111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罗睺星</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hóu</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唧唧哝哝</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jī nóng</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刘家峧（</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jiāo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晌午（</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shǎng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啰里啰唆（</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luō  suō</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514572" y="1689279"/>
            <a:ext cx="10297417" cy="347944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横行霸道：</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依仗权势为非作歹。</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莫名其妙：</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没有人能说出它的奥妙</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道理</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，表示事情很奇怪，使人难以理解。</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装神弄鬼：</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装扮成鬼神</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骗人</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；比喻故弄玄虚。</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唧唧哝哝：</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低声说话而絮叨不休。</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拍手称快：</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拍掌叫好；多指仇恨得到消除或事情的结局</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好的事情结局）使人感到满意。</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顺水推舟：</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比喻顺应趋势办事。</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当二诸葛还要啰里啰唆时，邻居们为什么有些厌烦？</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此时的农村，迷信、落后的思想已经渐渐失去了市场，新的观念逐渐深入人心。</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8B089ABB-C746-DC4E-BF32-D05DB6C33A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为什么三仙姑“第二天早上”“起得很迟”？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一是昨天和二诸葛的老婆吵架吵累了，二是本来对女儿就不够关心，充分体现了她的自私和对女儿冷酷的本质。</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CE3601D4-C8A3-B940-9639-9EB7A83593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0343295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她趴下就磕头，连声叫道：‘区长老爷，你可要给我做主！’”这句话该如何理解？</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磕头的举动表现了三仙姑试图引起区长的同情，以便达到自己的目的。称解放区的区长为老爷，表明她的封建思想意识根深蒂固。这些都表现了三仙姑的狡猾和落后。</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1947739-4116-9F4C-82A4-FB2D71AD17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8004856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当区长问话时，能说会道的三仙姑回答问题往往很简单，像“四十五”“找下了！”“三千五！”，该如何理解？</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本来能说会道的三仙姑，却像不会说话的人一样了，这些话语暗示了她内心的窘迫和底气不足。</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C8D0991-987E-EC44-AECA-8F7D4D959A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5162205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10000" b="-10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2974655" y="3117245"/>
            <a:ext cx="6512245"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08</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小二黑结婚（节选）</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26807"/>
            <a:ext cx="759218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小二黑结婚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的情节结构有什么特色？</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这篇小说的故事性特别强。</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故事情节波澜起伏，而又连贯完整。节选部分是故事情节的高潮和结局部分。恶霸受到镇压，旧思想受到批评，两位“神仙”有了转变，年轻人追求的自由婚姻获得成功。</a:t>
            </a:r>
            <a:r>
              <a:rPr lang="zh-CN" altLang="en-US" sz="2000" b="1">
                <a:solidFill>
                  <a:srgbClr val="C00000"/>
                </a:solidFill>
                <a:latin typeface="Microsoft YaHei" panose="020b0503020204020204" pitchFamily="34" charset="-122"/>
                <a:ea typeface="Microsoft YaHei" panose="020b0503020204020204" pitchFamily="34" charset="-122"/>
              </a:rPr>
              <a:t>作者善于组织尖锐、复杂的矛盾冲突，按时间顺序作叙述，一环扣一环，前后衔接得紧凑严密，读来清晰自然。</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作品以叙述故事为主，在叙述中突出人物形象，其他描绘</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如景物和心理描写</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从简，并融入故事叙述之中。</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C8A7401-774A-B34D-9A53-5E9015F111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576116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238564"/>
            <a:ext cx="7592184"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小二黑结婚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（节选）主要塑造了哪几类人的形象？各有什么特点？</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小说主要塑造了三类人物形象：</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①以二诸葛和三仙姑为代表的老一代农民形象。</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二诸葛封建愚昧</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但性格厚道</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软弱胆小。三仙姑却是自私心很重的变态私欲。</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②以小二黑和小芹为代表的新人形象。</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他们是农村中新一代农民的典型。他们接受新思想、新事物快。他们敢于斗争，对包办婚姻敢于斗，充满自信。</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③以金旺和兴旺兄弟为代表的农村封建残余势力的形象。</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他们身为村干部，横行霸道、祸害乡里。</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8608EED6-18BF-574C-AB88-F57387EBF3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0693600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238564"/>
            <a:ext cx="759218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小二黑结婚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中是怎样在情节发展中刻画三仙姑这个人物形象的？</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①作者在情节发展的矛盾冲突中刻画人物。</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比如在刻画三仙姑“懒”的这一特点时，没有直接评价，而是放在女儿被抓、一夜未归这个情节中，来展现她的懒。</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②通过人物的自身行动和言语来展示性格。</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比如在刻画三仙姑“老来俏”的这一特点时，也没有直接描写，而是放在区上的交通员传她的这一情节中。</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38AE311E-2C74-9446-85F1-BCF6A1A42D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14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9801868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09600" y="1238564"/>
            <a:ext cx="11121861"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试结合所选文本分析二诸葛、三仙姑同中有异的性格，并分析其性格形成的原因。</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相同点：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两人都具有封建思想，都反对儿女自由恋爱，想以家长身份主宰儿女婚姻；两人都迷信阴阳八卦、黄道黑道，规矩颇多。</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不同点：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二诸葛是虔诚的迷信者，迷信成了他认识生活、对待生活的唯一标尺；三仙姑则是虚假的迷信者，迷信成了她欺骗别人、害人利己的手段。②二诸葛既是一个封建家长制的维护者，同时又是一个善良、厚道的父亲；三仙姑则是一个无情的母亲，为了满足自己的欲望，她不惜牺牲女儿的幸福。</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原因：</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二诸葛和三仙姑两个人都是长期深受封建思想的毒害，既不明白自己受苦的根源，又无力改变自己生活地位，导致了他们落后、愚昧、迷信又自私的性格特点。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10238"/>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027594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1200" y="1238564"/>
            <a:ext cx="7210261"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这篇小说的节选部分，在语言方面有什么特点？</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①叙述语言通俗、口语化。</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例如开篇一段</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就如过去民间说书艺人的口气</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叙述流畅生动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很有吸引力。</a:t>
            </a:r>
            <a:r>
              <a:rPr lang="zh-CN" altLang="en-US" sz="2000" b="1">
                <a:solidFill>
                  <a:srgbClr val="C00000"/>
                </a:solidFill>
                <a:latin typeface="Microsoft YaHei" panose="020b0503020204020204" pitchFamily="34" charset="-122"/>
                <a:ea typeface="Microsoft YaHei" panose="020b0503020204020204" pitchFamily="34" charset="-122"/>
              </a:rPr>
              <a:t>②人物对话有鲜明个性。</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例如二诸葛和三仙姑</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虽然都是所谓“神仙”</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但由于两人身份、思想性格不同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对话语言也就不同了。像“不宜栽种”“属猴的”“命相不对”“恩典恩典”之类的话</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出自农村初通文墨的阴阳先生二诸葛之口</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自然是很符合他的个性的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而像“刘修德</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还我闺女</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你的孩子把我的闺女勾引到哪里了”之类的话</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出自一个粗俗刁钻的女人三仙姑之口</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是十分贴切的。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5052403-F7E8-FB4A-9C68-F0F8D716CE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591296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1200" y="1238564"/>
            <a:ext cx="7210261"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鉴赏下面的语句</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①二诸葛连连摇头说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我知道这几天要出事啦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前天早上我上地去，才上到岭上，碰上个骑驴媳妇，穿了一身孝，我就知道坏了。我今年是罗睺星照运，要谨防带孝的冲了运气，因此那里也不敢去，谁知躲也躲不过</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昨天晚上二黑他娘梦见庙里唱戏。今天早上一个老鸦落在东房上叫了十几声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反正是时运，躲也躲不过。”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口语化  通俗易懂</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E2B04152-3C7A-7B49-8A87-4C2D748FD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351663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1200" y="1238564"/>
            <a:ext cx="7210261"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鉴赏下面的语句</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②有事人那里睡得着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人散了之后，二诸葛家里除了童养媳之外，三个人谁也没有睡。二诸葛摸了摸脸，取出三个制钱占了一卦，占出之后吓得他面色如土。二诸葛一夜没有睡，一遍一遍念</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大黑怎么还不回来，大黑怎么还不回来。”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概括性强  简洁明快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1A3E701F-6AA5-2940-B3A3-0C32756FE1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8863419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1200" y="1238564"/>
            <a:ext cx="7210261"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鉴赏下面的语句</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③饭还没有吃罢，区上的交通员来传她。她好像很得意，嗓子拉得长长的说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闺女大了咱管不了，就去请区长替咱管教管教</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她吃完了饭，换上新衣服、新首帕、绣花鞋、镶边裤，又擦了一次粉，加了几件首饰，然后叫于福给她备上驴，她骑上，于福给她赶上，往区上去。三仙姑半辈没有脸红过，偏这会撑不住气了，一道道热汗在脸上流。交通员领着小芹来了，故意说，“看什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人家也是个人吧，没有见过</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闪开路</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一伙女人们哈哈大笑。</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风趣幽默</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1A069525-A458-CD44-ABA9-62521A5B1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0217139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17500" y="1238564"/>
            <a:ext cx="11413961"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赵树理的作品多具有民族化、大众化的特色，结合文本具体分析这一特色。</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①主题和题材的选择上：</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赵树理的小说总是选取那些现实生活中迫切需要解决的具有重要社会意义的主题，但在选材上却并不追求轰轰烈烈，而是从普通的日常生活现象入手，以小见大。如本文以当时仍然存在的包办婚姻的行为为突破口，通过展现人们司空见惯的生活现象，揭示出反封建思想斗争的重要性和长期性的问题。</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②人物形象的塑造上：</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赵树理小说的突出特色就是成功地描写了各类不同思想、性格的农民形象。他热情地讴歌以小二黑和小芹为代表的新型农民的典型，赞美他们的新思想、新品质，同时又着力刻画了像二诸葛、三仙姑这样一些暂时还愚昧落后但已经开始走向转变的农民代表。深入挖掘农民内在的美好品德是赵树理小说的出发点，所以，他的小说往往将善意的讽刺与热情的歌颂结合在一起，寓批评于诙谐幽默之中。</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③具体的艺术表现手法上：</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艺术结构，赵树理借鉴了中国古典小说的结构特点，采用单线条发展的手法，适合我们民族特别是广大农民的欣赏习惯。人物刻画，运用白描手法，注重细节描写、动作描写，并常用给人物起绰号的方式来增强其性格的鲜明性，如二诸葛、三仙姑等。赵树理的作品语言朴实生动、幽默风趣，大量使用经过提炼的地方农民的方言、口语，表现力强，真正做到了语言的大众化。</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869220" y="45376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3509329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76800" y="1337490"/>
            <a:ext cx="6753061"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赏析艺术特色</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本文在刻画人物方面有什么技巧</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①把人物放在斗争环境中如小二黑的光明正大、勇敢坚定就是通过一系列的斗争场面表现的。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②通过行动写人作者不是静止地写人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而是在人物的一系列活动中写人。如作者用“不宜栽种”的故事表现二诸葛的性格</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用“米烂了”的故事来表现三仙姑的弄虚作假。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③把人物放在一定的关系中，例如写三仙姑的“老来俏”就是通过一群妇女的围观议论来写的。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F6FDFFD2-5E31-4F4D-A9C0-18139DC5E8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264429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旧中国的解放之路，不光解放的是百姓，解放的是政治统治，还有更深层次的解放，即解放思想，解放文化。今天，我们一起来学习这么一篇破除旧婚俗和封建迷信的文章</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小二黑结婚（节选）</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11"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76800" y="1337490"/>
            <a:ext cx="6753061"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把握思想观点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小二黑、小芹的恋爱结局说明了什么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①人民政府的支持使解放区青年男女冲破旧的婚姻观念的束缚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勇敢地为争取婚姻自由而斗争。②小二黑、小芹为争取婚姻自由的斗争已不单是“个性解放”的范畴</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而是解放区人民反霸除暴的民主改革的一个组成部分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也是当时整个社会建立新的婚姻观念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清除封建迷信思想的一个组成部分。③小二黑、小芹婚姻的美满结局说明了人民政府是人民实现婚姻自主的最可靠保证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同时也标志着一个深刻的社会变化已经兴起</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并且正在继续深入发展。</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9DA10DAE-F329-974E-B43D-5A6E98091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5704278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876800" y="1120719"/>
            <a:ext cx="6753061"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把握思想观点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小说中的二诸葛“抬脚动手都要论一论阴阳八卦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看一看黄道黑道”。当今社会</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青少年盲目相信“星座文化”。对此你有何看法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你认为热衷星座的青少年是不是当代版的二诸葛</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宇宙间的星球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是客观的存在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自古以来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人类就密切关注星空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探讨着日月星辰的运行规律</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制定历法</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产生了天文学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这是科学。但是星座的说法不是科学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不能把星座的说法当成科学一样完全相信。</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信不信星座仅仅是一种生活方式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一种生活态度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完全属于个人自由。但前提是不要盲信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不要因此而影响正常的生活。如果一味相信星座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把星座中的说法奉为圭臬</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甚至因此干扰了生活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这就陷入了迷信的深坑。这跟二诸葛动辄“论一论阴阳八卦”没什么不同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是一样荒唐可笑的。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2C757DD6-2C5C-C042-9CBA-B46C5AC141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027" y="2047989"/>
            <a:ext cx="3155775" cy="21038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8376910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37029" y="495837"/>
            <a:ext cx="11312361"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老杨同志（注）</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赵树理</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过了阴历八月十五日，正是收秋时候，县农会主席老杨同志，被分配到第六区来检查督促秋收工作。老杨同志叫区农会给他介绍一个比较进步的村，区农会常听章工作员说阎家山是模范村，就把他介绍到阎家山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老杨同志吃了早饭起程。他一进村公所，正遇着广聚跟小元下棋。他们两个因为一步棋争起来，就没有看见老杨同志进去。老杨同志等了一会儿，还没有人跟他搭话，他就在这争吵中问道：“哪一位是村长？”广聚跟小元抬头一看，见他头上箍着块白手巾，身上是白小布衫深蓝裤，脚上穿着半旧的硬鞋至少也有二斤半重。村长广聚以为他是哪村派来的送信的，就懒洋洋地问道：“哪村来的？”老杨同志答道：“县里。”广聚仍问道：“到这里干什么？”小元棋快输了，在一边催道：“快走棋嘛！”老杨同志有些不耐烦，便道：“你们忙得很！等一会儿闲了再说吧！”说了把背包往台阶上一丢，坐在上面休息。广聚见他的话头有点不对，也就停住了棋，凑过来搭话。老杨同志也看出他是村长，却又故意问了一句：“村长哪里去了？”他红着脸答过话，老杨同志才把介绍信给他，信上写的是：</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“兹有县农会杨主席，前往阎家山检查督促秋收工作，请予接洽是荷</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8113609" y="3000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0681590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23985" y="931090"/>
            <a:ext cx="11312361" cy="5444888"/>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广聚看过了信，把老杨同志让到里屋，说了几句客气话，便要请老杨同志到自己家里吃饭。老杨同志道：“还是兑些米到老百姓家里吃吧。”广聚还要讲俗套，老杨同志道：“这是制度，不能随便破坏！”广聚见他土眉土眼，说话却又那么不随和，一时想不出该怎么对付，便道：“好吧，你且歇歇，我给你出去看看！”说了，就出了公所去找恒元。恒元道：“前几天听喜富说有这么个人。这人你可小看不得！听喜富说，有些事情县长还得跟他商量着办。”广聚道：“是是是！你一说我想起来了。那一次在县里开会，讨论丈地问题那一天，县干部先开了个会，仿佛有他，穿的是蓝衣服，眉眼就是那样。”恒元道：“去吧！好好应酬，不要冲撞着他！”广聚走出门来又返回去问道：“我请他到家吃饭，他不肯，他叫给他找个老百姓家去吃，怎么办？”恒元不耐烦了，发话道：“那有什么难办？他要那么执拗，就把他派到个最穷的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像老槐树底老秦家，两顿糠吃过来，你怕他不再找你想办法啦？”广聚道：“老槐树底那些人跟咱们都不对，不怕他说坏话？”恒元道：“你就不看人？老秦见了生人敢放个屁？每次吃了饭你就把他招待回公所，有什么事？”</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广聚回去就把饭派到老秦家。阎家山没有行过这种制度，老秦一来不懂这种管饭只是替做一做，将来还要领米，还以为跟派差派款一样；二来也不知道家常饭就行了，还以为衙门来的人一定得吃好的。他既是这样想，就把事情弄大了，到东家借盐，到西家借面，老两口忙了一大会儿，才算做了两三碗汤面条。</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8113609" y="3000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185954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23985" y="1226868"/>
            <a:ext cx="11312361" cy="5029390"/>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晌午，老杨同志到老秦家去吃饭，见小砂锅里是面条，大锅里的饭还没有揭开，一看就知道是把自己当客人待。老秦舀了一碗汤面条，毕恭毕敬双手捧给老杨同志道：“吃吧，先生！到咱这穷人家吃不上什么好的，喝口汤吧！”他越客气。老杨同志越觉着不舒服，一边接一边道：“我自己舀！唉，老人家！咱们吃一锅饭就对了，为什么还要另做饭？”老秦老婆道：“好先生！啥也没有。只是一口汤！要是前几年，这饭就端不出来！这几年把地押了，啥也讲不起了！”老杨同志听她说押了地，正要问她押给谁。老秦先向老婆喝道：“你这老不死。不知道你那一张疯嘴该说什么！可憋不死你！你还记得啥？还记得哈？”老杨同志猜着老秦是怕她说的有妨碍。也就不再追问。老秦见老婆不说话了，因为怕再引起话来，也就不再说了。</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小福也回来了，问道：“爹！这是哪村的客？”老秦道：“县里的先生！”老杨同志道：“不要这样称呼吧！哪里是什么‘先生’！我姓杨，是农教会的。你们叫我个‘杨同志’或者‘老杨’都好！”老秦老婆见孩子也回来了，便揭开大锅开了饭。老杨同志第一碗饭吃完，不等老秦看见，就走到大锅边，一边舀饭一边说：“我也吃吃这饭，这饭好吃！”老两口赶紧一齐放下碗来招待，老杨同志已把山药蛋南瓜舀到碗里。老秦客气了一会，也就罢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8113609" y="3000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909308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23985" y="1226868"/>
            <a:ext cx="11312361" cy="4198393"/>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小顺来找小福割谷，一进门碰上老杨同志，彼此问询了一下，就向老秦道：“老叔！人家别人的谷都打了，我爹病着，连谷也割不起来，后晌叫你小福给俺割吧？”老秦道：“吃了饭还要打谷！”小顺道：“那我也能帮忙，打下你的来，迟一点去割我的也可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杨同志问道：“你们这里收秋还是各顾各？农救会也没有组织过互助小组？”小顺道：“收秋可不就是各顾各吧？老农会还管这些事啦？”老杨同志道：“那你们这里的农会都管些什么事？”小顺道：“咱不知道。”老杨同志自语道：“模范村！这算什么模范？”老秦家五岁的小女孩听见“模范”二字，就想起小顺教她的几句歌来，便顺口念道：“模范不模范，从西往东看；西头吃烙饼，东头喝稀饭。”</a:t>
            </a:r>
          </a:p>
          <a:p>
            <a:pPr algn="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（选自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李有才板话</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，有删改）</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（注）抗战时期，地主阎恒元把持了敌后根据地阎家山的村政权，村干部贪污盗窃，营私舞弊，欺压群众，却居然骗取了“模范村”荣誉。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8113609" y="3000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762483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50985" y="1811068"/>
            <a:ext cx="11312361" cy="2807885"/>
          </a:xfrm>
          <a:prstGeom prst="rect">
            <a:avLst/>
          </a:prstGeom>
          <a:noFill/>
        </p:spPr>
        <p:txBody>
          <a:bodyPr wrap="square" rtlCol="0">
            <a:spAutoFit/>
          </a:bodyPr>
          <a:lstStyle/>
          <a:p>
            <a:pPr>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问题：请结合</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小二黑结婚</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和</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老杨同志</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两篇文章，分析赵树理的作品在语言方面的特点。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多用方言，口语化，通俗易懂。小说人物语言是农村的方言，并且描写特定区域民俗事象，质朴、平易，浅显易懂，充满生活气息。②生动活泼，轻松幽默。叙述语言生动有趣，如“她吃完了饭，换上新衣服、新首帕、绣花鞋、镶边裤，又擦了一次粉，加了几件首饰”，生动描写了一个不合时宜的爱美的女性形象。再如“模范不模范，从西往东看；西头吃烙饼，东头喝稀饭”，轻松幽默地表现出当时的不公平现象，表现出了群众的机智与乐观。</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EA5EFF4-EA69-1E4E-87A9-065F68E693F8}"/>
              </a:ext>
            </a:extLst>
          </p:cNvPr>
          <p:cNvSpPr txBox="1"/>
          <p:nvPr/>
        </p:nvSpPr>
        <p:spPr>
          <a:xfrm>
            <a:off x="8113609" y="3000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0040028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0" y="1349983"/>
            <a:ext cx="10356897" cy="1884555"/>
          </a:xfrm>
          <a:prstGeom prst="rect">
            <a:avLst/>
          </a:prstGeom>
          <a:solidFill>
            <a:schemeClr val="bg1"/>
          </a:solidFill>
          <a:effectLst/>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sym typeface="+mn-ea"/>
              </a:rPr>
              <a:t>      小说描写的是根据地一对青年男女小二黑和小芹在争取婚姻自主的斗争中</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得到民主政权的支持</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斗败了封建势力</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获得了胜利的故事。小说不仅热情讴歌了自由恋爱的胜利</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更歌颂了农民进步的新思想战胜了愚昧、落后、迷信的封建旧思想</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歌颂了农民反对封建势力的胜利</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从而对解放区新建立的民主政权进行了热情的赞颂。</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39" y="455327"/>
            <a:ext cx="553998" cy="5839515"/>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技法点拨</a:t>
            </a:r>
            <a:r>
              <a:rPr lang="en-US" altLang="zh-CN" sz="24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运用白描</a:t>
            </a:r>
            <a:r>
              <a:rPr lang="en-US" altLang="zh-CN" sz="24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刻画人物 </a:t>
            </a:r>
          </a:p>
        </p:txBody>
      </p:sp>
      <p:sp>
        <p:nvSpPr>
          <p:cNvPr id="7" name="文本框 6"/>
          <p:cNvSpPr txBox="1"/>
          <p:nvPr/>
        </p:nvSpPr>
        <p:spPr>
          <a:xfrm>
            <a:off x="1552416" y="3375085"/>
            <a:ext cx="10158609" cy="1422890"/>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小二黑结婚</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中</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作者在故事情节的开展中采用中国古典小说传统的白描手法和细节描写</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刻画了三组各具特色的人物</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其中的两位“神仙”塑造得尤为成功</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简直达到惟妙惟肖、呼之欲出的地步。</a:t>
            </a: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868180" y="1993202"/>
            <a:ext cx="6803120"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了解赵树理及“山药蛋派”，了解小说创作的历史背景。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品味小说极具“土味”、幽默生动的语言风格。</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概括主要人物和情节，分析所要表达的中心主旨。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分析概括小说中个性鲜明的人物形象，学习小说塑造人物形象的方法。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790029"/>
            <a:ext cx="7275384" cy="2797048"/>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写法指导</a:t>
            </a:r>
            <a:r>
              <a:rPr lang="en-US" altLang="zh-CN" sz="24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内涵：</a:t>
            </a:r>
            <a:r>
              <a:rPr lang="zh-CN" altLang="en-US" sz="2400">
                <a:latin typeface="Microsoft YaHei" panose="020b0503020204020204" pitchFamily="34" charset="-122"/>
                <a:ea typeface="Microsoft YaHei" panose="020b0503020204020204" pitchFamily="34" charset="-122"/>
              </a:rPr>
              <a:t>白描本是一种中国画技法</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指单用墨线勾描物象而不着颜色的画法</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后来成为文学创作上的一种表现手法</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即用简练的笔墨</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不加渲染烘托</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刻画出鲜明生动的形象。</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268541" y="1134012"/>
            <a:ext cx="2594684" cy="369332"/>
          </a:xfrm>
          <a:prstGeom prst="rect">
            <a:avLst/>
          </a:prstGeom>
          <a:noFill/>
        </p:spPr>
        <p:txBody>
          <a:bodyPr wrap="square" rtlCol="0">
            <a:spAutoFit/>
          </a:bodyPr>
          <a:lstStyle/>
          <a:p>
            <a:r>
              <a:rPr lang="zh-CN" altLang="zh-CN" b="1"/>
              <a:t>运用白描</a:t>
            </a:r>
            <a:r>
              <a:rPr lang="en-US" altLang="zh-CN" b="1"/>
              <a:t>,</a:t>
            </a:r>
            <a:r>
              <a:rPr lang="zh-CN" altLang="zh-CN" b="1"/>
              <a:t>刻画人物</a:t>
            </a:r>
            <a:r>
              <a:rPr lang="zh-CN" altLang="zh-CN"/>
              <a:t> </a:t>
            </a:r>
            <a:endParaRPr lang="zh-CN" altLang="en-US" b="1"/>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60181" y="1610027"/>
            <a:ext cx="10871637" cy="3905043"/>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迁移练笔</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请运用白描写法写一个人物</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要求突出特点</a:t>
            </a:r>
            <a:r>
              <a:rPr lang="en-US" altLang="zh-CN" sz="2400" b="1">
                <a:latin typeface="Microsoft YaHei" panose="020b0503020204020204" pitchFamily="34" charset="-122"/>
                <a:ea typeface="Microsoft YaHei" panose="020b0503020204020204" pitchFamily="34" charset="-122"/>
              </a:rPr>
              <a:t>,200</a:t>
            </a:r>
            <a:r>
              <a:rPr lang="zh-CN" altLang="en-US" sz="2400" b="1">
                <a:latin typeface="Microsoft YaHei" panose="020b0503020204020204" pitchFamily="34" charset="-122"/>
                <a:ea typeface="Microsoft YaHei" panose="020b0503020204020204" pitchFamily="34" charset="-122"/>
              </a:rPr>
              <a:t>字左右。</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示例：记得一次学校大扫除</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我们班的同学楚明带领着全班同学进行了一次疯狂的劳动</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他虽然个子不高</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但做起事来干净利索。他给我们分配了简单的任务</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却给自己留下了最难干的活儿。他先撸起袖子</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拿起扫把</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把走廊扫干净</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然后拿起拖把</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用尽了全身的力气把布满灰尘的楼梯擦得干干净净。他虽然累得满头大汗</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但是看到自己的劳动成果</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脸上露出了满足的笑容。在他的带领下</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同学们都干得热火朝天</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很快</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我们就把各处都打扫得干干净净。</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9596068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263627"/>
            <a:ext cx="11125711" cy="6324808"/>
          </a:xfrm>
          <a:prstGeom prst="rect">
            <a:avLst/>
          </a:prstGeom>
          <a:noFill/>
        </p:spPr>
        <p:txBody>
          <a:bodyPr wrap="square" rtlCol="0">
            <a:spAutoFit/>
          </a:bodyPr>
          <a:lstStyle/>
          <a:p>
            <a:pPr algn="ctr" fontAlgn="ctr">
              <a:lnSpc>
                <a:spcPct val="150000"/>
              </a:lnSpc>
            </a:pPr>
            <a:r>
              <a:rPr lang="zh-CN" altLang="en-US">
                <a:latin typeface="Microsoft YaHei" panose="020b0503020204020204" pitchFamily="34" charset="-122"/>
                <a:ea typeface="Microsoft YaHei" panose="020b0503020204020204" pitchFamily="34" charset="-122"/>
              </a:rPr>
              <a:t>旧时人物旧时风</a:t>
            </a:r>
          </a:p>
          <a:p>
            <a:pPr algn="ctr" fontAlgn="ctr">
              <a:lnSpc>
                <a:spcPct val="150000"/>
              </a:lnSpc>
            </a:pPr>
            <a:r>
              <a:rPr lang="zh-CN" altLang="en-US">
                <a:latin typeface="Microsoft YaHei" panose="020b0503020204020204" pitchFamily="34" charset="-122"/>
                <a:ea typeface="Microsoft YaHei" panose="020b0503020204020204" pitchFamily="34" charset="-122"/>
              </a:rPr>
              <a:t>刘 超</a:t>
            </a:r>
          </a:p>
          <a:p>
            <a:pPr fontAlgn="ctr">
              <a:lnSpc>
                <a:spcPct val="150000"/>
              </a:lnSpc>
            </a:pPr>
            <a:r>
              <a:rPr lang="zh-CN" altLang="en-US">
                <a:latin typeface="Microsoft YaHei" panose="020b0503020204020204" pitchFamily="34" charset="-122"/>
                <a:ea typeface="Microsoft YaHei" panose="020b0503020204020204" pitchFamily="34" charset="-122"/>
              </a:rPr>
              <a:t>      三晋素来是文章重地艺术高地，且不说时下才俊济济，单是老辈人物就已很见风流。当然，和京沪的洋气比起来，晋地似乎总不免有那么几分“山药蛋”的味道。可山药蛋归山药蛋，晋地确实是文化的“厚土”，而赵树理就是从这厚土中长出的一棵大树。</a:t>
            </a:r>
          </a:p>
          <a:p>
            <a:pPr fontAlgn="ctr">
              <a:lnSpc>
                <a:spcPct val="150000"/>
              </a:lnSpc>
            </a:pPr>
            <a:r>
              <a:rPr lang="zh-CN" altLang="en-US">
                <a:latin typeface="Microsoft YaHei" panose="020b0503020204020204" pitchFamily="34" charset="-122"/>
                <a:ea typeface="Microsoft YaHei" panose="020b0503020204020204" pitchFamily="34" charset="-122"/>
              </a:rPr>
              <a:t>      赵树理的出现是现代文学史上的一个重要事件，不仅从解放区文学来说是这样，就整个文学内在的发展脉络来说，亦是如此。新文学以来，鲁迅是开风气式的人物，他的作品为乡土文学的发展开辟了道路。可是，鲁迅自</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呐喊</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彷徨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后就已不再做此类小说。整个三十年代，真正在乡土文学、农村题材上取得突破性建树的是茅盾和沈从文，而后是萧红、端木蕻良。而到了四十年代，长期的战乱使得人心浮动，难有佳作，京派人物硬是没能出大制作，而海派名手差不多就没有从事农村题材的，左翼创作也不甚活跃。这时，在相对偏僻的地区，出现了两个人，一个是孙犁，还有一个就是赵树理。那一年，三十有七的赵树理早已修炼良久，箭在弦上，不得不发，并终于在</a:t>
            </a:r>
            <a:r>
              <a:rPr lang="en-US" altLang="zh-CN">
                <a:latin typeface="Microsoft YaHei" panose="020b0503020204020204" pitchFamily="34" charset="-122"/>
                <a:ea typeface="Microsoft YaHei" panose="020b0503020204020204" pitchFamily="34" charset="-122"/>
              </a:rPr>
              <a:t>1943</a:t>
            </a:r>
            <a:r>
              <a:rPr lang="zh-CN" altLang="en-US">
                <a:latin typeface="Microsoft YaHei" panose="020b0503020204020204" pitchFamily="34" charset="-122"/>
                <a:ea typeface="Microsoft YaHei" panose="020b0503020204020204" pitchFamily="34" charset="-122"/>
              </a:rPr>
              <a:t>年以</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小二黑结婚</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一举成名。而此时的解放区，原本首屈一指的资深作家丁玲却几无作品问世。赵的出现实是一个标志性的事件。他一发而不可收，很快有了</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李有才板话</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李家庄的变迁</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，甚至有了扛鼎之作</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蟠龙峪</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。“民族的大众的”“有中国作风和中国气派”的作品，最早在赵树理手上结出硕果，而其中的长篇作品，最早也是在赵树理手上呱呱坠地。</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赵树理是真正从土地上站立起来的人物。他扛过了鲁迅和沈从文的大旗，继续耕耘着这片劳苦大众世代生息的土地。在他之后，才有李季、柳青、康濯，有马烽、王汶石、李准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以及后来整个“晋军”的崛起。</a:t>
            </a:r>
          </a:p>
          <a:p>
            <a:pPr fontAlgn="ctr">
              <a:lnSpc>
                <a:spcPct val="150000"/>
              </a:lnSpc>
            </a:pPr>
            <a:r>
              <a:rPr lang="zh-CN" altLang="en-US" sz="2000">
                <a:latin typeface="Microsoft YaHei" panose="020b0503020204020204" pitchFamily="34" charset="-122"/>
                <a:ea typeface="Microsoft YaHei" panose="020b0503020204020204" pitchFamily="34" charset="-122"/>
              </a:rPr>
              <a:t>      赶巧的是，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小二黑结婚</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出现在他的三十七岁上，这正与鲁迅写出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狂人日记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相同。两人虽是在年近不惑才暴得大名，但在此前都曾有过多年的沉淀、历练甚至挣扎。如果说在成名前的十余年中，鲁迅是在海外在古书中苦寻出路的话，那么，赵树理则是在社会的最底层苦心砥砺、体验生活。个中艰辛，也许是外人所不知晓的。老赵的成名已不算早。好在，他不仅有着乡下人的厚道，也有着乡下人的乐天，对生活中的种种磨难并不以为意。</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38618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812124"/>
            <a:ext cx="11395845" cy="5909310"/>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新中国建立后，根正苗红的老赵依然和老舍一样潜心耕耘，依然是文坛“模范”。到了后来，情况就颇有些不妙了。如果说</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锻炼锻炼</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三里湾</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还只是微有风雨的话，那么到了</a:t>
            </a:r>
            <a:r>
              <a:rPr lang="en-US" altLang="zh-CN">
                <a:latin typeface="Microsoft YaHei" panose="020b0503020204020204" pitchFamily="34" charset="-122"/>
                <a:ea typeface="Microsoft YaHei" panose="020b0503020204020204" pitchFamily="34" charset="-122"/>
              </a:rPr>
              <a:t>1959</a:t>
            </a:r>
            <a:r>
              <a:rPr lang="zh-CN" altLang="en-US">
                <a:latin typeface="Microsoft YaHei" panose="020b0503020204020204" pitchFamily="34" charset="-122"/>
                <a:ea typeface="Microsoft YaHei" panose="020b0503020204020204" pitchFamily="34" charset="-122"/>
              </a:rPr>
              <a:t>年，赵树理的一切都变得那样的不顺。在“大跃进”的年代里，浮夸之风遍布中国，满天“卫星”让人仰望得脖子发酸。老赵虽然高居京城，但还是经常回山西老家，做的是农业活，住的是农村房，交的是农民朋友，自己又是从农田里摸爬滚打出来的，他对此怎能不知？他对四处弥漫的瞎指挥、浮夸风、共产风、官僚主义和弄虚作假现象极为震惊。震惊之余，开始痛心。痛定思痛，他于</a:t>
            </a:r>
            <a:r>
              <a:rPr lang="en-US" altLang="zh-CN">
                <a:latin typeface="Microsoft YaHei" panose="020b0503020204020204" pitchFamily="34" charset="-122"/>
                <a:ea typeface="Microsoft YaHei" panose="020b0503020204020204" pitchFamily="34" charset="-122"/>
              </a:rPr>
              <a:t>1959</a:t>
            </a:r>
            <a:r>
              <a:rPr lang="zh-CN" altLang="en-US">
                <a:latin typeface="Microsoft YaHei" panose="020b0503020204020204" pitchFamily="34" charset="-122"/>
                <a:ea typeface="Microsoft YaHei" panose="020b0503020204020204" pitchFamily="34" charset="-122"/>
              </a:rPr>
              <a:t>年元宵节前后为着农业问题写了封很有分量的信：</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公社应该如何领导农业生产之我见</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不写则已，一写，就像写小说一样收不住手了。上至中央、下至省里、县里，一个都没落下。信件飞向了地委书记、省委书记，当然更有中国作协党组书记邵荃麟和政治局候补委员陈伯达。老赵毕竟是老赵，饶是心情沉痛，用语却仍颇为温和，“计划得不恰当了，它是不服从规定的。什么也规定，好像都纳入国家规范了，就是产量偏不就范”。这样的话很有些山药蛋似的幽默，当然不过火。初时，也确是波澜不惊。可是，及至盛夏，庐山风雨骤变，温和的赵树理开始在劫难逃。（有删节）</a:t>
            </a:r>
          </a:p>
          <a:p>
            <a:pPr fontAlgn="ctr">
              <a:lnSpc>
                <a:spcPct val="150000"/>
              </a:lnSpc>
            </a:pPr>
            <a:r>
              <a:rPr lang="zh-CN" altLang="en-US">
                <a:latin typeface="KaiTi" panose="02010609060101010101" pitchFamily="49" charset="-122"/>
                <a:ea typeface="KaiTi" panose="02010609060101010101" pitchFamily="49" charset="-122"/>
              </a:rPr>
              <a:t>相关链接：</a:t>
            </a:r>
            <a:r>
              <a:rPr lang="en-US" altLang="zh-CN">
                <a:latin typeface="KaiTi" panose="02010609060101010101" pitchFamily="49" charset="-122"/>
                <a:ea typeface="KaiTi" panose="02010609060101010101" pitchFamily="49" charset="-122"/>
              </a:rPr>
              <a:t>1952</a:t>
            </a:r>
            <a:r>
              <a:rPr lang="zh-CN" altLang="en-US">
                <a:latin typeface="KaiTi" panose="02010609060101010101" pitchFamily="49" charset="-122"/>
                <a:ea typeface="KaiTi" panose="02010609060101010101" pitchFamily="49" charset="-122"/>
              </a:rPr>
              <a:t>年</a:t>
            </a:r>
            <a:r>
              <a:rPr lang="en-US" altLang="zh-CN">
                <a:latin typeface="KaiTi" panose="02010609060101010101" pitchFamily="49" charset="-122"/>
                <a:ea typeface="KaiTi" panose="02010609060101010101" pitchFamily="49" charset="-122"/>
              </a:rPr>
              <a:t>4</a:t>
            </a:r>
            <a:r>
              <a:rPr lang="zh-CN" altLang="en-US">
                <a:latin typeface="KaiTi" panose="02010609060101010101" pitchFamily="49" charset="-122"/>
                <a:ea typeface="KaiTi" panose="02010609060101010101" pitchFamily="49" charset="-122"/>
              </a:rPr>
              <a:t>月初他（赵树理）住在平顺县川底村写小说，一住就是</a:t>
            </a:r>
            <a:r>
              <a:rPr lang="en-US" altLang="zh-CN">
                <a:latin typeface="KaiTi" panose="02010609060101010101" pitchFamily="49" charset="-122"/>
                <a:ea typeface="KaiTi" panose="02010609060101010101" pitchFamily="49" charset="-122"/>
              </a:rPr>
              <a:t>3</a:t>
            </a:r>
            <a:r>
              <a:rPr lang="zh-CN" altLang="en-US">
                <a:latin typeface="KaiTi" panose="02010609060101010101" pitchFamily="49" charset="-122"/>
                <a:ea typeface="KaiTi" panose="02010609060101010101" pitchFamily="49" charset="-122"/>
              </a:rPr>
              <a:t>年。一直到</a:t>
            </a:r>
            <a:r>
              <a:rPr lang="en-US" altLang="zh-CN">
                <a:latin typeface="KaiTi" panose="02010609060101010101" pitchFamily="49" charset="-122"/>
                <a:ea typeface="KaiTi" panose="02010609060101010101" pitchFamily="49" charset="-122"/>
              </a:rPr>
              <a:t>1955</a:t>
            </a:r>
            <a:r>
              <a:rPr lang="zh-CN" altLang="en-US">
                <a:latin typeface="KaiTi" panose="02010609060101010101" pitchFamily="49" charset="-122"/>
                <a:ea typeface="KaiTi" panose="02010609060101010101" pitchFamily="49" charset="-122"/>
              </a:rPr>
              <a:t>年</a:t>
            </a:r>
            <a:r>
              <a:rPr lang="en-US" altLang="zh-CN">
                <a:latin typeface="KaiTi" panose="02010609060101010101" pitchFamily="49" charset="-122"/>
                <a:ea typeface="KaiTi" panose="02010609060101010101" pitchFamily="49" charset="-122"/>
              </a:rPr>
              <a:t>1</a:t>
            </a:r>
            <a:r>
              <a:rPr lang="zh-CN" altLang="en-US">
                <a:latin typeface="KaiTi" panose="02010609060101010101" pitchFamily="49" charset="-122"/>
                <a:ea typeface="KaiTi" panose="02010609060101010101" pitchFamily="49" charset="-122"/>
              </a:rPr>
              <a:t>月该小说</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三里湾</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在</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人民文学</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上连载。以前，我曾经写过平顺县的川底村，那是一个在今天我都不愿意勉强留宿一天的穷村子。</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122106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455232"/>
            <a:ext cx="11364177" cy="3831818"/>
          </a:xfrm>
          <a:prstGeom prst="rect">
            <a:avLst/>
          </a:prstGeom>
          <a:noFill/>
        </p:spPr>
        <p:txBody>
          <a:bodyPr wrap="square" rtlCol="0">
            <a:spAutoFit/>
          </a:bodyPr>
          <a:lstStyle/>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1</a:t>
            </a:r>
            <a:r>
              <a:rPr lang="zh-CN" altLang="en-US" b="1">
                <a:latin typeface="Microsoft YaHei" panose="020b0503020204020204" pitchFamily="34" charset="-122"/>
                <a:ea typeface="Microsoft YaHei" panose="020b0503020204020204" pitchFamily="34" charset="-122"/>
              </a:rPr>
              <a:t>：怎样理解“赵树理是真正从土地上站立起来的人物”这句话？请结合材料谈谈你的看法。</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①赵树理成名前曾有过多年的沉淀、历练甚至挣扎，他在社会的最底层苦心砥砺、体验生活过。</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②后来他虽然高居京城，但还是经常回山西老家，做农业活，住农村房，交农民朋友。</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③他骨子里有着乡下人的气质，不仅有着乡下人的厚道，也有着乡下人的乐天。</a:t>
            </a:r>
          </a:p>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：结合材料，谈谈赵树理的创作经历与成就告诉了我们哪些道理。</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①一个作家的成功要受到良好文学传统的影响，要善于吸取其他作品的营养。</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②作家要有厚实的生活积淀。</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③要有开明的时代和民主的氛围。</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④要有吃苦耐劳的精神，要能坚持。</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2">
                                            <p:txEl>
                                              <p:pRg st="5" end="5"/>
                                            </p:txEl>
                                          </p:spTgt>
                                        </p:tgtEl>
                                        <p:attrNameLst>
                                          <p:attrName>style.visibility</p:attrName>
                                        </p:attrNameLst>
                                      </p:cBhvr>
                                      <p:to>
                                        <p:strVal val="visible"/>
                                      </p:to>
                                    </p:set>
                                    <p:animEffect transition="in" filter="dissolve">
                                      <p:cBhvr>
                                        <p:cTn id="25" dur="500"/>
                                        <p:tgtEl>
                                          <p:spTgt spid="12">
                                            <p:txEl>
                                              <p:pRg st="5" end="5"/>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dissolve">
                                      <p:cBhvr>
                                        <p:cTn id="28" dur="500"/>
                                        <p:tgtEl>
                                          <p:spTgt spid="12">
                                            <p:txEl>
                                              <p:pRg st="6" end="6"/>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animEffect transition="in" filter="dissolve">
                                      <p:cBhvr>
                                        <p:cTn id="31" dur="500"/>
                                        <p:tgtEl>
                                          <p:spTgt spid="12">
                                            <p:txEl>
                                              <p:pRg st="7" end="7"/>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2">
                                            <p:txEl>
                                              <p:pRg st="8" end="8"/>
                                            </p:txEl>
                                          </p:spTgt>
                                        </p:tgtEl>
                                        <p:attrNameLst>
                                          <p:attrName>style.visibility</p:attrName>
                                        </p:attrNameLst>
                                      </p:cBhvr>
                                      <p:to>
                                        <p:strVal val="visible"/>
                                      </p:to>
                                    </p:set>
                                    <p:animEffect transition="in" filter="dissolve">
                                      <p:cBhvr>
                                        <p:cTn id="34"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2585700" y="10871200"/>
            <a:ext cx="330200" cy="3683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9287" r="19287"/>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795"/>
            <a:ext cx="7715088" cy="368295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864055"/>
            <a:ext cx="7485836" cy="3269549"/>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赵树理</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(1906—1970),</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山西沁水县人</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我国著名的小说家和人民艺术家。他的作品乡土气息浓厚</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有一种新鲜活泼、为老百姓喜闻乐见的大众化风格。</a:t>
            </a:r>
            <a:r>
              <a:rPr lang="zh-CN" altLang="en-US" sz="2000">
                <a:solidFill>
                  <a:schemeClr val="bg1"/>
                </a:solidFill>
                <a:latin typeface="Microsoft YaHei" panose="020b0503020204020204" pitchFamily="34" charset="-122"/>
                <a:ea typeface="Microsoft YaHei" panose="020b0503020204020204" pitchFamily="34" charset="-122"/>
                <a:sym typeface="+mn-ea"/>
              </a:rPr>
              <a:t>主要作品有短篇小说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小二黑结婚</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中篇小说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李有才板话</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被誉为“解放区文艺的代表之作”</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长篇小说</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李家庄的变迁</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三里湾</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大多反映</a:t>
            </a:r>
            <a:r>
              <a:rPr lang="en-US" altLang="zh-CN" sz="2000">
                <a:solidFill>
                  <a:schemeClr val="bg1"/>
                </a:solidFill>
                <a:latin typeface="Microsoft YaHei" panose="020b0503020204020204" pitchFamily="34" charset="-122"/>
                <a:ea typeface="Microsoft YaHei" panose="020b0503020204020204" pitchFamily="34" charset="-122"/>
                <a:sym typeface="+mn-ea"/>
              </a:rPr>
              <a:t>20</a:t>
            </a:r>
            <a:r>
              <a:rPr lang="zh-CN" altLang="en-US" sz="2000">
                <a:solidFill>
                  <a:schemeClr val="bg1"/>
                </a:solidFill>
                <a:latin typeface="Microsoft YaHei" panose="020b0503020204020204" pitchFamily="34" charset="-122"/>
                <a:ea typeface="Microsoft YaHei" panose="020b0503020204020204" pitchFamily="34" charset="-122"/>
                <a:sym typeface="+mn-ea"/>
              </a:rPr>
              <a:t>世纪四五十年代中国农村变革。不少作品被译成俄、英、法、日、德、印尼等多国文字</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在国外广泛流传。</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50"/>
                            </p:stCondLst>
                            <p:childTnLst>
                              <p:par>
                                <p:cTn id="23" presetID="47" presetClass="entr" presetSubtype="0" fill="hold" grpId="3" nodeType="afterEffect">
                                  <p:stCondLst>
                                    <p:cond delay="16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7" grpId="3"/>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224831" y="2304506"/>
            <a:ext cx="9948176" cy="3269549"/>
          </a:xfrm>
          <a:prstGeom prst="rect">
            <a:avLst/>
          </a:prstGeom>
          <a:noFill/>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rPr>
              <a:t>      </a:t>
            </a:r>
            <a:r>
              <a:rPr lang="zh-CN" altLang="en-US" sz="2000" b="1">
                <a:solidFill>
                  <a:srgbClr val="C00000"/>
                </a:solidFill>
                <a:latin typeface="Microsoft YaHei" panose="020b0503020204020204" pitchFamily="34" charset="-122"/>
                <a:ea typeface="Microsoft YaHei" panose="020b0503020204020204" pitchFamily="34" charset="-122"/>
              </a:rPr>
              <a:t>“山药蛋派”是中国当代小说流派之一</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形成于</a:t>
            </a:r>
            <a:r>
              <a:rPr lang="en-US" altLang="zh-CN" sz="2000" b="1">
                <a:solidFill>
                  <a:srgbClr val="C00000"/>
                </a:solidFill>
                <a:latin typeface="Microsoft YaHei" panose="020b0503020204020204" pitchFamily="34" charset="-122"/>
                <a:ea typeface="Microsoft YaHei" panose="020b0503020204020204" pitchFamily="34" charset="-122"/>
              </a:rPr>
              <a:t>20</a:t>
            </a:r>
            <a:r>
              <a:rPr lang="zh-CN" altLang="en-US" sz="2000" b="1">
                <a:solidFill>
                  <a:srgbClr val="C00000"/>
                </a:solidFill>
                <a:latin typeface="Microsoft YaHei" panose="020b0503020204020204" pitchFamily="34" charset="-122"/>
                <a:ea typeface="Microsoft YaHei" panose="020b0503020204020204" pitchFamily="34" charset="-122"/>
              </a:rPr>
              <a:t>世纪</a:t>
            </a:r>
            <a:r>
              <a:rPr lang="en-US" altLang="zh-CN" sz="2000" b="1">
                <a:solidFill>
                  <a:srgbClr val="C00000"/>
                </a:solidFill>
                <a:latin typeface="Microsoft YaHei" panose="020b0503020204020204" pitchFamily="34" charset="-122"/>
                <a:ea typeface="Microsoft YaHei" panose="020b0503020204020204" pitchFamily="34" charset="-122"/>
              </a:rPr>
              <a:t>50</a:t>
            </a:r>
            <a:r>
              <a:rPr lang="zh-CN" altLang="en-US" sz="2000" b="1">
                <a:solidFill>
                  <a:srgbClr val="C00000"/>
                </a:solidFill>
                <a:latin typeface="Microsoft YaHei" panose="020b0503020204020204" pitchFamily="34" charset="-122"/>
                <a:ea typeface="Microsoft YaHei" panose="020b0503020204020204" pitchFamily="34" charset="-122"/>
              </a:rPr>
              <a:t>年代至</a:t>
            </a:r>
            <a:r>
              <a:rPr lang="en-US" altLang="zh-CN" sz="2000" b="1">
                <a:solidFill>
                  <a:srgbClr val="C00000"/>
                </a:solidFill>
                <a:latin typeface="Microsoft YaHei" panose="020b0503020204020204" pitchFamily="34" charset="-122"/>
                <a:ea typeface="Microsoft YaHei" panose="020b0503020204020204" pitchFamily="34" charset="-122"/>
              </a:rPr>
              <a:t>60</a:t>
            </a:r>
            <a:r>
              <a:rPr lang="zh-CN" altLang="en-US" sz="2000" b="1">
                <a:solidFill>
                  <a:srgbClr val="C00000"/>
                </a:solidFill>
                <a:latin typeface="Microsoft YaHei" panose="020b0503020204020204" pitchFamily="34" charset="-122"/>
                <a:ea typeface="Microsoft YaHei" panose="020b0503020204020204" pitchFamily="34" charset="-122"/>
              </a:rPr>
              <a:t>年代中期</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指以赵树理为代表的一个当代的文学流派。</a:t>
            </a:r>
            <a:r>
              <a:rPr lang="zh-CN" altLang="en-US" sz="2000">
                <a:latin typeface="Microsoft YaHei" panose="020b0503020204020204" pitchFamily="34" charset="-122"/>
                <a:ea typeface="Microsoft YaHei" panose="020b0503020204020204" pitchFamily="34" charset="-122"/>
              </a:rPr>
              <a:t>主要作家还有马烽、西戎、李束为、孙谦、胡正等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人称“西李马胡孙”</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他们都是山西农村土生土长的作家</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有比较深厚的农村生活基础。“山药蛋派”继承和发展了我国古典小说和说唱文学的传统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以叙述故事为主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将对人物情景的描写融于故事叙述之中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结构顺当</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层次分明。人物性格主要通过语言和行动来展示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善于选择和运用内涵丰富的细节描写。语言朴素、凝练</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作品通俗易懂</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具有浓厚的民族风格和地方色彩。</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4705926" y="977351"/>
            <a:ext cx="298598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了解“山药蛋派” </a:t>
            </a:r>
          </a:p>
        </p:txBody>
      </p:sp>
    </p:spTree>
    <p:extLst>
      <p:ext uri="{BB962C8B-B14F-4D97-AF65-F5344CB8AC3E}">
        <p14:creationId xmlns:p14="http://schemas.microsoft.com/office/powerpoint/2010/main" val="3527373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08235" y="2350639"/>
            <a:ext cx="6775502" cy="3269549"/>
          </a:xfrm>
          <a:prstGeom prst="rect">
            <a:avLst/>
          </a:prstGeom>
          <a:noFill/>
          <a:effectLst/>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a:t>
            </a:r>
            <a:r>
              <a:rPr lang="en-US" altLang="zh-CN" sz="2000" b="1">
                <a:solidFill>
                  <a:srgbClr val="C00000"/>
                </a:solidFill>
                <a:latin typeface="Microsoft YaHei" panose="020b0503020204020204" pitchFamily="34" charset="-122"/>
                <a:ea typeface="Microsoft YaHei" panose="020b0503020204020204" pitchFamily="34" charset="-122"/>
              </a:rPr>
              <a:t>1943</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在中共北方局从事抗日宣传工作的赵树理在奉命深入辽县</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今山西左权县</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农村搞调研时</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听到了一对青年男女岳冬至和智英祥在追求自由恋爱的过程中</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受到双方父母等的阻挠</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以致岳冬至被人打死的悲剧故事。</a:t>
            </a:r>
            <a:r>
              <a:rPr lang="zh-CN" altLang="en-US" sz="2000" b="1">
                <a:latin typeface="Microsoft YaHei" panose="020b0503020204020204" pitchFamily="34" charset="-122"/>
                <a:ea typeface="Microsoft YaHei" panose="020b0503020204020204" pitchFamily="34" charset="-122"/>
              </a:rPr>
              <a:t>于是</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自小就生长在山西这片沃土上</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有着深厚生活积淀的赵树理即以此为原型</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很快创作出一篇鞭挞封建思想、赞扬婚姻自主的短篇小说</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小二黑结婚</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 </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181</Paragraphs>
  <Slides>46</Slides>
  <Notes>11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46</vt:i4>
      </vt:variant>
    </vt:vector>
  </HeadingPairs>
  <TitlesOfParts>
    <vt:vector baseType="lpstr" size="56">
      <vt:lpstr>Arial</vt:lpstr>
      <vt:lpstr>Calibri Light</vt:lpstr>
      <vt:lpstr>Calibri</vt:lpstr>
      <vt:lpstr>Microsoft YaHei</vt:lpstr>
      <vt:lpstr>Wingdings</vt:lpstr>
      <vt:lpstr>宋体</vt:lpstr>
      <vt:lpstr>MComic PRC Medium</vt:lpstr>
      <vt:lpstr>FangSong</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2020-12-01T10:19:48.302</cp:lastPrinted>
  <dcterms:created xsi:type="dcterms:W3CDTF">2020-12-01T10:19:48Z</dcterms:created>
  <dcterms:modified xsi:type="dcterms:W3CDTF">2020-12-17T05:38:54Z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