
<file path=[Content_Types].xml><?xml version="1.0" encoding="utf-8"?>
<Types xmlns="http://schemas.openxmlformats.org/package/2006/content-types">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8"/>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 id="310" r:id="rId57"/>
    <p:sldId id="311" r:id="rId58"/>
    <p:sldId id="312" r:id="rId59"/>
    <p:sldId id="313" r:id="rId60"/>
    <p:sldId id="314" r:id="rId61"/>
    <p:sldId id="315" r:id="rId62"/>
    <p:sldId id="316" r:id="rId63"/>
    <p:sldId id="317" r:id="rId64"/>
    <p:sldId id="318" r:id="rId65"/>
    <p:sldId id="319" r:id="rId66"/>
    <p:sldId id="320" r:id="rId67"/>
    <p:sldId id="321" r:id="rId68"/>
    <p:sldId id="322" r:id="rId69"/>
    <p:sldId id="323" r:id="rId70"/>
    <p:sldId id="324" r:id="rId71"/>
    <p:sldId id="325" r:id="rId72"/>
    <p:sldId id="326" r:id="rId73"/>
    <p:sldId id="327" r:id="rId74"/>
    <p:sldId id="328" r:id="rId75"/>
    <p:sldId id="329" r:id="rId76"/>
    <p:sldId id="330" r:id="rId77"/>
    <p:sldId id="331" r:id="rId78"/>
    <p:sldId id="332" r:id="rId79"/>
    <p:sldId id="333" r:id="rId80"/>
    <p:sldId id="334" r:id="rId81"/>
    <p:sldId id="335" r:id="rId82"/>
    <p:sldId id="336" r:id="rId83"/>
    <p:sldId id="337" r:id="rId84"/>
    <p:sldId id="338" r:id="rId85"/>
    <p:sldId id="339" r:id="rId86"/>
    <p:sldId id="340" r:id="rId87"/>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60"/>
        <p:guide pos="2880"/>
      </p:guideLst>
    </p:cSldViewPr>
  </p:slideViewPr>
  <p:gridSpacing cx="72008" cy="72008"/>
</p:viewPr>
</file>

<file path=ppt/_rels/presentation.xml.rels><?xml version="1.0" encoding="UTF-8" standalone="yes"?>
<Relationships xmlns="http://schemas.openxmlformats.org/package/2006/relationships"><Relationship Id="rId91" Type="http://schemas.openxmlformats.org/officeDocument/2006/relationships/tableStyles" Target="tableStyles.xml"/><Relationship Id="rId90" Type="http://schemas.openxmlformats.org/officeDocument/2006/relationships/viewProps" Target="viewProps.xml"/><Relationship Id="rId9" Type="http://schemas.openxmlformats.org/officeDocument/2006/relationships/slide" Target="slides/slide7.xml"/><Relationship Id="rId89" Type="http://schemas.openxmlformats.org/officeDocument/2006/relationships/presProps" Target="presProps.xml"/><Relationship Id="rId88" Type="http://schemas.openxmlformats.org/officeDocument/2006/relationships/notesMaster" Target="notesMasters/notesMaster1.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99682" name="页眉占位符 199681"/>
          <p:cNvSpPr>
            <a:spLocks noGrp="1"/>
          </p:cNvSpPr>
          <p:nvPr>
            <p:ph type="hdr" sz="quarter"/>
          </p:nvPr>
        </p:nvSpPr>
        <p:spPr>
          <a:xfrm>
            <a:off x="0" y="0"/>
            <a:ext cx="2971800" cy="457200"/>
          </a:xfrm>
          <a:prstGeom prst="rect">
            <a:avLst/>
          </a:prstGeom>
          <a:noFill/>
          <a:ln w="9525">
            <a:noFill/>
          </a:ln>
        </p:spPr>
        <p:txBody>
          <a:bodyPr/>
          <a:p>
            <a:pPr lvl="0" fontAlgn="base"/>
            <a:endParaRPr lang="zh-CN" altLang="en-US" sz="1200" strike="noStrike" noProof="1" dirty="0"/>
          </a:p>
        </p:txBody>
      </p:sp>
      <p:sp>
        <p:nvSpPr>
          <p:cNvPr id="199683" name="日期占位符 199682"/>
          <p:cNvSpPr>
            <a:spLocks noGrp="1"/>
          </p:cNvSpPr>
          <p:nvPr>
            <p:ph type="dt" idx="1"/>
          </p:nvPr>
        </p:nvSpPr>
        <p:spPr>
          <a:xfrm>
            <a:off x="3884613" y="0"/>
            <a:ext cx="2971800" cy="457200"/>
          </a:xfrm>
          <a:prstGeom prst="rect">
            <a:avLst/>
          </a:prstGeom>
          <a:noFill/>
          <a:ln w="9525">
            <a:noFill/>
          </a:ln>
        </p:spPr>
        <p:txBody>
          <a:bodyPr/>
          <a:p>
            <a:pPr lvl="0" algn="r" fontAlgn="base"/>
            <a:fld id="{BB962C8B-B14F-4D97-AF65-F5344CB8AC3E}" type="datetimeFigureOut">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latin typeface="Arial" panose="020B0604020202020204" pitchFamily="34" charset="0"/>
              <a:ea typeface="宋体" panose="02010600030101010101" pitchFamily="2" charset="-122"/>
              <a:cs typeface="+mn-cs"/>
            </a:endParaRPr>
          </a:p>
        </p:txBody>
      </p:sp>
      <p:sp>
        <p:nvSpPr>
          <p:cNvPr id="2052" name="幻灯片图像占位符 199683"/>
          <p:cNvSpPr>
            <a:spLocks noRo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2053" name="文本占位符 199684"/>
          <p:cNvSpPr>
            <a:spLocks noGrp="1"/>
          </p:cNvSpPr>
          <p:nvPr>
            <p:ph type="body" sz="quarter"/>
          </p:nvPr>
        </p:nvSpPr>
        <p:spPr>
          <a:xfrm>
            <a:off x="685800" y="4343400"/>
            <a:ext cx="5486400" cy="4114800"/>
          </a:xfrm>
          <a:prstGeom prst="rect">
            <a:avLst/>
          </a:prstGeom>
          <a:noFill/>
          <a:ln w="9525">
            <a:noFill/>
          </a:ln>
        </p:spPr>
        <p:txBody>
          <a:bodyPr anchor="t"/>
          <a:p>
            <a:pPr lvl="0"/>
            <a:r>
              <a:rPr lang="zh-CN" altLang="en-US" dirty="0"/>
              <a:t>单击此处编辑母版文本样式</a:t>
            </a:r>
            <a:endParaRPr lang="zh-CN" altLang="en-US" dirty="0"/>
          </a:p>
          <a:p>
            <a:pPr lvl="1" indent="0"/>
            <a:r>
              <a:rPr lang="zh-CN" altLang="en-US" dirty="0"/>
              <a:t>第二级</a:t>
            </a:r>
            <a:endParaRPr lang="zh-CN" altLang="en-US" dirty="0"/>
          </a:p>
          <a:p>
            <a:pPr lvl="2" indent="0"/>
            <a:r>
              <a:rPr lang="zh-CN" altLang="en-US" dirty="0"/>
              <a:t>第三级</a:t>
            </a:r>
            <a:endParaRPr lang="zh-CN" altLang="en-US" dirty="0"/>
          </a:p>
          <a:p>
            <a:pPr lvl="3" indent="0"/>
            <a:r>
              <a:rPr lang="zh-CN" altLang="en-US" dirty="0"/>
              <a:t>第四级</a:t>
            </a:r>
            <a:endParaRPr lang="zh-CN" altLang="en-US" dirty="0"/>
          </a:p>
          <a:p>
            <a:pPr lvl="4" indent="0"/>
            <a:r>
              <a:rPr lang="zh-CN" altLang="en-US" dirty="0"/>
              <a:t>第五级</a:t>
            </a:r>
            <a:endParaRPr lang="zh-CN" altLang="en-US" dirty="0"/>
          </a:p>
        </p:txBody>
      </p:sp>
      <p:sp>
        <p:nvSpPr>
          <p:cNvPr id="199686" name="页脚占位符 199685"/>
          <p:cNvSpPr>
            <a:spLocks noGrp="1"/>
          </p:cNvSpPr>
          <p:nvPr>
            <p:ph type="ftr" sz="quarter" idx="4"/>
          </p:nvPr>
        </p:nvSpPr>
        <p:spPr>
          <a:xfrm>
            <a:off x="0" y="8685213"/>
            <a:ext cx="2971800" cy="457200"/>
          </a:xfrm>
          <a:prstGeom prst="rect">
            <a:avLst/>
          </a:prstGeom>
          <a:noFill/>
          <a:ln w="9525">
            <a:noFill/>
          </a:ln>
        </p:spPr>
        <p:txBody>
          <a:bodyPr anchor="b"/>
          <a:p>
            <a:pPr lvl="0" fontAlgn="base"/>
            <a:endParaRPr lang="zh-CN" altLang="en-US" sz="1200" strike="noStrike" noProof="1" dirty="0"/>
          </a:p>
        </p:txBody>
      </p:sp>
      <p:sp>
        <p:nvSpPr>
          <p:cNvPr id="199687" name="灯片编号占位符 199686"/>
          <p:cNvSpPr>
            <a:spLocks noGrp="1"/>
          </p:cNvSpPr>
          <p:nvPr>
            <p:ph type="sldNum" sz="quarter" idx="5"/>
          </p:nvPr>
        </p:nvSpPr>
        <p:spPr>
          <a:xfrm>
            <a:off x="3884613" y="8685213"/>
            <a:ext cx="2971800" cy="457200"/>
          </a:xfrm>
          <a:prstGeom prst="rect">
            <a:avLst/>
          </a:prstGeom>
          <a:noFill/>
          <a:ln w="9525">
            <a:noFill/>
          </a:ln>
        </p:spPr>
        <p:txBody>
          <a:bodyPr anchor="b"/>
          <a:p>
            <a:pPr lvl="0" algn="r" fontAlgn="base"/>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2pPr>
    <a:lvl3pPr marL="914400" lvl="2"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3pPr>
    <a:lvl4pPr marL="1371600" lvl="3"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4pPr>
    <a:lvl5pPr marL="1828800" lvl="4"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5pPr>
    <a:lvl6pPr marL="2286000" lvl="5"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6pPr>
    <a:lvl7pPr marL="2743200" lvl="6"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7pPr>
    <a:lvl8pPr marL="3200400" lvl="7"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8pPr>
    <a:lvl9pPr marL="3657600" lvl="8"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小标题1">
    <p:spTree>
      <p:nvGrpSpPr>
        <p:cNvPr id="1" name=""/>
        <p:cNvGrpSpPr/>
        <p:nvPr/>
      </p:nvGrpSpPr>
      <p:grpSpPr>
        <a:xfrm>
          <a:off x="0" y="0"/>
          <a:ext cx="0" cy="0"/>
          <a:chOff x="0" y="0"/>
          <a:chExt cx="0" cy="0"/>
        </a:xfrm>
      </p:grpSpPr>
      <p:grpSp>
        <p:nvGrpSpPr>
          <p:cNvPr id="8" name="组合 9"/>
          <p:cNvGrpSpPr/>
          <p:nvPr userDrawn="1"/>
        </p:nvGrpSpPr>
        <p:grpSpPr bwMode="auto">
          <a:xfrm>
            <a:off x="2503624" y="2543018"/>
            <a:ext cx="1641044" cy="1602663"/>
            <a:chOff x="0" y="0"/>
            <a:chExt cx="1387872" cy="1387872"/>
          </a:xfrm>
        </p:grpSpPr>
        <p:sp>
          <p:nvSpPr>
            <p:cNvPr id="9" name="同心圆 11"/>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E44B42"/>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0" name="空心弧 12"/>
            <p:cNvSpPr>
              <a:spLocks noChangeArrowheads="1"/>
            </p:cNvSpPr>
            <p:nvPr/>
          </p:nvSpPr>
          <p:spPr bwMode="auto">
            <a:xfrm rot="5400000">
              <a:off x="0" y="0"/>
              <a:ext cx="1387872" cy="1387872"/>
            </a:xfrm>
            <a:custGeom>
              <a:avLst/>
              <a:gdLst>
                <a:gd name="G0" fmla="+- 7411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411"/>
                <a:gd name="G18" fmla="*/ 7411 1 2"/>
                <a:gd name="G19" fmla="+- G18 5400 0"/>
                <a:gd name="G20" fmla="cos G19 11796480"/>
                <a:gd name="G21" fmla="sin G19 11796480"/>
                <a:gd name="G22" fmla="+- G20 10800 0"/>
                <a:gd name="G23" fmla="+- G21 10800 0"/>
                <a:gd name="G24" fmla="+- 10800 0 G20"/>
                <a:gd name="G25" fmla="+- 7411 10800 0"/>
                <a:gd name="G26" fmla="?: G9 G17 G25"/>
                <a:gd name="G27" fmla="?: G9 0 21600"/>
                <a:gd name="G28" fmla="cos 10800 11796480"/>
                <a:gd name="G29" fmla="sin 10800 11796480"/>
                <a:gd name="G30" fmla="sin 7411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94 w 21600"/>
                <a:gd name="T15" fmla="*/ 10800 h 21600"/>
                <a:gd name="T16" fmla="*/ 10800 w 21600"/>
                <a:gd name="T17" fmla="*/ 3389 h 21600"/>
                <a:gd name="T18" fmla="*/ 19906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389" y="10800"/>
                  </a:moveTo>
                  <a:cubicBezTo>
                    <a:pt x="3389" y="6707"/>
                    <a:pt x="6707" y="3389"/>
                    <a:pt x="10800" y="3389"/>
                  </a:cubicBezTo>
                  <a:cubicBezTo>
                    <a:pt x="14892" y="3388"/>
                    <a:pt x="18210" y="6707"/>
                    <a:pt x="18211" y="10799"/>
                  </a:cubicBezTo>
                  <a:lnTo>
                    <a:pt x="21600" y="10800"/>
                  </a:lnTo>
                  <a:cubicBezTo>
                    <a:pt x="21600" y="4835"/>
                    <a:pt x="16764" y="0"/>
                    <a:pt x="10800" y="0"/>
                  </a:cubicBezTo>
                  <a:cubicBezTo>
                    <a:pt x="4835" y="0"/>
                    <a:pt x="0" y="4835"/>
                    <a:pt x="0" y="10800"/>
                  </a:cubicBezTo>
                  <a:close/>
                </a:path>
              </a:pathLst>
            </a:custGeom>
            <a:solidFill>
              <a:schemeClr val="bg1">
                <a:lumMod val="75000"/>
                <a:alpha val="34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11" name="文本框 19"/>
          <p:cNvSpPr>
            <a:spLocks noChangeArrowheads="1"/>
          </p:cNvSpPr>
          <p:nvPr userDrawn="1"/>
        </p:nvSpPr>
        <p:spPr bwMode="auto">
          <a:xfrm>
            <a:off x="2858240" y="2990114"/>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小标题2">
    <p:spTree>
      <p:nvGrpSpPr>
        <p:cNvPr id="1" name=""/>
        <p:cNvGrpSpPr/>
        <p:nvPr/>
      </p:nvGrpSpPr>
      <p:grpSpPr>
        <a:xfrm>
          <a:off x="0" y="0"/>
          <a:ext cx="0" cy="0"/>
          <a:chOff x="0" y="0"/>
          <a:chExt cx="0" cy="0"/>
        </a:xfrm>
      </p:grpSpPr>
      <p:grpSp>
        <p:nvGrpSpPr>
          <p:cNvPr id="10" name="组合 13"/>
          <p:cNvGrpSpPr/>
          <p:nvPr userDrawn="1"/>
        </p:nvGrpSpPr>
        <p:grpSpPr bwMode="auto">
          <a:xfrm>
            <a:off x="2516128" y="2530976"/>
            <a:ext cx="1641044" cy="1602663"/>
            <a:chOff x="0" y="0"/>
            <a:chExt cx="1387872" cy="1387872"/>
          </a:xfrm>
        </p:grpSpPr>
        <p:sp>
          <p:nvSpPr>
            <p:cNvPr id="11" name="同心圆 14"/>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02918B"/>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2" name="空心弧 15"/>
            <p:cNvSpPr>
              <a:spLocks noChangeArrowheads="1"/>
            </p:cNvSpPr>
            <p:nvPr/>
          </p:nvSpPr>
          <p:spPr bwMode="auto">
            <a:xfrm rot="5400000">
              <a:off x="0" y="0"/>
              <a:ext cx="1387872" cy="1387872"/>
            </a:xfrm>
            <a:custGeom>
              <a:avLst/>
              <a:gdLst>
                <a:gd name="G0" fmla="+- 750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506"/>
                <a:gd name="G18" fmla="*/ 7506 1 2"/>
                <a:gd name="G19" fmla="+- G18 5400 0"/>
                <a:gd name="G20" fmla="cos G19 11796480"/>
                <a:gd name="G21" fmla="sin G19 11796480"/>
                <a:gd name="G22" fmla="+- G20 10800 0"/>
                <a:gd name="G23" fmla="+- G21 10800 0"/>
                <a:gd name="G24" fmla="+- 10800 0 G20"/>
                <a:gd name="G25" fmla="+- 7506 10800 0"/>
                <a:gd name="G26" fmla="?: G9 G17 G25"/>
                <a:gd name="G27" fmla="?: G9 0 21600"/>
                <a:gd name="G28" fmla="cos 10800 11796480"/>
                <a:gd name="G29" fmla="sin 10800 11796480"/>
                <a:gd name="G30" fmla="sin 750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47 w 21600"/>
                <a:gd name="T15" fmla="*/ 10800 h 21600"/>
                <a:gd name="T16" fmla="*/ 10800 w 21600"/>
                <a:gd name="T17" fmla="*/ 3294 h 21600"/>
                <a:gd name="T18" fmla="*/ 19953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94" y="10800"/>
                  </a:moveTo>
                  <a:cubicBezTo>
                    <a:pt x="3294" y="6654"/>
                    <a:pt x="6654" y="3294"/>
                    <a:pt x="10800" y="3294"/>
                  </a:cubicBezTo>
                  <a:cubicBezTo>
                    <a:pt x="14945" y="3293"/>
                    <a:pt x="18305" y="6654"/>
                    <a:pt x="18306" y="10799"/>
                  </a:cubicBezTo>
                  <a:lnTo>
                    <a:pt x="21600" y="10800"/>
                  </a:lnTo>
                  <a:cubicBezTo>
                    <a:pt x="21600" y="4835"/>
                    <a:pt x="16764" y="0"/>
                    <a:pt x="10800" y="0"/>
                  </a:cubicBezTo>
                  <a:cubicBezTo>
                    <a:pt x="4835" y="0"/>
                    <a:pt x="0" y="4835"/>
                    <a:pt x="0" y="10800"/>
                  </a:cubicBezTo>
                  <a:close/>
                </a:path>
              </a:pathLst>
            </a:custGeom>
            <a:solidFill>
              <a:schemeClr val="accent6">
                <a:lumMod val="20000"/>
                <a:lumOff val="80000"/>
                <a:alpha val="49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13" name="文本框 19"/>
          <p:cNvSpPr>
            <a:spLocks noChangeArrowheads="1"/>
          </p:cNvSpPr>
          <p:nvPr userDrawn="1"/>
        </p:nvSpPr>
        <p:spPr bwMode="auto">
          <a:xfrm>
            <a:off x="2876089" y="3000622"/>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p>
        </p:txBody>
      </p:sp>
      <p:sp>
        <p:nvSpPr>
          <p:cNvPr id="8" name="页脚占位符 7"/>
          <p:cNvSpPr>
            <a:spLocks noGrp="1"/>
          </p:cNvSpPr>
          <p:nvPr>
            <p:ph type="ftr" sz="quarter" idx="11"/>
          </p:nvPr>
        </p:nvSpPr>
        <p:spPr/>
        <p:txBody>
          <a:bodyPr/>
          <a:p>
            <a:pPr lvl="0" fontAlgn="base"/>
            <a:endParaRPr lang="zh-CN" strike="noStrike" noProof="1"/>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p>
        </p:txBody>
      </p:sp>
      <p:sp>
        <p:nvSpPr>
          <p:cNvPr id="4" name="页脚占位符 3"/>
          <p:cNvSpPr>
            <a:spLocks noGrp="1"/>
          </p:cNvSpPr>
          <p:nvPr>
            <p:ph type="ftr" sz="quarter" idx="11"/>
          </p:nvPr>
        </p:nvSpPr>
        <p:spPr/>
        <p:txBody>
          <a:bodyPr/>
          <a:p>
            <a:pPr lvl="0" fontAlgn="base"/>
            <a:endParaRPr lang="zh-CN" strike="noStrike" noProof="1"/>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p>
        </p:txBody>
      </p:sp>
      <p:sp>
        <p:nvSpPr>
          <p:cNvPr id="3" name="页脚占位符 2"/>
          <p:cNvSpPr>
            <a:spLocks noGrp="1"/>
          </p:cNvSpPr>
          <p:nvPr>
            <p:ph type="ftr" sz="quarter" idx="11"/>
          </p:nvPr>
        </p:nvSpPr>
        <p:spPr/>
        <p:txBody>
          <a:bodyPr/>
          <a:p>
            <a:pPr lvl="0" fontAlgn="base"/>
            <a:endParaRPr lang="zh-CN" strike="noStrike" noProof="1"/>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strike="noStrike" noProof="1"/>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160542" y="2881380"/>
            <a:ext cx="4199013" cy="1130935"/>
          </a:xfrm>
          <a:prstGeom prst="rect">
            <a:avLst/>
          </a:prstGeom>
        </p:spPr>
        <p:txBody>
          <a:bodyPr wrap="square">
            <a:spAutoFit/>
          </a:bodyPr>
          <a:lstStyle/>
          <a:p>
            <a:pPr algn="ctr"/>
            <a:r>
              <a:rPr lang="zh-CN" altLang="en-US" sz="3375" b="1" dirty="0">
                <a:solidFill>
                  <a:srgbClr val="D7726C"/>
                </a:solidFill>
                <a:latin typeface="Times New Roman" panose="02020603050405020304" pitchFamily="18" charset="0"/>
                <a:ea typeface="微软雅黑" panose="020B0503020204020204" pitchFamily="34" charset="-122"/>
              </a:rPr>
              <a:t>课时</a:t>
            </a:r>
            <a:r>
              <a:rPr lang="zh-CN" altLang="en-US" sz="3375" b="1" dirty="0" smtClean="0">
                <a:solidFill>
                  <a:srgbClr val="D7726C"/>
                </a:solidFill>
                <a:latin typeface="Times New Roman" panose="02020603050405020304" pitchFamily="18" charset="0"/>
                <a:ea typeface="微软雅黑" panose="020B0503020204020204" pitchFamily="34" charset="-122"/>
              </a:rPr>
              <a:t>二 七</a:t>
            </a:r>
            <a:r>
              <a:rPr lang="zh-CN" altLang="en-US" sz="3375" b="1" dirty="0">
                <a:solidFill>
                  <a:srgbClr val="D7726C"/>
                </a:solidFill>
                <a:latin typeface="Times New Roman" panose="02020603050405020304" pitchFamily="18" charset="0"/>
                <a:ea typeface="微软雅黑" panose="020B0503020204020204" pitchFamily="34" charset="-122"/>
              </a:rPr>
              <a:t>种病句类型的辨析与修改</a:t>
            </a:r>
            <a:endParaRPr lang="zh-CN" altLang="zh-CN" sz="3375" b="1" dirty="0">
              <a:solidFill>
                <a:srgbClr val="D7726C"/>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28263" y="1543469"/>
            <a:ext cx="8465348" cy="4159885"/>
          </a:xfrm>
          <a:prstGeom prst="rect">
            <a:avLst/>
          </a:prstGeom>
          <a:noFill/>
          <a:ln w="28575">
            <a:solidFill>
              <a:srgbClr val="ED7D31"/>
            </a:solidFill>
            <a:prstDash val="dash"/>
          </a:ln>
        </p:spPr>
        <p:txBody>
          <a:bodyPr wrap="square">
            <a:spAutoFit/>
          </a:bodyPr>
          <a:lstStyle/>
          <a:p>
            <a:pPr indent="0" algn="just">
              <a:lnSpc>
                <a:spcPct val="140000"/>
              </a:lnSpc>
            </a:pPr>
            <a:endParaRPr lang="en-US" altLang="zh-CN" sz="2100" b="0" dirty="0" smtClean="0">
              <a:latin typeface="Times New Roman" panose="02020603050405020304" pitchFamily="18" charset="0"/>
              <a:ea typeface="微软雅黑" panose="020B0503020204020204" pitchFamily="34" charset="-122"/>
            </a:endParaRPr>
          </a:p>
          <a:p>
            <a:pPr indent="0" algn="just">
              <a:lnSpc>
                <a:spcPct val="140000"/>
              </a:lnSpc>
            </a:pPr>
            <a:r>
              <a:rPr lang="en-US" altLang="zh-CN" sz="2100" b="0" dirty="0" smtClean="0">
                <a:latin typeface="Times New Roman" panose="02020603050405020304" pitchFamily="18" charset="0"/>
                <a:ea typeface="微软雅黑" panose="020B0503020204020204" pitchFamily="34" charset="-122"/>
              </a:rPr>
              <a:t>	</a:t>
            </a:r>
            <a:r>
              <a:rPr lang="zh-CN" sz="2100" b="0" dirty="0" smtClean="0">
                <a:latin typeface="Times New Roman" panose="02020603050405020304" pitchFamily="18" charset="0"/>
                <a:ea typeface="微软雅黑" panose="020B0503020204020204" pitchFamily="34" charset="-122"/>
              </a:rPr>
              <a:t>判断</a:t>
            </a:r>
            <a:r>
              <a:rPr lang="zh-CN" sz="2100" b="0" dirty="0">
                <a:latin typeface="Times New Roman" panose="02020603050405020304" pitchFamily="18" charset="0"/>
                <a:ea typeface="微软雅黑" panose="020B0503020204020204" pitchFamily="34" charset="-122"/>
              </a:rPr>
              <a:t>下列句子是否有语病</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没有语病的打</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有语病的打</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标注具体的病句类型</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并改正｡</a:t>
            </a:r>
            <a:endParaRPr lang="en-US" sz="2100" b="0" dirty="0">
              <a:latin typeface="Times New Roman" panose="02020603050405020304" pitchFamily="18" charset="0"/>
              <a:ea typeface="微软雅黑" panose="020B0503020204020204" pitchFamily="34" charset="-122"/>
            </a:endParaRPr>
          </a:p>
          <a:p>
            <a:pPr indent="0" algn="just">
              <a:lnSpc>
                <a:spcPct val="140000"/>
              </a:lnSpc>
            </a:pPr>
            <a:r>
              <a:rPr lang="en-US" sz="2100" b="0" dirty="0" smtClean="0">
                <a:latin typeface="Times New Roman" panose="02020603050405020304" pitchFamily="18" charset="0"/>
                <a:ea typeface="微软雅黑" panose="020B0503020204020204" pitchFamily="34" charset="-122"/>
              </a:rPr>
              <a:t>1</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不管气候条件极端不利</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登山队员还是克服了困难</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胜利攀登到顶峰</a:t>
            </a:r>
            <a:r>
              <a:rPr lang="zh-CN" sz="2100" b="0" dirty="0" smtClean="0">
                <a:latin typeface="Times New Roman" panose="02020603050405020304" pitchFamily="18" charset="0"/>
                <a:ea typeface="微软雅黑" panose="020B0503020204020204" pitchFamily="34" charset="-122"/>
              </a:rPr>
              <a:t>｡</a:t>
            </a:r>
            <a:endParaRPr lang="en-US" altLang="zh-CN" sz="2100" b="0" dirty="0" smtClean="0">
              <a:latin typeface="Times New Roman" panose="02020603050405020304" pitchFamily="18" charset="0"/>
              <a:ea typeface="微软雅黑" panose="020B0503020204020204" pitchFamily="34" charset="-122"/>
            </a:endParaRPr>
          </a:p>
          <a:p>
            <a:pPr indent="0" algn="just">
              <a:lnSpc>
                <a:spcPct val="140000"/>
              </a:lnSpc>
            </a:pPr>
            <a:r>
              <a:rPr lang="zh-CN" sz="2100" b="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	</a:t>
            </a:r>
            <a:r>
              <a:rPr lang="zh-CN" sz="2100" b="0" dirty="0" smtClean="0">
                <a:latin typeface="Times New Roman" panose="02020603050405020304" pitchFamily="18" charset="0"/>
                <a:ea typeface="微软雅黑" panose="020B0503020204020204" pitchFamily="34" charset="-122"/>
              </a:rPr>
              <a:t>）</a:t>
            </a:r>
            <a:endParaRPr lang="zh-CN" sz="2100" b="0" dirty="0">
              <a:latin typeface="Times New Roman" panose="02020603050405020304" pitchFamily="18" charset="0"/>
              <a:ea typeface="微软雅黑" panose="020B0503020204020204" pitchFamily="34" charset="-122"/>
            </a:endParaRPr>
          </a:p>
          <a:p>
            <a:pPr indent="0" algn="just">
              <a:lnSpc>
                <a:spcPct val="140000"/>
              </a:lnSpc>
            </a:pPr>
            <a:endParaRPr lang="en-US" sz="2100" b="0" dirty="0" smtClean="0">
              <a:latin typeface="Times New Roman" panose="02020603050405020304" pitchFamily="18" charset="0"/>
              <a:ea typeface="微软雅黑" panose="020B0503020204020204" pitchFamily="34" charset="-122"/>
            </a:endParaRPr>
          </a:p>
          <a:p>
            <a:pPr indent="0" algn="just">
              <a:lnSpc>
                <a:spcPct val="140000"/>
              </a:lnSpc>
            </a:pPr>
            <a:endParaRPr lang="en-US" sz="2100" dirty="0">
              <a:latin typeface="Times New Roman" panose="02020603050405020304" pitchFamily="18" charset="0"/>
              <a:ea typeface="微软雅黑" panose="020B0503020204020204" pitchFamily="34" charset="-122"/>
            </a:endParaRPr>
          </a:p>
          <a:p>
            <a:pPr indent="0" algn="just">
              <a:lnSpc>
                <a:spcPct val="140000"/>
              </a:lnSpc>
            </a:pPr>
            <a:r>
              <a:rPr lang="en-US" sz="2100" b="0" dirty="0" smtClean="0">
                <a:latin typeface="Times New Roman" panose="02020603050405020304" pitchFamily="18" charset="0"/>
                <a:ea typeface="微软雅黑" panose="020B0503020204020204" pitchFamily="34" charset="-122"/>
              </a:rPr>
              <a:t>2</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储蓄所吸收储蓄额的高低对国家流动资金的增长有重要作用</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因而动员城乡居民参加储蓄是积累资金的重要手段｡</a:t>
            </a:r>
            <a:r>
              <a:rPr lang="zh-CN" sz="2100" b="0" dirty="0" smtClean="0">
                <a:latin typeface="Times New Roman" panose="02020603050405020304" pitchFamily="18" charset="0"/>
                <a:ea typeface="微软雅黑" panose="020B0503020204020204" pitchFamily="34" charset="-122"/>
              </a:rPr>
              <a:t>（</a:t>
            </a:r>
            <a:r>
              <a:rPr lang="en-US" altLang="zh-CN" sz="2100" b="0" dirty="0" smtClean="0">
                <a:latin typeface="Times New Roman" panose="02020603050405020304" pitchFamily="18" charset="0"/>
                <a:ea typeface="微软雅黑" panose="020B0503020204020204" pitchFamily="34" charset="-122"/>
              </a:rPr>
              <a:t>	</a:t>
            </a:r>
            <a:r>
              <a:rPr lang="zh-CN" sz="2100" b="0" dirty="0" smtClean="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
        <p:nvSpPr>
          <p:cNvPr id="4" name="矩形 3"/>
          <p:cNvSpPr/>
          <p:nvPr/>
        </p:nvSpPr>
        <p:spPr>
          <a:xfrm>
            <a:off x="556698" y="3353195"/>
            <a:ext cx="381635" cy="542925"/>
          </a:xfrm>
          <a:prstGeom prst="rect">
            <a:avLst/>
          </a:prstGeom>
        </p:spPr>
        <p:txBody>
          <a:bodyPr wrap="none">
            <a:spAutoFit/>
          </a:bodyPr>
          <a:lstStyle/>
          <a:p>
            <a:pPr algn="just">
              <a:lnSpc>
                <a:spcPct val="140000"/>
              </a:lnSpc>
            </a:pPr>
            <a:r>
              <a:rPr lang="en-US" altLang="zh-CN" sz="2100" b="1" dirty="0">
                <a:solidFill>
                  <a:srgbClr val="FF0000"/>
                </a:solidFill>
                <a:latin typeface="Times New Roman" panose="02020603050405020304" pitchFamily="18" charset="0"/>
                <a:ea typeface="微软雅黑" panose="020B0503020204020204" pitchFamily="34" charset="-122"/>
              </a:rPr>
              <a:t>×</a:t>
            </a:r>
            <a:endParaRPr lang="zh-CN" altLang="en-US" sz="2100" b="1" dirty="0">
              <a:solidFill>
                <a:srgbClr val="FF0000"/>
              </a:solidFill>
              <a:latin typeface="Times New Roman" panose="02020603050405020304" pitchFamily="18" charset="0"/>
              <a:ea typeface="微软雅黑" panose="020B0503020204020204" pitchFamily="34" charset="-122"/>
            </a:endParaRPr>
          </a:p>
        </p:txBody>
      </p:sp>
      <p:sp>
        <p:nvSpPr>
          <p:cNvPr id="5" name="矩形 4"/>
          <p:cNvSpPr/>
          <p:nvPr/>
        </p:nvSpPr>
        <p:spPr>
          <a:xfrm>
            <a:off x="5472154" y="5162922"/>
            <a:ext cx="330200" cy="542925"/>
          </a:xfrm>
          <a:prstGeom prst="rect">
            <a:avLst/>
          </a:prstGeom>
        </p:spPr>
        <p:txBody>
          <a:bodyPr wrap="none">
            <a:spAutoFit/>
          </a:bodyPr>
          <a:lstStyle/>
          <a:p>
            <a:pPr algn="just">
              <a:lnSpc>
                <a:spcPct val="140000"/>
              </a:lnSpc>
            </a:pPr>
            <a:r>
              <a:rPr lang="en-US" altLang="zh-CN" sz="2100" b="1" dirty="0">
                <a:solidFill>
                  <a:srgbClr val="FF0000"/>
                </a:solidFill>
                <a:latin typeface="Times New Roman" panose="02020603050405020304" pitchFamily="18" charset="0"/>
                <a:ea typeface="微软雅黑" panose="020B0503020204020204" pitchFamily="34" charset="-122"/>
              </a:rPr>
              <a:t>√</a:t>
            </a:r>
            <a:endParaRPr lang="zh-CN" altLang="en-US" sz="2100" b="1" dirty="0">
              <a:solidFill>
                <a:srgbClr val="FF0000"/>
              </a:solidFill>
              <a:latin typeface="Times New Roman" panose="02020603050405020304" pitchFamily="18" charset="0"/>
              <a:ea typeface="微软雅黑" panose="020B0503020204020204" pitchFamily="34" charset="-122"/>
            </a:endParaRPr>
          </a:p>
        </p:txBody>
      </p:sp>
      <p:sp>
        <p:nvSpPr>
          <p:cNvPr id="6" name="矩形 5"/>
          <p:cNvSpPr/>
          <p:nvPr/>
        </p:nvSpPr>
        <p:spPr>
          <a:xfrm>
            <a:off x="231412" y="3788471"/>
            <a:ext cx="4572000" cy="995045"/>
          </a:xfrm>
          <a:prstGeom prst="rect">
            <a:avLst/>
          </a:prstGeom>
        </p:spPr>
        <p:txBody>
          <a:bodyPr>
            <a:spAutoFit/>
          </a:bodyPr>
          <a:lstStyle/>
          <a:p>
            <a:pPr indent="0" algn="just">
              <a:lnSpc>
                <a:spcPct val="140000"/>
              </a:lnSpc>
            </a:pPr>
            <a:r>
              <a:rPr lang="zh-CN" altLang="zh-CN" sz="2100" b="1" dirty="0">
                <a:latin typeface="Times New Roman" panose="02020603050405020304" pitchFamily="18" charset="0"/>
                <a:ea typeface="微软雅黑" panose="020B0503020204020204" pitchFamily="34" charset="-122"/>
              </a:rPr>
              <a:t>错误类型</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关联词搭配不当</a:t>
            </a:r>
            <a:endParaRPr lang="zh-CN" altLang="zh-CN" sz="2100" dirty="0">
              <a:latin typeface="Times New Roman" panose="02020603050405020304" pitchFamily="18" charset="0"/>
              <a:ea typeface="微软雅黑" panose="020B0503020204020204" pitchFamily="34" charset="-122"/>
            </a:endParaRPr>
          </a:p>
          <a:p>
            <a:pPr indent="0" algn="just">
              <a:lnSpc>
                <a:spcPct val="140000"/>
              </a:lnSpc>
            </a:pPr>
            <a:r>
              <a:rPr lang="zh-CN" altLang="zh-CN" sz="2100" b="1" dirty="0">
                <a:latin typeface="Times New Roman" panose="02020603050405020304" pitchFamily="18" charset="0"/>
                <a:ea typeface="微软雅黑" panose="020B0503020204020204" pitchFamily="34" charset="-122"/>
              </a:rPr>
              <a:t>改正</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将</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不管</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改为</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尽管</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grpSp>
        <p:nvGrpSpPr>
          <p:cNvPr id="10" name="组合 9"/>
          <p:cNvGrpSpPr/>
          <p:nvPr/>
        </p:nvGrpSpPr>
        <p:grpSpPr>
          <a:xfrm>
            <a:off x="228404" y="1543458"/>
            <a:ext cx="8539061" cy="610076"/>
            <a:chOff x="308" y="1338"/>
            <a:chExt cx="17881" cy="1281"/>
          </a:xfrm>
        </p:grpSpPr>
        <p:sp>
          <p:nvSpPr>
            <p:cNvPr id="11" name="矩形 10"/>
            <p:cNvSpPr/>
            <p:nvPr/>
          </p:nvSpPr>
          <p:spPr>
            <a:xfrm>
              <a:off x="308" y="1338"/>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典例展示</a:t>
              </a:r>
              <a:endPar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2"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250" dirty="0">
                <a:solidFill>
                  <a:srgbClr val="ED7D31"/>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2999740"/>
          </a:xfrm>
          <a:prstGeom prst="rect">
            <a:avLst/>
          </a:prstGeom>
          <a:noFill/>
          <a:ln w="28575">
            <a:solidFill>
              <a:srgbClr val="ED7D31"/>
            </a:solidFill>
            <a:prstDash val="dash"/>
          </a:ln>
        </p:spPr>
        <p:txBody>
          <a:bodyPr wrap="square">
            <a:spAutoFit/>
          </a:bodyPr>
          <a:lstStyle/>
          <a:p>
            <a:pPr indent="0" algn="just">
              <a:lnSpc>
                <a:spcPct val="150000"/>
              </a:lnSpc>
            </a:pPr>
            <a:r>
              <a:rPr sz="2100" b="0" dirty="0">
                <a:latin typeface="Times New Roman" panose="02020603050405020304" pitchFamily="18" charset="0"/>
                <a:ea typeface="微软雅黑" panose="020B0503020204020204" pitchFamily="34" charset="-122"/>
              </a:rPr>
              <a:t>3.我们把事情的结局先写出来,然后再按时间的顺序叙述事件的发生､发展的经过叫倒叙</a:t>
            </a:r>
            <a:r>
              <a:rPr sz="2100" b="0" dirty="0" smtClean="0">
                <a:latin typeface="Times New Roman" panose="02020603050405020304" pitchFamily="18" charset="0"/>
                <a:ea typeface="微软雅黑" panose="020B0503020204020204" pitchFamily="34" charset="-122"/>
              </a:rPr>
              <a:t>｡（</a:t>
            </a:r>
            <a:r>
              <a:rPr lang="en-US" sz="2100" dirty="0">
                <a:latin typeface="Times New Roman" panose="02020603050405020304" pitchFamily="18" charset="0"/>
                <a:ea typeface="微软雅黑" panose="020B0503020204020204" pitchFamily="34" charset="-122"/>
              </a:rPr>
              <a:t> </a:t>
            </a:r>
            <a:r>
              <a:rPr lang="en-US" sz="2100" dirty="0" smtClean="0">
                <a:latin typeface="Times New Roman" panose="02020603050405020304" pitchFamily="18" charset="0"/>
                <a:ea typeface="微软雅黑" panose="020B0503020204020204" pitchFamily="34" charset="-122"/>
              </a:rPr>
              <a:t>     </a:t>
            </a:r>
            <a:r>
              <a:rPr sz="2100" b="0" dirty="0" smtClean="0">
                <a:latin typeface="Times New Roman" panose="02020603050405020304" pitchFamily="18" charset="0"/>
                <a:ea typeface="微软雅黑" panose="020B0503020204020204" pitchFamily="34" charset="-122"/>
              </a:rPr>
              <a:t>）</a:t>
            </a:r>
            <a:endParaRPr sz="2100" b="0" dirty="0">
              <a:latin typeface="Times New Roman" panose="02020603050405020304" pitchFamily="18" charset="0"/>
              <a:ea typeface="微软雅黑" panose="020B0503020204020204" pitchFamily="34" charset="-122"/>
            </a:endParaRPr>
          </a:p>
          <a:p>
            <a:pPr indent="0" algn="just">
              <a:lnSpc>
                <a:spcPct val="150000"/>
              </a:lnSpc>
            </a:pPr>
            <a:endParaRPr lang="en-US" sz="2100" b="0" dirty="0" smtClean="0">
              <a:latin typeface="Times New Roman" panose="02020603050405020304" pitchFamily="18" charset="0"/>
              <a:ea typeface="微软雅黑" panose="020B0503020204020204" pitchFamily="34" charset="-122"/>
            </a:endParaRPr>
          </a:p>
          <a:p>
            <a:pPr indent="0" algn="just">
              <a:lnSpc>
                <a:spcPct val="150000"/>
              </a:lnSpc>
            </a:pPr>
            <a:endParaRPr lang="en-US" sz="2100" dirty="0">
              <a:latin typeface="Times New Roman" panose="02020603050405020304" pitchFamily="18" charset="0"/>
              <a:ea typeface="微软雅黑" panose="020B0503020204020204" pitchFamily="34" charset="-122"/>
            </a:endParaRPr>
          </a:p>
          <a:p>
            <a:pPr indent="0" algn="just">
              <a:lnSpc>
                <a:spcPct val="150000"/>
              </a:lnSpc>
            </a:pPr>
            <a:r>
              <a:rPr sz="2100" b="0" dirty="0" smtClean="0">
                <a:latin typeface="Times New Roman" panose="02020603050405020304" pitchFamily="18" charset="0"/>
                <a:ea typeface="微软雅黑" panose="020B0503020204020204" pitchFamily="34" charset="-122"/>
              </a:rPr>
              <a:t>4</a:t>
            </a:r>
            <a:r>
              <a:rPr sz="2100" b="0" dirty="0">
                <a:latin typeface="Times New Roman" panose="02020603050405020304" pitchFamily="18" charset="0"/>
                <a:ea typeface="微软雅黑" panose="020B0503020204020204" pitchFamily="34" charset="-122"/>
              </a:rPr>
              <a:t>.中国既是“一带一路”建设的倡议者,也是负责任的参与者､有担当的行动者</a:t>
            </a:r>
            <a:r>
              <a:rPr sz="2100" b="0" dirty="0" smtClean="0">
                <a:latin typeface="Times New Roman" panose="02020603050405020304" pitchFamily="18" charset="0"/>
                <a:ea typeface="微软雅黑" panose="020B0503020204020204" pitchFamily="34" charset="-122"/>
              </a:rPr>
              <a:t>｡（</a:t>
            </a:r>
            <a:r>
              <a:rPr lang="en-US" sz="2100" dirty="0">
                <a:latin typeface="Times New Roman" panose="02020603050405020304" pitchFamily="18" charset="0"/>
                <a:ea typeface="微软雅黑" panose="020B0503020204020204" pitchFamily="34" charset="-122"/>
              </a:rPr>
              <a:t> </a:t>
            </a:r>
            <a:r>
              <a:rPr lang="en-US" sz="2100" dirty="0" smtClean="0">
                <a:latin typeface="Times New Roman" panose="02020603050405020304" pitchFamily="18" charset="0"/>
                <a:ea typeface="微软雅黑" panose="020B0503020204020204" pitchFamily="34" charset="-122"/>
              </a:rPr>
              <a:t>     </a:t>
            </a:r>
            <a:r>
              <a:rPr sz="2100" b="0" dirty="0" smtClean="0">
                <a:latin typeface="Times New Roman" panose="02020603050405020304" pitchFamily="18" charset="0"/>
                <a:ea typeface="微软雅黑" panose="020B0503020204020204" pitchFamily="34" charset="-122"/>
              </a:rPr>
              <a:t>）</a:t>
            </a:r>
            <a:endParaRPr sz="2100" b="0" dirty="0">
              <a:latin typeface="Times New Roman" panose="02020603050405020304" pitchFamily="18" charset="0"/>
              <a:ea typeface="微软雅黑" panose="020B0503020204020204" pitchFamily="34" charset="-122"/>
            </a:endParaRPr>
          </a:p>
        </p:txBody>
      </p:sp>
      <p:sp>
        <p:nvSpPr>
          <p:cNvPr id="2" name="矩形 1"/>
          <p:cNvSpPr/>
          <p:nvPr/>
        </p:nvSpPr>
        <p:spPr>
          <a:xfrm>
            <a:off x="2327452" y="2122498"/>
            <a:ext cx="381635" cy="414020"/>
          </a:xfrm>
          <a:prstGeom prst="rect">
            <a:avLst/>
          </a:prstGeom>
        </p:spPr>
        <p:txBody>
          <a:bodyPr wrap="none">
            <a:spAutoFit/>
          </a:bodyPr>
          <a:lstStyle/>
          <a:p>
            <a:r>
              <a:rPr lang="en-US" altLang="zh-CN" sz="2100" b="1" dirty="0" smtClean="0">
                <a:solidFill>
                  <a:srgbClr val="FF0000"/>
                </a:solidFill>
                <a:latin typeface="Times New Roman" panose="02020603050405020304" pitchFamily="18" charset="0"/>
                <a:ea typeface="微软雅黑" panose="020B0503020204020204" pitchFamily="34" charset="-122"/>
              </a:rPr>
              <a:t>×</a:t>
            </a:r>
            <a:endParaRPr lang="zh-CN" altLang="en-US" sz="2100" b="1" dirty="0">
              <a:solidFill>
                <a:srgbClr val="FF0000"/>
              </a:solidFill>
              <a:latin typeface="Times New Roman" panose="02020603050405020304" pitchFamily="18" charset="0"/>
              <a:ea typeface="微软雅黑" panose="020B0503020204020204" pitchFamily="34" charset="-122"/>
            </a:endParaRPr>
          </a:p>
        </p:txBody>
      </p:sp>
      <p:sp>
        <p:nvSpPr>
          <p:cNvPr id="3" name="矩形 2"/>
          <p:cNvSpPr/>
          <p:nvPr/>
        </p:nvSpPr>
        <p:spPr>
          <a:xfrm>
            <a:off x="1004830" y="4080389"/>
            <a:ext cx="330200" cy="414020"/>
          </a:xfrm>
          <a:prstGeom prst="rect">
            <a:avLst/>
          </a:prstGeom>
        </p:spPr>
        <p:txBody>
          <a:bodyPr wrap="none">
            <a:spAutoFit/>
          </a:bodyPr>
          <a:lstStyle/>
          <a:p>
            <a:r>
              <a:rPr lang="zh-CN" altLang="en-US" sz="2100" b="1" dirty="0">
                <a:solidFill>
                  <a:srgbClr val="FF0000"/>
                </a:solidFill>
                <a:latin typeface="Times New Roman" panose="02020603050405020304" pitchFamily="18" charset="0"/>
                <a:ea typeface="微软雅黑" panose="020B0503020204020204" pitchFamily="34" charset="-122"/>
              </a:rPr>
              <a:t>√</a:t>
            </a:r>
            <a:endParaRPr lang="zh-CN" altLang="en-US" sz="2100" b="1" dirty="0">
              <a:solidFill>
                <a:srgbClr val="FF0000"/>
              </a:solidFill>
              <a:latin typeface="Times New Roman" panose="02020603050405020304" pitchFamily="18" charset="0"/>
              <a:ea typeface="微软雅黑" panose="020B0503020204020204" pitchFamily="34" charset="-122"/>
            </a:endParaRPr>
          </a:p>
        </p:txBody>
      </p:sp>
      <p:sp>
        <p:nvSpPr>
          <p:cNvPr id="4" name="矩形 3"/>
          <p:cNvSpPr/>
          <p:nvPr/>
        </p:nvSpPr>
        <p:spPr>
          <a:xfrm>
            <a:off x="239554" y="2514913"/>
            <a:ext cx="4572000" cy="1060450"/>
          </a:xfrm>
          <a:prstGeom prst="rect">
            <a:avLst/>
          </a:prstGeom>
        </p:spPr>
        <p:txBody>
          <a:bodyPr>
            <a:spAutoFit/>
          </a:bodyPr>
          <a:lstStyle/>
          <a:p>
            <a:pPr indent="0" algn="just">
              <a:lnSpc>
                <a:spcPct val="150000"/>
              </a:lnSpc>
            </a:pPr>
            <a:r>
              <a:rPr lang="zh-CN" altLang="en-US" sz="2100" b="1" dirty="0">
                <a:latin typeface="Times New Roman" panose="02020603050405020304" pitchFamily="18" charset="0"/>
                <a:ea typeface="微软雅黑" panose="020B0503020204020204" pitchFamily="34" charset="-122"/>
              </a:rPr>
              <a:t>错误类型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主宾搭配不当</a:t>
            </a:r>
            <a:endParaRPr lang="zh-CN" altLang="en-US" sz="2100" dirty="0">
              <a:latin typeface="Times New Roman" panose="02020603050405020304" pitchFamily="18" charset="0"/>
              <a:ea typeface="微软雅黑" panose="020B0503020204020204" pitchFamily="34" charset="-122"/>
            </a:endParaRPr>
          </a:p>
          <a:p>
            <a:pPr indent="0" algn="just">
              <a:lnSpc>
                <a:spcPct val="150000"/>
              </a:lnSpc>
            </a:pPr>
            <a:r>
              <a:rPr lang="zh-CN" altLang="en-US" sz="2100" b="1" dirty="0">
                <a:latin typeface="Times New Roman" panose="02020603050405020304" pitchFamily="18" charset="0"/>
                <a:ea typeface="微软雅黑" panose="020B0503020204020204" pitchFamily="34" charset="-122"/>
              </a:rPr>
              <a:t>改正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在“经过”后加“的方法”</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3969385"/>
          </a:xfrm>
          <a:prstGeom prst="rect">
            <a:avLst/>
          </a:prstGeom>
          <a:noFill/>
          <a:ln w="28575">
            <a:solidFill>
              <a:srgbClr val="ED7D31"/>
            </a:solidFill>
            <a:prstDash val="dash"/>
          </a:ln>
        </p:spPr>
        <p:txBody>
          <a:bodyPr wrap="square">
            <a:spAutoFit/>
          </a:bodyPr>
          <a:lstStyle/>
          <a:p>
            <a:pPr indent="0" algn="just">
              <a:lnSpc>
                <a:spcPct val="150000"/>
              </a:lnSpc>
            </a:pPr>
            <a:r>
              <a:rPr sz="2100" dirty="0">
                <a:latin typeface="Times New Roman" panose="02020603050405020304" pitchFamily="18" charset="0"/>
                <a:ea typeface="微软雅黑" panose="020B0503020204020204" pitchFamily="34" charset="-122"/>
                <a:sym typeface="+mn-ea"/>
              </a:rPr>
              <a:t>5.我们班干部严肃地研究了同学们对班委工作的建议,又虚心地征求了老师们的意见</a:t>
            </a:r>
            <a:r>
              <a:rPr sz="2100" dirty="0" smtClean="0">
                <a:latin typeface="Times New Roman" panose="02020603050405020304" pitchFamily="18" charset="0"/>
                <a:ea typeface="微软雅黑" panose="020B0503020204020204" pitchFamily="34" charset="-122"/>
                <a:sym typeface="+mn-ea"/>
              </a:rPr>
              <a:t>｡（</a:t>
            </a:r>
            <a:r>
              <a:rPr lang="en-US" sz="2100" dirty="0" smtClean="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a:t>
            </a:r>
            <a:endParaRPr sz="2100" b="0" dirty="0">
              <a:latin typeface="Times New Roman" panose="02020603050405020304" pitchFamily="18" charset="0"/>
              <a:ea typeface="微软雅黑" panose="020B0503020204020204" pitchFamily="34" charset="-122"/>
            </a:endParaRPr>
          </a:p>
          <a:p>
            <a:pPr indent="0" algn="just">
              <a:lnSpc>
                <a:spcPct val="150000"/>
              </a:lnSpc>
            </a:pPr>
            <a:endParaRPr lang="en-US" sz="2100" b="0" dirty="0" smtClean="0">
              <a:latin typeface="Times New Roman" panose="02020603050405020304" pitchFamily="18" charset="0"/>
              <a:ea typeface="微软雅黑" panose="020B0503020204020204" pitchFamily="34" charset="-122"/>
            </a:endParaRPr>
          </a:p>
          <a:p>
            <a:pPr indent="0" algn="just">
              <a:lnSpc>
                <a:spcPct val="150000"/>
              </a:lnSpc>
            </a:pPr>
            <a:endParaRPr lang="en-US" sz="2100" dirty="0">
              <a:latin typeface="Times New Roman" panose="02020603050405020304" pitchFamily="18" charset="0"/>
              <a:ea typeface="微软雅黑" panose="020B0503020204020204" pitchFamily="34" charset="-122"/>
            </a:endParaRPr>
          </a:p>
          <a:p>
            <a:pPr indent="0" algn="just">
              <a:lnSpc>
                <a:spcPct val="150000"/>
              </a:lnSpc>
            </a:pPr>
            <a:r>
              <a:rPr sz="2100" b="0" dirty="0" smtClean="0">
                <a:latin typeface="Times New Roman" panose="02020603050405020304" pitchFamily="18" charset="0"/>
                <a:ea typeface="微软雅黑" panose="020B0503020204020204" pitchFamily="34" charset="-122"/>
              </a:rPr>
              <a:t>6</a:t>
            </a:r>
            <a:r>
              <a:rPr sz="2100" b="0" dirty="0">
                <a:latin typeface="Times New Roman" panose="02020603050405020304" pitchFamily="18" charset="0"/>
                <a:ea typeface="微软雅黑" panose="020B0503020204020204" pitchFamily="34" charset="-122"/>
              </a:rPr>
              <a:t>.社区噪音管理难题能否得到解决,关键在于有关部门制定有效的管理措施</a:t>
            </a:r>
            <a:r>
              <a:rPr sz="2100" b="0" dirty="0" smtClean="0">
                <a:latin typeface="Times New Roman" panose="02020603050405020304" pitchFamily="18" charset="0"/>
                <a:ea typeface="微软雅黑" panose="020B0503020204020204" pitchFamily="34" charset="-122"/>
              </a:rPr>
              <a:t>｡（</a:t>
            </a:r>
            <a:r>
              <a:rPr lang="en-US" sz="2100" dirty="0">
                <a:latin typeface="Times New Roman" panose="02020603050405020304" pitchFamily="18" charset="0"/>
                <a:ea typeface="微软雅黑" panose="020B0503020204020204" pitchFamily="34" charset="-122"/>
              </a:rPr>
              <a:t> </a:t>
            </a:r>
            <a:r>
              <a:rPr lang="en-US" sz="2100" dirty="0" smtClean="0">
                <a:latin typeface="Times New Roman" panose="02020603050405020304" pitchFamily="18" charset="0"/>
                <a:ea typeface="微软雅黑" panose="020B0503020204020204" pitchFamily="34" charset="-122"/>
              </a:rPr>
              <a:t>     </a:t>
            </a:r>
            <a:r>
              <a:rPr sz="2100" b="0" dirty="0" smtClean="0">
                <a:latin typeface="Times New Roman" panose="02020603050405020304" pitchFamily="18" charset="0"/>
                <a:ea typeface="微软雅黑" panose="020B0503020204020204" pitchFamily="34" charset="-122"/>
              </a:rPr>
              <a:t>）</a:t>
            </a:r>
            <a:endParaRPr lang="en-US" sz="2100" b="0" dirty="0" smtClean="0">
              <a:latin typeface="Times New Roman" panose="02020603050405020304" pitchFamily="18" charset="0"/>
              <a:ea typeface="微软雅黑" panose="020B0503020204020204" pitchFamily="34" charset="-122"/>
            </a:endParaRPr>
          </a:p>
          <a:p>
            <a:pPr indent="0" algn="just">
              <a:lnSpc>
                <a:spcPct val="150000"/>
              </a:lnSpc>
            </a:pPr>
            <a:endParaRPr lang="en-US" sz="2100" dirty="0">
              <a:latin typeface="Times New Roman" panose="02020603050405020304" pitchFamily="18" charset="0"/>
              <a:ea typeface="微软雅黑" panose="020B0503020204020204" pitchFamily="34" charset="-122"/>
            </a:endParaRPr>
          </a:p>
          <a:p>
            <a:pPr indent="0" algn="just">
              <a:lnSpc>
                <a:spcPct val="150000"/>
              </a:lnSpc>
            </a:pPr>
            <a:endParaRPr sz="2100" b="0" dirty="0">
              <a:latin typeface="Times New Roman" panose="02020603050405020304" pitchFamily="18" charset="0"/>
              <a:ea typeface="微软雅黑" panose="020B0503020204020204" pitchFamily="34" charset="-122"/>
            </a:endParaRPr>
          </a:p>
        </p:txBody>
      </p:sp>
      <p:sp>
        <p:nvSpPr>
          <p:cNvPr id="2" name="矩形 1"/>
          <p:cNvSpPr/>
          <p:nvPr/>
        </p:nvSpPr>
        <p:spPr>
          <a:xfrm>
            <a:off x="239554" y="2555647"/>
            <a:ext cx="5675710" cy="1060450"/>
          </a:xfrm>
          <a:prstGeom prst="rect">
            <a:avLst/>
          </a:prstGeom>
        </p:spPr>
        <p:txBody>
          <a:bodyPr wrap="square">
            <a:spAutoFit/>
          </a:bodyPr>
          <a:lstStyle/>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错误类型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状语和中心语搭配不当</a:t>
            </a:r>
            <a:endParaRPr lang="zh-CN" altLang="en-US" sz="2100" dirty="0">
              <a:latin typeface="Times New Roman" panose="02020603050405020304" pitchFamily="18" charset="0"/>
              <a:ea typeface="微软雅黑" panose="020B0503020204020204" pitchFamily="34" charset="-122"/>
            </a:endParaRPr>
          </a:p>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改正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把“严肃”改为“认真”或“慎重”</a:t>
            </a:r>
            <a:r>
              <a:rPr lang="en-US" altLang="zh-CN" sz="2100" dirty="0">
                <a:latin typeface="Times New Roman" panose="02020603050405020304" pitchFamily="18" charset="0"/>
                <a:ea typeface="微软雅黑" panose="020B0503020204020204" pitchFamily="34" charset="-122"/>
                <a:sym typeface="+mn-ea"/>
              </a:rPr>
              <a:t>｡</a:t>
            </a:r>
            <a:endParaRPr lang="zh-CN" altLang="en-US" sz="2100" dirty="0">
              <a:latin typeface="Times New Roman" panose="02020603050405020304" pitchFamily="18" charset="0"/>
              <a:ea typeface="微软雅黑" panose="020B0503020204020204" pitchFamily="34" charset="-122"/>
            </a:endParaRPr>
          </a:p>
        </p:txBody>
      </p:sp>
      <p:sp>
        <p:nvSpPr>
          <p:cNvPr id="3" name="矩形 2"/>
          <p:cNvSpPr/>
          <p:nvPr/>
        </p:nvSpPr>
        <p:spPr>
          <a:xfrm>
            <a:off x="239554" y="4443442"/>
            <a:ext cx="6125765" cy="1060450"/>
          </a:xfrm>
          <a:prstGeom prst="rect">
            <a:avLst/>
          </a:prstGeom>
        </p:spPr>
        <p:txBody>
          <a:bodyPr wrap="square">
            <a:spAutoFit/>
          </a:bodyPr>
          <a:lstStyle/>
          <a:p>
            <a:pPr indent="0" algn="just">
              <a:lnSpc>
                <a:spcPct val="150000"/>
              </a:lnSpc>
            </a:pPr>
            <a:r>
              <a:rPr lang="zh-CN" altLang="en-US" sz="2100" b="1" dirty="0">
                <a:latin typeface="Times New Roman" panose="02020603050405020304" pitchFamily="18" charset="0"/>
                <a:ea typeface="微软雅黑" panose="020B0503020204020204" pitchFamily="34" charset="-122"/>
              </a:rPr>
              <a:t>错误类型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一面和两面搭配不当</a:t>
            </a:r>
            <a:endParaRPr lang="zh-CN" altLang="en-US" sz="2100" dirty="0">
              <a:latin typeface="Times New Roman" panose="02020603050405020304" pitchFamily="18" charset="0"/>
              <a:ea typeface="微软雅黑" panose="020B0503020204020204" pitchFamily="34" charset="-122"/>
            </a:endParaRPr>
          </a:p>
          <a:p>
            <a:pPr indent="0" algn="just">
              <a:lnSpc>
                <a:spcPct val="150000"/>
              </a:lnSpc>
            </a:pPr>
            <a:r>
              <a:rPr lang="zh-CN" altLang="en-US" sz="2100" b="1" dirty="0">
                <a:latin typeface="Times New Roman" panose="02020603050405020304" pitchFamily="18" charset="0"/>
                <a:ea typeface="微软雅黑" panose="020B0503020204020204" pitchFamily="34" charset="-122"/>
              </a:rPr>
              <a:t>改正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删掉“能否”或在“制定”前加“能否”</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4" name="矩形 3"/>
          <p:cNvSpPr/>
          <p:nvPr/>
        </p:nvSpPr>
        <p:spPr>
          <a:xfrm>
            <a:off x="2016698" y="2143637"/>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995142" y="4051027"/>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3969385"/>
          </a:xfrm>
          <a:prstGeom prst="rect">
            <a:avLst/>
          </a:prstGeom>
          <a:noFill/>
          <a:ln w="28575">
            <a:solidFill>
              <a:srgbClr val="ED7D31"/>
            </a:solidFill>
            <a:prstDash val="dash"/>
          </a:ln>
        </p:spPr>
        <p:txBody>
          <a:bodyPr wrap="square">
            <a:spAutoFit/>
          </a:bodyPr>
          <a:lstStyle/>
          <a:p>
            <a:pPr indent="0" algn="just">
              <a:lnSpc>
                <a:spcPct val="150000"/>
              </a:lnSpc>
            </a:pPr>
            <a:r>
              <a:rPr sz="2100" dirty="0">
                <a:latin typeface="Times New Roman" panose="02020603050405020304" pitchFamily="18" charset="0"/>
                <a:ea typeface="微软雅黑" panose="020B0503020204020204" pitchFamily="34" charset="-122"/>
                <a:sym typeface="+mn-ea"/>
              </a:rPr>
              <a:t>7.下列句子中没有语病的一项是</a:t>
            </a:r>
            <a:r>
              <a:rPr sz="2100" dirty="0" smtClean="0">
                <a:latin typeface="Times New Roman" panose="02020603050405020304" pitchFamily="18" charset="0"/>
                <a:ea typeface="微软雅黑" panose="020B0503020204020204" pitchFamily="34" charset="-122"/>
                <a:sym typeface="+mn-ea"/>
              </a:rPr>
              <a:t>（</a:t>
            </a:r>
            <a:r>
              <a:rPr lang="en-US" sz="2100" dirty="0" smtClean="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a:t>
            </a:r>
            <a:endParaRPr sz="2100" b="0" dirty="0">
              <a:latin typeface="Times New Roman" panose="02020603050405020304" pitchFamily="18" charset="0"/>
              <a:ea typeface="微软雅黑" panose="020B0503020204020204" pitchFamily="34" charset="-122"/>
            </a:endParaRPr>
          </a:p>
          <a:p>
            <a:pPr indent="0" algn="just">
              <a:lnSpc>
                <a:spcPct val="150000"/>
              </a:lnSpc>
            </a:pPr>
            <a:r>
              <a:rPr sz="2100" dirty="0" err="1">
                <a:latin typeface="Times New Roman" panose="02020603050405020304" pitchFamily="18" charset="0"/>
                <a:ea typeface="微软雅黑" panose="020B0503020204020204" pitchFamily="34" charset="-122"/>
                <a:sym typeface="+mn-ea"/>
              </a:rPr>
              <a:t>A.住建部有关负责人指出,利用住房公积金闲置资金贷款支持保障性住房建设,有利于完善住房公积金制度和住房公积金使用效率</a:t>
            </a:r>
            <a:r>
              <a:rPr sz="2100" dirty="0">
                <a:latin typeface="Times New Roman" panose="02020603050405020304" pitchFamily="18" charset="0"/>
                <a:ea typeface="微软雅黑" panose="020B0503020204020204" pitchFamily="34" charset="-122"/>
                <a:sym typeface="+mn-ea"/>
              </a:rPr>
              <a:t>｡</a:t>
            </a:r>
            <a:endParaRPr sz="2100" b="0" dirty="0">
              <a:latin typeface="Times New Roman" panose="02020603050405020304" pitchFamily="18" charset="0"/>
              <a:ea typeface="微软雅黑" panose="020B0503020204020204" pitchFamily="34" charset="-122"/>
            </a:endParaRPr>
          </a:p>
          <a:p>
            <a:pPr indent="0" algn="just">
              <a:lnSpc>
                <a:spcPct val="150000"/>
              </a:lnSpc>
            </a:pPr>
            <a:r>
              <a:rPr sz="2100" dirty="0" err="1">
                <a:latin typeface="Times New Roman" panose="02020603050405020304" pitchFamily="18" charset="0"/>
                <a:ea typeface="微软雅黑" panose="020B0503020204020204" pitchFamily="34" charset="-122"/>
                <a:sym typeface="+mn-ea"/>
              </a:rPr>
              <a:t>B.尽管西方节日对中国近代节日的多样化产生了影响,但中国近代节日的民族特性并没有消失,其内容､样式基本保留</a:t>
            </a:r>
            <a:r>
              <a:rPr sz="2100" dirty="0">
                <a:latin typeface="Times New Roman" panose="02020603050405020304" pitchFamily="18" charset="0"/>
                <a:ea typeface="微软雅黑" panose="020B0503020204020204" pitchFamily="34" charset="-122"/>
                <a:sym typeface="+mn-ea"/>
              </a:rPr>
              <a:t>｡</a:t>
            </a:r>
            <a:endParaRPr sz="2100" b="0" dirty="0">
              <a:latin typeface="Times New Roman" panose="02020603050405020304" pitchFamily="18" charset="0"/>
              <a:ea typeface="微软雅黑" panose="020B0503020204020204" pitchFamily="34" charset="-122"/>
            </a:endParaRPr>
          </a:p>
          <a:p>
            <a:pPr indent="0" algn="just">
              <a:lnSpc>
                <a:spcPct val="150000"/>
              </a:lnSpc>
            </a:pPr>
            <a:r>
              <a:rPr sz="2100" dirty="0" err="1">
                <a:latin typeface="Times New Roman" panose="02020603050405020304" pitchFamily="18" charset="0"/>
                <a:ea typeface="微软雅黑" panose="020B0503020204020204" pitchFamily="34" charset="-122"/>
                <a:sym typeface="+mn-ea"/>
              </a:rPr>
              <a:t>C.这座发电站每年的发电量,除了供给杭州使用外,还向上海､南京等地输送</a:t>
            </a:r>
            <a:r>
              <a:rPr sz="2100" dirty="0">
                <a:latin typeface="Times New Roman" panose="02020603050405020304" pitchFamily="18" charset="0"/>
                <a:ea typeface="微软雅黑" panose="020B0503020204020204" pitchFamily="34" charset="-122"/>
                <a:sym typeface="+mn-ea"/>
              </a:rPr>
              <a:t>｡</a:t>
            </a:r>
            <a:endParaRPr sz="2100" b="0" dirty="0">
              <a:latin typeface="Times New Roman" panose="02020603050405020304" pitchFamily="18" charset="0"/>
              <a:ea typeface="微软雅黑" panose="020B0503020204020204" pitchFamily="34" charset="-122"/>
            </a:endParaRPr>
          </a:p>
          <a:p>
            <a:pPr indent="0" algn="just">
              <a:lnSpc>
                <a:spcPct val="150000"/>
              </a:lnSpc>
            </a:pPr>
            <a:r>
              <a:rPr sz="2100" dirty="0" err="1">
                <a:latin typeface="Times New Roman" panose="02020603050405020304" pitchFamily="18" charset="0"/>
                <a:ea typeface="微软雅黑" panose="020B0503020204020204" pitchFamily="34" charset="-122"/>
                <a:sym typeface="+mn-ea"/>
              </a:rPr>
              <a:t>D.要掌握走私犯活动的规律,以便稳准狠地识别和打击他们</a:t>
            </a:r>
            <a:r>
              <a:rPr sz="2100" dirty="0">
                <a:latin typeface="Times New Roman" panose="02020603050405020304" pitchFamily="18" charset="0"/>
                <a:ea typeface="微软雅黑" panose="020B0503020204020204" pitchFamily="34" charset="-122"/>
                <a:sym typeface="+mn-ea"/>
              </a:rPr>
              <a:t>｡</a:t>
            </a:r>
            <a:endParaRPr sz="2100" b="0" dirty="0">
              <a:latin typeface="Times New Roman" panose="02020603050405020304" pitchFamily="18" charset="0"/>
              <a:ea typeface="微软雅黑" panose="020B0503020204020204" pitchFamily="34" charset="-122"/>
            </a:endParaRPr>
          </a:p>
        </p:txBody>
      </p:sp>
      <p:sp>
        <p:nvSpPr>
          <p:cNvPr id="2" name="矩形 1"/>
          <p:cNvSpPr/>
          <p:nvPr/>
        </p:nvSpPr>
        <p:spPr>
          <a:xfrm>
            <a:off x="4177153" y="1651009"/>
            <a:ext cx="36131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B</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1545590"/>
          </a:xfrm>
          <a:prstGeom prst="rect">
            <a:avLst/>
          </a:prstGeom>
          <a:noFill/>
          <a:ln w="28575">
            <a:solidFill>
              <a:srgbClr val="ED7D31"/>
            </a:solidFill>
            <a:prstDash val="dash"/>
          </a:ln>
        </p:spPr>
        <p:txBody>
          <a:bodyPr wrap="square">
            <a:spAutoFit/>
          </a:bodyPr>
          <a:lstStyle/>
          <a:p>
            <a:pPr indent="0" algn="just">
              <a:lnSpc>
                <a:spcPct val="150000"/>
              </a:lnSpc>
            </a:pPr>
            <a:r>
              <a:rPr sz="2100" b="1" dirty="0">
                <a:latin typeface="Times New Roman" panose="02020603050405020304" pitchFamily="18" charset="0"/>
                <a:ea typeface="微软雅黑" panose="020B0503020204020204" pitchFamily="34" charset="-122"/>
                <a:sym typeface="+mn-ea"/>
              </a:rPr>
              <a:t>解析</a:t>
            </a:r>
            <a:r>
              <a:rPr sz="2100" dirty="0">
                <a:latin typeface="Times New Roman" panose="02020603050405020304" pitchFamily="18" charset="0"/>
                <a:ea typeface="微软雅黑" panose="020B0503020204020204" pitchFamily="34" charset="-122"/>
                <a:sym typeface="+mn-ea"/>
              </a:rPr>
              <a:t>:A.动宾搭配不当,“完善”不能搭配“效率”,应在“和”后加“提高”;C.主谓搭配不当,“发电量”不能“输送”,可将“的发电量”改为“发的电”;D.状语和中心语不搭配,“稳准狠地”不能修饰“识别”,可以改为“更好地”｡</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5746" y="1543050"/>
            <a:ext cx="8515826" cy="610076"/>
            <a:chOff x="537" y="1440"/>
            <a:chExt cx="17881" cy="1281"/>
          </a:xfrm>
        </p:grpSpPr>
        <p:sp>
          <p:nvSpPr>
            <p:cNvPr id="3" name="矩形 2"/>
            <p:cNvSpPr/>
            <p:nvPr/>
          </p:nvSpPr>
          <p:spPr>
            <a:xfrm>
              <a:off x="537" y="1440"/>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2 成分残缺</a:t>
              </a:r>
              <a:endPar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
        <p:nvSpPr>
          <p:cNvPr id="4" name="文本框 3"/>
          <p:cNvSpPr txBox="1"/>
          <p:nvPr/>
        </p:nvSpPr>
        <p:spPr>
          <a:xfrm>
            <a:off x="255746" y="2061686"/>
            <a:ext cx="8621078" cy="3707765"/>
          </a:xfrm>
          <a:prstGeom prst="rect">
            <a:avLst/>
          </a:prstGeom>
          <a:noFill/>
          <a:ln w="9525">
            <a:noFill/>
          </a:ln>
        </p:spPr>
        <p:txBody>
          <a:bodyPr wrap="square">
            <a:spAutoFit/>
          </a:bodyPr>
          <a:lstStyle/>
          <a:p>
            <a:pPr indent="0" algn="just">
              <a:lnSpc>
                <a:spcPct val="140000"/>
              </a:lnSpc>
            </a:pPr>
            <a:r>
              <a:rPr lang="en-US" sz="2100" dirty="0" smtClean="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句子的成分一般有主语</a:t>
            </a:r>
            <a:r>
              <a:rPr sz="2100" dirty="0">
                <a:latin typeface="Times New Roman" panose="02020603050405020304" pitchFamily="18" charset="0"/>
                <a:ea typeface="微软雅黑" panose="020B0503020204020204" pitchFamily="34" charset="-122"/>
                <a:sym typeface="+mn-ea"/>
              </a:rPr>
              <a:t>､谓语､宾语､定语､状语和补语,成分残缺主要表现在</a:t>
            </a:r>
            <a:r>
              <a:rPr sz="2100" dirty="0">
                <a:solidFill>
                  <a:srgbClr val="00B0F0"/>
                </a:solidFill>
                <a:latin typeface="Times New Roman" panose="02020603050405020304" pitchFamily="18" charset="0"/>
                <a:ea typeface="微软雅黑" panose="020B0503020204020204" pitchFamily="34" charset="-122"/>
                <a:sym typeface="+mn-ea"/>
              </a:rPr>
              <a:t>主､谓､宾</a:t>
            </a:r>
            <a:r>
              <a:rPr sz="2100" dirty="0">
                <a:latin typeface="Times New Roman" panose="02020603050405020304" pitchFamily="18" charset="0"/>
                <a:ea typeface="微软雅黑" panose="020B0503020204020204" pitchFamily="34" charset="-122"/>
                <a:sym typeface="+mn-ea"/>
              </a:rPr>
              <a:t>和</a:t>
            </a:r>
            <a:r>
              <a:rPr sz="2100" dirty="0">
                <a:solidFill>
                  <a:srgbClr val="00B0F0"/>
                </a:solidFill>
                <a:latin typeface="Times New Roman" panose="02020603050405020304" pitchFamily="18" charset="0"/>
                <a:ea typeface="微软雅黑" panose="020B0503020204020204" pitchFamily="34" charset="-122"/>
                <a:sym typeface="+mn-ea"/>
              </a:rPr>
              <a:t>修饰成分</a:t>
            </a:r>
            <a:r>
              <a:rPr sz="2100" dirty="0">
                <a:latin typeface="Times New Roman" panose="02020603050405020304" pitchFamily="18" charset="0"/>
                <a:ea typeface="微软雅黑" panose="020B0503020204020204" pitchFamily="34" charset="-122"/>
                <a:sym typeface="+mn-ea"/>
              </a:rPr>
              <a:t>的残缺,集中表现为主语残缺､谓语残缺和宾语残缺</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40000"/>
              </a:lnSpc>
            </a:pPr>
            <a:r>
              <a:rPr lang="en-US" sz="2100" dirty="0">
                <a:latin typeface="Times New Roman" panose="02020603050405020304" pitchFamily="18" charset="0"/>
                <a:ea typeface="微软雅黑" panose="020B0503020204020204" pitchFamily="34" charset="-122"/>
                <a:sym typeface="+mn-ea"/>
              </a:rPr>
              <a:t>	</a:t>
            </a:r>
            <a:r>
              <a:rPr sz="2100" b="1" dirty="0" smtClean="0">
                <a:latin typeface="Times New Roman" panose="02020603050405020304" pitchFamily="18" charset="0"/>
                <a:ea typeface="微软雅黑" panose="020B0503020204020204" pitchFamily="34" charset="-122"/>
                <a:sym typeface="+mn-ea"/>
              </a:rPr>
              <a:t>1</a:t>
            </a:r>
            <a:r>
              <a:rPr sz="2100" b="1" dirty="0">
                <a:latin typeface="Times New Roman" panose="02020603050405020304" pitchFamily="18" charset="0"/>
                <a:ea typeface="微软雅黑" panose="020B0503020204020204" pitchFamily="34" charset="-122"/>
                <a:sym typeface="+mn-ea"/>
              </a:rPr>
              <a:t>.</a:t>
            </a:r>
            <a:r>
              <a:rPr sz="2100" b="1" dirty="0" smtClean="0">
                <a:latin typeface="Times New Roman" panose="02020603050405020304" pitchFamily="18" charset="0"/>
                <a:ea typeface="微软雅黑" panose="020B0503020204020204" pitchFamily="34" charset="-122"/>
                <a:sym typeface="+mn-ea"/>
              </a:rPr>
              <a:t>主语残缺</a:t>
            </a:r>
            <a:endParaRPr lang="en-US" sz="2100" b="1" dirty="0" smtClean="0">
              <a:latin typeface="Times New Roman" panose="02020603050405020304" pitchFamily="18" charset="0"/>
              <a:ea typeface="微软雅黑" panose="020B0503020204020204" pitchFamily="34" charset="-122"/>
              <a:sym typeface="+mn-ea"/>
            </a:endParaRPr>
          </a:p>
          <a:p>
            <a:pPr indent="0" algn="just">
              <a:lnSpc>
                <a:spcPct val="140000"/>
              </a:lnSpc>
            </a:pPr>
            <a:r>
              <a:rPr lang="en-US" sz="2100" b="1" dirty="0">
                <a:solidFill>
                  <a:srgbClr val="00B0F0"/>
                </a:solidFill>
                <a:latin typeface="Times New Roman" panose="02020603050405020304" pitchFamily="18" charset="0"/>
                <a:ea typeface="微软雅黑" panose="020B0503020204020204" pitchFamily="34" charset="-122"/>
                <a:sym typeface="+mn-ea"/>
              </a:rPr>
              <a:t>	</a:t>
            </a:r>
            <a:r>
              <a:rPr sz="2100" dirty="0" err="1" smtClean="0">
                <a:latin typeface="Times New Roman" panose="02020603050405020304" pitchFamily="18" charset="0"/>
                <a:ea typeface="微软雅黑" panose="020B0503020204020204" pitchFamily="34" charset="-122"/>
                <a:sym typeface="+mn-ea"/>
              </a:rPr>
              <a:t>主要表现为滥用</a:t>
            </a:r>
            <a:r>
              <a:rPr sz="2100" dirty="0" err="1" smtClean="0">
                <a:solidFill>
                  <a:srgbClr val="00B0F0"/>
                </a:solidFill>
                <a:latin typeface="Times New Roman" panose="02020603050405020304" pitchFamily="18" charset="0"/>
                <a:ea typeface="微软雅黑" panose="020B0503020204020204" pitchFamily="34" charset="-122"/>
                <a:sym typeface="+mn-ea"/>
              </a:rPr>
              <a:t>介词</a:t>
            </a:r>
            <a:r>
              <a:rPr sz="2100" dirty="0" err="1" smtClean="0">
                <a:latin typeface="Times New Roman" panose="02020603050405020304" pitchFamily="18" charset="0"/>
                <a:ea typeface="微软雅黑" panose="020B0503020204020204" pitchFamily="34" charset="-122"/>
                <a:sym typeface="+mn-ea"/>
              </a:rPr>
              <a:t>造成主语残缺</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4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例句</a:t>
            </a:r>
            <a:r>
              <a:rPr sz="2100" dirty="0" err="1">
                <a:latin typeface="Times New Roman" panose="02020603050405020304" pitchFamily="18" charset="0"/>
                <a:ea typeface="微软雅黑" panose="020B0503020204020204" pitchFamily="34" charset="-122"/>
                <a:sym typeface="+mn-ea"/>
              </a:rPr>
              <a:t>:通过观看央视播放的《记住乡愁》节目,使我对中国乡村及民俗文化有了更多的了解</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4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修改意见</a:t>
            </a:r>
            <a:r>
              <a:rPr sz="2100" dirty="0" err="1">
                <a:latin typeface="Times New Roman" panose="02020603050405020304" pitchFamily="18" charset="0"/>
                <a:ea typeface="微软雅黑" panose="020B0503020204020204" pitchFamily="34" charset="-122"/>
                <a:sym typeface="+mn-ea"/>
              </a:rPr>
              <a:t>:删掉“通过”或“使</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2999740"/>
          </a:xfrm>
          <a:prstGeom prst="rect">
            <a:avLst/>
          </a:prstGeom>
          <a:noFill/>
          <a:ln w="9525">
            <a:noFill/>
          </a:ln>
        </p:spPr>
        <p:txBody>
          <a:bodyPr wrap="square">
            <a:spAutoFit/>
          </a:bodyPr>
          <a:lstStyle/>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	</a:t>
            </a:r>
            <a:r>
              <a:rPr sz="2100" b="1" dirty="0" smtClean="0">
                <a:latin typeface="Times New Roman" panose="02020603050405020304" pitchFamily="18" charset="0"/>
                <a:ea typeface="微软雅黑" panose="020B0503020204020204" pitchFamily="34" charset="-122"/>
                <a:sym typeface="+mn-ea"/>
              </a:rPr>
              <a:t>2</a:t>
            </a:r>
            <a:r>
              <a:rPr sz="2100" b="1" dirty="0">
                <a:latin typeface="Times New Roman" panose="02020603050405020304" pitchFamily="18" charset="0"/>
                <a:ea typeface="微软雅黑" panose="020B0503020204020204" pitchFamily="34" charset="-122"/>
                <a:sym typeface="+mn-ea"/>
              </a:rPr>
              <a:t>.谓语残缺</a:t>
            </a:r>
            <a:endParaRPr sz="2100" b="1" dirty="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	</a:t>
            </a:r>
            <a:r>
              <a:rPr sz="2100" dirty="0" err="1" smtClean="0">
                <a:latin typeface="Times New Roman" panose="02020603050405020304" pitchFamily="18" charset="0"/>
                <a:ea typeface="微软雅黑" panose="020B0503020204020204" pitchFamily="34" charset="-122"/>
                <a:sym typeface="+mn-ea"/>
              </a:rPr>
              <a:t>因句子较长</a:t>
            </a:r>
            <a:r>
              <a:rPr sz="2100" dirty="0" err="1">
                <a:latin typeface="Times New Roman" panose="02020603050405020304" pitchFamily="18" charset="0"/>
                <a:ea typeface="微软雅黑" panose="020B0503020204020204" pitchFamily="34" charset="-122"/>
                <a:sym typeface="+mn-ea"/>
              </a:rPr>
              <a:t>,当说到或写到后面却忘记前面的</a:t>
            </a:r>
            <a:r>
              <a:rPr sz="2100" dirty="0" err="1">
                <a:solidFill>
                  <a:srgbClr val="00B0F0"/>
                </a:solidFill>
                <a:latin typeface="Times New Roman" panose="02020603050405020304" pitchFamily="18" charset="0"/>
                <a:ea typeface="微软雅黑" panose="020B0503020204020204" pitchFamily="34" charset="-122"/>
                <a:sym typeface="+mn-ea"/>
              </a:rPr>
              <a:t>结构</a:t>
            </a:r>
            <a:r>
              <a:rPr sz="2100" dirty="0" err="1">
                <a:latin typeface="Times New Roman" panose="02020603050405020304" pitchFamily="18" charset="0"/>
                <a:ea typeface="微软雅黑" panose="020B0503020204020204" pitchFamily="34" charset="-122"/>
                <a:sym typeface="+mn-ea"/>
              </a:rPr>
              <a:t>致使缺少</a:t>
            </a:r>
            <a:r>
              <a:rPr sz="2100" dirty="0" err="1">
                <a:solidFill>
                  <a:srgbClr val="00B0F0"/>
                </a:solidFill>
                <a:latin typeface="Times New Roman" panose="02020603050405020304" pitchFamily="18" charset="0"/>
                <a:ea typeface="微软雅黑" panose="020B0503020204020204" pitchFamily="34" charset="-122"/>
                <a:sym typeface="+mn-ea"/>
              </a:rPr>
              <a:t>谓语</a:t>
            </a:r>
            <a:r>
              <a:rPr sz="2100" dirty="0" err="1">
                <a:latin typeface="Times New Roman" panose="02020603050405020304" pitchFamily="18" charset="0"/>
                <a:ea typeface="微软雅黑" panose="020B0503020204020204" pitchFamily="34" charset="-122"/>
                <a:sym typeface="+mn-ea"/>
              </a:rPr>
              <a:t>,是谓语残缺的主要原因</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例句</a:t>
            </a:r>
            <a:r>
              <a:rPr sz="2100" dirty="0" err="1">
                <a:latin typeface="Times New Roman" panose="02020603050405020304" pitchFamily="18" charset="0"/>
                <a:ea typeface="微软雅黑" panose="020B0503020204020204" pitchFamily="34" charset="-122"/>
                <a:sym typeface="+mn-ea"/>
              </a:rPr>
              <a:t>:该公司最近又发动了全面的质量大检查运动,要在这个运动中建立与加强技术管理制度等一系列的工作</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修改意见</a:t>
            </a:r>
            <a:r>
              <a:rPr sz="2100" dirty="0" err="1">
                <a:latin typeface="Times New Roman" panose="02020603050405020304" pitchFamily="18" charset="0"/>
                <a:ea typeface="微软雅黑" panose="020B0503020204020204" pitchFamily="34" charset="-122"/>
                <a:sym typeface="+mn-ea"/>
              </a:rPr>
              <a:t>:在“建立”前加谓语“完成</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2999740"/>
          </a:xfrm>
          <a:prstGeom prst="rect">
            <a:avLst/>
          </a:prstGeom>
          <a:noFill/>
          <a:ln w="9525">
            <a:noFill/>
          </a:ln>
        </p:spPr>
        <p:txBody>
          <a:bodyPr wrap="square">
            <a:spAutoFit/>
          </a:bodyPr>
          <a:lstStyle/>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	</a:t>
            </a:r>
            <a:r>
              <a:rPr sz="2100" b="1" dirty="0" smtClean="0">
                <a:latin typeface="Times New Roman" panose="02020603050405020304" pitchFamily="18" charset="0"/>
                <a:ea typeface="微软雅黑" panose="020B0503020204020204" pitchFamily="34" charset="-122"/>
                <a:sym typeface="+mn-ea"/>
              </a:rPr>
              <a:t>3.宾语残缺</a:t>
            </a:r>
            <a:endParaRPr lang="en-US"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dirty="0" err="1" smtClean="0">
                <a:latin typeface="Times New Roman" panose="02020603050405020304" pitchFamily="18" charset="0"/>
                <a:ea typeface="微软雅黑" panose="020B0503020204020204" pitchFamily="34" charset="-122"/>
                <a:sym typeface="+mn-ea"/>
              </a:rPr>
              <a:t>造成宾语残缺的主要原因是</a:t>
            </a:r>
            <a:r>
              <a:rPr sz="2100" dirty="0" err="1">
                <a:latin typeface="Times New Roman" panose="02020603050405020304" pitchFamily="18" charset="0"/>
                <a:ea typeface="微软雅黑" panose="020B0503020204020204" pitchFamily="34" charset="-122"/>
                <a:sym typeface="+mn-ea"/>
              </a:rPr>
              <a:t>:动词谓语所带的宾语是一个复杂的短语,在表述时,往往只写了宾语部分的</a:t>
            </a:r>
            <a:r>
              <a:rPr sz="2100" dirty="0" err="1">
                <a:solidFill>
                  <a:srgbClr val="00B0F0"/>
                </a:solidFill>
                <a:latin typeface="Times New Roman" panose="02020603050405020304" pitchFamily="18" charset="0"/>
                <a:ea typeface="微软雅黑" panose="020B0503020204020204" pitchFamily="34" charset="-122"/>
                <a:sym typeface="+mn-ea"/>
              </a:rPr>
              <a:t>修饰语</a:t>
            </a:r>
            <a:r>
              <a:rPr sz="2100" dirty="0" err="1">
                <a:latin typeface="Times New Roman" panose="02020603050405020304" pitchFamily="18" charset="0"/>
                <a:ea typeface="微软雅黑" panose="020B0503020204020204" pitchFamily="34" charset="-122"/>
                <a:sym typeface="+mn-ea"/>
              </a:rPr>
              <a:t>而没有写宾语的</a:t>
            </a:r>
            <a:r>
              <a:rPr sz="2100" dirty="0" err="1">
                <a:solidFill>
                  <a:srgbClr val="00B0F0"/>
                </a:solidFill>
                <a:latin typeface="Times New Roman" panose="02020603050405020304" pitchFamily="18" charset="0"/>
                <a:ea typeface="微软雅黑" panose="020B0503020204020204" pitchFamily="34" charset="-122"/>
                <a:sym typeface="+mn-ea"/>
              </a:rPr>
              <a:t>中心语</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例句</a:t>
            </a:r>
            <a:r>
              <a:rPr sz="2100" dirty="0" err="1" smtClean="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我国现行医疗制度､医患关系､病人权利的保护以及医疗事故的鉴定仍然有许多需要改进和完善</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修改意见</a:t>
            </a:r>
            <a:r>
              <a:rPr sz="2100" dirty="0" err="1" smtClean="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在“完善”后面加“的地方</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55746" y="1545901"/>
            <a:ext cx="8621078" cy="3484245"/>
          </a:xfrm>
          <a:prstGeom prst="rect">
            <a:avLst/>
          </a:prstGeom>
          <a:noFill/>
          <a:ln w="28575">
            <a:solidFill>
              <a:srgbClr val="ED7D31"/>
            </a:solidFill>
            <a:prstDash val="dash"/>
          </a:ln>
        </p:spPr>
        <p:txBody>
          <a:bodyPr wrap="square">
            <a:spAutoFit/>
          </a:bodyPr>
          <a:lstStyle/>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判断下列句子是否有语病</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没有语病的打</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有语病的打</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标注具体的病句类型,并改正</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1.在经济快速发展的形势下,我们要关注一些行业战线过长､生产力过剩造成新的资源配置不合理</a:t>
            </a:r>
            <a:r>
              <a:rPr sz="2100" dirty="0" smtClean="0">
                <a:latin typeface="Times New Roman" panose="02020603050405020304" pitchFamily="18" charset="0"/>
                <a:ea typeface="微软雅黑" panose="020B0503020204020204" pitchFamily="34" charset="-122"/>
                <a:sym typeface="+mn-ea"/>
              </a:rPr>
              <a:t>｡（</a:t>
            </a:r>
            <a:r>
              <a:rPr lang="en-US" sz="2100" dirty="0" smtClean="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sz="2100" dirty="0">
              <a:latin typeface="Times New Roman" panose="02020603050405020304" pitchFamily="18" charset="0"/>
              <a:ea typeface="微软雅黑" panose="020B0503020204020204" pitchFamily="34" charset="-122"/>
              <a:sym typeface="+mn-ea"/>
            </a:endParaRPr>
          </a:p>
          <a:p>
            <a:pPr indent="0" algn="just">
              <a:lnSpc>
                <a:spcPct val="150000"/>
              </a:lnSpc>
            </a:pPr>
            <a:endParaRPr sz="2100" dirty="0">
              <a:latin typeface="Times New Roman" panose="02020603050405020304" pitchFamily="18" charset="0"/>
              <a:ea typeface="微软雅黑" panose="020B0503020204020204" pitchFamily="34" charset="-122"/>
              <a:sym typeface="+mn-ea"/>
            </a:endParaRPr>
          </a:p>
        </p:txBody>
      </p:sp>
      <p:sp>
        <p:nvSpPr>
          <p:cNvPr id="2" name="矩形 1"/>
          <p:cNvSpPr/>
          <p:nvPr/>
        </p:nvSpPr>
        <p:spPr>
          <a:xfrm>
            <a:off x="255746" y="3979595"/>
            <a:ext cx="4572000" cy="1060450"/>
          </a:xfrm>
          <a:prstGeom prst="rect">
            <a:avLst/>
          </a:prstGeom>
        </p:spPr>
        <p:txBody>
          <a:bodyPr>
            <a:spAutoFit/>
          </a:bodyPr>
          <a:lstStyle/>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错误类型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宾语残缺</a:t>
            </a:r>
            <a:endParaRPr lang="zh-CN" altLang="en-US"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改正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在“不合理”后加“的现象”</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p:txBody>
      </p:sp>
      <p:sp>
        <p:nvSpPr>
          <p:cNvPr id="4" name="矩形 3"/>
          <p:cNvSpPr/>
          <p:nvPr/>
        </p:nvSpPr>
        <p:spPr>
          <a:xfrm>
            <a:off x="3399014" y="3587180"/>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grpSp>
        <p:nvGrpSpPr>
          <p:cNvPr id="8" name="组合 7"/>
          <p:cNvGrpSpPr/>
          <p:nvPr/>
        </p:nvGrpSpPr>
        <p:grpSpPr>
          <a:xfrm>
            <a:off x="228404" y="1543458"/>
            <a:ext cx="8539061" cy="610076"/>
            <a:chOff x="308" y="1338"/>
            <a:chExt cx="17881" cy="1281"/>
          </a:xfrm>
        </p:grpSpPr>
        <p:sp>
          <p:nvSpPr>
            <p:cNvPr id="9" name="矩形 8"/>
            <p:cNvSpPr/>
            <p:nvPr/>
          </p:nvSpPr>
          <p:spPr>
            <a:xfrm>
              <a:off x="308" y="1338"/>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典例展示</a:t>
              </a:r>
              <a:endPar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250" dirty="0">
                <a:solidFill>
                  <a:srgbClr val="ED7D31"/>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2999740"/>
          </a:xfrm>
          <a:prstGeom prst="rect">
            <a:avLst/>
          </a:prstGeom>
          <a:noFill/>
          <a:ln w="28575">
            <a:solidFill>
              <a:srgbClr val="ED7D31"/>
            </a:solidFill>
            <a:prstDash val="dash"/>
          </a:ln>
        </p:spPr>
        <p:txBody>
          <a:bodyPr wrap="square">
            <a:spAutoFit/>
          </a:bodyPr>
          <a:lstStyle/>
          <a:p>
            <a:pPr indent="0" algn="just">
              <a:lnSpc>
                <a:spcPct val="150000"/>
              </a:lnSpc>
            </a:pPr>
            <a:r>
              <a:rPr sz="2100" dirty="0">
                <a:latin typeface="Times New Roman" panose="02020603050405020304" pitchFamily="18" charset="0"/>
                <a:ea typeface="微软雅黑" panose="020B0503020204020204" pitchFamily="34" charset="-122"/>
                <a:sym typeface="+mn-ea"/>
              </a:rPr>
              <a:t>2.南北朝时期,由于北方民族的大融合和工商业经济的发展为隋统一全国创造了条件</a:t>
            </a:r>
            <a:r>
              <a:rPr sz="2100" dirty="0" smtClean="0">
                <a:latin typeface="Times New Roman" panose="02020603050405020304" pitchFamily="18" charset="0"/>
                <a:ea typeface="微软雅黑" panose="020B0503020204020204" pitchFamily="34" charset="-122"/>
                <a:sym typeface="+mn-ea"/>
              </a:rPr>
              <a:t>｡（</a:t>
            </a:r>
            <a:r>
              <a:rPr lang="en-US" sz="2100" dirty="0" smtClean="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sz="2100" dirty="0">
              <a:latin typeface="Times New Roman" panose="02020603050405020304" pitchFamily="18" charset="0"/>
              <a:ea typeface="微软雅黑" panose="020B0503020204020204" pitchFamily="34" charset="-122"/>
              <a:sym typeface="+mn-ea"/>
            </a:endParaRPr>
          </a:p>
          <a:p>
            <a:pPr indent="0" algn="just">
              <a:lnSpc>
                <a:spcPct val="150000"/>
              </a:lnSpc>
            </a:pP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smtClean="0">
                <a:latin typeface="Times New Roman" panose="02020603050405020304" pitchFamily="18" charset="0"/>
                <a:ea typeface="微软雅黑" panose="020B0503020204020204" pitchFamily="34" charset="-122"/>
                <a:sym typeface="+mn-ea"/>
              </a:rPr>
              <a:t>3</a:t>
            </a:r>
            <a:r>
              <a:rPr sz="2100" dirty="0">
                <a:latin typeface="Times New Roman" panose="02020603050405020304" pitchFamily="18" charset="0"/>
                <a:ea typeface="微软雅黑" panose="020B0503020204020204" pitchFamily="34" charset="-122"/>
                <a:sym typeface="+mn-ea"/>
              </a:rPr>
              <a:t>.一项新的研究结果表明,广告模特的体形越来越瘦,已经伤害到年轻女性的自我评价</a:t>
            </a:r>
            <a:r>
              <a:rPr sz="2100" dirty="0" smtClean="0">
                <a:latin typeface="Times New Roman" panose="02020603050405020304" pitchFamily="18" charset="0"/>
                <a:ea typeface="微软雅黑" panose="020B0503020204020204" pitchFamily="34" charset="-122"/>
                <a:sym typeface="+mn-ea"/>
              </a:rPr>
              <a:t>｡（</a:t>
            </a:r>
            <a:r>
              <a:rPr lang="en-US" sz="2100" dirty="0" smtClean="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p:txBody>
      </p:sp>
      <p:sp>
        <p:nvSpPr>
          <p:cNvPr id="2" name="矩形 1"/>
          <p:cNvSpPr/>
          <p:nvPr/>
        </p:nvSpPr>
        <p:spPr>
          <a:xfrm>
            <a:off x="239554" y="2533088"/>
            <a:ext cx="4572000" cy="1060450"/>
          </a:xfrm>
          <a:prstGeom prst="rect">
            <a:avLst/>
          </a:prstGeom>
        </p:spPr>
        <p:txBody>
          <a:bodyPr>
            <a:spAutoFit/>
          </a:bodyPr>
          <a:lstStyle/>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错误类型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主语残缺</a:t>
            </a:r>
            <a:endParaRPr lang="zh-CN" altLang="en-US"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改正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删掉“由于”</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2005982" y="2140673"/>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2034836" y="4120277"/>
            <a:ext cx="330200" cy="414020"/>
          </a:xfrm>
          <a:prstGeom prst="rect">
            <a:avLst/>
          </a:prstGeom>
        </p:spPr>
        <p:txBody>
          <a:bodyPr wrap="none">
            <a:spAutoFit/>
          </a:bodyPr>
          <a:lstStyle/>
          <a:p>
            <a:r>
              <a:rPr lang="zh-CN" altLang="en-US"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55896" y="1543050"/>
            <a:ext cx="8639033" cy="2030095"/>
          </a:xfrm>
          <a:prstGeom prst="rect">
            <a:avLst/>
          </a:prstGeom>
        </p:spPr>
        <p:txBody>
          <a:bodyPr wrap="square">
            <a:spAutoFit/>
          </a:bodyPr>
          <a:lstStyle/>
          <a:p>
            <a:pPr indent="0" algn="just">
              <a:lnSpc>
                <a:spcPct val="150000"/>
              </a:lnSpc>
            </a:pPr>
            <a:r>
              <a:rPr lang="zh-CN" altLang="en-US" sz="2100" dirty="0" smtClean="0">
                <a:latin typeface="Times New Roman" panose="02020603050405020304" pitchFamily="18" charset="0"/>
                <a:ea typeface="微软雅黑" panose="020B0503020204020204" pitchFamily="34" charset="-122"/>
                <a:sym typeface="+mn-ea"/>
              </a:rPr>
              <a:t>所谓</a:t>
            </a:r>
            <a:r>
              <a:rPr lang="zh-CN" altLang="en-US" sz="2100" dirty="0">
                <a:latin typeface="Times New Roman" panose="02020603050405020304" pitchFamily="18" charset="0"/>
                <a:ea typeface="微软雅黑" panose="020B0503020204020204" pitchFamily="34" charset="-122"/>
                <a:sym typeface="+mn-ea"/>
              </a:rPr>
              <a:t>病句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就是有问题的句子</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凡是在语法修辞或逻辑上有毛病的句子都是病句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常见的病句主要分为搭配不当</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成分残缺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成分赘余</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语序不当</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句式杂糅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表意不明和不合逻辑七大类型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中考常考的病句类型是搭配不当</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成分残缺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语序不当和句式杂糅</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2030095"/>
          </a:xfrm>
          <a:prstGeom prst="rect">
            <a:avLst/>
          </a:prstGeom>
          <a:noFill/>
          <a:ln w="28575">
            <a:solidFill>
              <a:srgbClr val="ED7D31"/>
            </a:solidFill>
            <a:prstDash val="dash"/>
          </a:ln>
        </p:spPr>
        <p:txBody>
          <a:bodyPr wrap="square">
            <a:spAutoFit/>
          </a:bodyPr>
          <a:lstStyle/>
          <a:p>
            <a:pPr indent="0" algn="just">
              <a:lnSpc>
                <a:spcPct val="150000"/>
              </a:lnSpc>
            </a:pPr>
            <a:r>
              <a:rPr sz="2100" dirty="0">
                <a:latin typeface="Times New Roman" panose="02020603050405020304" pitchFamily="18" charset="0"/>
                <a:ea typeface="微软雅黑" panose="020B0503020204020204" pitchFamily="34" charset="-122"/>
                <a:sym typeface="+mn-ea"/>
              </a:rPr>
              <a:t>4.经过几十年的努力,我国已经独立自主地研制､发射､跟踪和检测地球同步通讯卫星的能力</a:t>
            </a:r>
            <a:r>
              <a:rPr sz="2100" dirty="0" smtClean="0">
                <a:latin typeface="Times New Roman" panose="02020603050405020304" pitchFamily="18" charset="0"/>
                <a:ea typeface="微软雅黑" panose="020B0503020204020204" pitchFamily="34" charset="-122"/>
                <a:sym typeface="+mn-ea"/>
              </a:rPr>
              <a:t>｡（</a:t>
            </a:r>
            <a:r>
              <a:rPr lang="en-US" sz="2100" dirty="0" smtClean="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sz="2100" dirty="0">
              <a:latin typeface="Times New Roman" panose="02020603050405020304" pitchFamily="18" charset="0"/>
              <a:ea typeface="微软雅黑" panose="020B0503020204020204" pitchFamily="34" charset="-122"/>
              <a:sym typeface="+mn-ea"/>
            </a:endParaRPr>
          </a:p>
          <a:p>
            <a:pPr indent="0" algn="just">
              <a:lnSpc>
                <a:spcPct val="150000"/>
              </a:lnSpc>
            </a:pPr>
            <a:endParaRPr sz="2100" dirty="0">
              <a:latin typeface="Times New Roman" panose="02020603050405020304" pitchFamily="18" charset="0"/>
              <a:ea typeface="微软雅黑" panose="020B0503020204020204" pitchFamily="34" charset="-122"/>
              <a:sym typeface="+mn-ea"/>
            </a:endParaRPr>
          </a:p>
        </p:txBody>
      </p:sp>
      <p:sp>
        <p:nvSpPr>
          <p:cNvPr id="2" name="矩形 1"/>
          <p:cNvSpPr/>
          <p:nvPr/>
        </p:nvSpPr>
        <p:spPr>
          <a:xfrm>
            <a:off x="239554" y="2429098"/>
            <a:ext cx="4572000" cy="1060450"/>
          </a:xfrm>
          <a:prstGeom prst="rect">
            <a:avLst/>
          </a:prstGeom>
        </p:spPr>
        <p:txBody>
          <a:bodyPr>
            <a:spAutoFit/>
          </a:bodyPr>
          <a:lstStyle/>
          <a:p>
            <a:pPr indent="0" algn="just">
              <a:lnSpc>
                <a:spcPct val="150000"/>
              </a:lnSpc>
            </a:pPr>
            <a:r>
              <a:rPr lang="zh-CN" altLang="en-US" sz="2100" dirty="0">
                <a:latin typeface="Times New Roman" panose="02020603050405020304" pitchFamily="18" charset="0"/>
                <a:ea typeface="微软雅黑" panose="020B0503020204020204" pitchFamily="34" charset="-122"/>
                <a:sym typeface="+mn-ea"/>
              </a:rPr>
              <a:t>错误类型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谓语残缺</a:t>
            </a:r>
            <a:endParaRPr lang="zh-CN" altLang="en-US"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dirty="0">
                <a:latin typeface="Times New Roman" panose="02020603050405020304" pitchFamily="18" charset="0"/>
                <a:ea typeface="微软雅黑" panose="020B0503020204020204" pitchFamily="34" charset="-122"/>
                <a:sym typeface="+mn-ea"/>
              </a:rPr>
              <a:t>改正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在“已经”后加“具备”</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2766792" y="2121695"/>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4159885"/>
          </a:xfrm>
          <a:prstGeom prst="rect">
            <a:avLst/>
          </a:prstGeom>
          <a:noFill/>
          <a:ln w="28575">
            <a:solidFill>
              <a:srgbClr val="ED7D31"/>
            </a:solidFill>
            <a:prstDash val="dash"/>
          </a:ln>
        </p:spPr>
        <p:txBody>
          <a:bodyPr wrap="square">
            <a:spAutoFit/>
          </a:bodyPr>
          <a:lstStyle/>
          <a:p>
            <a:pPr indent="0" algn="just">
              <a:lnSpc>
                <a:spcPct val="140000"/>
              </a:lnSpc>
            </a:pPr>
            <a:r>
              <a:rPr sz="2100" dirty="0">
                <a:latin typeface="Times New Roman" panose="02020603050405020304" pitchFamily="18" charset="0"/>
                <a:ea typeface="微软雅黑" panose="020B0503020204020204" pitchFamily="34" charset="-122"/>
                <a:sym typeface="+mn-ea"/>
              </a:rPr>
              <a:t>5.下列句子中没有语病的一项是</a:t>
            </a:r>
            <a:r>
              <a:rPr sz="2100" dirty="0" smtClean="0">
                <a:latin typeface="Times New Roman" panose="02020603050405020304" pitchFamily="18" charset="0"/>
                <a:ea typeface="微软雅黑" panose="020B0503020204020204" pitchFamily="34" charset="-122"/>
                <a:sym typeface="+mn-ea"/>
              </a:rPr>
              <a:t>（</a:t>
            </a:r>
            <a:r>
              <a:rPr lang="en-US" sz="2100" dirty="0" smtClean="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a:latin typeface="Times New Roman" panose="02020603050405020304" pitchFamily="18" charset="0"/>
                <a:ea typeface="微软雅黑" panose="020B0503020204020204" pitchFamily="34" charset="-122"/>
                <a:sym typeface="+mn-ea"/>
              </a:rPr>
              <a:t>A.这个垃圾处理厂原设计日处理垃圾1000吨,现在,平均日处理垃圾达到了2300吨,早就处于超负荷运转了｡</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err="1">
                <a:latin typeface="Times New Roman" panose="02020603050405020304" pitchFamily="18" charset="0"/>
                <a:ea typeface="微软雅黑" panose="020B0503020204020204" pitchFamily="34" charset="-122"/>
                <a:sym typeface="+mn-ea"/>
              </a:rPr>
              <a:t>B.随着城市街头共享单车的出现,不仅给人们的出行带来便利,而且环保经济</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err="1">
                <a:latin typeface="Times New Roman" panose="02020603050405020304" pitchFamily="18" charset="0"/>
                <a:ea typeface="微软雅黑" panose="020B0503020204020204" pitchFamily="34" charset="-122"/>
                <a:sym typeface="+mn-ea"/>
              </a:rPr>
              <a:t>C.为了预防和减少道路交通事故的发生,交警队在全市范围道路安全整治行动</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err="1">
                <a:latin typeface="Times New Roman" panose="02020603050405020304" pitchFamily="18" charset="0"/>
                <a:ea typeface="微软雅黑" panose="020B0503020204020204" pitchFamily="34" charset="-122"/>
                <a:sym typeface="+mn-ea"/>
              </a:rPr>
              <a:t>D.对于美国禁令,任正非认为政客们目前的做法低估了华为的力量,华为不会轻易狭隘地排斥美国芯片,要共同成长</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p:txBody>
      </p:sp>
      <p:sp>
        <p:nvSpPr>
          <p:cNvPr id="2" name="矩形 1"/>
          <p:cNvSpPr/>
          <p:nvPr/>
        </p:nvSpPr>
        <p:spPr>
          <a:xfrm>
            <a:off x="4184681" y="1618863"/>
            <a:ext cx="37592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D</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1060450"/>
          </a:xfrm>
          <a:prstGeom prst="rect">
            <a:avLst/>
          </a:prstGeom>
          <a:noFill/>
          <a:ln w="28575">
            <a:solidFill>
              <a:srgbClr val="ED7D31"/>
            </a:solidFill>
            <a:prstDash val="dash"/>
          </a:ln>
        </p:spPr>
        <p:txBody>
          <a:bodyPr wrap="square">
            <a:spAutoFit/>
          </a:bodyPr>
          <a:lstStyle/>
          <a:p>
            <a:pPr indent="0" algn="just">
              <a:lnSpc>
                <a:spcPct val="150000"/>
              </a:lnSpc>
            </a:pPr>
            <a:r>
              <a:rPr sz="2100" b="1" dirty="0">
                <a:latin typeface="Times New Roman" panose="02020603050405020304" pitchFamily="18" charset="0"/>
                <a:ea typeface="微软雅黑" panose="020B0503020204020204" pitchFamily="34" charset="-122"/>
                <a:sym typeface="+mn-ea"/>
              </a:rPr>
              <a:t>解析</a:t>
            </a:r>
            <a:r>
              <a:rPr sz="2100" dirty="0">
                <a:latin typeface="Times New Roman" panose="02020603050405020304" pitchFamily="18" charset="0"/>
                <a:ea typeface="微软雅黑" panose="020B0503020204020204" pitchFamily="34" charset="-122"/>
                <a:sym typeface="+mn-ea"/>
              </a:rPr>
              <a:t>:A.宾语残缺,在“超负荷运转”后面加上“的状态”;B.主语残缺,删掉“随着”;C.谓语残缺,在“安全整治”前面加“展开”｡</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5746" y="1543050"/>
            <a:ext cx="8515826" cy="610076"/>
            <a:chOff x="537" y="1440"/>
            <a:chExt cx="17881" cy="1281"/>
          </a:xfrm>
        </p:grpSpPr>
        <p:sp>
          <p:nvSpPr>
            <p:cNvPr id="3" name="矩形 2"/>
            <p:cNvSpPr/>
            <p:nvPr/>
          </p:nvSpPr>
          <p:spPr>
            <a:xfrm>
              <a:off x="537" y="1440"/>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3 成分赘余</a:t>
              </a:r>
              <a:endPar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
        <p:nvSpPr>
          <p:cNvPr id="100" name="文本框 99"/>
          <p:cNvSpPr txBox="1"/>
          <p:nvPr/>
        </p:nvSpPr>
        <p:spPr>
          <a:xfrm>
            <a:off x="255746" y="2061686"/>
            <a:ext cx="8621078" cy="3707765"/>
          </a:xfrm>
          <a:prstGeom prst="rect">
            <a:avLst/>
          </a:prstGeom>
          <a:noFill/>
          <a:ln w="9525">
            <a:noFill/>
          </a:ln>
        </p:spPr>
        <p:txBody>
          <a:bodyPr wrap="square">
            <a:spAutoFit/>
          </a:bodyPr>
          <a:lstStyle/>
          <a:p>
            <a:pPr indent="0" algn="just">
              <a:lnSpc>
                <a:spcPct val="140000"/>
              </a:lnSpc>
            </a:pPr>
            <a:r>
              <a:rPr lang="en-US" sz="2100" dirty="0" smtClean="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a:t>
            </a:r>
            <a:r>
              <a:rPr sz="2100" dirty="0">
                <a:latin typeface="Times New Roman" panose="02020603050405020304" pitchFamily="18" charset="0"/>
                <a:ea typeface="微软雅黑" panose="020B0503020204020204" pitchFamily="34" charset="-122"/>
                <a:sym typeface="+mn-ea"/>
              </a:rPr>
              <a:t>成分赘余”的主要特征是词语意思</a:t>
            </a:r>
            <a:r>
              <a:rPr sz="2100" dirty="0">
                <a:solidFill>
                  <a:srgbClr val="00B0F0"/>
                </a:solidFill>
                <a:latin typeface="Times New Roman" panose="02020603050405020304" pitchFamily="18" charset="0"/>
                <a:ea typeface="微软雅黑" panose="020B0503020204020204" pitchFamily="34" charset="-122"/>
                <a:sym typeface="+mn-ea"/>
              </a:rPr>
              <a:t>重复</a:t>
            </a:r>
            <a:r>
              <a:rPr sz="2100" dirty="0">
                <a:latin typeface="Times New Roman" panose="02020603050405020304" pitchFamily="18" charset="0"/>
                <a:ea typeface="微软雅黑" panose="020B0503020204020204" pitchFamily="34" charset="-122"/>
                <a:sym typeface="+mn-ea"/>
              </a:rPr>
              <a:t>,造成句子语义</a:t>
            </a:r>
            <a:r>
              <a:rPr sz="2100" dirty="0">
                <a:solidFill>
                  <a:srgbClr val="00B0F0"/>
                </a:solidFill>
                <a:latin typeface="Times New Roman" panose="02020603050405020304" pitchFamily="18" charset="0"/>
                <a:ea typeface="微软雅黑" panose="020B0503020204020204" pitchFamily="34" charset="-122"/>
                <a:sym typeface="+mn-ea"/>
              </a:rPr>
              <a:t>不清晰</a:t>
            </a:r>
            <a:r>
              <a:rPr sz="2100" dirty="0">
                <a:latin typeface="Times New Roman" panose="02020603050405020304" pitchFamily="18" charset="0"/>
                <a:ea typeface="微软雅黑" panose="020B0503020204020204" pitchFamily="34" charset="-122"/>
                <a:sym typeface="+mn-ea"/>
              </a:rPr>
              <a:t>,</a:t>
            </a:r>
            <a:r>
              <a:rPr sz="2100" dirty="0">
                <a:solidFill>
                  <a:srgbClr val="00B0F0"/>
                </a:solidFill>
                <a:latin typeface="Times New Roman" panose="02020603050405020304" pitchFamily="18" charset="0"/>
                <a:ea typeface="微软雅黑" panose="020B0503020204020204" pitchFamily="34" charset="-122"/>
                <a:sym typeface="+mn-ea"/>
              </a:rPr>
              <a:t>不简明</a:t>
            </a:r>
            <a:r>
              <a:rPr sz="2100" dirty="0">
                <a:latin typeface="Times New Roman" panose="02020603050405020304" pitchFamily="18" charset="0"/>
                <a:ea typeface="微软雅黑" panose="020B0503020204020204" pitchFamily="34" charset="-122"/>
                <a:sym typeface="+mn-ea"/>
              </a:rPr>
              <a:t>｡主要类型包括主语赘余､谓语赘余､宾语赘余和修饰成分赘余｡此外,程度副词､文言词汇､成语和约数词使用赘余的情况也是常见的｡如:不断（继续）,十分（更加）,诸（之于）,忍俊不禁（笑）,漫山遍野（到处）,大约（左右</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40000"/>
              </a:lnSpc>
            </a:pPr>
            <a:r>
              <a:rPr lang="en-US" sz="2100" dirty="0">
                <a:latin typeface="Times New Roman" panose="02020603050405020304" pitchFamily="18" charset="0"/>
                <a:ea typeface="微软雅黑" panose="020B0503020204020204" pitchFamily="34" charset="-122"/>
                <a:sym typeface="+mn-ea"/>
              </a:rPr>
              <a:t>	</a:t>
            </a:r>
            <a:r>
              <a:rPr sz="2100" b="1" dirty="0" smtClean="0">
                <a:latin typeface="Times New Roman" panose="02020603050405020304" pitchFamily="18" charset="0"/>
                <a:ea typeface="微软雅黑" panose="020B0503020204020204" pitchFamily="34" charset="-122"/>
                <a:sym typeface="+mn-ea"/>
              </a:rPr>
              <a:t>1.主语赘余</a:t>
            </a:r>
            <a:endParaRPr lang="en-US" sz="2100" b="1" dirty="0" smtClean="0">
              <a:latin typeface="Times New Roman" panose="02020603050405020304" pitchFamily="18" charset="0"/>
              <a:ea typeface="微软雅黑" panose="020B0503020204020204" pitchFamily="34" charset="-122"/>
              <a:sym typeface="+mn-ea"/>
            </a:endParaRPr>
          </a:p>
          <a:p>
            <a:pPr indent="0" algn="just">
              <a:lnSpc>
                <a:spcPct val="140000"/>
              </a:lnSpc>
            </a:pPr>
            <a:r>
              <a:rPr lang="en-US" sz="2100" dirty="0" smtClean="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例句</a:t>
            </a:r>
            <a:r>
              <a:rPr sz="2100" dirty="0" err="1" smtClean="0">
                <a:latin typeface="Times New Roman" panose="02020603050405020304" pitchFamily="18" charset="0"/>
                <a:ea typeface="微软雅黑" panose="020B0503020204020204" pitchFamily="34" charset="-122"/>
                <a:sym typeface="+mn-ea"/>
              </a:rPr>
              <a:t>:我们班的同学都很好学,上课时我们都能认真听讲</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4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修改意见</a:t>
            </a:r>
            <a:r>
              <a:rPr sz="2100" dirty="0" err="1">
                <a:latin typeface="Times New Roman" panose="02020603050405020304" pitchFamily="18" charset="0"/>
                <a:ea typeface="微软雅黑" panose="020B0503020204020204" pitchFamily="34" charset="-122"/>
                <a:sym typeface="+mn-ea"/>
              </a:rPr>
              <a:t>:删掉后面的“我们</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3484245"/>
          </a:xfrm>
          <a:prstGeom prst="rect">
            <a:avLst/>
          </a:prstGeom>
          <a:noFill/>
          <a:ln w="9525">
            <a:noFill/>
          </a:ln>
        </p:spPr>
        <p:txBody>
          <a:bodyPr wrap="square">
            <a:spAutoFit/>
          </a:bodyPr>
          <a:lstStyle/>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	</a:t>
            </a:r>
            <a:r>
              <a:rPr sz="2100" b="1" dirty="0" smtClean="0">
                <a:latin typeface="Times New Roman" panose="02020603050405020304" pitchFamily="18" charset="0"/>
                <a:ea typeface="微软雅黑" panose="020B0503020204020204" pitchFamily="34" charset="-122"/>
                <a:sym typeface="+mn-ea"/>
              </a:rPr>
              <a:t>2</a:t>
            </a:r>
            <a:r>
              <a:rPr sz="2100" b="1" dirty="0">
                <a:latin typeface="Times New Roman" panose="02020603050405020304" pitchFamily="18" charset="0"/>
                <a:ea typeface="微软雅黑" panose="020B0503020204020204" pitchFamily="34" charset="-122"/>
                <a:sym typeface="+mn-ea"/>
              </a:rPr>
              <a:t>.</a:t>
            </a:r>
            <a:r>
              <a:rPr sz="2100" b="1" dirty="0" smtClean="0">
                <a:latin typeface="Times New Roman" panose="02020603050405020304" pitchFamily="18" charset="0"/>
                <a:ea typeface="微软雅黑" panose="020B0503020204020204" pitchFamily="34" charset="-122"/>
                <a:sym typeface="+mn-ea"/>
              </a:rPr>
              <a:t>谓语赘余</a:t>
            </a:r>
            <a:endParaRPr lang="en-US"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例句</a:t>
            </a:r>
            <a:r>
              <a:rPr sz="2100" dirty="0" err="1">
                <a:latin typeface="Times New Roman" panose="02020603050405020304" pitchFamily="18" charset="0"/>
                <a:ea typeface="微软雅黑" panose="020B0503020204020204" pitchFamily="34" charset="-122"/>
                <a:sym typeface="+mn-ea"/>
              </a:rPr>
              <a:t>:上次从你们班借来的试卷,我正在进行打印,上课前可以发到学生手中</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修改意见</a:t>
            </a:r>
            <a:r>
              <a:rPr sz="2100" dirty="0" err="1">
                <a:latin typeface="Times New Roman" panose="02020603050405020304" pitchFamily="18" charset="0"/>
                <a:ea typeface="微软雅黑" panose="020B0503020204020204" pitchFamily="34" charset="-122"/>
                <a:sym typeface="+mn-ea"/>
              </a:rPr>
              <a:t>:谓语“进行”和“正在”重复,删掉“进行</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	</a:t>
            </a:r>
            <a:r>
              <a:rPr sz="2100" b="1" dirty="0" smtClean="0">
                <a:latin typeface="Times New Roman" panose="02020603050405020304" pitchFamily="18" charset="0"/>
                <a:ea typeface="微软雅黑" panose="020B0503020204020204" pitchFamily="34" charset="-122"/>
                <a:sym typeface="+mn-ea"/>
              </a:rPr>
              <a:t>3</a:t>
            </a:r>
            <a:r>
              <a:rPr sz="2100" b="1" dirty="0">
                <a:latin typeface="Times New Roman" panose="02020603050405020304" pitchFamily="18" charset="0"/>
                <a:ea typeface="微软雅黑" panose="020B0503020204020204" pitchFamily="34" charset="-122"/>
                <a:sym typeface="+mn-ea"/>
              </a:rPr>
              <a:t>.</a:t>
            </a:r>
            <a:r>
              <a:rPr sz="2100" b="1" dirty="0" smtClean="0">
                <a:latin typeface="Times New Roman" panose="02020603050405020304" pitchFamily="18" charset="0"/>
                <a:ea typeface="微软雅黑" panose="020B0503020204020204" pitchFamily="34" charset="-122"/>
                <a:sym typeface="+mn-ea"/>
              </a:rPr>
              <a:t>宾语赘余</a:t>
            </a:r>
            <a:endParaRPr lang="en-US"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例句</a:t>
            </a:r>
            <a:r>
              <a:rPr sz="2100" dirty="0" err="1">
                <a:latin typeface="Times New Roman" panose="02020603050405020304" pitchFamily="18" charset="0"/>
                <a:ea typeface="微软雅黑" panose="020B0503020204020204" pitchFamily="34" charset="-122"/>
                <a:sym typeface="+mn-ea"/>
              </a:rPr>
              <a:t>:爬山前,老师给我们买了很多饮料和汽水</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修改意见</a:t>
            </a:r>
            <a:r>
              <a:rPr sz="2100" dirty="0">
                <a:latin typeface="Times New Roman" panose="02020603050405020304" pitchFamily="18" charset="0"/>
                <a:ea typeface="微软雅黑" panose="020B0503020204020204" pitchFamily="34" charset="-122"/>
                <a:sym typeface="+mn-ea"/>
              </a:rPr>
              <a:t>:“饮料”和“汽水”存在宾语赘余的语病,应删掉“和汽水”｡</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3484245"/>
          </a:xfrm>
          <a:prstGeom prst="rect">
            <a:avLst/>
          </a:prstGeom>
          <a:noFill/>
          <a:ln w="9525">
            <a:noFill/>
          </a:ln>
        </p:spPr>
        <p:txBody>
          <a:bodyPr wrap="square">
            <a:spAutoFit/>
          </a:bodyPr>
          <a:lstStyle/>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	</a:t>
            </a:r>
            <a:r>
              <a:rPr sz="2100" b="1" dirty="0" smtClean="0">
                <a:latin typeface="Times New Roman" panose="02020603050405020304" pitchFamily="18" charset="0"/>
                <a:ea typeface="微软雅黑" panose="020B0503020204020204" pitchFamily="34" charset="-122"/>
                <a:sym typeface="+mn-ea"/>
              </a:rPr>
              <a:t>4</a:t>
            </a:r>
            <a:r>
              <a:rPr sz="2100" b="1" dirty="0">
                <a:latin typeface="Times New Roman" panose="02020603050405020304" pitchFamily="18" charset="0"/>
                <a:ea typeface="微软雅黑" panose="020B0503020204020204" pitchFamily="34" charset="-122"/>
                <a:sym typeface="+mn-ea"/>
              </a:rPr>
              <a:t>.</a:t>
            </a:r>
            <a:r>
              <a:rPr sz="2100" b="1" dirty="0" smtClean="0">
                <a:latin typeface="Times New Roman" panose="02020603050405020304" pitchFamily="18" charset="0"/>
                <a:ea typeface="微软雅黑" panose="020B0503020204020204" pitchFamily="34" charset="-122"/>
                <a:sym typeface="+mn-ea"/>
              </a:rPr>
              <a:t>修饰成分赘余</a:t>
            </a:r>
            <a:endParaRPr lang="en-US"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smtClean="0">
                <a:latin typeface="Times New Roman" panose="02020603050405020304" pitchFamily="18" charset="0"/>
                <a:ea typeface="微软雅黑" panose="020B0503020204020204" pitchFamily="34" charset="-122"/>
                <a:sym typeface="+mn-ea"/>
              </a:rPr>
              <a:t>（</a:t>
            </a:r>
            <a:r>
              <a:rPr sz="2100" b="1" dirty="0">
                <a:latin typeface="Times New Roman" panose="02020603050405020304" pitchFamily="18" charset="0"/>
                <a:ea typeface="微软雅黑" panose="020B0503020204020204" pitchFamily="34" charset="-122"/>
                <a:sym typeface="+mn-ea"/>
              </a:rPr>
              <a:t>1）</a:t>
            </a:r>
            <a:r>
              <a:rPr sz="2100" b="1" dirty="0" smtClean="0">
                <a:latin typeface="Times New Roman" panose="02020603050405020304" pitchFamily="18" charset="0"/>
                <a:ea typeface="微软雅黑" panose="020B0503020204020204" pitchFamily="34" charset="-122"/>
                <a:sym typeface="+mn-ea"/>
              </a:rPr>
              <a:t>定语赘余</a:t>
            </a:r>
            <a:endParaRPr lang="en-US"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例句一</a:t>
            </a:r>
            <a:r>
              <a:rPr sz="2100" dirty="0" err="1">
                <a:latin typeface="Times New Roman" panose="02020603050405020304" pitchFamily="18" charset="0"/>
                <a:ea typeface="微软雅黑" panose="020B0503020204020204" pitchFamily="34" charset="-122"/>
                <a:sym typeface="+mn-ea"/>
              </a:rPr>
              <a:t>:工作之余,他不仅是个小提琴爱好者,大家公认的演奏能手,也是个文学爱好者,能写出很好的美妙诗篇</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修改意见</a:t>
            </a:r>
            <a:r>
              <a:rPr sz="2100" dirty="0" err="1">
                <a:latin typeface="Times New Roman" panose="02020603050405020304" pitchFamily="18" charset="0"/>
                <a:ea typeface="微软雅黑" panose="020B0503020204020204" pitchFamily="34" charset="-122"/>
                <a:sym typeface="+mn-ea"/>
              </a:rPr>
              <a:t>:定语“很好的”与“美妙”语义重复,可删掉其一</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smtClean="0">
                <a:latin typeface="Times New Roman" panose="02020603050405020304" pitchFamily="18" charset="0"/>
                <a:ea typeface="微软雅黑" panose="020B0503020204020204" pitchFamily="34" charset="-122"/>
                <a:sym typeface="+mn-ea"/>
              </a:rPr>
              <a:t>（</a:t>
            </a:r>
            <a:r>
              <a:rPr sz="2100" b="1" dirty="0">
                <a:latin typeface="Times New Roman" panose="02020603050405020304" pitchFamily="18" charset="0"/>
                <a:ea typeface="微软雅黑" panose="020B0503020204020204" pitchFamily="34" charset="-122"/>
                <a:sym typeface="+mn-ea"/>
              </a:rPr>
              <a:t>2）</a:t>
            </a:r>
            <a:r>
              <a:rPr sz="2100" b="1" dirty="0" smtClean="0">
                <a:latin typeface="Times New Roman" panose="02020603050405020304" pitchFamily="18" charset="0"/>
                <a:ea typeface="微软雅黑" panose="020B0503020204020204" pitchFamily="34" charset="-122"/>
                <a:sym typeface="+mn-ea"/>
              </a:rPr>
              <a:t>状语赘余</a:t>
            </a:r>
            <a:endParaRPr lang="en-US"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例句二</a:t>
            </a:r>
            <a:r>
              <a:rPr sz="2100" dirty="0" err="1">
                <a:latin typeface="Times New Roman" panose="02020603050405020304" pitchFamily="18" charset="0"/>
                <a:ea typeface="微软雅黑" panose="020B0503020204020204" pitchFamily="34" charset="-122"/>
                <a:sym typeface="+mn-ea"/>
              </a:rPr>
              <a:t>:华华同学提前预支了下个星期的生活费</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3484245"/>
          </a:xfrm>
          <a:prstGeom prst="rect">
            <a:avLst/>
          </a:prstGeom>
          <a:noFill/>
          <a:ln w="9525">
            <a:noFill/>
          </a:ln>
        </p:spPr>
        <p:txBody>
          <a:bodyPr wrap="square">
            <a:spAutoFit/>
          </a:bodyPr>
          <a:lstStyle/>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smtClean="0">
                <a:latin typeface="Times New Roman" panose="02020603050405020304" pitchFamily="18" charset="0"/>
                <a:ea typeface="微软雅黑" panose="020B0503020204020204" pitchFamily="34" charset="-122"/>
                <a:sym typeface="+mn-ea"/>
              </a:rPr>
              <a:t>修改意见</a:t>
            </a:r>
            <a:r>
              <a:rPr sz="2100" dirty="0">
                <a:latin typeface="Times New Roman" panose="02020603050405020304" pitchFamily="18" charset="0"/>
                <a:ea typeface="微软雅黑" panose="020B0503020204020204" pitchFamily="34" charset="-122"/>
                <a:sym typeface="+mn-ea"/>
              </a:rPr>
              <a:t>:“预支”有提前付出或领取的意思,与状语“提前”语义重复,可删去“提前”或将“预支”改为“支取”｡类似的错误用法还有“过早夭折”“过分溺爱”“令寒舍蓬荜生辉”“在心里由衷地”“被应邀”“非法走私”“依法给予法律制裁”等</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smtClean="0">
                <a:latin typeface="Times New Roman" panose="02020603050405020304" pitchFamily="18" charset="0"/>
                <a:ea typeface="微软雅黑" panose="020B0503020204020204" pitchFamily="34" charset="-122"/>
                <a:sym typeface="+mn-ea"/>
              </a:rPr>
              <a:t>（</a:t>
            </a:r>
            <a:r>
              <a:rPr sz="2100" b="1" dirty="0">
                <a:latin typeface="Times New Roman" panose="02020603050405020304" pitchFamily="18" charset="0"/>
                <a:ea typeface="微软雅黑" panose="020B0503020204020204" pitchFamily="34" charset="-122"/>
                <a:sym typeface="+mn-ea"/>
              </a:rPr>
              <a:t>3）</a:t>
            </a:r>
            <a:r>
              <a:rPr sz="2100" b="1" dirty="0" smtClean="0">
                <a:latin typeface="Times New Roman" panose="02020603050405020304" pitchFamily="18" charset="0"/>
                <a:ea typeface="微软雅黑" panose="020B0503020204020204" pitchFamily="34" charset="-122"/>
                <a:sym typeface="+mn-ea"/>
              </a:rPr>
              <a:t>补语赘余</a:t>
            </a:r>
            <a:endParaRPr lang="en-US"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例句三</a:t>
            </a:r>
            <a:r>
              <a:rPr sz="2100" dirty="0" err="1">
                <a:latin typeface="Times New Roman" panose="02020603050405020304" pitchFamily="18" charset="0"/>
                <a:ea typeface="微软雅黑" panose="020B0503020204020204" pitchFamily="34" charset="-122"/>
                <a:sym typeface="+mn-ea"/>
              </a:rPr>
              <a:t>:为精简字数,这篇文章不得不略加删改一些</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修改意见</a:t>
            </a:r>
            <a:r>
              <a:rPr sz="2100" dirty="0" err="1">
                <a:latin typeface="Times New Roman" panose="02020603050405020304" pitchFamily="18" charset="0"/>
                <a:ea typeface="微软雅黑" panose="020B0503020204020204" pitchFamily="34" charset="-122"/>
                <a:sym typeface="+mn-ea"/>
              </a:rPr>
              <a:t>:补语“略加”与“一些”意思重复,可删掉其一</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2030095"/>
          </a:xfrm>
          <a:prstGeom prst="rect">
            <a:avLst/>
          </a:prstGeom>
          <a:noFill/>
          <a:ln w="9525">
            <a:noFill/>
          </a:ln>
        </p:spPr>
        <p:txBody>
          <a:bodyPr wrap="square">
            <a:spAutoFit/>
          </a:bodyPr>
          <a:lstStyle/>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	</a:t>
            </a:r>
            <a:r>
              <a:rPr sz="2100" b="1" dirty="0" smtClean="0">
                <a:latin typeface="Times New Roman" panose="02020603050405020304" pitchFamily="18" charset="0"/>
                <a:ea typeface="微软雅黑" panose="020B0503020204020204" pitchFamily="34" charset="-122"/>
                <a:sym typeface="+mn-ea"/>
              </a:rPr>
              <a:t>5</a:t>
            </a:r>
            <a:r>
              <a:rPr sz="2100" b="1" dirty="0">
                <a:latin typeface="Times New Roman" panose="02020603050405020304" pitchFamily="18" charset="0"/>
                <a:ea typeface="微软雅黑" panose="020B0503020204020204" pitchFamily="34" charset="-122"/>
                <a:sym typeface="+mn-ea"/>
              </a:rPr>
              <a:t>.</a:t>
            </a:r>
            <a:r>
              <a:rPr sz="2100" b="1" dirty="0" smtClean="0">
                <a:latin typeface="Times New Roman" panose="02020603050405020304" pitchFamily="18" charset="0"/>
                <a:ea typeface="微软雅黑" panose="020B0503020204020204" pitchFamily="34" charset="-122"/>
                <a:sym typeface="+mn-ea"/>
              </a:rPr>
              <a:t>虚词赘余</a:t>
            </a:r>
            <a:endParaRPr lang="en-US"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例句</a:t>
            </a:r>
            <a:r>
              <a:rPr sz="2100" dirty="0" err="1">
                <a:latin typeface="Times New Roman" panose="02020603050405020304" pitchFamily="18" charset="0"/>
                <a:ea typeface="微软雅黑" panose="020B0503020204020204" pitchFamily="34" charset="-122"/>
                <a:sym typeface="+mn-ea"/>
              </a:rPr>
              <a:t>:在交通干线上设卡收费的方案必须经地方人大常委会讨论通过,并公诸于社会</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修改意见</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诸”有“之于”的意思,与虚词“于”赘余,应删掉“于</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03359" y="1531552"/>
            <a:ext cx="8621078" cy="4159885"/>
          </a:xfrm>
          <a:prstGeom prst="rect">
            <a:avLst/>
          </a:prstGeom>
          <a:noFill/>
          <a:ln w="28575">
            <a:solidFill>
              <a:srgbClr val="ED7D31"/>
            </a:solidFill>
            <a:prstDash val="dash"/>
          </a:ln>
        </p:spPr>
        <p:txBody>
          <a:bodyPr wrap="square">
            <a:spAutoFit/>
          </a:bodyPr>
          <a:lstStyle/>
          <a:p>
            <a:pPr indent="0" algn="just">
              <a:lnSpc>
                <a:spcPct val="14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40000"/>
              </a:lnSpc>
            </a:pPr>
            <a:r>
              <a:rPr lang="en-US" sz="2100" dirty="0" smtClean="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判断下列句子是否有语病</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没有语病的打</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有语病的打</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标注具体的病句类型,并改正</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a:latin typeface="Times New Roman" panose="02020603050405020304" pitchFamily="18" charset="0"/>
                <a:ea typeface="微软雅黑" panose="020B0503020204020204" pitchFamily="34" charset="-122"/>
                <a:sym typeface="+mn-ea"/>
              </a:rPr>
              <a:t>1.我区通过实施“雨露计划”,大力开展扶贫培训活动,群众脱贫致富的意识和能力得到显著提高</a:t>
            </a:r>
            <a:r>
              <a:rPr sz="2100" dirty="0" smtClean="0">
                <a:latin typeface="Times New Roman" panose="02020603050405020304" pitchFamily="18" charset="0"/>
                <a:ea typeface="微软雅黑" panose="020B0503020204020204" pitchFamily="34" charset="-122"/>
                <a:sym typeface="+mn-ea"/>
              </a:rPr>
              <a:t>｡（</a:t>
            </a:r>
            <a:r>
              <a:rPr lang="en-US" sz="2100" dirty="0" smtClean="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a:latin typeface="Times New Roman" panose="02020603050405020304" pitchFamily="18" charset="0"/>
                <a:ea typeface="微软雅黑" panose="020B0503020204020204" pitchFamily="34" charset="-122"/>
                <a:sym typeface="+mn-ea"/>
              </a:rPr>
              <a:t>2.出人意料的是,今年三月,物价的下跌,后来慢慢地稳定了</a:t>
            </a:r>
            <a:r>
              <a:rPr sz="2100" dirty="0" smtClean="0">
                <a:latin typeface="Times New Roman" panose="02020603050405020304" pitchFamily="18" charset="0"/>
                <a:ea typeface="微软雅黑" panose="020B0503020204020204" pitchFamily="34" charset="-122"/>
                <a:sym typeface="+mn-ea"/>
              </a:rPr>
              <a:t>｡（</a:t>
            </a:r>
            <a:r>
              <a:rPr lang="en-US" sz="2100" dirty="0" smtClean="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40000"/>
              </a:lnSpc>
            </a:pPr>
            <a:endParaRPr lang="en-US" sz="2100" dirty="0">
              <a:latin typeface="Times New Roman" panose="02020603050405020304" pitchFamily="18" charset="0"/>
              <a:ea typeface="微软雅黑" panose="020B0503020204020204" pitchFamily="34" charset="-122"/>
              <a:sym typeface="+mn-ea"/>
            </a:endParaRPr>
          </a:p>
          <a:p>
            <a:pPr indent="0" algn="just">
              <a:lnSpc>
                <a:spcPct val="14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40000"/>
              </a:lnSpc>
            </a:pPr>
            <a:endParaRPr sz="2100" dirty="0">
              <a:latin typeface="Times New Roman" panose="02020603050405020304" pitchFamily="18" charset="0"/>
              <a:ea typeface="微软雅黑" panose="020B0503020204020204" pitchFamily="34" charset="-122"/>
              <a:sym typeface="+mn-ea"/>
            </a:endParaRPr>
          </a:p>
        </p:txBody>
      </p:sp>
      <p:sp>
        <p:nvSpPr>
          <p:cNvPr id="2" name="矩形 1"/>
          <p:cNvSpPr/>
          <p:nvPr/>
        </p:nvSpPr>
        <p:spPr>
          <a:xfrm>
            <a:off x="203359" y="4155770"/>
            <a:ext cx="8515826" cy="1447165"/>
          </a:xfrm>
          <a:prstGeom prst="rect">
            <a:avLst/>
          </a:prstGeom>
        </p:spPr>
        <p:txBody>
          <a:bodyPr wrap="square">
            <a:spAutoFit/>
          </a:bodyPr>
          <a:lstStyle/>
          <a:p>
            <a:pPr indent="0" algn="just">
              <a:lnSpc>
                <a:spcPct val="140000"/>
              </a:lnSpc>
            </a:pPr>
            <a:r>
              <a:rPr lang="zh-CN" altLang="en-US" sz="2100" b="1" dirty="0">
                <a:latin typeface="Times New Roman" panose="02020603050405020304" pitchFamily="18" charset="0"/>
                <a:ea typeface="微软雅黑" panose="020B0503020204020204" pitchFamily="34" charset="-122"/>
                <a:sym typeface="+mn-ea"/>
              </a:rPr>
              <a:t>错误类型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虚词赘余</a:t>
            </a:r>
            <a:endParaRPr lang="zh-CN" altLang="en-US" sz="2100" dirty="0">
              <a:latin typeface="Times New Roman" panose="02020603050405020304" pitchFamily="18" charset="0"/>
              <a:ea typeface="微软雅黑" panose="020B0503020204020204" pitchFamily="34" charset="-122"/>
              <a:sym typeface="+mn-ea"/>
            </a:endParaRPr>
          </a:p>
          <a:p>
            <a:pPr indent="0" algn="just">
              <a:lnSpc>
                <a:spcPct val="140000"/>
              </a:lnSpc>
            </a:pPr>
            <a:r>
              <a:rPr lang="zh-CN" altLang="en-US" sz="2100" b="1" dirty="0">
                <a:latin typeface="Times New Roman" panose="02020603050405020304" pitchFamily="18" charset="0"/>
                <a:ea typeface="微软雅黑" panose="020B0503020204020204" pitchFamily="34" charset="-122"/>
                <a:sym typeface="+mn-ea"/>
              </a:rPr>
              <a:t>改正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物价”与“下跌”之间加了结构助词“的”</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句子转为短语</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意思也变了</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不是物价稳定</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而是下跌稳定了</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所以应删掉“的”</a:t>
            </a:r>
            <a:r>
              <a:rPr lang="en-US" altLang="zh-CN" sz="2100" dirty="0">
                <a:latin typeface="Times New Roman" panose="02020603050405020304" pitchFamily="18" charset="0"/>
                <a:ea typeface="微软雅黑" panose="020B0503020204020204" pitchFamily="34" charset="-122"/>
                <a:sym typeface="+mn-ea"/>
              </a:rPr>
              <a:t>｡</a:t>
            </a:r>
            <a:endParaRPr lang="zh-CN" altLang="en-US" sz="2100" dirty="0">
              <a:latin typeface="Times New Roman" panose="02020603050405020304" pitchFamily="18" charset="0"/>
              <a:ea typeface="微软雅黑" panose="020B0503020204020204" pitchFamily="34" charset="-122"/>
              <a:sym typeface="+mn-ea"/>
            </a:endParaRPr>
          </a:p>
        </p:txBody>
      </p:sp>
      <p:sp>
        <p:nvSpPr>
          <p:cNvPr id="4" name="矩形 3"/>
          <p:cNvSpPr/>
          <p:nvPr/>
        </p:nvSpPr>
        <p:spPr>
          <a:xfrm>
            <a:off x="3160509" y="3443810"/>
            <a:ext cx="330200" cy="414020"/>
          </a:xfrm>
          <a:prstGeom prst="rect">
            <a:avLst/>
          </a:prstGeom>
        </p:spPr>
        <p:txBody>
          <a:bodyPr wrap="none">
            <a:spAutoFit/>
          </a:bodyPr>
          <a:lstStyle/>
          <a:p>
            <a:r>
              <a:rPr lang="zh-CN" altLang="en-US"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7310217" y="3855819"/>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grpSp>
        <p:nvGrpSpPr>
          <p:cNvPr id="9" name="组合 8"/>
          <p:cNvGrpSpPr/>
          <p:nvPr/>
        </p:nvGrpSpPr>
        <p:grpSpPr>
          <a:xfrm>
            <a:off x="228404" y="1543458"/>
            <a:ext cx="8539061" cy="610076"/>
            <a:chOff x="308" y="1338"/>
            <a:chExt cx="17881" cy="1281"/>
          </a:xfrm>
        </p:grpSpPr>
        <p:sp>
          <p:nvSpPr>
            <p:cNvPr id="10" name="矩形 9"/>
            <p:cNvSpPr/>
            <p:nvPr/>
          </p:nvSpPr>
          <p:spPr>
            <a:xfrm>
              <a:off x="308" y="1338"/>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典例展示</a:t>
              </a:r>
              <a:endPar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250" dirty="0">
                <a:solidFill>
                  <a:srgbClr val="ED7D31"/>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3969385"/>
          </a:xfrm>
          <a:prstGeom prst="rect">
            <a:avLst/>
          </a:prstGeom>
          <a:noFill/>
          <a:ln w="28575">
            <a:solidFill>
              <a:srgbClr val="ED7D31"/>
            </a:solidFill>
            <a:prstDash val="dash"/>
          </a:ln>
        </p:spPr>
        <p:txBody>
          <a:bodyPr wrap="square">
            <a:spAutoFit/>
          </a:bodyPr>
          <a:lstStyle/>
          <a:p>
            <a:pPr indent="0" algn="just">
              <a:lnSpc>
                <a:spcPct val="150000"/>
              </a:lnSpc>
            </a:pPr>
            <a:r>
              <a:rPr sz="2100" dirty="0">
                <a:latin typeface="Times New Roman" panose="02020603050405020304" pitchFamily="18" charset="0"/>
                <a:ea typeface="微软雅黑" panose="020B0503020204020204" pitchFamily="34" charset="-122"/>
                <a:sym typeface="+mn-ea"/>
              </a:rPr>
              <a:t>3.我们的革命先辈,为了人民的利益,为了将革命进行到底,这些革命战士流了多少鲜血,献出了多少宝贵的生命啊</a:t>
            </a:r>
            <a:r>
              <a:rPr sz="2100" dirty="0" smtClean="0">
                <a:latin typeface="Times New Roman" panose="02020603050405020304" pitchFamily="18" charset="0"/>
                <a:ea typeface="微软雅黑" panose="020B0503020204020204" pitchFamily="34" charset="-122"/>
                <a:sym typeface="+mn-ea"/>
              </a:rPr>
              <a:t>!（</a:t>
            </a:r>
            <a:r>
              <a:rPr lang="en-US" sz="2100" dirty="0" smtClean="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smtClean="0">
                <a:latin typeface="Times New Roman" panose="02020603050405020304" pitchFamily="18" charset="0"/>
                <a:ea typeface="微软雅黑" panose="020B0503020204020204" pitchFamily="34" charset="-122"/>
                <a:sym typeface="+mn-ea"/>
              </a:rPr>
              <a:t>4</a:t>
            </a:r>
            <a:r>
              <a:rPr sz="2100" dirty="0">
                <a:latin typeface="Times New Roman" panose="02020603050405020304" pitchFamily="18" charset="0"/>
                <a:ea typeface="微软雅黑" panose="020B0503020204020204" pitchFamily="34" charset="-122"/>
                <a:sym typeface="+mn-ea"/>
              </a:rPr>
              <a:t>.我们学校的张老师负责掌握管理全校的行政事务</a:t>
            </a:r>
            <a:r>
              <a:rPr sz="2100" dirty="0" smtClean="0">
                <a:latin typeface="Times New Roman" panose="02020603050405020304" pitchFamily="18" charset="0"/>
                <a:ea typeface="微软雅黑" panose="020B0503020204020204" pitchFamily="34" charset="-122"/>
                <a:sym typeface="+mn-ea"/>
              </a:rPr>
              <a:t>｡（</a:t>
            </a:r>
            <a:r>
              <a:rPr lang="en-US" sz="2100" dirty="0" smtClean="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smtClean="0">
                <a:latin typeface="Times New Roman" panose="02020603050405020304" pitchFamily="18" charset="0"/>
                <a:ea typeface="微软雅黑" panose="020B0503020204020204" pitchFamily="34" charset="-122"/>
                <a:sym typeface="+mn-ea"/>
              </a:rPr>
              <a:t>5</a:t>
            </a:r>
            <a:r>
              <a:rPr sz="2100" dirty="0">
                <a:latin typeface="Times New Roman" panose="02020603050405020304" pitchFamily="18" charset="0"/>
                <a:ea typeface="微软雅黑" panose="020B0503020204020204" pitchFamily="34" charset="-122"/>
                <a:sym typeface="+mn-ea"/>
              </a:rPr>
              <a:t>.教育是传播优秀文化､培养年轻一代､创造美好生活的根本途径</a:t>
            </a:r>
            <a:r>
              <a:rPr sz="2100" dirty="0" smtClean="0">
                <a:latin typeface="Times New Roman" panose="02020603050405020304" pitchFamily="18" charset="0"/>
                <a:ea typeface="微软雅黑" panose="020B0503020204020204" pitchFamily="34" charset="-122"/>
                <a:sym typeface="+mn-ea"/>
              </a:rPr>
              <a:t>｡（</a:t>
            </a:r>
            <a:r>
              <a:rPr lang="en-US" sz="2100" dirty="0">
                <a:latin typeface="Times New Roman" panose="02020603050405020304" pitchFamily="18" charset="0"/>
                <a:ea typeface="微软雅黑" panose="020B0503020204020204" pitchFamily="34" charset="-122"/>
                <a:sym typeface="+mn-ea"/>
              </a:rPr>
              <a:t> </a:t>
            </a:r>
            <a:r>
              <a:rPr lang="en-US" sz="2100" dirty="0" smtClean="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p:txBody>
      </p:sp>
      <p:sp>
        <p:nvSpPr>
          <p:cNvPr id="2" name="矩形 1"/>
          <p:cNvSpPr/>
          <p:nvPr/>
        </p:nvSpPr>
        <p:spPr>
          <a:xfrm>
            <a:off x="239554" y="2469824"/>
            <a:ext cx="7336632" cy="1060450"/>
          </a:xfrm>
          <a:prstGeom prst="rect">
            <a:avLst/>
          </a:prstGeom>
        </p:spPr>
        <p:txBody>
          <a:bodyPr wrap="square">
            <a:spAutoFit/>
          </a:bodyPr>
          <a:lstStyle/>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错误类型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主语赘余</a:t>
            </a:r>
            <a:endParaRPr lang="zh-CN" altLang="en-US"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改正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这些革命战士”是赘余的主语</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应该删掉</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285986" y="3976006"/>
            <a:ext cx="7158039" cy="1060450"/>
          </a:xfrm>
          <a:prstGeom prst="rect">
            <a:avLst/>
          </a:prstGeom>
        </p:spPr>
        <p:txBody>
          <a:bodyPr wrap="square">
            <a:spAutoFit/>
          </a:bodyPr>
          <a:lstStyle/>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错误类型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谓语赘余</a:t>
            </a:r>
            <a:endParaRPr lang="zh-CN" altLang="en-US"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改正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负责”与“掌握管理”重复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应删掉其一</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p:txBody>
      </p:sp>
      <p:sp>
        <p:nvSpPr>
          <p:cNvPr id="4" name="矩形 3"/>
          <p:cNvSpPr/>
          <p:nvPr/>
        </p:nvSpPr>
        <p:spPr>
          <a:xfrm>
            <a:off x="4877770" y="2109557"/>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6406532" y="3572875"/>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8009140" y="5014752"/>
            <a:ext cx="330200" cy="414020"/>
          </a:xfrm>
          <a:prstGeom prst="rect">
            <a:avLst/>
          </a:prstGeom>
        </p:spPr>
        <p:txBody>
          <a:bodyPr wrap="none">
            <a:spAutoFit/>
          </a:bodyPr>
          <a:lstStyle/>
          <a:p>
            <a:r>
              <a:rPr lang="zh-CN" altLang="en-US"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55746" y="1494949"/>
            <a:ext cx="8638223" cy="4438174"/>
            <a:chOff x="340995" y="850265"/>
            <a:chExt cx="11517630" cy="5917565"/>
          </a:xfrm>
        </p:grpSpPr>
        <p:grpSp>
          <p:nvGrpSpPr>
            <p:cNvPr id="2" name="组合 1"/>
            <p:cNvGrpSpPr/>
            <p:nvPr/>
          </p:nvGrpSpPr>
          <p:grpSpPr>
            <a:xfrm>
              <a:off x="422275" y="850265"/>
              <a:ext cx="11354435" cy="813435"/>
              <a:chOff x="665" y="1339"/>
              <a:chExt cx="17881" cy="1281"/>
            </a:xfrm>
          </p:grpSpPr>
          <p:sp>
            <p:nvSpPr>
              <p:cNvPr id="3" name="矩形 2"/>
              <p:cNvSpPr/>
              <p:nvPr/>
            </p:nvSpPr>
            <p:spPr>
              <a:xfrm>
                <a:off x="665" y="1339"/>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1 搭配不当</a:t>
                </a:r>
                <a:endPar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
          <p:nvSpPr>
            <p:cNvPr id="100" name="文本框 99"/>
            <p:cNvSpPr txBox="1"/>
            <p:nvPr/>
          </p:nvSpPr>
          <p:spPr>
            <a:xfrm>
              <a:off x="340995" y="1606550"/>
              <a:ext cx="11517630" cy="5161280"/>
            </a:xfrm>
            <a:prstGeom prst="rect">
              <a:avLst/>
            </a:prstGeom>
            <a:noFill/>
            <a:ln w="9525">
              <a:noFill/>
            </a:ln>
          </p:spPr>
          <p:txBody>
            <a:bodyPr wrap="square">
              <a:spAutoFit/>
            </a:bodyPr>
            <a:lstStyle/>
            <a:p>
              <a:pPr indent="0" algn="just">
                <a:lnSpc>
                  <a:spcPct val="130000"/>
                </a:lnSpc>
              </a:pPr>
              <a:r>
                <a:rPr lang="en-US" altLang="zh-CN" sz="2100" b="0" dirty="0" smtClean="0">
                  <a:latin typeface="Times New Roman" panose="02020603050405020304" pitchFamily="18" charset="0"/>
                  <a:ea typeface="微软雅黑" panose="020B0503020204020204" pitchFamily="34" charset="-122"/>
                </a:rPr>
                <a:t>        </a:t>
              </a:r>
              <a:r>
                <a:rPr lang="zh-CN" sz="2100" b="0" dirty="0" smtClean="0">
                  <a:latin typeface="Times New Roman" panose="02020603050405020304" pitchFamily="18" charset="0"/>
                  <a:ea typeface="微软雅黑" panose="020B0503020204020204" pitchFamily="34" charset="-122"/>
                </a:rPr>
                <a:t>搭配</a:t>
              </a:r>
              <a:r>
                <a:rPr lang="zh-CN" sz="2100" b="0" dirty="0">
                  <a:latin typeface="Times New Roman" panose="02020603050405020304" pitchFamily="18" charset="0"/>
                  <a:ea typeface="微软雅黑" panose="020B0503020204020204" pitchFamily="34" charset="-122"/>
                </a:rPr>
                <a:t>不当</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指句子中的某两个成分或某两个词语搭配错误</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使句子的意思表达不清楚｡其具体类型有以下几种</a:t>
              </a:r>
              <a:r>
                <a:rPr lang="en-US" sz="2100" b="0" dirty="0" smtClean="0">
                  <a:latin typeface="Times New Roman" panose="02020603050405020304" pitchFamily="18" charset="0"/>
                  <a:ea typeface="微软雅黑" panose="020B0503020204020204" pitchFamily="34" charset="-122"/>
                </a:rPr>
                <a:t>:</a:t>
              </a:r>
              <a:endParaRPr lang="en-US" sz="2100" b="0" dirty="0" smtClean="0">
                <a:latin typeface="Times New Roman" panose="02020603050405020304" pitchFamily="18" charset="0"/>
                <a:ea typeface="微软雅黑" panose="020B0503020204020204" pitchFamily="34" charset="-122"/>
              </a:endParaRPr>
            </a:p>
            <a:p>
              <a:pPr indent="0" algn="just">
                <a:lnSpc>
                  <a:spcPct val="130000"/>
                </a:lnSpc>
              </a:pPr>
              <a:r>
                <a:rPr lang="en-US" sz="2100" dirty="0">
                  <a:latin typeface="Times New Roman" panose="02020603050405020304" pitchFamily="18" charset="0"/>
                  <a:ea typeface="微软雅黑" panose="020B0503020204020204" pitchFamily="34" charset="-122"/>
                </a:rPr>
                <a:t> </a:t>
              </a:r>
              <a:r>
                <a:rPr lang="en-US" sz="2100" dirty="0" smtClean="0">
                  <a:latin typeface="Times New Roman" panose="02020603050405020304" pitchFamily="18" charset="0"/>
                  <a:ea typeface="微软雅黑" panose="020B0503020204020204" pitchFamily="34" charset="-122"/>
                </a:rPr>
                <a:t>       </a:t>
              </a:r>
              <a:r>
                <a:rPr lang="en-US" sz="2100" b="1" dirty="0" smtClean="0">
                  <a:latin typeface="Times New Roman" panose="02020603050405020304" pitchFamily="18" charset="0"/>
                  <a:ea typeface="微软雅黑" panose="020B0503020204020204" pitchFamily="34" charset="-122"/>
                </a:rPr>
                <a:t>1</a:t>
              </a:r>
              <a:r>
                <a:rPr lang="en-US" sz="2100" b="1" dirty="0">
                  <a:latin typeface="Times New Roman" panose="02020603050405020304" pitchFamily="18" charset="0"/>
                  <a:ea typeface="微软雅黑" panose="020B0503020204020204" pitchFamily="34" charset="-122"/>
                </a:rPr>
                <a:t>.</a:t>
              </a:r>
              <a:r>
                <a:rPr lang="zh-CN" sz="2100" b="1" dirty="0">
                  <a:latin typeface="Times New Roman" panose="02020603050405020304" pitchFamily="18" charset="0"/>
                  <a:ea typeface="微软雅黑" panose="020B0503020204020204" pitchFamily="34" charset="-122"/>
                </a:rPr>
                <a:t>主谓搭配</a:t>
              </a:r>
              <a:r>
                <a:rPr lang="zh-CN" sz="2100" b="1" dirty="0" smtClean="0">
                  <a:latin typeface="Times New Roman" panose="02020603050405020304" pitchFamily="18" charset="0"/>
                  <a:ea typeface="微软雅黑" panose="020B0503020204020204" pitchFamily="34" charset="-122"/>
                </a:rPr>
                <a:t>不当</a:t>
              </a:r>
              <a:endParaRPr lang="en-US" altLang="zh-CN" sz="2100" b="1" dirty="0" smtClean="0">
                <a:latin typeface="Times New Roman" panose="02020603050405020304" pitchFamily="18" charset="0"/>
                <a:ea typeface="微软雅黑" panose="020B0503020204020204" pitchFamily="34" charset="-122"/>
              </a:endParaRPr>
            </a:p>
            <a:p>
              <a:pPr indent="0" algn="just">
                <a:lnSpc>
                  <a:spcPct val="130000"/>
                </a:lnSpc>
              </a:pP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sz="2100" b="0" dirty="0" smtClean="0">
                  <a:latin typeface="Times New Roman" panose="02020603050405020304" pitchFamily="18" charset="0"/>
                  <a:ea typeface="微软雅黑" panose="020B0503020204020204" pitchFamily="34" charset="-122"/>
                </a:rPr>
                <a:t>主要</a:t>
              </a:r>
              <a:r>
                <a:rPr lang="zh-CN" sz="2100" b="0" dirty="0">
                  <a:latin typeface="Times New Roman" panose="02020603050405020304" pitchFamily="18" charset="0"/>
                  <a:ea typeface="微软雅黑" panose="020B0503020204020204" pitchFamily="34" charset="-122"/>
                </a:rPr>
                <a:t>表现为</a:t>
              </a:r>
              <a:r>
                <a:rPr lang="zh-CN" sz="2100" b="0" dirty="0">
                  <a:solidFill>
                    <a:srgbClr val="00B0F0"/>
                  </a:solidFill>
                  <a:latin typeface="Times New Roman" panose="02020603050405020304" pitchFamily="18" charset="0"/>
                  <a:ea typeface="微软雅黑" panose="020B0503020204020204" pitchFamily="34" charset="-122"/>
                </a:rPr>
                <a:t>谓语不能陈述主语</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有时主语或谓语由联合短语充当</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其中一部分不搭配</a:t>
              </a:r>
              <a:r>
                <a:rPr lang="zh-CN" sz="2100" b="0" dirty="0" smtClean="0">
                  <a:latin typeface="Times New Roman" panose="02020603050405020304" pitchFamily="18" charset="0"/>
                  <a:ea typeface="微软雅黑" panose="020B0503020204020204" pitchFamily="34" charset="-122"/>
                </a:rPr>
                <a:t>｡</a:t>
              </a:r>
              <a:endParaRPr lang="en-US" altLang="zh-CN" sz="2100" b="0" dirty="0" smtClean="0">
                <a:latin typeface="Times New Roman" panose="02020603050405020304" pitchFamily="18" charset="0"/>
                <a:ea typeface="微软雅黑" panose="020B0503020204020204" pitchFamily="34" charset="-122"/>
              </a:endParaRPr>
            </a:p>
            <a:p>
              <a:pPr indent="0" algn="just">
                <a:lnSpc>
                  <a:spcPct val="130000"/>
                </a:lnSpc>
              </a:pP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例句</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随着我市</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阳光体育活动</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的广泛开展</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同学们的身体素质得到了极大地改善</a:t>
              </a:r>
              <a:r>
                <a:rPr lang="zh-CN" sz="2100" b="0" dirty="0" smtClean="0">
                  <a:latin typeface="Times New Roman" panose="02020603050405020304" pitchFamily="18" charset="0"/>
                  <a:ea typeface="微软雅黑" panose="020B0503020204020204" pitchFamily="34" charset="-122"/>
                </a:rPr>
                <a:t>｡</a:t>
              </a:r>
              <a:endParaRPr lang="zh-CN" sz="2100" b="0" dirty="0" smtClean="0">
                <a:latin typeface="Times New Roman" panose="02020603050405020304" pitchFamily="18" charset="0"/>
                <a:ea typeface="微软雅黑" panose="020B0503020204020204" pitchFamily="34" charset="-122"/>
              </a:endParaRPr>
            </a:p>
            <a:p>
              <a:pPr indent="0" algn="just">
                <a:lnSpc>
                  <a:spcPct val="130000"/>
                </a:lnSpc>
              </a:pPr>
              <a:r>
                <a:rPr lang="en-US" altLang="zh-CN" sz="2100" dirty="0" smtClean="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修改意见</a:t>
              </a:r>
              <a:r>
                <a:rPr lang="en-US" sz="2100" b="0" dirty="0" smtClean="0">
                  <a:latin typeface="Times New Roman" panose="02020603050405020304" pitchFamily="18" charset="0"/>
                  <a:ea typeface="微软雅黑" panose="020B0503020204020204" pitchFamily="34" charset="-122"/>
                </a:rPr>
                <a:t>:</a:t>
              </a:r>
              <a:r>
                <a:rPr lang="zh-CN" sz="2100" b="0" dirty="0" smtClean="0">
                  <a:latin typeface="Times New Roman" panose="02020603050405020304" pitchFamily="18" charset="0"/>
                  <a:ea typeface="微软雅黑" panose="020B0503020204020204" pitchFamily="34" charset="-122"/>
                </a:rPr>
                <a:t>主语</a:t>
              </a:r>
              <a:r>
                <a:rPr lang="en-US" sz="2100" b="0" dirty="0" smtClean="0">
                  <a:latin typeface="Times New Roman" panose="02020603050405020304" pitchFamily="18" charset="0"/>
                  <a:ea typeface="微软雅黑" panose="020B0503020204020204" pitchFamily="34" charset="-122"/>
                </a:rPr>
                <a:t>“</a:t>
              </a:r>
              <a:r>
                <a:rPr lang="zh-CN" sz="2100" b="0" dirty="0" smtClean="0">
                  <a:latin typeface="Times New Roman" panose="02020603050405020304" pitchFamily="18" charset="0"/>
                  <a:ea typeface="微软雅黑" panose="020B0503020204020204" pitchFamily="34" charset="-122"/>
                </a:rPr>
                <a:t>身体素质</a:t>
              </a:r>
              <a:r>
                <a:rPr lang="en-US" sz="2100" b="0" dirty="0" smtClean="0">
                  <a:latin typeface="Times New Roman" panose="02020603050405020304" pitchFamily="18" charset="0"/>
                  <a:ea typeface="微软雅黑" panose="020B0503020204020204" pitchFamily="34" charset="-122"/>
                </a:rPr>
                <a:t>”</a:t>
              </a:r>
              <a:r>
                <a:rPr lang="zh-CN" sz="2100" b="0" dirty="0" smtClean="0">
                  <a:latin typeface="Times New Roman" panose="02020603050405020304" pitchFamily="18" charset="0"/>
                  <a:ea typeface="微软雅黑" panose="020B0503020204020204" pitchFamily="34" charset="-122"/>
                </a:rPr>
                <a:t>和谓语</a:t>
              </a:r>
              <a:r>
                <a:rPr lang="en-US" sz="2100" b="0" dirty="0" smtClean="0">
                  <a:latin typeface="Times New Roman" panose="02020603050405020304" pitchFamily="18" charset="0"/>
                  <a:ea typeface="微软雅黑" panose="020B0503020204020204" pitchFamily="34" charset="-122"/>
                </a:rPr>
                <a:t>“</a:t>
              </a:r>
              <a:r>
                <a:rPr lang="zh-CN" sz="2100" b="0" dirty="0" smtClean="0">
                  <a:latin typeface="Times New Roman" panose="02020603050405020304" pitchFamily="18" charset="0"/>
                  <a:ea typeface="微软雅黑" panose="020B0503020204020204" pitchFamily="34" charset="-122"/>
                </a:rPr>
                <a:t>改善</a:t>
              </a:r>
              <a:r>
                <a:rPr lang="en-US" sz="2100" b="0" dirty="0" smtClean="0">
                  <a:latin typeface="Times New Roman" panose="02020603050405020304" pitchFamily="18" charset="0"/>
                  <a:ea typeface="微软雅黑" panose="020B0503020204020204" pitchFamily="34" charset="-122"/>
                </a:rPr>
                <a:t>”</a:t>
              </a:r>
              <a:r>
                <a:rPr lang="zh-CN" sz="2100" b="0" dirty="0" smtClean="0">
                  <a:latin typeface="Times New Roman" panose="02020603050405020304" pitchFamily="18" charset="0"/>
                  <a:ea typeface="微软雅黑" panose="020B0503020204020204" pitchFamily="34" charset="-122"/>
                </a:rPr>
                <a:t>搭配不当</a:t>
              </a:r>
              <a:r>
                <a:rPr lang="en-US" sz="2100" b="0" dirty="0" smtClean="0">
                  <a:latin typeface="Times New Roman" panose="02020603050405020304" pitchFamily="18" charset="0"/>
                  <a:ea typeface="微软雅黑" panose="020B0503020204020204" pitchFamily="34" charset="-122"/>
                </a:rPr>
                <a:t>,</a:t>
              </a:r>
              <a:r>
                <a:rPr lang="zh-CN" sz="2100" b="0" dirty="0" smtClean="0">
                  <a:latin typeface="Times New Roman" panose="02020603050405020304" pitchFamily="18" charset="0"/>
                  <a:ea typeface="微软雅黑" panose="020B0503020204020204" pitchFamily="34" charset="-122"/>
                </a:rPr>
                <a:t>应该把</a:t>
              </a:r>
              <a:r>
                <a:rPr lang="en-US" sz="2100" b="0" dirty="0" smtClean="0">
                  <a:latin typeface="Times New Roman" panose="02020603050405020304" pitchFamily="18" charset="0"/>
                  <a:ea typeface="微软雅黑" panose="020B0503020204020204" pitchFamily="34" charset="-122"/>
                </a:rPr>
                <a:t>“</a:t>
              </a:r>
              <a:r>
                <a:rPr lang="zh-CN" sz="2100" b="0" dirty="0" smtClean="0">
                  <a:latin typeface="Times New Roman" panose="02020603050405020304" pitchFamily="18" charset="0"/>
                  <a:ea typeface="微软雅黑" panose="020B0503020204020204" pitchFamily="34" charset="-122"/>
                </a:rPr>
                <a:t>改善</a:t>
              </a:r>
              <a:r>
                <a:rPr lang="en-US" sz="2100" b="0" dirty="0" smtClean="0">
                  <a:latin typeface="Times New Roman" panose="02020603050405020304" pitchFamily="18" charset="0"/>
                  <a:ea typeface="微软雅黑" panose="020B0503020204020204" pitchFamily="34" charset="-122"/>
                </a:rPr>
                <a:t>”</a:t>
              </a:r>
              <a:r>
                <a:rPr lang="zh-CN" sz="2100" b="0" dirty="0" smtClean="0">
                  <a:latin typeface="Times New Roman" panose="02020603050405020304" pitchFamily="18" charset="0"/>
                  <a:ea typeface="微软雅黑" panose="020B0503020204020204" pitchFamily="34" charset="-122"/>
                </a:rPr>
                <a:t>改为</a:t>
              </a:r>
              <a:r>
                <a:rPr lang="en-US" sz="2100" b="0" dirty="0" smtClean="0">
                  <a:latin typeface="Times New Roman" panose="02020603050405020304" pitchFamily="18" charset="0"/>
                  <a:ea typeface="微软雅黑" panose="020B0503020204020204" pitchFamily="34" charset="-122"/>
                </a:rPr>
                <a:t>“</a:t>
              </a:r>
              <a:r>
                <a:rPr lang="zh-CN" sz="2100" b="0" dirty="0" smtClean="0">
                  <a:latin typeface="Times New Roman" panose="02020603050405020304" pitchFamily="18" charset="0"/>
                  <a:ea typeface="微软雅黑" panose="020B0503020204020204" pitchFamily="34" charset="-122"/>
                </a:rPr>
                <a:t>提高</a:t>
              </a:r>
              <a:r>
                <a:rPr lang="en-US" sz="2100" b="0" dirty="0" smtClean="0">
                  <a:latin typeface="Times New Roman" panose="02020603050405020304" pitchFamily="18" charset="0"/>
                  <a:ea typeface="微软雅黑" panose="020B0503020204020204" pitchFamily="34" charset="-122"/>
                </a:rPr>
                <a:t>”</a:t>
              </a:r>
              <a:r>
                <a:rPr lang="zh-CN" sz="2100" b="0" dirty="0" smtClean="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2999740"/>
          </a:xfrm>
          <a:prstGeom prst="rect">
            <a:avLst/>
          </a:prstGeom>
          <a:noFill/>
          <a:ln w="28575">
            <a:solidFill>
              <a:srgbClr val="ED7D31"/>
            </a:solidFill>
            <a:prstDash val="dash"/>
          </a:ln>
        </p:spPr>
        <p:txBody>
          <a:bodyPr wrap="square">
            <a:spAutoFit/>
          </a:bodyPr>
          <a:lstStyle/>
          <a:p>
            <a:pPr indent="0" algn="just">
              <a:lnSpc>
                <a:spcPct val="150000"/>
              </a:lnSpc>
            </a:pPr>
            <a:r>
              <a:rPr sz="2100" dirty="0">
                <a:latin typeface="Times New Roman" panose="02020603050405020304" pitchFamily="18" charset="0"/>
                <a:ea typeface="微软雅黑" panose="020B0503020204020204" pitchFamily="34" charset="-122"/>
                <a:sym typeface="+mn-ea"/>
              </a:rPr>
              <a:t>6.下列句子中没有语病的一项是</a:t>
            </a:r>
            <a:r>
              <a:rPr sz="2100" dirty="0" smtClean="0">
                <a:latin typeface="Times New Roman" panose="02020603050405020304" pitchFamily="18" charset="0"/>
                <a:ea typeface="微软雅黑" panose="020B0503020204020204" pitchFamily="34" charset="-122"/>
                <a:sym typeface="+mn-ea"/>
              </a:rPr>
              <a:t>（</a:t>
            </a:r>
            <a:r>
              <a:rPr lang="en-US" sz="2100" dirty="0" smtClean="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err="1">
                <a:latin typeface="Times New Roman" panose="02020603050405020304" pitchFamily="18" charset="0"/>
                <a:ea typeface="微软雅黑" panose="020B0503020204020204" pitchFamily="34" charset="-122"/>
                <a:sym typeface="+mn-ea"/>
              </a:rPr>
              <a:t>A.今天,我来到扬州瘦西湖的地方,游览了白塔､钓鱼台和五亭桥等风景点</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err="1">
                <a:latin typeface="Times New Roman" panose="02020603050405020304" pitchFamily="18" charset="0"/>
                <a:ea typeface="微软雅黑" panose="020B0503020204020204" pitchFamily="34" charset="-122"/>
                <a:sym typeface="+mn-ea"/>
              </a:rPr>
              <a:t>B.那里有肥沃的土地,有种类繁多的各种矿藏,有布满无数珍宝的山村</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err="1">
                <a:latin typeface="Times New Roman" panose="02020603050405020304" pitchFamily="18" charset="0"/>
                <a:ea typeface="微软雅黑" panose="020B0503020204020204" pitchFamily="34" charset="-122"/>
                <a:sym typeface="+mn-ea"/>
              </a:rPr>
              <a:t>C.大数据通常用来形容一个公司创造的大量非结构化数据和半结构化数据</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err="1">
                <a:latin typeface="Times New Roman" panose="02020603050405020304" pitchFamily="18" charset="0"/>
                <a:ea typeface="微软雅黑" panose="020B0503020204020204" pitchFamily="34" charset="-122"/>
                <a:sym typeface="+mn-ea"/>
              </a:rPr>
              <a:t>D.在学校开设的各种选修课中,同学们尤其更喜欢“花艺课”等课程</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p:txBody>
      </p:sp>
      <p:sp>
        <p:nvSpPr>
          <p:cNvPr id="2" name="矩形 1"/>
          <p:cNvSpPr/>
          <p:nvPr/>
        </p:nvSpPr>
        <p:spPr>
          <a:xfrm>
            <a:off x="4173965" y="1651009"/>
            <a:ext cx="36131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C</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1545590"/>
          </a:xfrm>
          <a:prstGeom prst="rect">
            <a:avLst/>
          </a:prstGeom>
          <a:noFill/>
          <a:ln w="28575">
            <a:solidFill>
              <a:srgbClr val="ED7D31"/>
            </a:solidFill>
            <a:prstDash val="dash"/>
          </a:ln>
        </p:spPr>
        <p:txBody>
          <a:bodyPr wrap="square">
            <a:spAutoFit/>
          </a:bodyPr>
          <a:lstStyle/>
          <a:p>
            <a:pPr indent="0" algn="just">
              <a:lnSpc>
                <a:spcPct val="150000"/>
              </a:lnSpc>
            </a:pPr>
            <a:r>
              <a:rPr sz="2100" b="1" dirty="0">
                <a:latin typeface="Times New Roman" panose="02020603050405020304" pitchFamily="18" charset="0"/>
                <a:ea typeface="微软雅黑" panose="020B0503020204020204" pitchFamily="34" charset="-122"/>
                <a:sym typeface="+mn-ea"/>
              </a:rPr>
              <a:t>解析</a:t>
            </a:r>
            <a:r>
              <a:rPr sz="2100" dirty="0">
                <a:latin typeface="Times New Roman" panose="02020603050405020304" pitchFamily="18" charset="0"/>
                <a:ea typeface="微软雅黑" panose="020B0503020204020204" pitchFamily="34" charset="-122"/>
                <a:sym typeface="+mn-ea"/>
              </a:rPr>
              <a:t>:A.宾语赘余,“扬州瘦西湖”就是“地方”,应删掉“的地方”;B.定语赘余,“种类繁多”就是“各种”,应删掉“种类繁多的”或“各种”;D.状语赘余,“尤其”与“更”语义重复,应删掉其一｡</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5746" y="1543050"/>
            <a:ext cx="8515826" cy="610076"/>
            <a:chOff x="537" y="1440"/>
            <a:chExt cx="17881" cy="1281"/>
          </a:xfrm>
        </p:grpSpPr>
        <p:sp>
          <p:nvSpPr>
            <p:cNvPr id="3" name="矩形 2"/>
            <p:cNvSpPr/>
            <p:nvPr/>
          </p:nvSpPr>
          <p:spPr>
            <a:xfrm>
              <a:off x="537" y="1440"/>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4 语序不当</a:t>
              </a:r>
              <a:endPar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
        <p:nvSpPr>
          <p:cNvPr id="100" name="文本框 99"/>
          <p:cNvSpPr txBox="1"/>
          <p:nvPr/>
        </p:nvSpPr>
        <p:spPr>
          <a:xfrm>
            <a:off x="261461" y="2061686"/>
            <a:ext cx="8621078" cy="3870960"/>
          </a:xfrm>
          <a:prstGeom prst="rect">
            <a:avLst/>
          </a:prstGeom>
          <a:noFill/>
          <a:ln w="9525">
            <a:noFill/>
          </a:ln>
        </p:spPr>
        <p:txBody>
          <a:bodyPr wrap="square">
            <a:spAutoFit/>
          </a:bodyPr>
          <a:lstStyle/>
          <a:p>
            <a:pPr indent="0" algn="just">
              <a:lnSpc>
                <a:spcPct val="130000"/>
              </a:lnSpc>
            </a:pPr>
            <a:r>
              <a:rPr lang="en-US" sz="2100" dirty="0" smtClean="0">
                <a:latin typeface="Times New Roman" panose="02020603050405020304" pitchFamily="18" charset="0"/>
                <a:ea typeface="微软雅黑" panose="020B0503020204020204" pitchFamily="34" charset="-122"/>
                <a:sym typeface="+mn-ea"/>
              </a:rPr>
              <a:t>	</a:t>
            </a:r>
            <a:r>
              <a:rPr sz="2100" dirty="0" err="1" smtClean="0">
                <a:latin typeface="Times New Roman" panose="02020603050405020304" pitchFamily="18" charset="0"/>
                <a:ea typeface="微软雅黑" panose="020B0503020204020204" pitchFamily="34" charset="-122"/>
                <a:sym typeface="+mn-ea"/>
              </a:rPr>
              <a:t>语序不当是指由于</a:t>
            </a:r>
            <a:r>
              <a:rPr sz="2100" dirty="0" err="1" smtClean="0">
                <a:solidFill>
                  <a:srgbClr val="00B0F0"/>
                </a:solidFill>
                <a:latin typeface="Times New Roman" panose="02020603050405020304" pitchFamily="18" charset="0"/>
                <a:ea typeface="微软雅黑" panose="020B0503020204020204" pitchFamily="34" charset="-122"/>
                <a:sym typeface="+mn-ea"/>
              </a:rPr>
              <a:t>遣词</a:t>
            </a:r>
            <a:r>
              <a:rPr sz="2100" dirty="0" err="1" smtClean="0">
                <a:latin typeface="Times New Roman" panose="02020603050405020304" pitchFamily="18" charset="0"/>
                <a:ea typeface="微软雅黑" panose="020B0503020204020204" pitchFamily="34" charset="-122"/>
                <a:sym typeface="+mn-ea"/>
              </a:rPr>
              <a:t>造句时把词语的顺序</a:t>
            </a:r>
            <a:r>
              <a:rPr sz="2100" dirty="0" err="1" smtClean="0">
                <a:solidFill>
                  <a:srgbClr val="00B0F0"/>
                </a:solidFill>
                <a:latin typeface="Times New Roman" panose="02020603050405020304" pitchFamily="18" charset="0"/>
                <a:ea typeface="微软雅黑" panose="020B0503020204020204" pitchFamily="34" charset="-122"/>
                <a:sym typeface="+mn-ea"/>
              </a:rPr>
              <a:t>颠倒</a:t>
            </a:r>
            <a:r>
              <a:rPr sz="2100" dirty="0" err="1" smtClean="0">
                <a:latin typeface="Times New Roman" panose="02020603050405020304" pitchFamily="18" charset="0"/>
                <a:ea typeface="微软雅黑" panose="020B0503020204020204" pitchFamily="34" charset="-122"/>
                <a:sym typeface="+mn-ea"/>
              </a:rPr>
              <a:t>了</a:t>
            </a:r>
            <a:r>
              <a:rPr sz="2100" dirty="0" err="1">
                <a:latin typeface="Times New Roman" panose="02020603050405020304" pitchFamily="18" charset="0"/>
                <a:ea typeface="微软雅黑" panose="020B0503020204020204" pitchFamily="34" charset="-122"/>
                <a:sym typeface="+mn-ea"/>
              </a:rPr>
              <a:t>,而导致句子意思表达不清或者难以理解｡具体分为以下几种</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30000"/>
              </a:lnSpc>
            </a:pPr>
            <a:r>
              <a:rPr lang="en-US" sz="2100" dirty="0">
                <a:latin typeface="Times New Roman" panose="02020603050405020304" pitchFamily="18" charset="0"/>
                <a:ea typeface="微软雅黑" panose="020B0503020204020204" pitchFamily="34" charset="-122"/>
                <a:sym typeface="+mn-ea"/>
              </a:rPr>
              <a:t>	</a:t>
            </a:r>
            <a:r>
              <a:rPr sz="2100" b="1" dirty="0" smtClean="0">
                <a:latin typeface="Times New Roman" panose="02020603050405020304" pitchFamily="18" charset="0"/>
                <a:ea typeface="微软雅黑" panose="020B0503020204020204" pitchFamily="34" charset="-122"/>
                <a:sym typeface="+mn-ea"/>
              </a:rPr>
              <a:t>1</a:t>
            </a:r>
            <a:r>
              <a:rPr sz="2100" b="1" dirty="0">
                <a:latin typeface="Times New Roman" panose="02020603050405020304" pitchFamily="18" charset="0"/>
                <a:ea typeface="微软雅黑" panose="020B0503020204020204" pitchFamily="34" charset="-122"/>
                <a:sym typeface="+mn-ea"/>
              </a:rPr>
              <a:t>.</a:t>
            </a:r>
            <a:r>
              <a:rPr sz="2100" b="1" dirty="0" smtClean="0">
                <a:latin typeface="Times New Roman" panose="02020603050405020304" pitchFamily="18" charset="0"/>
                <a:ea typeface="微软雅黑" panose="020B0503020204020204" pitchFamily="34" charset="-122"/>
                <a:sym typeface="+mn-ea"/>
              </a:rPr>
              <a:t>多项定语语序不当</a:t>
            </a:r>
            <a:endParaRPr lang="en-US" sz="2100" b="1" dirty="0" smtClean="0">
              <a:latin typeface="Times New Roman" panose="02020603050405020304" pitchFamily="18" charset="0"/>
              <a:ea typeface="微软雅黑" panose="020B0503020204020204" pitchFamily="34" charset="-122"/>
              <a:sym typeface="+mn-ea"/>
            </a:endParaRPr>
          </a:p>
          <a:p>
            <a:pPr indent="0" algn="just">
              <a:lnSpc>
                <a:spcPct val="130000"/>
              </a:lnSpc>
            </a:pPr>
            <a:r>
              <a:rPr lang="en-US" sz="2100" dirty="0">
                <a:latin typeface="Times New Roman" panose="02020603050405020304" pitchFamily="18" charset="0"/>
                <a:ea typeface="微软雅黑" panose="020B0503020204020204" pitchFamily="34" charset="-122"/>
                <a:sym typeface="+mn-ea"/>
              </a:rPr>
              <a:t>	</a:t>
            </a:r>
            <a:r>
              <a:rPr sz="2100" dirty="0" err="1" smtClean="0">
                <a:latin typeface="Times New Roman" panose="02020603050405020304" pitchFamily="18" charset="0"/>
                <a:ea typeface="微软雅黑" panose="020B0503020204020204" pitchFamily="34" charset="-122"/>
                <a:sym typeface="+mn-ea"/>
              </a:rPr>
              <a:t>多项定语的正确次序</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30000"/>
              </a:lnSpc>
            </a:pPr>
            <a:r>
              <a:rPr lang="en-US" sz="2100" dirty="0" smtClean="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①</a:t>
            </a:r>
            <a:r>
              <a:rPr sz="2100" dirty="0" err="1">
                <a:latin typeface="Times New Roman" panose="02020603050405020304" pitchFamily="18" charset="0"/>
                <a:ea typeface="微软雅黑" panose="020B0503020204020204" pitchFamily="34" charset="-122"/>
                <a:sym typeface="+mn-ea"/>
              </a:rPr>
              <a:t>表领属性的时间､处所的词或短语</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30000"/>
              </a:lnSpc>
            </a:pPr>
            <a:r>
              <a:rPr lang="en-US" sz="2100" dirty="0" smtClean="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②</a:t>
            </a:r>
            <a:r>
              <a:rPr sz="2100" dirty="0" err="1">
                <a:latin typeface="Times New Roman" panose="02020603050405020304" pitchFamily="18" charset="0"/>
                <a:ea typeface="微软雅黑" panose="020B0503020204020204" pitchFamily="34" charset="-122"/>
                <a:sym typeface="+mn-ea"/>
              </a:rPr>
              <a:t>指称或数量短语</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30000"/>
              </a:lnSpc>
            </a:pPr>
            <a:r>
              <a:rPr lang="en-US" sz="2100" dirty="0" smtClean="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③</a:t>
            </a:r>
            <a:r>
              <a:rPr sz="2100" dirty="0" err="1">
                <a:latin typeface="Times New Roman" panose="02020603050405020304" pitchFamily="18" charset="0"/>
                <a:ea typeface="微软雅黑" panose="020B0503020204020204" pitchFamily="34" charset="-122"/>
                <a:sym typeface="+mn-ea"/>
              </a:rPr>
              <a:t>动词或动词短语</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30000"/>
              </a:lnSpc>
            </a:pPr>
            <a:r>
              <a:rPr lang="zh-CN" altLang="en-US" sz="2100" dirty="0">
                <a:latin typeface="Times New Roman" panose="02020603050405020304" pitchFamily="18" charset="0"/>
                <a:ea typeface="微软雅黑" panose="020B0503020204020204" pitchFamily="34" charset="-122"/>
                <a:sym typeface="+mn-ea"/>
              </a:rPr>
              <a:t>	④形容词或形容词短语</a:t>
            </a:r>
            <a:r>
              <a:rPr lang="en-US" altLang="zh-CN" sz="2100" dirty="0">
                <a:latin typeface="Times New Roman" panose="02020603050405020304" pitchFamily="18" charset="0"/>
                <a:ea typeface="微软雅黑" panose="020B0503020204020204" pitchFamily="34" charset="-122"/>
                <a:sym typeface="+mn-ea"/>
              </a:rPr>
              <a:t>;</a:t>
            </a:r>
            <a:endParaRPr lang="zh-CN" altLang="en-US" sz="2100" dirty="0">
              <a:latin typeface="Times New Roman" panose="02020603050405020304" pitchFamily="18" charset="0"/>
              <a:ea typeface="微软雅黑" panose="020B0503020204020204" pitchFamily="34" charset="-122"/>
              <a:sym typeface="+mn-ea"/>
            </a:endParaRPr>
          </a:p>
          <a:p>
            <a:pPr indent="0" algn="just">
              <a:lnSpc>
                <a:spcPct val="130000"/>
              </a:lnSpc>
            </a:pPr>
            <a:r>
              <a:rPr lang="zh-CN" altLang="en-US" sz="2100" dirty="0">
                <a:latin typeface="Times New Roman" panose="02020603050405020304" pitchFamily="18" charset="0"/>
                <a:ea typeface="微软雅黑" panose="020B0503020204020204" pitchFamily="34" charset="-122"/>
                <a:sym typeface="+mn-ea"/>
              </a:rPr>
              <a:t>	⑤名词或名词短语</a:t>
            </a:r>
            <a:r>
              <a:rPr lang="en-US" altLang="zh-CN" sz="2100" dirty="0" smtClean="0">
                <a:latin typeface="Times New Roman" panose="02020603050405020304" pitchFamily="18" charset="0"/>
                <a:ea typeface="微软雅黑" panose="020B0503020204020204" pitchFamily="34" charset="-122"/>
                <a:sym typeface="+mn-ea"/>
              </a:rPr>
              <a:t>｡</a:t>
            </a:r>
            <a:endParaRPr lang="zh-CN" altLang="en-US"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61461" y="1542439"/>
            <a:ext cx="8621078" cy="3707765"/>
          </a:xfrm>
          <a:prstGeom prst="rect">
            <a:avLst/>
          </a:prstGeom>
          <a:noFill/>
          <a:ln w="9525">
            <a:noFill/>
          </a:ln>
        </p:spPr>
        <p:txBody>
          <a:bodyPr wrap="square">
            <a:spAutoFit/>
          </a:bodyPr>
          <a:lstStyle/>
          <a:p>
            <a:pPr indent="0" algn="just">
              <a:lnSpc>
                <a:spcPct val="14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例句</a:t>
            </a:r>
            <a:r>
              <a:rPr sz="2100" dirty="0" err="1">
                <a:latin typeface="Times New Roman" panose="02020603050405020304" pitchFamily="18" charset="0"/>
                <a:ea typeface="微软雅黑" panose="020B0503020204020204" pitchFamily="34" charset="-122"/>
                <a:sym typeface="+mn-ea"/>
              </a:rPr>
              <a:t>:批评和自我批评是有效的改正错误提高思想水平的方法</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4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修改意见</a:t>
            </a:r>
            <a:r>
              <a:rPr sz="2100" dirty="0" err="1">
                <a:latin typeface="Times New Roman" panose="02020603050405020304" pitchFamily="18" charset="0"/>
                <a:ea typeface="微软雅黑" panose="020B0503020204020204" pitchFamily="34" charset="-122"/>
                <a:sym typeface="+mn-ea"/>
              </a:rPr>
              <a:t>:应将“有效的”放在“方法”的前面</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40000"/>
              </a:lnSpc>
            </a:pPr>
            <a:r>
              <a:rPr lang="zh-CN" altLang="en-US" sz="2100" dirty="0">
                <a:latin typeface="Times New Roman" panose="02020603050405020304" pitchFamily="18" charset="0"/>
                <a:ea typeface="微软雅黑" panose="020B0503020204020204" pitchFamily="34" charset="-122"/>
                <a:sym typeface="+mn-ea"/>
              </a:rPr>
              <a:t>	</a:t>
            </a:r>
            <a:r>
              <a:rPr lang="en-US" altLang="zh-CN" sz="2100" b="1" dirty="0">
                <a:latin typeface="Times New Roman" panose="02020603050405020304" pitchFamily="18" charset="0"/>
                <a:ea typeface="微软雅黑" panose="020B0503020204020204" pitchFamily="34" charset="-122"/>
                <a:sym typeface="+mn-ea"/>
              </a:rPr>
              <a:t>2.</a:t>
            </a:r>
            <a:r>
              <a:rPr lang="zh-CN" altLang="en-US" sz="2100" b="1" dirty="0">
                <a:latin typeface="Times New Roman" panose="02020603050405020304" pitchFamily="18" charset="0"/>
                <a:ea typeface="微软雅黑" panose="020B0503020204020204" pitchFamily="34" charset="-122"/>
                <a:sym typeface="+mn-ea"/>
              </a:rPr>
              <a:t>多项状语语序不当</a:t>
            </a:r>
            <a:endParaRPr lang="zh-CN" altLang="en-US" sz="2100" b="1" dirty="0">
              <a:latin typeface="Times New Roman" panose="02020603050405020304" pitchFamily="18" charset="0"/>
              <a:ea typeface="微软雅黑" panose="020B0503020204020204" pitchFamily="34" charset="-122"/>
              <a:sym typeface="+mn-ea"/>
            </a:endParaRPr>
          </a:p>
          <a:p>
            <a:pPr indent="0" algn="just">
              <a:lnSpc>
                <a:spcPct val="140000"/>
              </a:lnSpc>
            </a:pPr>
            <a:r>
              <a:rPr lang="zh-CN" altLang="en-US" sz="2100" dirty="0">
                <a:latin typeface="Times New Roman" panose="02020603050405020304" pitchFamily="18" charset="0"/>
                <a:ea typeface="微软雅黑" panose="020B0503020204020204" pitchFamily="34" charset="-122"/>
                <a:sym typeface="+mn-ea"/>
              </a:rPr>
              <a:t>	多项状语的正确次序</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40000"/>
              </a:lnSpc>
            </a:pPr>
            <a:r>
              <a:rPr lang="en-US" altLang="zh-CN" sz="2100" dirty="0" smtClean="0">
                <a:latin typeface="Times New Roman" panose="02020603050405020304" pitchFamily="18" charset="0"/>
                <a:ea typeface="微软雅黑" panose="020B0503020204020204" pitchFamily="34" charset="-122"/>
                <a:sym typeface="+mn-ea"/>
              </a:rPr>
              <a:t>	①</a:t>
            </a:r>
            <a:r>
              <a:rPr lang="zh-CN" altLang="en-US" sz="2100" dirty="0">
                <a:latin typeface="Times New Roman" panose="02020603050405020304" pitchFamily="18" charset="0"/>
                <a:ea typeface="微软雅黑" panose="020B0503020204020204" pitchFamily="34" charset="-122"/>
                <a:sym typeface="+mn-ea"/>
              </a:rPr>
              <a:t>表</a:t>
            </a:r>
            <a:r>
              <a:rPr lang="zh-CN" altLang="en-US" sz="2100" dirty="0">
                <a:solidFill>
                  <a:srgbClr val="00B0F0"/>
                </a:solidFill>
                <a:latin typeface="Times New Roman" panose="02020603050405020304" pitchFamily="18" charset="0"/>
                <a:ea typeface="微软雅黑" panose="020B0503020204020204" pitchFamily="34" charset="-122"/>
                <a:sym typeface="+mn-ea"/>
              </a:rPr>
              <a:t>目的</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00B0F0"/>
                </a:solidFill>
                <a:latin typeface="Times New Roman" panose="02020603050405020304" pitchFamily="18" charset="0"/>
                <a:ea typeface="微软雅黑" panose="020B0503020204020204" pitchFamily="34" charset="-122"/>
                <a:sym typeface="+mn-ea"/>
              </a:rPr>
              <a:t>原因</a:t>
            </a:r>
            <a:r>
              <a:rPr lang="zh-CN" altLang="en-US" sz="2100" dirty="0">
                <a:latin typeface="Times New Roman" panose="02020603050405020304" pitchFamily="18" charset="0"/>
                <a:ea typeface="微软雅黑" panose="020B0503020204020204" pitchFamily="34" charset="-122"/>
                <a:sym typeface="+mn-ea"/>
              </a:rPr>
              <a:t>或</a:t>
            </a:r>
            <a:r>
              <a:rPr lang="zh-CN" altLang="en-US" sz="2100" dirty="0">
                <a:solidFill>
                  <a:srgbClr val="00B0F0"/>
                </a:solidFill>
                <a:latin typeface="Times New Roman" panose="02020603050405020304" pitchFamily="18" charset="0"/>
                <a:ea typeface="微软雅黑" panose="020B0503020204020204" pitchFamily="34" charset="-122"/>
                <a:sym typeface="+mn-ea"/>
              </a:rPr>
              <a:t>条件</a:t>
            </a:r>
            <a:r>
              <a:rPr lang="zh-CN" altLang="en-US" sz="2100" dirty="0">
                <a:latin typeface="Times New Roman" panose="02020603050405020304" pitchFamily="18" charset="0"/>
                <a:ea typeface="微软雅黑" panose="020B0503020204020204" pitchFamily="34" charset="-122"/>
                <a:sym typeface="+mn-ea"/>
              </a:rPr>
              <a:t>的介宾短语</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40000"/>
              </a:lnSpc>
            </a:pPr>
            <a:r>
              <a:rPr lang="en-US" altLang="zh-CN" sz="2100" dirty="0" smtClean="0">
                <a:latin typeface="Times New Roman" panose="02020603050405020304" pitchFamily="18" charset="0"/>
                <a:ea typeface="微软雅黑" panose="020B0503020204020204" pitchFamily="34" charset="-122"/>
                <a:sym typeface="+mn-ea"/>
              </a:rPr>
              <a:t>	②</a:t>
            </a:r>
            <a:r>
              <a:rPr lang="zh-CN" altLang="en-US" sz="2100" dirty="0">
                <a:latin typeface="Times New Roman" panose="02020603050405020304" pitchFamily="18" charset="0"/>
                <a:ea typeface="微软雅黑" panose="020B0503020204020204" pitchFamily="34" charset="-122"/>
                <a:sym typeface="+mn-ea"/>
              </a:rPr>
              <a:t>表</a:t>
            </a:r>
            <a:r>
              <a:rPr lang="zh-CN" altLang="en-US" sz="2100" dirty="0">
                <a:solidFill>
                  <a:srgbClr val="00B0F0"/>
                </a:solidFill>
                <a:latin typeface="Times New Roman" panose="02020603050405020304" pitchFamily="18" charset="0"/>
                <a:ea typeface="微软雅黑" panose="020B0503020204020204" pitchFamily="34" charset="-122"/>
                <a:sym typeface="+mn-ea"/>
              </a:rPr>
              <a:t>时间</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00B0F0"/>
                </a:solidFill>
                <a:latin typeface="Times New Roman" panose="02020603050405020304" pitchFamily="18" charset="0"/>
                <a:ea typeface="微软雅黑" panose="020B0503020204020204" pitchFamily="34" charset="-122"/>
                <a:sym typeface="+mn-ea"/>
              </a:rPr>
              <a:t>处所</a:t>
            </a:r>
            <a:r>
              <a:rPr lang="zh-CN" altLang="en-US" sz="2100" dirty="0">
                <a:latin typeface="Times New Roman" panose="02020603050405020304" pitchFamily="18" charset="0"/>
                <a:ea typeface="微软雅黑" panose="020B0503020204020204" pitchFamily="34" charset="-122"/>
                <a:sym typeface="+mn-ea"/>
              </a:rPr>
              <a:t>的词或短语</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40000"/>
              </a:lnSpc>
            </a:pPr>
            <a:r>
              <a:rPr lang="en-US" altLang="zh-CN" sz="2100" dirty="0" smtClean="0">
                <a:latin typeface="Times New Roman" panose="02020603050405020304" pitchFamily="18" charset="0"/>
                <a:ea typeface="微软雅黑" panose="020B0503020204020204" pitchFamily="34" charset="-122"/>
                <a:sym typeface="+mn-ea"/>
              </a:rPr>
              <a:t>	③</a:t>
            </a:r>
            <a:r>
              <a:rPr lang="zh-CN" altLang="en-US" sz="2100" dirty="0">
                <a:latin typeface="Times New Roman" panose="02020603050405020304" pitchFamily="18" charset="0"/>
                <a:ea typeface="微软雅黑" panose="020B0503020204020204" pitchFamily="34" charset="-122"/>
                <a:sym typeface="+mn-ea"/>
              </a:rPr>
              <a:t>表</a:t>
            </a:r>
            <a:r>
              <a:rPr lang="zh-CN" altLang="en-US" sz="2100" dirty="0">
                <a:solidFill>
                  <a:srgbClr val="00B0F0"/>
                </a:solidFill>
                <a:latin typeface="Times New Roman" panose="02020603050405020304" pitchFamily="18" charset="0"/>
                <a:ea typeface="微软雅黑" panose="020B0503020204020204" pitchFamily="34" charset="-122"/>
                <a:sym typeface="+mn-ea"/>
              </a:rPr>
              <a:t>范围程度</a:t>
            </a:r>
            <a:r>
              <a:rPr lang="zh-CN" altLang="en-US" sz="2100" dirty="0">
                <a:latin typeface="Times New Roman" panose="02020603050405020304" pitchFamily="18" charset="0"/>
                <a:ea typeface="微软雅黑" panose="020B0503020204020204" pitchFamily="34" charset="-122"/>
                <a:sym typeface="+mn-ea"/>
              </a:rPr>
              <a:t>的短语</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40000"/>
              </a:lnSpc>
            </a:pPr>
            <a:r>
              <a:rPr lang="en-US" altLang="zh-CN" sz="2100" dirty="0" smtClean="0">
                <a:latin typeface="Times New Roman" panose="02020603050405020304" pitchFamily="18" charset="0"/>
                <a:ea typeface="微软雅黑" panose="020B0503020204020204" pitchFamily="34" charset="-122"/>
                <a:sym typeface="+mn-ea"/>
              </a:rPr>
              <a:t>	④</a:t>
            </a:r>
            <a:r>
              <a:rPr lang="zh-CN" altLang="en-US" sz="2100" dirty="0">
                <a:latin typeface="Times New Roman" panose="02020603050405020304" pitchFamily="18" charset="0"/>
                <a:ea typeface="微软雅黑" panose="020B0503020204020204" pitchFamily="34" charset="-122"/>
                <a:sym typeface="+mn-ea"/>
              </a:rPr>
              <a:t>表</a:t>
            </a:r>
            <a:r>
              <a:rPr lang="zh-CN" altLang="en-US" sz="2100" dirty="0">
                <a:solidFill>
                  <a:srgbClr val="00B0F0"/>
                </a:solidFill>
                <a:latin typeface="Times New Roman" panose="02020603050405020304" pitchFamily="18" charset="0"/>
                <a:ea typeface="微软雅黑" panose="020B0503020204020204" pitchFamily="34" charset="-122"/>
                <a:sym typeface="+mn-ea"/>
              </a:rPr>
              <a:t>情感</a:t>
            </a:r>
            <a:r>
              <a:rPr lang="zh-CN" altLang="en-US" sz="2100" dirty="0">
                <a:latin typeface="Times New Roman" panose="02020603050405020304" pitchFamily="18" charset="0"/>
                <a:ea typeface="微软雅黑" panose="020B0503020204020204" pitchFamily="34" charset="-122"/>
                <a:sym typeface="+mn-ea"/>
              </a:rPr>
              <a:t>的词或短语</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61461" y="1542439"/>
            <a:ext cx="8621078" cy="1899285"/>
          </a:xfrm>
          <a:prstGeom prst="rect">
            <a:avLst/>
          </a:prstGeom>
          <a:noFill/>
          <a:ln w="9525">
            <a:noFill/>
          </a:ln>
        </p:spPr>
        <p:txBody>
          <a:bodyPr wrap="square">
            <a:spAutoFit/>
          </a:bodyPr>
          <a:lstStyle/>
          <a:p>
            <a:pPr indent="0" algn="just">
              <a:lnSpc>
                <a:spcPct val="140000"/>
              </a:lnSpc>
            </a:pPr>
            <a:r>
              <a:rPr lang="en-US" altLang="zh-CN" sz="2100" dirty="0" smtClean="0">
                <a:latin typeface="Times New Roman" panose="02020603050405020304" pitchFamily="18" charset="0"/>
                <a:ea typeface="微软雅黑" panose="020B0503020204020204" pitchFamily="34" charset="-122"/>
                <a:sym typeface="+mn-ea"/>
              </a:rPr>
              <a:t>	</a:t>
            </a:r>
            <a:r>
              <a:rPr lang="zh-CN" altLang="en-US" sz="2100" dirty="0" smtClean="0">
                <a:latin typeface="Times New Roman" panose="02020603050405020304" pitchFamily="18" charset="0"/>
                <a:ea typeface="微软雅黑" panose="020B0503020204020204" pitchFamily="34" charset="-122"/>
                <a:sym typeface="+mn-ea"/>
              </a:rPr>
              <a:t>另外</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表对象的</a:t>
            </a:r>
            <a:r>
              <a:rPr lang="zh-CN" altLang="en-US" sz="2100" dirty="0">
                <a:solidFill>
                  <a:srgbClr val="00B0F0"/>
                </a:solidFill>
                <a:latin typeface="Times New Roman" panose="02020603050405020304" pitchFamily="18" charset="0"/>
                <a:ea typeface="微软雅黑" panose="020B0503020204020204" pitchFamily="34" charset="-122"/>
                <a:sym typeface="+mn-ea"/>
              </a:rPr>
              <a:t>介宾短语</a:t>
            </a:r>
            <a:r>
              <a:rPr lang="zh-CN" altLang="en-US" sz="2100" dirty="0">
                <a:latin typeface="Times New Roman" panose="02020603050405020304" pitchFamily="18" charset="0"/>
                <a:ea typeface="微软雅黑" panose="020B0503020204020204" pitchFamily="34" charset="-122"/>
                <a:sym typeface="+mn-ea"/>
              </a:rPr>
              <a:t>一般紧挨在</a:t>
            </a:r>
            <a:r>
              <a:rPr lang="zh-CN" altLang="en-US" sz="2100" dirty="0">
                <a:solidFill>
                  <a:srgbClr val="00B0F0"/>
                </a:solidFill>
                <a:latin typeface="Times New Roman" panose="02020603050405020304" pitchFamily="18" charset="0"/>
                <a:ea typeface="微软雅黑" panose="020B0503020204020204" pitchFamily="34" charset="-122"/>
                <a:sym typeface="+mn-ea"/>
              </a:rPr>
              <a:t>中心语</a:t>
            </a:r>
            <a:r>
              <a:rPr lang="zh-CN" altLang="en-US" sz="2100" dirty="0">
                <a:latin typeface="Times New Roman" panose="02020603050405020304" pitchFamily="18" charset="0"/>
                <a:ea typeface="微软雅黑" panose="020B0503020204020204" pitchFamily="34" charset="-122"/>
                <a:sym typeface="+mn-ea"/>
              </a:rPr>
              <a:t>前</a:t>
            </a:r>
            <a:r>
              <a:rPr lang="en-US" altLang="zh-CN" sz="2100" dirty="0">
                <a:latin typeface="Times New Roman" panose="02020603050405020304" pitchFamily="18" charset="0"/>
                <a:ea typeface="微软雅黑" panose="020B0503020204020204" pitchFamily="34" charset="-122"/>
                <a:sym typeface="+mn-ea"/>
              </a:rPr>
              <a:t>｡</a:t>
            </a:r>
            <a:endParaRPr lang="zh-CN" altLang="en-US" sz="2100" dirty="0">
              <a:latin typeface="Times New Roman" panose="02020603050405020304" pitchFamily="18" charset="0"/>
              <a:ea typeface="微软雅黑" panose="020B0503020204020204" pitchFamily="34" charset="-122"/>
              <a:sym typeface="+mn-ea"/>
            </a:endParaRPr>
          </a:p>
          <a:p>
            <a:pPr indent="0" algn="just">
              <a:lnSpc>
                <a:spcPct val="140000"/>
              </a:lnSpc>
            </a:pPr>
            <a:r>
              <a:rPr lang="zh-CN" altLang="en-US" sz="2100" dirty="0">
                <a:latin typeface="Times New Roman" panose="02020603050405020304" pitchFamily="18" charset="0"/>
                <a:ea typeface="微软雅黑" panose="020B0503020204020204" pitchFamily="34" charset="-122"/>
                <a:sym typeface="+mn-ea"/>
              </a:rPr>
              <a:t>	</a:t>
            </a:r>
            <a:r>
              <a:rPr lang="zh-CN" altLang="en-US" sz="2100" b="1" dirty="0">
                <a:latin typeface="Times New Roman" panose="02020603050405020304" pitchFamily="18" charset="0"/>
                <a:ea typeface="微软雅黑" panose="020B0503020204020204" pitchFamily="34" charset="-122"/>
                <a:sym typeface="+mn-ea"/>
              </a:rPr>
              <a:t>例句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在休息室里许多老师昨天都同他热情地交谈</a:t>
            </a:r>
            <a:r>
              <a:rPr lang="en-US" altLang="zh-CN" sz="2100" dirty="0">
                <a:latin typeface="Times New Roman" panose="02020603050405020304" pitchFamily="18" charset="0"/>
                <a:ea typeface="微软雅黑" panose="020B0503020204020204" pitchFamily="34" charset="-122"/>
                <a:sym typeface="+mn-ea"/>
              </a:rPr>
              <a:t>｡</a:t>
            </a:r>
            <a:endParaRPr lang="zh-CN" altLang="en-US" sz="2100" dirty="0">
              <a:latin typeface="Times New Roman" panose="02020603050405020304" pitchFamily="18" charset="0"/>
              <a:ea typeface="微软雅黑" panose="020B0503020204020204" pitchFamily="34" charset="-122"/>
              <a:sym typeface="+mn-ea"/>
            </a:endParaRPr>
          </a:p>
          <a:p>
            <a:pPr indent="0" algn="just">
              <a:lnSpc>
                <a:spcPct val="140000"/>
              </a:lnSpc>
            </a:pPr>
            <a:r>
              <a:rPr lang="zh-CN" altLang="en-US" sz="2100" dirty="0">
                <a:latin typeface="Times New Roman" panose="02020603050405020304" pitchFamily="18" charset="0"/>
                <a:ea typeface="微软雅黑" panose="020B0503020204020204" pitchFamily="34" charset="-122"/>
                <a:sym typeface="+mn-ea"/>
              </a:rPr>
              <a:t>	</a:t>
            </a:r>
            <a:r>
              <a:rPr lang="zh-CN" altLang="en-US" sz="2100" b="1" dirty="0">
                <a:latin typeface="Times New Roman" panose="02020603050405020304" pitchFamily="18" charset="0"/>
                <a:ea typeface="微软雅黑" panose="020B0503020204020204" pitchFamily="34" charset="-122"/>
                <a:sym typeface="+mn-ea"/>
              </a:rPr>
              <a:t>修改意见</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正确次序为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许多老师昨天（时间）在休息室里（处所）都（范围）热情地（情感）同他（对象）交谈</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3969385"/>
          </a:xfrm>
          <a:prstGeom prst="rect">
            <a:avLst/>
          </a:prstGeom>
          <a:noFill/>
          <a:ln w="9525">
            <a:noFill/>
          </a:ln>
        </p:spPr>
        <p:txBody>
          <a:bodyPr wrap="square">
            <a:spAutoFit/>
          </a:bodyPr>
          <a:lstStyle/>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	</a:t>
            </a:r>
            <a:r>
              <a:rPr sz="2100" b="1" dirty="0" smtClean="0">
                <a:latin typeface="Times New Roman" panose="02020603050405020304" pitchFamily="18" charset="0"/>
                <a:ea typeface="微软雅黑" panose="020B0503020204020204" pitchFamily="34" charset="-122"/>
                <a:sym typeface="+mn-ea"/>
              </a:rPr>
              <a:t>3</a:t>
            </a:r>
            <a:r>
              <a:rPr sz="2100" b="1" dirty="0">
                <a:latin typeface="Times New Roman" panose="02020603050405020304" pitchFamily="18" charset="0"/>
                <a:ea typeface="微软雅黑" panose="020B0503020204020204" pitchFamily="34" charset="-122"/>
                <a:sym typeface="+mn-ea"/>
              </a:rPr>
              <a:t>.</a:t>
            </a:r>
            <a:r>
              <a:rPr sz="2100" b="1" dirty="0" smtClean="0">
                <a:latin typeface="Times New Roman" panose="02020603050405020304" pitchFamily="18" charset="0"/>
                <a:ea typeface="微软雅黑" panose="020B0503020204020204" pitchFamily="34" charset="-122"/>
                <a:sym typeface="+mn-ea"/>
              </a:rPr>
              <a:t>行为先后顺序不当</a:t>
            </a:r>
            <a:endParaRPr lang="en-US"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句子中出现多个并列的短语或词语</a:t>
            </a:r>
            <a:r>
              <a:rPr sz="2100" dirty="0">
                <a:latin typeface="Times New Roman" panose="02020603050405020304" pitchFamily="18" charset="0"/>
                <a:ea typeface="微软雅黑" panose="020B0503020204020204" pitchFamily="34" charset="-122"/>
                <a:sym typeface="+mn-ea"/>
              </a:rPr>
              <a:t>,并且这些短语或词语之间有着</a:t>
            </a:r>
            <a:r>
              <a:rPr sz="2100" dirty="0">
                <a:solidFill>
                  <a:srgbClr val="00B0F0"/>
                </a:solidFill>
                <a:latin typeface="Times New Roman" panose="02020603050405020304" pitchFamily="18" charset="0"/>
                <a:ea typeface="微软雅黑" panose="020B0503020204020204" pitchFamily="34" charset="-122"/>
                <a:sym typeface="+mn-ea"/>
              </a:rPr>
              <a:t>承接</a:t>
            </a:r>
            <a:r>
              <a:rPr sz="2100" dirty="0">
                <a:latin typeface="Times New Roman" panose="02020603050405020304" pitchFamily="18" charset="0"/>
                <a:ea typeface="微软雅黑" panose="020B0503020204020204" pitchFamily="34" charset="-122"/>
                <a:sym typeface="+mn-ea"/>
              </a:rPr>
              <a:t>或</a:t>
            </a:r>
            <a:r>
              <a:rPr sz="2100" dirty="0">
                <a:solidFill>
                  <a:srgbClr val="00B0F0"/>
                </a:solidFill>
                <a:latin typeface="Times New Roman" panose="02020603050405020304" pitchFamily="18" charset="0"/>
                <a:ea typeface="微软雅黑" panose="020B0503020204020204" pitchFamily="34" charset="-122"/>
                <a:sym typeface="+mn-ea"/>
              </a:rPr>
              <a:t>递进</a:t>
            </a:r>
            <a:r>
              <a:rPr sz="2100" dirty="0">
                <a:latin typeface="Times New Roman" panose="02020603050405020304" pitchFamily="18" charset="0"/>
                <a:ea typeface="微软雅黑" panose="020B0503020204020204" pitchFamily="34" charset="-122"/>
                <a:sym typeface="+mn-ea"/>
              </a:rPr>
              <a:t>等逻辑关系,如果不按照次序排列,会造成行为先后顺序不当的语病错误</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例句</a:t>
            </a:r>
            <a:r>
              <a:rPr sz="2100" dirty="0" err="1">
                <a:latin typeface="Times New Roman" panose="02020603050405020304" pitchFamily="18" charset="0"/>
                <a:ea typeface="微软雅黑" panose="020B0503020204020204" pitchFamily="34" charset="-122"/>
                <a:sym typeface="+mn-ea"/>
              </a:rPr>
              <a:t>:理论再好,只有被我们掌握､接受和理解,才能成为自觉遵守和奉行的准则</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修改意见</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掌握､接受和理解”三者之间行为先后顺序不当,改为“理解､接受和掌握</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4453890"/>
          </a:xfrm>
          <a:prstGeom prst="rect">
            <a:avLst/>
          </a:prstGeom>
          <a:noFill/>
          <a:ln w="9525">
            <a:noFill/>
          </a:ln>
        </p:spPr>
        <p:txBody>
          <a:bodyPr wrap="square">
            <a:spAutoFit/>
          </a:bodyPr>
          <a:lstStyle/>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	</a:t>
            </a:r>
            <a:r>
              <a:rPr sz="2100" b="1" dirty="0" smtClean="0">
                <a:latin typeface="Times New Roman" panose="02020603050405020304" pitchFamily="18" charset="0"/>
                <a:ea typeface="微软雅黑" panose="020B0503020204020204" pitchFamily="34" charset="-122"/>
                <a:sym typeface="+mn-ea"/>
              </a:rPr>
              <a:t>4</a:t>
            </a:r>
            <a:r>
              <a:rPr sz="2100" b="1" dirty="0">
                <a:latin typeface="Times New Roman" panose="02020603050405020304" pitchFamily="18" charset="0"/>
                <a:ea typeface="微软雅黑" panose="020B0503020204020204" pitchFamily="34" charset="-122"/>
                <a:sym typeface="+mn-ea"/>
              </a:rPr>
              <a:t>.</a:t>
            </a:r>
            <a:r>
              <a:rPr sz="2100" b="1" dirty="0" smtClean="0">
                <a:latin typeface="Times New Roman" panose="02020603050405020304" pitchFamily="18" charset="0"/>
                <a:ea typeface="微软雅黑" panose="020B0503020204020204" pitchFamily="34" charset="-122"/>
                <a:sym typeface="+mn-ea"/>
              </a:rPr>
              <a:t>定语和状语顺序不当</a:t>
            </a:r>
            <a:endParaRPr lang="en-US"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dirty="0" err="1" smtClean="0">
                <a:latin typeface="Times New Roman" panose="02020603050405020304" pitchFamily="18" charset="0"/>
                <a:ea typeface="微软雅黑" panose="020B0503020204020204" pitchFamily="34" charset="-122"/>
                <a:sym typeface="+mn-ea"/>
              </a:rPr>
              <a:t>不能将定语和状语的</a:t>
            </a:r>
            <a:r>
              <a:rPr sz="2100" dirty="0" err="1" smtClean="0">
                <a:solidFill>
                  <a:srgbClr val="00B0F0"/>
                </a:solidFill>
                <a:latin typeface="Times New Roman" panose="02020603050405020304" pitchFamily="18" charset="0"/>
                <a:ea typeface="微软雅黑" panose="020B0503020204020204" pitchFamily="34" charset="-122"/>
                <a:sym typeface="+mn-ea"/>
              </a:rPr>
              <a:t>位置</a:t>
            </a:r>
            <a:r>
              <a:rPr sz="2100" dirty="0" err="1" smtClean="0">
                <a:latin typeface="Times New Roman" panose="02020603050405020304" pitchFamily="18" charset="0"/>
                <a:ea typeface="微软雅黑" panose="020B0503020204020204" pitchFamily="34" charset="-122"/>
                <a:sym typeface="+mn-ea"/>
              </a:rPr>
              <a:t>放错</a:t>
            </a:r>
            <a:r>
              <a:rPr sz="2100" dirty="0" err="1">
                <a:latin typeface="Times New Roman" panose="02020603050405020304" pitchFamily="18" charset="0"/>
                <a:ea typeface="微软雅黑" panose="020B0503020204020204" pitchFamily="34" charset="-122"/>
                <a:sym typeface="+mn-ea"/>
              </a:rPr>
              <a:t>,首先要分清定语和状语,并把状语放在定语之前</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例句一</a:t>
            </a:r>
            <a:r>
              <a:rPr sz="2100" dirty="0" err="1">
                <a:latin typeface="Times New Roman" panose="02020603050405020304" pitchFamily="18" charset="0"/>
                <a:ea typeface="微软雅黑" panose="020B0503020204020204" pitchFamily="34" charset="-122"/>
                <a:sym typeface="+mn-ea"/>
              </a:rPr>
              <a:t>:中学生书写水平下降的问题,广泛引起了社会的关注</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修改意见</a:t>
            </a:r>
            <a:r>
              <a:rPr sz="2100" dirty="0" err="1">
                <a:latin typeface="Times New Roman" panose="02020603050405020304" pitchFamily="18" charset="0"/>
                <a:ea typeface="微软雅黑" panose="020B0503020204020204" pitchFamily="34" charset="-122"/>
                <a:sym typeface="+mn-ea"/>
              </a:rPr>
              <a:t>:定语语序不当</a:t>
            </a:r>
            <a:r>
              <a:rPr sz="2100" dirty="0">
                <a:latin typeface="Times New Roman" panose="02020603050405020304" pitchFamily="18" charset="0"/>
                <a:ea typeface="微软雅黑" panose="020B0503020204020204" pitchFamily="34" charset="-122"/>
                <a:sym typeface="+mn-ea"/>
              </a:rPr>
              <a:t>｡“广泛”是定语,应该放在“关注”前面,应为“引起了社会的广泛关注</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例句二</a:t>
            </a:r>
            <a:r>
              <a:rPr sz="2100" dirty="0" err="1">
                <a:latin typeface="Times New Roman" panose="02020603050405020304" pitchFamily="18" charset="0"/>
                <a:ea typeface="微软雅黑" panose="020B0503020204020204" pitchFamily="34" charset="-122"/>
                <a:sym typeface="+mn-ea"/>
              </a:rPr>
              <a:t>:老师在课堂上应该发挥学生的充分的作用</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修改意见</a:t>
            </a:r>
            <a:r>
              <a:rPr sz="2100" dirty="0" err="1">
                <a:latin typeface="Times New Roman" panose="02020603050405020304" pitchFamily="18" charset="0"/>
                <a:ea typeface="微软雅黑" panose="020B0503020204020204" pitchFamily="34" charset="-122"/>
                <a:sym typeface="+mn-ea"/>
              </a:rPr>
              <a:t>:状语语序不当｡应改为“老师在课堂上应该充分发挥学生的作用</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3484245"/>
          </a:xfrm>
          <a:prstGeom prst="rect">
            <a:avLst/>
          </a:prstGeom>
          <a:noFill/>
          <a:ln w="9525">
            <a:noFill/>
          </a:ln>
        </p:spPr>
        <p:txBody>
          <a:bodyPr wrap="square">
            <a:spAutoFit/>
          </a:bodyPr>
          <a:lstStyle/>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	</a:t>
            </a:r>
            <a:r>
              <a:rPr sz="2100" b="1" dirty="0" smtClean="0">
                <a:latin typeface="Times New Roman" panose="02020603050405020304" pitchFamily="18" charset="0"/>
                <a:ea typeface="微软雅黑" panose="020B0503020204020204" pitchFamily="34" charset="-122"/>
                <a:sym typeface="+mn-ea"/>
              </a:rPr>
              <a:t>5</a:t>
            </a:r>
            <a:r>
              <a:rPr sz="2100" b="1" dirty="0">
                <a:latin typeface="Times New Roman" panose="02020603050405020304" pitchFamily="18" charset="0"/>
                <a:ea typeface="微软雅黑" panose="020B0503020204020204" pitchFamily="34" charset="-122"/>
                <a:sym typeface="+mn-ea"/>
              </a:rPr>
              <a:t>.</a:t>
            </a:r>
            <a:r>
              <a:rPr sz="2100" b="1" dirty="0" smtClean="0">
                <a:latin typeface="Times New Roman" panose="02020603050405020304" pitchFamily="18" charset="0"/>
                <a:ea typeface="微软雅黑" panose="020B0503020204020204" pitchFamily="34" charset="-122"/>
                <a:sym typeface="+mn-ea"/>
              </a:rPr>
              <a:t>关联词位置不当</a:t>
            </a:r>
            <a:endParaRPr lang="en-US"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dirty="0" err="1" smtClean="0">
                <a:latin typeface="Times New Roman" panose="02020603050405020304" pitchFamily="18" charset="0"/>
                <a:ea typeface="微软雅黑" panose="020B0503020204020204" pitchFamily="34" charset="-122"/>
                <a:sym typeface="+mn-ea"/>
              </a:rPr>
              <a:t>如果两个分句的</a:t>
            </a:r>
            <a:r>
              <a:rPr sz="2100" dirty="0" err="1" smtClean="0">
                <a:solidFill>
                  <a:srgbClr val="00B0F0"/>
                </a:solidFill>
                <a:latin typeface="Times New Roman" panose="02020603050405020304" pitchFamily="18" charset="0"/>
                <a:ea typeface="微软雅黑" panose="020B0503020204020204" pitchFamily="34" charset="-122"/>
                <a:sym typeface="+mn-ea"/>
              </a:rPr>
              <a:t>主语一致</a:t>
            </a:r>
            <a:r>
              <a:rPr sz="2100" dirty="0" err="1">
                <a:latin typeface="Times New Roman" panose="02020603050405020304" pitchFamily="18" charset="0"/>
                <a:ea typeface="微软雅黑" panose="020B0503020204020204" pitchFamily="34" charset="-122"/>
                <a:sym typeface="+mn-ea"/>
              </a:rPr>
              <a:t>,关联词应放在</a:t>
            </a:r>
            <a:r>
              <a:rPr sz="2100" dirty="0" err="1">
                <a:solidFill>
                  <a:srgbClr val="00B0F0"/>
                </a:solidFill>
                <a:latin typeface="Times New Roman" panose="02020603050405020304" pitchFamily="18" charset="0"/>
                <a:ea typeface="微软雅黑" panose="020B0503020204020204" pitchFamily="34" charset="-122"/>
                <a:sym typeface="+mn-ea"/>
              </a:rPr>
              <a:t>主语后面</a:t>
            </a:r>
            <a:r>
              <a:rPr sz="2100" dirty="0" err="1">
                <a:latin typeface="Times New Roman" panose="02020603050405020304" pitchFamily="18" charset="0"/>
                <a:ea typeface="微软雅黑" panose="020B0503020204020204" pitchFamily="34" charset="-122"/>
                <a:sym typeface="+mn-ea"/>
              </a:rPr>
              <a:t>,反之,关联词放在</a:t>
            </a:r>
            <a:r>
              <a:rPr sz="2100" dirty="0" err="1">
                <a:solidFill>
                  <a:srgbClr val="00B0F0"/>
                </a:solidFill>
                <a:latin typeface="Times New Roman" panose="02020603050405020304" pitchFamily="18" charset="0"/>
                <a:ea typeface="微软雅黑" panose="020B0503020204020204" pitchFamily="34" charset="-122"/>
                <a:sym typeface="+mn-ea"/>
              </a:rPr>
              <a:t>主语前面</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例句一</a:t>
            </a:r>
            <a:r>
              <a:rPr sz="2100" dirty="0" err="1">
                <a:latin typeface="Times New Roman" panose="02020603050405020304" pitchFamily="18" charset="0"/>
                <a:ea typeface="微软雅黑" panose="020B0503020204020204" pitchFamily="34" charset="-122"/>
                <a:sym typeface="+mn-ea"/>
              </a:rPr>
              <a:t>:如果你明天要去图书馆,那么告诉我一下</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smtClean="0">
                <a:latin typeface="Times New Roman" panose="02020603050405020304" pitchFamily="18" charset="0"/>
                <a:ea typeface="微软雅黑" panose="020B0503020204020204" pitchFamily="34" charset="-122"/>
                <a:sym typeface="+mn-ea"/>
              </a:rPr>
              <a:t>修改意见</a:t>
            </a:r>
            <a:r>
              <a:rPr sz="2100" dirty="0">
                <a:latin typeface="Times New Roman" panose="02020603050405020304" pitchFamily="18" charset="0"/>
                <a:ea typeface="微软雅黑" panose="020B0503020204020204" pitchFamily="34" charset="-122"/>
                <a:sym typeface="+mn-ea"/>
              </a:rPr>
              <a:t>:分句的主语都是“你”,</a:t>
            </a:r>
            <a:r>
              <a:rPr sz="2100" dirty="0" err="1">
                <a:latin typeface="Times New Roman" panose="02020603050405020304" pitchFamily="18" charset="0"/>
                <a:ea typeface="微软雅黑" panose="020B0503020204020204" pitchFamily="34" charset="-122"/>
                <a:sym typeface="+mn-ea"/>
              </a:rPr>
              <a:t>将“如果”移到“你”的后面</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例句二</a:t>
            </a:r>
            <a:r>
              <a:rPr sz="2100" dirty="0" err="1">
                <a:latin typeface="Times New Roman" panose="02020603050405020304" pitchFamily="18" charset="0"/>
                <a:ea typeface="微软雅黑" panose="020B0503020204020204" pitchFamily="34" charset="-122"/>
                <a:sym typeface="+mn-ea"/>
              </a:rPr>
              <a:t>:企业家如果不能实事求是,他的事业就可能会失败</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修改意见</a:t>
            </a:r>
            <a:r>
              <a:rPr sz="2100" dirty="0" err="1">
                <a:latin typeface="Times New Roman" panose="02020603050405020304" pitchFamily="18" charset="0"/>
                <a:ea typeface="微软雅黑" panose="020B0503020204020204" pitchFamily="34" charset="-122"/>
                <a:sym typeface="+mn-ea"/>
              </a:rPr>
              <a:t>:两个分句的主语不一致,应将“如果”移到“企业家”前面</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2515235"/>
          </a:xfrm>
          <a:prstGeom prst="rect">
            <a:avLst/>
          </a:prstGeom>
          <a:noFill/>
          <a:ln w="9525">
            <a:noFill/>
          </a:ln>
        </p:spPr>
        <p:txBody>
          <a:bodyPr wrap="square">
            <a:spAutoFit/>
          </a:bodyPr>
          <a:lstStyle/>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	</a:t>
            </a:r>
            <a:r>
              <a:rPr sz="2100" b="1" dirty="0" smtClean="0">
                <a:latin typeface="Times New Roman" panose="02020603050405020304" pitchFamily="18" charset="0"/>
                <a:ea typeface="微软雅黑" panose="020B0503020204020204" pitchFamily="34" charset="-122"/>
                <a:sym typeface="+mn-ea"/>
              </a:rPr>
              <a:t>6</a:t>
            </a:r>
            <a:r>
              <a:rPr sz="2100" b="1" dirty="0">
                <a:latin typeface="Times New Roman" panose="02020603050405020304" pitchFamily="18" charset="0"/>
                <a:ea typeface="微软雅黑" panose="020B0503020204020204" pitchFamily="34" charset="-122"/>
                <a:sym typeface="+mn-ea"/>
              </a:rPr>
              <a:t>.</a:t>
            </a:r>
            <a:r>
              <a:rPr sz="2100" b="1" dirty="0" smtClean="0">
                <a:latin typeface="Times New Roman" panose="02020603050405020304" pitchFamily="18" charset="0"/>
                <a:ea typeface="微软雅黑" panose="020B0503020204020204" pitchFamily="34" charset="-122"/>
                <a:sym typeface="+mn-ea"/>
              </a:rPr>
              <a:t>主客颠倒</a:t>
            </a:r>
            <a:endParaRPr lang="en-US"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一般有</a:t>
            </a:r>
            <a:r>
              <a:rPr sz="2100" dirty="0">
                <a:latin typeface="Times New Roman" panose="02020603050405020304" pitchFamily="18" charset="0"/>
                <a:ea typeface="微软雅黑" panose="020B0503020204020204" pitchFamily="34" charset="-122"/>
                <a:sym typeface="+mn-ea"/>
              </a:rPr>
              <a:t>“</a:t>
            </a:r>
            <a:r>
              <a:rPr sz="2100" dirty="0">
                <a:solidFill>
                  <a:srgbClr val="00B0F0"/>
                </a:solidFill>
                <a:latin typeface="Times New Roman" panose="02020603050405020304" pitchFamily="18" charset="0"/>
                <a:ea typeface="微软雅黑" panose="020B0503020204020204" pitchFamily="34" charset="-122"/>
                <a:sym typeface="+mn-ea"/>
              </a:rPr>
              <a:t>对</a:t>
            </a:r>
            <a:r>
              <a:rPr sz="2100" dirty="0">
                <a:latin typeface="Times New Roman" panose="02020603050405020304" pitchFamily="18" charset="0"/>
                <a:ea typeface="微软雅黑" panose="020B0503020204020204" pitchFamily="34" charset="-122"/>
                <a:sym typeface="+mn-ea"/>
              </a:rPr>
              <a:t>”“</a:t>
            </a:r>
            <a:r>
              <a:rPr sz="2100" dirty="0">
                <a:solidFill>
                  <a:srgbClr val="00B0F0"/>
                </a:solidFill>
                <a:latin typeface="Times New Roman" panose="02020603050405020304" pitchFamily="18" charset="0"/>
                <a:ea typeface="微软雅黑" panose="020B0503020204020204" pitchFamily="34" charset="-122"/>
                <a:sym typeface="+mn-ea"/>
              </a:rPr>
              <a:t>对于</a:t>
            </a:r>
            <a:r>
              <a:rPr sz="2100" dirty="0">
                <a:latin typeface="Times New Roman" panose="02020603050405020304" pitchFamily="18" charset="0"/>
                <a:ea typeface="微软雅黑" panose="020B0503020204020204" pitchFamily="34" charset="-122"/>
                <a:sym typeface="+mn-ea"/>
              </a:rPr>
              <a:t>”的句子,会存在着主客颠倒的语序不当的错误</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例句</a:t>
            </a:r>
            <a:r>
              <a:rPr sz="2100" dirty="0" err="1">
                <a:latin typeface="Times New Roman" panose="02020603050405020304" pitchFamily="18" charset="0"/>
                <a:ea typeface="微软雅黑" panose="020B0503020204020204" pitchFamily="34" charset="-122"/>
                <a:sym typeface="+mn-ea"/>
              </a:rPr>
              <a:t>:史铁生这个名字,对我们青年学生是不陌生的</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修改意见</a:t>
            </a:r>
            <a:r>
              <a:rPr sz="2100" dirty="0">
                <a:latin typeface="Times New Roman" panose="02020603050405020304" pitchFamily="18" charset="0"/>
                <a:ea typeface="微软雅黑" panose="020B0503020204020204" pitchFamily="34" charset="-122"/>
                <a:sym typeface="+mn-ea"/>
              </a:rPr>
              <a:t>:“史铁生这个名字”和“我们青年学生”主客颠倒,应改为“我们青年学生,对史铁生这个名字是不陌生的”｡</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55746" y="1563844"/>
            <a:ext cx="8621078" cy="3484245"/>
          </a:xfrm>
          <a:prstGeom prst="rect">
            <a:avLst/>
          </a:prstGeom>
          <a:noFill/>
          <a:ln w="28575">
            <a:solidFill>
              <a:srgbClr val="ED7D31"/>
            </a:solidFill>
            <a:prstDash val="dash"/>
          </a:ln>
        </p:spPr>
        <p:txBody>
          <a:bodyPr wrap="square">
            <a:spAutoFit/>
          </a:bodyPr>
          <a:lstStyle/>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sz="2100" dirty="0" smtClean="0">
                <a:latin typeface="Times New Roman" panose="02020603050405020304" pitchFamily="18" charset="0"/>
                <a:ea typeface="微软雅黑" panose="020B0503020204020204" pitchFamily="34" charset="-122"/>
                <a:sym typeface="+mn-ea"/>
              </a:rPr>
              <a:t>判断下列句子是否有语病</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没有语病的打</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有语病的打</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标注具体的病句类型,并改正</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1.考试过后,老师耐心地纠正､指出我在考试中遇到的问题｡（</a:t>
            </a:r>
            <a:r>
              <a:rPr lang="en-US" sz="2100" dirty="0">
                <a:latin typeface="Times New Roman" panose="02020603050405020304" pitchFamily="18" charset="0"/>
                <a:ea typeface="微软雅黑" panose="020B0503020204020204" pitchFamily="34" charset="-122"/>
                <a:sym typeface="+mn-ea"/>
              </a:rPr>
              <a:t>	</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2.如果他不实话实说,名誉就会受到不好的影响｡（</a:t>
            </a:r>
            <a:r>
              <a:rPr lang="en-US" sz="2100" dirty="0">
                <a:latin typeface="Times New Roman" panose="02020603050405020304" pitchFamily="18" charset="0"/>
                <a:ea typeface="微软雅黑" panose="020B0503020204020204" pitchFamily="34" charset="-122"/>
                <a:sym typeface="+mn-ea"/>
              </a:rPr>
              <a:t>	</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p:txBody>
      </p:sp>
      <p:sp>
        <p:nvSpPr>
          <p:cNvPr id="5" name="文本框 4"/>
          <p:cNvSpPr txBox="1"/>
          <p:nvPr/>
        </p:nvSpPr>
        <p:spPr>
          <a:xfrm>
            <a:off x="7393781" y="3113654"/>
            <a:ext cx="353378" cy="414020"/>
          </a:xfrm>
          <a:prstGeom prst="rect">
            <a:avLst/>
          </a:prstGeom>
          <a:noFill/>
        </p:spPr>
        <p:txBody>
          <a:bodyPr wrap="square" rtlCol="0" anchor="t">
            <a:spAutoFit/>
          </a:bodyPr>
          <a:lstStyle/>
          <a:p>
            <a:r>
              <a:rPr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latin typeface="Times New Roman" panose="02020603050405020304" pitchFamily="18" charset="0"/>
              <a:ea typeface="微软雅黑" panose="020B0503020204020204" pitchFamily="34" charset="-122"/>
              <a:sym typeface="+mn-ea"/>
            </a:endParaRPr>
          </a:p>
        </p:txBody>
      </p:sp>
      <p:sp>
        <p:nvSpPr>
          <p:cNvPr id="2" name="文本框 1"/>
          <p:cNvSpPr txBox="1"/>
          <p:nvPr/>
        </p:nvSpPr>
        <p:spPr>
          <a:xfrm>
            <a:off x="6088856" y="4587376"/>
            <a:ext cx="353378" cy="414020"/>
          </a:xfrm>
          <a:prstGeom prst="rect">
            <a:avLst/>
          </a:prstGeom>
          <a:noFill/>
        </p:spPr>
        <p:txBody>
          <a:bodyPr wrap="square" rtlCol="0" anchor="t">
            <a:spAutoFit/>
          </a:bodyPr>
          <a:lstStyle/>
          <a:p>
            <a:r>
              <a:rPr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latin typeface="Times New Roman" panose="02020603050405020304" pitchFamily="18" charset="0"/>
              <a:ea typeface="微软雅黑" panose="020B0503020204020204" pitchFamily="34" charset="-122"/>
              <a:sym typeface="+mn-ea"/>
            </a:endParaRPr>
          </a:p>
        </p:txBody>
      </p:sp>
      <p:sp>
        <p:nvSpPr>
          <p:cNvPr id="4" name="文本框 3"/>
          <p:cNvSpPr txBox="1"/>
          <p:nvPr/>
        </p:nvSpPr>
        <p:spPr>
          <a:xfrm>
            <a:off x="255746" y="3449955"/>
            <a:ext cx="7039451" cy="1060450"/>
          </a:xfrm>
          <a:prstGeom prst="rect">
            <a:avLst/>
          </a:prstGeom>
          <a:noFill/>
        </p:spPr>
        <p:txBody>
          <a:bodyPr wrap="square" rtlCol="0" anchor="t">
            <a:spAutoFit/>
          </a:bodyPr>
          <a:lstStyle/>
          <a:p>
            <a:pPr indent="0" algn="just">
              <a:lnSpc>
                <a:spcPct val="150000"/>
              </a:lnSpc>
            </a:pPr>
            <a:r>
              <a:rPr sz="2100">
                <a:latin typeface="Times New Roman" panose="02020603050405020304" pitchFamily="18" charset="0"/>
                <a:ea typeface="微软雅黑" panose="020B0503020204020204" pitchFamily="34" charset="-122"/>
                <a:sym typeface="+mn-ea"/>
              </a:rPr>
              <a:t>错误类型:行为先后顺序不当</a:t>
            </a:r>
            <a:endParaRPr sz="2100">
              <a:latin typeface="Times New Roman" panose="02020603050405020304" pitchFamily="18" charset="0"/>
              <a:ea typeface="微软雅黑" panose="020B0503020204020204" pitchFamily="34" charset="-122"/>
              <a:sym typeface="+mn-ea"/>
            </a:endParaRPr>
          </a:p>
          <a:p>
            <a:pPr indent="0" algn="just">
              <a:lnSpc>
                <a:spcPct val="150000"/>
              </a:lnSpc>
            </a:pPr>
            <a:r>
              <a:rPr sz="2100">
                <a:latin typeface="Times New Roman" panose="02020603050405020304" pitchFamily="18" charset="0"/>
                <a:ea typeface="微软雅黑" panose="020B0503020204020204" pitchFamily="34" charset="-122"/>
                <a:sym typeface="+mn-ea"/>
              </a:rPr>
              <a:t>改正:将“纠正”和“指出”交换位置｡</a:t>
            </a:r>
            <a:endParaRPr lang="zh-CN" altLang="en-US" sz="2100"/>
          </a:p>
        </p:txBody>
      </p:sp>
      <p:grpSp>
        <p:nvGrpSpPr>
          <p:cNvPr id="9" name="组合 8"/>
          <p:cNvGrpSpPr/>
          <p:nvPr/>
        </p:nvGrpSpPr>
        <p:grpSpPr>
          <a:xfrm>
            <a:off x="228404" y="1543458"/>
            <a:ext cx="8539061" cy="610076"/>
            <a:chOff x="308" y="1338"/>
            <a:chExt cx="17881" cy="1281"/>
          </a:xfrm>
        </p:grpSpPr>
        <p:sp>
          <p:nvSpPr>
            <p:cNvPr id="10" name="矩形 9"/>
            <p:cNvSpPr/>
            <p:nvPr/>
          </p:nvSpPr>
          <p:spPr>
            <a:xfrm>
              <a:off x="308" y="1338"/>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典例展示</a:t>
              </a:r>
              <a:endPar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250" dirty="0">
                <a:solidFill>
                  <a:srgbClr val="ED7D31"/>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44792" y="1579721"/>
            <a:ext cx="8649176" cy="4159885"/>
          </a:xfrm>
          <a:prstGeom prst="rect">
            <a:avLst/>
          </a:prstGeom>
          <a:noFill/>
          <a:ln w="9525">
            <a:noFill/>
          </a:ln>
        </p:spPr>
        <p:txBody>
          <a:bodyPr wrap="square">
            <a:spAutoFit/>
          </a:bodyPr>
          <a:lstStyle/>
          <a:p>
            <a:pPr indent="0" algn="just">
              <a:lnSpc>
                <a:spcPct val="140000"/>
              </a:lnSpc>
            </a:pPr>
            <a:r>
              <a:rPr lang="en-US" sz="2100" b="0" dirty="0" smtClean="0">
                <a:latin typeface="Times New Roman" panose="02020603050405020304" pitchFamily="18" charset="0"/>
                <a:ea typeface="微软雅黑" panose="020B0503020204020204" pitchFamily="34" charset="-122"/>
              </a:rPr>
              <a:t>        </a:t>
            </a:r>
            <a:r>
              <a:rPr lang="en-US" sz="2100" b="1" dirty="0" smtClean="0">
                <a:solidFill>
                  <a:schemeClr val="tx1"/>
                </a:solidFill>
                <a:latin typeface="Times New Roman" panose="02020603050405020304" pitchFamily="18" charset="0"/>
                <a:ea typeface="微软雅黑" panose="020B0503020204020204" pitchFamily="34" charset="-122"/>
              </a:rPr>
              <a:t>2</a:t>
            </a:r>
            <a:r>
              <a:rPr lang="en-US" sz="2100" b="1" dirty="0">
                <a:solidFill>
                  <a:schemeClr val="tx1"/>
                </a:solidFill>
                <a:latin typeface="Times New Roman" panose="02020603050405020304" pitchFamily="18" charset="0"/>
                <a:ea typeface="微软雅黑" panose="020B0503020204020204" pitchFamily="34" charset="-122"/>
              </a:rPr>
              <a:t>.</a:t>
            </a:r>
            <a:r>
              <a:rPr lang="zh-CN" sz="2100" b="1" dirty="0">
                <a:solidFill>
                  <a:schemeClr val="tx1"/>
                </a:solidFill>
                <a:latin typeface="Times New Roman" panose="02020603050405020304" pitchFamily="18" charset="0"/>
                <a:ea typeface="微软雅黑" panose="020B0503020204020204" pitchFamily="34" charset="-122"/>
              </a:rPr>
              <a:t>动宾搭配</a:t>
            </a:r>
            <a:r>
              <a:rPr lang="zh-CN" sz="2100" b="1" dirty="0" smtClean="0">
                <a:solidFill>
                  <a:schemeClr val="tx1"/>
                </a:solidFill>
                <a:latin typeface="Times New Roman" panose="02020603050405020304" pitchFamily="18" charset="0"/>
                <a:ea typeface="微软雅黑" panose="020B0503020204020204" pitchFamily="34" charset="-122"/>
              </a:rPr>
              <a:t>不当</a:t>
            </a:r>
            <a:endParaRPr lang="en-US" altLang="zh-CN" sz="2100" b="1" dirty="0" smtClean="0">
              <a:solidFill>
                <a:schemeClr val="tx1"/>
              </a:solidFill>
              <a:latin typeface="Times New Roman" panose="02020603050405020304" pitchFamily="18" charset="0"/>
              <a:ea typeface="微软雅黑" panose="020B0503020204020204" pitchFamily="34" charset="-122"/>
            </a:endParaRPr>
          </a:p>
          <a:p>
            <a:pPr indent="0" algn="just">
              <a:lnSpc>
                <a:spcPct val="140000"/>
              </a:lnSpc>
            </a:pP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sz="2100" b="0" dirty="0" smtClean="0">
                <a:latin typeface="Times New Roman" panose="02020603050405020304" pitchFamily="18" charset="0"/>
                <a:ea typeface="微软雅黑" panose="020B0503020204020204" pitchFamily="34" charset="-122"/>
              </a:rPr>
              <a:t>当</a:t>
            </a:r>
            <a:r>
              <a:rPr lang="zh-CN" sz="2100" b="0" dirty="0">
                <a:latin typeface="Times New Roman" panose="02020603050405020304" pitchFamily="18" charset="0"/>
                <a:ea typeface="微软雅黑" panose="020B0503020204020204" pitchFamily="34" charset="-122"/>
              </a:rPr>
              <a:t>一个动词管两个宾语时</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要注意这个动词</a:t>
            </a:r>
            <a:r>
              <a:rPr lang="zh-CN" sz="2100" b="0" dirty="0">
                <a:solidFill>
                  <a:srgbClr val="00B0F0"/>
                </a:solidFill>
                <a:latin typeface="Times New Roman" panose="02020603050405020304" pitchFamily="18" charset="0"/>
                <a:ea typeface="微软雅黑" panose="020B0503020204020204" pitchFamily="34" charset="-122"/>
              </a:rPr>
              <a:t>是否与两个宾语都能搭配</a:t>
            </a:r>
            <a:r>
              <a:rPr lang="zh-CN" sz="2100" b="0" dirty="0">
                <a:latin typeface="Times New Roman" panose="02020603050405020304" pitchFamily="18" charset="0"/>
                <a:ea typeface="微软雅黑" panose="020B0503020204020204" pitchFamily="34" charset="-122"/>
              </a:rPr>
              <a:t>｡如多个动词带一个宾语时</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要注意是否所有动词都能与这个宾语搭配｡有些词不能构成动宾关系</a:t>
            </a:r>
            <a:r>
              <a:rPr lang="zh-CN" sz="2100" b="0" dirty="0" smtClean="0">
                <a:latin typeface="Times New Roman" panose="02020603050405020304" pitchFamily="18" charset="0"/>
                <a:ea typeface="微软雅黑" panose="020B0503020204020204" pitchFamily="34" charset="-122"/>
              </a:rPr>
              <a:t>｡</a:t>
            </a:r>
            <a:endParaRPr lang="en-US" altLang="zh-CN" sz="2100" b="0" dirty="0" smtClean="0">
              <a:latin typeface="Times New Roman" panose="02020603050405020304" pitchFamily="18" charset="0"/>
              <a:ea typeface="微软雅黑" panose="020B0503020204020204" pitchFamily="34" charset="-122"/>
            </a:endParaRPr>
          </a:p>
          <a:p>
            <a:pPr indent="0" algn="just">
              <a:lnSpc>
                <a:spcPct val="140000"/>
              </a:lnSpc>
            </a:pP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例句</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听了科学考察队员的报告</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他下决心修正自己的研究计划和进度</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力争早日出结果</a:t>
            </a:r>
            <a:r>
              <a:rPr lang="zh-CN" sz="2100" b="0" dirty="0" smtClean="0">
                <a:latin typeface="Times New Roman" panose="02020603050405020304" pitchFamily="18" charset="0"/>
                <a:ea typeface="微软雅黑" panose="020B0503020204020204" pitchFamily="34" charset="-122"/>
              </a:rPr>
              <a:t>｡</a:t>
            </a:r>
            <a:endParaRPr lang="en-US" altLang="zh-CN" sz="2100" b="0" dirty="0" smtClean="0">
              <a:latin typeface="Times New Roman" panose="02020603050405020304" pitchFamily="18" charset="0"/>
              <a:ea typeface="微软雅黑" panose="020B0503020204020204" pitchFamily="34" charset="-122"/>
            </a:endParaRPr>
          </a:p>
          <a:p>
            <a:pPr indent="0" algn="just">
              <a:lnSpc>
                <a:spcPct val="140000"/>
              </a:lnSpc>
            </a:pP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修改</a:t>
            </a:r>
            <a:r>
              <a:rPr lang="zh-CN" sz="2100" b="1" dirty="0">
                <a:latin typeface="Times New Roman" panose="02020603050405020304" pitchFamily="18" charset="0"/>
                <a:ea typeface="微软雅黑" panose="020B0503020204020204" pitchFamily="34" charset="-122"/>
              </a:rPr>
              <a:t>意见</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动词</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修正</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可以搭配宾语</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计划</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但不能和宾语</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进度</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搭配</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可以改为</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听了科学考察队员的报告</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他下决心修正自己的研究计划</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调整研究进度</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力争早日出结果｡</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3484245"/>
          </a:xfrm>
          <a:prstGeom prst="rect">
            <a:avLst/>
          </a:prstGeom>
          <a:noFill/>
          <a:ln w="28575">
            <a:solidFill>
              <a:srgbClr val="ED7D31"/>
            </a:solidFill>
            <a:prstDash val="dash"/>
          </a:ln>
        </p:spPr>
        <p:txBody>
          <a:bodyPr wrap="square">
            <a:spAutoFit/>
          </a:bodyPr>
          <a:lstStyle/>
          <a:p>
            <a:pPr indent="0" algn="just">
              <a:lnSpc>
                <a:spcPct val="150000"/>
              </a:lnSpc>
            </a:pPr>
            <a:r>
              <a:rPr sz="2100">
                <a:latin typeface="Times New Roman" panose="02020603050405020304" pitchFamily="18" charset="0"/>
                <a:ea typeface="微软雅黑" panose="020B0503020204020204" pitchFamily="34" charset="-122"/>
                <a:sym typeface="+mn-ea"/>
              </a:rPr>
              <a:t>3.说起饺子,每一个中国人都不感到陌生,中国的饺子对外国人也难以抗拒｡（</a:t>
            </a:r>
            <a:r>
              <a:rPr lang="en-US" sz="2100">
                <a:latin typeface="Times New Roman" panose="02020603050405020304" pitchFamily="18" charset="0"/>
                <a:ea typeface="微软雅黑" panose="020B0503020204020204" pitchFamily="34" charset="-122"/>
                <a:sym typeface="+mn-ea"/>
              </a:rPr>
              <a:t>	</a:t>
            </a:r>
            <a:r>
              <a:rPr sz="2100">
                <a:latin typeface="Times New Roman" panose="02020603050405020304" pitchFamily="18" charset="0"/>
                <a:ea typeface="微软雅黑" panose="020B0503020204020204" pitchFamily="34" charset="-122"/>
                <a:sym typeface="+mn-ea"/>
              </a:rPr>
              <a:t>）</a:t>
            </a:r>
            <a:endParaRPr sz="2100">
              <a:latin typeface="Times New Roman" panose="02020603050405020304" pitchFamily="18" charset="0"/>
              <a:ea typeface="微软雅黑" panose="020B0503020204020204" pitchFamily="34" charset="-122"/>
              <a:sym typeface="+mn-ea"/>
            </a:endParaRPr>
          </a:p>
          <a:p>
            <a:pPr indent="0" algn="just">
              <a:lnSpc>
                <a:spcPct val="150000"/>
              </a:lnSpc>
            </a:pPr>
            <a:endParaRPr sz="2100">
              <a:latin typeface="Times New Roman" panose="02020603050405020304" pitchFamily="18" charset="0"/>
              <a:ea typeface="微软雅黑" panose="020B0503020204020204" pitchFamily="34" charset="-122"/>
              <a:sym typeface="+mn-ea"/>
            </a:endParaRPr>
          </a:p>
          <a:p>
            <a:pPr indent="0" algn="just">
              <a:lnSpc>
                <a:spcPct val="150000"/>
              </a:lnSpc>
            </a:pPr>
            <a:endParaRPr sz="2100">
              <a:latin typeface="Times New Roman" panose="02020603050405020304" pitchFamily="18" charset="0"/>
              <a:ea typeface="微软雅黑" panose="020B0503020204020204" pitchFamily="34" charset="-122"/>
              <a:sym typeface="+mn-ea"/>
            </a:endParaRPr>
          </a:p>
          <a:p>
            <a:pPr indent="0" algn="just">
              <a:lnSpc>
                <a:spcPct val="150000"/>
              </a:lnSpc>
            </a:pPr>
            <a:r>
              <a:rPr sz="2100">
                <a:latin typeface="Times New Roman" panose="02020603050405020304" pitchFamily="18" charset="0"/>
                <a:ea typeface="微软雅黑" panose="020B0503020204020204" pitchFamily="34" charset="-122"/>
                <a:sym typeface="+mn-ea"/>
              </a:rPr>
              <a:t>4.夜深人静,想起今天一连串发生的事情,我怎么也睡不着｡（</a:t>
            </a:r>
            <a:r>
              <a:rPr lang="en-US" sz="2100">
                <a:latin typeface="Times New Roman" panose="02020603050405020304" pitchFamily="18" charset="0"/>
                <a:ea typeface="微软雅黑" panose="020B0503020204020204" pitchFamily="34" charset="-122"/>
                <a:sym typeface="+mn-ea"/>
              </a:rPr>
              <a:t>	</a:t>
            </a:r>
            <a:r>
              <a:rPr sz="2100">
                <a:latin typeface="Times New Roman" panose="02020603050405020304" pitchFamily="18" charset="0"/>
                <a:ea typeface="微软雅黑" panose="020B0503020204020204" pitchFamily="34" charset="-122"/>
                <a:sym typeface="+mn-ea"/>
              </a:rPr>
              <a:t>）</a:t>
            </a:r>
            <a:endParaRPr sz="2100">
              <a:latin typeface="Times New Roman" panose="02020603050405020304" pitchFamily="18" charset="0"/>
              <a:ea typeface="微软雅黑" panose="020B0503020204020204" pitchFamily="34" charset="-122"/>
              <a:sym typeface="+mn-ea"/>
            </a:endParaRPr>
          </a:p>
          <a:p>
            <a:pPr indent="0" algn="just">
              <a:lnSpc>
                <a:spcPct val="150000"/>
              </a:lnSpc>
            </a:pPr>
            <a:endParaRPr sz="2100">
              <a:latin typeface="Times New Roman" panose="02020603050405020304" pitchFamily="18" charset="0"/>
              <a:ea typeface="微软雅黑" panose="020B0503020204020204" pitchFamily="34" charset="-122"/>
              <a:sym typeface="+mn-ea"/>
            </a:endParaRPr>
          </a:p>
          <a:p>
            <a:pPr indent="0" algn="just">
              <a:lnSpc>
                <a:spcPct val="150000"/>
              </a:lnSpc>
            </a:pPr>
            <a:endParaRPr sz="2100">
              <a:latin typeface="Times New Roman" panose="02020603050405020304" pitchFamily="18" charset="0"/>
              <a:ea typeface="微软雅黑" panose="020B0503020204020204" pitchFamily="34" charset="-122"/>
              <a:sym typeface="+mn-ea"/>
            </a:endParaRPr>
          </a:p>
        </p:txBody>
      </p:sp>
      <p:sp>
        <p:nvSpPr>
          <p:cNvPr id="2" name="文本框 1"/>
          <p:cNvSpPr txBox="1"/>
          <p:nvPr/>
        </p:nvSpPr>
        <p:spPr>
          <a:xfrm>
            <a:off x="239554" y="2536984"/>
            <a:ext cx="7039451" cy="1060450"/>
          </a:xfrm>
          <a:prstGeom prst="rect">
            <a:avLst/>
          </a:prstGeom>
          <a:noFill/>
        </p:spPr>
        <p:txBody>
          <a:bodyPr wrap="square" rtlCol="0" anchor="t">
            <a:spAutoFit/>
          </a:bodyPr>
          <a:lstStyle/>
          <a:p>
            <a:pPr indent="0" algn="just">
              <a:lnSpc>
                <a:spcPct val="150000"/>
              </a:lnSpc>
            </a:pPr>
            <a:r>
              <a:rPr sz="2100" b="1">
                <a:latin typeface="Times New Roman" panose="02020603050405020304" pitchFamily="18" charset="0"/>
                <a:ea typeface="微软雅黑" panose="020B0503020204020204" pitchFamily="34" charset="-122"/>
                <a:sym typeface="+mn-ea"/>
              </a:rPr>
              <a:t>错误类型</a:t>
            </a:r>
            <a:r>
              <a:rPr sz="2100">
                <a:latin typeface="Times New Roman" panose="02020603050405020304" pitchFamily="18" charset="0"/>
                <a:ea typeface="微软雅黑" panose="020B0503020204020204" pitchFamily="34" charset="-122"/>
                <a:sym typeface="+mn-ea"/>
              </a:rPr>
              <a:t>:主客颠倒</a:t>
            </a:r>
            <a:endParaRPr sz="2100">
              <a:latin typeface="Times New Roman" panose="02020603050405020304" pitchFamily="18" charset="0"/>
              <a:ea typeface="微软雅黑" panose="020B0503020204020204" pitchFamily="34" charset="-122"/>
              <a:sym typeface="+mn-ea"/>
            </a:endParaRPr>
          </a:p>
          <a:p>
            <a:pPr indent="0" algn="just">
              <a:lnSpc>
                <a:spcPct val="150000"/>
              </a:lnSpc>
            </a:pPr>
            <a:r>
              <a:rPr sz="2100" b="1">
                <a:latin typeface="Times New Roman" panose="02020603050405020304" pitchFamily="18" charset="0"/>
                <a:ea typeface="微软雅黑" panose="020B0503020204020204" pitchFamily="34" charset="-122"/>
                <a:sym typeface="+mn-ea"/>
              </a:rPr>
              <a:t>改正:</a:t>
            </a:r>
            <a:r>
              <a:rPr sz="2100">
                <a:latin typeface="Times New Roman" panose="02020603050405020304" pitchFamily="18" charset="0"/>
                <a:ea typeface="微软雅黑" panose="020B0503020204020204" pitchFamily="34" charset="-122"/>
                <a:sym typeface="+mn-ea"/>
              </a:rPr>
              <a:t>“中国的饺子”与“外国人”调换位置｡</a:t>
            </a:r>
            <a:endParaRPr lang="zh-CN" altLang="en-US" sz="2100"/>
          </a:p>
        </p:txBody>
      </p:sp>
      <p:sp>
        <p:nvSpPr>
          <p:cNvPr id="3" name="文本框 2"/>
          <p:cNvSpPr txBox="1"/>
          <p:nvPr/>
        </p:nvSpPr>
        <p:spPr>
          <a:xfrm>
            <a:off x="239554" y="3959066"/>
            <a:ext cx="4243388" cy="1060450"/>
          </a:xfrm>
          <a:prstGeom prst="rect">
            <a:avLst/>
          </a:prstGeom>
          <a:noFill/>
        </p:spPr>
        <p:txBody>
          <a:bodyPr wrap="square" rtlCol="0" anchor="t">
            <a:spAutoFit/>
          </a:bodyPr>
          <a:lstStyle/>
          <a:p>
            <a:pPr indent="0" algn="just">
              <a:lnSpc>
                <a:spcPct val="150000"/>
              </a:lnSpc>
            </a:pPr>
            <a:r>
              <a:rPr sz="2100" b="1">
                <a:latin typeface="Times New Roman" panose="02020603050405020304" pitchFamily="18" charset="0"/>
                <a:ea typeface="微软雅黑" panose="020B0503020204020204" pitchFamily="34" charset="-122"/>
                <a:sym typeface="+mn-ea"/>
              </a:rPr>
              <a:t>错误类型</a:t>
            </a:r>
            <a:r>
              <a:rPr sz="2100">
                <a:latin typeface="Times New Roman" panose="02020603050405020304" pitchFamily="18" charset="0"/>
                <a:ea typeface="微软雅黑" panose="020B0503020204020204" pitchFamily="34" charset="-122"/>
                <a:sym typeface="+mn-ea"/>
              </a:rPr>
              <a:t>:多项定语语序不当</a:t>
            </a:r>
            <a:endParaRPr sz="2100">
              <a:latin typeface="Times New Roman" panose="02020603050405020304" pitchFamily="18" charset="0"/>
              <a:ea typeface="微软雅黑" panose="020B0503020204020204" pitchFamily="34" charset="-122"/>
              <a:sym typeface="+mn-ea"/>
            </a:endParaRPr>
          </a:p>
          <a:p>
            <a:pPr indent="0" algn="just">
              <a:lnSpc>
                <a:spcPct val="150000"/>
              </a:lnSpc>
            </a:pPr>
            <a:r>
              <a:rPr sz="2100" b="1">
                <a:latin typeface="Times New Roman" panose="02020603050405020304" pitchFamily="18" charset="0"/>
                <a:ea typeface="微软雅黑" panose="020B0503020204020204" pitchFamily="34" charset="-122"/>
                <a:sym typeface="+mn-ea"/>
              </a:rPr>
              <a:t>改正</a:t>
            </a:r>
            <a:r>
              <a:rPr sz="2100">
                <a:latin typeface="Times New Roman" panose="02020603050405020304" pitchFamily="18" charset="0"/>
                <a:ea typeface="微软雅黑" panose="020B0503020204020204" pitchFamily="34" charset="-122"/>
                <a:sym typeface="+mn-ea"/>
              </a:rPr>
              <a:t>:将“一连串”放在“事情”前面｡</a:t>
            </a:r>
            <a:endParaRPr lang="zh-CN" altLang="en-US" sz="2100"/>
          </a:p>
        </p:txBody>
      </p:sp>
      <p:sp>
        <p:nvSpPr>
          <p:cNvPr id="5" name="文本框 4"/>
          <p:cNvSpPr txBox="1"/>
          <p:nvPr/>
        </p:nvSpPr>
        <p:spPr>
          <a:xfrm>
            <a:off x="598170" y="2135709"/>
            <a:ext cx="353378" cy="414020"/>
          </a:xfrm>
          <a:prstGeom prst="rect">
            <a:avLst/>
          </a:prstGeom>
          <a:noFill/>
        </p:spPr>
        <p:txBody>
          <a:bodyPr wrap="square" rtlCol="0" anchor="t">
            <a:spAutoFit/>
          </a:bodyPr>
          <a:lstStyle/>
          <a:p>
            <a:r>
              <a:rPr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latin typeface="Times New Roman" panose="02020603050405020304" pitchFamily="18" charset="0"/>
              <a:ea typeface="微软雅黑" panose="020B0503020204020204" pitchFamily="34" charset="-122"/>
              <a:sym typeface="+mn-ea"/>
            </a:endParaRPr>
          </a:p>
        </p:txBody>
      </p:sp>
      <p:sp>
        <p:nvSpPr>
          <p:cNvPr id="6" name="文本框 5"/>
          <p:cNvSpPr txBox="1"/>
          <p:nvPr/>
        </p:nvSpPr>
        <p:spPr>
          <a:xfrm>
            <a:off x="7299756" y="3577046"/>
            <a:ext cx="353378" cy="414020"/>
          </a:xfrm>
          <a:prstGeom prst="rect">
            <a:avLst/>
          </a:prstGeom>
          <a:noFill/>
        </p:spPr>
        <p:txBody>
          <a:bodyPr wrap="square" rtlCol="0" anchor="t">
            <a:spAutoFit/>
          </a:bodyPr>
          <a:lstStyle/>
          <a:p>
            <a:r>
              <a:rPr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2515235"/>
          </a:xfrm>
          <a:prstGeom prst="rect">
            <a:avLst/>
          </a:prstGeom>
          <a:noFill/>
          <a:ln w="28575">
            <a:solidFill>
              <a:srgbClr val="ED7D31"/>
            </a:solidFill>
            <a:prstDash val="dash"/>
          </a:ln>
        </p:spPr>
        <p:txBody>
          <a:bodyPr wrap="square">
            <a:spAutoFit/>
          </a:bodyPr>
          <a:lstStyle/>
          <a:p>
            <a:pPr indent="0" algn="just">
              <a:lnSpc>
                <a:spcPct val="150000"/>
              </a:lnSpc>
            </a:pPr>
            <a:r>
              <a:rPr sz="2100" dirty="0">
                <a:latin typeface="Times New Roman" panose="02020603050405020304" pitchFamily="18" charset="0"/>
                <a:ea typeface="微软雅黑" panose="020B0503020204020204" pitchFamily="34" charset="-122"/>
                <a:sym typeface="+mn-ea"/>
              </a:rPr>
              <a:t>5.科幻作品爱好者深受喜爱的作家刘慈欣,创作了诸如《流浪地球》《</a:t>
            </a:r>
            <a:r>
              <a:rPr sz="2100" dirty="0" err="1">
                <a:latin typeface="Times New Roman" panose="02020603050405020304" pitchFamily="18" charset="0"/>
                <a:ea typeface="微软雅黑" panose="020B0503020204020204" pitchFamily="34" charset="-122"/>
                <a:sym typeface="+mn-ea"/>
              </a:rPr>
              <a:t>乡村教师</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带上她的眼睛》等大量脍炙人口的短篇小说</a:t>
            </a:r>
            <a:r>
              <a:rPr sz="2100" dirty="0">
                <a:latin typeface="Times New Roman" panose="02020603050405020304" pitchFamily="18" charset="0"/>
                <a:ea typeface="微软雅黑" panose="020B0503020204020204" pitchFamily="34" charset="-122"/>
                <a:sym typeface="+mn-ea"/>
              </a:rPr>
              <a:t>｡（</a:t>
            </a:r>
            <a:r>
              <a:rPr lang="en-US" sz="2100" dirty="0">
                <a:latin typeface="Times New Roman" panose="02020603050405020304" pitchFamily="18" charset="0"/>
                <a:ea typeface="微软雅黑" panose="020B0503020204020204" pitchFamily="34" charset="-122"/>
                <a:sym typeface="+mn-ea"/>
              </a:rPr>
              <a:t>	</a:t>
            </a:r>
            <a:r>
              <a:rPr lang="en-US" sz="2100" dirty="0" smtClean="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6.我并不是认同你的观点,而是认为你应该以大局为重｡（</a:t>
            </a:r>
            <a:r>
              <a:rPr lang="en-US" sz="2100" dirty="0">
                <a:latin typeface="Times New Roman" panose="02020603050405020304" pitchFamily="18" charset="0"/>
                <a:ea typeface="微软雅黑" panose="020B0503020204020204" pitchFamily="34" charset="-122"/>
                <a:sym typeface="+mn-ea"/>
              </a:rPr>
              <a:t>	</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p:txBody>
      </p:sp>
      <p:sp>
        <p:nvSpPr>
          <p:cNvPr id="5" name="文本框 4"/>
          <p:cNvSpPr txBox="1"/>
          <p:nvPr/>
        </p:nvSpPr>
        <p:spPr>
          <a:xfrm>
            <a:off x="7057414" y="2133532"/>
            <a:ext cx="353378" cy="414020"/>
          </a:xfrm>
          <a:prstGeom prst="rect">
            <a:avLst/>
          </a:prstGeom>
          <a:noFill/>
        </p:spPr>
        <p:txBody>
          <a:bodyPr wrap="square" rtlCol="0" anchor="t">
            <a:spAutoFit/>
          </a:bodyPr>
          <a:lstStyle/>
          <a:p>
            <a:r>
              <a:rPr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latin typeface="Times New Roman" panose="02020603050405020304" pitchFamily="18" charset="0"/>
              <a:ea typeface="微软雅黑" panose="020B0503020204020204" pitchFamily="34" charset="-122"/>
              <a:sym typeface="+mn-ea"/>
            </a:endParaRPr>
          </a:p>
        </p:txBody>
      </p:sp>
      <p:sp>
        <p:nvSpPr>
          <p:cNvPr id="2" name="文本框 1"/>
          <p:cNvSpPr txBox="1"/>
          <p:nvPr/>
        </p:nvSpPr>
        <p:spPr>
          <a:xfrm>
            <a:off x="273368" y="2544604"/>
            <a:ext cx="7039451" cy="1060450"/>
          </a:xfrm>
          <a:prstGeom prst="rect">
            <a:avLst/>
          </a:prstGeom>
          <a:noFill/>
        </p:spPr>
        <p:txBody>
          <a:bodyPr wrap="square" rtlCol="0" anchor="t">
            <a:spAutoFit/>
          </a:bodyPr>
          <a:lstStyle/>
          <a:p>
            <a:pPr indent="0" algn="just">
              <a:lnSpc>
                <a:spcPct val="150000"/>
              </a:lnSpc>
            </a:pPr>
            <a:r>
              <a:rPr sz="2100" b="1">
                <a:latin typeface="Times New Roman" panose="02020603050405020304" pitchFamily="18" charset="0"/>
                <a:ea typeface="微软雅黑" panose="020B0503020204020204" pitchFamily="34" charset="-122"/>
                <a:sym typeface="+mn-ea"/>
              </a:rPr>
              <a:t>错误类型</a:t>
            </a:r>
            <a:r>
              <a:rPr sz="2100">
                <a:latin typeface="Times New Roman" panose="02020603050405020304" pitchFamily="18" charset="0"/>
                <a:ea typeface="微软雅黑" panose="020B0503020204020204" pitchFamily="34" charset="-122"/>
                <a:sym typeface="+mn-ea"/>
              </a:rPr>
              <a:t>:主客颠倒</a:t>
            </a:r>
            <a:endParaRPr sz="2100">
              <a:latin typeface="Times New Roman" panose="02020603050405020304" pitchFamily="18" charset="0"/>
              <a:ea typeface="微软雅黑" panose="020B0503020204020204" pitchFamily="34" charset="-122"/>
              <a:sym typeface="+mn-ea"/>
            </a:endParaRPr>
          </a:p>
          <a:p>
            <a:pPr indent="0" algn="just">
              <a:lnSpc>
                <a:spcPct val="150000"/>
              </a:lnSpc>
            </a:pPr>
            <a:r>
              <a:rPr sz="2100" b="1">
                <a:latin typeface="Times New Roman" panose="02020603050405020304" pitchFamily="18" charset="0"/>
                <a:ea typeface="微软雅黑" panose="020B0503020204020204" pitchFamily="34" charset="-122"/>
                <a:sym typeface="+mn-ea"/>
              </a:rPr>
              <a:t>改正:</a:t>
            </a:r>
            <a:r>
              <a:rPr sz="2100">
                <a:latin typeface="Times New Roman" panose="02020603050405020304" pitchFamily="18" charset="0"/>
                <a:ea typeface="微软雅黑" panose="020B0503020204020204" pitchFamily="34" charset="-122"/>
                <a:sym typeface="+mn-ea"/>
              </a:rPr>
              <a:t>“中国的饺子”与“外国人”调换位置｡</a:t>
            </a:r>
            <a:endParaRPr lang="zh-CN" altLang="en-US" sz="2100"/>
          </a:p>
        </p:txBody>
      </p:sp>
      <p:sp>
        <p:nvSpPr>
          <p:cNvPr id="3" name="文本框 2"/>
          <p:cNvSpPr txBox="1"/>
          <p:nvPr/>
        </p:nvSpPr>
        <p:spPr>
          <a:xfrm>
            <a:off x="6846094" y="3582353"/>
            <a:ext cx="353378" cy="414020"/>
          </a:xfrm>
          <a:prstGeom prst="rect">
            <a:avLst/>
          </a:prstGeom>
          <a:noFill/>
        </p:spPr>
        <p:txBody>
          <a:bodyPr wrap="square" rtlCol="0" anchor="t">
            <a:spAutoFit/>
          </a:bodyPr>
          <a:lstStyle/>
          <a:p>
            <a:r>
              <a:rPr sz="2100" b="1">
                <a:solidFill>
                  <a:srgbClr val="FF0000"/>
                </a:solidFill>
                <a:latin typeface="Times New Roman" panose="02020603050405020304" pitchFamily="18" charset="0"/>
                <a:ea typeface="微软雅黑" panose="020B0503020204020204" pitchFamily="34" charset="-122"/>
                <a:sym typeface="+mn-ea"/>
              </a:rPr>
              <a:t>√</a:t>
            </a:r>
            <a:endParaRPr lang="zh-CN" altLang="en-US" sz="2100" b="1">
              <a:solidFill>
                <a:srgbClr val="FF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3969385"/>
          </a:xfrm>
          <a:prstGeom prst="rect">
            <a:avLst/>
          </a:prstGeom>
          <a:noFill/>
          <a:ln w="28575">
            <a:solidFill>
              <a:srgbClr val="ED7D31"/>
            </a:solidFill>
            <a:prstDash val="dash"/>
          </a:ln>
        </p:spPr>
        <p:txBody>
          <a:bodyPr wrap="square">
            <a:spAutoFit/>
          </a:bodyPr>
          <a:lstStyle/>
          <a:p>
            <a:pPr indent="0" algn="just">
              <a:lnSpc>
                <a:spcPct val="150000"/>
              </a:lnSpc>
            </a:pPr>
            <a:r>
              <a:rPr sz="2100">
                <a:latin typeface="Times New Roman" panose="02020603050405020304" pitchFamily="18" charset="0"/>
                <a:ea typeface="微软雅黑" panose="020B0503020204020204" pitchFamily="34" charset="-122"/>
                <a:sym typeface="+mn-ea"/>
              </a:rPr>
              <a:t>7.下列句子中没有语病的一项是（</a:t>
            </a:r>
            <a:r>
              <a:rPr lang="en-US" sz="2100">
                <a:latin typeface="Times New Roman" panose="02020603050405020304" pitchFamily="18" charset="0"/>
                <a:ea typeface="微软雅黑" panose="020B0503020204020204" pitchFamily="34" charset="-122"/>
                <a:sym typeface="+mn-ea"/>
              </a:rPr>
              <a:t>	</a:t>
            </a:r>
            <a:r>
              <a:rPr sz="2100">
                <a:latin typeface="Times New Roman" panose="02020603050405020304" pitchFamily="18" charset="0"/>
                <a:ea typeface="微软雅黑" panose="020B0503020204020204" pitchFamily="34" charset="-122"/>
                <a:sym typeface="+mn-ea"/>
              </a:rPr>
              <a:t>）</a:t>
            </a:r>
            <a:endParaRPr sz="2100">
              <a:latin typeface="Times New Roman" panose="02020603050405020304" pitchFamily="18" charset="0"/>
              <a:ea typeface="微软雅黑" panose="020B0503020204020204" pitchFamily="34" charset="-122"/>
              <a:sym typeface="+mn-ea"/>
            </a:endParaRPr>
          </a:p>
          <a:p>
            <a:pPr indent="0" algn="just">
              <a:lnSpc>
                <a:spcPct val="150000"/>
              </a:lnSpc>
            </a:pPr>
            <a:r>
              <a:rPr sz="2100">
                <a:latin typeface="Times New Roman" panose="02020603050405020304" pitchFamily="18" charset="0"/>
                <a:ea typeface="微软雅黑" panose="020B0503020204020204" pitchFamily="34" charset="-122"/>
                <a:sym typeface="+mn-ea"/>
              </a:rPr>
              <a:t>A.任何一种文明的发展都是与其他文明碰撞､融合､交流的过程,完全封闭的环境不可能带来文明的进步,只会导致文明的衰落｡</a:t>
            </a:r>
            <a:endParaRPr sz="2100">
              <a:latin typeface="Times New Roman" panose="02020603050405020304" pitchFamily="18" charset="0"/>
              <a:ea typeface="微软雅黑" panose="020B0503020204020204" pitchFamily="34" charset="-122"/>
              <a:sym typeface="+mn-ea"/>
            </a:endParaRPr>
          </a:p>
          <a:p>
            <a:pPr indent="0" algn="just">
              <a:lnSpc>
                <a:spcPct val="150000"/>
              </a:lnSpc>
            </a:pPr>
            <a:r>
              <a:rPr sz="2100">
                <a:latin typeface="Times New Roman" panose="02020603050405020304" pitchFamily="18" charset="0"/>
                <a:ea typeface="微软雅黑" panose="020B0503020204020204" pitchFamily="34" charset="-122"/>
                <a:sym typeface="+mn-ea"/>
              </a:rPr>
              <a:t>B.花园里红色的那几朵美丽的盛开着的玫瑰花被人摘走了｡</a:t>
            </a:r>
            <a:endParaRPr sz="2100">
              <a:latin typeface="Times New Roman" panose="02020603050405020304" pitchFamily="18" charset="0"/>
              <a:ea typeface="微软雅黑" panose="020B0503020204020204" pitchFamily="34" charset="-122"/>
              <a:sym typeface="+mn-ea"/>
            </a:endParaRPr>
          </a:p>
          <a:p>
            <a:pPr indent="0" algn="just">
              <a:lnSpc>
                <a:spcPct val="150000"/>
              </a:lnSpc>
            </a:pPr>
            <a:r>
              <a:rPr sz="2100">
                <a:latin typeface="Times New Roman" panose="02020603050405020304" pitchFamily="18" charset="0"/>
                <a:ea typeface="微软雅黑" panose="020B0503020204020204" pitchFamily="34" charset="-122"/>
                <a:sym typeface="+mn-ea"/>
              </a:rPr>
              <a:t>C.经贸摩擦升级对中国产品出口有影响,可能给经济带来短期压力,但影响是有限的｡</a:t>
            </a:r>
            <a:endParaRPr sz="2100">
              <a:latin typeface="Times New Roman" panose="02020603050405020304" pitchFamily="18" charset="0"/>
              <a:ea typeface="微软雅黑" panose="020B0503020204020204" pitchFamily="34" charset="-122"/>
              <a:sym typeface="+mn-ea"/>
            </a:endParaRPr>
          </a:p>
          <a:p>
            <a:pPr indent="0" algn="just">
              <a:lnSpc>
                <a:spcPct val="150000"/>
              </a:lnSpc>
            </a:pPr>
            <a:r>
              <a:rPr sz="2100">
                <a:latin typeface="Times New Roman" panose="02020603050405020304" pitchFamily="18" charset="0"/>
                <a:ea typeface="微软雅黑" panose="020B0503020204020204" pitchFamily="34" charset="-122"/>
                <a:sym typeface="+mn-ea"/>
              </a:rPr>
              <a:t>D.居里夫人艰辛地在简陋的工作室里经过漫长地研究,后来就在那里发现了镭｡</a:t>
            </a:r>
            <a:endParaRPr sz="2100">
              <a:latin typeface="Times New Roman" panose="02020603050405020304" pitchFamily="18" charset="0"/>
              <a:ea typeface="微软雅黑" panose="020B0503020204020204" pitchFamily="34" charset="-122"/>
              <a:sym typeface="+mn-ea"/>
            </a:endParaRPr>
          </a:p>
        </p:txBody>
      </p:sp>
      <p:sp>
        <p:nvSpPr>
          <p:cNvPr id="2" name="文本框 1"/>
          <p:cNvSpPr txBox="1"/>
          <p:nvPr/>
        </p:nvSpPr>
        <p:spPr>
          <a:xfrm>
            <a:off x="4168140" y="1668916"/>
            <a:ext cx="407670" cy="414020"/>
          </a:xfrm>
          <a:prstGeom prst="rect">
            <a:avLst/>
          </a:prstGeom>
          <a:noFill/>
        </p:spPr>
        <p:txBody>
          <a:bodyPr wrap="square" rtlCol="0" anchor="t">
            <a:spAutoFit/>
          </a:bodyPr>
          <a:lstStyle/>
          <a:p>
            <a:r>
              <a:rPr sz="2100" b="1" dirty="0">
                <a:solidFill>
                  <a:srgbClr val="FF0000"/>
                </a:solidFill>
                <a:latin typeface="Times New Roman" panose="02020603050405020304" pitchFamily="18" charset="0"/>
                <a:ea typeface="微软雅黑" panose="020B0503020204020204" pitchFamily="34" charset="-122"/>
                <a:sym typeface="+mn-ea"/>
              </a:rPr>
              <a:t>C</a:t>
            </a:r>
            <a:endParaRPr lang="zh-CN" altLang="en-US" sz="2100" b="1" dirty="0">
              <a:solidFill>
                <a:srgbClr val="FF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1545590"/>
          </a:xfrm>
          <a:prstGeom prst="rect">
            <a:avLst/>
          </a:prstGeom>
          <a:noFill/>
          <a:ln w="28575">
            <a:solidFill>
              <a:srgbClr val="ED7D31"/>
            </a:solidFill>
            <a:prstDash val="dash"/>
          </a:ln>
        </p:spPr>
        <p:txBody>
          <a:bodyPr wrap="square">
            <a:spAutoFit/>
          </a:bodyPr>
          <a:lstStyle/>
          <a:p>
            <a:pPr indent="0" algn="just">
              <a:lnSpc>
                <a:spcPct val="150000"/>
              </a:lnSpc>
            </a:pPr>
            <a:r>
              <a:rPr sz="2100" b="1">
                <a:latin typeface="Times New Roman" panose="02020603050405020304" pitchFamily="18" charset="0"/>
                <a:ea typeface="微软雅黑" panose="020B0503020204020204" pitchFamily="34" charset="-122"/>
                <a:sym typeface="+mn-ea"/>
              </a:rPr>
              <a:t>解析</a:t>
            </a:r>
            <a:r>
              <a:rPr sz="2100">
                <a:latin typeface="Times New Roman" panose="02020603050405020304" pitchFamily="18" charset="0"/>
                <a:ea typeface="微软雅黑" panose="020B0503020204020204" pitchFamily="34" charset="-122"/>
                <a:sym typeface="+mn-ea"/>
              </a:rPr>
              <a:t>:A.行为先后顺序不当,将“融合”和“交流”调换位置;B.多项定语语序不当,应改为“花园里那几朵盛开的美丽的红色的玫瑰花被人摘走了”;D.多项状语语序不当,应是“经过漫长艰辛地研究”｡</a:t>
            </a:r>
            <a:endParaRPr sz="210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55746" y="2062163"/>
            <a:ext cx="8621078" cy="3484245"/>
          </a:xfrm>
          <a:prstGeom prst="rect">
            <a:avLst/>
          </a:prstGeom>
          <a:noFill/>
          <a:ln w="9525">
            <a:noFill/>
          </a:ln>
        </p:spPr>
        <p:txBody>
          <a:bodyPr wrap="square">
            <a:spAutoFit/>
          </a:bodyPr>
          <a:lstStyle/>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dirty="0" err="1">
                <a:latin typeface="Times New Roman" panose="02020603050405020304" pitchFamily="18" charset="0"/>
                <a:ea typeface="微软雅黑" panose="020B0503020204020204" pitchFamily="34" charset="-122"/>
                <a:sym typeface="+mn-ea"/>
              </a:rPr>
              <a:t>句式杂糅,就是将两个或两个以上句式不同､结构各异的短语或句子混杂､纠缠在一起,造成关系</a:t>
            </a:r>
            <a:r>
              <a:rPr sz="2100" dirty="0" err="1">
                <a:solidFill>
                  <a:srgbClr val="00B0F0"/>
                </a:solidFill>
                <a:latin typeface="Times New Roman" panose="02020603050405020304" pitchFamily="18" charset="0"/>
                <a:ea typeface="微软雅黑" panose="020B0503020204020204" pitchFamily="34" charset="-122"/>
                <a:sym typeface="+mn-ea"/>
              </a:rPr>
              <a:t>套叠､表意不清</a:t>
            </a:r>
            <a:r>
              <a:rPr sz="2100" dirty="0" err="1">
                <a:latin typeface="Times New Roman" panose="02020603050405020304" pitchFamily="18" charset="0"/>
                <a:ea typeface="微软雅黑" panose="020B0503020204020204" pitchFamily="34" charset="-122"/>
                <a:sym typeface="+mn-ea"/>
              </a:rPr>
              <a:t>｡具体分为以下几种</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a:latin typeface="Times New Roman" panose="02020603050405020304" pitchFamily="18" charset="0"/>
                <a:ea typeface="微软雅黑" panose="020B0503020204020204" pitchFamily="34" charset="-122"/>
                <a:sym typeface="+mn-ea"/>
              </a:rPr>
              <a:t>1.举棋不定</a:t>
            </a:r>
            <a:endParaRPr sz="2100" b="1" dirty="0">
              <a:latin typeface="Times New Roman" panose="02020603050405020304" pitchFamily="18" charset="0"/>
              <a:ea typeface="微软雅黑" panose="020B0503020204020204" pitchFamily="34" charset="-122"/>
              <a:sym typeface="+mn-ea"/>
            </a:endParaRPr>
          </a:p>
          <a:p>
            <a:pPr indent="0" algn="just">
              <a:lnSpc>
                <a:spcPct val="150000"/>
              </a:lnSpc>
            </a:pPr>
            <a:r>
              <a:rPr lang="en-US" sz="2100" b="1" dirty="0">
                <a:latin typeface="Times New Roman" panose="02020603050405020304" pitchFamily="18" charset="0"/>
                <a:ea typeface="微软雅黑" panose="020B0503020204020204" pitchFamily="34" charset="-122"/>
                <a:sym typeface="+mn-ea"/>
              </a:rPr>
              <a:t>	</a:t>
            </a:r>
            <a:r>
              <a:rPr sz="2100" dirty="0" err="1">
                <a:latin typeface="Times New Roman" panose="02020603050405020304" pitchFamily="18" charset="0"/>
                <a:ea typeface="微软雅黑" panose="020B0503020204020204" pitchFamily="34" charset="-122"/>
                <a:sym typeface="+mn-ea"/>
              </a:rPr>
              <a:t>作者时而用这种结构,时而用那种结构,结果两种结构都用了</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a:latin typeface="Times New Roman" panose="02020603050405020304" pitchFamily="18" charset="0"/>
                <a:ea typeface="微软雅黑" panose="020B0503020204020204" pitchFamily="34" charset="-122"/>
                <a:sym typeface="+mn-ea"/>
              </a:rPr>
              <a:t>例句</a:t>
            </a:r>
            <a:r>
              <a:rPr sz="2100" dirty="0" err="1">
                <a:latin typeface="Times New Roman" panose="02020603050405020304" pitchFamily="18" charset="0"/>
                <a:ea typeface="微软雅黑" panose="020B0503020204020204" pitchFamily="34" charset="-122"/>
                <a:sym typeface="+mn-ea"/>
              </a:rPr>
              <a:t>:多年来曾被计划经济思想束缚下的人们也觉悟起来</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a:latin typeface="Times New Roman" panose="02020603050405020304" pitchFamily="18" charset="0"/>
                <a:ea typeface="微软雅黑" panose="020B0503020204020204" pitchFamily="34" charset="-122"/>
                <a:sym typeface="+mn-ea"/>
              </a:rPr>
              <a:t>修改意见</a:t>
            </a:r>
            <a:r>
              <a:rPr sz="2100" dirty="0" err="1">
                <a:latin typeface="Times New Roman" panose="02020603050405020304" pitchFamily="18" charset="0"/>
                <a:ea typeface="微软雅黑" panose="020B0503020204020204" pitchFamily="34" charset="-122"/>
                <a:sym typeface="+mn-ea"/>
              </a:rPr>
              <a:t>:应该在“曾被</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束缚</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和“在</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束缚下</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两种结构中选用一个</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p:txBody>
      </p:sp>
      <p:grpSp>
        <p:nvGrpSpPr>
          <p:cNvPr id="2" name="组合 1"/>
          <p:cNvGrpSpPr/>
          <p:nvPr/>
        </p:nvGrpSpPr>
        <p:grpSpPr>
          <a:xfrm>
            <a:off x="255746" y="1543050"/>
            <a:ext cx="8515826" cy="610076"/>
            <a:chOff x="537" y="1440"/>
            <a:chExt cx="17881" cy="1281"/>
          </a:xfrm>
        </p:grpSpPr>
        <p:sp>
          <p:nvSpPr>
            <p:cNvPr id="3" name="矩形 2"/>
            <p:cNvSpPr/>
            <p:nvPr/>
          </p:nvSpPr>
          <p:spPr>
            <a:xfrm>
              <a:off x="537" y="1440"/>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5 句式杂糅</a:t>
              </a:r>
              <a:endPar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4291330"/>
          </a:xfrm>
          <a:prstGeom prst="rect">
            <a:avLst/>
          </a:prstGeom>
          <a:noFill/>
          <a:ln w="9525">
            <a:noFill/>
          </a:ln>
        </p:spPr>
        <p:txBody>
          <a:bodyPr wrap="square">
            <a:spAutoFit/>
          </a:bodyPr>
          <a:lstStyle/>
          <a:p>
            <a:pPr indent="0" algn="just" fontAlgn="auto">
              <a:lnSpc>
                <a:spcPct val="130000"/>
              </a:lnSpc>
            </a:pPr>
            <a:r>
              <a:rPr lang="en-US" sz="2100" b="1" dirty="0">
                <a:latin typeface="Times New Roman" panose="02020603050405020304" pitchFamily="18" charset="0"/>
                <a:ea typeface="微软雅黑" panose="020B0503020204020204" pitchFamily="34" charset="-122"/>
                <a:sym typeface="+mn-ea"/>
              </a:rPr>
              <a:t>	</a:t>
            </a:r>
            <a:r>
              <a:rPr sz="2100" b="1" dirty="0">
                <a:latin typeface="Times New Roman" panose="02020603050405020304" pitchFamily="18" charset="0"/>
                <a:ea typeface="微软雅黑" panose="020B0503020204020204" pitchFamily="34" charset="-122"/>
                <a:sym typeface="+mn-ea"/>
              </a:rPr>
              <a:t>2.藕断丝连</a:t>
            </a:r>
            <a:endParaRPr sz="2100" b="1" dirty="0">
              <a:latin typeface="Times New Roman" panose="02020603050405020304" pitchFamily="18" charset="0"/>
              <a:ea typeface="微软雅黑" panose="020B0503020204020204" pitchFamily="34" charset="-122"/>
              <a:sym typeface="+mn-ea"/>
            </a:endParaRPr>
          </a:p>
          <a:p>
            <a:pPr indent="0" algn="just" fontAlgn="auto">
              <a:lnSpc>
                <a:spcPct val="130000"/>
              </a:lnSpc>
            </a:pPr>
            <a:r>
              <a:rPr lang="en-US" sz="2100" dirty="0">
                <a:latin typeface="Times New Roman" panose="02020603050405020304" pitchFamily="18" charset="0"/>
                <a:ea typeface="微软雅黑" panose="020B0503020204020204" pitchFamily="34" charset="-122"/>
                <a:sym typeface="+mn-ea"/>
              </a:rPr>
              <a:t>	</a:t>
            </a:r>
            <a:r>
              <a:rPr sz="2100" dirty="0" err="1">
                <a:latin typeface="Times New Roman" panose="02020603050405020304" pitchFamily="18" charset="0"/>
                <a:ea typeface="微软雅黑" panose="020B0503020204020204" pitchFamily="34" charset="-122"/>
                <a:sym typeface="+mn-ea"/>
              </a:rPr>
              <a:t>把结构完整的一句话的最后一部分用做另一句话的</a:t>
            </a:r>
            <a:r>
              <a:rPr sz="2100" dirty="0" err="1">
                <a:solidFill>
                  <a:srgbClr val="00B0F0"/>
                </a:solidFill>
                <a:latin typeface="Times New Roman" panose="02020603050405020304" pitchFamily="18" charset="0"/>
                <a:ea typeface="微软雅黑" panose="020B0503020204020204" pitchFamily="34" charset="-122"/>
                <a:sym typeface="+mn-ea"/>
              </a:rPr>
              <a:t>开头硬凑起来</a:t>
            </a:r>
            <a:r>
              <a:rPr sz="2100" dirty="0" err="1">
                <a:latin typeface="Times New Roman" panose="02020603050405020304" pitchFamily="18" charset="0"/>
                <a:ea typeface="微软雅黑" panose="020B0503020204020204" pitchFamily="34" charset="-122"/>
                <a:sym typeface="+mn-ea"/>
              </a:rPr>
              <a:t>,也就是把两句话不恰当地合并成一句话</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fontAlgn="auto">
              <a:lnSpc>
                <a:spcPct val="130000"/>
              </a:lnSpc>
            </a:pPr>
            <a:r>
              <a:rPr lang="en-US" sz="2100" dirty="0">
                <a:latin typeface="Times New Roman" panose="02020603050405020304" pitchFamily="18" charset="0"/>
                <a:ea typeface="微软雅黑" panose="020B0503020204020204" pitchFamily="34" charset="-122"/>
                <a:sym typeface="+mn-ea"/>
              </a:rPr>
              <a:t>	</a:t>
            </a:r>
            <a:r>
              <a:rPr sz="2100" b="1" dirty="0" err="1">
                <a:latin typeface="Times New Roman" panose="02020603050405020304" pitchFamily="18" charset="0"/>
                <a:ea typeface="微软雅黑" panose="020B0503020204020204" pitchFamily="34" charset="-122"/>
                <a:sym typeface="+mn-ea"/>
              </a:rPr>
              <a:t>例句</a:t>
            </a:r>
            <a:r>
              <a:rPr sz="2100" dirty="0" err="1">
                <a:latin typeface="Times New Roman" panose="02020603050405020304" pitchFamily="18" charset="0"/>
                <a:ea typeface="微软雅黑" panose="020B0503020204020204" pitchFamily="34" charset="-122"/>
                <a:sym typeface="+mn-ea"/>
              </a:rPr>
              <a:t>:处理好人与自然的关系,要靠政府的力量,同时也不能不发挥民间力量在舆论动员､监督检查等方面起到无可替代的作用</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fontAlgn="auto">
              <a:lnSpc>
                <a:spcPct val="130000"/>
              </a:lnSpc>
            </a:pPr>
            <a:r>
              <a:rPr lang="en-US" sz="2100" dirty="0">
                <a:latin typeface="Times New Roman" panose="02020603050405020304" pitchFamily="18" charset="0"/>
                <a:ea typeface="微软雅黑" panose="020B0503020204020204" pitchFamily="34" charset="-122"/>
                <a:sym typeface="+mn-ea"/>
              </a:rPr>
              <a:t>	</a:t>
            </a:r>
            <a:r>
              <a:rPr sz="2100" b="1" dirty="0" err="1">
                <a:latin typeface="Times New Roman" panose="02020603050405020304" pitchFamily="18" charset="0"/>
                <a:ea typeface="微软雅黑" panose="020B0503020204020204" pitchFamily="34" charset="-122"/>
                <a:sym typeface="+mn-ea"/>
              </a:rPr>
              <a:t>修改意见</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处理好</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民间力量”是一个完整的句子,其中“民间力量”作宾语,但加上后面的“在舆论</a:t>
            </a:r>
            <a:r>
              <a:rPr sz="2100" dirty="0">
                <a:latin typeface="Times New Roman" panose="02020603050405020304" pitchFamily="18" charset="0"/>
                <a:ea typeface="微软雅黑" panose="020B0503020204020204" pitchFamily="34" charset="-122"/>
                <a:sym typeface="+mn-ea"/>
              </a:rPr>
              <a:t>······的作用”部分,又变成了主语,造成句子的结构混乱｡后面部分可改为“同时也不能不发挥民间力量在舆论动员､监督检查等方面起到的无可替代的作用”,或“同时民间力量在舆论动员､监督检查等方面也能发挥无可替代的作用”｡</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3969385"/>
          </a:xfrm>
          <a:prstGeom prst="rect">
            <a:avLst/>
          </a:prstGeom>
          <a:noFill/>
          <a:ln w="9525">
            <a:noFill/>
          </a:ln>
        </p:spPr>
        <p:txBody>
          <a:bodyPr wrap="square">
            <a:spAutoFit/>
          </a:bodyPr>
          <a:lstStyle/>
          <a:p>
            <a:pPr indent="0" algn="just">
              <a:lnSpc>
                <a:spcPct val="150000"/>
              </a:lnSpc>
            </a:pPr>
            <a:r>
              <a:rPr lang="en-US" sz="2100">
                <a:latin typeface="Times New Roman" panose="02020603050405020304" pitchFamily="18" charset="0"/>
                <a:ea typeface="微软雅黑" panose="020B0503020204020204" pitchFamily="34" charset="-122"/>
                <a:sym typeface="+mn-ea"/>
              </a:rPr>
              <a:t>	</a:t>
            </a:r>
            <a:r>
              <a:rPr sz="2100" b="1">
                <a:latin typeface="Times New Roman" panose="02020603050405020304" pitchFamily="18" charset="0"/>
                <a:ea typeface="微软雅黑" panose="020B0503020204020204" pitchFamily="34" charset="-122"/>
                <a:sym typeface="+mn-ea"/>
              </a:rPr>
              <a:t>3.中途易辙</a:t>
            </a:r>
            <a:endParaRPr sz="2100" b="1">
              <a:latin typeface="Times New Roman" panose="02020603050405020304" pitchFamily="18" charset="0"/>
              <a:ea typeface="微软雅黑" panose="020B0503020204020204" pitchFamily="34" charset="-122"/>
              <a:sym typeface="+mn-ea"/>
            </a:endParaRPr>
          </a:p>
          <a:p>
            <a:pPr indent="0" algn="just">
              <a:lnSpc>
                <a:spcPct val="150000"/>
              </a:lnSpc>
            </a:pPr>
            <a:r>
              <a:rPr lang="en-US" sz="2100">
                <a:latin typeface="Times New Roman" panose="02020603050405020304" pitchFamily="18" charset="0"/>
                <a:ea typeface="微软雅黑" panose="020B0503020204020204" pitchFamily="34" charset="-122"/>
                <a:sym typeface="+mn-ea"/>
              </a:rPr>
              <a:t>	</a:t>
            </a:r>
            <a:r>
              <a:rPr sz="2100">
                <a:latin typeface="Times New Roman" panose="02020603050405020304" pitchFamily="18" charset="0"/>
                <a:ea typeface="微软雅黑" panose="020B0503020204020204" pitchFamily="34" charset="-122"/>
                <a:sym typeface="+mn-ea"/>
              </a:rPr>
              <a:t>一句话说了一半,忽然</a:t>
            </a:r>
            <a:r>
              <a:rPr sz="2100">
                <a:solidFill>
                  <a:srgbClr val="00B0F0"/>
                </a:solidFill>
                <a:latin typeface="Times New Roman" panose="02020603050405020304" pitchFamily="18" charset="0"/>
                <a:ea typeface="微软雅黑" panose="020B0503020204020204" pitchFamily="34" charset="-122"/>
                <a:sym typeface="+mn-ea"/>
              </a:rPr>
              <a:t>另起炉灶</a:t>
            </a:r>
            <a:r>
              <a:rPr sz="2100">
                <a:latin typeface="Times New Roman" panose="02020603050405020304" pitchFamily="18" charset="0"/>
                <a:ea typeface="微软雅黑" panose="020B0503020204020204" pitchFamily="34" charset="-122"/>
                <a:sym typeface="+mn-ea"/>
              </a:rPr>
              <a:t>,重新说起,使前一半</a:t>
            </a:r>
            <a:r>
              <a:rPr sz="2100">
                <a:solidFill>
                  <a:srgbClr val="00B0F0"/>
                </a:solidFill>
                <a:latin typeface="Times New Roman" panose="02020603050405020304" pitchFamily="18" charset="0"/>
                <a:ea typeface="微软雅黑" panose="020B0503020204020204" pitchFamily="34" charset="-122"/>
                <a:sym typeface="+mn-ea"/>
              </a:rPr>
              <a:t>意思游离</a:t>
            </a:r>
            <a:r>
              <a:rPr sz="2100">
                <a:latin typeface="Times New Roman" panose="02020603050405020304" pitchFamily="18" charset="0"/>
                <a:ea typeface="微软雅黑" panose="020B0503020204020204" pitchFamily="34" charset="-122"/>
                <a:sym typeface="+mn-ea"/>
              </a:rPr>
              <a:t>｡</a:t>
            </a:r>
            <a:endParaRPr sz="2100">
              <a:latin typeface="Times New Roman" panose="02020603050405020304" pitchFamily="18" charset="0"/>
              <a:ea typeface="微软雅黑" panose="020B0503020204020204" pitchFamily="34" charset="-122"/>
              <a:sym typeface="+mn-ea"/>
            </a:endParaRPr>
          </a:p>
          <a:p>
            <a:pPr indent="0" algn="just">
              <a:lnSpc>
                <a:spcPct val="150000"/>
              </a:lnSpc>
            </a:pPr>
            <a:r>
              <a:rPr lang="en-US" sz="2100">
                <a:latin typeface="Times New Roman" panose="02020603050405020304" pitchFamily="18" charset="0"/>
                <a:ea typeface="微软雅黑" panose="020B0503020204020204" pitchFamily="34" charset="-122"/>
                <a:sym typeface="+mn-ea"/>
              </a:rPr>
              <a:t>	</a:t>
            </a:r>
            <a:r>
              <a:rPr sz="2100" b="1">
                <a:latin typeface="Times New Roman" panose="02020603050405020304" pitchFamily="18" charset="0"/>
                <a:ea typeface="微软雅黑" panose="020B0503020204020204" pitchFamily="34" charset="-122"/>
                <a:sym typeface="+mn-ea"/>
              </a:rPr>
              <a:t>例句</a:t>
            </a:r>
            <a:r>
              <a:rPr sz="2100">
                <a:latin typeface="Times New Roman" panose="02020603050405020304" pitchFamily="18" charset="0"/>
                <a:ea typeface="微软雅黑" panose="020B0503020204020204" pitchFamily="34" charset="-122"/>
                <a:sym typeface="+mn-ea"/>
              </a:rPr>
              <a:t>:中国科学院最近研究发现,喜马拉雅山冰川退缩,湖泊的面积扩张,冰湖溃决危险性增大,引起了研究者的广泛关注｡</a:t>
            </a:r>
            <a:endParaRPr sz="2100">
              <a:latin typeface="Times New Roman" panose="02020603050405020304" pitchFamily="18" charset="0"/>
              <a:ea typeface="微软雅黑" panose="020B0503020204020204" pitchFamily="34" charset="-122"/>
              <a:sym typeface="+mn-ea"/>
            </a:endParaRPr>
          </a:p>
          <a:p>
            <a:pPr indent="0" algn="just">
              <a:lnSpc>
                <a:spcPct val="150000"/>
              </a:lnSpc>
            </a:pPr>
            <a:r>
              <a:rPr lang="en-US" sz="2100">
                <a:latin typeface="Times New Roman" panose="02020603050405020304" pitchFamily="18" charset="0"/>
                <a:ea typeface="微软雅黑" panose="020B0503020204020204" pitchFamily="34" charset="-122"/>
                <a:sym typeface="+mn-ea"/>
              </a:rPr>
              <a:t>	</a:t>
            </a:r>
            <a:r>
              <a:rPr sz="2100" b="1">
                <a:latin typeface="Times New Roman" panose="02020603050405020304" pitchFamily="18" charset="0"/>
                <a:ea typeface="微软雅黑" panose="020B0503020204020204" pitchFamily="34" charset="-122"/>
                <a:sym typeface="+mn-ea"/>
              </a:rPr>
              <a:t>修改意见</a:t>
            </a:r>
            <a:r>
              <a:rPr sz="2100">
                <a:latin typeface="Times New Roman" panose="02020603050405020304" pitchFamily="18" charset="0"/>
                <a:ea typeface="微软雅黑" panose="020B0503020204020204" pitchFamily="34" charset="-122"/>
                <a:sym typeface="+mn-ea"/>
              </a:rPr>
              <a:t>:依据整个句子的意思,“研究发现”的是后面的三种情况,而“引起了研究者的广泛关注”的主语是这三种情况,但这三种情况既已经是“研究发现”的宾语,则不可再是“引起”的主语｡因此,可删掉最后一句,或者在最后一句前加“这些现象”｡</a:t>
            </a:r>
            <a:endParaRPr sz="210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76323" cy="3484245"/>
          </a:xfrm>
          <a:prstGeom prst="rect">
            <a:avLst/>
          </a:prstGeom>
          <a:noFill/>
          <a:ln w="9525">
            <a:noFill/>
          </a:ln>
        </p:spPr>
        <p:txBody>
          <a:bodyPr wrap="square">
            <a:spAutoFit/>
          </a:bodyPr>
          <a:lstStyle/>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a:latin typeface="Times New Roman" panose="02020603050405020304" pitchFamily="18" charset="0"/>
                <a:ea typeface="微软雅黑" panose="020B0503020204020204" pitchFamily="34" charset="-122"/>
                <a:sym typeface="+mn-ea"/>
              </a:rPr>
              <a:t>4.反客为主</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dirty="0" err="1">
                <a:latin typeface="Times New Roman" panose="02020603050405020304" pitchFamily="18" charset="0"/>
                <a:ea typeface="微软雅黑" panose="020B0503020204020204" pitchFamily="34" charset="-122"/>
                <a:sym typeface="+mn-ea"/>
              </a:rPr>
              <a:t>把上半句主语以外的成分用来做下半句的主语,因此而</a:t>
            </a:r>
            <a:r>
              <a:rPr sz="2100" dirty="0" err="1">
                <a:solidFill>
                  <a:srgbClr val="00B0F0"/>
                </a:solidFill>
                <a:latin typeface="Times New Roman" panose="02020603050405020304" pitchFamily="18" charset="0"/>
                <a:ea typeface="微软雅黑" panose="020B0503020204020204" pitchFamily="34" charset="-122"/>
                <a:sym typeface="+mn-ea"/>
              </a:rPr>
              <a:t>纠缠</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a:latin typeface="Times New Roman" panose="02020603050405020304" pitchFamily="18" charset="0"/>
                <a:ea typeface="微软雅黑" panose="020B0503020204020204" pitchFamily="34" charset="-122"/>
                <a:sym typeface="+mn-ea"/>
              </a:rPr>
              <a:t>例句</a:t>
            </a:r>
            <a:r>
              <a:rPr sz="2100" dirty="0" err="1">
                <a:latin typeface="Times New Roman" panose="02020603050405020304" pitchFamily="18" charset="0"/>
                <a:ea typeface="微软雅黑" panose="020B0503020204020204" pitchFamily="34" charset="-122"/>
                <a:sym typeface="+mn-ea"/>
              </a:rPr>
              <a:t>:当偷袭游击队的时候,匪徒们被游击队反包围,歼灭了无数匪徒</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a:latin typeface="Times New Roman" panose="02020603050405020304" pitchFamily="18" charset="0"/>
                <a:ea typeface="微软雅黑" panose="020B0503020204020204" pitchFamily="34" charset="-122"/>
                <a:sym typeface="+mn-ea"/>
              </a:rPr>
              <a:t>修改意见</a:t>
            </a:r>
            <a:r>
              <a:rPr sz="2100" dirty="0">
                <a:latin typeface="Times New Roman" panose="02020603050405020304" pitchFamily="18" charset="0"/>
                <a:ea typeface="微软雅黑" panose="020B0503020204020204" pitchFamily="34" charset="-122"/>
                <a:sym typeface="+mn-ea"/>
              </a:rPr>
              <a:t>:“被游击队反包围”的主语是“</a:t>
            </a:r>
            <a:r>
              <a:rPr sz="2100" dirty="0" err="1">
                <a:latin typeface="Times New Roman" panose="02020603050405020304" pitchFamily="18" charset="0"/>
                <a:ea typeface="微软雅黑" panose="020B0503020204020204" pitchFamily="34" charset="-122"/>
                <a:sym typeface="+mn-ea"/>
              </a:rPr>
              <a:t>匪徒们</a:t>
            </a:r>
            <a:r>
              <a:rPr sz="2100" dirty="0">
                <a:latin typeface="Times New Roman" panose="02020603050405020304" pitchFamily="18" charset="0"/>
                <a:ea typeface="微软雅黑" panose="020B0503020204020204" pitchFamily="34" charset="-122"/>
                <a:sym typeface="+mn-ea"/>
              </a:rPr>
              <a:t>”,但“歼灭了无数匪徒”的主语只能是“</a:t>
            </a:r>
            <a:r>
              <a:rPr sz="2100" dirty="0" err="1">
                <a:latin typeface="Times New Roman" panose="02020603050405020304" pitchFamily="18" charset="0"/>
                <a:ea typeface="微软雅黑" panose="020B0503020204020204" pitchFamily="34" charset="-122"/>
                <a:sym typeface="+mn-ea"/>
              </a:rPr>
              <a:t>游击队</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应该改为</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匪徒们反而被游击队包围,无数匪徒被歼灭了</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61461" y="1553936"/>
            <a:ext cx="8621078" cy="3484245"/>
          </a:xfrm>
          <a:prstGeom prst="rect">
            <a:avLst/>
          </a:prstGeom>
          <a:noFill/>
          <a:ln w="28575">
            <a:solidFill>
              <a:srgbClr val="ED7D31"/>
            </a:solidFill>
            <a:prstDash val="dash"/>
          </a:ln>
        </p:spPr>
        <p:txBody>
          <a:bodyPr wrap="square">
            <a:spAutoFit/>
          </a:bodyPr>
          <a:lstStyle/>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sz="2100" dirty="0" smtClean="0">
                <a:latin typeface="Times New Roman" panose="02020603050405020304" pitchFamily="18" charset="0"/>
                <a:ea typeface="微软雅黑" panose="020B0503020204020204" pitchFamily="34" charset="-122"/>
                <a:sym typeface="+mn-ea"/>
              </a:rPr>
              <a:t>判断下列句子是否有语病</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没有语病的打</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有语病的打</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标注具体的病句类型,并改正</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1.爱因斯坦创立了相对论,改变了人们对宇宙的认识,是人类认识自然过程中的一次质的飞跃,已成为原子能科学､宇宙航行等科学的理论基础</a:t>
            </a:r>
            <a:r>
              <a:rPr sz="2100" dirty="0" smtClean="0">
                <a:latin typeface="Times New Roman" panose="02020603050405020304" pitchFamily="18" charset="0"/>
                <a:ea typeface="微软雅黑" panose="020B0503020204020204" pitchFamily="34" charset="-122"/>
                <a:sym typeface="+mn-ea"/>
              </a:rPr>
              <a:t>｡（</a:t>
            </a:r>
            <a:r>
              <a:rPr lang="en-US" sz="2100" dirty="0">
                <a:latin typeface="Times New Roman" panose="02020603050405020304" pitchFamily="18" charset="0"/>
                <a:ea typeface="微软雅黑" panose="020B0503020204020204" pitchFamily="34" charset="-122"/>
                <a:sym typeface="+mn-ea"/>
              </a:rPr>
              <a:t> </a:t>
            </a:r>
            <a:r>
              <a:rPr lang="en-US" sz="2100" dirty="0" smtClean="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endParaRPr sz="2100" dirty="0">
              <a:latin typeface="Times New Roman" panose="02020603050405020304" pitchFamily="18" charset="0"/>
              <a:ea typeface="微软雅黑" panose="020B0503020204020204" pitchFamily="34" charset="-122"/>
              <a:sym typeface="+mn-ea"/>
            </a:endParaRPr>
          </a:p>
        </p:txBody>
      </p:sp>
      <p:sp>
        <p:nvSpPr>
          <p:cNvPr id="2" name="文本框 1"/>
          <p:cNvSpPr txBox="1"/>
          <p:nvPr/>
        </p:nvSpPr>
        <p:spPr>
          <a:xfrm>
            <a:off x="261461" y="3978673"/>
            <a:ext cx="5112068" cy="1060450"/>
          </a:xfrm>
          <a:prstGeom prst="rect">
            <a:avLst/>
          </a:prstGeom>
          <a:noFill/>
        </p:spPr>
        <p:txBody>
          <a:bodyPr wrap="square" rtlCol="0" anchor="t">
            <a:spAutoFit/>
          </a:bodyPr>
          <a:lstStyle/>
          <a:p>
            <a:pPr indent="0" algn="just">
              <a:lnSpc>
                <a:spcPct val="150000"/>
              </a:lnSpc>
            </a:pPr>
            <a:r>
              <a:rPr sz="2100" b="1" dirty="0" err="1">
                <a:latin typeface="Times New Roman" panose="02020603050405020304" pitchFamily="18" charset="0"/>
                <a:ea typeface="微软雅黑" panose="020B0503020204020204" pitchFamily="34" charset="-122"/>
                <a:sym typeface="+mn-ea"/>
              </a:rPr>
              <a:t>错误类型</a:t>
            </a:r>
            <a:r>
              <a:rPr sz="2100" dirty="0" err="1">
                <a:latin typeface="Times New Roman" panose="02020603050405020304" pitchFamily="18" charset="0"/>
                <a:ea typeface="微软雅黑" panose="020B0503020204020204" pitchFamily="34" charset="-122"/>
                <a:sym typeface="+mn-ea"/>
              </a:rPr>
              <a:t>:中途易辙</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b="1" dirty="0" err="1">
                <a:latin typeface="Times New Roman" panose="02020603050405020304" pitchFamily="18" charset="0"/>
                <a:ea typeface="微软雅黑" panose="020B0503020204020204" pitchFamily="34" charset="-122"/>
                <a:sym typeface="+mn-ea"/>
              </a:rPr>
              <a:t>改正</a:t>
            </a:r>
            <a:r>
              <a:rPr sz="2100" dirty="0" err="1">
                <a:latin typeface="Times New Roman" panose="02020603050405020304" pitchFamily="18" charset="0"/>
                <a:ea typeface="微软雅黑" panose="020B0503020204020204" pitchFamily="34" charset="-122"/>
                <a:sym typeface="+mn-ea"/>
              </a:rPr>
              <a:t>:将“创立了”改为“创立的</a:t>
            </a:r>
            <a:r>
              <a:rPr sz="2100" dirty="0">
                <a:latin typeface="Times New Roman" panose="02020603050405020304" pitchFamily="18" charset="0"/>
                <a:ea typeface="微软雅黑" panose="020B0503020204020204" pitchFamily="34" charset="-122"/>
                <a:sym typeface="+mn-ea"/>
              </a:rPr>
              <a:t>”｡</a:t>
            </a:r>
            <a:endParaRPr lang="zh-CN" altLang="en-US" sz="2100" dirty="0"/>
          </a:p>
        </p:txBody>
      </p:sp>
      <p:sp>
        <p:nvSpPr>
          <p:cNvPr id="5" name="文本框 4"/>
          <p:cNvSpPr txBox="1"/>
          <p:nvPr/>
        </p:nvSpPr>
        <p:spPr>
          <a:xfrm>
            <a:off x="8297432" y="3589836"/>
            <a:ext cx="353378" cy="414020"/>
          </a:xfrm>
          <a:prstGeom prst="rect">
            <a:avLst/>
          </a:prstGeom>
          <a:noFill/>
        </p:spPr>
        <p:txBody>
          <a:bodyPr wrap="square" rtlCol="0" anchor="t">
            <a:spAutoFit/>
          </a:bodyPr>
          <a:lstStyle/>
          <a:p>
            <a:r>
              <a:rPr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latin typeface="Times New Roman" panose="02020603050405020304" pitchFamily="18" charset="0"/>
              <a:ea typeface="微软雅黑" panose="020B0503020204020204" pitchFamily="34" charset="-122"/>
              <a:sym typeface="+mn-ea"/>
            </a:endParaRPr>
          </a:p>
        </p:txBody>
      </p:sp>
      <p:grpSp>
        <p:nvGrpSpPr>
          <p:cNvPr id="8" name="组合 7"/>
          <p:cNvGrpSpPr/>
          <p:nvPr/>
        </p:nvGrpSpPr>
        <p:grpSpPr>
          <a:xfrm>
            <a:off x="228404" y="1543458"/>
            <a:ext cx="8539061" cy="610076"/>
            <a:chOff x="308" y="1338"/>
            <a:chExt cx="17881" cy="1281"/>
          </a:xfrm>
        </p:grpSpPr>
        <p:sp>
          <p:nvSpPr>
            <p:cNvPr id="9" name="矩形 8"/>
            <p:cNvSpPr/>
            <p:nvPr/>
          </p:nvSpPr>
          <p:spPr>
            <a:xfrm>
              <a:off x="308" y="1338"/>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典例展示</a:t>
              </a:r>
              <a:endPar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250" dirty="0">
                <a:solidFill>
                  <a:srgbClr val="ED7D31"/>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3969385"/>
          </a:xfrm>
          <a:prstGeom prst="rect">
            <a:avLst/>
          </a:prstGeom>
          <a:noFill/>
          <a:ln w="28575">
            <a:solidFill>
              <a:srgbClr val="ED7D31"/>
            </a:solidFill>
            <a:prstDash val="dash"/>
          </a:ln>
        </p:spPr>
        <p:txBody>
          <a:bodyPr wrap="square">
            <a:spAutoFit/>
          </a:bodyPr>
          <a:lstStyle/>
          <a:p>
            <a:pPr indent="0" algn="just">
              <a:lnSpc>
                <a:spcPct val="150000"/>
              </a:lnSpc>
            </a:pPr>
            <a:r>
              <a:rPr sz="2100">
                <a:latin typeface="Times New Roman" panose="02020603050405020304" pitchFamily="18" charset="0"/>
                <a:ea typeface="微软雅黑" panose="020B0503020204020204" pitchFamily="34" charset="-122"/>
                <a:sym typeface="+mn-ea"/>
              </a:rPr>
              <a:t>2.《国家宝藏》节目致力于传承与弘扬中国传统文化,自开播以来深受观众喜爱的原因是其新颖的内容和多样的形式造成的｡（</a:t>
            </a:r>
            <a:r>
              <a:rPr lang="en-US" sz="2100">
                <a:latin typeface="Times New Roman" panose="02020603050405020304" pitchFamily="18" charset="0"/>
                <a:ea typeface="微软雅黑" panose="020B0503020204020204" pitchFamily="34" charset="-122"/>
                <a:sym typeface="+mn-ea"/>
              </a:rPr>
              <a:t>	</a:t>
            </a:r>
            <a:r>
              <a:rPr sz="2100">
                <a:latin typeface="Times New Roman" panose="02020603050405020304" pitchFamily="18" charset="0"/>
                <a:ea typeface="微软雅黑" panose="020B0503020204020204" pitchFamily="34" charset="-122"/>
                <a:sym typeface="+mn-ea"/>
              </a:rPr>
              <a:t>）</a:t>
            </a:r>
            <a:endParaRPr sz="2100">
              <a:latin typeface="Times New Roman" panose="02020603050405020304" pitchFamily="18" charset="0"/>
              <a:ea typeface="微软雅黑" panose="020B0503020204020204" pitchFamily="34" charset="-122"/>
              <a:sym typeface="+mn-ea"/>
            </a:endParaRPr>
          </a:p>
          <a:p>
            <a:pPr indent="0" algn="just">
              <a:lnSpc>
                <a:spcPct val="150000"/>
              </a:lnSpc>
            </a:pPr>
            <a:endParaRPr sz="2100">
              <a:latin typeface="Times New Roman" panose="02020603050405020304" pitchFamily="18" charset="0"/>
              <a:ea typeface="微软雅黑" panose="020B0503020204020204" pitchFamily="34" charset="-122"/>
              <a:sym typeface="+mn-ea"/>
            </a:endParaRPr>
          </a:p>
          <a:p>
            <a:pPr indent="0" algn="just">
              <a:lnSpc>
                <a:spcPct val="150000"/>
              </a:lnSpc>
            </a:pPr>
            <a:endParaRPr sz="2100">
              <a:latin typeface="Times New Roman" panose="02020603050405020304" pitchFamily="18" charset="0"/>
              <a:ea typeface="微软雅黑" panose="020B0503020204020204" pitchFamily="34" charset="-122"/>
              <a:sym typeface="+mn-ea"/>
            </a:endParaRPr>
          </a:p>
          <a:p>
            <a:pPr indent="0" algn="just">
              <a:lnSpc>
                <a:spcPct val="150000"/>
              </a:lnSpc>
            </a:pPr>
            <a:r>
              <a:rPr sz="2100">
                <a:latin typeface="Times New Roman" panose="02020603050405020304" pitchFamily="18" charset="0"/>
                <a:ea typeface="微软雅黑" panose="020B0503020204020204" pitchFamily="34" charset="-122"/>
                <a:sym typeface="+mn-ea"/>
              </a:rPr>
              <a:t>3.参加这次活动的,以班干部､班主任为主｡（</a:t>
            </a:r>
            <a:r>
              <a:rPr lang="en-US" sz="2100">
                <a:latin typeface="Times New Roman" panose="02020603050405020304" pitchFamily="18" charset="0"/>
                <a:ea typeface="微软雅黑" panose="020B0503020204020204" pitchFamily="34" charset="-122"/>
                <a:sym typeface="+mn-ea"/>
              </a:rPr>
              <a:t>	</a:t>
            </a:r>
            <a:r>
              <a:rPr sz="2100">
                <a:latin typeface="Times New Roman" panose="02020603050405020304" pitchFamily="18" charset="0"/>
                <a:ea typeface="微软雅黑" panose="020B0503020204020204" pitchFamily="34" charset="-122"/>
                <a:sym typeface="+mn-ea"/>
              </a:rPr>
              <a:t>）</a:t>
            </a:r>
            <a:endParaRPr sz="2100">
              <a:latin typeface="Times New Roman" panose="02020603050405020304" pitchFamily="18" charset="0"/>
              <a:ea typeface="微软雅黑" panose="020B0503020204020204" pitchFamily="34" charset="-122"/>
              <a:sym typeface="+mn-ea"/>
            </a:endParaRPr>
          </a:p>
          <a:p>
            <a:pPr indent="0" algn="just">
              <a:lnSpc>
                <a:spcPct val="150000"/>
              </a:lnSpc>
            </a:pPr>
            <a:r>
              <a:rPr sz="2100">
                <a:latin typeface="Times New Roman" panose="02020603050405020304" pitchFamily="18" charset="0"/>
                <a:ea typeface="微软雅黑" panose="020B0503020204020204" pitchFamily="34" charset="-122"/>
                <a:sym typeface="+mn-ea"/>
              </a:rPr>
              <a:t>4.恐怖分子的阴谋活动是应当加以揭露,而且能够把它揭露的｡（</a:t>
            </a:r>
            <a:r>
              <a:rPr lang="en-US" sz="2100">
                <a:latin typeface="Times New Roman" panose="02020603050405020304" pitchFamily="18" charset="0"/>
                <a:ea typeface="微软雅黑" panose="020B0503020204020204" pitchFamily="34" charset="-122"/>
                <a:sym typeface="+mn-ea"/>
              </a:rPr>
              <a:t>	</a:t>
            </a:r>
            <a:r>
              <a:rPr sz="2100">
                <a:latin typeface="Times New Roman" panose="02020603050405020304" pitchFamily="18" charset="0"/>
                <a:ea typeface="微软雅黑" panose="020B0503020204020204" pitchFamily="34" charset="-122"/>
                <a:sym typeface="+mn-ea"/>
              </a:rPr>
              <a:t>）</a:t>
            </a:r>
            <a:endParaRPr sz="2100">
              <a:latin typeface="Times New Roman" panose="02020603050405020304" pitchFamily="18" charset="0"/>
              <a:ea typeface="微软雅黑" panose="020B0503020204020204" pitchFamily="34" charset="-122"/>
              <a:sym typeface="+mn-ea"/>
            </a:endParaRPr>
          </a:p>
          <a:p>
            <a:pPr indent="0" algn="just">
              <a:lnSpc>
                <a:spcPct val="150000"/>
              </a:lnSpc>
            </a:pPr>
            <a:endParaRPr sz="2100">
              <a:latin typeface="Times New Roman" panose="02020603050405020304" pitchFamily="18" charset="0"/>
              <a:ea typeface="微软雅黑" panose="020B0503020204020204" pitchFamily="34" charset="-122"/>
              <a:sym typeface="+mn-ea"/>
            </a:endParaRPr>
          </a:p>
          <a:p>
            <a:pPr indent="0" algn="just">
              <a:lnSpc>
                <a:spcPct val="150000"/>
              </a:lnSpc>
            </a:pPr>
            <a:endParaRPr sz="2100">
              <a:latin typeface="Times New Roman" panose="02020603050405020304" pitchFamily="18" charset="0"/>
              <a:ea typeface="微软雅黑" panose="020B0503020204020204" pitchFamily="34" charset="-122"/>
              <a:sym typeface="+mn-ea"/>
            </a:endParaRPr>
          </a:p>
        </p:txBody>
      </p:sp>
      <p:sp>
        <p:nvSpPr>
          <p:cNvPr id="5" name="文本框 4"/>
          <p:cNvSpPr txBox="1"/>
          <p:nvPr/>
        </p:nvSpPr>
        <p:spPr>
          <a:xfrm>
            <a:off x="6692265" y="2164080"/>
            <a:ext cx="353378" cy="414020"/>
          </a:xfrm>
          <a:prstGeom prst="rect">
            <a:avLst/>
          </a:prstGeom>
          <a:noFill/>
        </p:spPr>
        <p:txBody>
          <a:bodyPr wrap="square" rtlCol="0" anchor="t">
            <a:spAutoFit/>
          </a:bodyPr>
          <a:lstStyle/>
          <a:p>
            <a:r>
              <a:rPr sz="2100" b="1">
                <a:solidFill>
                  <a:srgbClr val="FF0000"/>
                </a:solidFill>
                <a:latin typeface="Times New Roman" panose="02020603050405020304" pitchFamily="18" charset="0"/>
                <a:ea typeface="微软雅黑" panose="020B0503020204020204" pitchFamily="34" charset="-122"/>
                <a:sym typeface="+mn-ea"/>
              </a:rPr>
              <a:t>×</a:t>
            </a:r>
            <a:endParaRPr lang="zh-CN" altLang="en-US" sz="2100" b="1">
              <a:solidFill>
                <a:srgbClr val="FF0000"/>
              </a:solidFill>
              <a:latin typeface="Times New Roman" panose="02020603050405020304" pitchFamily="18" charset="0"/>
              <a:ea typeface="微软雅黑" panose="020B0503020204020204" pitchFamily="34" charset="-122"/>
              <a:sym typeface="+mn-ea"/>
            </a:endParaRPr>
          </a:p>
        </p:txBody>
      </p:sp>
      <p:sp>
        <p:nvSpPr>
          <p:cNvPr id="2" name="文本框 1"/>
          <p:cNvSpPr txBox="1"/>
          <p:nvPr/>
        </p:nvSpPr>
        <p:spPr>
          <a:xfrm>
            <a:off x="239554" y="2444115"/>
            <a:ext cx="5112068" cy="1060450"/>
          </a:xfrm>
          <a:prstGeom prst="rect">
            <a:avLst/>
          </a:prstGeom>
          <a:noFill/>
        </p:spPr>
        <p:txBody>
          <a:bodyPr wrap="square" rtlCol="0" anchor="t">
            <a:spAutoFit/>
          </a:bodyPr>
          <a:lstStyle/>
          <a:p>
            <a:pPr indent="0" algn="just">
              <a:lnSpc>
                <a:spcPct val="150000"/>
              </a:lnSpc>
            </a:pPr>
            <a:r>
              <a:rPr sz="2100" b="1">
                <a:latin typeface="Times New Roman" panose="02020603050405020304" pitchFamily="18" charset="0"/>
                <a:ea typeface="微软雅黑" panose="020B0503020204020204" pitchFamily="34" charset="-122"/>
                <a:sym typeface="+mn-ea"/>
              </a:rPr>
              <a:t>错误类型</a:t>
            </a:r>
            <a:r>
              <a:rPr sz="2100">
                <a:latin typeface="Times New Roman" panose="02020603050405020304" pitchFamily="18" charset="0"/>
                <a:ea typeface="微软雅黑" panose="020B0503020204020204" pitchFamily="34" charset="-122"/>
                <a:sym typeface="+mn-ea"/>
              </a:rPr>
              <a:t>:中途易辙</a:t>
            </a:r>
            <a:endParaRPr sz="2100">
              <a:latin typeface="Times New Roman" panose="02020603050405020304" pitchFamily="18" charset="0"/>
              <a:ea typeface="微软雅黑" panose="020B0503020204020204" pitchFamily="34" charset="-122"/>
              <a:sym typeface="+mn-ea"/>
            </a:endParaRPr>
          </a:p>
          <a:p>
            <a:pPr indent="0" algn="just">
              <a:lnSpc>
                <a:spcPct val="150000"/>
              </a:lnSpc>
            </a:pPr>
            <a:r>
              <a:rPr sz="2100" b="1">
                <a:latin typeface="Times New Roman" panose="02020603050405020304" pitchFamily="18" charset="0"/>
                <a:ea typeface="微软雅黑" panose="020B0503020204020204" pitchFamily="34" charset="-122"/>
                <a:sym typeface="+mn-ea"/>
              </a:rPr>
              <a:t>改正</a:t>
            </a:r>
            <a:r>
              <a:rPr sz="2100">
                <a:latin typeface="Times New Roman" panose="02020603050405020304" pitchFamily="18" charset="0"/>
                <a:ea typeface="微软雅黑" panose="020B0503020204020204" pitchFamily="34" charset="-122"/>
                <a:sym typeface="+mn-ea"/>
              </a:rPr>
              <a:t>:将“创立了”改为“创立的”｡</a:t>
            </a:r>
            <a:endParaRPr lang="zh-CN" altLang="en-US" sz="2100"/>
          </a:p>
        </p:txBody>
      </p:sp>
      <p:sp>
        <p:nvSpPr>
          <p:cNvPr id="3" name="文本框 2"/>
          <p:cNvSpPr txBox="1"/>
          <p:nvPr/>
        </p:nvSpPr>
        <p:spPr>
          <a:xfrm>
            <a:off x="5351621" y="3604736"/>
            <a:ext cx="353378" cy="414020"/>
          </a:xfrm>
          <a:prstGeom prst="rect">
            <a:avLst/>
          </a:prstGeom>
          <a:noFill/>
        </p:spPr>
        <p:txBody>
          <a:bodyPr wrap="square" rtlCol="0" anchor="t">
            <a:spAutoFit/>
          </a:bodyPr>
          <a:lstStyle/>
          <a:p>
            <a:r>
              <a:rPr sz="2100" b="1">
                <a:solidFill>
                  <a:srgbClr val="FF0000"/>
                </a:solidFill>
                <a:latin typeface="Times New Roman" panose="02020603050405020304" pitchFamily="18" charset="0"/>
                <a:ea typeface="微软雅黑" panose="020B0503020204020204" pitchFamily="34" charset="-122"/>
                <a:sym typeface="+mn-ea"/>
              </a:rPr>
              <a:t>√</a:t>
            </a:r>
            <a:endParaRPr lang="zh-CN" altLang="en-US" sz="2100" b="1">
              <a:solidFill>
                <a:srgbClr val="FF0000"/>
              </a:solidFill>
              <a:latin typeface="Times New Roman" panose="02020603050405020304" pitchFamily="18" charset="0"/>
              <a:ea typeface="微软雅黑" panose="020B0503020204020204" pitchFamily="34" charset="-122"/>
              <a:sym typeface="+mn-ea"/>
            </a:endParaRPr>
          </a:p>
        </p:txBody>
      </p:sp>
      <p:sp>
        <p:nvSpPr>
          <p:cNvPr id="4" name="文本框 3"/>
          <p:cNvSpPr txBox="1"/>
          <p:nvPr/>
        </p:nvSpPr>
        <p:spPr>
          <a:xfrm>
            <a:off x="7578090" y="4063841"/>
            <a:ext cx="353378" cy="414020"/>
          </a:xfrm>
          <a:prstGeom prst="rect">
            <a:avLst/>
          </a:prstGeom>
          <a:noFill/>
        </p:spPr>
        <p:txBody>
          <a:bodyPr wrap="square" rtlCol="0" anchor="t">
            <a:spAutoFit/>
          </a:bodyPr>
          <a:lstStyle/>
          <a:p>
            <a:r>
              <a:rPr sz="2100" b="1">
                <a:solidFill>
                  <a:srgbClr val="FF0000"/>
                </a:solidFill>
                <a:latin typeface="Times New Roman" panose="02020603050405020304" pitchFamily="18" charset="0"/>
                <a:ea typeface="微软雅黑" panose="020B0503020204020204" pitchFamily="34" charset="-122"/>
                <a:sym typeface="+mn-ea"/>
              </a:rPr>
              <a:t>×</a:t>
            </a:r>
            <a:endParaRPr lang="zh-CN" altLang="en-US" sz="2100" b="1">
              <a:solidFill>
                <a:srgbClr val="FF0000"/>
              </a:solidFill>
              <a:latin typeface="Times New Roman" panose="02020603050405020304" pitchFamily="18" charset="0"/>
              <a:ea typeface="微软雅黑" panose="020B0503020204020204" pitchFamily="34" charset="-122"/>
              <a:sym typeface="+mn-ea"/>
            </a:endParaRPr>
          </a:p>
        </p:txBody>
      </p:sp>
      <p:sp>
        <p:nvSpPr>
          <p:cNvPr id="6" name="文本框 5"/>
          <p:cNvSpPr txBox="1"/>
          <p:nvPr/>
        </p:nvSpPr>
        <p:spPr>
          <a:xfrm>
            <a:off x="239554" y="4321493"/>
            <a:ext cx="5112068" cy="1060450"/>
          </a:xfrm>
          <a:prstGeom prst="rect">
            <a:avLst/>
          </a:prstGeom>
          <a:noFill/>
        </p:spPr>
        <p:txBody>
          <a:bodyPr wrap="square" rtlCol="0" anchor="t">
            <a:spAutoFit/>
          </a:bodyPr>
          <a:lstStyle/>
          <a:p>
            <a:pPr indent="0" algn="just">
              <a:lnSpc>
                <a:spcPct val="150000"/>
              </a:lnSpc>
            </a:pPr>
            <a:r>
              <a:rPr sz="2100" b="1">
                <a:latin typeface="Times New Roman" panose="02020603050405020304" pitchFamily="18" charset="0"/>
                <a:ea typeface="微软雅黑" panose="020B0503020204020204" pitchFamily="34" charset="-122"/>
                <a:sym typeface="+mn-ea"/>
              </a:rPr>
              <a:t>错误类型</a:t>
            </a:r>
            <a:r>
              <a:rPr sz="2100">
                <a:latin typeface="Times New Roman" panose="02020603050405020304" pitchFamily="18" charset="0"/>
                <a:ea typeface="微软雅黑" panose="020B0503020204020204" pitchFamily="34" charset="-122"/>
                <a:sym typeface="+mn-ea"/>
              </a:rPr>
              <a:t>:反客为主</a:t>
            </a:r>
            <a:endParaRPr sz="2100">
              <a:latin typeface="Times New Roman" panose="02020603050405020304" pitchFamily="18" charset="0"/>
              <a:ea typeface="微软雅黑" panose="020B0503020204020204" pitchFamily="34" charset="-122"/>
              <a:sym typeface="+mn-ea"/>
            </a:endParaRPr>
          </a:p>
          <a:p>
            <a:pPr indent="0" algn="just">
              <a:lnSpc>
                <a:spcPct val="150000"/>
              </a:lnSpc>
            </a:pPr>
            <a:r>
              <a:rPr sz="2100" b="1">
                <a:latin typeface="Times New Roman" panose="02020603050405020304" pitchFamily="18" charset="0"/>
                <a:ea typeface="微软雅黑" panose="020B0503020204020204" pitchFamily="34" charset="-122"/>
                <a:sym typeface="+mn-ea"/>
              </a:rPr>
              <a:t>改正</a:t>
            </a:r>
            <a:r>
              <a:rPr sz="2100">
                <a:latin typeface="Times New Roman" panose="02020603050405020304" pitchFamily="18" charset="0"/>
                <a:ea typeface="微软雅黑" panose="020B0503020204020204" pitchFamily="34" charset="-122"/>
                <a:sym typeface="+mn-ea"/>
              </a:rPr>
              <a:t>:把“把它”改为“被”｡</a:t>
            </a:r>
            <a:endParaRPr lang="zh-CN" altLang="en-US" sz="21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3" grpId="0"/>
      <p:bldP spid="4"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44792" y="1557338"/>
            <a:ext cx="8659892" cy="4159885"/>
          </a:xfrm>
          <a:prstGeom prst="rect">
            <a:avLst/>
          </a:prstGeom>
          <a:noFill/>
          <a:ln w="9525">
            <a:noFill/>
          </a:ln>
        </p:spPr>
        <p:txBody>
          <a:bodyPr wrap="square">
            <a:spAutoFit/>
          </a:bodyPr>
          <a:lstStyle/>
          <a:p>
            <a:pPr indent="0" algn="just">
              <a:lnSpc>
                <a:spcPct val="140000"/>
              </a:lnSpc>
            </a:pPr>
            <a:r>
              <a:rPr lang="en-US" sz="2100" b="0" dirty="0" smtClean="0">
                <a:latin typeface="Times New Roman" panose="02020603050405020304" pitchFamily="18" charset="0"/>
                <a:ea typeface="微软雅黑" panose="020B0503020204020204" pitchFamily="34" charset="-122"/>
              </a:rPr>
              <a:t>        </a:t>
            </a:r>
            <a:r>
              <a:rPr lang="en-US" sz="2100" b="1" dirty="0" smtClean="0">
                <a:solidFill>
                  <a:schemeClr val="tx1"/>
                </a:solidFill>
                <a:latin typeface="Times New Roman" panose="02020603050405020304" pitchFamily="18" charset="0"/>
                <a:ea typeface="微软雅黑" panose="020B0503020204020204" pitchFamily="34" charset="-122"/>
              </a:rPr>
              <a:t>3</a:t>
            </a:r>
            <a:r>
              <a:rPr lang="en-US" sz="2100" b="1" dirty="0">
                <a:solidFill>
                  <a:schemeClr val="tx1"/>
                </a:solidFill>
                <a:latin typeface="Times New Roman" panose="02020603050405020304" pitchFamily="18" charset="0"/>
                <a:ea typeface="微软雅黑" panose="020B0503020204020204" pitchFamily="34" charset="-122"/>
              </a:rPr>
              <a:t>.</a:t>
            </a:r>
            <a:r>
              <a:rPr lang="zh-CN" sz="2100" b="1" dirty="0">
                <a:solidFill>
                  <a:schemeClr val="tx1"/>
                </a:solidFill>
                <a:latin typeface="Times New Roman" panose="02020603050405020304" pitchFamily="18" charset="0"/>
                <a:ea typeface="微软雅黑" panose="020B0503020204020204" pitchFamily="34" charset="-122"/>
              </a:rPr>
              <a:t>主宾搭配</a:t>
            </a:r>
            <a:r>
              <a:rPr lang="zh-CN" sz="2100" b="1" dirty="0" smtClean="0">
                <a:solidFill>
                  <a:schemeClr val="tx1"/>
                </a:solidFill>
                <a:latin typeface="Times New Roman" panose="02020603050405020304" pitchFamily="18" charset="0"/>
                <a:ea typeface="微软雅黑" panose="020B0503020204020204" pitchFamily="34" charset="-122"/>
              </a:rPr>
              <a:t>不当</a:t>
            </a:r>
            <a:endParaRPr lang="en-US" altLang="zh-CN" sz="2100" b="1" dirty="0" smtClean="0">
              <a:solidFill>
                <a:srgbClr val="00B0F0"/>
              </a:solidFill>
              <a:latin typeface="Times New Roman" panose="02020603050405020304" pitchFamily="18" charset="0"/>
              <a:ea typeface="微软雅黑" panose="020B0503020204020204" pitchFamily="34" charset="-122"/>
            </a:endParaRPr>
          </a:p>
          <a:p>
            <a:pPr indent="0" algn="just">
              <a:lnSpc>
                <a:spcPct val="140000"/>
              </a:lnSpc>
            </a:pP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sz="2100" b="0" dirty="0" smtClean="0">
                <a:latin typeface="Times New Roman" panose="02020603050405020304" pitchFamily="18" charset="0"/>
                <a:ea typeface="微软雅黑" panose="020B0503020204020204" pitchFamily="34" charset="-122"/>
              </a:rPr>
              <a:t>主语</a:t>
            </a:r>
            <a:r>
              <a:rPr lang="zh-CN" sz="2100" b="0" dirty="0">
                <a:latin typeface="Times New Roman" panose="02020603050405020304" pitchFamily="18" charset="0"/>
                <a:ea typeface="微软雅黑" panose="020B0503020204020204" pitchFamily="34" charset="-122"/>
              </a:rPr>
              <a:t>通过谓语发出的动作不与承受动作的宾语相和</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即主语和宾语</a:t>
            </a:r>
            <a:r>
              <a:rPr lang="zh-CN" sz="2100" dirty="0">
                <a:solidFill>
                  <a:srgbClr val="00B0F0"/>
                </a:solidFill>
                <a:latin typeface="Times New Roman" panose="02020603050405020304" pitchFamily="18" charset="0"/>
                <a:ea typeface="微软雅黑" panose="020B0503020204020204" pitchFamily="34" charset="-122"/>
              </a:rPr>
              <a:t>不是处于同一范畴的事物</a:t>
            </a:r>
            <a:r>
              <a:rPr lang="zh-CN" sz="2100" b="0" dirty="0">
                <a:latin typeface="Times New Roman" panose="02020603050405020304" pitchFamily="18" charset="0"/>
                <a:ea typeface="微软雅黑" panose="020B0503020204020204" pitchFamily="34" charset="-122"/>
              </a:rPr>
              <a:t>｡辨析时</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先提取句子主干</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再找出主谓宾</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看主语与宾语是否搭配得当</a:t>
            </a:r>
            <a:r>
              <a:rPr lang="zh-CN" sz="2100" b="0" dirty="0" smtClean="0">
                <a:latin typeface="Times New Roman" panose="02020603050405020304" pitchFamily="18" charset="0"/>
                <a:ea typeface="微软雅黑" panose="020B0503020204020204" pitchFamily="34" charset="-122"/>
              </a:rPr>
              <a:t>｡</a:t>
            </a:r>
            <a:endParaRPr lang="en-US" altLang="zh-CN" sz="2100" b="0" dirty="0" smtClean="0">
              <a:latin typeface="Times New Roman" panose="02020603050405020304" pitchFamily="18" charset="0"/>
              <a:ea typeface="微软雅黑" panose="020B0503020204020204" pitchFamily="34" charset="-122"/>
            </a:endParaRPr>
          </a:p>
          <a:p>
            <a:pPr indent="0" algn="just">
              <a:lnSpc>
                <a:spcPct val="140000"/>
              </a:lnSpc>
            </a:pP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例句</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在上海举办的日本电影周以及而后陆续上映的五部日本电影</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都是日本电影中独具风格的作品</a:t>
            </a:r>
            <a:r>
              <a:rPr lang="zh-CN" sz="2100" b="0" dirty="0" smtClean="0">
                <a:latin typeface="Times New Roman" panose="02020603050405020304" pitchFamily="18" charset="0"/>
                <a:ea typeface="微软雅黑" panose="020B0503020204020204" pitchFamily="34" charset="-122"/>
              </a:rPr>
              <a:t>｡</a:t>
            </a:r>
            <a:endParaRPr lang="en-US" altLang="zh-CN" sz="2100" b="0" dirty="0" smtClean="0">
              <a:latin typeface="Times New Roman" panose="02020603050405020304" pitchFamily="18" charset="0"/>
              <a:ea typeface="微软雅黑" panose="020B0503020204020204" pitchFamily="34" charset="-122"/>
            </a:endParaRPr>
          </a:p>
          <a:p>
            <a:pPr indent="0" algn="just">
              <a:lnSpc>
                <a:spcPct val="140000"/>
              </a:lnSpc>
            </a:pP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修改</a:t>
            </a:r>
            <a:r>
              <a:rPr lang="zh-CN" sz="2100" b="1" dirty="0">
                <a:latin typeface="Times New Roman" panose="02020603050405020304" pitchFamily="18" charset="0"/>
                <a:ea typeface="微软雅黑" panose="020B0503020204020204" pitchFamily="34" charset="-122"/>
              </a:rPr>
              <a:t>意见</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主语</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日本电影周</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和宾语</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作品</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搭配不当</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可以改为</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在上海举办的日本电影周上陆续上映的五部日本电影</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都是日本电影中独具风格的作品｡</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2515235"/>
          </a:xfrm>
          <a:prstGeom prst="rect">
            <a:avLst/>
          </a:prstGeom>
          <a:noFill/>
          <a:ln w="28575">
            <a:solidFill>
              <a:srgbClr val="ED7D31"/>
            </a:solidFill>
            <a:prstDash val="dash"/>
          </a:ln>
        </p:spPr>
        <p:txBody>
          <a:bodyPr wrap="square">
            <a:spAutoFit/>
          </a:bodyPr>
          <a:lstStyle/>
          <a:p>
            <a:pPr indent="0" algn="just">
              <a:lnSpc>
                <a:spcPct val="150000"/>
              </a:lnSpc>
            </a:pPr>
            <a:r>
              <a:rPr sz="2100">
                <a:latin typeface="Times New Roman" panose="02020603050405020304" pitchFamily="18" charset="0"/>
                <a:ea typeface="微软雅黑" panose="020B0503020204020204" pitchFamily="34" charset="-122"/>
                <a:sym typeface="+mn-ea"/>
              </a:rPr>
              <a:t>5.表现人性光辉的作品,魅力大多在于其中蕴含的道德力量,而这种力量代表着社会的正能量｡（</a:t>
            </a:r>
            <a:r>
              <a:rPr lang="en-US" sz="2100">
                <a:latin typeface="Times New Roman" panose="02020603050405020304" pitchFamily="18" charset="0"/>
                <a:ea typeface="微软雅黑" panose="020B0503020204020204" pitchFamily="34" charset="-122"/>
                <a:sym typeface="+mn-ea"/>
              </a:rPr>
              <a:t>	</a:t>
            </a:r>
            <a:r>
              <a:rPr sz="2100">
                <a:latin typeface="Times New Roman" panose="02020603050405020304" pitchFamily="18" charset="0"/>
                <a:ea typeface="微软雅黑" panose="020B0503020204020204" pitchFamily="34" charset="-122"/>
                <a:sym typeface="+mn-ea"/>
              </a:rPr>
              <a:t>）</a:t>
            </a:r>
            <a:endParaRPr sz="2100">
              <a:latin typeface="Times New Roman" panose="02020603050405020304" pitchFamily="18" charset="0"/>
              <a:ea typeface="微软雅黑" panose="020B0503020204020204" pitchFamily="34" charset="-122"/>
              <a:sym typeface="+mn-ea"/>
            </a:endParaRPr>
          </a:p>
          <a:p>
            <a:pPr indent="0" algn="just">
              <a:lnSpc>
                <a:spcPct val="150000"/>
              </a:lnSpc>
            </a:pPr>
            <a:r>
              <a:rPr sz="2100">
                <a:latin typeface="Times New Roman" panose="02020603050405020304" pitchFamily="18" charset="0"/>
                <a:ea typeface="微软雅黑" panose="020B0503020204020204" pitchFamily="34" charset="-122"/>
                <a:sym typeface="+mn-ea"/>
              </a:rPr>
              <a:t>6.我们向食堂提建议是学生的权利｡（</a:t>
            </a:r>
            <a:r>
              <a:rPr lang="en-US" sz="2100">
                <a:latin typeface="Times New Roman" panose="02020603050405020304" pitchFamily="18" charset="0"/>
                <a:ea typeface="微软雅黑" panose="020B0503020204020204" pitchFamily="34" charset="-122"/>
                <a:sym typeface="+mn-ea"/>
              </a:rPr>
              <a:t>	</a:t>
            </a:r>
            <a:r>
              <a:rPr sz="2100">
                <a:latin typeface="Times New Roman" panose="02020603050405020304" pitchFamily="18" charset="0"/>
                <a:ea typeface="微软雅黑" panose="020B0503020204020204" pitchFamily="34" charset="-122"/>
                <a:sym typeface="+mn-ea"/>
              </a:rPr>
              <a:t>）</a:t>
            </a:r>
            <a:endParaRPr sz="2100">
              <a:latin typeface="Times New Roman" panose="02020603050405020304" pitchFamily="18" charset="0"/>
              <a:ea typeface="微软雅黑" panose="020B0503020204020204" pitchFamily="34" charset="-122"/>
              <a:sym typeface="+mn-ea"/>
            </a:endParaRPr>
          </a:p>
          <a:p>
            <a:pPr indent="0" algn="just">
              <a:lnSpc>
                <a:spcPct val="150000"/>
              </a:lnSpc>
            </a:pPr>
            <a:endParaRPr sz="2100">
              <a:latin typeface="Times New Roman" panose="02020603050405020304" pitchFamily="18" charset="0"/>
              <a:ea typeface="微软雅黑" panose="020B0503020204020204" pitchFamily="34" charset="-122"/>
              <a:sym typeface="+mn-ea"/>
            </a:endParaRPr>
          </a:p>
          <a:p>
            <a:pPr indent="0" algn="just">
              <a:lnSpc>
                <a:spcPct val="150000"/>
              </a:lnSpc>
            </a:pPr>
            <a:endParaRPr sz="2100">
              <a:latin typeface="Times New Roman" panose="02020603050405020304" pitchFamily="18" charset="0"/>
              <a:ea typeface="微软雅黑" panose="020B0503020204020204" pitchFamily="34" charset="-122"/>
              <a:sym typeface="+mn-ea"/>
            </a:endParaRPr>
          </a:p>
        </p:txBody>
      </p:sp>
      <p:sp>
        <p:nvSpPr>
          <p:cNvPr id="3" name="文本框 2"/>
          <p:cNvSpPr txBox="1"/>
          <p:nvPr/>
        </p:nvSpPr>
        <p:spPr>
          <a:xfrm>
            <a:off x="2767489" y="2145983"/>
            <a:ext cx="353378" cy="414020"/>
          </a:xfrm>
          <a:prstGeom prst="rect">
            <a:avLst/>
          </a:prstGeom>
          <a:noFill/>
        </p:spPr>
        <p:txBody>
          <a:bodyPr wrap="square" rtlCol="0" anchor="t">
            <a:spAutoFit/>
          </a:bodyPr>
          <a:lstStyle/>
          <a:p>
            <a:r>
              <a:rPr sz="2100" b="1">
                <a:solidFill>
                  <a:srgbClr val="FF0000"/>
                </a:solidFill>
                <a:latin typeface="Times New Roman" panose="02020603050405020304" pitchFamily="18" charset="0"/>
                <a:ea typeface="微软雅黑" panose="020B0503020204020204" pitchFamily="34" charset="-122"/>
                <a:sym typeface="+mn-ea"/>
              </a:rPr>
              <a:t>√</a:t>
            </a:r>
            <a:endParaRPr lang="zh-CN" altLang="en-US" sz="2100" b="1">
              <a:solidFill>
                <a:srgbClr val="FF0000"/>
              </a:solidFill>
              <a:latin typeface="Times New Roman" panose="02020603050405020304" pitchFamily="18" charset="0"/>
              <a:ea typeface="微软雅黑" panose="020B0503020204020204" pitchFamily="34" charset="-122"/>
              <a:sym typeface="+mn-ea"/>
            </a:endParaRPr>
          </a:p>
        </p:txBody>
      </p:sp>
      <p:sp>
        <p:nvSpPr>
          <p:cNvPr id="5" name="文本框 4"/>
          <p:cNvSpPr txBox="1"/>
          <p:nvPr/>
        </p:nvSpPr>
        <p:spPr>
          <a:xfrm>
            <a:off x="4698683" y="2640330"/>
            <a:ext cx="353378" cy="414020"/>
          </a:xfrm>
          <a:prstGeom prst="rect">
            <a:avLst/>
          </a:prstGeom>
          <a:noFill/>
        </p:spPr>
        <p:txBody>
          <a:bodyPr wrap="square" rtlCol="0" anchor="t">
            <a:spAutoFit/>
          </a:bodyPr>
          <a:lstStyle/>
          <a:p>
            <a:r>
              <a:rPr sz="2100" b="1">
                <a:solidFill>
                  <a:srgbClr val="FF0000"/>
                </a:solidFill>
                <a:latin typeface="Times New Roman" panose="02020603050405020304" pitchFamily="18" charset="0"/>
                <a:ea typeface="微软雅黑" panose="020B0503020204020204" pitchFamily="34" charset="-122"/>
                <a:sym typeface="+mn-ea"/>
              </a:rPr>
              <a:t>×</a:t>
            </a:r>
            <a:endParaRPr lang="zh-CN" altLang="en-US" sz="2100" b="1">
              <a:solidFill>
                <a:srgbClr val="FF0000"/>
              </a:solidFill>
              <a:latin typeface="Times New Roman" panose="02020603050405020304" pitchFamily="18" charset="0"/>
              <a:ea typeface="微软雅黑" panose="020B0503020204020204" pitchFamily="34" charset="-122"/>
              <a:sym typeface="+mn-ea"/>
            </a:endParaRPr>
          </a:p>
        </p:txBody>
      </p:sp>
      <p:sp>
        <p:nvSpPr>
          <p:cNvPr id="2" name="文本框 1"/>
          <p:cNvSpPr txBox="1"/>
          <p:nvPr/>
        </p:nvSpPr>
        <p:spPr>
          <a:xfrm>
            <a:off x="239554" y="2989421"/>
            <a:ext cx="5112068" cy="1060450"/>
          </a:xfrm>
          <a:prstGeom prst="rect">
            <a:avLst/>
          </a:prstGeom>
          <a:noFill/>
        </p:spPr>
        <p:txBody>
          <a:bodyPr wrap="square" rtlCol="0" anchor="t">
            <a:spAutoFit/>
          </a:bodyPr>
          <a:lstStyle/>
          <a:p>
            <a:pPr indent="0" algn="just">
              <a:lnSpc>
                <a:spcPct val="150000"/>
              </a:lnSpc>
            </a:pPr>
            <a:r>
              <a:rPr sz="2100" b="1">
                <a:latin typeface="Times New Roman" panose="02020603050405020304" pitchFamily="18" charset="0"/>
                <a:ea typeface="微软雅黑" panose="020B0503020204020204" pitchFamily="34" charset="-122"/>
                <a:sym typeface="+mn-ea"/>
              </a:rPr>
              <a:t>错误类型</a:t>
            </a:r>
            <a:r>
              <a:rPr sz="2100">
                <a:latin typeface="Times New Roman" panose="02020603050405020304" pitchFamily="18" charset="0"/>
                <a:ea typeface="微软雅黑" panose="020B0503020204020204" pitchFamily="34" charset="-122"/>
                <a:sym typeface="+mn-ea"/>
              </a:rPr>
              <a:t>:藕断丝连</a:t>
            </a:r>
            <a:endParaRPr sz="2100">
              <a:latin typeface="Times New Roman" panose="02020603050405020304" pitchFamily="18" charset="0"/>
              <a:ea typeface="微软雅黑" panose="020B0503020204020204" pitchFamily="34" charset="-122"/>
              <a:sym typeface="+mn-ea"/>
            </a:endParaRPr>
          </a:p>
          <a:p>
            <a:pPr indent="0" algn="just">
              <a:lnSpc>
                <a:spcPct val="150000"/>
              </a:lnSpc>
            </a:pPr>
            <a:r>
              <a:rPr sz="2100" b="1">
                <a:latin typeface="Times New Roman" panose="02020603050405020304" pitchFamily="18" charset="0"/>
                <a:ea typeface="微软雅黑" panose="020B0503020204020204" pitchFamily="34" charset="-122"/>
                <a:sym typeface="+mn-ea"/>
              </a:rPr>
              <a:t>改正</a:t>
            </a:r>
            <a:r>
              <a:rPr sz="2100">
                <a:latin typeface="Times New Roman" panose="02020603050405020304" pitchFamily="18" charset="0"/>
                <a:ea typeface="微软雅黑" panose="020B0503020204020204" pitchFamily="34" charset="-122"/>
                <a:sym typeface="+mn-ea"/>
              </a:rPr>
              <a:t>:删掉“我们”｡</a:t>
            </a:r>
            <a:endParaRPr lang="zh-CN" altLang="en-US" sz="21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3969385"/>
          </a:xfrm>
          <a:prstGeom prst="rect">
            <a:avLst/>
          </a:prstGeom>
          <a:noFill/>
          <a:ln w="28575">
            <a:solidFill>
              <a:srgbClr val="ED7D31"/>
            </a:solidFill>
            <a:prstDash val="dash"/>
          </a:ln>
        </p:spPr>
        <p:txBody>
          <a:bodyPr wrap="square">
            <a:spAutoFit/>
          </a:bodyPr>
          <a:lstStyle/>
          <a:p>
            <a:pPr indent="0" algn="just">
              <a:lnSpc>
                <a:spcPct val="150000"/>
              </a:lnSpc>
            </a:pPr>
            <a:r>
              <a:rPr sz="2100">
                <a:latin typeface="Times New Roman" panose="02020603050405020304" pitchFamily="18" charset="0"/>
                <a:ea typeface="微软雅黑" panose="020B0503020204020204" pitchFamily="34" charset="-122"/>
                <a:sym typeface="+mn-ea"/>
              </a:rPr>
              <a:t>7.下列句子中没有语病的一项是（</a:t>
            </a:r>
            <a:r>
              <a:rPr lang="en-US" sz="2100">
                <a:latin typeface="Times New Roman" panose="02020603050405020304" pitchFamily="18" charset="0"/>
                <a:ea typeface="微软雅黑" panose="020B0503020204020204" pitchFamily="34" charset="-122"/>
                <a:sym typeface="+mn-ea"/>
              </a:rPr>
              <a:t>	</a:t>
            </a:r>
            <a:r>
              <a:rPr sz="2100">
                <a:latin typeface="Times New Roman" panose="02020603050405020304" pitchFamily="18" charset="0"/>
                <a:ea typeface="微软雅黑" panose="020B0503020204020204" pitchFamily="34" charset="-122"/>
                <a:sym typeface="+mn-ea"/>
              </a:rPr>
              <a:t>）</a:t>
            </a:r>
            <a:endParaRPr sz="2100">
              <a:latin typeface="Times New Roman" panose="02020603050405020304" pitchFamily="18" charset="0"/>
              <a:ea typeface="微软雅黑" panose="020B0503020204020204" pitchFamily="34" charset="-122"/>
              <a:sym typeface="+mn-ea"/>
            </a:endParaRPr>
          </a:p>
          <a:p>
            <a:pPr indent="0" algn="just">
              <a:lnSpc>
                <a:spcPct val="150000"/>
              </a:lnSpc>
            </a:pPr>
            <a:r>
              <a:rPr sz="2100">
                <a:latin typeface="Times New Roman" panose="02020603050405020304" pitchFamily="18" charset="0"/>
                <a:ea typeface="微软雅黑" panose="020B0503020204020204" pitchFamily="34" charset="-122"/>
                <a:sym typeface="+mn-ea"/>
              </a:rPr>
              <a:t>A.预计到本世纪30年代,中国将进入人口老龄化的高峰期｡</a:t>
            </a:r>
            <a:endParaRPr sz="2100">
              <a:latin typeface="Times New Roman" panose="02020603050405020304" pitchFamily="18" charset="0"/>
              <a:ea typeface="微软雅黑" panose="020B0503020204020204" pitchFamily="34" charset="-122"/>
              <a:sym typeface="+mn-ea"/>
            </a:endParaRPr>
          </a:p>
          <a:p>
            <a:pPr indent="0" algn="just">
              <a:lnSpc>
                <a:spcPct val="150000"/>
              </a:lnSpc>
            </a:pPr>
            <a:r>
              <a:rPr sz="2100">
                <a:latin typeface="Times New Roman" panose="02020603050405020304" pitchFamily="18" charset="0"/>
                <a:ea typeface="微软雅黑" panose="020B0503020204020204" pitchFamily="34" charset="-122"/>
                <a:sym typeface="+mn-ea"/>
              </a:rPr>
              <a:t>B.一切事物总是在不断发展变化的,这是由于事物的内部矛盾以及自然和社会的种种外因影响所决定的｡</a:t>
            </a:r>
            <a:endParaRPr sz="2100">
              <a:latin typeface="Times New Roman" panose="02020603050405020304" pitchFamily="18" charset="0"/>
              <a:ea typeface="微软雅黑" panose="020B0503020204020204" pitchFamily="34" charset="-122"/>
              <a:sym typeface="+mn-ea"/>
            </a:endParaRPr>
          </a:p>
          <a:p>
            <a:pPr indent="0" algn="just">
              <a:lnSpc>
                <a:spcPct val="150000"/>
              </a:lnSpc>
            </a:pPr>
            <a:r>
              <a:rPr sz="2100">
                <a:latin typeface="Times New Roman" panose="02020603050405020304" pitchFamily="18" charset="0"/>
                <a:ea typeface="微软雅黑" panose="020B0503020204020204" pitchFamily="34" charset="-122"/>
                <a:sym typeface="+mn-ea"/>
              </a:rPr>
              <a:t>C.这次网络培训班的学员,除北大本校学员外,还有来自清华大学等15所高校的教师､学生和科技工作者也参加了学习｡</a:t>
            </a:r>
            <a:endParaRPr sz="2100">
              <a:latin typeface="Times New Roman" panose="02020603050405020304" pitchFamily="18" charset="0"/>
              <a:ea typeface="微软雅黑" panose="020B0503020204020204" pitchFamily="34" charset="-122"/>
              <a:sym typeface="+mn-ea"/>
            </a:endParaRPr>
          </a:p>
          <a:p>
            <a:pPr indent="0" algn="just">
              <a:lnSpc>
                <a:spcPct val="150000"/>
              </a:lnSpc>
            </a:pPr>
            <a:r>
              <a:rPr sz="2100">
                <a:latin typeface="Times New Roman" panose="02020603050405020304" pitchFamily="18" charset="0"/>
                <a:ea typeface="微软雅黑" panose="020B0503020204020204" pitchFamily="34" charset="-122"/>
                <a:sym typeface="+mn-ea"/>
              </a:rPr>
              <a:t>D.王维在继承传统的基础上,努力创造的具有鲜明个性的意境,丰富了山水诗的表达技巧,对诗歌发展作出了贡献｡</a:t>
            </a:r>
            <a:endParaRPr sz="2100">
              <a:latin typeface="Times New Roman" panose="02020603050405020304" pitchFamily="18" charset="0"/>
              <a:ea typeface="微软雅黑" panose="020B0503020204020204" pitchFamily="34" charset="-122"/>
              <a:sym typeface="+mn-ea"/>
            </a:endParaRPr>
          </a:p>
        </p:txBody>
      </p:sp>
      <p:sp>
        <p:nvSpPr>
          <p:cNvPr id="2" name="文本框 1"/>
          <p:cNvSpPr txBox="1"/>
          <p:nvPr/>
        </p:nvSpPr>
        <p:spPr>
          <a:xfrm>
            <a:off x="4168140" y="1687354"/>
            <a:ext cx="407670" cy="414020"/>
          </a:xfrm>
          <a:prstGeom prst="rect">
            <a:avLst/>
          </a:prstGeom>
          <a:noFill/>
        </p:spPr>
        <p:txBody>
          <a:bodyPr wrap="square" rtlCol="0" anchor="t">
            <a:spAutoFit/>
          </a:bodyPr>
          <a:lstStyle/>
          <a:p>
            <a:r>
              <a:rPr lang="en-US" sz="2100" b="1">
                <a:solidFill>
                  <a:srgbClr val="FF0000"/>
                </a:solidFill>
                <a:latin typeface="Times New Roman" panose="02020603050405020304" pitchFamily="18" charset="0"/>
                <a:ea typeface="微软雅黑" panose="020B0503020204020204" pitchFamily="34" charset="-122"/>
                <a:sym typeface="+mn-ea"/>
              </a:rPr>
              <a:t>A</a:t>
            </a:r>
            <a:endParaRPr lang="en-US" sz="2100" b="1">
              <a:solidFill>
                <a:srgbClr val="FF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1545590"/>
          </a:xfrm>
          <a:prstGeom prst="rect">
            <a:avLst/>
          </a:prstGeom>
          <a:noFill/>
          <a:ln w="28575">
            <a:solidFill>
              <a:srgbClr val="ED7D31"/>
            </a:solidFill>
            <a:prstDash val="dash"/>
          </a:ln>
        </p:spPr>
        <p:txBody>
          <a:bodyPr wrap="square">
            <a:spAutoFit/>
          </a:bodyPr>
          <a:lstStyle/>
          <a:p>
            <a:pPr indent="0" algn="just">
              <a:lnSpc>
                <a:spcPct val="150000"/>
              </a:lnSpc>
            </a:pPr>
            <a:r>
              <a:rPr sz="2100" b="1" dirty="0">
                <a:latin typeface="Times New Roman" panose="02020603050405020304" pitchFamily="18" charset="0"/>
                <a:ea typeface="微软雅黑" panose="020B0503020204020204" pitchFamily="34" charset="-122"/>
                <a:sym typeface="+mn-ea"/>
              </a:rPr>
              <a:t>解析</a:t>
            </a:r>
            <a:r>
              <a:rPr sz="2100" dirty="0">
                <a:latin typeface="Times New Roman" panose="02020603050405020304" pitchFamily="18" charset="0"/>
                <a:ea typeface="微软雅黑" panose="020B0503020204020204" pitchFamily="34" charset="-122"/>
                <a:sym typeface="+mn-ea"/>
              </a:rPr>
              <a:t>:B.</a:t>
            </a:r>
            <a:r>
              <a:rPr sz="2100" dirty="0" err="1">
                <a:latin typeface="Times New Roman" panose="02020603050405020304" pitchFamily="18" charset="0"/>
                <a:ea typeface="微软雅黑" panose="020B0503020204020204" pitchFamily="34" charset="-122"/>
                <a:sym typeface="+mn-ea"/>
              </a:rPr>
              <a:t>举棋不定</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这是由于</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的缘故”和“这是由</a:t>
            </a:r>
            <a:r>
              <a:rPr sz="2100" dirty="0">
                <a:latin typeface="Times New Roman" panose="02020603050405020304" pitchFamily="18" charset="0"/>
                <a:ea typeface="微软雅黑" panose="020B0503020204020204" pitchFamily="34" charset="-122"/>
                <a:sym typeface="+mn-ea"/>
              </a:rPr>
              <a:t>······决定的”套在一起而造成语病,可将“由于”改为“由”或将“所决定的”改为“的缘故”;C.藕断丝连,应删掉“也参加了学习”;D.中途易辙,将“创造的”改为“创造了”｡</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5746" y="1543050"/>
            <a:ext cx="8515826" cy="575786"/>
            <a:chOff x="537" y="1440"/>
            <a:chExt cx="17881" cy="1209"/>
          </a:xfrm>
        </p:grpSpPr>
        <p:sp>
          <p:nvSpPr>
            <p:cNvPr id="3" name="矩形 2"/>
            <p:cNvSpPr/>
            <p:nvPr/>
          </p:nvSpPr>
          <p:spPr>
            <a:xfrm>
              <a:off x="537" y="1440"/>
              <a:ext cx="17881" cy="1209"/>
            </a:xfrm>
            <a:prstGeom prst="rect">
              <a:avLst/>
            </a:prstGeom>
          </p:spPr>
          <p:txBody>
            <a:bodyPr wrap="square">
              <a:spAutoFit/>
            </a:bodyPr>
            <a:lstStyle/>
            <a:p>
              <a:pPr algn="just">
                <a:lnSpc>
                  <a:spcPct val="150000"/>
                </a:lnSpc>
                <a:spcAft>
                  <a:spcPts val="0"/>
                </a:spcAft>
              </a:pPr>
              <a:r>
                <a:rPr lang="zh-CN" altLang="en-US" sz="210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10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6 表意不明</a:t>
              </a:r>
              <a:endParaRPr lang="en-US" altLang="zh-CN" sz="210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
        <p:nvSpPr>
          <p:cNvPr id="5" name="文本框 4"/>
          <p:cNvSpPr txBox="1"/>
          <p:nvPr/>
        </p:nvSpPr>
        <p:spPr>
          <a:xfrm>
            <a:off x="255746" y="1982153"/>
            <a:ext cx="8621078" cy="3484245"/>
          </a:xfrm>
          <a:prstGeom prst="rect">
            <a:avLst/>
          </a:prstGeom>
          <a:noFill/>
          <a:ln w="9525">
            <a:noFill/>
          </a:ln>
        </p:spPr>
        <p:txBody>
          <a:bodyPr wrap="square">
            <a:spAutoFit/>
          </a:bodyPr>
          <a:lstStyle/>
          <a:p>
            <a:pPr indent="0"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zh-CN" sz="2100" dirty="0">
                <a:latin typeface="Times New Roman" panose="02020603050405020304" pitchFamily="18" charset="0"/>
                <a:ea typeface="微软雅黑" panose="020B0503020204020204" pitchFamily="34" charset="-122"/>
              </a:rPr>
              <a:t>表意不明指句子所要表达的意思</a:t>
            </a:r>
            <a:r>
              <a:rPr lang="zh-CN" altLang="zh-CN" sz="2100" dirty="0">
                <a:solidFill>
                  <a:schemeClr val="tx1"/>
                </a:solidFill>
                <a:latin typeface="Times New Roman" panose="02020603050405020304" pitchFamily="18" charset="0"/>
                <a:ea typeface="微软雅黑" panose="020B0503020204020204" pitchFamily="34" charset="-122"/>
              </a:rPr>
              <a:t>不清楚､不明了</a:t>
            </a:r>
            <a:r>
              <a:rPr lang="zh-CN" altLang="zh-CN" sz="2100" dirty="0">
                <a:latin typeface="Times New Roman" panose="02020603050405020304" pitchFamily="18" charset="0"/>
                <a:ea typeface="微软雅黑" panose="020B0503020204020204" pitchFamily="34" charset="-122"/>
              </a:rPr>
              <a:t>｡主要的错误类型分为</a:t>
            </a:r>
            <a:r>
              <a:rPr lang="zh-CN" altLang="zh-CN" sz="2100" dirty="0">
                <a:solidFill>
                  <a:srgbClr val="00B0F0"/>
                </a:solidFill>
                <a:latin typeface="Times New Roman" panose="02020603050405020304" pitchFamily="18" charset="0"/>
                <a:ea typeface="微软雅黑" panose="020B0503020204020204" pitchFamily="34" charset="-122"/>
              </a:rPr>
              <a:t>存在歧义</a:t>
            </a:r>
            <a:r>
              <a:rPr lang="zh-CN" altLang="zh-CN" sz="2100" dirty="0">
                <a:latin typeface="Times New Roman" panose="02020603050405020304" pitchFamily="18" charset="0"/>
                <a:ea typeface="微软雅黑" panose="020B0503020204020204" pitchFamily="34" charset="-122"/>
              </a:rPr>
              <a:t>和</a:t>
            </a:r>
            <a:r>
              <a:rPr lang="zh-CN" altLang="zh-CN" sz="2100" dirty="0">
                <a:solidFill>
                  <a:srgbClr val="00B0F0"/>
                </a:solidFill>
                <a:latin typeface="Times New Roman" panose="02020603050405020304" pitchFamily="18" charset="0"/>
                <a:ea typeface="微软雅黑" panose="020B0503020204020204" pitchFamily="34" charset="-122"/>
              </a:rPr>
              <a:t>指代不明</a:t>
            </a:r>
            <a:r>
              <a:rPr lang="zh-CN" altLang="zh-CN" sz="2100" dirty="0">
                <a:latin typeface="Times New Roman" panose="02020603050405020304" pitchFamily="18" charset="0"/>
                <a:ea typeface="微软雅黑" panose="020B0503020204020204" pitchFamily="34" charset="-122"/>
              </a:rPr>
              <a:t>两种｡</a:t>
            </a:r>
            <a:endParaRPr lang="zh-CN" altLang="zh-CN" sz="2100" dirty="0">
              <a:latin typeface="Times New Roman" panose="02020603050405020304" pitchFamily="18" charset="0"/>
              <a:ea typeface="微软雅黑" panose="020B0503020204020204" pitchFamily="34" charset="-122"/>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rPr>
              <a:t>	</a:t>
            </a:r>
            <a:r>
              <a:rPr lang="en-US" altLang="zh-CN" sz="2100" b="1" dirty="0">
                <a:latin typeface="Times New Roman" panose="02020603050405020304" pitchFamily="18" charset="0"/>
                <a:ea typeface="微软雅黑" panose="020B0503020204020204" pitchFamily="34" charset="-122"/>
              </a:rPr>
              <a:t>1.</a:t>
            </a:r>
            <a:r>
              <a:rPr lang="zh-CN" altLang="zh-CN" sz="2100" b="1" dirty="0">
                <a:latin typeface="Times New Roman" panose="02020603050405020304" pitchFamily="18" charset="0"/>
                <a:ea typeface="微软雅黑" panose="020B0503020204020204" pitchFamily="34" charset="-122"/>
              </a:rPr>
              <a:t>存在歧义</a:t>
            </a:r>
            <a:endParaRPr lang="zh-CN" altLang="zh-CN" sz="2100" dirty="0">
              <a:latin typeface="Times New Roman" panose="02020603050405020304" pitchFamily="18" charset="0"/>
              <a:ea typeface="微软雅黑" panose="020B0503020204020204" pitchFamily="34" charset="-122"/>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zh-CN" sz="2100" dirty="0">
                <a:latin typeface="Times New Roman" panose="02020603050405020304" pitchFamily="18" charset="0"/>
                <a:ea typeface="微软雅黑" panose="020B0503020204020204" pitchFamily="34" charset="-122"/>
              </a:rPr>
              <a:t>一个句子在理解上会产生两种可能</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也就是说</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这个句子可以这样理解也可以那样理解｡</a:t>
            </a:r>
            <a:endParaRPr lang="zh-CN" altLang="zh-CN" sz="2100" dirty="0">
              <a:latin typeface="Times New Roman" panose="02020603050405020304" pitchFamily="18" charset="0"/>
              <a:ea typeface="微软雅黑" panose="020B0503020204020204" pitchFamily="34" charset="-122"/>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zh-CN" sz="2100" b="1" dirty="0">
                <a:latin typeface="Times New Roman" panose="02020603050405020304" pitchFamily="18" charset="0"/>
                <a:ea typeface="微软雅黑" panose="020B0503020204020204" pitchFamily="34" charset="-122"/>
              </a:rPr>
              <a:t>例句一</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奶奶看到我俩非常高兴</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就急忙从炕上下来</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拉住我们的手问这问那｡</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55746" y="1544003"/>
            <a:ext cx="8621078" cy="2999740"/>
          </a:xfrm>
          <a:prstGeom prst="rect">
            <a:avLst/>
          </a:prstGeom>
          <a:noFill/>
          <a:ln w="9525">
            <a:noFill/>
          </a:ln>
        </p:spPr>
        <p:txBody>
          <a:bodyPr wrap="square">
            <a:spAutoFit/>
          </a:bodyPr>
          <a:lstStyle/>
          <a:p>
            <a:pPr indent="0"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zh-CN" sz="2100" b="1" dirty="0">
                <a:latin typeface="Times New Roman" panose="02020603050405020304" pitchFamily="18" charset="0"/>
                <a:ea typeface="微软雅黑" panose="020B0503020204020204" pitchFamily="34" charset="-122"/>
                <a:sym typeface="+mn-ea"/>
              </a:rPr>
              <a:t>修改意见</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到底是奶奶看到我俩后</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非常高兴</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还是奶奶看到</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我俩非常高兴</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理解存在歧义｡应改为</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奶奶看到</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我俩非常高兴······</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或</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奶奶看到我俩</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非常高兴······</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zh-CN" sz="2100" b="1" dirty="0">
                <a:latin typeface="Times New Roman" panose="02020603050405020304" pitchFamily="18" charset="0"/>
                <a:ea typeface="微软雅黑" panose="020B0503020204020204" pitchFamily="34" charset="-122"/>
              </a:rPr>
              <a:t>例句二</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这房子的门一直没有锁｡</a:t>
            </a:r>
            <a:endParaRPr lang="zh-CN" altLang="zh-CN" sz="2100" dirty="0">
              <a:latin typeface="Times New Roman" panose="02020603050405020304" pitchFamily="18" charset="0"/>
              <a:ea typeface="微软雅黑" panose="020B0503020204020204" pitchFamily="34" charset="-122"/>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zh-CN" sz="2100" b="1" dirty="0">
                <a:latin typeface="Times New Roman" panose="02020603050405020304" pitchFamily="18" charset="0"/>
                <a:ea typeface="微软雅黑" panose="020B0503020204020204" pitchFamily="34" charset="-122"/>
              </a:rPr>
              <a:t>修改意见</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门没有锁</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存在歧义</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锁</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可以理解为名词或动词｡应改为</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门一直没有锁上</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或</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门一直没有安装锁</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9554" y="1534954"/>
            <a:ext cx="8621078" cy="4291330"/>
          </a:xfrm>
          <a:prstGeom prst="rect">
            <a:avLst/>
          </a:prstGeom>
          <a:noFill/>
          <a:ln w="9525">
            <a:noFill/>
          </a:ln>
        </p:spPr>
        <p:txBody>
          <a:bodyPr wrap="square">
            <a:spAutoFit/>
          </a:bodyPr>
          <a:lstStyle/>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en-US" altLang="zh-CN" sz="2100" b="1" dirty="0">
                <a:latin typeface="Times New Roman" panose="02020603050405020304" pitchFamily="18" charset="0"/>
                <a:ea typeface="微软雅黑" panose="020B0503020204020204" pitchFamily="34" charset="-122"/>
              </a:rPr>
              <a:t>2.</a:t>
            </a:r>
            <a:r>
              <a:rPr lang="zh-CN" altLang="zh-CN" sz="2100" b="1" dirty="0">
                <a:latin typeface="Times New Roman" panose="02020603050405020304" pitchFamily="18" charset="0"/>
                <a:ea typeface="微软雅黑" panose="020B0503020204020204" pitchFamily="34" charset="-122"/>
              </a:rPr>
              <a:t>指代不明</a:t>
            </a:r>
            <a:endParaRPr lang="zh-CN" altLang="zh-CN" sz="2100" dirty="0">
              <a:latin typeface="Times New Roman" panose="02020603050405020304" pitchFamily="18" charset="0"/>
              <a:ea typeface="微软雅黑" panose="020B0503020204020204" pitchFamily="34" charset="-122"/>
            </a:endParaRPr>
          </a:p>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zh-CN" altLang="zh-CN" sz="2100" dirty="0">
                <a:latin typeface="Times New Roman" panose="02020603050405020304" pitchFamily="18" charset="0"/>
                <a:ea typeface="微软雅黑" panose="020B0503020204020204" pitchFamily="34" charset="-122"/>
              </a:rPr>
              <a:t>一般句子中有两个及以上的人物</a:t>
            </a:r>
            <a:r>
              <a:rPr lang="en-US" altLang="zh-CN" sz="2100" dirty="0">
                <a:latin typeface="Times New Roman" panose="02020603050405020304" pitchFamily="18" charset="0"/>
                <a:ea typeface="微软雅黑" panose="020B0503020204020204" pitchFamily="34" charset="-122"/>
              </a:rPr>
              <a:t>,</a:t>
            </a:r>
            <a:r>
              <a:rPr lang="zh-CN" altLang="zh-CN" sz="2100" dirty="0">
                <a:solidFill>
                  <a:srgbClr val="00B0F0"/>
                </a:solidFill>
                <a:latin typeface="Times New Roman" panose="02020603050405020304" pitchFamily="18" charset="0"/>
                <a:ea typeface="微软雅黑" panose="020B0503020204020204" pitchFamily="34" charset="-122"/>
              </a:rPr>
              <a:t>表达不清楚</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无法让读者明白究竟是</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谁</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这就是指代不明｡</a:t>
            </a:r>
            <a:endParaRPr lang="zh-CN" altLang="zh-CN" sz="2100" dirty="0">
              <a:latin typeface="Times New Roman" panose="02020603050405020304" pitchFamily="18" charset="0"/>
              <a:ea typeface="微软雅黑" panose="020B0503020204020204" pitchFamily="34" charset="-122"/>
            </a:endParaRPr>
          </a:p>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zh-CN" altLang="zh-CN" sz="2100" b="1" dirty="0">
                <a:latin typeface="Times New Roman" panose="02020603050405020304" pitchFamily="18" charset="0"/>
                <a:ea typeface="微软雅黑" panose="020B0503020204020204" pitchFamily="34" charset="-122"/>
              </a:rPr>
              <a:t>例句一</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为了让患病的弟弟早日康复</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哥哥带上他的两个孩子踏上了漫长的寻医之路｡</a:t>
            </a:r>
            <a:endParaRPr lang="zh-CN" altLang="zh-CN" sz="2100" dirty="0">
              <a:latin typeface="Times New Roman" panose="02020603050405020304" pitchFamily="18" charset="0"/>
              <a:ea typeface="微软雅黑" panose="020B0503020204020204" pitchFamily="34" charset="-122"/>
            </a:endParaRPr>
          </a:p>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zh-CN" altLang="zh-CN" sz="2100" b="1" dirty="0">
                <a:latin typeface="Times New Roman" panose="02020603050405020304" pitchFamily="18" charset="0"/>
                <a:ea typeface="微软雅黑" panose="020B0503020204020204" pitchFamily="34" charset="-122"/>
              </a:rPr>
              <a:t>修改意见</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他</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指代不明</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应将</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他</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改为</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自己</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或</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弟弟</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zh-CN" altLang="zh-CN" sz="2100" b="1" dirty="0">
                <a:latin typeface="Times New Roman" panose="02020603050405020304" pitchFamily="18" charset="0"/>
                <a:ea typeface="微软雅黑" panose="020B0503020204020204" pitchFamily="34" charset="-122"/>
              </a:rPr>
              <a:t>例句二</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曾记否</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我与你认识的时候</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还是个十来岁的少年</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纯真无邪</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充满幻想｡</a:t>
            </a:r>
            <a:endParaRPr lang="zh-CN" altLang="zh-CN" sz="2100" dirty="0">
              <a:latin typeface="Times New Roman" panose="02020603050405020304" pitchFamily="18" charset="0"/>
              <a:ea typeface="微软雅黑" panose="020B0503020204020204" pitchFamily="34" charset="-122"/>
            </a:endParaRPr>
          </a:p>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zh-CN" altLang="zh-CN" sz="2100" b="1" dirty="0">
                <a:latin typeface="Times New Roman" panose="02020603050405020304" pitchFamily="18" charset="0"/>
                <a:ea typeface="微软雅黑" panose="020B0503020204020204" pitchFamily="34" charset="-122"/>
              </a:rPr>
              <a:t>修改意见</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句中的</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还是个十来岁的少年</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对象不明</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既可以理解为</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我</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也可以理解为</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你</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应在该分句前补上主语</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我</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或</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你</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5746" y="1543050"/>
            <a:ext cx="8515826" cy="575786"/>
            <a:chOff x="537" y="1440"/>
            <a:chExt cx="17881" cy="1209"/>
          </a:xfrm>
        </p:grpSpPr>
        <p:sp>
          <p:nvSpPr>
            <p:cNvPr id="3" name="矩形 2"/>
            <p:cNvSpPr/>
            <p:nvPr/>
          </p:nvSpPr>
          <p:spPr>
            <a:xfrm>
              <a:off x="537" y="1440"/>
              <a:ext cx="17881" cy="1209"/>
            </a:xfrm>
            <a:prstGeom prst="rect">
              <a:avLst/>
            </a:prstGeom>
          </p:spPr>
          <p:txBody>
            <a:bodyPr wrap="square">
              <a:spAutoFit/>
            </a:bodyPr>
            <a:lstStyle/>
            <a:p>
              <a:pPr algn="just">
                <a:lnSpc>
                  <a:spcPct val="150000"/>
                </a:lnSpc>
                <a:spcAft>
                  <a:spcPts val="0"/>
                </a:spcAft>
              </a:pPr>
              <a:r>
                <a:rPr lang="zh-CN" altLang="en-US" sz="210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典例展示</a:t>
              </a:r>
              <a:endParaRPr lang="zh-CN" altLang="en-US" sz="210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100" dirty="0">
                <a:solidFill>
                  <a:srgbClr val="ED7D31"/>
                </a:solidFill>
                <a:latin typeface="Times New Roman" panose="02020603050405020304" pitchFamily="18" charset="0"/>
                <a:ea typeface="微软雅黑" panose="020B0503020204020204" pitchFamily="34" charset="-122"/>
              </a:endParaRPr>
            </a:p>
          </p:txBody>
        </p:sp>
      </p:grpSp>
      <p:sp>
        <p:nvSpPr>
          <p:cNvPr id="5" name="文本框 4"/>
          <p:cNvSpPr txBox="1"/>
          <p:nvPr/>
        </p:nvSpPr>
        <p:spPr>
          <a:xfrm>
            <a:off x="255746" y="2061210"/>
            <a:ext cx="8621078" cy="3484245"/>
          </a:xfrm>
          <a:prstGeom prst="rect">
            <a:avLst/>
          </a:prstGeom>
          <a:noFill/>
          <a:ln w="28575">
            <a:solidFill>
              <a:srgbClr val="ED7D31"/>
            </a:solidFill>
            <a:prstDash val="dash"/>
          </a:ln>
        </p:spPr>
        <p:txBody>
          <a:bodyPr wrap="square">
            <a:spAutoFit/>
          </a:bodyPr>
          <a:lstStyle/>
          <a:p>
            <a:pPr algn="just">
              <a:lnSpc>
                <a:spcPct val="150000"/>
              </a:lnSpc>
            </a:pPr>
            <a:r>
              <a:rPr lang="zh-CN" altLang="zh-CN" sz="2100" dirty="0">
                <a:latin typeface="Times New Roman" panose="02020603050405020304" pitchFamily="18" charset="0"/>
                <a:ea typeface="微软雅黑" panose="020B0503020204020204" pitchFamily="34" charset="-122"/>
              </a:rPr>
              <a:t>判断下列句子是否有语病</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没有语病的打</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有语病的打</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标注具体的病句类型</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并改正｡</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zh-CN" sz="2100" dirty="0">
                <a:latin typeface="Times New Roman" panose="02020603050405020304" pitchFamily="18" charset="0"/>
                <a:ea typeface="微软雅黑" panose="020B0503020204020204" pitchFamily="34" charset="-122"/>
              </a:rPr>
              <a:t>有过艰苦的岁月</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我们兄弟手足情深</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在这中秋之夜</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我怎能丢下残疾的哥哥和弟弟去看精彩的演出呢</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	</a:t>
            </a:r>
            <a:r>
              <a:rPr lang="zh-CN"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endParaRPr lang="zh-CN" altLang="zh-CN" sz="2100" dirty="0">
              <a:latin typeface="Times New Roman" panose="02020603050405020304" pitchFamily="18" charset="0"/>
              <a:ea typeface="微软雅黑" panose="020B0503020204020204" pitchFamily="34" charset="-122"/>
            </a:endParaRPr>
          </a:p>
          <a:p>
            <a:pPr algn="just">
              <a:lnSpc>
                <a:spcPct val="150000"/>
              </a:lnSpc>
            </a:pPr>
            <a:endParaRPr lang="zh-CN" altLang="zh-CN" sz="2100" dirty="0">
              <a:latin typeface="Times New Roman" panose="02020603050405020304" pitchFamily="18" charset="0"/>
              <a:ea typeface="微软雅黑" panose="020B0503020204020204" pitchFamily="34" charset="-122"/>
            </a:endParaRPr>
          </a:p>
          <a:p>
            <a:pPr algn="just">
              <a:lnSpc>
                <a:spcPct val="150000"/>
              </a:lnSpc>
            </a:pPr>
            <a:endParaRPr lang="zh-CN" altLang="zh-CN" sz="2100" dirty="0">
              <a:latin typeface="Times New Roman" panose="02020603050405020304" pitchFamily="18" charset="0"/>
              <a:ea typeface="微软雅黑" panose="020B0503020204020204" pitchFamily="34" charset="-122"/>
            </a:endParaRPr>
          </a:p>
        </p:txBody>
      </p:sp>
      <p:sp>
        <p:nvSpPr>
          <p:cNvPr id="6" name="文本框 5"/>
          <p:cNvSpPr txBox="1"/>
          <p:nvPr/>
        </p:nvSpPr>
        <p:spPr>
          <a:xfrm>
            <a:off x="4008596" y="3596640"/>
            <a:ext cx="353378" cy="414020"/>
          </a:xfrm>
          <a:prstGeom prst="rect">
            <a:avLst/>
          </a:prstGeom>
          <a:noFill/>
        </p:spPr>
        <p:txBody>
          <a:bodyPr wrap="square" rtlCol="0" anchor="t">
            <a:spAutoFit/>
          </a:bodyPr>
          <a:lstStyle/>
          <a:p>
            <a:r>
              <a:rPr sz="2100" b="1">
                <a:solidFill>
                  <a:srgbClr val="FF0000"/>
                </a:solidFill>
                <a:latin typeface="Times New Roman" panose="02020603050405020304" pitchFamily="18" charset="0"/>
                <a:ea typeface="微软雅黑" panose="020B0503020204020204" pitchFamily="34" charset="-122"/>
                <a:sym typeface="+mn-ea"/>
              </a:rPr>
              <a:t>×</a:t>
            </a:r>
            <a:endParaRPr lang="zh-CN" altLang="en-US" sz="2100" b="1">
              <a:solidFill>
                <a:srgbClr val="FF0000"/>
              </a:solidFill>
              <a:latin typeface="Times New Roman" panose="02020603050405020304" pitchFamily="18" charset="0"/>
              <a:ea typeface="微软雅黑" panose="020B0503020204020204" pitchFamily="34" charset="-122"/>
              <a:sym typeface="+mn-ea"/>
            </a:endParaRPr>
          </a:p>
        </p:txBody>
      </p:sp>
      <p:sp>
        <p:nvSpPr>
          <p:cNvPr id="7" name="文本框 6"/>
          <p:cNvSpPr txBox="1"/>
          <p:nvPr/>
        </p:nvSpPr>
        <p:spPr>
          <a:xfrm>
            <a:off x="261938" y="3988118"/>
            <a:ext cx="8620601" cy="1545590"/>
          </a:xfrm>
          <a:prstGeom prst="rect">
            <a:avLst/>
          </a:prstGeom>
          <a:noFill/>
        </p:spPr>
        <p:txBody>
          <a:bodyPr wrap="square" rtlCol="0" anchor="t">
            <a:spAutoFit/>
          </a:bodyPr>
          <a:lstStyle/>
          <a:p>
            <a:pPr algn="just">
              <a:lnSpc>
                <a:spcPct val="150000"/>
              </a:lnSpc>
            </a:pPr>
            <a:r>
              <a:rPr lang="zh-CN" altLang="zh-CN" sz="2100" b="1" dirty="0">
                <a:latin typeface="Times New Roman" panose="02020603050405020304" pitchFamily="18" charset="0"/>
                <a:ea typeface="微软雅黑" panose="020B0503020204020204" pitchFamily="34" charset="-122"/>
                <a:sym typeface="+mn-ea"/>
              </a:rPr>
              <a:t>错误类型</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存在歧义</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r>
              <a:rPr lang="zh-CN" altLang="zh-CN" sz="2100" b="1" dirty="0">
                <a:latin typeface="Times New Roman" panose="02020603050405020304" pitchFamily="18" charset="0"/>
                <a:ea typeface="微软雅黑" panose="020B0503020204020204" pitchFamily="34" charset="-122"/>
                <a:sym typeface="+mn-ea"/>
              </a:rPr>
              <a:t>改正</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应改为</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我怎能丢下残疾的哥哥</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和弟弟一起去看精彩的演出呢</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或者</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我怎能丢下残疾的哥哥和弟弟</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一个人去看精彩的演出呢</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a:t>
            </a:r>
            <a:endParaRPr lang="zh-CN" altLang="en-US" sz="21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9554" y="1534954"/>
            <a:ext cx="8621078" cy="2999740"/>
          </a:xfrm>
          <a:prstGeom prst="rect">
            <a:avLst/>
          </a:prstGeom>
          <a:noFill/>
          <a:ln w="28575">
            <a:solidFill>
              <a:srgbClr val="ED7D31"/>
            </a:solidFill>
            <a:prstDash val="dash"/>
          </a:ln>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zh-CN" sz="2100" dirty="0">
                <a:latin typeface="Times New Roman" panose="02020603050405020304" pitchFamily="18" charset="0"/>
                <a:ea typeface="微软雅黑" panose="020B0503020204020204" pitchFamily="34" charset="-122"/>
              </a:rPr>
              <a:t>张老师才到我校</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许多老师还不认识｡（</a:t>
            </a:r>
            <a:r>
              <a:rPr lang="en-US" altLang="zh-CN" sz="2100" dirty="0">
                <a:latin typeface="Times New Roman" panose="02020603050405020304" pitchFamily="18" charset="0"/>
                <a:ea typeface="微软雅黑" panose="020B0503020204020204" pitchFamily="34" charset="-122"/>
              </a:rPr>
              <a:t>	</a:t>
            </a:r>
            <a:r>
              <a:rPr lang="zh-CN"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endParaRPr lang="en-US" altLang="zh-CN" sz="2100" dirty="0">
              <a:latin typeface="Times New Roman" panose="02020603050405020304" pitchFamily="18" charset="0"/>
              <a:ea typeface="微软雅黑" panose="020B0503020204020204" pitchFamily="34" charset="-122"/>
            </a:endParaRPr>
          </a:p>
          <a:p>
            <a:pPr algn="just">
              <a:lnSpc>
                <a:spcPct val="150000"/>
              </a:lnSpc>
            </a:pP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zh-CN" sz="2100" dirty="0">
                <a:latin typeface="Times New Roman" panose="02020603050405020304" pitchFamily="18" charset="0"/>
                <a:ea typeface="微软雅黑" panose="020B0503020204020204" pitchFamily="34" charset="-122"/>
              </a:rPr>
              <a:t>风靡一时的电影《流浪地球》改编自我国著名科幻作家刘慈欣的同名小说｡（</a:t>
            </a:r>
            <a:r>
              <a:rPr lang="en-US" altLang="zh-CN" sz="2100" dirty="0">
                <a:latin typeface="Times New Roman" panose="02020603050405020304" pitchFamily="18" charset="0"/>
                <a:ea typeface="微软雅黑" panose="020B0503020204020204" pitchFamily="34" charset="-122"/>
              </a:rPr>
              <a:t>	    </a:t>
            </a:r>
            <a:r>
              <a:rPr lang="zh-CN"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zh-CN" sz="2100" dirty="0">
                <a:latin typeface="Times New Roman" panose="02020603050405020304" pitchFamily="18" charset="0"/>
                <a:ea typeface="微软雅黑" panose="020B0503020204020204" pitchFamily="34" charset="-122"/>
              </a:rPr>
              <a:t>《贝多芬传》是我所读过的贝多芬传记中材料最为翔实的一部｡（</a:t>
            </a:r>
            <a:r>
              <a:rPr lang="en-US" altLang="zh-CN" sz="2100" dirty="0">
                <a:latin typeface="Times New Roman" panose="02020603050405020304" pitchFamily="18" charset="0"/>
                <a:ea typeface="微软雅黑" panose="020B0503020204020204" pitchFamily="34" charset="-122"/>
              </a:rPr>
              <a:t>	</a:t>
            </a:r>
            <a:r>
              <a:rPr lang="zh-CN"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p:txBody>
      </p:sp>
      <p:sp>
        <p:nvSpPr>
          <p:cNvPr id="6" name="文本框 5"/>
          <p:cNvSpPr txBox="1"/>
          <p:nvPr/>
        </p:nvSpPr>
        <p:spPr>
          <a:xfrm>
            <a:off x="4855369" y="1680686"/>
            <a:ext cx="353378" cy="414020"/>
          </a:xfrm>
          <a:prstGeom prst="rect">
            <a:avLst/>
          </a:prstGeom>
          <a:noFill/>
        </p:spPr>
        <p:txBody>
          <a:bodyPr wrap="square" rtlCol="0" anchor="t">
            <a:spAutoFit/>
          </a:bodyPr>
          <a:lstStyle/>
          <a:p>
            <a:r>
              <a:rPr sz="2100" b="1">
                <a:solidFill>
                  <a:srgbClr val="FF0000"/>
                </a:solidFill>
                <a:latin typeface="Times New Roman" panose="02020603050405020304" pitchFamily="18" charset="0"/>
                <a:ea typeface="微软雅黑" panose="020B0503020204020204" pitchFamily="34" charset="-122"/>
                <a:sym typeface="+mn-ea"/>
              </a:rPr>
              <a:t>×</a:t>
            </a:r>
            <a:endParaRPr lang="zh-CN" altLang="en-US" sz="2100" b="1">
              <a:solidFill>
                <a:srgbClr val="FF0000"/>
              </a:solidFill>
              <a:latin typeface="Times New Roman" panose="02020603050405020304" pitchFamily="18" charset="0"/>
              <a:ea typeface="微软雅黑" panose="020B0503020204020204" pitchFamily="34" charset="-122"/>
              <a:sym typeface="+mn-ea"/>
            </a:endParaRPr>
          </a:p>
        </p:txBody>
      </p:sp>
      <p:sp>
        <p:nvSpPr>
          <p:cNvPr id="7" name="文本框 6"/>
          <p:cNvSpPr txBox="1"/>
          <p:nvPr/>
        </p:nvSpPr>
        <p:spPr>
          <a:xfrm>
            <a:off x="261938" y="2039303"/>
            <a:ext cx="8620601" cy="1060450"/>
          </a:xfrm>
          <a:prstGeom prst="rect">
            <a:avLst/>
          </a:prstGeom>
          <a:noFill/>
        </p:spPr>
        <p:txBody>
          <a:bodyPr wrap="square" rtlCol="0" anchor="t">
            <a:spAutoFit/>
          </a:bodyPr>
          <a:lstStyle/>
          <a:p>
            <a:pPr algn="just">
              <a:lnSpc>
                <a:spcPct val="150000"/>
              </a:lnSpc>
            </a:pPr>
            <a:r>
              <a:rPr lang="zh-CN" altLang="zh-CN" sz="2100" b="1" dirty="0">
                <a:latin typeface="Times New Roman" panose="02020603050405020304" pitchFamily="18" charset="0"/>
                <a:ea typeface="微软雅黑" panose="020B0503020204020204" pitchFamily="34" charset="-122"/>
                <a:sym typeface="+mn-ea"/>
              </a:rPr>
              <a:t>错误类型</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指代不明</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r>
              <a:rPr lang="zh-CN" altLang="zh-CN" sz="2100" b="1" dirty="0">
                <a:latin typeface="Times New Roman" panose="02020603050405020304" pitchFamily="18" charset="0"/>
                <a:ea typeface="微软雅黑" panose="020B0503020204020204" pitchFamily="34" charset="-122"/>
                <a:sym typeface="+mn-ea"/>
              </a:rPr>
              <a:t>改正</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在</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许多老师</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后加</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他</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或在</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不认识</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后面加</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他</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a:t>
            </a:r>
            <a:endParaRPr lang="zh-CN" altLang="en-US" sz="2100"/>
          </a:p>
        </p:txBody>
      </p:sp>
      <p:sp>
        <p:nvSpPr>
          <p:cNvPr id="3" name="文本框 2"/>
          <p:cNvSpPr txBox="1"/>
          <p:nvPr/>
        </p:nvSpPr>
        <p:spPr>
          <a:xfrm>
            <a:off x="952024" y="3593783"/>
            <a:ext cx="353378" cy="414020"/>
          </a:xfrm>
          <a:prstGeom prst="rect">
            <a:avLst/>
          </a:prstGeom>
          <a:noFill/>
        </p:spPr>
        <p:txBody>
          <a:bodyPr wrap="square" rtlCol="0" anchor="t">
            <a:spAutoFit/>
          </a:bodyPr>
          <a:lstStyle/>
          <a:p>
            <a:r>
              <a:rPr sz="2100" b="1">
                <a:solidFill>
                  <a:srgbClr val="FF0000"/>
                </a:solidFill>
                <a:latin typeface="Times New Roman" panose="02020603050405020304" pitchFamily="18" charset="0"/>
                <a:ea typeface="微软雅黑" panose="020B0503020204020204" pitchFamily="34" charset="-122"/>
                <a:sym typeface="+mn-ea"/>
              </a:rPr>
              <a:t>√</a:t>
            </a:r>
            <a:endParaRPr lang="zh-CN" altLang="en-US" sz="2100" b="1">
              <a:solidFill>
                <a:srgbClr val="FF0000"/>
              </a:solidFill>
              <a:latin typeface="Times New Roman" panose="02020603050405020304" pitchFamily="18" charset="0"/>
              <a:ea typeface="微软雅黑" panose="020B0503020204020204" pitchFamily="34" charset="-122"/>
              <a:sym typeface="+mn-ea"/>
            </a:endParaRPr>
          </a:p>
        </p:txBody>
      </p:sp>
      <p:sp>
        <p:nvSpPr>
          <p:cNvPr id="4" name="文本框 3"/>
          <p:cNvSpPr txBox="1"/>
          <p:nvPr/>
        </p:nvSpPr>
        <p:spPr>
          <a:xfrm>
            <a:off x="8135779" y="4061936"/>
            <a:ext cx="353378" cy="414020"/>
          </a:xfrm>
          <a:prstGeom prst="rect">
            <a:avLst/>
          </a:prstGeom>
          <a:noFill/>
        </p:spPr>
        <p:txBody>
          <a:bodyPr wrap="square" rtlCol="0" anchor="t">
            <a:spAutoFit/>
          </a:bodyPr>
          <a:lstStyle/>
          <a:p>
            <a:r>
              <a:rPr sz="2100" b="1">
                <a:solidFill>
                  <a:srgbClr val="FF0000"/>
                </a:solidFill>
                <a:latin typeface="Times New Roman" panose="02020603050405020304" pitchFamily="18" charset="0"/>
                <a:ea typeface="微软雅黑" panose="020B0503020204020204" pitchFamily="34" charset="-122"/>
                <a:sym typeface="+mn-ea"/>
              </a:rPr>
              <a:t>√</a:t>
            </a:r>
            <a:endParaRPr lang="zh-CN" altLang="en-US" sz="2100" b="1">
              <a:solidFill>
                <a:srgbClr val="FF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3" grpId="0"/>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9554" y="1534954"/>
            <a:ext cx="8621078" cy="3484245"/>
          </a:xfrm>
          <a:prstGeom prst="rect">
            <a:avLst/>
          </a:prstGeom>
          <a:noFill/>
          <a:ln w="28575">
            <a:solidFill>
              <a:srgbClr val="ED7D31"/>
            </a:solidFill>
            <a:prstDash val="dash"/>
          </a:ln>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zh-CN" sz="2100" dirty="0">
                <a:latin typeface="Times New Roman" panose="02020603050405020304" pitchFamily="18" charset="0"/>
                <a:ea typeface="微软雅黑" panose="020B0503020204020204" pitchFamily="34" charset="-122"/>
              </a:rPr>
              <a:t>下列句子中没有语病的一项是（</a:t>
            </a:r>
            <a:r>
              <a:rPr lang="en-US" altLang="zh-CN" sz="2100" dirty="0">
                <a:latin typeface="Times New Roman" panose="02020603050405020304" pitchFamily="18" charset="0"/>
                <a:ea typeface="微软雅黑" panose="020B0503020204020204" pitchFamily="34" charset="-122"/>
              </a:rPr>
              <a:t>	</a:t>
            </a:r>
            <a:r>
              <a:rPr lang="zh-CN"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zh-CN" sz="2100" dirty="0">
                <a:latin typeface="Times New Roman" panose="02020603050405020304" pitchFamily="18" charset="0"/>
                <a:ea typeface="微软雅黑" panose="020B0503020204020204" pitchFamily="34" charset="-122"/>
              </a:rPr>
              <a:t>高中生活的美好愿景经常浮现在我的眼前｡</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zh-CN" sz="2100" dirty="0">
                <a:latin typeface="Times New Roman" panose="02020603050405020304" pitchFamily="18" charset="0"/>
                <a:ea typeface="微软雅黑" panose="020B0503020204020204" pitchFamily="34" charset="-122"/>
              </a:rPr>
              <a:t>厂长采纳了两个工人的合理化建议</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这大大激发了全厂职工出谋献策的积极性｡</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zh-CN" sz="2100" dirty="0">
                <a:latin typeface="Times New Roman" panose="02020603050405020304" pitchFamily="18" charset="0"/>
                <a:ea typeface="微软雅黑" panose="020B0503020204020204" pitchFamily="34" charset="-122"/>
              </a:rPr>
              <a:t>老李和赵刚久别重逢</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互诉衷肠</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他给他点上了一支烟｡</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zh-CN" sz="2100" dirty="0">
                <a:latin typeface="Times New Roman" panose="02020603050405020304" pitchFamily="18" charset="0"/>
                <a:ea typeface="微软雅黑" panose="020B0503020204020204" pitchFamily="34" charset="-122"/>
              </a:rPr>
              <a:t>刘备带领大军到了零陵</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零陵太守刘度派大将邢道荣和他的儿子引兵出战｡</a:t>
            </a:r>
            <a:endParaRPr lang="zh-CN" altLang="zh-CN" sz="2100" dirty="0">
              <a:latin typeface="Times New Roman" panose="02020603050405020304" pitchFamily="18" charset="0"/>
              <a:ea typeface="微软雅黑" panose="020B0503020204020204" pitchFamily="34" charset="-122"/>
            </a:endParaRPr>
          </a:p>
        </p:txBody>
      </p:sp>
      <p:sp>
        <p:nvSpPr>
          <p:cNvPr id="3" name="文本框 2"/>
          <p:cNvSpPr txBox="1"/>
          <p:nvPr/>
        </p:nvSpPr>
        <p:spPr>
          <a:xfrm>
            <a:off x="4168140" y="1687354"/>
            <a:ext cx="407670" cy="414020"/>
          </a:xfrm>
          <a:prstGeom prst="rect">
            <a:avLst/>
          </a:prstGeom>
          <a:noFill/>
        </p:spPr>
        <p:txBody>
          <a:bodyPr wrap="square" rtlCol="0" anchor="t">
            <a:spAutoFit/>
          </a:bodyPr>
          <a:lstStyle/>
          <a:p>
            <a:r>
              <a:rPr lang="en-US" sz="2100" b="1">
                <a:solidFill>
                  <a:srgbClr val="FF0000"/>
                </a:solidFill>
                <a:latin typeface="Times New Roman" panose="02020603050405020304" pitchFamily="18" charset="0"/>
                <a:ea typeface="微软雅黑" panose="020B0503020204020204" pitchFamily="34" charset="-122"/>
                <a:sym typeface="+mn-ea"/>
              </a:rPr>
              <a:t>A</a:t>
            </a:r>
            <a:endParaRPr lang="en-US" sz="2100" b="1">
              <a:solidFill>
                <a:srgbClr val="FF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9554" y="1534954"/>
            <a:ext cx="8621078" cy="1545590"/>
          </a:xfrm>
          <a:prstGeom prst="rect">
            <a:avLst/>
          </a:prstGeom>
          <a:noFill/>
          <a:ln w="28575">
            <a:solidFill>
              <a:srgbClr val="ED7D31"/>
            </a:solidFill>
            <a:prstDash val="dash"/>
          </a:ln>
        </p:spPr>
        <p:txBody>
          <a:bodyPr wrap="square">
            <a:spAutoFit/>
          </a:bodyPr>
          <a:lstStyle/>
          <a:p>
            <a:pPr algn="just">
              <a:lnSpc>
                <a:spcPct val="150000"/>
              </a:lnSpc>
            </a:pPr>
            <a:r>
              <a:rPr lang="zh-CN" altLang="zh-CN" sz="2100" b="1" dirty="0">
                <a:latin typeface="Times New Roman" panose="02020603050405020304" pitchFamily="18" charset="0"/>
                <a:ea typeface="微软雅黑" panose="020B0503020204020204" pitchFamily="34" charset="-122"/>
              </a:rPr>
              <a:t>解析</a:t>
            </a:r>
            <a:r>
              <a:rPr lang="en-US" altLang="zh-CN" sz="2100" dirty="0">
                <a:latin typeface="Times New Roman" panose="02020603050405020304" pitchFamily="18" charset="0"/>
                <a:ea typeface="微软雅黑" panose="020B0503020204020204" pitchFamily="34" charset="-122"/>
              </a:rPr>
              <a:t>:B.</a:t>
            </a:r>
            <a:r>
              <a:rPr lang="zh-CN" altLang="zh-CN" sz="2100" dirty="0">
                <a:latin typeface="Times New Roman" panose="02020603050405020304" pitchFamily="18" charset="0"/>
                <a:ea typeface="微软雅黑" panose="020B0503020204020204" pitchFamily="34" charset="-122"/>
              </a:rPr>
              <a:t>存在歧义</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将</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两个</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改为</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两位</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或</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两条</a:t>
            </a:r>
            <a:r>
              <a:rPr lang="en-US" altLang="zh-CN" sz="2100" dirty="0">
                <a:latin typeface="Times New Roman" panose="02020603050405020304" pitchFamily="18" charset="0"/>
                <a:ea typeface="微软雅黑" panose="020B0503020204020204" pitchFamily="34" charset="-122"/>
              </a:rPr>
              <a:t>”;C.</a:t>
            </a:r>
            <a:r>
              <a:rPr lang="zh-CN" altLang="zh-CN" sz="2100" dirty="0">
                <a:latin typeface="Times New Roman" panose="02020603050405020304" pitchFamily="18" charset="0"/>
                <a:ea typeface="微软雅黑" panose="020B0503020204020204" pitchFamily="34" charset="-122"/>
              </a:rPr>
              <a:t>指代不明</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最后一句可改为</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老李（赵刚）给赵刚（老李）点上了一支烟</a:t>
            </a:r>
            <a:r>
              <a:rPr lang="en-US" altLang="zh-CN" sz="2100" dirty="0">
                <a:latin typeface="Times New Roman" panose="02020603050405020304" pitchFamily="18" charset="0"/>
                <a:ea typeface="微软雅黑" panose="020B0503020204020204" pitchFamily="34" charset="-122"/>
              </a:rPr>
              <a:t>”;D.</a:t>
            </a:r>
            <a:r>
              <a:rPr lang="zh-CN" altLang="zh-CN" sz="2100" dirty="0">
                <a:latin typeface="Times New Roman" panose="02020603050405020304" pitchFamily="18" charset="0"/>
                <a:ea typeface="微软雅黑" panose="020B0503020204020204" pitchFamily="34" charset="-122"/>
              </a:rPr>
              <a:t>指代不明</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他</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可指</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刘度</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也可指</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刑道荣</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将</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他</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改为</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自己</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或</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邢道荣</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44792" y="1557338"/>
            <a:ext cx="8659892" cy="4159885"/>
          </a:xfrm>
          <a:prstGeom prst="rect">
            <a:avLst/>
          </a:prstGeom>
          <a:noFill/>
          <a:ln w="9525">
            <a:noFill/>
          </a:ln>
        </p:spPr>
        <p:txBody>
          <a:bodyPr wrap="square">
            <a:spAutoFit/>
          </a:bodyPr>
          <a:lstStyle/>
          <a:p>
            <a:pPr indent="0" algn="just">
              <a:lnSpc>
                <a:spcPct val="140000"/>
              </a:lnSpc>
            </a:pPr>
            <a:r>
              <a:rPr lang="en-US" sz="2100" b="0" dirty="0" smtClean="0">
                <a:latin typeface="Times New Roman" panose="02020603050405020304" pitchFamily="18" charset="0"/>
                <a:ea typeface="微软雅黑" panose="020B0503020204020204" pitchFamily="34" charset="-122"/>
              </a:rPr>
              <a:t>	</a:t>
            </a:r>
            <a:r>
              <a:rPr lang="en-US" sz="2100" b="1" dirty="0" smtClean="0">
                <a:latin typeface="Times New Roman" panose="02020603050405020304" pitchFamily="18" charset="0"/>
                <a:ea typeface="微软雅黑" panose="020B0503020204020204" pitchFamily="34" charset="-122"/>
              </a:rPr>
              <a:t>4</a:t>
            </a:r>
            <a:r>
              <a:rPr lang="en-US" sz="2100" b="1" dirty="0">
                <a:latin typeface="Times New Roman" panose="02020603050405020304" pitchFamily="18" charset="0"/>
                <a:ea typeface="微软雅黑" panose="020B0503020204020204" pitchFamily="34" charset="-122"/>
              </a:rPr>
              <a:t>.</a:t>
            </a:r>
            <a:r>
              <a:rPr lang="zh-CN" sz="2100" b="1" dirty="0">
                <a:latin typeface="Times New Roman" panose="02020603050405020304" pitchFamily="18" charset="0"/>
                <a:ea typeface="微软雅黑" panose="020B0503020204020204" pitchFamily="34" charset="-122"/>
              </a:rPr>
              <a:t>修饰语与中心语搭配</a:t>
            </a:r>
            <a:r>
              <a:rPr lang="zh-CN" sz="2100" b="1" dirty="0" smtClean="0">
                <a:latin typeface="Times New Roman" panose="02020603050405020304" pitchFamily="18" charset="0"/>
                <a:ea typeface="微软雅黑" panose="020B0503020204020204" pitchFamily="34" charset="-122"/>
              </a:rPr>
              <a:t>不当</a:t>
            </a:r>
            <a:endParaRPr lang="en-US" altLang="zh-CN" sz="2100" b="1" dirty="0" smtClean="0">
              <a:latin typeface="Times New Roman" panose="02020603050405020304" pitchFamily="18" charset="0"/>
              <a:ea typeface="微软雅黑" panose="020B0503020204020204" pitchFamily="34" charset="-122"/>
            </a:endParaRPr>
          </a:p>
          <a:p>
            <a:pPr indent="0" algn="just">
              <a:lnSpc>
                <a:spcPct val="140000"/>
              </a:lnSpc>
            </a:pPr>
            <a:r>
              <a:rPr lang="en-US" altLang="zh-CN" sz="2100" b="0" dirty="0" smtClean="0">
                <a:latin typeface="Times New Roman" panose="02020603050405020304" pitchFamily="18" charset="0"/>
                <a:ea typeface="微软雅黑" panose="020B0503020204020204" pitchFamily="34" charset="-122"/>
              </a:rPr>
              <a:t>	</a:t>
            </a:r>
            <a:r>
              <a:rPr lang="zh-CN" sz="2100" b="0" dirty="0" smtClean="0">
                <a:latin typeface="Times New Roman" panose="02020603050405020304" pitchFamily="18" charset="0"/>
                <a:ea typeface="微软雅黑" panose="020B0503020204020204" pitchFamily="34" charset="-122"/>
              </a:rPr>
              <a:t>句子</a:t>
            </a:r>
            <a:r>
              <a:rPr lang="zh-CN" sz="2100" b="0" dirty="0">
                <a:latin typeface="Times New Roman" panose="02020603050405020304" pitchFamily="18" charset="0"/>
                <a:ea typeface="微软雅黑" panose="020B0503020204020204" pitchFamily="34" charset="-122"/>
              </a:rPr>
              <a:t>中的</a:t>
            </a:r>
            <a:r>
              <a:rPr lang="zh-CN" sz="2100" b="0" dirty="0">
                <a:solidFill>
                  <a:srgbClr val="00B0F0"/>
                </a:solidFill>
                <a:latin typeface="Times New Roman" panose="02020603050405020304" pitchFamily="18" charset="0"/>
                <a:ea typeface="微软雅黑" panose="020B0503020204020204" pitchFamily="34" charset="-122"/>
              </a:rPr>
              <a:t>修饰语</a:t>
            </a:r>
            <a:r>
              <a:rPr lang="zh-CN" sz="2100" b="0" dirty="0">
                <a:latin typeface="Times New Roman" panose="02020603050405020304" pitchFamily="18" charset="0"/>
                <a:ea typeface="微软雅黑" panose="020B0503020204020204" pitchFamily="34" charset="-122"/>
              </a:rPr>
              <a:t>与</a:t>
            </a:r>
            <a:r>
              <a:rPr lang="zh-CN" sz="2100" b="0" dirty="0">
                <a:solidFill>
                  <a:srgbClr val="00B0F0"/>
                </a:solidFill>
                <a:latin typeface="Times New Roman" panose="02020603050405020304" pitchFamily="18" charset="0"/>
                <a:ea typeface="微软雅黑" panose="020B0503020204020204" pitchFamily="34" charset="-122"/>
              </a:rPr>
              <a:t>中心语</a:t>
            </a:r>
            <a:r>
              <a:rPr lang="zh-CN" sz="2100" b="0" dirty="0">
                <a:latin typeface="Times New Roman" panose="02020603050405020304" pitchFamily="18" charset="0"/>
                <a:ea typeface="微软雅黑" panose="020B0503020204020204" pitchFamily="34" charset="-122"/>
              </a:rPr>
              <a:t>的搭配不符合语言习惯或者不符合语法规律</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或者不符合事理</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就会造成修饰语和中心语搭配不当的问题｡分为定语､状语和补语分别与中心语搭配不当这几种类型</a:t>
            </a:r>
            <a:r>
              <a:rPr lang="zh-CN" sz="2100" b="0" dirty="0" smtClean="0">
                <a:latin typeface="Times New Roman" panose="02020603050405020304" pitchFamily="18" charset="0"/>
                <a:ea typeface="微软雅黑" panose="020B0503020204020204" pitchFamily="34" charset="-122"/>
              </a:rPr>
              <a:t>｡</a:t>
            </a:r>
            <a:endParaRPr lang="en-US" altLang="zh-CN" sz="2100" b="0" dirty="0" smtClean="0">
              <a:latin typeface="Times New Roman" panose="02020603050405020304" pitchFamily="18" charset="0"/>
              <a:ea typeface="微软雅黑" panose="020B0503020204020204" pitchFamily="34" charset="-122"/>
            </a:endParaRPr>
          </a:p>
          <a:p>
            <a:pPr indent="0" algn="just">
              <a:lnSpc>
                <a:spcPct val="140000"/>
              </a:lnSpc>
            </a:pPr>
            <a:r>
              <a:rPr lang="en-US" altLang="zh-CN" sz="2100" b="0" dirty="0" smtClean="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a:t>
            </a:r>
            <a:r>
              <a:rPr lang="en-US" sz="2100" b="1" dirty="0">
                <a:latin typeface="Times New Roman" panose="02020603050405020304" pitchFamily="18" charset="0"/>
                <a:ea typeface="微软雅黑" panose="020B0503020204020204" pitchFamily="34" charset="-122"/>
              </a:rPr>
              <a:t>1</a:t>
            </a:r>
            <a:r>
              <a:rPr lang="zh-CN" sz="2100" b="1" dirty="0">
                <a:latin typeface="Times New Roman" panose="02020603050405020304" pitchFamily="18" charset="0"/>
                <a:ea typeface="微软雅黑" panose="020B0503020204020204" pitchFamily="34" charset="-122"/>
              </a:rPr>
              <a:t>）定语和中心语搭配</a:t>
            </a:r>
            <a:r>
              <a:rPr lang="zh-CN" sz="2100" b="1" dirty="0" smtClean="0">
                <a:latin typeface="Times New Roman" panose="02020603050405020304" pitchFamily="18" charset="0"/>
                <a:ea typeface="微软雅黑" panose="020B0503020204020204" pitchFamily="34" charset="-122"/>
              </a:rPr>
              <a:t>不当</a:t>
            </a:r>
            <a:endParaRPr lang="en-US" altLang="zh-CN" sz="2100" b="1" dirty="0" smtClean="0">
              <a:latin typeface="Times New Roman" panose="02020603050405020304" pitchFamily="18" charset="0"/>
              <a:ea typeface="微软雅黑" panose="020B0503020204020204" pitchFamily="34" charset="-122"/>
            </a:endParaRPr>
          </a:p>
          <a:p>
            <a:pPr indent="0" algn="just">
              <a:lnSpc>
                <a:spcPct val="140000"/>
              </a:lnSpc>
            </a:pPr>
            <a:r>
              <a:rPr lang="en-US" altLang="zh-CN" sz="2100" b="0" dirty="0" smtClean="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例句</a:t>
            </a:r>
            <a:r>
              <a:rPr lang="zh-CN" sz="2100" b="1" dirty="0">
                <a:latin typeface="Times New Roman" panose="02020603050405020304" pitchFamily="18" charset="0"/>
                <a:ea typeface="微软雅黑" panose="020B0503020204020204" pitchFamily="34" charset="-122"/>
              </a:rPr>
              <a:t>一</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早晨五六点钟</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在通往机场的大街两旁便站满了数万名欢送的人群</a:t>
            </a:r>
            <a:r>
              <a:rPr lang="zh-CN" sz="2100" b="0" dirty="0" smtClean="0">
                <a:latin typeface="Times New Roman" panose="02020603050405020304" pitchFamily="18" charset="0"/>
                <a:ea typeface="微软雅黑" panose="020B0503020204020204" pitchFamily="34" charset="-122"/>
              </a:rPr>
              <a:t>｡</a:t>
            </a:r>
            <a:endParaRPr lang="en-US" altLang="zh-CN" sz="2100" b="0" dirty="0" smtClean="0">
              <a:latin typeface="Times New Roman" panose="02020603050405020304" pitchFamily="18" charset="0"/>
              <a:ea typeface="微软雅黑" panose="020B0503020204020204" pitchFamily="34" charset="-122"/>
            </a:endParaRPr>
          </a:p>
          <a:p>
            <a:pPr indent="0" algn="just">
              <a:lnSpc>
                <a:spcPct val="140000"/>
              </a:lnSpc>
            </a:pPr>
            <a:r>
              <a:rPr lang="en-US" altLang="zh-CN" sz="2100" b="0" dirty="0" smtClean="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修改</a:t>
            </a:r>
            <a:r>
              <a:rPr lang="zh-CN" sz="2100" b="1" dirty="0">
                <a:latin typeface="Times New Roman" panose="02020603050405020304" pitchFamily="18" charset="0"/>
                <a:ea typeface="微软雅黑" panose="020B0503020204020204" pitchFamily="34" charset="-122"/>
              </a:rPr>
              <a:t>意见</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定语</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数万名</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不能修饰中心语</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人群</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可以把</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人群</a:t>
            </a:r>
            <a:r>
              <a:rPr lang="en-US" sz="2100" b="0" dirty="0">
                <a:latin typeface="Times New Roman" panose="02020603050405020304" pitchFamily="18" charset="0"/>
                <a:ea typeface="微软雅黑" panose="020B0503020204020204" pitchFamily="34" charset="-122"/>
              </a:rPr>
              <a:t>”</a:t>
            </a:r>
            <a:r>
              <a:rPr lang="zh-CN" sz="2100" b="0" dirty="0" smtClean="0">
                <a:latin typeface="Times New Roman" panose="02020603050405020304" pitchFamily="18" charset="0"/>
                <a:ea typeface="微软雅黑" panose="020B0503020204020204" pitchFamily="34" charset="-122"/>
              </a:rPr>
              <a:t>改为</a:t>
            </a:r>
            <a:endParaRPr lang="en-US" altLang="zh-CN" sz="2100" b="0" dirty="0" smtClean="0">
              <a:latin typeface="Times New Roman" panose="02020603050405020304" pitchFamily="18" charset="0"/>
              <a:ea typeface="微软雅黑" panose="020B0503020204020204" pitchFamily="34" charset="-122"/>
            </a:endParaRPr>
          </a:p>
          <a:p>
            <a:pPr indent="0" algn="just">
              <a:lnSpc>
                <a:spcPct val="140000"/>
              </a:lnSpc>
            </a:pPr>
            <a:r>
              <a:rPr lang="en-US" sz="2100" b="0" dirty="0" smtClean="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人</a:t>
            </a:r>
            <a:r>
              <a:rPr lang="en-US" sz="2100" b="0" dirty="0">
                <a:latin typeface="Times New Roman" panose="02020603050405020304" pitchFamily="18" charset="0"/>
                <a:ea typeface="微软雅黑" panose="020B0503020204020204" pitchFamily="34" charset="-122"/>
              </a:rPr>
              <a:t>”</a:t>
            </a:r>
            <a:r>
              <a:rPr lang="zh-CN" sz="2100" b="0" dirty="0" smtClean="0">
                <a:latin typeface="Times New Roman" panose="02020603050405020304" pitchFamily="18" charset="0"/>
                <a:ea typeface="微软雅黑" panose="020B0503020204020204" pitchFamily="34" charset="-122"/>
              </a:rPr>
              <a:t>｡</a:t>
            </a:r>
            <a:endParaRPr lang="en-US" altLang="zh-CN" sz="2100" b="0" dirty="0" smtClean="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5746" y="1543050"/>
            <a:ext cx="8515826" cy="610076"/>
            <a:chOff x="537" y="1440"/>
            <a:chExt cx="17881" cy="1281"/>
          </a:xfrm>
        </p:grpSpPr>
        <p:sp>
          <p:nvSpPr>
            <p:cNvPr id="3" name="矩形 2"/>
            <p:cNvSpPr/>
            <p:nvPr/>
          </p:nvSpPr>
          <p:spPr>
            <a:xfrm>
              <a:off x="537" y="1440"/>
              <a:ext cx="17881" cy="1281"/>
            </a:xfrm>
            <a:prstGeom prst="rect">
              <a:avLst/>
            </a:prstGeom>
          </p:spPr>
          <p:txBody>
            <a:bodyPr wrap="square">
              <a:spAutoFit/>
            </a:bodyPr>
            <a:lstStyle/>
            <a:p>
              <a:pPr algn="just">
                <a:lnSpc>
                  <a:spcPct val="150000"/>
                </a:lnSpc>
                <a:spcAft>
                  <a:spcPts val="0"/>
                </a:spcAft>
              </a:pPr>
              <a:r>
                <a:rPr lang="zh-CN" altLang="en-US" sz="210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7 </a:t>
              </a:r>
              <a:r>
                <a:rPr lang="zh-CN" altLang="zh-CN" sz="2250" b="1" dirty="0" smtClean="0">
                  <a:solidFill>
                    <a:srgbClr val="F13FEF"/>
                  </a:solidFill>
                  <a:latin typeface="Times New Roman" panose="02020603050405020304" pitchFamily="18" charset="0"/>
                  <a:ea typeface="微软雅黑" panose="020B0503020204020204" pitchFamily="34" charset="-122"/>
                </a:rPr>
                <a:t>不</a:t>
              </a:r>
              <a:r>
                <a:rPr lang="zh-CN" altLang="zh-CN" sz="2250" b="1" dirty="0">
                  <a:solidFill>
                    <a:srgbClr val="F13FEF"/>
                  </a:solidFill>
                  <a:latin typeface="Times New Roman" panose="02020603050405020304" pitchFamily="18" charset="0"/>
                  <a:ea typeface="微软雅黑" panose="020B0503020204020204" pitchFamily="34" charset="-122"/>
                </a:rPr>
                <a:t>合逻辑</a:t>
              </a:r>
              <a:endParaRPr lang="zh-CN"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
        <p:nvSpPr>
          <p:cNvPr id="5" name="文本框 4"/>
          <p:cNvSpPr txBox="1"/>
          <p:nvPr/>
        </p:nvSpPr>
        <p:spPr>
          <a:xfrm>
            <a:off x="255746" y="1982153"/>
            <a:ext cx="8710136" cy="4291330"/>
          </a:xfrm>
          <a:prstGeom prst="rect">
            <a:avLst/>
          </a:prstGeom>
          <a:noFill/>
          <a:ln w="9525">
            <a:noFill/>
          </a:ln>
        </p:spPr>
        <p:txBody>
          <a:bodyPr wrap="square">
            <a:spAutoFit/>
          </a:bodyPr>
          <a:lstStyle/>
          <a:p>
            <a:pPr indent="0"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zh-CN" altLang="zh-CN" sz="2100" dirty="0">
                <a:latin typeface="Times New Roman" panose="02020603050405020304" pitchFamily="18" charset="0"/>
                <a:ea typeface="微软雅黑" panose="020B0503020204020204" pitchFamily="34" charset="-122"/>
              </a:rPr>
              <a:t>不合逻辑指句子的意思在事理上讲不通</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不能正确地反映</a:t>
            </a:r>
            <a:r>
              <a:rPr lang="zh-CN" altLang="zh-CN" sz="2100" dirty="0">
                <a:solidFill>
                  <a:srgbClr val="00B0F0"/>
                </a:solidFill>
                <a:latin typeface="Times New Roman" panose="02020603050405020304" pitchFamily="18" charset="0"/>
                <a:ea typeface="微软雅黑" panose="020B0503020204020204" pitchFamily="34" charset="-122"/>
              </a:rPr>
              <a:t>客观事物间的逻辑关系</a:t>
            </a:r>
            <a:r>
              <a:rPr lang="zh-CN" altLang="zh-CN" sz="2100" dirty="0">
                <a:latin typeface="Times New Roman" panose="02020603050405020304" pitchFamily="18" charset="0"/>
                <a:ea typeface="微软雅黑" panose="020B0503020204020204" pitchFamily="34" charset="-122"/>
              </a:rPr>
              <a:t>｡主要分为自相矛盾､否定不当､分类不当､不合事理和强加因果五种类型｡</a:t>
            </a:r>
            <a:endParaRPr lang="zh-CN" altLang="zh-CN" sz="2100" dirty="0">
              <a:latin typeface="Times New Roman" panose="02020603050405020304" pitchFamily="18" charset="0"/>
              <a:ea typeface="微软雅黑" panose="020B0503020204020204" pitchFamily="34" charset="-122"/>
            </a:endParaRPr>
          </a:p>
          <a:p>
            <a:pPr indent="0"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en-US" altLang="zh-CN" sz="2100" b="1" dirty="0">
                <a:latin typeface="Times New Roman" panose="02020603050405020304" pitchFamily="18" charset="0"/>
                <a:ea typeface="微软雅黑" panose="020B0503020204020204" pitchFamily="34" charset="-122"/>
              </a:rPr>
              <a:t>1.</a:t>
            </a:r>
            <a:r>
              <a:rPr lang="zh-CN" altLang="zh-CN" sz="2100" b="1" dirty="0">
                <a:latin typeface="Times New Roman" panose="02020603050405020304" pitchFamily="18" charset="0"/>
                <a:ea typeface="微软雅黑" panose="020B0503020204020204" pitchFamily="34" charset="-122"/>
              </a:rPr>
              <a:t>自相矛盾</a:t>
            </a:r>
            <a:endParaRPr lang="zh-CN" altLang="zh-CN" sz="2100" dirty="0">
              <a:latin typeface="Times New Roman" panose="02020603050405020304" pitchFamily="18" charset="0"/>
              <a:ea typeface="微软雅黑" panose="020B0503020204020204" pitchFamily="34" charset="-122"/>
            </a:endParaRPr>
          </a:p>
          <a:p>
            <a:pPr indent="0"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zh-CN" altLang="zh-CN" sz="2100" dirty="0">
                <a:latin typeface="Times New Roman" panose="02020603050405020304" pitchFamily="18" charset="0"/>
                <a:ea typeface="微软雅黑" panose="020B0503020204020204" pitchFamily="34" charset="-122"/>
              </a:rPr>
              <a:t>句子前后存在矛盾</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不符合事理逻辑｡</a:t>
            </a:r>
            <a:endParaRPr lang="zh-CN" altLang="zh-CN" sz="2100" dirty="0">
              <a:latin typeface="Times New Roman" panose="02020603050405020304" pitchFamily="18" charset="0"/>
              <a:ea typeface="微软雅黑" panose="020B0503020204020204" pitchFamily="34" charset="-122"/>
            </a:endParaRPr>
          </a:p>
          <a:p>
            <a:pPr indent="0"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zh-CN" altLang="zh-CN" sz="2100" b="1" dirty="0">
                <a:latin typeface="Times New Roman" panose="02020603050405020304" pitchFamily="18" charset="0"/>
                <a:ea typeface="微软雅黑" panose="020B0503020204020204" pitchFamily="34" charset="-122"/>
              </a:rPr>
              <a:t>例句</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夜晚</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远远望去</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整栋教学楼漆黑一团</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只有一个房间还灯火通明｡</a:t>
            </a:r>
            <a:endParaRPr lang="zh-CN" altLang="zh-CN" sz="2100" dirty="0">
              <a:latin typeface="Times New Roman" panose="02020603050405020304" pitchFamily="18" charset="0"/>
              <a:ea typeface="微软雅黑" panose="020B0503020204020204" pitchFamily="34" charset="-122"/>
            </a:endParaRPr>
          </a:p>
          <a:p>
            <a:pPr indent="0"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zh-CN" altLang="zh-CN" sz="2100" b="1" dirty="0">
                <a:latin typeface="Times New Roman" panose="02020603050405020304" pitchFamily="18" charset="0"/>
                <a:ea typeface="微软雅黑" panose="020B0503020204020204" pitchFamily="34" charset="-122"/>
              </a:rPr>
              <a:t>修改意见</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前面说</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整栋教学楼漆黑一团</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说明所有房间都关了灯</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后面又说</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只有一个房间还灯火通明</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属于自相矛盾｡可改为</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夜晚</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远远望去</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除了一个房间还灯火通明</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整栋教学楼漆黑一团</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9554" y="1534954"/>
            <a:ext cx="8621078" cy="4291330"/>
          </a:xfrm>
          <a:prstGeom prst="rect">
            <a:avLst/>
          </a:prstGeom>
          <a:noFill/>
          <a:ln w="9525">
            <a:noFill/>
          </a:ln>
        </p:spPr>
        <p:txBody>
          <a:bodyPr wrap="square">
            <a:spAutoFit/>
          </a:bodyPr>
          <a:lstStyle/>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en-US" altLang="zh-CN" sz="2100" b="1" dirty="0">
                <a:latin typeface="Times New Roman" panose="02020603050405020304" pitchFamily="18" charset="0"/>
                <a:ea typeface="微软雅黑" panose="020B0503020204020204" pitchFamily="34" charset="-122"/>
              </a:rPr>
              <a:t>2.</a:t>
            </a:r>
            <a:r>
              <a:rPr lang="zh-CN" altLang="zh-CN" sz="2100" b="1" dirty="0">
                <a:latin typeface="Times New Roman" panose="02020603050405020304" pitchFamily="18" charset="0"/>
                <a:ea typeface="微软雅黑" panose="020B0503020204020204" pitchFamily="34" charset="-122"/>
              </a:rPr>
              <a:t>否定不当</a:t>
            </a:r>
            <a:endParaRPr lang="zh-CN" altLang="zh-CN" sz="2100" dirty="0">
              <a:latin typeface="Times New Roman" panose="02020603050405020304" pitchFamily="18" charset="0"/>
              <a:ea typeface="微软雅黑" panose="020B0503020204020204" pitchFamily="34" charset="-122"/>
            </a:endParaRPr>
          </a:p>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zh-CN" altLang="zh-CN" sz="2100" dirty="0">
                <a:latin typeface="Times New Roman" panose="02020603050405020304" pitchFamily="18" charset="0"/>
                <a:ea typeface="微软雅黑" panose="020B0503020204020204" pitchFamily="34" charset="-122"/>
              </a:rPr>
              <a:t>一般发生在句子中用了多个否定词语｡切记</a:t>
            </a:r>
            <a:r>
              <a:rPr lang="zh-CN" altLang="zh-CN" sz="2100" dirty="0">
                <a:solidFill>
                  <a:srgbClr val="00B0F0"/>
                </a:solidFill>
                <a:latin typeface="Times New Roman" panose="02020603050405020304" pitchFamily="18" charset="0"/>
                <a:ea typeface="微软雅黑" panose="020B0503020204020204" pitchFamily="34" charset="-122"/>
              </a:rPr>
              <a:t>双重否定表示肯定</a:t>
            </a:r>
            <a:r>
              <a:rPr lang="zh-CN"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zh-CN" altLang="zh-CN" sz="2100" b="1" dirty="0">
                <a:latin typeface="Times New Roman" panose="02020603050405020304" pitchFamily="18" charset="0"/>
                <a:ea typeface="微软雅黑" panose="020B0503020204020204" pitchFamily="34" charset="-122"/>
              </a:rPr>
              <a:t>例句</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谁也不会否认长江不是向东流的｡</a:t>
            </a:r>
            <a:endParaRPr lang="zh-CN" altLang="zh-CN" sz="2100" dirty="0">
              <a:latin typeface="Times New Roman" panose="02020603050405020304" pitchFamily="18" charset="0"/>
              <a:ea typeface="微软雅黑" panose="020B0503020204020204" pitchFamily="34" charset="-122"/>
            </a:endParaRPr>
          </a:p>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zh-CN" altLang="zh-CN" sz="2100" b="1" dirty="0">
                <a:latin typeface="Times New Roman" panose="02020603050405020304" pitchFamily="18" charset="0"/>
                <a:ea typeface="微软雅黑" panose="020B0503020204020204" pitchFamily="34" charset="-122"/>
              </a:rPr>
              <a:t>修改意见</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不会否认</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即</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承认</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很明显属于否定不当｡应改为</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谁也不会否认长江是向东流的</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或</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谁也不会承认长江不是向东流的</a:t>
            </a:r>
            <a:r>
              <a:rPr lang="en-US" altLang="zh-CN" sz="2100" dirty="0">
                <a:latin typeface="Times New Roman" panose="02020603050405020304" pitchFamily="18" charset="0"/>
                <a:ea typeface="微软雅黑" panose="020B0503020204020204" pitchFamily="34" charset="-122"/>
              </a:rPr>
              <a:t>”</a:t>
            </a:r>
            <a:r>
              <a:rPr lang="zh-CN"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en-US" altLang="zh-CN" sz="2100" b="1" dirty="0">
                <a:latin typeface="Times New Roman" panose="02020603050405020304" pitchFamily="18" charset="0"/>
                <a:ea typeface="微软雅黑" panose="020B0503020204020204" pitchFamily="34" charset="-122"/>
              </a:rPr>
              <a:t>3.</a:t>
            </a:r>
            <a:r>
              <a:rPr lang="zh-CN" altLang="zh-CN" sz="2100" b="1" dirty="0">
                <a:latin typeface="Times New Roman" panose="02020603050405020304" pitchFamily="18" charset="0"/>
                <a:ea typeface="微软雅黑" panose="020B0503020204020204" pitchFamily="34" charset="-122"/>
              </a:rPr>
              <a:t>分类不当</a:t>
            </a:r>
            <a:endParaRPr lang="zh-CN" altLang="zh-CN" sz="2100" dirty="0">
              <a:latin typeface="Times New Roman" panose="02020603050405020304" pitchFamily="18" charset="0"/>
              <a:ea typeface="微软雅黑" panose="020B0503020204020204" pitchFamily="34" charset="-122"/>
            </a:endParaRPr>
          </a:p>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zh-CN" altLang="zh-CN" sz="2100" dirty="0">
                <a:latin typeface="Times New Roman" panose="02020603050405020304" pitchFamily="18" charset="0"/>
                <a:ea typeface="微软雅黑" panose="020B0503020204020204" pitchFamily="34" charset="-122"/>
              </a:rPr>
              <a:t>即概念</a:t>
            </a:r>
            <a:r>
              <a:rPr lang="zh-CN" altLang="zh-CN" sz="2100" dirty="0">
                <a:solidFill>
                  <a:srgbClr val="00B0F0"/>
                </a:solidFill>
                <a:latin typeface="Times New Roman" panose="02020603050405020304" pitchFamily="18" charset="0"/>
                <a:ea typeface="微软雅黑" panose="020B0503020204020204" pitchFamily="34" charset="-122"/>
              </a:rPr>
              <a:t>并列不当</a:t>
            </a:r>
            <a:r>
              <a:rPr lang="zh-CN"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zh-CN" altLang="zh-CN" sz="2100" b="1" dirty="0">
                <a:latin typeface="Times New Roman" panose="02020603050405020304" pitchFamily="18" charset="0"/>
                <a:ea typeface="微软雅黑" panose="020B0503020204020204" pitchFamily="34" charset="-122"/>
              </a:rPr>
              <a:t>例句</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小军今天去超市买了牙膏､牙刷､洗发露和生活日用品｡</a:t>
            </a:r>
            <a:endParaRPr lang="zh-CN" altLang="zh-CN" sz="2100" dirty="0">
              <a:latin typeface="Times New Roman" panose="02020603050405020304" pitchFamily="18" charset="0"/>
              <a:ea typeface="微软雅黑" panose="020B0503020204020204" pitchFamily="34" charset="-122"/>
            </a:endParaRPr>
          </a:p>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zh-CN" altLang="zh-CN" sz="2100" b="1" dirty="0">
                <a:latin typeface="Times New Roman" panose="02020603050405020304" pitchFamily="18" charset="0"/>
                <a:ea typeface="微软雅黑" panose="020B0503020204020204" pitchFamily="34" charset="-122"/>
              </a:rPr>
              <a:t>修改意见</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牙膏､牙刷､洗发露</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属于</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生活日用品</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不能并列｡应将</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和</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改为</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等</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9554" y="1534954"/>
            <a:ext cx="8621078" cy="4291330"/>
          </a:xfrm>
          <a:prstGeom prst="rect">
            <a:avLst/>
          </a:prstGeom>
          <a:noFill/>
          <a:ln w="9525">
            <a:noFill/>
          </a:ln>
        </p:spPr>
        <p:txBody>
          <a:bodyPr wrap="square">
            <a:spAutoFit/>
          </a:bodyPr>
          <a:lstStyle/>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en-US" altLang="zh-CN" sz="2100" b="1" dirty="0">
                <a:latin typeface="Times New Roman" panose="02020603050405020304" pitchFamily="18" charset="0"/>
                <a:ea typeface="微软雅黑" panose="020B0503020204020204" pitchFamily="34" charset="-122"/>
              </a:rPr>
              <a:t>4.</a:t>
            </a:r>
            <a:r>
              <a:rPr lang="zh-CN" altLang="zh-CN" sz="2100" b="1" dirty="0">
                <a:latin typeface="Times New Roman" panose="02020603050405020304" pitchFamily="18" charset="0"/>
                <a:ea typeface="微软雅黑" panose="020B0503020204020204" pitchFamily="34" charset="-122"/>
              </a:rPr>
              <a:t>不合事理</a:t>
            </a:r>
            <a:endParaRPr lang="zh-CN" altLang="zh-CN" sz="2100" dirty="0">
              <a:latin typeface="Times New Roman" panose="02020603050405020304" pitchFamily="18" charset="0"/>
              <a:ea typeface="微软雅黑" panose="020B0503020204020204" pitchFamily="34" charset="-122"/>
            </a:endParaRPr>
          </a:p>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zh-CN" altLang="zh-CN" sz="2100" dirty="0">
                <a:latin typeface="Times New Roman" panose="02020603050405020304" pitchFamily="18" charset="0"/>
                <a:ea typeface="微软雅黑" panose="020B0503020204020204" pitchFamily="34" charset="-122"/>
              </a:rPr>
              <a:t>句子表达的内容与客观事实</a:t>
            </a:r>
            <a:r>
              <a:rPr lang="zh-CN" altLang="zh-CN" sz="2100" dirty="0">
                <a:solidFill>
                  <a:srgbClr val="00B0F0"/>
                </a:solidFill>
                <a:latin typeface="Times New Roman" panose="02020603050405020304" pitchFamily="18" charset="0"/>
                <a:ea typeface="微软雅黑" panose="020B0503020204020204" pitchFamily="34" charset="-122"/>
              </a:rPr>
              <a:t>不符</a:t>
            </a:r>
            <a:r>
              <a:rPr lang="zh-CN" altLang="zh-CN" sz="2100" dirty="0">
                <a:latin typeface="Times New Roman" panose="02020603050405020304" pitchFamily="18" charset="0"/>
                <a:ea typeface="微软雅黑" panose="020B0503020204020204" pitchFamily="34" charset="-122"/>
              </a:rPr>
              <a:t>､与事理情理</a:t>
            </a:r>
            <a:r>
              <a:rPr lang="zh-CN" altLang="zh-CN" sz="2100" dirty="0">
                <a:solidFill>
                  <a:srgbClr val="00B0F0"/>
                </a:solidFill>
                <a:latin typeface="Times New Roman" panose="02020603050405020304" pitchFamily="18" charset="0"/>
                <a:ea typeface="微软雅黑" panose="020B0503020204020204" pitchFamily="34" charset="-122"/>
              </a:rPr>
              <a:t>相悖</a:t>
            </a:r>
            <a:r>
              <a:rPr lang="zh-CN" altLang="zh-CN" sz="2100" dirty="0">
                <a:latin typeface="Times New Roman" panose="02020603050405020304" pitchFamily="18" charset="0"/>
                <a:ea typeface="微软雅黑" panose="020B0503020204020204" pitchFamily="34" charset="-122"/>
              </a:rPr>
              <a:t>或</a:t>
            </a:r>
            <a:r>
              <a:rPr lang="zh-CN" altLang="zh-CN" sz="2100" dirty="0">
                <a:solidFill>
                  <a:srgbClr val="00B0F0"/>
                </a:solidFill>
                <a:latin typeface="Times New Roman" panose="02020603050405020304" pitchFamily="18" charset="0"/>
                <a:ea typeface="微软雅黑" panose="020B0503020204020204" pitchFamily="34" charset="-122"/>
              </a:rPr>
              <a:t>过于绝对</a:t>
            </a:r>
            <a:r>
              <a:rPr lang="zh-CN" altLang="zh-CN" sz="2100" dirty="0">
                <a:latin typeface="Times New Roman" panose="02020603050405020304" pitchFamily="18" charset="0"/>
                <a:ea typeface="微软雅黑" panose="020B0503020204020204" pitchFamily="34" charset="-122"/>
              </a:rPr>
              <a:t>等｡</a:t>
            </a:r>
            <a:endParaRPr lang="zh-CN" altLang="zh-CN" sz="2100" dirty="0">
              <a:latin typeface="Times New Roman" panose="02020603050405020304" pitchFamily="18" charset="0"/>
              <a:ea typeface="微软雅黑" panose="020B0503020204020204" pitchFamily="34" charset="-122"/>
            </a:endParaRPr>
          </a:p>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zh-CN" altLang="zh-CN" sz="2100" b="1" dirty="0">
                <a:latin typeface="Times New Roman" panose="02020603050405020304" pitchFamily="18" charset="0"/>
                <a:ea typeface="微软雅黑" panose="020B0503020204020204" pitchFamily="34" charset="-122"/>
              </a:rPr>
              <a:t>例句</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帝企鹅是唯一一种在北极的冬季进行繁殖的企鹅</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在北极以及周围岛屿都有分布｡</a:t>
            </a:r>
            <a:endParaRPr lang="zh-CN" altLang="zh-CN" sz="2100" dirty="0">
              <a:latin typeface="Times New Roman" panose="02020603050405020304" pitchFamily="18" charset="0"/>
              <a:ea typeface="微软雅黑" panose="020B0503020204020204" pitchFamily="34" charset="-122"/>
            </a:endParaRPr>
          </a:p>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zh-CN" altLang="zh-CN" sz="2100" b="1" dirty="0">
                <a:latin typeface="Times New Roman" panose="02020603050405020304" pitchFamily="18" charset="0"/>
                <a:ea typeface="微软雅黑" panose="020B0503020204020204" pitchFamily="34" charset="-122"/>
              </a:rPr>
              <a:t>修改意见</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北极不可能有帝企鹅｡将第一个</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北极</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改为</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南极洲</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第二个</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北极</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改为</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南极</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en-US" altLang="zh-CN" sz="2100" b="1" dirty="0">
                <a:latin typeface="Times New Roman" panose="02020603050405020304" pitchFamily="18" charset="0"/>
                <a:ea typeface="微软雅黑" panose="020B0503020204020204" pitchFamily="34" charset="-122"/>
              </a:rPr>
              <a:t>5.</a:t>
            </a:r>
            <a:r>
              <a:rPr lang="zh-CN" altLang="zh-CN" sz="2100" b="1" dirty="0">
                <a:latin typeface="Times New Roman" panose="02020603050405020304" pitchFamily="18" charset="0"/>
                <a:ea typeface="微软雅黑" panose="020B0503020204020204" pitchFamily="34" charset="-122"/>
              </a:rPr>
              <a:t>强加因果</a:t>
            </a:r>
            <a:endParaRPr lang="zh-CN" altLang="zh-CN" sz="2100" dirty="0">
              <a:latin typeface="Times New Roman" panose="02020603050405020304" pitchFamily="18" charset="0"/>
              <a:ea typeface="微软雅黑" panose="020B0503020204020204" pitchFamily="34" charset="-122"/>
            </a:endParaRPr>
          </a:p>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zh-CN" altLang="zh-CN" sz="2100" dirty="0">
                <a:latin typeface="Times New Roman" panose="02020603050405020304" pitchFamily="18" charset="0"/>
                <a:ea typeface="微软雅黑" panose="020B0503020204020204" pitchFamily="34" charset="-122"/>
              </a:rPr>
              <a:t>句子本来没有</a:t>
            </a:r>
            <a:r>
              <a:rPr lang="zh-CN" altLang="zh-CN" sz="2100" dirty="0">
                <a:solidFill>
                  <a:srgbClr val="00B0F0"/>
                </a:solidFill>
                <a:latin typeface="Times New Roman" panose="02020603050405020304" pitchFamily="18" charset="0"/>
                <a:ea typeface="微软雅黑" panose="020B0503020204020204" pitchFamily="34" charset="-122"/>
              </a:rPr>
              <a:t>因果关系</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却加上表因果关系的关联词语｡</a:t>
            </a:r>
            <a:endParaRPr lang="zh-CN" altLang="zh-CN" sz="2100" dirty="0">
              <a:latin typeface="Times New Roman" panose="02020603050405020304" pitchFamily="18" charset="0"/>
              <a:ea typeface="微软雅黑" panose="020B0503020204020204" pitchFamily="34" charset="-122"/>
            </a:endParaRPr>
          </a:p>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zh-CN" altLang="zh-CN" sz="2100" b="1" dirty="0">
                <a:latin typeface="Times New Roman" panose="02020603050405020304" pitchFamily="18" charset="0"/>
                <a:ea typeface="微软雅黑" panose="020B0503020204020204" pitchFamily="34" charset="-122"/>
              </a:rPr>
              <a:t>例句</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因为今天下雨了</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所以我们还是照常来到了学校｡</a:t>
            </a:r>
            <a:endParaRPr lang="zh-CN" altLang="zh-CN" sz="2100" dirty="0">
              <a:latin typeface="Times New Roman" panose="02020603050405020304" pitchFamily="18" charset="0"/>
              <a:ea typeface="微软雅黑" panose="020B0503020204020204" pitchFamily="34" charset="-122"/>
            </a:endParaRPr>
          </a:p>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zh-CN" altLang="zh-CN" sz="2100" b="1" dirty="0">
                <a:latin typeface="Times New Roman" panose="02020603050405020304" pitchFamily="18" charset="0"/>
                <a:ea typeface="微软雅黑" panose="020B0503020204020204" pitchFamily="34" charset="-122"/>
              </a:rPr>
              <a:t>修改意见</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两个句子明显不是因果关系</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应将</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因为</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和</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所以</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删掉｡</a:t>
            </a:r>
            <a:endParaRPr lang="zh-CN"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61461" y="1557300"/>
            <a:ext cx="8621078" cy="3969385"/>
          </a:xfrm>
          <a:prstGeom prst="rect">
            <a:avLst/>
          </a:prstGeom>
          <a:noFill/>
          <a:ln w="28575">
            <a:solidFill>
              <a:srgbClr val="ED7D31"/>
            </a:solidFill>
            <a:prstDash val="dash"/>
          </a:ln>
        </p:spPr>
        <p:txBody>
          <a:bodyPr wrap="square">
            <a:spAutoFit/>
          </a:bodyPr>
          <a:lstStyle/>
          <a:p>
            <a:pPr algn="just">
              <a:lnSpc>
                <a:spcPct val="150000"/>
              </a:lnSpc>
            </a:pP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zh-CN" sz="2100" dirty="0" smtClean="0">
                <a:latin typeface="Times New Roman" panose="02020603050405020304" pitchFamily="18" charset="0"/>
                <a:ea typeface="微软雅黑" panose="020B0503020204020204" pitchFamily="34" charset="-122"/>
              </a:rPr>
              <a:t>判断</a:t>
            </a:r>
            <a:r>
              <a:rPr lang="zh-CN" altLang="zh-CN" sz="2100" dirty="0">
                <a:latin typeface="Times New Roman" panose="02020603050405020304" pitchFamily="18" charset="0"/>
                <a:ea typeface="微软雅黑" panose="020B0503020204020204" pitchFamily="34" charset="-122"/>
              </a:rPr>
              <a:t>下列句子是否有语病</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没有语病的打</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有语病的打</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标注具体的病句类型</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并改正｡</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zh-CN" sz="2100" dirty="0">
                <a:latin typeface="Times New Roman" panose="02020603050405020304" pitchFamily="18" charset="0"/>
                <a:ea typeface="微软雅黑" panose="020B0503020204020204" pitchFamily="34" charset="-122"/>
              </a:rPr>
              <a:t>秋天到了</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稻子成熟了</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田野上一片碧绿</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一派丰收的景象｡（</a:t>
            </a:r>
            <a:r>
              <a:rPr lang="en-US" altLang="zh-CN" sz="2100" dirty="0">
                <a:latin typeface="Times New Roman" panose="02020603050405020304" pitchFamily="18" charset="0"/>
                <a:ea typeface="微软雅黑" panose="020B0503020204020204" pitchFamily="34" charset="-122"/>
              </a:rPr>
              <a:t>	</a:t>
            </a:r>
            <a:r>
              <a:rPr lang="zh-CN"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endParaRPr lang="en-US" altLang="zh-CN" sz="2100" dirty="0">
              <a:latin typeface="Times New Roman" panose="02020603050405020304" pitchFamily="18" charset="0"/>
              <a:ea typeface="微软雅黑" panose="020B0503020204020204" pitchFamily="34" charset="-122"/>
            </a:endParaRPr>
          </a:p>
          <a:p>
            <a:pPr algn="just">
              <a:lnSpc>
                <a:spcPct val="150000"/>
              </a:lnSpc>
            </a:pP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zh-CN" sz="2100" dirty="0">
                <a:latin typeface="Times New Roman" panose="02020603050405020304" pitchFamily="18" charset="0"/>
                <a:ea typeface="微软雅黑" panose="020B0503020204020204" pitchFamily="34" charset="-122"/>
              </a:rPr>
              <a:t>白居易是唐代伟大的现实主义诗人</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写下了不少反映人民疾苦的诗篇</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代表作有《长恨歌》《琵琶行》《卖炭翁》等｡（</a:t>
            </a:r>
            <a:r>
              <a:rPr lang="en-US" altLang="zh-CN" sz="2100" dirty="0">
                <a:latin typeface="Times New Roman" panose="02020603050405020304" pitchFamily="18" charset="0"/>
                <a:ea typeface="微软雅黑" panose="020B0503020204020204" pitchFamily="34" charset="-122"/>
              </a:rPr>
              <a:t>		</a:t>
            </a:r>
            <a:r>
              <a:rPr lang="zh-CN"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p:txBody>
      </p:sp>
      <p:sp>
        <p:nvSpPr>
          <p:cNvPr id="6" name="文本框 5"/>
          <p:cNvSpPr txBox="1"/>
          <p:nvPr/>
        </p:nvSpPr>
        <p:spPr>
          <a:xfrm>
            <a:off x="7395210" y="3139440"/>
            <a:ext cx="353378" cy="414020"/>
          </a:xfrm>
          <a:prstGeom prst="rect">
            <a:avLst/>
          </a:prstGeom>
          <a:noFill/>
        </p:spPr>
        <p:txBody>
          <a:bodyPr wrap="square" rtlCol="0" anchor="t">
            <a:spAutoFit/>
          </a:bodyPr>
          <a:lstStyle/>
          <a:p>
            <a:r>
              <a:rPr sz="2100" b="1">
                <a:solidFill>
                  <a:srgbClr val="FF0000"/>
                </a:solidFill>
                <a:latin typeface="Times New Roman" panose="02020603050405020304" pitchFamily="18" charset="0"/>
                <a:ea typeface="微软雅黑" panose="020B0503020204020204" pitchFamily="34" charset="-122"/>
                <a:sym typeface="+mn-ea"/>
              </a:rPr>
              <a:t>×</a:t>
            </a:r>
            <a:endParaRPr lang="zh-CN" altLang="en-US" sz="2100" b="1">
              <a:solidFill>
                <a:srgbClr val="FF0000"/>
              </a:solidFill>
              <a:latin typeface="Times New Roman" panose="02020603050405020304" pitchFamily="18" charset="0"/>
              <a:ea typeface="微软雅黑" panose="020B0503020204020204" pitchFamily="34" charset="-122"/>
              <a:sym typeface="+mn-ea"/>
            </a:endParaRPr>
          </a:p>
        </p:txBody>
      </p:sp>
      <p:sp>
        <p:nvSpPr>
          <p:cNvPr id="7" name="文本框 6"/>
          <p:cNvSpPr txBox="1"/>
          <p:nvPr/>
        </p:nvSpPr>
        <p:spPr>
          <a:xfrm>
            <a:off x="261938" y="3452813"/>
            <a:ext cx="8620601" cy="1060450"/>
          </a:xfrm>
          <a:prstGeom prst="rect">
            <a:avLst/>
          </a:prstGeom>
          <a:noFill/>
        </p:spPr>
        <p:txBody>
          <a:bodyPr wrap="square" rtlCol="0" anchor="t">
            <a:spAutoFit/>
          </a:bodyPr>
          <a:lstStyle/>
          <a:p>
            <a:pPr algn="just">
              <a:lnSpc>
                <a:spcPct val="150000"/>
              </a:lnSpc>
            </a:pPr>
            <a:r>
              <a:rPr lang="zh-CN" altLang="zh-CN" sz="2100" b="1" dirty="0">
                <a:latin typeface="Times New Roman" panose="02020603050405020304" pitchFamily="18" charset="0"/>
                <a:ea typeface="微软雅黑" panose="020B0503020204020204" pitchFamily="34" charset="-122"/>
                <a:sym typeface="+mn-ea"/>
              </a:rPr>
              <a:t>错误类型</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不合事理</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r>
              <a:rPr lang="zh-CN" altLang="zh-CN" sz="2100" b="1" dirty="0">
                <a:latin typeface="Times New Roman" panose="02020603050405020304" pitchFamily="18" charset="0"/>
                <a:ea typeface="微软雅黑" panose="020B0503020204020204" pitchFamily="34" charset="-122"/>
                <a:sym typeface="+mn-ea"/>
              </a:rPr>
              <a:t>改正</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将</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碧绿</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改为</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金黄</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a:t>
            </a:r>
            <a:endParaRPr lang="zh-CN" altLang="en-US" sz="2100"/>
          </a:p>
        </p:txBody>
      </p:sp>
      <p:sp>
        <p:nvSpPr>
          <p:cNvPr id="8" name="文本框 7"/>
          <p:cNvSpPr txBox="1"/>
          <p:nvPr/>
        </p:nvSpPr>
        <p:spPr>
          <a:xfrm>
            <a:off x="5964079" y="5085398"/>
            <a:ext cx="353378" cy="414020"/>
          </a:xfrm>
          <a:prstGeom prst="rect">
            <a:avLst/>
          </a:prstGeom>
          <a:noFill/>
        </p:spPr>
        <p:txBody>
          <a:bodyPr wrap="square" rtlCol="0" anchor="t">
            <a:spAutoFit/>
          </a:bodyPr>
          <a:lstStyle/>
          <a:p>
            <a:r>
              <a:rPr sz="2100" b="1">
                <a:solidFill>
                  <a:srgbClr val="FF0000"/>
                </a:solidFill>
                <a:latin typeface="Times New Roman" panose="02020603050405020304" pitchFamily="18" charset="0"/>
                <a:ea typeface="微软雅黑" panose="020B0503020204020204" pitchFamily="34" charset="-122"/>
                <a:sym typeface="+mn-ea"/>
              </a:rPr>
              <a:t>√</a:t>
            </a:r>
            <a:endParaRPr lang="zh-CN" altLang="en-US" sz="2100" b="1">
              <a:solidFill>
                <a:srgbClr val="FF0000"/>
              </a:solidFill>
              <a:latin typeface="Times New Roman" panose="02020603050405020304" pitchFamily="18" charset="0"/>
              <a:ea typeface="微软雅黑" panose="020B0503020204020204" pitchFamily="34" charset="-122"/>
              <a:sym typeface="+mn-ea"/>
            </a:endParaRPr>
          </a:p>
        </p:txBody>
      </p:sp>
      <p:grpSp>
        <p:nvGrpSpPr>
          <p:cNvPr id="12" name="组合 11"/>
          <p:cNvGrpSpPr/>
          <p:nvPr/>
        </p:nvGrpSpPr>
        <p:grpSpPr>
          <a:xfrm>
            <a:off x="228404" y="1543458"/>
            <a:ext cx="8539061" cy="610076"/>
            <a:chOff x="308" y="1338"/>
            <a:chExt cx="17881" cy="1281"/>
          </a:xfrm>
        </p:grpSpPr>
        <p:sp>
          <p:nvSpPr>
            <p:cNvPr id="13" name="矩形 12"/>
            <p:cNvSpPr/>
            <p:nvPr/>
          </p:nvSpPr>
          <p:spPr>
            <a:xfrm>
              <a:off x="308" y="1338"/>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典例展示</a:t>
              </a:r>
              <a:endPar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4"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250" dirty="0">
                <a:solidFill>
                  <a:srgbClr val="ED7D31"/>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9554" y="1534954"/>
            <a:ext cx="8621078" cy="3484245"/>
          </a:xfrm>
          <a:prstGeom prst="rect">
            <a:avLst/>
          </a:prstGeom>
          <a:noFill/>
          <a:ln w="28575">
            <a:solidFill>
              <a:srgbClr val="ED7D31"/>
            </a:solidFill>
            <a:prstDash val="dash"/>
          </a:ln>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zh-CN" sz="2100" dirty="0">
                <a:latin typeface="Times New Roman" panose="02020603050405020304" pitchFamily="18" charset="0"/>
                <a:ea typeface="微软雅黑" panose="020B0503020204020204" pitchFamily="34" charset="-122"/>
              </a:rPr>
              <a:t>上个周六</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明明去书店买了许多报刊､杂志和一些出版物｡（</a:t>
            </a:r>
            <a:r>
              <a:rPr lang="en-US" altLang="zh-CN" sz="2100" dirty="0">
                <a:latin typeface="Times New Roman" panose="02020603050405020304" pitchFamily="18" charset="0"/>
                <a:ea typeface="微软雅黑" panose="020B0503020204020204" pitchFamily="34" charset="-122"/>
              </a:rPr>
              <a:t>	</a:t>
            </a:r>
            <a:r>
              <a:rPr lang="zh-CN"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endParaRPr lang="en-US" altLang="zh-CN" sz="2100" dirty="0">
              <a:latin typeface="Times New Roman" panose="02020603050405020304" pitchFamily="18" charset="0"/>
              <a:ea typeface="微软雅黑" panose="020B0503020204020204" pitchFamily="34" charset="-122"/>
            </a:endParaRPr>
          </a:p>
          <a:p>
            <a:pPr algn="just">
              <a:lnSpc>
                <a:spcPct val="150000"/>
              </a:lnSpc>
            </a:pPr>
            <a:endParaRPr lang="en-US" altLang="zh-CN" sz="2100" dirty="0">
              <a:latin typeface="Times New Roman" panose="02020603050405020304" pitchFamily="18" charset="0"/>
              <a:ea typeface="微软雅黑" panose="020B0503020204020204" pitchFamily="34" charset="-122"/>
            </a:endParaRPr>
          </a:p>
          <a:p>
            <a:pPr algn="just">
              <a:lnSpc>
                <a:spcPct val="150000"/>
              </a:lnSpc>
            </a:pP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zh-CN" sz="2100" dirty="0">
                <a:latin typeface="Times New Roman" panose="02020603050405020304" pitchFamily="18" charset="0"/>
                <a:ea typeface="微软雅黑" panose="020B0503020204020204" pitchFamily="34" charset="-122"/>
              </a:rPr>
              <a:t>过了不久</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汽车突然渐渐地放慢了速度｡（</a:t>
            </a:r>
            <a:r>
              <a:rPr lang="en-US" altLang="zh-CN" sz="2100" dirty="0">
                <a:latin typeface="Times New Roman" panose="02020603050405020304" pitchFamily="18" charset="0"/>
                <a:ea typeface="微软雅黑" panose="020B0503020204020204" pitchFamily="34" charset="-122"/>
              </a:rPr>
              <a:t>	</a:t>
            </a:r>
            <a:r>
              <a:rPr lang="zh-CN"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endParaRPr lang="zh-CN" altLang="zh-CN" sz="2100" dirty="0">
              <a:latin typeface="Times New Roman" panose="02020603050405020304" pitchFamily="18" charset="0"/>
              <a:ea typeface="微软雅黑" panose="020B0503020204020204" pitchFamily="34" charset="-122"/>
            </a:endParaRPr>
          </a:p>
          <a:p>
            <a:pPr algn="just">
              <a:lnSpc>
                <a:spcPct val="150000"/>
              </a:lnSpc>
            </a:pPr>
            <a:endParaRPr lang="zh-CN" altLang="zh-CN" sz="2100" dirty="0">
              <a:latin typeface="Times New Roman" panose="02020603050405020304" pitchFamily="18" charset="0"/>
              <a:ea typeface="微软雅黑" panose="020B0503020204020204" pitchFamily="34" charset="-122"/>
            </a:endParaRPr>
          </a:p>
        </p:txBody>
      </p:sp>
      <p:sp>
        <p:nvSpPr>
          <p:cNvPr id="6" name="文本框 5"/>
          <p:cNvSpPr txBox="1"/>
          <p:nvPr/>
        </p:nvSpPr>
        <p:spPr>
          <a:xfrm>
            <a:off x="7350919" y="1691640"/>
            <a:ext cx="353378" cy="414020"/>
          </a:xfrm>
          <a:prstGeom prst="rect">
            <a:avLst/>
          </a:prstGeom>
          <a:noFill/>
        </p:spPr>
        <p:txBody>
          <a:bodyPr wrap="square" rtlCol="0" anchor="t">
            <a:spAutoFit/>
          </a:bodyPr>
          <a:lstStyle/>
          <a:p>
            <a:r>
              <a:rPr sz="2100" b="1">
                <a:solidFill>
                  <a:srgbClr val="FF0000"/>
                </a:solidFill>
                <a:latin typeface="Times New Roman" panose="02020603050405020304" pitchFamily="18" charset="0"/>
                <a:ea typeface="微软雅黑" panose="020B0503020204020204" pitchFamily="34" charset="-122"/>
                <a:sym typeface="+mn-ea"/>
              </a:rPr>
              <a:t>×</a:t>
            </a:r>
            <a:endParaRPr lang="zh-CN" altLang="en-US" sz="2100" b="1">
              <a:solidFill>
                <a:srgbClr val="FF0000"/>
              </a:solidFill>
              <a:latin typeface="Times New Roman" panose="02020603050405020304" pitchFamily="18" charset="0"/>
              <a:ea typeface="微软雅黑" panose="020B0503020204020204" pitchFamily="34" charset="-122"/>
              <a:sym typeface="+mn-ea"/>
            </a:endParaRPr>
          </a:p>
        </p:txBody>
      </p:sp>
      <p:sp>
        <p:nvSpPr>
          <p:cNvPr id="7" name="文本框 6"/>
          <p:cNvSpPr txBox="1"/>
          <p:nvPr/>
        </p:nvSpPr>
        <p:spPr>
          <a:xfrm>
            <a:off x="261938" y="1994059"/>
            <a:ext cx="8620601" cy="1545590"/>
          </a:xfrm>
          <a:prstGeom prst="rect">
            <a:avLst/>
          </a:prstGeom>
          <a:noFill/>
        </p:spPr>
        <p:txBody>
          <a:bodyPr wrap="square" rtlCol="0" anchor="t">
            <a:spAutoFit/>
          </a:bodyPr>
          <a:lstStyle/>
          <a:p>
            <a:pPr algn="just">
              <a:lnSpc>
                <a:spcPct val="150000"/>
              </a:lnSpc>
            </a:pPr>
            <a:r>
              <a:rPr lang="zh-CN" altLang="zh-CN" sz="2100" b="1" dirty="0">
                <a:latin typeface="Times New Roman" panose="02020603050405020304" pitchFamily="18" charset="0"/>
                <a:ea typeface="微软雅黑" panose="020B0503020204020204" pitchFamily="34" charset="-122"/>
                <a:sym typeface="+mn-ea"/>
              </a:rPr>
              <a:t>错误类型</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分类不当</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r>
              <a:rPr lang="zh-CN" altLang="zh-CN" sz="2100" b="1" dirty="0">
                <a:latin typeface="Times New Roman" panose="02020603050405020304" pitchFamily="18" charset="0"/>
                <a:ea typeface="微软雅黑" panose="020B0503020204020204" pitchFamily="34" charset="-122"/>
                <a:sym typeface="+mn-ea"/>
              </a:rPr>
              <a:t>改正</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报刊</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包括</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杂志</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出版物</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更包括</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报刊</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应改为</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······买了许多报刊和其他出版物</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a:t>
            </a:r>
            <a:endParaRPr lang="zh-CN" altLang="en-US" sz="2100"/>
          </a:p>
        </p:txBody>
      </p:sp>
      <p:sp>
        <p:nvSpPr>
          <p:cNvPr id="3" name="文本框 2"/>
          <p:cNvSpPr txBox="1"/>
          <p:nvPr/>
        </p:nvSpPr>
        <p:spPr>
          <a:xfrm>
            <a:off x="5330190" y="3604260"/>
            <a:ext cx="353378" cy="414020"/>
          </a:xfrm>
          <a:prstGeom prst="rect">
            <a:avLst/>
          </a:prstGeom>
          <a:noFill/>
        </p:spPr>
        <p:txBody>
          <a:bodyPr wrap="square" rtlCol="0" anchor="t">
            <a:spAutoFit/>
          </a:bodyPr>
          <a:lstStyle/>
          <a:p>
            <a:r>
              <a:rPr sz="2100" b="1">
                <a:solidFill>
                  <a:srgbClr val="FF0000"/>
                </a:solidFill>
                <a:latin typeface="Times New Roman" panose="02020603050405020304" pitchFamily="18" charset="0"/>
                <a:ea typeface="微软雅黑" panose="020B0503020204020204" pitchFamily="34" charset="-122"/>
                <a:sym typeface="+mn-ea"/>
              </a:rPr>
              <a:t>×</a:t>
            </a:r>
            <a:endParaRPr lang="zh-CN" altLang="en-US" sz="2100" b="1">
              <a:solidFill>
                <a:srgbClr val="FF0000"/>
              </a:solidFill>
              <a:latin typeface="Times New Roman" panose="02020603050405020304" pitchFamily="18" charset="0"/>
              <a:ea typeface="微软雅黑" panose="020B0503020204020204" pitchFamily="34" charset="-122"/>
              <a:sym typeface="+mn-ea"/>
            </a:endParaRPr>
          </a:p>
        </p:txBody>
      </p:sp>
      <p:sp>
        <p:nvSpPr>
          <p:cNvPr id="4" name="文本框 3"/>
          <p:cNvSpPr txBox="1"/>
          <p:nvPr/>
        </p:nvSpPr>
        <p:spPr>
          <a:xfrm>
            <a:off x="261938" y="3919061"/>
            <a:ext cx="8620601" cy="1060450"/>
          </a:xfrm>
          <a:prstGeom prst="rect">
            <a:avLst/>
          </a:prstGeom>
          <a:noFill/>
        </p:spPr>
        <p:txBody>
          <a:bodyPr wrap="square" rtlCol="0" anchor="t">
            <a:spAutoFit/>
          </a:bodyPr>
          <a:lstStyle/>
          <a:p>
            <a:pPr algn="just">
              <a:lnSpc>
                <a:spcPct val="150000"/>
              </a:lnSpc>
            </a:pPr>
            <a:r>
              <a:rPr lang="zh-CN" altLang="zh-CN" sz="2100" b="1" dirty="0">
                <a:latin typeface="Times New Roman" panose="02020603050405020304" pitchFamily="18" charset="0"/>
                <a:ea typeface="微软雅黑" panose="020B0503020204020204" pitchFamily="34" charset="-122"/>
                <a:sym typeface="+mn-ea"/>
              </a:rPr>
              <a:t>错误类型</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自相矛盾</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r>
              <a:rPr lang="zh-CN" altLang="zh-CN" sz="2100" b="1" dirty="0">
                <a:latin typeface="Times New Roman" panose="02020603050405020304" pitchFamily="18" charset="0"/>
                <a:ea typeface="微软雅黑" panose="020B0503020204020204" pitchFamily="34" charset="-122"/>
                <a:sym typeface="+mn-ea"/>
              </a:rPr>
              <a:t>改正</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突然</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和</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渐渐地</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自相矛盾</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应删掉其一｡</a:t>
            </a:r>
            <a:endParaRPr lang="zh-CN" altLang="en-US" sz="21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3" grpId="0"/>
      <p:bldP spid="4"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9554" y="1534954"/>
            <a:ext cx="8621078" cy="3969385"/>
          </a:xfrm>
          <a:prstGeom prst="rect">
            <a:avLst/>
          </a:prstGeom>
          <a:noFill/>
          <a:ln w="28575">
            <a:solidFill>
              <a:srgbClr val="ED7D31"/>
            </a:solidFill>
            <a:prstDash val="dash"/>
          </a:ln>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zh-CN" sz="2100" dirty="0">
                <a:latin typeface="Times New Roman" panose="02020603050405020304" pitchFamily="18" charset="0"/>
                <a:ea typeface="微软雅黑" panose="020B0503020204020204" pitchFamily="34" charset="-122"/>
              </a:rPr>
              <a:t>春运期间</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为了防止类似的交通事故不再发生</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有关部门加大了监管与督查力度｡（</a:t>
            </a:r>
            <a:r>
              <a:rPr lang="en-US" altLang="zh-CN" sz="2100" dirty="0">
                <a:latin typeface="Times New Roman" panose="02020603050405020304" pitchFamily="18" charset="0"/>
                <a:ea typeface="微软雅黑" panose="020B0503020204020204" pitchFamily="34" charset="-122"/>
              </a:rPr>
              <a:t>	</a:t>
            </a:r>
            <a:r>
              <a:rPr lang="zh-CN"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endParaRPr lang="en-US" altLang="zh-CN" sz="2100" dirty="0">
              <a:latin typeface="Times New Roman" panose="02020603050405020304" pitchFamily="18" charset="0"/>
              <a:ea typeface="微软雅黑" panose="020B0503020204020204" pitchFamily="34" charset="-122"/>
            </a:endParaRPr>
          </a:p>
          <a:p>
            <a:pPr algn="just">
              <a:lnSpc>
                <a:spcPct val="150000"/>
              </a:lnSpc>
            </a:pPr>
            <a:endParaRPr lang="en-US" altLang="zh-CN" sz="2100" dirty="0">
              <a:latin typeface="Times New Roman" panose="02020603050405020304" pitchFamily="18" charset="0"/>
              <a:ea typeface="微软雅黑" panose="020B0503020204020204" pitchFamily="34" charset="-122"/>
            </a:endParaRPr>
          </a:p>
          <a:p>
            <a:pPr algn="just">
              <a:lnSpc>
                <a:spcPct val="150000"/>
              </a:lnSpc>
            </a:pP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6.</a:t>
            </a:r>
            <a:r>
              <a:rPr lang="zh-CN" altLang="zh-CN" sz="2100" dirty="0">
                <a:latin typeface="Times New Roman" panose="02020603050405020304" pitchFamily="18" charset="0"/>
                <a:ea typeface="微软雅黑" panose="020B0503020204020204" pitchFamily="34" charset="-122"/>
              </a:rPr>
              <a:t>我厂今年重视了产品数量</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所以产品质量下降了｡（</a:t>
            </a:r>
            <a:r>
              <a:rPr lang="en-US" altLang="zh-CN" sz="2100" dirty="0">
                <a:latin typeface="Times New Roman" panose="02020603050405020304" pitchFamily="18" charset="0"/>
                <a:ea typeface="微软雅黑" panose="020B0503020204020204" pitchFamily="34" charset="-122"/>
              </a:rPr>
              <a:t>	</a:t>
            </a:r>
            <a:r>
              <a:rPr lang="zh-CN"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endParaRPr lang="zh-CN" altLang="zh-CN" sz="2100" dirty="0">
              <a:latin typeface="Times New Roman" panose="02020603050405020304" pitchFamily="18" charset="0"/>
              <a:ea typeface="微软雅黑" panose="020B0503020204020204" pitchFamily="34" charset="-122"/>
            </a:endParaRPr>
          </a:p>
          <a:p>
            <a:pPr algn="just">
              <a:lnSpc>
                <a:spcPct val="150000"/>
              </a:lnSpc>
            </a:pPr>
            <a:endParaRPr lang="zh-CN" altLang="zh-CN" sz="2100" dirty="0">
              <a:latin typeface="Times New Roman" panose="02020603050405020304" pitchFamily="18" charset="0"/>
              <a:ea typeface="微软雅黑" panose="020B0503020204020204" pitchFamily="34" charset="-122"/>
            </a:endParaRPr>
          </a:p>
        </p:txBody>
      </p:sp>
      <p:sp>
        <p:nvSpPr>
          <p:cNvPr id="6" name="文本框 5"/>
          <p:cNvSpPr txBox="1"/>
          <p:nvPr/>
        </p:nvSpPr>
        <p:spPr>
          <a:xfrm>
            <a:off x="1414463" y="2139247"/>
            <a:ext cx="353378" cy="414020"/>
          </a:xfrm>
          <a:prstGeom prst="rect">
            <a:avLst/>
          </a:prstGeom>
          <a:noFill/>
        </p:spPr>
        <p:txBody>
          <a:bodyPr wrap="square" rtlCol="0" anchor="t">
            <a:spAutoFit/>
          </a:bodyPr>
          <a:lstStyle/>
          <a:p>
            <a:r>
              <a:rPr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latin typeface="Times New Roman" panose="02020603050405020304" pitchFamily="18" charset="0"/>
              <a:ea typeface="微软雅黑" panose="020B0503020204020204" pitchFamily="34" charset="-122"/>
              <a:sym typeface="+mn-ea"/>
            </a:endParaRPr>
          </a:p>
        </p:txBody>
      </p:sp>
      <p:sp>
        <p:nvSpPr>
          <p:cNvPr id="4" name="文本框 3"/>
          <p:cNvSpPr txBox="1"/>
          <p:nvPr/>
        </p:nvSpPr>
        <p:spPr>
          <a:xfrm>
            <a:off x="250984" y="2461260"/>
            <a:ext cx="8620601" cy="1545590"/>
          </a:xfrm>
          <a:prstGeom prst="rect">
            <a:avLst/>
          </a:prstGeom>
          <a:noFill/>
        </p:spPr>
        <p:txBody>
          <a:bodyPr wrap="square" rtlCol="0" anchor="t">
            <a:spAutoFit/>
          </a:bodyPr>
          <a:lstStyle/>
          <a:p>
            <a:pPr algn="just">
              <a:lnSpc>
                <a:spcPct val="150000"/>
              </a:lnSpc>
            </a:pPr>
            <a:r>
              <a:rPr lang="zh-CN" altLang="zh-CN" sz="2100" b="1" dirty="0">
                <a:latin typeface="Times New Roman" panose="02020603050405020304" pitchFamily="18" charset="0"/>
                <a:ea typeface="微软雅黑" panose="020B0503020204020204" pitchFamily="34" charset="-122"/>
                <a:sym typeface="+mn-ea"/>
              </a:rPr>
              <a:t>错误类型</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否定不当</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r>
              <a:rPr lang="zh-CN" altLang="zh-CN" sz="2100" b="1" dirty="0">
                <a:latin typeface="Times New Roman" panose="02020603050405020304" pitchFamily="18" charset="0"/>
                <a:ea typeface="微软雅黑" panose="020B0503020204020204" pitchFamily="34" charset="-122"/>
                <a:sym typeface="+mn-ea"/>
              </a:rPr>
              <a:t>改正</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将</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不再</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改为</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再次</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｡类似的错误还有</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杜绝······不再</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避免······不再</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a:t>
            </a:r>
            <a:endParaRPr lang="zh-CN" altLang="en-US" sz="2100"/>
          </a:p>
        </p:txBody>
      </p:sp>
      <p:sp>
        <p:nvSpPr>
          <p:cNvPr id="3" name="文本框 2"/>
          <p:cNvSpPr txBox="1"/>
          <p:nvPr/>
        </p:nvSpPr>
        <p:spPr>
          <a:xfrm>
            <a:off x="6220778" y="4060916"/>
            <a:ext cx="353378" cy="414020"/>
          </a:xfrm>
          <a:prstGeom prst="rect">
            <a:avLst/>
          </a:prstGeom>
          <a:noFill/>
        </p:spPr>
        <p:txBody>
          <a:bodyPr wrap="square" rtlCol="0" anchor="t">
            <a:spAutoFit/>
          </a:bodyPr>
          <a:lstStyle/>
          <a:p>
            <a:r>
              <a:rPr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latin typeface="Times New Roman" panose="02020603050405020304" pitchFamily="18" charset="0"/>
              <a:ea typeface="微软雅黑" panose="020B0503020204020204" pitchFamily="34" charset="-122"/>
              <a:sym typeface="+mn-ea"/>
            </a:endParaRPr>
          </a:p>
        </p:txBody>
      </p:sp>
      <p:sp>
        <p:nvSpPr>
          <p:cNvPr id="5" name="文本框 4"/>
          <p:cNvSpPr txBox="1"/>
          <p:nvPr/>
        </p:nvSpPr>
        <p:spPr>
          <a:xfrm>
            <a:off x="261938" y="4299109"/>
            <a:ext cx="8620601" cy="1060450"/>
          </a:xfrm>
          <a:prstGeom prst="rect">
            <a:avLst/>
          </a:prstGeom>
          <a:noFill/>
        </p:spPr>
        <p:txBody>
          <a:bodyPr wrap="square" rtlCol="0" anchor="t">
            <a:spAutoFit/>
          </a:bodyPr>
          <a:lstStyle/>
          <a:p>
            <a:pPr algn="just">
              <a:lnSpc>
                <a:spcPct val="150000"/>
              </a:lnSpc>
            </a:pPr>
            <a:r>
              <a:rPr lang="zh-CN" altLang="zh-CN" sz="2100" b="1" dirty="0">
                <a:latin typeface="Times New Roman" panose="02020603050405020304" pitchFamily="18" charset="0"/>
                <a:ea typeface="微软雅黑" panose="020B0503020204020204" pitchFamily="34" charset="-122"/>
                <a:sym typeface="+mn-ea"/>
              </a:rPr>
              <a:t>错误类型</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强加因果</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r>
              <a:rPr lang="zh-CN" altLang="zh-CN" sz="2100" b="1" dirty="0">
                <a:latin typeface="Times New Roman" panose="02020603050405020304" pitchFamily="18" charset="0"/>
                <a:ea typeface="微软雅黑" panose="020B0503020204020204" pitchFamily="34" charset="-122"/>
                <a:sym typeface="+mn-ea"/>
              </a:rPr>
              <a:t>改正</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应改为</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我厂今年一味重视产品数量</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导致了产品质量的下降</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a:t>
            </a:r>
            <a:endParaRPr lang="zh-CN" altLang="en-US" sz="21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P spid="3" grpId="0"/>
      <p:bldP spid="5"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9554" y="1534954"/>
            <a:ext cx="8621078" cy="2999740"/>
          </a:xfrm>
          <a:prstGeom prst="rect">
            <a:avLst/>
          </a:prstGeom>
          <a:noFill/>
          <a:ln w="28575">
            <a:solidFill>
              <a:srgbClr val="ED7D31"/>
            </a:solidFill>
            <a:prstDash val="dash"/>
          </a:ln>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7.</a:t>
            </a:r>
            <a:r>
              <a:rPr lang="zh-CN" altLang="zh-CN" sz="2100" dirty="0">
                <a:latin typeface="Times New Roman" panose="02020603050405020304" pitchFamily="18" charset="0"/>
                <a:ea typeface="微软雅黑" panose="020B0503020204020204" pitchFamily="34" charset="-122"/>
              </a:rPr>
              <a:t>下列句子中没有语病的一项是（</a:t>
            </a:r>
            <a:r>
              <a:rPr lang="en-US" altLang="zh-CN" sz="2100" dirty="0">
                <a:latin typeface="Times New Roman" panose="02020603050405020304" pitchFamily="18" charset="0"/>
                <a:ea typeface="微软雅黑" panose="020B0503020204020204" pitchFamily="34" charset="-122"/>
              </a:rPr>
              <a:t>	</a:t>
            </a:r>
            <a:r>
              <a:rPr lang="zh-CN"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zh-CN" sz="2100" dirty="0">
                <a:latin typeface="Times New Roman" panose="02020603050405020304" pitchFamily="18" charset="0"/>
                <a:ea typeface="微软雅黑" panose="020B0503020204020204" pitchFamily="34" charset="-122"/>
              </a:rPr>
              <a:t>中美经贸摩擦</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本质上是进步与落后､平等与霸权､自由贸易与保护主义的较量｡</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zh-CN" sz="2100" dirty="0">
                <a:latin typeface="Times New Roman" panose="02020603050405020304" pitchFamily="18" charset="0"/>
                <a:ea typeface="微软雅黑" panose="020B0503020204020204" pitchFamily="34" charset="-122"/>
              </a:rPr>
              <a:t>因为今天是游乐园免费的最后一天</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所以游客寥寥无几｡</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zh-CN" sz="2100" dirty="0">
                <a:latin typeface="Times New Roman" panose="02020603050405020304" pitchFamily="18" charset="0"/>
                <a:ea typeface="微软雅黑" panose="020B0503020204020204" pitchFamily="34" charset="-122"/>
              </a:rPr>
              <a:t>他写信告诉我</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这几年</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他无时无刻不忘记搜集､整理民间故事｡</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zh-CN" sz="2100" dirty="0">
                <a:latin typeface="Times New Roman" panose="02020603050405020304" pitchFamily="18" charset="0"/>
                <a:ea typeface="微软雅黑" panose="020B0503020204020204" pitchFamily="34" charset="-122"/>
              </a:rPr>
              <a:t>农历初一的夜晚</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皓月如盘</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月色真美｡</a:t>
            </a:r>
            <a:endParaRPr lang="zh-CN" altLang="zh-CN" sz="2100" dirty="0">
              <a:latin typeface="Times New Roman" panose="02020603050405020304" pitchFamily="18" charset="0"/>
              <a:ea typeface="微软雅黑" panose="020B0503020204020204" pitchFamily="34" charset="-122"/>
            </a:endParaRPr>
          </a:p>
        </p:txBody>
      </p:sp>
      <p:sp>
        <p:nvSpPr>
          <p:cNvPr id="3" name="文本框 2"/>
          <p:cNvSpPr txBox="1"/>
          <p:nvPr/>
        </p:nvSpPr>
        <p:spPr>
          <a:xfrm>
            <a:off x="4168140" y="1667759"/>
            <a:ext cx="407670" cy="414020"/>
          </a:xfrm>
          <a:prstGeom prst="rect">
            <a:avLst/>
          </a:prstGeom>
          <a:noFill/>
        </p:spPr>
        <p:txBody>
          <a:bodyPr wrap="square" rtlCol="0" anchor="t">
            <a:spAutoFit/>
          </a:bodyPr>
          <a:lstStyle/>
          <a:p>
            <a:r>
              <a:rPr lang="en-US" sz="2100" b="1" dirty="0">
                <a:solidFill>
                  <a:srgbClr val="FF0000"/>
                </a:solidFill>
                <a:latin typeface="Times New Roman" panose="02020603050405020304" pitchFamily="18" charset="0"/>
                <a:ea typeface="微软雅黑" panose="020B0503020204020204" pitchFamily="34" charset="-122"/>
                <a:sym typeface="+mn-ea"/>
              </a:rPr>
              <a:t>A</a:t>
            </a:r>
            <a:endParaRPr lang="en-US" sz="2100" b="1" dirty="0">
              <a:solidFill>
                <a:srgbClr val="FF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9554" y="1534954"/>
            <a:ext cx="8621078" cy="1545590"/>
          </a:xfrm>
          <a:prstGeom prst="rect">
            <a:avLst/>
          </a:prstGeom>
          <a:noFill/>
          <a:ln w="28575">
            <a:solidFill>
              <a:srgbClr val="ED7D31"/>
            </a:solidFill>
            <a:prstDash val="dash"/>
          </a:ln>
        </p:spPr>
        <p:txBody>
          <a:bodyPr wrap="square">
            <a:spAutoFit/>
          </a:bodyPr>
          <a:lstStyle/>
          <a:p>
            <a:pPr algn="just">
              <a:lnSpc>
                <a:spcPct val="150000"/>
              </a:lnSpc>
            </a:pPr>
            <a:r>
              <a:rPr lang="zh-CN" altLang="zh-CN" sz="2100" b="1" dirty="0">
                <a:latin typeface="Times New Roman" panose="02020603050405020304" pitchFamily="18" charset="0"/>
                <a:ea typeface="微软雅黑" panose="020B0503020204020204" pitchFamily="34" charset="-122"/>
              </a:rPr>
              <a:t>解析</a:t>
            </a:r>
            <a:r>
              <a:rPr lang="en-US" altLang="zh-CN" sz="2100" dirty="0">
                <a:latin typeface="Times New Roman" panose="02020603050405020304" pitchFamily="18" charset="0"/>
                <a:ea typeface="微软雅黑" panose="020B0503020204020204" pitchFamily="34" charset="-122"/>
              </a:rPr>
              <a:t>:B.</a:t>
            </a:r>
            <a:r>
              <a:rPr lang="zh-CN" altLang="zh-CN" sz="2100" dirty="0">
                <a:latin typeface="Times New Roman" panose="02020603050405020304" pitchFamily="18" charset="0"/>
                <a:ea typeface="微软雅黑" panose="020B0503020204020204" pitchFamily="34" charset="-122"/>
              </a:rPr>
              <a:t>强加因果</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两句并没有因果关系</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应删去</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因为</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所以</a:t>
            </a:r>
            <a:r>
              <a:rPr lang="en-US" altLang="zh-CN" sz="2100" dirty="0">
                <a:latin typeface="Times New Roman" panose="02020603050405020304" pitchFamily="18" charset="0"/>
                <a:ea typeface="微软雅黑" panose="020B0503020204020204" pitchFamily="34" charset="-122"/>
              </a:rPr>
              <a:t>”;C.</a:t>
            </a:r>
            <a:r>
              <a:rPr lang="zh-CN" altLang="zh-CN" sz="2100" dirty="0">
                <a:latin typeface="Times New Roman" panose="02020603050405020304" pitchFamily="18" charset="0"/>
                <a:ea typeface="微软雅黑" panose="020B0503020204020204" pitchFamily="34" charset="-122"/>
              </a:rPr>
              <a:t>否定不当</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将</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无时无刻</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改为</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每时每刻</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或将</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忘记</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改为</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记着</a:t>
            </a:r>
            <a:r>
              <a:rPr lang="en-US" altLang="zh-CN" sz="2100" dirty="0">
                <a:latin typeface="Times New Roman" panose="02020603050405020304" pitchFamily="18" charset="0"/>
                <a:ea typeface="微软雅黑" panose="020B0503020204020204" pitchFamily="34" charset="-122"/>
              </a:rPr>
              <a:t>”;D.</a:t>
            </a:r>
            <a:r>
              <a:rPr lang="zh-CN" altLang="zh-CN" sz="2100" dirty="0">
                <a:latin typeface="Times New Roman" panose="02020603050405020304" pitchFamily="18" charset="0"/>
                <a:ea typeface="微软雅黑" panose="020B0503020204020204" pitchFamily="34" charset="-122"/>
              </a:rPr>
              <a:t>不合事理</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农历初一</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不会出现</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皓月如盘</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可将</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初一</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改为</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十五</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02053" y="2901852"/>
            <a:ext cx="4137895" cy="870585"/>
          </a:xfrm>
          <a:prstGeom prst="rect">
            <a:avLst/>
          </a:prstGeom>
        </p:spPr>
        <p:txBody>
          <a:bodyPr wrap="square">
            <a:spAutoFit/>
          </a:bodyPr>
          <a:lstStyle/>
          <a:p>
            <a:pPr algn="ctr">
              <a:lnSpc>
                <a:spcPct val="150000"/>
              </a:lnSpc>
            </a:pPr>
            <a:r>
              <a:rPr lang="zh-CN" altLang="en-US" sz="3375" b="1" dirty="0" smtClean="0">
                <a:solidFill>
                  <a:srgbClr val="70C0B1"/>
                </a:solidFill>
                <a:latin typeface="Times New Roman" panose="02020603050405020304" pitchFamily="18" charset="0"/>
                <a:ea typeface="微软雅黑" panose="020B0503020204020204" pitchFamily="34" charset="-122"/>
              </a:rPr>
              <a:t>课堂变式练</a:t>
            </a:r>
            <a:endParaRPr lang="zh-CN" altLang="zh-CN" sz="3375" b="1" dirty="0">
              <a:solidFill>
                <a:srgbClr val="70C0B1"/>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6193" y="1493947"/>
            <a:ext cx="8649269" cy="299974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1.(2019•</a:t>
            </a:r>
            <a:r>
              <a:rPr lang="zh-CN" altLang="en-US" sz="2100" dirty="0">
                <a:latin typeface="Times New Roman" panose="02020603050405020304" pitchFamily="18" charset="0"/>
                <a:ea typeface="微软雅黑" panose="020B0503020204020204" pitchFamily="34" charset="-122"/>
              </a:rPr>
              <a:t>长沙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下列句子没有语病的一项是</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我们要始终不忘为人民服务的初心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要牢记勇于担当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开拓进取的使命</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为发展数字经济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使得市政府决定与国家信息中心合作共同举办博览会</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地铁四号线的正式开通运营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决定了长沙地铁网是否迈入“米”字形时代</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垃圾分类进校园”活动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美化和增强了同学们的环保意识与校园环境</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矩形 2"/>
          <p:cNvSpPr/>
          <p:nvPr/>
        </p:nvSpPr>
        <p:spPr>
          <a:xfrm>
            <a:off x="5315023" y="1573459"/>
            <a:ext cx="375920" cy="542925"/>
          </a:xfrm>
          <a:prstGeom prst="rect">
            <a:avLst/>
          </a:prstGeom>
        </p:spPr>
        <p:txBody>
          <a:bodyPr wrap="none">
            <a:spAutoFit/>
          </a:bodyPr>
          <a:lstStyle/>
          <a:p>
            <a:pPr>
              <a:lnSpc>
                <a:spcPct val="140000"/>
              </a:lnSpc>
            </a:pPr>
            <a:r>
              <a:rPr lang="en-US" altLang="zh-CN" sz="2100" b="1" dirty="0" smtClean="0">
                <a:solidFill>
                  <a:srgbClr val="FF0000"/>
                </a:solidFill>
                <a:latin typeface="Times New Roman" panose="02020603050405020304" pitchFamily="18" charset="0"/>
                <a:ea typeface="微软雅黑" panose="020B0503020204020204" pitchFamily="34" charset="-122"/>
              </a:rPr>
              <a:t>A</a:t>
            </a:r>
            <a:endParaRPr lang="zh-CN" altLang="en-US" sz="2100" b="1" dirty="0">
              <a:solidFill>
                <a:srgbClr val="FF0000"/>
              </a:solidFill>
            </a:endParaRPr>
          </a:p>
        </p:txBody>
      </p:sp>
      <p:sp>
        <p:nvSpPr>
          <p:cNvPr id="4" name="矩形 3"/>
          <p:cNvSpPr/>
          <p:nvPr/>
        </p:nvSpPr>
        <p:spPr>
          <a:xfrm>
            <a:off x="266429" y="4471685"/>
            <a:ext cx="8639033" cy="1545590"/>
          </a:xfrm>
          <a:prstGeom prst="rect">
            <a:avLst/>
          </a:prstGeom>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解析</a:t>
            </a:r>
            <a:r>
              <a:rPr lang="en-US" altLang="zh-CN" sz="2100" b="1"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主语残缺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应删去“为”或“使得”</a:t>
            </a: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一面对两面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应删去“是否”</a:t>
            </a: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搭配不当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应改为“美化了校园环境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增强了同学们的环保意识”</a:t>
            </a:r>
            <a:r>
              <a:rPr lang="en-US"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44793" y="1557338"/>
            <a:ext cx="8448675" cy="3969385"/>
          </a:xfrm>
          <a:prstGeom prst="rect">
            <a:avLst/>
          </a:prstGeom>
          <a:noFill/>
          <a:ln w="9525">
            <a:noFill/>
          </a:ln>
        </p:spPr>
        <p:txBody>
          <a:bodyPr wrap="square">
            <a:spAutoFit/>
          </a:bodyPr>
          <a:lstStyle/>
          <a:p>
            <a:pPr indent="0" algn="just">
              <a:lnSpc>
                <a:spcPct val="150000"/>
              </a:lnSpc>
            </a:pPr>
            <a:r>
              <a:rPr lang="en-US" altLang="zh-CN" sz="2100" b="0" dirty="0" smtClean="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a:t>
            </a:r>
            <a:r>
              <a:rPr lang="en-US" sz="2100" b="1" dirty="0">
                <a:latin typeface="Times New Roman" panose="02020603050405020304" pitchFamily="18" charset="0"/>
                <a:ea typeface="微软雅黑" panose="020B0503020204020204" pitchFamily="34" charset="-122"/>
              </a:rPr>
              <a:t>2</a:t>
            </a:r>
            <a:r>
              <a:rPr lang="zh-CN" sz="2100" b="1" dirty="0">
                <a:latin typeface="Times New Roman" panose="02020603050405020304" pitchFamily="18" charset="0"/>
                <a:ea typeface="微软雅黑" panose="020B0503020204020204" pitchFamily="34" charset="-122"/>
              </a:rPr>
              <a:t>）状语和中心语搭配</a:t>
            </a:r>
            <a:r>
              <a:rPr lang="zh-CN" sz="2100" b="1" dirty="0" smtClean="0">
                <a:latin typeface="Times New Roman" panose="02020603050405020304" pitchFamily="18" charset="0"/>
                <a:ea typeface="微软雅黑" panose="020B0503020204020204" pitchFamily="34" charset="-122"/>
              </a:rPr>
              <a:t>不当</a:t>
            </a:r>
            <a:endParaRPr lang="en-US" altLang="zh-CN" sz="2100" b="1" dirty="0" smtClean="0">
              <a:latin typeface="Times New Roman" panose="02020603050405020304" pitchFamily="18" charset="0"/>
              <a:ea typeface="微软雅黑" panose="020B0503020204020204" pitchFamily="34" charset="-122"/>
            </a:endParaRPr>
          </a:p>
          <a:p>
            <a:pPr indent="0" algn="just">
              <a:lnSpc>
                <a:spcPct val="150000"/>
              </a:lnSpc>
            </a:pPr>
            <a:r>
              <a:rPr lang="en-US" altLang="zh-CN" sz="2100" b="0" dirty="0" smtClean="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例句</a:t>
            </a:r>
            <a:r>
              <a:rPr lang="zh-CN" sz="2100" b="1" dirty="0">
                <a:latin typeface="Times New Roman" panose="02020603050405020304" pitchFamily="18" charset="0"/>
                <a:ea typeface="微软雅黑" panose="020B0503020204020204" pitchFamily="34" charset="-122"/>
              </a:rPr>
              <a:t>二</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他缓和地向我们走来</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笑容亲切</a:t>
            </a:r>
            <a:r>
              <a:rPr lang="zh-CN" sz="2100" b="0" dirty="0" smtClean="0">
                <a:latin typeface="Times New Roman" panose="02020603050405020304" pitchFamily="18" charset="0"/>
                <a:ea typeface="微软雅黑" panose="020B0503020204020204" pitchFamily="34" charset="-122"/>
              </a:rPr>
              <a:t>｡</a:t>
            </a:r>
            <a:endParaRPr lang="en-US" altLang="zh-CN" sz="2100" b="0" dirty="0" smtClean="0">
              <a:latin typeface="Times New Roman" panose="02020603050405020304" pitchFamily="18" charset="0"/>
              <a:ea typeface="微软雅黑" panose="020B0503020204020204" pitchFamily="34" charset="-122"/>
            </a:endParaRPr>
          </a:p>
          <a:p>
            <a:pPr indent="0" algn="just">
              <a:lnSpc>
                <a:spcPct val="150000"/>
              </a:lnSpc>
            </a:pPr>
            <a:r>
              <a:rPr lang="en-US" altLang="zh-CN" sz="2100" b="0" dirty="0" smtClean="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修改</a:t>
            </a:r>
            <a:r>
              <a:rPr lang="zh-CN" sz="2100" b="1" dirty="0">
                <a:latin typeface="Times New Roman" panose="02020603050405020304" pitchFamily="18" charset="0"/>
                <a:ea typeface="微软雅黑" panose="020B0503020204020204" pitchFamily="34" charset="-122"/>
              </a:rPr>
              <a:t>意见</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状语</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缓和</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与中心语</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走来</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搭配不当</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可以把</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缓和</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改为</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缓慢</a:t>
            </a:r>
            <a:r>
              <a:rPr lang="en-US" sz="2100" b="0" dirty="0">
                <a:latin typeface="Times New Roman" panose="02020603050405020304" pitchFamily="18" charset="0"/>
                <a:ea typeface="微软雅黑" panose="020B0503020204020204" pitchFamily="34" charset="-122"/>
              </a:rPr>
              <a:t>”</a:t>
            </a:r>
            <a:r>
              <a:rPr lang="zh-CN" sz="2100" b="0" dirty="0" smtClean="0">
                <a:latin typeface="Times New Roman" panose="02020603050405020304" pitchFamily="18" charset="0"/>
                <a:ea typeface="微软雅黑" panose="020B0503020204020204" pitchFamily="34" charset="-122"/>
              </a:rPr>
              <a:t>｡</a:t>
            </a:r>
            <a:endParaRPr lang="en-US" altLang="zh-CN" sz="2100" b="0" dirty="0" smtClean="0">
              <a:latin typeface="Times New Roman" panose="02020603050405020304" pitchFamily="18" charset="0"/>
              <a:ea typeface="微软雅黑" panose="020B0503020204020204" pitchFamily="34" charset="-122"/>
            </a:endParaRPr>
          </a:p>
          <a:p>
            <a:pPr indent="0" algn="just">
              <a:lnSpc>
                <a:spcPct val="150000"/>
              </a:lnSpc>
            </a:pPr>
            <a:r>
              <a:rPr lang="en-US" altLang="zh-CN" sz="2100" b="0" dirty="0" smtClean="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a:t>
            </a:r>
            <a:r>
              <a:rPr lang="en-US" sz="2100" b="1" dirty="0">
                <a:latin typeface="Times New Roman" panose="02020603050405020304" pitchFamily="18" charset="0"/>
                <a:ea typeface="微软雅黑" panose="020B0503020204020204" pitchFamily="34" charset="-122"/>
              </a:rPr>
              <a:t>3</a:t>
            </a:r>
            <a:r>
              <a:rPr lang="zh-CN" sz="2100" b="1" dirty="0">
                <a:latin typeface="Times New Roman" panose="02020603050405020304" pitchFamily="18" charset="0"/>
                <a:ea typeface="微软雅黑" panose="020B0503020204020204" pitchFamily="34" charset="-122"/>
              </a:rPr>
              <a:t>）补语和中心语搭配</a:t>
            </a:r>
            <a:r>
              <a:rPr lang="zh-CN" sz="2100" b="1" dirty="0" smtClean="0">
                <a:latin typeface="Times New Roman" panose="02020603050405020304" pitchFamily="18" charset="0"/>
                <a:ea typeface="微软雅黑" panose="020B0503020204020204" pitchFamily="34" charset="-122"/>
              </a:rPr>
              <a:t>不当</a:t>
            </a:r>
            <a:endParaRPr lang="en-US" altLang="zh-CN" sz="2100" b="1" dirty="0" smtClean="0">
              <a:latin typeface="Times New Roman" panose="02020603050405020304" pitchFamily="18" charset="0"/>
              <a:ea typeface="微软雅黑" panose="020B0503020204020204" pitchFamily="34" charset="-122"/>
            </a:endParaRPr>
          </a:p>
          <a:p>
            <a:pPr indent="0" algn="just">
              <a:lnSpc>
                <a:spcPct val="150000"/>
              </a:lnSpc>
            </a:pPr>
            <a:r>
              <a:rPr lang="en-US" altLang="zh-CN" sz="2100" b="0" dirty="0" smtClean="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例句</a:t>
            </a:r>
            <a:r>
              <a:rPr lang="zh-CN" sz="2100" b="1" dirty="0">
                <a:latin typeface="Times New Roman" panose="02020603050405020304" pitchFamily="18" charset="0"/>
                <a:ea typeface="微软雅黑" panose="020B0503020204020204" pitchFamily="34" charset="-122"/>
              </a:rPr>
              <a:t>三</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放学了</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同学们把教室打扫得干干净净､整整齐齐</a:t>
            </a:r>
            <a:r>
              <a:rPr lang="zh-CN" sz="2100" b="0" dirty="0" smtClean="0">
                <a:latin typeface="Times New Roman" panose="02020603050405020304" pitchFamily="18" charset="0"/>
                <a:ea typeface="微软雅黑" panose="020B0503020204020204" pitchFamily="34" charset="-122"/>
              </a:rPr>
              <a:t>｡</a:t>
            </a:r>
            <a:endParaRPr lang="en-US" altLang="zh-CN" sz="2100" b="0" dirty="0" smtClean="0">
              <a:latin typeface="Times New Roman" panose="02020603050405020304" pitchFamily="18" charset="0"/>
              <a:ea typeface="微软雅黑" panose="020B0503020204020204" pitchFamily="34" charset="-122"/>
            </a:endParaRPr>
          </a:p>
          <a:p>
            <a:pPr indent="0" algn="just">
              <a:lnSpc>
                <a:spcPct val="150000"/>
              </a:lnSpc>
            </a:pPr>
            <a:r>
              <a:rPr lang="en-US" altLang="zh-CN" sz="2100" b="0" dirty="0" smtClean="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修改</a:t>
            </a:r>
            <a:r>
              <a:rPr lang="zh-CN" sz="2100" b="1" dirty="0">
                <a:latin typeface="Times New Roman" panose="02020603050405020304" pitchFamily="18" charset="0"/>
                <a:ea typeface="微软雅黑" panose="020B0503020204020204" pitchFamily="34" charset="-122"/>
              </a:rPr>
              <a:t>意见</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补语</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整整齐齐</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与中心语</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打扫</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搭配不当</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可以改为</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把桌椅摆放得整整齐齐</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6193" y="1493947"/>
            <a:ext cx="8649269" cy="44538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2.(2019•</a:t>
            </a:r>
            <a:r>
              <a:rPr lang="zh-CN" altLang="en-US" sz="2100" dirty="0">
                <a:latin typeface="Times New Roman" panose="02020603050405020304" pitchFamily="18" charset="0"/>
                <a:ea typeface="微软雅黑" panose="020B0503020204020204" pitchFamily="34" charset="-122"/>
              </a:rPr>
              <a:t>甘肃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下列句子没有语病的一项是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有大约</a:t>
            </a:r>
            <a:r>
              <a:rPr lang="en-US" altLang="zh-CN" sz="2100" dirty="0">
                <a:latin typeface="Times New Roman" panose="02020603050405020304" pitchFamily="18" charset="0"/>
                <a:ea typeface="微软雅黑" panose="020B0503020204020204" pitchFamily="34" charset="-122"/>
              </a:rPr>
              <a:t>800</a:t>
            </a:r>
            <a:r>
              <a:rPr lang="zh-CN" altLang="en-US" sz="2100" dirty="0">
                <a:latin typeface="Times New Roman" panose="02020603050405020304" pitchFamily="18" charset="0"/>
                <a:ea typeface="微软雅黑" panose="020B0503020204020204" pitchFamily="34" charset="-122"/>
              </a:rPr>
              <a:t>年左右历史的巴黎圣母院突发大火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尖塔倒塌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屋顶烧毁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损失惨重</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包括中国在内的全球多个天文学家同步公布人类历史上首张黑洞照片让举世震惊</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武威文庙是西北地区建筑规模最大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保存最完整的孔庙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也是全国三大孔庙之一</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高校自主招生增加体育测试项目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把身体好不好作为“好学生”的重要标准</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矩形 2"/>
          <p:cNvSpPr/>
          <p:nvPr/>
        </p:nvSpPr>
        <p:spPr>
          <a:xfrm>
            <a:off x="5146057" y="1493947"/>
            <a:ext cx="361315" cy="542925"/>
          </a:xfrm>
          <a:prstGeom prst="rect">
            <a:avLst/>
          </a:prstGeom>
        </p:spPr>
        <p:txBody>
          <a:bodyPr wrap="none">
            <a:spAutoFit/>
          </a:bodyPr>
          <a:lstStyle/>
          <a:p>
            <a:pPr>
              <a:lnSpc>
                <a:spcPct val="140000"/>
              </a:lnSpc>
            </a:pPr>
            <a:r>
              <a:rPr lang="en-US" altLang="zh-CN" sz="2100" b="1" dirty="0" smtClean="0">
                <a:solidFill>
                  <a:srgbClr val="FF0000"/>
                </a:solidFill>
                <a:latin typeface="Times New Roman" panose="02020603050405020304" pitchFamily="18" charset="0"/>
                <a:ea typeface="微软雅黑" panose="020B0503020204020204" pitchFamily="34" charset="-122"/>
              </a:rPr>
              <a:t>C</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6132" y="1563521"/>
            <a:ext cx="8639033" cy="1545590"/>
          </a:xfrm>
          <a:prstGeom prst="rect">
            <a:avLst/>
          </a:prstGeom>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解析</a:t>
            </a:r>
            <a:r>
              <a:rPr lang="en-US" altLang="zh-CN" sz="2100" b="1"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语义重复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应删去“大约”或“左右”</a:t>
            </a: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搭配不当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应将“多个”改为“多地”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成分残缺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应在“同步公布”后加助词“的”</a:t>
            </a: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两面对一面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应删去“不好”</a:t>
            </a:r>
            <a:r>
              <a:rPr lang="en-US"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6193" y="1493947"/>
            <a:ext cx="8649269" cy="299974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3.(2019•</a:t>
            </a:r>
            <a:r>
              <a:rPr lang="zh-CN" altLang="en-US" sz="2100" dirty="0">
                <a:latin typeface="Times New Roman" panose="02020603050405020304" pitchFamily="18" charset="0"/>
                <a:ea typeface="微软雅黑" panose="020B0503020204020204" pitchFamily="34" charset="-122"/>
              </a:rPr>
              <a:t>黄石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下列句子没有语病的一项是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中国女排在世锦赛的表现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得到了广大球迷的信赖和很多技术专家的肯定</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在看了吴敬梓描写范进中举的丑态后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令人捧腹</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构建人类命运共同体需要全人类经过漫长奋斗方能实现</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磁湖的渔歌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西塞山的鹭影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东方山的钟声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都让我听得如痴如醉</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矩形 2"/>
          <p:cNvSpPr/>
          <p:nvPr/>
        </p:nvSpPr>
        <p:spPr>
          <a:xfrm>
            <a:off x="5185814" y="1493947"/>
            <a:ext cx="361315" cy="542925"/>
          </a:xfrm>
          <a:prstGeom prst="rect">
            <a:avLst/>
          </a:prstGeom>
        </p:spPr>
        <p:txBody>
          <a:bodyPr wrap="none">
            <a:spAutoFit/>
          </a:bodyPr>
          <a:lstStyle/>
          <a:p>
            <a:pPr>
              <a:lnSpc>
                <a:spcPct val="140000"/>
              </a:lnSpc>
            </a:pPr>
            <a:r>
              <a:rPr lang="en-US" altLang="zh-CN" sz="2100" b="1" dirty="0" smtClean="0">
                <a:solidFill>
                  <a:srgbClr val="FF0000"/>
                </a:solidFill>
                <a:latin typeface="Times New Roman" panose="02020603050405020304" pitchFamily="18" charset="0"/>
                <a:ea typeface="微软雅黑" panose="020B0503020204020204" pitchFamily="34" charset="-122"/>
              </a:rPr>
              <a:t>C</a:t>
            </a:r>
            <a:endParaRPr lang="zh-CN" altLang="en-US" sz="2100" b="1" dirty="0">
              <a:solidFill>
                <a:srgbClr val="FF0000"/>
              </a:solidFill>
            </a:endParaRPr>
          </a:p>
        </p:txBody>
      </p:sp>
      <p:sp>
        <p:nvSpPr>
          <p:cNvPr id="4" name="矩形 3"/>
          <p:cNvSpPr/>
          <p:nvPr/>
        </p:nvSpPr>
        <p:spPr>
          <a:xfrm>
            <a:off x="266429" y="4431929"/>
            <a:ext cx="8639033" cy="1545590"/>
          </a:xfrm>
          <a:prstGeom prst="rect">
            <a:avLst/>
          </a:prstGeom>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解析</a:t>
            </a:r>
            <a:r>
              <a:rPr lang="en-US" altLang="zh-CN" sz="2100" b="1"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搭配不当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应把“信赖”改为“认可”</a:t>
            </a: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主语残缺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应删去“在看了”和“后”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并在“描写”后加“的”</a:t>
            </a: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不合逻辑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鹭影”听不到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可改为“鹭鸣”</a:t>
            </a:r>
            <a:r>
              <a:rPr lang="en-US"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6193" y="1493947"/>
            <a:ext cx="8649269" cy="251523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4.(2019•</a:t>
            </a:r>
            <a:r>
              <a:rPr lang="zh-CN" altLang="en-US" sz="2100" dirty="0">
                <a:latin typeface="Times New Roman" panose="02020603050405020304" pitchFamily="18" charset="0"/>
                <a:ea typeface="微软雅黑" panose="020B0503020204020204" pitchFamily="34" charset="-122"/>
              </a:rPr>
              <a:t>新疆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下列句子没有语病的一项是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能否把爱国主义教育作为永恒主题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是培养青年爱国情怀的重要途径</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波澜壮阔的“五四运动”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激发了中国人民和中华民族实现民族复兴</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一带一路”将在非洲这片充满潜力的土地上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结出更多丰硕的果实</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许多内地教师心怀理想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奔赴新疆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开创新时代教育援疆的壮丽画卷</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矩形 2"/>
          <p:cNvSpPr/>
          <p:nvPr/>
        </p:nvSpPr>
        <p:spPr>
          <a:xfrm>
            <a:off x="5225570" y="1493947"/>
            <a:ext cx="361315" cy="542925"/>
          </a:xfrm>
          <a:prstGeom prst="rect">
            <a:avLst/>
          </a:prstGeom>
        </p:spPr>
        <p:txBody>
          <a:bodyPr wrap="none">
            <a:spAutoFit/>
          </a:bodyPr>
          <a:lstStyle/>
          <a:p>
            <a:pPr>
              <a:lnSpc>
                <a:spcPct val="140000"/>
              </a:lnSpc>
            </a:pPr>
            <a:r>
              <a:rPr lang="en-US" altLang="zh-CN" sz="2100" b="1" dirty="0" smtClean="0">
                <a:solidFill>
                  <a:srgbClr val="FF0000"/>
                </a:solidFill>
                <a:latin typeface="Times New Roman" panose="02020603050405020304" pitchFamily="18" charset="0"/>
                <a:ea typeface="微软雅黑" panose="020B0503020204020204" pitchFamily="34" charset="-122"/>
              </a:rPr>
              <a:t>C</a:t>
            </a:r>
            <a:endParaRPr lang="zh-CN" altLang="en-US" sz="2100" b="1" dirty="0">
              <a:solidFill>
                <a:srgbClr val="FF0000"/>
              </a:solidFill>
            </a:endParaRPr>
          </a:p>
        </p:txBody>
      </p:sp>
      <p:sp>
        <p:nvSpPr>
          <p:cNvPr id="4" name="矩形 3"/>
          <p:cNvSpPr/>
          <p:nvPr/>
        </p:nvSpPr>
        <p:spPr>
          <a:xfrm>
            <a:off x="256193" y="3930882"/>
            <a:ext cx="8639033" cy="1060450"/>
          </a:xfrm>
          <a:prstGeom prst="rect">
            <a:avLst/>
          </a:prstGeom>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解析</a:t>
            </a:r>
            <a:r>
              <a:rPr lang="en-US" altLang="zh-CN" sz="2100" b="1"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两面对一面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应删去“能否”</a:t>
            </a: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成分残缺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应在句末加“的热情”</a:t>
            </a: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搭配不当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应将“开创”改为“描绘”</a:t>
            </a:r>
            <a:r>
              <a:rPr lang="en-US"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6192" y="1493947"/>
            <a:ext cx="8748659" cy="251523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5.(2019•</a:t>
            </a:r>
            <a:r>
              <a:rPr lang="zh-CN" altLang="en-US" sz="2100" dirty="0">
                <a:latin typeface="Times New Roman" panose="02020603050405020304" pitchFamily="18" charset="0"/>
                <a:ea typeface="微软雅黑" panose="020B0503020204020204" pitchFamily="34" charset="-122"/>
              </a:rPr>
              <a:t>青海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下列句子没有语病的一项是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中国人民正在为建设一个现代化的社会主义强国</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我生长在青海湖边是一片美丽富饶的土地</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吴荻和李强赛跑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经过激烈地竞争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他终于取得了胜利</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不管鸟的翅膀多么完美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如果不凭借空气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就永远不能飞到天空</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矩形 2"/>
          <p:cNvSpPr/>
          <p:nvPr/>
        </p:nvSpPr>
        <p:spPr>
          <a:xfrm>
            <a:off x="5185813" y="1523764"/>
            <a:ext cx="375920" cy="542925"/>
          </a:xfrm>
          <a:prstGeom prst="rect">
            <a:avLst/>
          </a:prstGeom>
        </p:spPr>
        <p:txBody>
          <a:bodyPr wrap="none">
            <a:spAutoFit/>
          </a:bodyPr>
          <a:lstStyle/>
          <a:p>
            <a:pPr>
              <a:lnSpc>
                <a:spcPct val="140000"/>
              </a:lnSpc>
            </a:pPr>
            <a:r>
              <a:rPr lang="en-US" altLang="zh-CN" sz="2100" b="1" dirty="0" smtClean="0">
                <a:solidFill>
                  <a:srgbClr val="FF0000"/>
                </a:solidFill>
                <a:latin typeface="Times New Roman" panose="02020603050405020304" pitchFamily="18" charset="0"/>
                <a:ea typeface="微软雅黑" panose="020B0503020204020204" pitchFamily="34" charset="-122"/>
              </a:rPr>
              <a:t>D</a:t>
            </a:r>
            <a:endParaRPr lang="zh-CN" altLang="en-US" sz="2100" b="1" dirty="0">
              <a:solidFill>
                <a:srgbClr val="FF0000"/>
              </a:solidFill>
            </a:endParaRPr>
          </a:p>
        </p:txBody>
      </p:sp>
      <p:sp>
        <p:nvSpPr>
          <p:cNvPr id="4" name="矩形 3"/>
          <p:cNvSpPr/>
          <p:nvPr/>
        </p:nvSpPr>
        <p:spPr>
          <a:xfrm>
            <a:off x="256193" y="3930882"/>
            <a:ext cx="8639033" cy="1545590"/>
          </a:xfrm>
          <a:prstGeom prst="rect">
            <a:avLst/>
          </a:prstGeom>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解析</a:t>
            </a:r>
            <a:r>
              <a:rPr lang="en-US" altLang="zh-CN" sz="2100" b="1"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成分残缺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应在句末加上“而努力奋斗”或删去“为”</a:t>
            </a: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句式杂糅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应把“在”改为“的”</a:t>
            </a: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指代不明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应把“他”改为“吴荻”或“李强”</a:t>
            </a:r>
            <a:r>
              <a:rPr lang="en-US"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6192" y="1493947"/>
            <a:ext cx="8748659" cy="44538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6.(2019•</a:t>
            </a:r>
            <a:r>
              <a:rPr lang="zh-CN" altLang="en-US" sz="2100" dirty="0">
                <a:latin typeface="Times New Roman" panose="02020603050405020304" pitchFamily="18" charset="0"/>
                <a:ea typeface="微软雅黑" panose="020B0503020204020204" pitchFamily="34" charset="-122"/>
              </a:rPr>
              <a:t>德阳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下列句子没有语病的一项是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短视频已经融入我们生活的方方面面</a:t>
            </a:r>
            <a:r>
              <a:rPr lang="en-US" altLang="zh-CN" sz="2100" dirty="0">
                <a:latin typeface="Times New Roman" panose="02020603050405020304" pitchFamily="18" charset="0"/>
                <a:ea typeface="微软雅黑" panose="020B0503020204020204" pitchFamily="34" charset="-122"/>
              </a:rPr>
              <a:t>,2019</a:t>
            </a:r>
            <a:r>
              <a:rPr lang="zh-CN" altLang="en-US" sz="2100" dirty="0">
                <a:latin typeface="Times New Roman" panose="02020603050405020304" pitchFamily="18" charset="0"/>
                <a:ea typeface="微软雅黑" panose="020B0503020204020204" pitchFamily="34" charset="-122"/>
              </a:rPr>
              <a:t>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中国人平均每天刷短视频大约</a:t>
            </a:r>
            <a:r>
              <a:rPr lang="en-US" altLang="zh-CN" sz="2100" dirty="0">
                <a:latin typeface="Times New Roman" panose="02020603050405020304" pitchFamily="18" charset="0"/>
                <a:ea typeface="微软雅黑" panose="020B0503020204020204" pitchFamily="34" charset="-122"/>
              </a:rPr>
              <a:t>38</a:t>
            </a:r>
            <a:r>
              <a:rPr lang="zh-CN" altLang="en-US" sz="2100" dirty="0">
                <a:latin typeface="Times New Roman" panose="02020603050405020304" pitchFamily="18" charset="0"/>
                <a:ea typeface="微软雅黑" panose="020B0503020204020204" pitchFamily="34" charset="-122"/>
              </a:rPr>
              <a:t>分钟左右</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在戏剧表演前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司职导演的人要深入理解剧本的主题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仔细阅读剧本和相关材料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并对演出做出整体设计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我们鉴赏文艺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无非是接受美感的经验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得到人生的受用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所以只要驱遣我们的想象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才能通过文字达到这个目的</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南飞的大雁们知道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从黎明时分到夜幕降临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无论是在沼泽地还是在池塘边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都有无数瞄准它们的猎枪</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矩形 2"/>
          <p:cNvSpPr/>
          <p:nvPr/>
        </p:nvSpPr>
        <p:spPr>
          <a:xfrm>
            <a:off x="5185813" y="1523764"/>
            <a:ext cx="375920" cy="542925"/>
          </a:xfrm>
          <a:prstGeom prst="rect">
            <a:avLst/>
          </a:prstGeom>
        </p:spPr>
        <p:txBody>
          <a:bodyPr wrap="none">
            <a:spAutoFit/>
          </a:bodyPr>
          <a:lstStyle/>
          <a:p>
            <a:pPr>
              <a:lnSpc>
                <a:spcPct val="140000"/>
              </a:lnSpc>
            </a:pPr>
            <a:r>
              <a:rPr lang="en-US" altLang="zh-CN" sz="2100" b="1" dirty="0" smtClean="0">
                <a:solidFill>
                  <a:srgbClr val="FF0000"/>
                </a:solidFill>
                <a:latin typeface="Times New Roman" panose="02020603050405020304" pitchFamily="18" charset="0"/>
                <a:ea typeface="微软雅黑" panose="020B0503020204020204" pitchFamily="34" charset="-122"/>
              </a:rPr>
              <a:t>D</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6132" y="1563521"/>
            <a:ext cx="8639033" cy="1545590"/>
          </a:xfrm>
          <a:prstGeom prst="rect">
            <a:avLst/>
          </a:prstGeom>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解析</a:t>
            </a:r>
            <a:r>
              <a:rPr lang="en-US" altLang="zh-CN" sz="2100" b="1"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语义重复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应删去“大约”或“左右”</a:t>
            </a: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语序不当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应将“仔细阅读剧本和相关材料”和“深入理解剧本的主题”调换位置</a:t>
            </a: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关联词搭配不当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应将“只要”改为“只有”</a:t>
            </a:r>
            <a:r>
              <a:rPr lang="en-US"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6192" y="1493947"/>
            <a:ext cx="8748659" cy="44538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7.(2019•</a:t>
            </a:r>
            <a:r>
              <a:rPr lang="zh-CN" altLang="en-US" sz="2100" dirty="0">
                <a:latin typeface="Times New Roman" panose="02020603050405020304" pitchFamily="18" charset="0"/>
                <a:ea typeface="微软雅黑" panose="020B0503020204020204" pitchFamily="34" charset="-122"/>
              </a:rPr>
              <a:t>自贡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下列句子没有语病的一项是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阳光教育”为学生发展提供了丰富的个性化“菜单”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涌现出大批的优秀阳光少年</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非遗文化进校园”系列活动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在全市中小学生中掀起了保护非物质文化遗产的热情</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参观科技馆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不仅能够培养学生热爱科学的情感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还能够让他们了解更多的科技作品</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市川剧团精心打造的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惊蛰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是一部以“不忘初心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牢记使命”为主题的现代川剧</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矩形 2"/>
          <p:cNvSpPr/>
          <p:nvPr/>
        </p:nvSpPr>
        <p:spPr>
          <a:xfrm>
            <a:off x="5185813" y="1523764"/>
            <a:ext cx="375920" cy="542925"/>
          </a:xfrm>
          <a:prstGeom prst="rect">
            <a:avLst/>
          </a:prstGeom>
        </p:spPr>
        <p:txBody>
          <a:bodyPr wrap="none">
            <a:spAutoFit/>
          </a:bodyPr>
          <a:lstStyle/>
          <a:p>
            <a:pPr>
              <a:lnSpc>
                <a:spcPct val="140000"/>
              </a:lnSpc>
            </a:pPr>
            <a:r>
              <a:rPr lang="en-US" altLang="zh-CN" sz="2100" b="1" dirty="0" smtClean="0">
                <a:solidFill>
                  <a:srgbClr val="FF0000"/>
                </a:solidFill>
                <a:latin typeface="Times New Roman" panose="02020603050405020304" pitchFamily="18" charset="0"/>
                <a:ea typeface="微软雅黑" panose="020B0503020204020204" pitchFamily="34" charset="-122"/>
              </a:rPr>
              <a:t>D</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6132" y="1563521"/>
            <a:ext cx="8639033" cy="1545590"/>
          </a:xfrm>
          <a:prstGeom prst="rect">
            <a:avLst/>
          </a:prstGeom>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解析</a:t>
            </a:r>
            <a:r>
              <a:rPr lang="en-US" altLang="zh-CN" sz="2100" b="1"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搭配不当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涌现”应改为“培养”</a:t>
            </a: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搭配不当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应把“热情”改为“热潮”</a:t>
            </a: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语序不当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应改为“不仅能够让学生了解更多的科技作品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还能够培养他们热爱科学的情感”</a:t>
            </a:r>
            <a:r>
              <a:rPr lang="en-US"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6192" y="1493947"/>
            <a:ext cx="8748659" cy="44538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8.(2019•</a:t>
            </a:r>
            <a:r>
              <a:rPr lang="zh-CN" altLang="en-US" sz="2100" dirty="0">
                <a:latin typeface="Times New Roman" panose="02020603050405020304" pitchFamily="18" charset="0"/>
                <a:ea typeface="微软雅黑" panose="020B0503020204020204" pitchFamily="34" charset="-122"/>
              </a:rPr>
              <a:t>达州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下列句子没有语病的一项是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目前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达州市有近</a:t>
            </a:r>
            <a:r>
              <a:rPr lang="en-US" altLang="zh-CN" sz="2100" dirty="0">
                <a:latin typeface="Times New Roman" panose="02020603050405020304" pitchFamily="18" charset="0"/>
                <a:ea typeface="微软雅黑" panose="020B0503020204020204" pitchFamily="34" charset="-122"/>
              </a:rPr>
              <a:t>260</a:t>
            </a:r>
            <a:r>
              <a:rPr lang="zh-CN" altLang="en-US" sz="2100" dirty="0">
                <a:latin typeface="Times New Roman" panose="02020603050405020304" pitchFamily="18" charset="0"/>
                <a:ea typeface="微软雅黑" panose="020B0503020204020204" pitchFamily="34" charset="-122"/>
              </a:rPr>
              <a:t>万亩以富硒茶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柑桔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中药材等为主的特色产业基地</a:t>
            </a:r>
            <a:r>
              <a:rPr lang="en-US" altLang="zh-CN" sz="2100" dirty="0">
                <a:latin typeface="Times New Roman" panose="02020603050405020304" pitchFamily="18" charset="0"/>
                <a:ea typeface="微软雅黑" panose="020B0503020204020204" pitchFamily="34" charset="-122"/>
              </a:rPr>
              <a:t>,520</a:t>
            </a:r>
            <a:r>
              <a:rPr lang="zh-CN" altLang="en-US" sz="2100" dirty="0">
                <a:latin typeface="Times New Roman" panose="02020603050405020304" pitchFamily="18" charset="0"/>
                <a:ea typeface="微软雅黑" panose="020B0503020204020204" pitchFamily="34" charset="-122"/>
              </a:rPr>
              <a:t>多个规模化养殖基地</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我们要聚力建设嘉陵江上游生态屏障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大力推进达州市生态环境高质量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坚决打好污染防治攻坚战</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周剑坚持每个周末前去县里电子商务中心学习电脑美工知识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他打算今后在县城开家门店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用自己的手艺来撑起这个家</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李安民在中学时代就是一个勤奋努力的学生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不仅他学习成绩优异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而且深受老师和同学们的喜爱</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矩形 2"/>
          <p:cNvSpPr/>
          <p:nvPr/>
        </p:nvSpPr>
        <p:spPr>
          <a:xfrm>
            <a:off x="5185813" y="1523764"/>
            <a:ext cx="375920" cy="542925"/>
          </a:xfrm>
          <a:prstGeom prst="rect">
            <a:avLst/>
          </a:prstGeom>
        </p:spPr>
        <p:txBody>
          <a:bodyPr wrap="none">
            <a:spAutoFit/>
          </a:bodyPr>
          <a:lstStyle/>
          <a:p>
            <a:pPr>
              <a:lnSpc>
                <a:spcPct val="140000"/>
              </a:lnSpc>
            </a:pPr>
            <a:r>
              <a:rPr lang="en-US" altLang="zh-CN" sz="2100" b="1" dirty="0" smtClean="0">
                <a:solidFill>
                  <a:srgbClr val="FF0000"/>
                </a:solidFill>
                <a:latin typeface="Times New Roman" panose="02020603050405020304" pitchFamily="18" charset="0"/>
                <a:ea typeface="微软雅黑" panose="020B0503020204020204" pitchFamily="34" charset="-122"/>
              </a:rPr>
              <a:t>A</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44792" y="1557338"/>
            <a:ext cx="8649176" cy="2515235"/>
          </a:xfrm>
          <a:prstGeom prst="rect">
            <a:avLst/>
          </a:prstGeom>
          <a:noFill/>
          <a:ln w="9525">
            <a:noFill/>
          </a:ln>
        </p:spPr>
        <p:txBody>
          <a:bodyPr wrap="square">
            <a:spAutoFit/>
          </a:bodyPr>
          <a:lstStyle/>
          <a:p>
            <a:pPr indent="0" algn="just">
              <a:lnSpc>
                <a:spcPct val="150000"/>
              </a:lnSpc>
            </a:pPr>
            <a:r>
              <a:rPr lang="en-US" sz="2100" b="0" dirty="0" smtClean="0">
                <a:latin typeface="Times New Roman" panose="02020603050405020304" pitchFamily="18" charset="0"/>
                <a:ea typeface="微软雅黑" panose="020B0503020204020204" pitchFamily="34" charset="-122"/>
              </a:rPr>
              <a:t>	</a:t>
            </a:r>
            <a:r>
              <a:rPr lang="en-US" sz="2100" b="1" dirty="0" smtClean="0">
                <a:latin typeface="Times New Roman" panose="02020603050405020304" pitchFamily="18" charset="0"/>
                <a:ea typeface="微软雅黑" panose="020B0503020204020204" pitchFamily="34" charset="-122"/>
              </a:rPr>
              <a:t>5</a:t>
            </a:r>
            <a:r>
              <a:rPr lang="en-US" sz="2100" b="1" dirty="0">
                <a:latin typeface="Times New Roman" panose="02020603050405020304" pitchFamily="18" charset="0"/>
                <a:ea typeface="微软雅黑" panose="020B0503020204020204" pitchFamily="34" charset="-122"/>
              </a:rPr>
              <a:t>.</a:t>
            </a:r>
            <a:r>
              <a:rPr lang="zh-CN" sz="2100" b="1" dirty="0">
                <a:latin typeface="Times New Roman" panose="02020603050405020304" pitchFamily="18" charset="0"/>
                <a:ea typeface="微软雅黑" panose="020B0503020204020204" pitchFamily="34" charset="-122"/>
              </a:rPr>
              <a:t>一面和两面搭配</a:t>
            </a:r>
            <a:r>
              <a:rPr lang="zh-CN" sz="2100" b="1" dirty="0" smtClean="0">
                <a:latin typeface="Times New Roman" panose="02020603050405020304" pitchFamily="18" charset="0"/>
                <a:ea typeface="微软雅黑" panose="020B0503020204020204" pitchFamily="34" charset="-122"/>
              </a:rPr>
              <a:t>不当</a:t>
            </a:r>
            <a:endParaRPr lang="en-US" altLang="zh-CN" sz="2100" b="1" dirty="0" smtClean="0">
              <a:latin typeface="Times New Roman" panose="02020603050405020304" pitchFamily="18" charset="0"/>
              <a:ea typeface="微软雅黑" panose="020B0503020204020204" pitchFamily="34" charset="-122"/>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rPr>
              <a:t>	</a:t>
            </a:r>
            <a:r>
              <a:rPr lang="zh-CN" sz="2100" b="0" dirty="0" smtClean="0">
                <a:solidFill>
                  <a:srgbClr val="00B0F0"/>
                </a:solidFill>
                <a:latin typeface="Times New Roman" panose="02020603050405020304" pitchFamily="18" charset="0"/>
                <a:ea typeface="微软雅黑" panose="020B0503020204020204" pitchFamily="34" charset="-122"/>
              </a:rPr>
              <a:t>两面</a:t>
            </a:r>
            <a:r>
              <a:rPr lang="zh-CN" sz="2100" b="0" dirty="0">
                <a:solidFill>
                  <a:srgbClr val="00B0F0"/>
                </a:solidFill>
                <a:latin typeface="Times New Roman" panose="02020603050405020304" pitchFamily="18" charset="0"/>
                <a:ea typeface="微软雅黑" panose="020B0503020204020204" pitchFamily="34" charset="-122"/>
              </a:rPr>
              <a:t>词</a:t>
            </a:r>
            <a:r>
              <a:rPr lang="zh-CN" sz="2100" b="0" dirty="0">
                <a:latin typeface="Times New Roman" panose="02020603050405020304" pitchFamily="18" charset="0"/>
                <a:ea typeface="微软雅黑" panose="020B0503020204020204" pitchFamily="34" charset="-122"/>
              </a:rPr>
              <a:t>如</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能否､是否､成败､优劣､好坏､能不能､荣辱､兴衰</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等</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它常常造成</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一面</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对</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两面</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或</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两面</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对</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一面</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的语意搭配不当</a:t>
            </a:r>
            <a:r>
              <a:rPr lang="zh-CN" sz="2100" b="0" dirty="0" smtClean="0">
                <a:latin typeface="Times New Roman" panose="02020603050405020304" pitchFamily="18" charset="0"/>
                <a:ea typeface="微软雅黑" panose="020B0503020204020204" pitchFamily="34" charset="-122"/>
              </a:rPr>
              <a:t>｡</a:t>
            </a:r>
            <a:endParaRPr lang="en-US" altLang="zh-CN" sz="2100" b="0" dirty="0" smtClean="0">
              <a:latin typeface="Times New Roman" panose="02020603050405020304" pitchFamily="18" charset="0"/>
              <a:ea typeface="微软雅黑" panose="020B0503020204020204" pitchFamily="34" charset="-122"/>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例句</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机器质量的好坏是保证生产安全的一个重要条件</a:t>
            </a:r>
            <a:r>
              <a:rPr lang="zh-CN" sz="2100" b="0" dirty="0" smtClean="0">
                <a:latin typeface="Times New Roman" panose="02020603050405020304" pitchFamily="18" charset="0"/>
                <a:ea typeface="微软雅黑" panose="020B0503020204020204" pitchFamily="34" charset="-122"/>
              </a:rPr>
              <a:t>｡</a:t>
            </a:r>
            <a:endParaRPr lang="en-US" altLang="zh-CN" sz="2100" b="0" dirty="0" smtClean="0">
              <a:latin typeface="Times New Roman" panose="02020603050405020304" pitchFamily="18" charset="0"/>
              <a:ea typeface="微软雅黑" panose="020B0503020204020204" pitchFamily="34" charset="-122"/>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修改</a:t>
            </a:r>
            <a:r>
              <a:rPr lang="zh-CN" sz="2100" b="1" dirty="0">
                <a:latin typeface="Times New Roman" panose="02020603050405020304" pitchFamily="18" charset="0"/>
                <a:ea typeface="微软雅黑" panose="020B0503020204020204" pitchFamily="34" charset="-122"/>
              </a:rPr>
              <a:t>意见</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前面的</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好坏</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是两面</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应在</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生产</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后面加</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能否</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6132" y="1563521"/>
            <a:ext cx="8639033" cy="1545590"/>
          </a:xfrm>
          <a:prstGeom prst="rect">
            <a:avLst/>
          </a:prstGeom>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解析</a:t>
            </a:r>
            <a:r>
              <a:rPr lang="en-US" altLang="zh-CN" sz="2100" b="1"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成分残缺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推进”后缺宾语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可在“高质量”后加上“发展”</a:t>
            </a: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每个周末前去县里电子商务中心”表意不明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可把“前”改为“都”</a:t>
            </a: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语序不当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应把“他”调至“不仅”前</a:t>
            </a:r>
            <a:r>
              <a:rPr lang="en-US"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6192" y="1493947"/>
            <a:ext cx="8748659" cy="44538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9.(2019•</a:t>
            </a:r>
            <a:r>
              <a:rPr lang="zh-CN" altLang="en-US" sz="2100" dirty="0">
                <a:latin typeface="Times New Roman" panose="02020603050405020304" pitchFamily="18" charset="0"/>
                <a:ea typeface="微软雅黑" panose="020B0503020204020204" pitchFamily="34" charset="-122"/>
              </a:rPr>
              <a:t>泸州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下列句子没有语病的一项是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根据中国疾病防控中心的相关数据显示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越来越多的青少年迷恋上含有致癌物的电子烟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成为潜在的烟民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这严重危害着青少年的健康成长</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被誉为“当代散文八大作家”之一的林清玄是中国台湾获得各类文学奖最多的作家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创作了大量优秀散文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在海峡两岸享有很高的知名度</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C.5</a:t>
            </a:r>
            <a:r>
              <a:rPr lang="zh-CN" altLang="en-US" sz="2100" dirty="0">
                <a:latin typeface="Times New Roman" panose="02020603050405020304" pitchFamily="18" charset="0"/>
                <a:ea typeface="微软雅黑" panose="020B0503020204020204" pitchFamily="34" charset="-122"/>
              </a:rPr>
              <a:t>月</a:t>
            </a:r>
            <a:r>
              <a:rPr lang="en-US" altLang="zh-CN" sz="2100" dirty="0">
                <a:latin typeface="Times New Roman" panose="02020603050405020304" pitchFamily="18" charset="0"/>
                <a:ea typeface="微软雅黑" panose="020B0503020204020204" pitchFamily="34" charset="-122"/>
              </a:rPr>
              <a:t>24</a:t>
            </a:r>
            <a:r>
              <a:rPr lang="zh-CN" altLang="en-US" sz="2100" dirty="0">
                <a:latin typeface="Times New Roman" panose="02020603050405020304" pitchFamily="18" charset="0"/>
                <a:ea typeface="微软雅黑" panose="020B0503020204020204" pitchFamily="34" charset="-122"/>
              </a:rPr>
              <a:t>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首届中国旗袍文化节在辽宁沈阳拉开了帷幕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上千名中外模特身着苏绣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绘画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古诗词等</a:t>
            </a:r>
            <a:r>
              <a:rPr lang="en-US" altLang="zh-CN" sz="2100" dirty="0">
                <a:latin typeface="Times New Roman" panose="02020603050405020304" pitchFamily="18" charset="0"/>
                <a:ea typeface="微软雅黑" panose="020B0503020204020204" pitchFamily="34" charset="-122"/>
              </a:rPr>
              <a:t>1200</a:t>
            </a:r>
            <a:r>
              <a:rPr lang="zh-CN" altLang="en-US" sz="2100" dirty="0">
                <a:latin typeface="Times New Roman" panose="02020603050405020304" pitchFamily="18" charset="0"/>
                <a:ea typeface="微软雅黑" panose="020B0503020204020204" pitchFamily="34" charset="-122"/>
              </a:rPr>
              <a:t>套旗袍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尽展古典与时尚之美</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以“创新发展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数说未来”为主题的</a:t>
            </a:r>
            <a:r>
              <a:rPr lang="en-US" altLang="zh-CN" sz="2100" dirty="0">
                <a:latin typeface="Times New Roman" panose="02020603050405020304" pitchFamily="18" charset="0"/>
                <a:ea typeface="微软雅黑" panose="020B0503020204020204" pitchFamily="34" charset="-122"/>
              </a:rPr>
              <a:t>2019</a:t>
            </a:r>
            <a:r>
              <a:rPr lang="zh-CN" altLang="en-US" sz="2100" dirty="0">
                <a:latin typeface="Times New Roman" panose="02020603050405020304" pitchFamily="18" charset="0"/>
                <a:ea typeface="微软雅黑" panose="020B0503020204020204" pitchFamily="34" charset="-122"/>
              </a:rPr>
              <a:t>中国国际大数据产业博览会</a:t>
            </a: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月</a:t>
            </a:r>
            <a:r>
              <a:rPr lang="en-US" altLang="zh-CN" sz="2100" dirty="0">
                <a:latin typeface="Times New Roman" panose="02020603050405020304" pitchFamily="18" charset="0"/>
                <a:ea typeface="微软雅黑" panose="020B0503020204020204" pitchFamily="34" charset="-122"/>
              </a:rPr>
              <a:t>26</a:t>
            </a:r>
            <a:r>
              <a:rPr lang="zh-CN" altLang="en-US" sz="2100" dirty="0">
                <a:latin typeface="Times New Roman" panose="02020603050405020304" pitchFamily="18" charset="0"/>
                <a:ea typeface="微软雅黑" panose="020B0503020204020204" pitchFamily="34" charset="-122"/>
              </a:rPr>
              <a:t>日在贵阳开幕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有</a:t>
            </a:r>
            <a:r>
              <a:rPr lang="en-US" altLang="zh-CN" sz="2100" dirty="0">
                <a:latin typeface="Times New Roman" panose="02020603050405020304" pitchFamily="18" charset="0"/>
                <a:ea typeface="微软雅黑" panose="020B0503020204020204" pitchFamily="34" charset="-122"/>
              </a:rPr>
              <a:t>59</a:t>
            </a:r>
            <a:r>
              <a:rPr lang="zh-CN" altLang="en-US" sz="2100" dirty="0">
                <a:latin typeface="Times New Roman" panose="02020603050405020304" pitchFamily="18" charset="0"/>
                <a:ea typeface="微软雅黑" panose="020B0503020204020204" pitchFamily="34" charset="-122"/>
              </a:rPr>
              <a:t>个国家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约</a:t>
            </a:r>
            <a:r>
              <a:rPr lang="en-US" altLang="zh-CN" sz="2100" dirty="0">
                <a:latin typeface="Times New Roman" panose="02020603050405020304" pitchFamily="18" charset="0"/>
                <a:ea typeface="微软雅黑" panose="020B0503020204020204" pitchFamily="34" charset="-122"/>
              </a:rPr>
              <a:t>450</a:t>
            </a:r>
            <a:r>
              <a:rPr lang="zh-CN" altLang="en-US" sz="2100" dirty="0">
                <a:latin typeface="Times New Roman" panose="02020603050405020304" pitchFamily="18" charset="0"/>
                <a:ea typeface="微软雅黑" panose="020B0503020204020204" pitchFamily="34" charset="-122"/>
              </a:rPr>
              <a:t>多家企业参加了本次大会</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矩形 2"/>
          <p:cNvSpPr/>
          <p:nvPr/>
        </p:nvSpPr>
        <p:spPr>
          <a:xfrm>
            <a:off x="5185813" y="1523764"/>
            <a:ext cx="361315" cy="542925"/>
          </a:xfrm>
          <a:prstGeom prst="rect">
            <a:avLst/>
          </a:prstGeom>
        </p:spPr>
        <p:txBody>
          <a:bodyPr wrap="none">
            <a:spAutoFit/>
          </a:bodyPr>
          <a:lstStyle/>
          <a:p>
            <a:pPr>
              <a:lnSpc>
                <a:spcPct val="140000"/>
              </a:lnSpc>
            </a:pPr>
            <a:r>
              <a:rPr lang="en-US" altLang="zh-CN" sz="2100" b="1" dirty="0" smtClean="0">
                <a:solidFill>
                  <a:srgbClr val="FF0000"/>
                </a:solidFill>
                <a:latin typeface="Times New Roman" panose="02020603050405020304" pitchFamily="18" charset="0"/>
                <a:ea typeface="微软雅黑" panose="020B0503020204020204" pitchFamily="34" charset="-122"/>
              </a:rPr>
              <a:t>B</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6132" y="1563521"/>
            <a:ext cx="8639033" cy="1545590"/>
          </a:xfrm>
          <a:prstGeom prst="rect">
            <a:avLst/>
          </a:prstGeom>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解析</a:t>
            </a:r>
            <a:r>
              <a:rPr lang="en-US" altLang="zh-CN" sz="2100" b="1"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根据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显示”句式杂糅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可删去“根据”</a:t>
            </a: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成分残缺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应改为“身着绣着苏绣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绘画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古诗词等花纹的</a:t>
            </a:r>
            <a:r>
              <a:rPr lang="en-US" altLang="zh-CN" sz="2100" dirty="0">
                <a:latin typeface="Times New Roman" panose="02020603050405020304" pitchFamily="18" charset="0"/>
                <a:ea typeface="微软雅黑" panose="020B0503020204020204" pitchFamily="34" charset="-122"/>
              </a:rPr>
              <a:t>1200</a:t>
            </a:r>
            <a:r>
              <a:rPr lang="zh-CN" altLang="en-US" sz="2100" dirty="0">
                <a:latin typeface="Times New Roman" panose="02020603050405020304" pitchFamily="18" charset="0"/>
                <a:ea typeface="微软雅黑" panose="020B0503020204020204" pitchFamily="34" charset="-122"/>
              </a:rPr>
              <a:t>套旗袍”</a:t>
            </a: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约</a:t>
            </a:r>
            <a:r>
              <a:rPr lang="en-US" altLang="zh-CN" sz="2100" dirty="0">
                <a:latin typeface="Times New Roman" panose="02020603050405020304" pitchFamily="18" charset="0"/>
                <a:ea typeface="微软雅黑" panose="020B0503020204020204" pitchFamily="34" charset="-122"/>
              </a:rPr>
              <a:t>450</a:t>
            </a:r>
            <a:r>
              <a:rPr lang="zh-CN" altLang="en-US" sz="2100" dirty="0">
                <a:latin typeface="Times New Roman" panose="02020603050405020304" pitchFamily="18" charset="0"/>
                <a:ea typeface="微软雅黑" panose="020B0503020204020204" pitchFamily="34" charset="-122"/>
              </a:rPr>
              <a:t>多家”重复赘余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应删去“约”或“多”</a:t>
            </a:r>
            <a:r>
              <a:rPr lang="en-US"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6192" y="1493947"/>
            <a:ext cx="8748659" cy="396938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10.(2019•</a:t>
            </a:r>
            <a:r>
              <a:rPr lang="zh-CN" altLang="en-US" sz="2100" dirty="0">
                <a:latin typeface="Times New Roman" panose="02020603050405020304" pitchFamily="18" charset="0"/>
                <a:ea typeface="微软雅黑" panose="020B0503020204020204" pitchFamily="34" charset="-122"/>
              </a:rPr>
              <a:t>宜宾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下列句子没有语病的一项是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巴黎圣母院发生火灾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我国国家领导人第一时间向法国总统及法国人民致电慰问</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通过</a:t>
            </a:r>
            <a:r>
              <a:rPr lang="en-US" altLang="zh-CN" sz="2100" dirty="0">
                <a:latin typeface="Times New Roman" panose="02020603050405020304" pitchFamily="18" charset="0"/>
                <a:ea typeface="微软雅黑" panose="020B0503020204020204" pitchFamily="34" charset="-122"/>
              </a:rPr>
              <a:t>5G</a:t>
            </a:r>
            <a:r>
              <a:rPr lang="zh-CN" altLang="en-US" sz="2100" dirty="0">
                <a:latin typeface="Times New Roman" panose="02020603050405020304" pitchFamily="18" charset="0"/>
                <a:ea typeface="微软雅黑" panose="020B0503020204020204" pitchFamily="34" charset="-122"/>
              </a:rPr>
              <a:t>全新技术的支撑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让未来数据可视化成为新闻生产的关键性技术</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复仇者联盟</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上映</a:t>
            </a: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天</a:t>
            </a:r>
            <a:r>
              <a:rPr lang="en-US" altLang="zh-CN" sz="2100" dirty="0">
                <a:latin typeface="Times New Roman" panose="02020603050405020304" pitchFamily="18" charset="0"/>
                <a:ea typeface="微软雅黑" panose="020B0503020204020204" pitchFamily="34" charset="-122"/>
              </a:rPr>
              <a:t>17</a:t>
            </a:r>
            <a:r>
              <a:rPr lang="zh-CN" altLang="en-US" sz="2100" dirty="0">
                <a:latin typeface="Times New Roman" panose="02020603050405020304" pitchFamily="18" charset="0"/>
                <a:ea typeface="微软雅黑" panose="020B0503020204020204" pitchFamily="34" charset="-122"/>
              </a:rPr>
              <a:t>小时就打破了中国影史“最快破</a:t>
            </a:r>
            <a:r>
              <a:rPr lang="en-US" altLang="zh-CN" sz="2100" dirty="0">
                <a:latin typeface="Times New Roman" panose="02020603050405020304" pitchFamily="18" charset="0"/>
                <a:ea typeface="微软雅黑" panose="020B0503020204020204" pitchFamily="34" charset="-122"/>
              </a:rPr>
              <a:t>30</a:t>
            </a:r>
            <a:r>
              <a:rPr lang="zh-CN" altLang="en-US" sz="2100" dirty="0">
                <a:latin typeface="Times New Roman" panose="02020603050405020304" pitchFamily="18" charset="0"/>
                <a:ea typeface="微软雅黑" panose="020B0503020204020204" pitchFamily="34" charset="-122"/>
              </a:rPr>
              <a:t>亿”的成绩</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亚洲文明对话大会不仅为世界文明发展指明了方向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而且促进了亚洲各国平等对话</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矩形 2"/>
          <p:cNvSpPr/>
          <p:nvPr/>
        </p:nvSpPr>
        <p:spPr>
          <a:xfrm>
            <a:off x="5370057" y="1493947"/>
            <a:ext cx="375920" cy="542925"/>
          </a:xfrm>
          <a:prstGeom prst="rect">
            <a:avLst/>
          </a:prstGeom>
        </p:spPr>
        <p:txBody>
          <a:bodyPr wrap="none">
            <a:spAutoFit/>
          </a:bodyPr>
          <a:lstStyle/>
          <a:p>
            <a:pPr>
              <a:lnSpc>
                <a:spcPct val="140000"/>
              </a:lnSpc>
            </a:pPr>
            <a:r>
              <a:rPr lang="en-US" altLang="zh-CN" sz="2100" b="1" dirty="0" smtClean="0">
                <a:solidFill>
                  <a:srgbClr val="FF0000"/>
                </a:solidFill>
                <a:latin typeface="Times New Roman" panose="02020603050405020304" pitchFamily="18" charset="0"/>
                <a:ea typeface="微软雅黑" panose="020B0503020204020204" pitchFamily="34" charset="-122"/>
              </a:rPr>
              <a:t>A</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6133" y="1563521"/>
            <a:ext cx="8444552" cy="1545590"/>
          </a:xfrm>
          <a:prstGeom prst="rect">
            <a:avLst/>
          </a:prstGeom>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解析</a:t>
            </a:r>
            <a:r>
              <a:rPr lang="en-US" altLang="zh-CN" sz="2100" b="1"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缺少主语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通过”“让”删去其一</a:t>
            </a: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动宾搭配不当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应将“成绩”改为“记录”</a:t>
            </a: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语序不当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应把“不仅”“而且”后的内容调换位置</a:t>
            </a:r>
            <a:r>
              <a:rPr lang="en-US"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7929" y="3014819"/>
            <a:ext cx="8647046" cy="870585"/>
          </a:xfrm>
          <a:prstGeom prst="rect">
            <a:avLst/>
          </a:prstGeom>
        </p:spPr>
        <p:txBody>
          <a:bodyPr wrap="square">
            <a:spAutoFit/>
          </a:bodyPr>
          <a:lstStyle/>
          <a:p>
            <a:pPr algn="ctr">
              <a:lnSpc>
                <a:spcPct val="150000"/>
              </a:lnSpc>
              <a:spcAft>
                <a:spcPts val="0"/>
              </a:spcAft>
            </a:pPr>
            <a:r>
              <a:rPr lang="zh-CN" altLang="en-US" sz="3375" b="1" kern="100"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请完成</a:t>
            </a:r>
            <a:r>
              <a:rPr lang="en-US" altLang="zh-CN" sz="3375" b="1" kern="100"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3375" b="1" kern="100"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练测本</a:t>
            </a:r>
            <a:r>
              <a:rPr lang="en-US" altLang="zh-CN" sz="3375" b="1" kern="100"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3375" b="1" kern="100"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中的“考点过关训练五”</a:t>
            </a:r>
            <a:r>
              <a:rPr lang="en-US" altLang="zh-CN" sz="3375" b="1" kern="100"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3375" b="1" kern="100" dirty="0">
              <a:solidFill>
                <a:srgbClr val="ED7D31"/>
              </a:solidFill>
              <a:latin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44792" y="1557338"/>
            <a:ext cx="8649176" cy="2999740"/>
          </a:xfrm>
          <a:prstGeom prst="rect">
            <a:avLst/>
          </a:prstGeom>
          <a:noFill/>
          <a:ln w="9525">
            <a:noFill/>
          </a:ln>
        </p:spPr>
        <p:txBody>
          <a:bodyPr wrap="square">
            <a:spAutoFit/>
          </a:bodyPr>
          <a:lstStyle/>
          <a:p>
            <a:pPr indent="0" algn="just">
              <a:lnSpc>
                <a:spcPct val="150000"/>
              </a:lnSpc>
            </a:pPr>
            <a:r>
              <a:rPr lang="en-US" sz="2100" b="0" dirty="0" smtClean="0">
                <a:latin typeface="Times New Roman" panose="02020603050405020304" pitchFamily="18" charset="0"/>
                <a:ea typeface="微软雅黑" panose="020B0503020204020204" pitchFamily="34" charset="-122"/>
              </a:rPr>
              <a:t>	</a:t>
            </a:r>
            <a:r>
              <a:rPr lang="en-US" sz="2100" b="1" dirty="0" smtClean="0">
                <a:latin typeface="Times New Roman" panose="02020603050405020304" pitchFamily="18" charset="0"/>
                <a:ea typeface="微软雅黑" panose="020B0503020204020204" pitchFamily="34" charset="-122"/>
              </a:rPr>
              <a:t>6</a:t>
            </a:r>
            <a:r>
              <a:rPr lang="en-US" sz="2100" b="1" dirty="0">
                <a:latin typeface="Times New Roman" panose="02020603050405020304" pitchFamily="18" charset="0"/>
                <a:ea typeface="微软雅黑" panose="020B0503020204020204" pitchFamily="34" charset="-122"/>
              </a:rPr>
              <a:t>.</a:t>
            </a:r>
            <a:r>
              <a:rPr lang="zh-CN" sz="2100" b="1" dirty="0">
                <a:latin typeface="Times New Roman" panose="02020603050405020304" pitchFamily="18" charset="0"/>
                <a:ea typeface="微软雅黑" panose="020B0503020204020204" pitchFamily="34" charset="-122"/>
              </a:rPr>
              <a:t>关联词搭配</a:t>
            </a:r>
            <a:r>
              <a:rPr lang="zh-CN" sz="2100" b="1" dirty="0" smtClean="0">
                <a:latin typeface="Times New Roman" panose="02020603050405020304" pitchFamily="18" charset="0"/>
                <a:ea typeface="微软雅黑" panose="020B0503020204020204" pitchFamily="34" charset="-122"/>
              </a:rPr>
              <a:t>不当</a:t>
            </a:r>
            <a:endParaRPr lang="en-US" altLang="zh-CN" sz="2100" b="1" dirty="0" smtClean="0">
              <a:latin typeface="Times New Roman" panose="02020603050405020304" pitchFamily="18" charset="0"/>
              <a:ea typeface="微软雅黑" panose="020B0503020204020204" pitchFamily="34" charset="-122"/>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rPr>
              <a:t>	</a:t>
            </a:r>
            <a:r>
              <a:rPr lang="zh-CN" sz="2100" b="0" dirty="0" smtClean="0">
                <a:solidFill>
                  <a:srgbClr val="00B0F0"/>
                </a:solidFill>
                <a:latin typeface="Times New Roman" panose="02020603050405020304" pitchFamily="18" charset="0"/>
                <a:ea typeface="微软雅黑" panose="020B0503020204020204" pitchFamily="34" charset="-122"/>
              </a:rPr>
              <a:t>关联词</a:t>
            </a:r>
            <a:r>
              <a:rPr lang="zh-CN" sz="2100" b="0" dirty="0">
                <a:latin typeface="Times New Roman" panose="02020603050405020304" pitchFamily="18" charset="0"/>
                <a:ea typeface="微软雅黑" panose="020B0503020204020204" pitchFamily="34" charset="-122"/>
              </a:rPr>
              <a:t>搭配不当是常见的一种错误｡当一个句子中有关联词的时候</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要看是否有关联词</a:t>
            </a:r>
            <a:r>
              <a:rPr lang="zh-CN" sz="2100" b="0" dirty="0">
                <a:solidFill>
                  <a:srgbClr val="00B0F0"/>
                </a:solidFill>
                <a:latin typeface="Times New Roman" panose="02020603050405020304" pitchFamily="18" charset="0"/>
                <a:ea typeface="微软雅黑" panose="020B0503020204020204" pitchFamily="34" charset="-122"/>
              </a:rPr>
              <a:t>搭配不当</a:t>
            </a:r>
            <a:r>
              <a:rPr lang="zh-CN" sz="2100" b="0" dirty="0">
                <a:latin typeface="Times New Roman" panose="02020603050405020304" pitchFamily="18" charset="0"/>
                <a:ea typeface="微软雅黑" panose="020B0503020204020204" pitchFamily="34" charset="-122"/>
              </a:rPr>
              <a:t>的语病</a:t>
            </a:r>
            <a:r>
              <a:rPr lang="zh-CN" sz="2100" b="0" dirty="0" smtClean="0">
                <a:latin typeface="Times New Roman" panose="02020603050405020304" pitchFamily="18" charset="0"/>
                <a:ea typeface="微软雅黑" panose="020B0503020204020204" pitchFamily="34" charset="-122"/>
              </a:rPr>
              <a:t>｡</a:t>
            </a:r>
            <a:endParaRPr lang="en-US" altLang="zh-CN" sz="2100" b="0" dirty="0" smtClean="0">
              <a:latin typeface="Times New Roman" panose="02020603050405020304" pitchFamily="18" charset="0"/>
              <a:ea typeface="微软雅黑" panose="020B0503020204020204" pitchFamily="34" charset="-122"/>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例句</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只有你意识到这一点</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你就能深刻地了解我们战士的胸怀是多么宽广</a:t>
            </a:r>
            <a:r>
              <a:rPr lang="zh-CN" sz="2100" b="0" dirty="0" smtClean="0">
                <a:latin typeface="Times New Roman" panose="02020603050405020304" pitchFamily="18" charset="0"/>
                <a:ea typeface="微软雅黑" panose="020B0503020204020204" pitchFamily="34" charset="-122"/>
              </a:rPr>
              <a:t>｡</a:t>
            </a:r>
            <a:endParaRPr lang="en-US" altLang="zh-CN" sz="2100" b="0" dirty="0" smtClean="0">
              <a:latin typeface="Times New Roman" panose="02020603050405020304" pitchFamily="18" charset="0"/>
              <a:ea typeface="微软雅黑" panose="020B0503020204020204" pitchFamily="34" charset="-122"/>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修改</a:t>
            </a:r>
            <a:r>
              <a:rPr lang="zh-CN" sz="2100" b="1" dirty="0">
                <a:latin typeface="Times New Roman" panose="02020603050405020304" pitchFamily="18" charset="0"/>
                <a:ea typeface="微软雅黑" panose="020B0503020204020204" pitchFamily="34" charset="-122"/>
              </a:rPr>
              <a:t>意见</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只有</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与</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就</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搭配不当</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应把</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就</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改为</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才</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12976</Words>
  <Application>WPS 演示</Application>
  <PresentationFormat>在屏幕上显示</PresentationFormat>
  <Paragraphs>664</Paragraphs>
  <Slides>85</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85</vt:i4>
      </vt:variant>
    </vt:vector>
  </HeadingPairs>
  <TitlesOfParts>
    <vt:vector size="93" baseType="lpstr">
      <vt:lpstr>Arial</vt:lpstr>
      <vt:lpstr>宋体</vt:lpstr>
      <vt:lpstr>Wingdings</vt:lpstr>
      <vt:lpstr>Calibri</vt:lpstr>
      <vt:lpstr>Times New Roman</vt:lpstr>
      <vt:lpstr>微软雅黑</vt:lpstr>
      <vt:lpstr>Helvetica</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编辑资料-刘洁</cp:lastModifiedBy>
  <cp:revision>54</cp:revision>
  <dcterms:created xsi:type="dcterms:W3CDTF">2017-03-15T04:23:48Z</dcterms:created>
  <dcterms:modified xsi:type="dcterms:W3CDTF">2020-02-24T04:59:18Z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2052-11.1.0.9209</vt:lpwstr>
  </property>
</Properties>
</file>