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2" r:id="rId3"/>
  </p:sldMasterIdLst>
  <p:notesMasterIdLst>
    <p:notesMasterId r:id="rId78"/>
  </p:notesMasterIdLst>
  <p:handoutMasterIdLst>
    <p:handoutMasterId r:id="rId79"/>
  </p:handoutMasterIdLst>
  <p:sldIdLst>
    <p:sldId id="557" r:id="rId4"/>
    <p:sldId id="697" r:id="rId5"/>
    <p:sldId id="706" r:id="rId6"/>
    <p:sldId id="707" r:id="rId7"/>
    <p:sldId id="708" r:id="rId8"/>
    <p:sldId id="709" r:id="rId9"/>
    <p:sldId id="710" r:id="rId10"/>
    <p:sldId id="860" r:id="rId11"/>
    <p:sldId id="861" r:id="rId12"/>
    <p:sldId id="862" r:id="rId13"/>
    <p:sldId id="863" r:id="rId14"/>
    <p:sldId id="864" r:id="rId15"/>
    <p:sldId id="728" r:id="rId16"/>
    <p:sldId id="711" r:id="rId17"/>
    <p:sldId id="661" r:id="rId18"/>
    <p:sldId id="726" r:id="rId19"/>
    <p:sldId id="682" r:id="rId20"/>
    <p:sldId id="684" r:id="rId21"/>
    <p:sldId id="625" r:id="rId22"/>
    <p:sldId id="727" r:id="rId23"/>
    <p:sldId id="626" r:id="rId24"/>
    <p:sldId id="636" r:id="rId25"/>
    <p:sldId id="637" r:id="rId26"/>
    <p:sldId id="638" r:id="rId27"/>
    <p:sldId id="830" r:id="rId28"/>
    <p:sldId id="733" r:id="rId29"/>
    <p:sldId id="526" r:id="rId30"/>
    <p:sldId id="734" r:id="rId31"/>
    <p:sldId id="527" r:id="rId32"/>
    <p:sldId id="735" r:id="rId33"/>
    <p:sldId id="843" r:id="rId34"/>
    <p:sldId id="844" r:id="rId35"/>
    <p:sldId id="845" r:id="rId36"/>
    <p:sldId id="846" r:id="rId37"/>
    <p:sldId id="847" r:id="rId38"/>
    <p:sldId id="848" r:id="rId39"/>
    <p:sldId id="849" r:id="rId40"/>
    <p:sldId id="850" r:id="rId41"/>
    <p:sldId id="851" r:id="rId42"/>
    <p:sldId id="852" r:id="rId43"/>
    <p:sldId id="856" r:id="rId44"/>
    <p:sldId id="857" r:id="rId45"/>
    <p:sldId id="858" r:id="rId46"/>
    <p:sldId id="865" r:id="rId47"/>
    <p:sldId id="859" r:id="rId48"/>
    <p:sldId id="898" r:id="rId49"/>
    <p:sldId id="899" r:id="rId50"/>
    <p:sldId id="900" r:id="rId51"/>
    <p:sldId id="901" r:id="rId52"/>
    <p:sldId id="902" r:id="rId53"/>
    <p:sldId id="903" r:id="rId54"/>
    <p:sldId id="904" r:id="rId55"/>
    <p:sldId id="905" r:id="rId56"/>
    <p:sldId id="906" r:id="rId57"/>
    <p:sldId id="907" r:id="rId58"/>
    <p:sldId id="908" r:id="rId59"/>
    <p:sldId id="909" r:id="rId60"/>
    <p:sldId id="910" r:id="rId61"/>
    <p:sldId id="911" r:id="rId62"/>
    <p:sldId id="912" r:id="rId63"/>
    <p:sldId id="913" r:id="rId64"/>
    <p:sldId id="914" r:id="rId65"/>
    <p:sldId id="915" r:id="rId66"/>
    <p:sldId id="917" r:id="rId67"/>
    <p:sldId id="918" r:id="rId68"/>
    <p:sldId id="919" r:id="rId69"/>
    <p:sldId id="920" r:id="rId70"/>
    <p:sldId id="921" r:id="rId71"/>
    <p:sldId id="922" r:id="rId72"/>
    <p:sldId id="923" r:id="rId73"/>
    <p:sldId id="924" r:id="rId74"/>
    <p:sldId id="925" r:id="rId75"/>
    <p:sldId id="926" r:id="rId76"/>
    <p:sldId id="927" r:id="rId7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318" y="-96"/>
      </p:cViewPr>
      <p:guideLst>
        <p:guide orient="horz" pos="2160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5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页眉占位符 5785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578563" name="日期占位符 57856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578564" name="页脚占位符 57856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578565" name="灯片编号占位符 57856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页眉占位符 2416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1667" name="日期占位符 2416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6148" name="幻灯片图像占位符 24166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文本占位符 241668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41670" name="页脚占位符 2416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1671" name="灯片编号占位符 2416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5120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4" name="文本占位符 51200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819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latin typeface="Garamond" panose="02020404030301010803" pitchFamily="18" charset="0"/>
                <a:ea typeface="宋体" panose="02010600030101010101" pitchFamily="2" charset="-122"/>
              </a:rPr>
              <a:pPr lvl="0" algn="r"/>
              <a:t>1</a:t>
            </a:fld>
            <a:endParaRPr lang="zh-CN" altLang="en-US" sz="1200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3973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39731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73731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2437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8" name="文本占位符 24371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3973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6" name="文本占位符 39731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77827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ea typeface="华文中宋" panose="02010600040101010101" charset="-122"/>
              </a:rPr>
              <a:pPr lvl="0" algn="r"/>
              <a:t>18</a:t>
            </a:fld>
            <a:endParaRPr lang="zh-CN" altLang="en-US" sz="1200" dirty="0">
              <a:ea typeface="华文中宋" panose="02010600040101010101" charset="-122"/>
            </a:endParaRPr>
          </a:p>
        </p:txBody>
      </p:sp>
      <p:sp>
        <p:nvSpPr>
          <p:cNvPr id="7987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9875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sp>
        <p:nvSpPr>
          <p:cNvPr id="79876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4556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22" name="文本占位符 45568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81923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4556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0" name="文本占位符 45568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83971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463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8" name="文本占位符 46387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86019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4556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0" name="文本占位符 45568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04451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幻灯片图像占位符 463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8" name="文本占位符 46387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06499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幻灯片图像占位符 463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6" name="文本占位符 46387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08547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幻灯片图像占位符 463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02" name="文本占位符 46387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53603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幻灯片图像占位符 4556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5650" name="文本占位符 45568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5565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幻灯片图像占位符 4638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7698" name="文本占位符 46387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57699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幻灯片图像占位符 4577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9746" name="文本占位符 457730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5974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幻灯片图像占位符 4577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1794" name="文本占位符 457730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161795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2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0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8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6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4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39280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2" name="文本占位符 3928066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3" name="灯片编号占位符 1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spcBef>
                <a:spcPct val="50000"/>
              </a:spcBef>
            </a:pPr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华文中宋" panose="02010600040101010101" charset="-122"/>
              </a:rPr>
              <a:pPr lvl="0" algn="r">
                <a:spcBef>
                  <a:spcPct val="50000"/>
                </a:spcBef>
              </a:pPr>
              <a:t>13</a:t>
            </a:fld>
            <a:endParaRPr lang="zh-CN" altLang="en-US" sz="1200" dirty="0">
              <a:latin typeface="Arial" panose="020B0604020202020204" pitchFamily="34" charset="0"/>
              <a:ea typeface="华文中宋" panose="02010600040101010101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0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121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075" name="组合 5122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076" name="任意多边形 5123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" name="任意多边形 5124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" name="任意多边形 5125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" name="任意多边形 5126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" name="任意多边形 5127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1" name="任意多边形 5128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任意多边形 5129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" name="标题 5130"/>
          <p:cNvSpPr>
            <a:spLocks noGrp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6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132" name="副标题 513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5133" name="日期占位符 5132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134" name="页脚占位符 5133"/>
          <p:cNvSpPr>
            <a:spLocks noGrp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135" name="灯片编号占位符 5134"/>
          <p:cNvSpPr>
            <a:spLocks noGrp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121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4099" name="组合 5122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0" name="任意多边形 5123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" name="任意多边形 5124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2" name="任意多边形 5125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3" name="任意多边形 5126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4" name="任意多边形 5127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5" name="任意多边形 5128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任意多边形 5129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" name="标题 5130"/>
          <p:cNvSpPr>
            <a:spLocks noGrp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6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132" name="副标题 513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5133" name="日期占位符 5132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134" name="页脚占位符 5133"/>
          <p:cNvSpPr>
            <a:spLocks noGrp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135" name="灯片编号占位符 5134"/>
          <p:cNvSpPr>
            <a:spLocks noGrp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8629" y="3186053"/>
            <a:ext cx="5236771" cy="1178920"/>
          </a:xfrm>
        </p:spPr>
        <p:txBody>
          <a:bodyPr anchor="b">
            <a:normAutofit/>
          </a:bodyPr>
          <a:lstStyle>
            <a:lvl1pPr algn="ctr">
              <a:defRPr sz="33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8629" y="4538211"/>
            <a:ext cx="5236771" cy="469218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accent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223656" y="2770413"/>
            <a:ext cx="3799136" cy="637806"/>
          </a:xfrm>
        </p:spPr>
        <p:txBody>
          <a:bodyPr anchor="t" anchorCtr="0">
            <a:normAutofit/>
          </a:bodyPr>
          <a:lstStyle>
            <a:lvl1pPr algn="r">
              <a:defRPr sz="21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58687"/>
            <a:ext cx="38862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458687"/>
            <a:ext cx="38862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437323"/>
            <a:ext cx="3868340" cy="51339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063115"/>
            <a:ext cx="3868340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37323"/>
            <a:ext cx="3887391" cy="51339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63115"/>
            <a:ext cx="3887391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6461" y="2002969"/>
            <a:ext cx="3731078" cy="1828800"/>
          </a:xfrm>
        </p:spPr>
        <p:txBody>
          <a:bodyPr>
            <a:no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019" y="457200"/>
            <a:ext cx="7525963" cy="718457"/>
          </a:xfrm>
        </p:spPr>
        <p:txBody>
          <a:bodyPr anchor="ctr">
            <a:normAutofit/>
          </a:bodyPr>
          <a:lstStyle>
            <a:lvl1pPr algn="ctr">
              <a:defRPr sz="21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347" y="1197429"/>
            <a:ext cx="7519307" cy="2917372"/>
          </a:xfrm>
        </p:spPr>
        <p:txBody>
          <a:bodyPr anchor="ctr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430" y="4288973"/>
            <a:ext cx="7177224" cy="1980293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3415" y="365125"/>
            <a:ext cx="79193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4015" y="365125"/>
            <a:ext cx="649877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日期占位符 4097"/>
          <p:cNvSpPr>
            <a:spLocks noGrp="1"/>
          </p:cNvSpPr>
          <p:nvPr>
            <p:ph type="dt" sz="half" idx="2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099" name="灯片编号占位符 409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grpSp>
        <p:nvGrpSpPr>
          <p:cNvPr id="1028" name="组合 4099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29" name="组合 4100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30" name="任意多边形 4101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" name="任意多边形 4102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" name="任意多边形 4103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" name="任意多边形 4104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" name="任意多边形 4105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5" name="任意多边形 4106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任意多边形 4107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9" name="标题 4108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110" name="页脚占位符 410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111" name="文本占位符 41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121"/>
          <p:cNvGrpSpPr/>
          <p:nvPr/>
        </p:nvGrpSpPr>
        <p:grpSpPr>
          <a:xfrm>
            <a:off x="0" y="0"/>
            <a:ext cx="0" cy="0"/>
            <a:chOff x="0" y="0"/>
            <a:chExt cx="5758" cy="4315"/>
          </a:xfrm>
        </p:grpSpPr>
        <p:grpSp>
          <p:nvGrpSpPr>
            <p:cNvPr id="4099" name="组合 5122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</p:grpSp>
      </p:grpSp>
      <p:sp>
        <p:nvSpPr>
          <p:cNvPr id="2051" name="标题 4108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2" name="文本占位符 411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Garamond" panose="02020404030301010803" pitchFamily="18" charset="0"/>
          <a:ea typeface="宋体" panose="02010600030101010101" pitchFamily="2" charset="-122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502229"/>
            <a:ext cx="78867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  <a:pPr/>
              <a:t>2020/5/15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1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>
              <a:lumMod val="75000"/>
            </a:schemeClr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10978"/>
          <p:cNvSpPr/>
          <p:nvPr/>
        </p:nvSpPr>
        <p:spPr>
          <a:xfrm>
            <a:off x="-46990" y="4067810"/>
            <a:ext cx="9237345" cy="2806700"/>
          </a:xfrm>
          <a:prstGeom prst="rect">
            <a:avLst/>
          </a:prstGeom>
          <a:solidFill>
            <a:schemeClr val="tx1">
              <a:alpha val="74001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5400" b="1" dirty="0">
                <a:solidFill>
                  <a:srgbClr val="00206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置身情境，锁定任务</a:t>
            </a:r>
          </a:p>
          <a:p>
            <a:pPr algn="ctr"/>
            <a:endParaRPr lang="en-US" altLang="zh-CN" sz="4000" b="1" dirty="0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高考作文应用体式模板归纳</a:t>
            </a:r>
          </a:p>
        </p:txBody>
      </p:sp>
      <p:pic>
        <p:nvPicPr>
          <p:cNvPr id="3" name="图片 2" descr="稿定设计导出-20200515-0855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990" y="-27940"/>
            <a:ext cx="9236710" cy="4095115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309320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45" y="169545"/>
            <a:ext cx="9225280" cy="67976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30932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855" y="127635"/>
            <a:ext cx="8670925" cy="65576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30932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244475"/>
            <a:ext cx="9159240" cy="56330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文本占位符 3927041"/>
          <p:cNvSpPr>
            <a:spLocks noGrp="1"/>
          </p:cNvSpPr>
          <p:nvPr>
            <p:ph type="subTitle" sz="quarter"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 vert="horz" wrap="square" lIns="91440" tIns="45720" rIns="91440" bIns="45720" anchor="t"/>
          <a:lstStyle/>
          <a:p>
            <a:pPr marL="342900" indent="-342900" algn="l" defTabSz="914400">
              <a:buSzPct val="70000"/>
              <a:buChar char="n"/>
            </a:pPr>
            <a:r>
              <a:rPr lang="zh-CN" altLang="en-US" sz="4000" b="1" kern="1200" baseline="0" dirty="0">
                <a:solidFill>
                  <a:srgbClr val="FF3300"/>
                </a:solidFill>
                <a:effectLst/>
                <a:latin typeface="+mn-lt"/>
                <a:ea typeface="+mn-ea"/>
                <a:cs typeface="+mn-cs"/>
              </a:rPr>
              <a:t>任务情景驱动作文五大要素审题法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en-US" altLang="zh-CN" b="1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、作者（以谁的名义写？）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en-US" altLang="zh-CN" b="1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、读者（写给谁看？）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en-US" altLang="zh-CN" b="1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、话题（谈论什么？）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en-US" altLang="zh-CN" b="1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、目的（解决什么问题？）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en-US" altLang="zh-CN" b="1" kern="1200" baseline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、体式（以什么文体写？）</a:t>
            </a:r>
          </a:p>
          <a:p>
            <a:pPr marL="342900" indent="-342900" algn="l" defTabSz="914400">
              <a:lnSpc>
                <a:spcPct val="120000"/>
              </a:lnSpc>
              <a:buSzPct val="70000"/>
              <a:buChar char="n"/>
            </a:pPr>
            <a:r>
              <a:rPr lang="zh-CN" altLang="en-US" b="1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虚拟对象很重要！</a:t>
            </a:r>
            <a:endParaRPr lang="zh-CN" altLang="zh-CN" b="1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088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088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088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0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0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0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0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0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0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08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08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08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0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0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08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10978"/>
          <p:cNvSpPr/>
          <p:nvPr/>
        </p:nvSpPr>
        <p:spPr>
          <a:xfrm>
            <a:off x="0" y="1273810"/>
            <a:ext cx="9237345" cy="2592705"/>
          </a:xfrm>
          <a:prstGeom prst="rect">
            <a:avLst/>
          </a:prstGeom>
          <a:solidFill>
            <a:schemeClr val="tx1">
              <a:alpha val="74001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5400" b="1" dirty="0">
                <a:solidFill>
                  <a:srgbClr val="00206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置身情境，锁定任务</a:t>
            </a:r>
            <a:endParaRPr lang="en-US" altLang="zh-CN" sz="5400" b="1">
              <a:solidFill>
                <a:srgbClr val="C0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endParaRPr lang="en-US" altLang="zh-CN" sz="4000" b="1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endParaRPr lang="en-US" altLang="zh-CN" sz="4000" b="1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000" b="1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高考作文应用体式模板归纳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文本框 396289"/>
          <p:cNvSpPr txBox="1"/>
          <p:nvPr/>
        </p:nvSpPr>
        <p:spPr>
          <a:xfrm>
            <a:off x="0" y="623888"/>
            <a:ext cx="9144000" cy="5353685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        </a:t>
            </a:r>
            <a: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  <a:t>从考查形式上看，</a:t>
            </a:r>
            <a:r>
              <a:rPr lang="en-US" altLang="zh-CN" sz="3600">
                <a:latin typeface="Garamond" panose="02020404030301010803" pitchFamily="18" charset="0"/>
                <a:ea typeface="宋体" panose="02010600030101010101" pitchFamily="2" charset="-122"/>
              </a:rPr>
              <a:t>2020</a:t>
            </a:r>
            <a: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  <a:t>年高考作文，一般仍会以任务驱动型作文为主，要继续加强两方面的备考：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  <a:t/>
            </a:r>
            <a:b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</a:br>
            <a: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  <a:t>     一是多材料组合式的作文，二是实用类文体作文（包括书信体、倡议书、演讲稿、读后感、观后感、辩论词、感谢信、慰问信、职业生涯规划方案等）。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242689"/>
          <p:cNvSpPr>
            <a:spLocks noGrp="1" noRot="1"/>
          </p:cNvSpPr>
          <p:nvPr>
            <p:ph type="title"/>
          </p:nvPr>
        </p:nvSpPr>
        <p:spPr>
          <a:xfrm>
            <a:off x="755650" y="2349500"/>
            <a:ext cx="7848600" cy="1295400"/>
          </a:xfrm>
          <a:ln w="76200" cmpd="tri">
            <a:solidFill>
              <a:srgbClr val="FF33CC"/>
            </a:solidFill>
            <a:miter/>
          </a:ln>
        </p:spPr>
        <p:txBody>
          <a:bodyPr anchor="ctr"/>
          <a:lstStyle/>
          <a:p>
            <a:r>
              <a:rPr lang="zh-CN" altLang="en-US" dirty="0">
                <a:solidFill>
                  <a:srgbClr val="FFFF00"/>
                </a:solidFill>
                <a:effectLst/>
              </a:rPr>
              <a:t>辩论稿写法</a:t>
            </a:r>
            <a:r>
              <a:rPr lang="zh-CN" altLang="en-US" sz="4000" b="0" dirty="0">
                <a:solidFill>
                  <a:srgbClr val="FFFF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4000" b="0">
              <a:solidFill>
                <a:srgbClr val="FFFF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文本框 396289"/>
          <p:cNvSpPr txBox="1"/>
          <p:nvPr/>
        </p:nvSpPr>
        <p:spPr>
          <a:xfrm>
            <a:off x="0" y="765175"/>
            <a:ext cx="9144000" cy="3451225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4400" dirty="0">
                <a:latin typeface="Garamond" panose="02020404030301010803" pitchFamily="18" charset="0"/>
                <a:ea typeface="宋体" panose="02010600030101010101" pitchFamily="2" charset="-122"/>
              </a:rPr>
              <a:t>      辩论赛是参赛双方就某一问题进行辩论的一种竞赛活动，实际上是围绕辩论的问题而展开的一种相关知识的竞赛，体现知识储备、逻辑思维能力和语言表达能力。基本流程如下：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4000" b="1"/>
              <a:t> </a:t>
            </a:r>
            <a:endParaRPr lang="zh-CN" altLang="en-US" b="1"/>
          </a:p>
        </p:txBody>
      </p:sp>
      <p:pic>
        <p:nvPicPr>
          <p:cNvPr id="156675" name="图片 156674" descr="微信图片_2020050416264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88" y="476250"/>
            <a:ext cx="8353425" cy="612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文本框 454657"/>
          <p:cNvSpPr txBox="1"/>
          <p:nvPr/>
        </p:nvSpPr>
        <p:spPr>
          <a:xfrm>
            <a:off x="0" y="188913"/>
            <a:ext cx="8939213" cy="2001837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     由流程可见，高考可以考查的，可以是“陈词阶段”和“总结阶段”的正方、反方陈词。“陈词阶段”一辩发言格式如下： </a:t>
            </a:r>
          </a:p>
        </p:txBody>
      </p:sp>
      <p:sp>
        <p:nvSpPr>
          <p:cNvPr id="2" name="文本框 454657"/>
          <p:cNvSpPr txBox="1"/>
          <p:nvPr/>
        </p:nvSpPr>
        <p:spPr>
          <a:xfrm>
            <a:off x="0" y="2492375"/>
            <a:ext cx="8939213" cy="3969385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各位评委老师，对方辩友，同学们：</a:t>
            </a:r>
          </a:p>
          <a:p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大家好！</a:t>
            </a:r>
          </a:p>
          <a:p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我是“某方”一辩，我方的观点为“</a:t>
            </a:r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。理由有如下几点：</a:t>
            </a:r>
          </a:p>
          <a:p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  <a:p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……</a:t>
            </a:r>
          </a:p>
          <a:p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……</a:t>
            </a:r>
          </a:p>
          <a:p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…………</a:t>
            </a:r>
          </a:p>
          <a:p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综上所述，我方的观点为“</a:t>
            </a:r>
            <a:r>
              <a:rPr lang="en-US" altLang="zh-CN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5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/>
          <p:nvPr/>
        </p:nvSpPr>
        <p:spPr>
          <a:xfrm>
            <a:off x="1143000" y="1381125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Tx/>
            </a:pP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一是审题准确，思考深刻。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9218" name="矩形 2"/>
          <p:cNvSpPr/>
          <p:nvPr/>
        </p:nvSpPr>
        <p:spPr>
          <a:xfrm>
            <a:off x="1143000" y="2284413"/>
            <a:ext cx="5080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0" hangingPunct="0">
              <a:buFontTx/>
            </a:pP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二是置身情境，锁定任务。</a:t>
            </a:r>
          </a:p>
        </p:txBody>
      </p:sp>
      <p:sp>
        <p:nvSpPr>
          <p:cNvPr id="9219" name="矩形 3"/>
          <p:cNvSpPr/>
          <p:nvPr/>
        </p:nvSpPr>
        <p:spPr>
          <a:xfrm>
            <a:off x="1143000" y="3351213"/>
            <a:ext cx="5080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Tx/>
            </a:pP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三是构思稳妥，谋篇布局。</a:t>
            </a:r>
            <a:endParaRPr lang="en-US" alt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0" name="矩形 4"/>
          <p:cNvSpPr/>
          <p:nvPr/>
        </p:nvSpPr>
        <p:spPr>
          <a:xfrm>
            <a:off x="1166813" y="4419600"/>
            <a:ext cx="5080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Tx/>
            </a:pP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四是立意高远，思想飞扬。</a:t>
            </a:r>
            <a:endParaRPr lang="en-US" altLang="zh-CN" sz="32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矩形 5"/>
          <p:cNvSpPr/>
          <p:nvPr/>
        </p:nvSpPr>
        <p:spPr>
          <a:xfrm>
            <a:off x="1400493" y="290513"/>
            <a:ext cx="4313237" cy="860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140000"/>
              </a:lnSpc>
              <a:buFontTx/>
            </a:pPr>
            <a:r>
              <a:rPr lang="zh-CN" altLang="en-US" sz="36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高考优秀作文的优点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文本框 454657"/>
          <p:cNvSpPr txBox="1"/>
          <p:nvPr/>
        </p:nvSpPr>
        <p:spPr>
          <a:xfrm>
            <a:off x="204788" y="0"/>
            <a:ext cx="8939212" cy="735013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“总结阶段”四辩发言格式如下：</a:t>
            </a:r>
          </a:p>
        </p:txBody>
      </p:sp>
      <p:sp>
        <p:nvSpPr>
          <p:cNvPr id="2" name="文本框 454657"/>
          <p:cNvSpPr txBox="1"/>
          <p:nvPr/>
        </p:nvSpPr>
        <p:spPr>
          <a:xfrm>
            <a:off x="204788" y="836613"/>
            <a:ext cx="8939212" cy="4030980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              题目（表明观点）</a:t>
            </a:r>
          </a:p>
          <a:p>
            <a:r>
              <a:rPr lang="zh-CN" altLang="en-US" sz="3200" dirty="0">
                <a:solidFill>
                  <a:srgbClr val="FFFF00"/>
                </a:solidFill>
                <a:latin typeface="宋体" panose="02010600030101010101" pitchFamily="2" charset="-122"/>
                <a:sym typeface="+mn-ea"/>
              </a:rPr>
              <a:t>各位评委老师，对方辩友，同学们：</a:t>
            </a:r>
          </a:p>
          <a:p>
            <a:r>
              <a:rPr lang="zh-CN" altLang="en-US" sz="3200" dirty="0">
                <a:solidFill>
                  <a:srgbClr val="FFFF00"/>
                </a:solidFill>
                <a:latin typeface="宋体" panose="02010600030101010101" pitchFamily="2" charset="-122"/>
                <a:sym typeface="+mn-ea"/>
              </a:rPr>
              <a:t>   大家好！</a:t>
            </a:r>
            <a:endParaRPr lang="zh-CN" altLang="en-US" sz="3200" b="1" dirty="0">
              <a:solidFill>
                <a:srgbClr val="FFFF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我们与对方以下的几个观点有根本上分歧：</a:t>
            </a:r>
          </a:p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……</a:t>
            </a:r>
          </a:p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……</a:t>
            </a:r>
          </a:p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……</a:t>
            </a:r>
          </a:p>
          <a:p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综上所述，我方的观点为“</a:t>
            </a:r>
            <a:r>
              <a:rPr lang="en-US" altLang="zh-CN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……”</a:t>
            </a:r>
            <a:r>
              <a:rPr lang="zh-CN" altLang="en-US" sz="32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。谢谢大家！</a:t>
            </a:r>
          </a:p>
        </p:txBody>
      </p:sp>
      <p:sp>
        <p:nvSpPr>
          <p:cNvPr id="140290" name="文本框 462849"/>
          <p:cNvSpPr txBox="1"/>
          <p:nvPr/>
        </p:nvSpPr>
        <p:spPr>
          <a:xfrm>
            <a:off x="0" y="5013325"/>
            <a:ext cx="9144000" cy="1624013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分条陈述时（第一、第二、第三处），一般要针对对方观点的漏洞进行驳斥。</a:t>
            </a:r>
            <a:br>
              <a:rPr lang="zh-CN" altLang="en-US" sz="2400" b="1" dirty="0">
                <a:latin typeface="Garamond" panose="02020404030301010803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       写作时对称呼等可做变通，正文直接从“我方观点是</a:t>
            </a:r>
            <a:r>
              <a:rPr lang="en-US" altLang="zh-CN" sz="2400" b="1">
                <a:latin typeface="Garamond" panose="02020404030301010803" pitchFamily="18" charset="0"/>
                <a:ea typeface="宋体" panose="02010600030101010101" pitchFamily="2" charset="-122"/>
              </a:rPr>
              <a:t>……”</a:t>
            </a:r>
            <a:r>
              <a:rPr lang="zh-CN" altLang="en-US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开始就可以。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5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8" grpId="0" bldLvl="0" animBg="1"/>
      <p:bldP spid="2" grpId="0" bldLvl="0" animBg="1"/>
      <p:bldP spid="14029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文本框 462849"/>
          <p:cNvSpPr txBox="1"/>
          <p:nvPr/>
        </p:nvSpPr>
        <p:spPr>
          <a:xfrm>
            <a:off x="0" y="1052513"/>
            <a:ext cx="9144000" cy="1814830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 分条陈述时，一般要针对对方观点的漏洞进行驳斥。</a:t>
            </a:r>
            <a:b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</a:br>
            <a:endParaRPr lang="zh-CN" altLang="en-US" b="1" dirty="0"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  写作时对称呼等可做变通，正文直接从“我方观点是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……”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开始就可以。</a:t>
            </a:r>
          </a:p>
        </p:txBody>
      </p:sp>
      <p:sp>
        <p:nvSpPr>
          <p:cNvPr id="257026" name="文本框 462849"/>
          <p:cNvSpPr txBox="1"/>
          <p:nvPr/>
        </p:nvSpPr>
        <p:spPr>
          <a:xfrm>
            <a:off x="2015173" y="4094163"/>
            <a:ext cx="5113337" cy="768350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辩论稿写法示例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 bldLvl="0" animBg="1"/>
      <p:bldP spid="2570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4500" y="211455"/>
            <a:ext cx="825500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阅读下面的材料，根据要求写作。(60分)</a:t>
            </a:r>
          </a:p>
          <a:p>
            <a:r>
              <a:rPr lang="zh-CN" altLang="en-US" sz="2400"/>
              <a:t>  ①青年的思想愈被范例的力量激励，就愈会发出强烈的光辉。——法捷耶夫</a:t>
            </a:r>
          </a:p>
          <a:p>
            <a:r>
              <a:rPr lang="zh-CN" altLang="en-US" sz="2400"/>
              <a:t>②不希望被圈层，不希望被代表，保持热情和独立思考，是今天"青年”的画像，和年龄无关。——“网友观点"</a:t>
            </a:r>
          </a:p>
          <a:p>
            <a:r>
              <a:rPr lang="zh-CN" altLang="en-US" sz="2400"/>
              <a:t>③一个国家最好看的风景，就是这个国家的年轻人。——《后浪》</a:t>
            </a:r>
          </a:p>
          <a:p>
            <a:r>
              <a:rPr lang="zh-CN" altLang="en-US" sz="2400"/>
              <a:t>④前浪：一代的大师们，治学著述、科教研发，在波涛汹涌中摸索前行，才铺就如今的便利之路，他们才是社会浪潮的中流砥柱。“网友观点”</a:t>
            </a:r>
          </a:p>
          <a:p>
            <a:r>
              <a:rPr lang="zh-CN" altLang="en-US" sz="2400"/>
              <a:t>⑤积极正面的重新认知大多数年轻人，通过关注、赞许和鼓励，激发年轻人里正向积极的心态。——《后浪》初衷</a:t>
            </a:r>
          </a:p>
          <a:p>
            <a:r>
              <a:rPr lang="zh-CN" altLang="en-US" sz="2400"/>
              <a:t>⑥不同代际之间不应该互相践踏为敌，互相嘲讽，而应该在潮头之上尽到自己该尽的责任。——“网友声音”</a:t>
            </a:r>
          </a:p>
          <a:p>
            <a:r>
              <a:rPr lang="zh-CN" altLang="en-US" sz="2400"/>
              <a:t>    华夏中学论辩社将举办一场以“《后浪》是真鸡汤还是毒鸡汤”为辩题的论辩赛，请结合上述材料，选择正方或反方写一篇论辩陈词，或者以主持人的身份综合两方的观点写一篇总结陈词，不少于800字。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截图202005130924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430" y="146685"/>
            <a:ext cx="9037320" cy="6804660"/>
          </a:xfrm>
          <a:prstGeom prst="rect">
            <a:avLst/>
          </a:prstGeom>
        </p:spPr>
      </p:pic>
      <p:sp>
        <p:nvSpPr>
          <p:cNvPr id="454659" name="椭圆 454658"/>
          <p:cNvSpPr/>
          <p:nvPr/>
        </p:nvSpPr>
        <p:spPr>
          <a:xfrm>
            <a:off x="590868" y="131445"/>
            <a:ext cx="2016125" cy="819150"/>
          </a:xfrm>
          <a:prstGeom prst="ellipse">
            <a:avLst/>
          </a:prstGeom>
          <a:solidFill>
            <a:schemeClr val="tx1"/>
          </a:solidFill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优秀例文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5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005130925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325" y="205740"/>
            <a:ext cx="8769985" cy="66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005130925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775" y="1593215"/>
            <a:ext cx="8707755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文本框 462849"/>
          <p:cNvSpPr txBox="1"/>
          <p:nvPr/>
        </p:nvSpPr>
        <p:spPr>
          <a:xfrm>
            <a:off x="1763713" y="2636838"/>
            <a:ext cx="5113337" cy="711200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辩论稿写作要领</a:t>
            </a:r>
            <a:r>
              <a:rPr lang="zh-CN" altLang="en-US" sz="4000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文本框 454657"/>
          <p:cNvSpPr txBox="1"/>
          <p:nvPr/>
        </p:nvSpPr>
        <p:spPr>
          <a:xfrm>
            <a:off x="84138" y="117475"/>
            <a:ext cx="9059862" cy="6767513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 辩论稿的格式一般分标题、正文。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 （一）标题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可点明辩论稿的中心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或标明中心事件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或标明中心的论题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最好让人看到标题就能了解辩论的内容。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（二）正文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一般分开头、主体、结尾三部分。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 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、开头应接触辩论题目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提出辩论稿的主要内容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使听众了解你要讲的东西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当然也应使开头有点技巧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 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使听众有兴趣听下去。</a:t>
            </a:r>
          </a:p>
          <a:p>
            <a:pPr>
              <a:lnSpc>
                <a:spcPct val="120000"/>
              </a:lnSpc>
            </a:pP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、主体是辩论稿的重点部分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要突出中心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用典型的材料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有力的分析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使听众点头赞同。</a:t>
            </a:r>
          </a:p>
          <a:p>
            <a:pPr>
              <a:lnSpc>
                <a:spcPct val="120000"/>
              </a:lnSpc>
            </a:pP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、结尾可归纳自己的见解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使听众有个完整的印象。结尾要有力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能给人启示和回味。 </a:t>
            </a:r>
            <a:endParaRPr lang="zh-CN" altLang="en-US" b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9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文本框 462849"/>
          <p:cNvSpPr txBox="1"/>
          <p:nvPr/>
        </p:nvSpPr>
        <p:spPr>
          <a:xfrm>
            <a:off x="1763713" y="2636838"/>
            <a:ext cx="6480175" cy="711200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辩论稿（一辩）写作格式：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文本框 456705"/>
          <p:cNvSpPr txBox="1"/>
          <p:nvPr/>
        </p:nvSpPr>
        <p:spPr>
          <a:xfrm>
            <a:off x="0" y="0"/>
            <a:ext cx="9144000" cy="6124575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  （一）开头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      1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、题目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      2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、称呼（顶格）。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      3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、问好（ “大家好”空两格）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      4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、点出辩题与立场：如：“主持人、各位评委老师、大家好，我方的辩题（我方观点）是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……”“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感谢对方辩友的发言，我方所持观点是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……”“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今天我们探讨的是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问题，我方坚持认为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……”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（二）讲出定义，说明观点：</a:t>
            </a:r>
          </a:p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开宗明义，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......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（辩题的意思）下面我方将从</a:t>
            </a:r>
            <a:r>
              <a:rPr lang="en-US" altLang="zh-CN" b="1" dirty="0">
                <a:latin typeface="Garamond" panose="020204040303010108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个方面进行论述。</a:t>
            </a:r>
          </a:p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 首先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......</a:t>
            </a:r>
          </a:p>
          <a:p>
            <a:r>
              <a:rPr lang="zh-CN" altLang="en-US" b="1" dirty="0">
                <a:latin typeface="Garamond" panose="02020404030301010803" pitchFamily="18" charset="0"/>
                <a:ea typeface="宋体" panose="02010600030101010101" pitchFamily="2" charset="-122"/>
              </a:rPr>
              <a:t>     其次</a:t>
            </a: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......</a:t>
            </a:r>
          </a:p>
          <a:p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 </a:t>
            </a:r>
            <a:endParaRPr lang="zh-CN" altLang="en-US" b="1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/>
          <p:nvPr/>
        </p:nvSpPr>
        <p:spPr>
          <a:xfrm>
            <a:off x="342900" y="366713"/>
            <a:ext cx="8572500" cy="58642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版高中语文新课标在“评价建议”中反复强调，语文课程评价要重点考查学生“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基于社会情境的阅读、表达与交流能力”，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并在“高考命题建议”中明确指出，未来考试的题目要“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以具体情境为载体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设计典型的任务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”。新课标明确新高考命题的导向是：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以具体情境为载体，尤其要以真实的社会生活情境为载体，设计具有代表性价值的语文实践活动，以考查学生语文核心素养的多样化、综合性和整体性表现。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文本框 456705"/>
          <p:cNvSpPr txBox="1"/>
          <p:nvPr/>
        </p:nvSpPr>
        <p:spPr>
          <a:xfrm>
            <a:off x="0" y="0"/>
            <a:ext cx="9144000" cy="3902075"/>
          </a:xfrm>
          <a:prstGeom prst="rect">
            <a:avLst/>
          </a:prstGeom>
          <a:solidFill>
            <a:srgbClr val="0B027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latin typeface="Garamond" panose="02020404030301010803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Garamond" panose="02020404030301010803" pitchFamily="18" charset="0"/>
                <a:ea typeface="宋体" panose="02010600030101010101" pitchFamily="2" charset="-122"/>
              </a:rPr>
              <a:t> </a:t>
            </a:r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就辩论词来说，内容不固定，但主要包括提出己方观点；对观点进行阐释；对观点进行论证，最好有理有据，逻辑清晰；结论。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 （三）结尾：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      综上所述，我方坚持观点</a:t>
            </a:r>
            <a:r>
              <a:rPr lang="en-US" altLang="zh-CN" sz="3200" b="1">
                <a:latin typeface="Garamond" panose="02020404030301010803" pitchFamily="18" charset="0"/>
                <a:ea typeface="宋体" panose="02010600030101010101" pitchFamily="2" charset="-122"/>
              </a:rPr>
              <a:t>......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Garamond" panose="02020404030301010803" pitchFamily="18" charset="0"/>
                <a:ea typeface="宋体" panose="02010600030101010101" pitchFamily="2" charset="-122"/>
              </a:rPr>
              <a:t>      </a:t>
            </a:r>
            <a:r>
              <a:rPr lang="zh-CN" altLang="en-US" sz="3200" b="1" dirty="0">
                <a:latin typeface="Garamond" panose="02020404030301010803" pitchFamily="18" charset="0"/>
                <a:ea typeface="宋体" panose="02010600030101010101" pitchFamily="2" charset="-122"/>
              </a:rPr>
              <a:t>我的发言到此结束，谢谢大家。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94485" y="3902075"/>
            <a:ext cx="57854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pPr algn="ctr"/>
            <a:r>
              <a:rPr lang="zh-CN" altLang="en-US">
                <a:solidFill>
                  <a:srgbClr val="FF0000"/>
                </a:solidFill>
              </a:rPr>
              <a:t>辩论稿模板归纳</a:t>
            </a:r>
          </a:p>
          <a:p>
            <a:endParaRPr lang="zh-CN" altLang="en-US"/>
          </a:p>
          <a:p>
            <a:r>
              <a:rPr lang="zh-CN" altLang="en-US"/>
              <a:t>标题清晰显态度，言简意赅申观点。</a:t>
            </a:r>
          </a:p>
          <a:p>
            <a:endParaRPr lang="zh-CN" altLang="en-US"/>
          </a:p>
          <a:p>
            <a:r>
              <a:rPr lang="zh-CN" altLang="en-US"/>
              <a:t>分条驳斥多论证，结尾陈词巧结篇。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819474" y="2338581"/>
            <a:ext cx="5236771" cy="884190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+mj-lt"/>
                <a:ea typeface="+mj-ea"/>
              </a:rPr>
              <a:t>好好写信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241556" y="3421756"/>
            <a:ext cx="5236771" cy="351914"/>
          </a:xfrm>
        </p:spPr>
        <p:txBody>
          <a:bodyPr>
            <a:noAutofit/>
          </a:bodyPr>
          <a:lstStyle/>
          <a:p>
            <a:r>
              <a:rPr lang="zh-CN" altLang="en-US" sz="4050" b="1" dirty="0">
                <a:latin typeface="+mn-lt"/>
                <a:ea typeface="+mn-ea"/>
              </a:rPr>
              <a:t>书信的基本要求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539" y="1368266"/>
            <a:ext cx="7886700" cy="640556"/>
          </a:xfrm>
        </p:spPr>
        <p:txBody>
          <a:bodyPr/>
          <a:lstStyle/>
          <a:p>
            <a:r>
              <a:rPr lang="zh-CN" altLang="en-US" sz="3600"/>
              <a:t>（一）格式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4359" y="2644616"/>
            <a:ext cx="7719060" cy="2244566"/>
          </a:xfrm>
        </p:spPr>
        <p:txBody>
          <a:bodyPr/>
          <a:lstStyle/>
          <a:p>
            <a:r>
              <a:rPr lang="en-US" altLang="zh-CN"/>
              <a:t>   </a:t>
            </a:r>
            <a:r>
              <a:rPr lang="en-US" altLang="zh-CN" sz="3000"/>
              <a:t>  </a:t>
            </a:r>
            <a:r>
              <a:rPr lang="zh-CN" altLang="en-US" sz="3000"/>
              <a:t>格式正确，突显文体特征。特定的格式是书信区别于其他文体的外在标志。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/>
              <a:t>1 ．称谓</a:t>
            </a:r>
            <a:r>
              <a:rPr lang="en-US" altLang="zh-CN" sz="3000"/>
              <a:t>/称呼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700"/>
              <a:t>    </a:t>
            </a:r>
            <a:r>
              <a:rPr lang="zh-CN" altLang="en-US" sz="2625"/>
              <a:t>顶格书写以示尊重，后面用冒号以引起下文。</a:t>
            </a:r>
          </a:p>
          <a:p>
            <a:r>
              <a:rPr lang="zh-CN" altLang="en-US" sz="2625"/>
              <a:t>　  为了表明关系，可在称谓前加上“尊敬的”或“亲爱的”等词。这由写信人与收信人的关系的亲疏远近而定。</a:t>
            </a:r>
          </a:p>
          <a:p>
            <a:pPr marL="0" indent="0">
              <a:buNone/>
            </a:pPr>
            <a:endParaRPr lang="zh-CN" altLang="en-US" sz="2625"/>
          </a:p>
          <a:p>
            <a:r>
              <a:rPr lang="zh-CN" altLang="en-US" sz="2625"/>
              <a:t>亲爱的强强：（同学之间，关系亲密，可用亲爱的）</a:t>
            </a:r>
          </a:p>
          <a:p>
            <a:r>
              <a:rPr lang="zh-CN" altLang="en-US" sz="2625"/>
              <a:t>尊敬的</a:t>
            </a:r>
            <a:r>
              <a:rPr lang="en-US" altLang="zh-CN" sz="2625"/>
              <a:t>xx</a:t>
            </a:r>
            <a:r>
              <a:rPr lang="zh-CN" altLang="en-US" sz="2625"/>
              <a:t>负责人：</a:t>
            </a:r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/>
              <a:t>2 ．问候语</a:t>
            </a:r>
            <a:r>
              <a:rPr lang="zh-CN" altLang="en-US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984058"/>
            <a:ext cx="8112919" cy="35071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第二行：单独成行，空两格写“您好”等，后面用叹号表达真挚、热烈的感情。</a:t>
            </a:r>
          </a:p>
          <a:p>
            <a:pPr>
              <a:lnSpc>
                <a:spcPct val="100000"/>
              </a:lnSpc>
            </a:pPr>
            <a:r>
              <a:rPr lang="zh-CN" altLang="en-US" sz="2400"/>
              <a:t>　　运用礼貌语言，使收信人感到亲切，受到尊敬。</a:t>
            </a:r>
          </a:p>
          <a:p>
            <a:pPr>
              <a:lnSpc>
                <a:spcPct val="100000"/>
              </a:lnSpc>
            </a:pPr>
            <a:r>
              <a:rPr lang="zh-CN" altLang="en-US" sz="2400"/>
              <a:t>　　长者多问候身体，中年人多问候事业和家庭，青年人多问候爱情和学业，少年儿童多祝愿健康成长。</a:t>
            </a:r>
          </a:p>
          <a:p>
            <a:pPr>
              <a:lnSpc>
                <a:spcPct val="100000"/>
              </a:lnSpc>
            </a:pPr>
            <a:endParaRPr lang="zh-CN" altLang="en-US" sz="2400"/>
          </a:p>
          <a:p>
            <a:pPr>
              <a:lnSpc>
                <a:spcPct val="100000"/>
              </a:lnSpc>
            </a:pPr>
            <a:r>
              <a:rPr lang="zh-CN" altLang="en-US" sz="2400"/>
              <a:t>　你好，你在新学校的生活还习惯吧！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/>
              <a:t>3 ．正文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5823" y="1984058"/>
            <a:ext cx="7837170" cy="3448050"/>
          </a:xfrm>
        </p:spPr>
        <p:txBody>
          <a:bodyPr>
            <a:normAutofit lnSpcReduction="10000"/>
          </a:bodyPr>
          <a:lstStyle/>
          <a:p>
            <a:r>
              <a:rPr lang="zh-CN" altLang="en-US" sz="2400"/>
              <a:t>　 </a:t>
            </a:r>
            <a:r>
              <a:rPr lang="zh-CN" altLang="en-US" sz="2400">
                <a:sym typeface="+mn-ea"/>
              </a:rPr>
              <a:t>正文，写在称呼语下一行，首行空两格书写。如果写的是几件事或一件事的几个方面，分清层次。</a:t>
            </a:r>
          </a:p>
          <a:p>
            <a:r>
              <a:rPr lang="zh-CN" altLang="en-US" sz="2400"/>
              <a:t>　 语言要求准确通俗，明白如话，不要作过多过深的修饰，已免造成对方难于理解。</a:t>
            </a:r>
          </a:p>
          <a:p>
            <a:endParaRPr lang="zh-CN" altLang="en-US" sz="2400"/>
          </a:p>
          <a:p>
            <a:r>
              <a:rPr lang="zh-CN" altLang="en-US" sz="2400"/>
              <a:t>　 最近我们准备开一次同学聚会，不知你有时间回来参加没有。</a:t>
            </a:r>
          </a:p>
          <a:p>
            <a:r>
              <a:rPr lang="zh-CN" altLang="en-US" sz="2400"/>
              <a:t>　 另外，请你帮我到新华书店买一本语文学习资料，阅读方面的。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/>
              <a:t>4 ．结尾</a:t>
            </a:r>
            <a:r>
              <a:rPr lang="zh-CN" altLang="en-US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590" y="1771650"/>
            <a:ext cx="8351044" cy="3759041"/>
          </a:xfrm>
        </p:spPr>
        <p:txBody>
          <a:bodyPr>
            <a:noAutofit/>
          </a:bodyPr>
          <a:lstStyle/>
          <a:p>
            <a:r>
              <a:rPr lang="zh-CN" altLang="en-US"/>
              <a:t>祝愿语，正文结束后另起一行空两格写“敬祝”“祝您”等词语，另起一行顶格写“健康”“进步”等语（</a:t>
            </a:r>
            <a:r>
              <a:rPr lang="zh-CN" altLang="en-US">
                <a:sym typeface="+mn-ea"/>
              </a:rPr>
              <a:t>要根据收信人的身份，写表示祝愿的话，以示礼貌：</a:t>
            </a:r>
            <a:r>
              <a:rPr lang="zh-CN" altLang="en-US"/>
              <a:t>写给教师可用“教安”“教祺”，写给编辑可用“编安”，写给作家可用“撰安”，写给病人可用“痊安”，</a:t>
            </a:r>
            <a:r>
              <a:rPr lang="zh-CN" altLang="en-US">
                <a:sym typeface="+mn-ea"/>
              </a:rPr>
              <a:t>给长者的信往往写“祝您健康长寿”，给朋友写“祝工作顺利”，给晚辈写“祝你学习进步”。</a:t>
            </a:r>
            <a:r>
              <a:rPr lang="zh-CN" altLang="en-US"/>
              <a:t>还可随季节变化写“春安”“夏安”“秋安”“冬安”等）。</a:t>
            </a:r>
          </a:p>
          <a:p>
            <a:r>
              <a:rPr lang="zh-CN" altLang="en-US"/>
              <a:t>　　一般性的祝词“此致”“敬礼”，格式是另起一行空两格写“此致”，“敬礼”下一行顶格写。 </a:t>
            </a:r>
          </a:p>
          <a:p>
            <a:endParaRPr lang="zh-CN" altLang="en-US" sz="1875"/>
          </a:p>
          <a:p>
            <a:r>
              <a:rPr lang="zh-CN" altLang="en-US"/>
              <a:t>　　祝</a:t>
            </a:r>
          </a:p>
          <a:p>
            <a:r>
              <a:rPr lang="zh-CN" altLang="en-US"/>
              <a:t>学习更上一层楼。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975" y="399891"/>
            <a:ext cx="7886700" cy="640556"/>
          </a:xfrm>
        </p:spPr>
        <p:txBody>
          <a:bodyPr/>
          <a:lstStyle/>
          <a:p>
            <a:r>
              <a:rPr lang="zh-CN" altLang="en-US" sz="3000"/>
              <a:t>5 ．</a:t>
            </a:r>
            <a:r>
              <a:rPr lang="zh-CN" altLang="en-US" sz="3000">
                <a:sym typeface="+mn-ea"/>
              </a:rPr>
              <a:t>具名</a:t>
            </a:r>
            <a:r>
              <a:rPr lang="zh-CN" altLang="en-US" sz="3000"/>
              <a:t>和日期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658" y="1040606"/>
            <a:ext cx="8509159" cy="4232434"/>
          </a:xfrm>
        </p:spPr>
        <p:txBody>
          <a:bodyPr>
            <a:normAutofit/>
          </a:bodyPr>
          <a:lstStyle/>
          <a:p>
            <a:r>
              <a:rPr lang="zh-CN" altLang="en-US"/>
              <a:t>．</a:t>
            </a:r>
            <a:r>
              <a:rPr lang="zh-CN" altLang="en-US" sz="2400"/>
              <a:t>  具名，在结尾的右下方，祝愿语下一行。</a:t>
            </a:r>
          </a:p>
          <a:p>
            <a:r>
              <a:rPr lang="zh-CN" altLang="en-US" sz="2400"/>
              <a:t>    日期，写在具名下一行偏右处，与具名稍错开。最后两行靠右写写信人的姓名，姓名正下方落下写信日期。</a:t>
            </a:r>
          </a:p>
          <a:p>
            <a:r>
              <a:rPr lang="zh-CN" altLang="en-US" sz="2400"/>
              <a:t>　　根据写信人与收信人的关系，在姓名前可表明身份，如“学生 ××× ”、“儿 ×× ”等。 </a:t>
            </a:r>
          </a:p>
          <a:p>
            <a:endParaRPr lang="zh-CN" altLang="en-US" sz="2400"/>
          </a:p>
          <a:p>
            <a:pPr algn="r"/>
            <a:r>
              <a:rPr lang="zh-CN" altLang="en-US" sz="2400"/>
              <a:t>好友：刘星 </a:t>
            </a:r>
          </a:p>
          <a:p>
            <a:pPr algn="r"/>
            <a:r>
              <a:rPr lang="zh-CN" altLang="en-US" sz="2400"/>
              <a:t>××年×月×日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1417320"/>
            <a:ext cx="7886700" cy="640556"/>
          </a:xfrm>
        </p:spPr>
        <p:txBody>
          <a:bodyPr/>
          <a:lstStyle/>
          <a:p>
            <a:r>
              <a:rPr lang="zh-CN" altLang="en-US" sz="3600"/>
              <a:t>（二）语言得体，情感抒发自然。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706" y="2388870"/>
            <a:ext cx="7817644" cy="2194560"/>
          </a:xfrm>
        </p:spPr>
        <p:txBody>
          <a:bodyPr/>
          <a:lstStyle/>
          <a:p>
            <a:r>
              <a:rPr lang="en-US" altLang="zh-CN" sz="3000"/>
              <a:t>  </a:t>
            </a:r>
            <a:r>
              <a:rPr lang="zh-CN" altLang="en-US" sz="3000"/>
              <a:t>只有用得体的语言，抒写真情实感，才能起到互通信息、交流情感的作用。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9594" y="1771650"/>
            <a:ext cx="7955756" cy="2811780"/>
          </a:xfrm>
        </p:spPr>
        <p:txBody>
          <a:bodyPr>
            <a:noAutofit/>
          </a:bodyPr>
          <a:lstStyle/>
          <a:p>
            <a:r>
              <a:rPr lang="en-US" altLang="zh-CN" sz="2700"/>
              <a:t>   </a:t>
            </a:r>
            <a:r>
              <a:rPr lang="zh-CN" altLang="en-US" sz="2700"/>
              <a:t>例如称呼的写法，就大有讲究：写给长辈的一般按辈分称呼，如王伯伯；写给平辈或晚辈的，可以直呼其名；同事之间可在姓前加“老”“小”，以示亲切，关系亲密的可直呼其名，但不宜连名带字都写上；给领导或名人写信可用职务或职称来称呼，以示尊重；还有的在称呼前加“尊敬的”“敬爱的”表示尊敬。考场作文用书信，内容可以是自己的亲身经历，也可以是基于生活经验的虚拟，但感情必须是真挚的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/>
          <p:cNvPicPr>
            <a:picLocks noChangeAspect="1"/>
          </p:cNvPicPr>
          <p:nvPr/>
        </p:nvPicPr>
        <p:blipFill>
          <a:blip r:embed="rId3" cstate="print"/>
          <a:srcRect l="25198" t="8058" r="21155" b="53262"/>
          <a:stretch>
            <a:fillRect/>
          </a:stretch>
        </p:blipFill>
        <p:spPr>
          <a:xfrm>
            <a:off x="2490788" y="114300"/>
            <a:ext cx="64008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Rectangle 2"/>
          <p:cNvSpPr/>
          <p:nvPr/>
        </p:nvSpPr>
        <p:spPr>
          <a:xfrm>
            <a:off x="152400" y="846138"/>
            <a:ext cx="762000" cy="49688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中国高考评价体系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Rectangle 2"/>
          <p:cNvSpPr/>
          <p:nvPr/>
        </p:nvSpPr>
        <p:spPr>
          <a:xfrm>
            <a:off x="1476375" y="339725"/>
            <a:ext cx="762000" cy="54514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一核</a:t>
            </a:r>
            <a:endParaRPr lang="en-US" altLang="zh-CN" sz="4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  <a:endParaRPr lang="en-US" altLang="zh-CN" sz="4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层</a:t>
            </a:r>
            <a:endParaRPr lang="en-US" altLang="zh-CN" sz="4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四翼</a:t>
            </a:r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39700"/>
            <a:ext cx="7886700" cy="854075"/>
          </a:xfrm>
        </p:spPr>
        <p:txBody>
          <a:bodyPr/>
          <a:lstStyle/>
          <a:p>
            <a:r>
              <a:rPr lang="zh-CN" altLang="en-US" sz="3600"/>
              <a:t>（三）思想明确，符合话题要求。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993594"/>
            <a:ext cx="7886700" cy="3466011"/>
          </a:xfrm>
        </p:spPr>
        <p:txBody>
          <a:bodyPr/>
          <a:lstStyle/>
          <a:p>
            <a:r>
              <a:rPr lang="zh-CN" altLang="en-US"/>
              <a:t>    </a:t>
            </a:r>
            <a:r>
              <a:rPr lang="zh-CN" altLang="en-US" sz="3000"/>
              <a:t>写信时必须做到思想明确、态度真诚，因为只有如此，才能使收信人理解我们，信任我们，接纳我们。考场作文写书信，主题思想来自对话题的准确把握，所写内容必须在话题限定的范围之内。这就要求我们善于化解话题，点明题意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32000" y="3726815"/>
            <a:ext cx="57569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pPr algn="ctr"/>
            <a:r>
              <a:rPr lang="zh-CN" altLang="en-US"/>
              <a:t>书信体模板归纳</a:t>
            </a:r>
          </a:p>
          <a:p>
            <a:endParaRPr lang="zh-CN" altLang="en-US"/>
          </a:p>
          <a:p>
            <a:r>
              <a:rPr lang="zh-CN" altLang="en-US"/>
              <a:t>称呼顶格巧问候，表明身份立主题。</a:t>
            </a:r>
          </a:p>
          <a:p>
            <a:endParaRPr lang="zh-CN" altLang="en-US"/>
          </a:p>
          <a:p>
            <a:r>
              <a:rPr lang="zh-CN" altLang="en-US"/>
              <a:t>条理清晰情感真，恰切祝颂右落款。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22229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8430" y="0"/>
            <a:ext cx="6806565" cy="675132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22230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695" y="113030"/>
            <a:ext cx="7870825" cy="652970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22230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065" y="852170"/>
            <a:ext cx="9004935" cy="448119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Q截图2020051309375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005" y="-15240"/>
            <a:ext cx="8188325" cy="2633980"/>
          </a:xfrm>
          <a:prstGeom prst="rect">
            <a:avLst/>
          </a:prstGeom>
        </p:spPr>
      </p:pic>
      <p:pic>
        <p:nvPicPr>
          <p:cNvPr id="6" name="图片 5" descr="QQ截图2020051309380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" y="2458720"/>
            <a:ext cx="8359140" cy="44843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04260" y="1725295"/>
            <a:ext cx="409448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/>
              <a:t>此外常见的还有</a:t>
            </a:r>
          </a:p>
          <a:p>
            <a:r>
              <a:rPr lang="zh-CN" altLang="en-US" sz="4400"/>
              <a:t>演讲稿、倡议书</a:t>
            </a:r>
          </a:p>
          <a:p>
            <a:r>
              <a:rPr lang="zh-CN" altLang="en-US" sz="4400"/>
              <a:t>慰问信等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75560" y="1645920"/>
            <a:ext cx="36118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5400"/>
          </a:p>
          <a:p>
            <a:r>
              <a:rPr lang="zh-CN" altLang="en-US" sz="5400"/>
              <a:t>倡议书写作</a:t>
            </a: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什么是倡议书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/>
              <a:t>倡议书指的是由某一组织或社团拟定、就某事向社会提出建议或提议社会成员共同去做某事的书面文章。“建议”多从“怎么做”角度列举做某事的具体举措，“提议”多从“为什么”角度论证做某事的必要性。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格式要求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090114"/>
            <a:ext cx="7886700" cy="3466011"/>
          </a:xfrm>
        </p:spPr>
        <p:txBody>
          <a:bodyPr>
            <a:noAutofit/>
          </a:bodyPr>
          <a:lstStyle/>
          <a:p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400"/>
              <a:t>倡议书一般由标题、称呼、正文、结尾、落款五部分组成。</a:t>
            </a:r>
          </a:p>
          <a:p>
            <a:pPr lvl="1">
              <a:lnSpc>
                <a:spcPct val="100000"/>
              </a:lnSpc>
            </a:pPr>
            <a:r>
              <a:rPr lang="zh-CN" altLang="en-US" sz="2400"/>
              <a:t>   </a:t>
            </a:r>
            <a:r>
              <a:rPr lang="zh-CN" altLang="en-US" sz="2400">
                <a:solidFill>
                  <a:srgbClr val="FF0000"/>
                </a:solidFill>
              </a:rPr>
              <a:t>标题</a:t>
            </a:r>
            <a:r>
              <a:rPr lang="zh-CN" altLang="en-US" sz="2400"/>
              <a:t>  </a:t>
            </a:r>
          </a:p>
          <a:p>
            <a:pPr>
              <a:lnSpc>
                <a:spcPct val="100000"/>
              </a:lnSpc>
            </a:pPr>
            <a:r>
              <a:rPr lang="zh-CN" altLang="en-US" sz="2400"/>
              <a:t>   倡议书标题一般由文种名独自组成，即在第一行正中用较大的字体写“倡议书”三个字。另外，标题还可以由倡议内容和文种名共同组成。如“把遗体交给医学界利用的倡议书”。    </a:t>
            </a:r>
          </a:p>
          <a:p>
            <a:pPr>
              <a:lnSpc>
                <a:spcPct val="100000"/>
              </a:lnSpc>
            </a:pPr>
            <a:r>
              <a:rPr lang="zh-CN" altLang="en-US" sz="2400"/>
              <a:t> </a:t>
            </a:r>
            <a:r>
              <a:rPr lang="zh-CN" altLang="en-US" sz="2400">
                <a:solidFill>
                  <a:srgbClr val="FF0000"/>
                </a:solidFill>
              </a:rPr>
              <a:t>  称呼  </a:t>
            </a:r>
            <a:endParaRPr lang="zh-CN" altLang="en-US" sz="2400"/>
          </a:p>
          <a:p>
            <a:pPr>
              <a:lnSpc>
                <a:spcPct val="100000"/>
              </a:lnSpc>
            </a:pPr>
            <a:r>
              <a:rPr lang="zh-CN" altLang="en-US" sz="2400"/>
              <a:t>   倡议书的称呼可根据倡议的对象而选用适当的称呼。如“广大的青少年朋友们：”“亲爱的同学们：”等。有的倡议书也可不用称呼，而在正文中指出。    </a:t>
            </a:r>
          </a:p>
          <a:p>
            <a:pPr>
              <a:lnSpc>
                <a:spcPct val="100000"/>
              </a:lnSpc>
            </a:pPr>
            <a:r>
              <a:rPr lang="zh-CN" altLang="en-US" sz="2000"/>
              <a:t>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825" y="522605"/>
            <a:ext cx="8364220" cy="35229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正文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  正文内容一般包括以下一些方面：   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1.写倡议书的背景原因和目的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倡议书的发出贵在引起广泛的响应，只有交代清楚倡议活动的原因，以及当时的各种背景事实，并申明发布倡议的目的，人们才会理解和信服，才会自觉的行动。这些因素交待不清就会使人觉得莫名其妙，难以响应。   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2.写明倡议的具体内容和要求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这是正文的重点部分。倡议的内容一定要具体化。开展怎样的活动，都做哪些事情，具体要求是什么，它的价值和意义都有哪些均需一一写明。倡议的具体内容一般是分条开列的，这样写往往清晰明确，一目了然。   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结尾 </a:t>
            </a:r>
            <a:r>
              <a:rPr lang="zh-CN" altLang="en-US" sz="2000">
                <a:sym typeface="+mn-ea"/>
              </a:rPr>
              <a:t>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  结尾要表示倡议者的决心和希望或者写出某种建议。倡议书一般不在结尾写表示敬意或祝愿的话。    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 落款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ym typeface="+mn-ea"/>
              </a:rPr>
              <a:t>   落款即在右下方写明倡议者单位、集体或个人的名称或姓名，署上发倡议的日期。</a:t>
            </a:r>
            <a:endParaRPr lang="zh-CN" altLang="en-US" sz="2000"/>
          </a:p>
          <a:p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/>
          <p:nvPr/>
        </p:nvSpPr>
        <p:spPr>
          <a:xfrm>
            <a:off x="342900" y="1162050"/>
            <a:ext cx="8572500" cy="39401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高考评价体系“一核四层四翼”的实现需要借助情境化的设计理念与实践，才能确保改革设计目标的落实落地。高考语文试题以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真实、典型、具体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的语文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实践活动情境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为载体，要求学生在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特定情境中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完成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现代文阅读、古诗文阅读、语言文字运用和写作任务。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030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065" y="102870"/>
            <a:ext cx="9168765" cy="66522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04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" y="31750"/>
            <a:ext cx="8595360" cy="6794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05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30" y="168275"/>
            <a:ext cx="9070975" cy="65214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055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1455" y="184150"/>
            <a:ext cx="8932545" cy="62141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060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0185" y="153670"/>
            <a:ext cx="8455025" cy="6550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955" y="2203450"/>
            <a:ext cx="7886700" cy="854075"/>
          </a:xfrm>
        </p:spPr>
        <p:txBody>
          <a:bodyPr>
            <a:no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特别</a:t>
            </a:r>
            <a:br>
              <a:rPr lang="zh-CN" altLang="en-US" sz="3200">
                <a:solidFill>
                  <a:srgbClr val="FF0000"/>
                </a:solidFill>
              </a:rPr>
            </a:br>
            <a:r>
              <a:rPr lang="zh-CN" altLang="en-US" sz="3200">
                <a:solidFill>
                  <a:srgbClr val="FF0000"/>
                </a:solidFill>
              </a:rPr>
              <a:t>注意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88084"/>
            <a:ext cx="7886700" cy="3466011"/>
          </a:xfrm>
        </p:spPr>
        <p:txBody>
          <a:bodyPr/>
          <a:lstStyle/>
          <a:p>
            <a:r>
              <a:rPr lang="zh-CN" altLang="en-US"/>
              <a:t>通常情况下，作文命题只把提倡议当做驱动任务之一。这样的作文不能倡议当做唯一。只需要作文结尾部分提出倡议就可以了。没有必要通篇文章完全套用倡议书的格式。</a:t>
            </a:r>
          </a:p>
        </p:txBody>
      </p:sp>
      <p:pic>
        <p:nvPicPr>
          <p:cNvPr id="4" name="图片 3" descr="QQ截图202005140813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3360" y="936625"/>
            <a:ext cx="7456170" cy="59785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15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695" y="113030"/>
            <a:ext cx="7929245" cy="593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75560" y="1645920"/>
            <a:ext cx="36118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5400"/>
          </a:p>
          <a:p>
            <a:r>
              <a:rPr lang="zh-CN" altLang="en-US" sz="5400"/>
              <a:t>慰问信写作</a:t>
            </a: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什么是慰问信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4250" y="1676400"/>
            <a:ext cx="753173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慰问信是以组织或个人的名义，在他人处于战争、自然灾害、事故等特殊情况下，或在节假日，向对方表示问候、关心的应用文。</a:t>
            </a:r>
          </a:p>
          <a:p>
            <a:r>
              <a:rPr lang="zh-CN" altLang="en-US"/>
              <a:t>从内容上看，慰问信（电）主要有两种：</a:t>
            </a:r>
          </a:p>
          <a:p>
            <a:r>
              <a:rPr lang="zh-CN" altLang="en-US"/>
              <a:t>一种是侧重赞扬受信（电）者的功劳业绩。比如向做出贡献的群体或个人、有功者的家属表示慰问，比如慰问在前线作战和保疆卫国的解放军官兵，节日期间慰问烈军属、残疾军人、英雄模范人物，慰问劳动模范，慰问坚持生产的工农群众等，其内容都是表示关怀和称颂；</a:t>
            </a: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慰问信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3285" y="1488259"/>
            <a:ext cx="7886700" cy="3466011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一种是侧重同情与鼓励，并向对方提出希望，激励其继续努力，争取更好的工作成绩，比如写给灾区人民的慰问信（电），以及因为某一种原因而遭受不幸的群体和个人。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慰问信（电）是一种使用广泛的文体，其作用在于充分体现组织或集体的温暖和关怀、社会的关注，以及组织或集体与个人之间、同志之间的真挚感情，给人以继续奋发向上的信心、克服困难的勇气、勤奋学习和努力工作的力量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矩形 1"/>
          <p:cNvSpPr/>
          <p:nvPr/>
        </p:nvSpPr>
        <p:spPr>
          <a:xfrm>
            <a:off x="611188" y="1196975"/>
            <a:ext cx="7924800" cy="20161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  <a:buFontTx/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       教育部考试中心专家指出，创设出一个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相对真实的情境场景和比较明确的问题要求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，让考生通过写作提出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解决问题的想法和方案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</a:p>
        </p:txBody>
      </p:sp>
      <p:sp>
        <p:nvSpPr>
          <p:cNvPr id="207875" name="矩形 4"/>
          <p:cNvSpPr/>
          <p:nvPr/>
        </p:nvSpPr>
        <p:spPr>
          <a:xfrm>
            <a:off x="427038" y="3452813"/>
            <a:ext cx="7924800" cy="915987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  <a:buFontTx/>
            </a:pPr>
            <a:r>
              <a:rPr lang="zh-CN" altLang="en-US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   紧扣情境  锁定任务  解决问题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 animBg="1"/>
      <p:bldP spid="20787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慰问信（电）的结构和写法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9180" y="1487624"/>
            <a:ext cx="7886700" cy="3466011"/>
          </a:xfrm>
        </p:spPr>
        <p:txBody>
          <a:bodyPr>
            <a:noAutofit/>
          </a:bodyPr>
          <a:lstStyle/>
          <a:p>
            <a:r>
              <a:rPr lang="zh-CN" altLang="en-US"/>
              <a:t>慰问信（电）由标题、称呼、正文和落款四部分组成。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1、标题。慰问信（电）标题有两种写法：一种是只写“慰问信（电）”三字，居中排列；二种是写成“xx致xx慰问信（电）”，如《中共中央国务院给四川灾区军民的慰问信》。也可以是“xxxx——xx致xx慰问信（电）”。“慰问信”三字可换行放中间。</a:t>
            </a:r>
          </a:p>
          <a:p>
            <a:r>
              <a:rPr lang="zh-CN" altLang="en-US"/>
              <a:t>2、称呼。即慰问对象的称呼。应顶格写全称，如果是写给个人的，应在其姓名之后加上“同志”、“女士”、“先生”、“小姐”等字样。</a:t>
            </a:r>
          </a:p>
          <a:p>
            <a:r>
              <a:rPr lang="zh-CN" altLang="en-US"/>
              <a:t>3、正文。慰问信（电）的正文由以下三部分组成：</a:t>
            </a:r>
          </a:p>
          <a:p>
            <a:r>
              <a:rPr lang="zh-CN" altLang="en-US"/>
              <a:t>(1)慰问信（电）的背景、原因。如“值此xx年新春佳节来临之际”、“最近一段时间，你们那里连降暴雨，遭到了百年未遇的特大洪水灾害……”等具体背景，接着写表达慰问、致意或祝贺的话，“致以节日的祝贺”、“致以亲切的慰问”等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1930"/>
            <a:ext cx="8211820" cy="3465830"/>
          </a:xfrm>
        </p:spPr>
        <p:txBody>
          <a:bodyPr>
            <a:noAutofit/>
          </a:bodyPr>
          <a:lstStyle/>
          <a:p>
            <a:r>
              <a:rPr lang="zh-CN" altLang="en-US" sz="2400"/>
              <a:t>(2）对被慰问者的工作成绩和辛勤努力有针对性地给予肯定的评价，或者对其不幸表示充分理解和同情。这部分常因事因对象的不同而有不同的写法，如慰问战斗英雄或劳动模范，应对他们的功劳和成绩加以赞扬和歌颂；对守卫边疆的解放军官兵、坚持生产第一线的工农群众，则应着重称颂他们的无私奉献；对灾（疫）区人民，在表达难过、哀痛或同情的心情之后，要着重鼓励他们克服困难，增强战胜灾害的勇气等等。</a:t>
            </a:r>
          </a:p>
          <a:p>
            <a:r>
              <a:rPr lang="zh-CN" altLang="en-US" sz="2400"/>
              <a:t>(3）针对今后的工作提出希望和勉励，或表示共同的愿望和决心。如“希望你们努力拼搏，为……继续努力”、“……困难是暂时的，前景是美好的，最后的胜利是属于你们的！”等。</a:t>
            </a:r>
          </a:p>
          <a:p>
            <a:r>
              <a:rPr lang="zh-CN" altLang="en-US" sz="2400"/>
              <a:t>4、祝颂语：即祝愿的话，在正文后面或另起一行空两格写起，如“祝您/各位春节幸福、愉快！”、“祝你们取得新的更大的成绩”等。或“祝”“此致”，然后下一行顶格写“节日快乐！”“取得更大成绩！”“敬礼！”等。</a:t>
            </a:r>
          </a:p>
          <a:p>
            <a:r>
              <a:rPr lang="zh-CN" altLang="en-US" sz="2400"/>
              <a:t>5、落款。写明发信（电）单位名称（有时单位不止一个，均要署上）或个人姓名，以及时间年、月、日。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9560" y="596265"/>
            <a:ext cx="87617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/>
              <a:t>                                                    </a:t>
            </a:r>
            <a:r>
              <a:rPr lang="zh-CN" altLang="en-US" sz="2400"/>
              <a:t>慰问信</a:t>
            </a:r>
          </a:p>
          <a:p>
            <a:r>
              <a:rPr lang="zh-CN" altLang="en-US" sz="2400"/>
              <a:t>敬爱的……：</a:t>
            </a:r>
          </a:p>
          <a:p>
            <a:r>
              <a:rPr lang="zh-CN" altLang="en-US" sz="2400"/>
              <a:t>      时值……，请允许我代表……，向您……致以亲切的慰问！</a:t>
            </a:r>
          </a:p>
          <a:p>
            <a:r>
              <a:rPr lang="zh-CN" altLang="en-US" sz="2400"/>
              <a:t>     （正文）</a:t>
            </a:r>
          </a:p>
          <a:p>
            <a:pPr indent="457200"/>
            <a:r>
              <a:rPr lang="zh-CN" altLang="en-US" sz="2400"/>
              <a:t>×××××××××××××××××××××××××××××××××××××××××</a:t>
            </a:r>
          </a:p>
          <a:p>
            <a:pPr indent="457200"/>
            <a:r>
              <a:rPr lang="zh-CN" altLang="en-US" sz="2400"/>
              <a:t>×××××××××××××××××××××××××××××××××××××××××××××××××（正文完）。 </a:t>
            </a:r>
          </a:p>
          <a:p>
            <a:pPr indent="457200"/>
            <a:r>
              <a:rPr lang="zh-CN" altLang="en-US" sz="2400"/>
              <a:t>祝健康长寿！ </a:t>
            </a:r>
          </a:p>
          <a:p>
            <a:r>
              <a:rPr lang="zh-CN" altLang="en-US" sz="2400"/>
              <a:t>                                                                                       ×××××</a:t>
            </a:r>
          </a:p>
          <a:p>
            <a:r>
              <a:rPr lang="zh-CN" altLang="en-US" sz="2400"/>
              <a:t>                                                                                    ××年×月×日 </a:t>
            </a: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4950" y="982980"/>
            <a:ext cx="873188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                              身着白衣，心有锦缎</a:t>
            </a:r>
          </a:p>
          <a:p>
            <a:r>
              <a:rPr lang="zh-CN" altLang="en-US" sz="2400"/>
              <a:t>                              ——（×××）致逆行天使的慰问信</a:t>
            </a:r>
          </a:p>
          <a:p>
            <a:r>
              <a:rPr lang="zh-CN" altLang="en-US" sz="2400"/>
              <a:t>可爱的逆行天使：</a:t>
            </a:r>
          </a:p>
          <a:p>
            <a:r>
              <a:rPr lang="zh-CN" altLang="en-US" sz="2400"/>
              <a:t>      时值……，请允许我代表……，向您……致以亲切地慰问！     </a:t>
            </a:r>
          </a:p>
          <a:p>
            <a:r>
              <a:rPr lang="zh-CN" altLang="en-US" sz="2400"/>
              <a:t>   （正文）  </a:t>
            </a:r>
            <a:r>
              <a:rPr lang="zh-CN" altLang="en-US" sz="2400">
                <a:sym typeface="+mn-ea"/>
              </a:rPr>
              <a:t>×××××××××××××××××××××××××××××××××××××××××××××××××××</a:t>
            </a:r>
            <a:endParaRPr lang="zh-CN" altLang="en-US" sz="2400"/>
          </a:p>
          <a:p>
            <a:pPr indent="457200"/>
            <a:r>
              <a:rPr lang="zh-CN" altLang="en-US" sz="2400">
                <a:sym typeface="+mn-ea"/>
              </a:rPr>
              <a:t>×××××××××××××××××××××××××××××××××××××××××××××××××</a:t>
            </a:r>
            <a:r>
              <a:rPr lang="zh-CN" altLang="en-US" sz="2400"/>
              <a:t>   </a:t>
            </a:r>
          </a:p>
          <a:p>
            <a:r>
              <a:rPr lang="zh-CN" altLang="en-US" sz="2400"/>
              <a:t>       此致</a:t>
            </a:r>
          </a:p>
          <a:p>
            <a:r>
              <a:rPr lang="zh-CN" altLang="en-US" sz="2400"/>
              <a:t>敬礼                                                                                </a:t>
            </a:r>
          </a:p>
          <a:p>
            <a:r>
              <a:rPr lang="zh-CN" altLang="en-US" sz="2400"/>
              <a:t>                                                                                         ×××××</a:t>
            </a:r>
          </a:p>
          <a:p>
            <a:pPr algn="r"/>
            <a:r>
              <a:rPr lang="zh-CN" altLang="en-US" sz="2400"/>
              <a:t>××年×月×日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致援鄂医疗队全体队员的慰问信</a:t>
            </a: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7985" y="936625"/>
            <a:ext cx="8584565" cy="54559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40829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125" y="395605"/>
            <a:ext cx="8921750" cy="5045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75560" y="1645920"/>
            <a:ext cx="36118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5400"/>
          </a:p>
          <a:p>
            <a:r>
              <a:rPr lang="zh-CN" altLang="en-US" sz="5400"/>
              <a:t>演讲稿写作</a:t>
            </a: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演讲稿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91945" y="2090420"/>
            <a:ext cx="66954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演讲稿也叫演讲词，它是在较为隆重的仪式上和某些公众场合发表的讲话文稿。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" y="-114935"/>
            <a:ext cx="7886700" cy="854075"/>
          </a:xfrm>
        </p:spPr>
        <p:txBody>
          <a:bodyPr/>
          <a:lstStyle/>
          <a:p>
            <a:r>
              <a:rPr lang="zh-CN" altLang="en-US"/>
              <a:t>（一）格式要求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2375" y="526234"/>
            <a:ext cx="7886700" cy="3466011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/>
              <a:t>演讲稿的结构通常包括标题、开场白、正文、结尾四部分。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1.标题 演讲稿的标题可以直接由“演讲场合、对象、内容+文种名（演讲稿）”构成，如《就任北京大学校长之演说》（蔡元培）、《中华图书馆协会成立会演说辞》（梁启超），也可以直接以“演讲内容”为题，如《敬业与乐业》《学问之趣味》（梁启超）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2.开场白 是演讲稿中很重要的部分。好的开场白能够紧紧地抓住听众的注意力，为整场演讲的成功打下基础。如梁启超的开场白：“启超没有什么学问——可是也有一点喽!”幽默而自负，别具一格，以至于梁实秋在多年后仍记忆犹新。不论哪种开场白，目的都是使听众立即了解演讲主题、引入正文、引起思考等。在内容上一般包括：</a:t>
            </a:r>
          </a:p>
          <a:p>
            <a:pPr>
              <a:lnSpc>
                <a:spcPct val="110000"/>
              </a:lnSpc>
            </a:pPr>
            <a:r>
              <a:rPr lang="zh-CN" altLang="en-US"/>
              <a:t>称呼，如“亲爱的同学们：”“诸君：”等，顶格写。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问候语，如“大家好！”，另起一行空两格写。</a:t>
            </a:r>
          </a:p>
          <a:p>
            <a:pPr>
              <a:lnSpc>
                <a:spcPct val="110000"/>
              </a:lnSpc>
            </a:pPr>
            <a:r>
              <a:rPr lang="zh-CN" altLang="en-US"/>
              <a:t>表明身份，如“我是高一</a:t>
            </a:r>
            <a:r>
              <a:rPr lang="en-US" altLang="zh-CN"/>
              <a:t>1</a:t>
            </a:r>
            <a:r>
              <a:rPr lang="zh-CN" altLang="en-US"/>
              <a:t>班XXX”，也可省略。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7735" y="654050"/>
            <a:ext cx="81095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交代背景，必要的背景介绍可以为观点的提出张本蓄势，如“五年前，严几道先生为本校校长时，余方服务教育部，开学日曾有所贡献于同校。诸君多自预科毕业而来，想必闻知。士别三日，刮目相见，况时阅数载，诸君较昔当必为长足之进步矣。予今长斯校”（《就任北京大学校长之演说》），蔡元培开门见山介绍了自己与北大的渊源后，以校长身份对北大学子提出要求则顺理成章。</a:t>
            </a:r>
          </a:p>
          <a:p>
            <a:r>
              <a:rPr lang="zh-CN" altLang="en-US"/>
              <a:t>点明主题，如“问诸君‘为什么进学校？’‘你为什么要求学问？’我替你们回答一句罢：‘为的是学做人’。”（梁启超《为学与做人》）态度明确，论点突出。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/>
          <p:nvPr/>
        </p:nvSpPr>
        <p:spPr>
          <a:xfrm>
            <a:off x="4019550" y="879475"/>
            <a:ext cx="2360613" cy="51911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亮明身份 </a:t>
            </a:r>
          </a:p>
        </p:txBody>
      </p:sp>
      <p:sp>
        <p:nvSpPr>
          <p:cNvPr id="209923" name="Rectangle 2"/>
          <p:cNvSpPr/>
          <p:nvPr/>
        </p:nvSpPr>
        <p:spPr>
          <a:xfrm>
            <a:off x="4324350" y="2921000"/>
            <a:ext cx="1751013" cy="5207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深度阐发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9924" name="Rectangle 2"/>
          <p:cNvSpPr/>
          <p:nvPr/>
        </p:nvSpPr>
        <p:spPr>
          <a:xfrm>
            <a:off x="4194175" y="3679825"/>
            <a:ext cx="2033588" cy="52228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  激情迸发</a:t>
            </a:r>
          </a:p>
        </p:txBody>
      </p:sp>
      <p:sp>
        <p:nvSpPr>
          <p:cNvPr id="209925" name="Rectangle 2"/>
          <p:cNvSpPr/>
          <p:nvPr/>
        </p:nvSpPr>
        <p:spPr>
          <a:xfrm>
            <a:off x="4286250" y="4457700"/>
            <a:ext cx="1828800" cy="52228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深情动人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9926" name="Rectangle 2"/>
          <p:cNvSpPr/>
          <p:nvPr/>
        </p:nvSpPr>
        <p:spPr>
          <a:xfrm>
            <a:off x="1403350" y="3402013"/>
            <a:ext cx="2089150" cy="9461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266700"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贴合背景</a:t>
            </a:r>
            <a:endParaRPr lang="en-US" altLang="zh-CN" b="1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设身处地  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9927" name="Rectangle 2"/>
          <p:cNvSpPr/>
          <p:nvPr/>
        </p:nvSpPr>
        <p:spPr>
          <a:xfrm>
            <a:off x="1403350" y="1154113"/>
            <a:ext cx="2016125" cy="9461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266700" algn="ctr">
              <a:buFontTx/>
            </a:pPr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切合身份</a:t>
            </a:r>
            <a:endParaRPr lang="en-US" altLang="zh-CN" b="1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>
              <a:buFontTx/>
            </a:pPr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置身情境  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468688" y="1044575"/>
            <a:ext cx="561975" cy="1290638"/>
          </a:xfrm>
          <a:prstGeom prst="leftBrace">
            <a:avLst>
              <a:gd name="adj1" fmla="val 234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8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317875" y="3243263"/>
            <a:ext cx="731838" cy="1476375"/>
          </a:xfrm>
          <a:prstGeom prst="leftBrace">
            <a:avLst>
              <a:gd name="adj1" fmla="val 20285"/>
              <a:gd name="adj2" fmla="val 45111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8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096963" y="1690688"/>
            <a:ext cx="638175" cy="2286000"/>
          </a:xfrm>
          <a:prstGeom prst="leftBrace">
            <a:avLst>
              <a:gd name="adj1" fmla="val 35970"/>
              <a:gd name="adj2" fmla="val 5315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80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1" name="Rectangle 2"/>
          <p:cNvSpPr/>
          <p:nvPr/>
        </p:nvSpPr>
        <p:spPr>
          <a:xfrm>
            <a:off x="249238" y="2217738"/>
            <a:ext cx="869950" cy="1373187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26670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情</a:t>
            </a:r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境</a:t>
            </a:r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6334125" y="1220788"/>
            <a:ext cx="1019175" cy="3581400"/>
          </a:xfrm>
          <a:prstGeom prst="rightBrace">
            <a:avLst>
              <a:gd name="adj1" fmla="val 2241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933" name="Rectangle 2"/>
          <p:cNvSpPr/>
          <p:nvPr/>
        </p:nvSpPr>
        <p:spPr>
          <a:xfrm>
            <a:off x="7175500" y="2112963"/>
            <a:ext cx="871538" cy="18002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26670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任</a:t>
            </a:r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6670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务</a:t>
            </a:r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9934" name="Rectangle 2"/>
          <p:cNvSpPr/>
          <p:nvPr/>
        </p:nvSpPr>
        <p:spPr>
          <a:xfrm>
            <a:off x="4194175" y="1982788"/>
            <a:ext cx="1943100" cy="522287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b="1" dirty="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</a:rPr>
              <a:t>明确对象 </a:t>
            </a:r>
            <a:endParaRPr lang="zh-CN" altLang="en-US" sz="2400" b="1" dirty="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 animBg="1"/>
      <p:bldP spid="209923" grpId="0" animBg="1"/>
      <p:bldP spid="209924" grpId="0" animBg="1"/>
      <p:bldP spid="209925" grpId="0" animBg="1"/>
      <p:bldP spid="209926" grpId="0" animBg="1"/>
      <p:bldP spid="209927" grpId="0" animBg="1"/>
      <p:bldP spid="2" grpId="0" animBg="1"/>
      <p:bldP spid="12" grpId="0" animBg="1"/>
      <p:bldP spid="13" grpId="0" animBg="1"/>
      <p:bldP spid="209931" grpId="0" animBg="1"/>
      <p:bldP spid="3" grpId="0" animBg="1"/>
      <p:bldP spid="209933" grpId="0" animBg="1"/>
      <p:bldP spid="20993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98830" y="327025"/>
            <a:ext cx="822452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3.正文 也是整篇演讲的主体。主体必须有重点、有层次、有中心语句。如：</a:t>
            </a:r>
          </a:p>
          <a:p>
            <a:r>
              <a:rPr lang="zh-CN" altLang="en-US" sz="2400"/>
              <a:t>（1）《就任北京大学校长之演说》：</a:t>
            </a:r>
          </a:p>
          <a:p>
            <a:r>
              <a:rPr lang="zh-CN" altLang="en-US" sz="2400"/>
              <a:t>“请更以三事为诸君告。一曰抱定宗旨。……二曰砥砺德行。……三曰敬爱师友。……”</a:t>
            </a:r>
          </a:p>
          <a:p>
            <a:r>
              <a:rPr lang="zh-CN" altLang="en-US" sz="2400"/>
              <a:t>（2）《为学与做人》</a:t>
            </a:r>
          </a:p>
          <a:p>
            <a:r>
              <a:rPr lang="zh-CN" altLang="en-US" sz="2400"/>
              <a:t> “知育要教到人不惑，情育要教到人不忧，意育到教到人不惧。教育家教育学生，应该以这三件为究竟，我们自动的自己教育自己，也应该以这三件为究竟。怎么样才能不惑呢？……怎么样才能不忧呢？……怎么样才能不惧呢？……”</a:t>
            </a:r>
          </a:p>
          <a:p>
            <a:r>
              <a:rPr lang="zh-CN" altLang="en-US" sz="2400"/>
              <a:t>由于演讲材料是通过口头表达的，为了便于听众理解，各段落应上下连贯，段与段之间有适当的过渡和照应，并且内容要体现对象、互动意识。如《就任北京大学校长之演说》：“诸君肄业大学，当能束身自爱。”“员之教授，职员之任务，皆以图诸君求学便利，诸君能无动于衷乎?自应以诚相待，敬礼有加。”</a:t>
            </a:r>
          </a:p>
        </p:txBody>
      </p:sp>
    </p:spTree>
    <p:custDataLst>
      <p:tags r:id="rId1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4845" y="243840"/>
            <a:ext cx="853440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4.结尾 是演讲内容的收束，它起着深化主题的作用。结尾的方法有归纳法、引文法、反问法等。归纳法是概括一篇演讲的中心思想；引文法则是引用名言警句，升华主题、留下思考；反问法是以问句引发听众思考和对演讲者观点的认同。</a:t>
            </a:r>
          </a:p>
          <a:p>
            <a:r>
              <a:rPr lang="zh-CN" altLang="en-US" sz="2400"/>
              <a:t>演讲稿的结尾也可以用感谢、展望、鼓舞等语句作结，使演讲能自然收束，给人留下深刻印象。如：</a:t>
            </a:r>
          </a:p>
          <a:p>
            <a:r>
              <a:rPr lang="zh-CN" altLang="en-US" sz="2400"/>
              <a:t>《为学与做人》：</a:t>
            </a:r>
          </a:p>
          <a:p>
            <a:r>
              <a:rPr lang="zh-CN" altLang="en-US" sz="2400"/>
              <a:t>“诸君啊！你现在怀疑吗？沉闷吗？悲哀痛苦吗？觉得外边的压迫你不能抵抗吗？我告诉你：你怀疑和沉闷，便是你因不知才会惑；你悲哀痛苦，便是你因不仁才会忧；你觉得你不能抵抗外界的压迫，便是你因不勇才有惧。这都是你的知、情、意未经过修养磨炼，所以还未成个人。我盼望你有痛切的自觉啊！有了自觉，自然会成功。那么，学校之外，当然有许多学问，读一卷经，翻一不史，到处都可以发现诸君的良师呀！”</a:t>
            </a:r>
          </a:p>
          <a:p>
            <a:r>
              <a:rPr lang="zh-CN" altLang="en-US" sz="2400"/>
              <a:t>“诸君啊，醒醒罢！养足你的根本智慧，体验出你的人格人生观，保护好你的自由意志。你成人不成人，就看这几年哩！”（巧归纳，提希望） </a:t>
            </a:r>
          </a:p>
        </p:txBody>
      </p:sp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5380" y="8890"/>
            <a:ext cx="7794625" cy="68395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610" y="219075"/>
            <a:ext cx="8522335" cy="6724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90270" y="2100580"/>
            <a:ext cx="77355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此外不常见的还有感谢信、职业生涯规划方案等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30931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475" y="-108585"/>
            <a:ext cx="8992235" cy="70751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2005130931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" y="3810"/>
            <a:ext cx="9146540" cy="68497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b"/>
  <p:tag name="KSO_WM_UNIT_INDEX" val="1"/>
  <p:tag name="KSO_WM_UNIT_ID" val="custom160428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28"/>
</p:tagLst>
</file>

<file path=ppt/theme/theme1.xml><?xml version="1.0" encoding="utf-8"?>
<a:theme xmlns:a="http://schemas.openxmlformats.org/drawingml/2006/main" name="Stream">
  <a:themeElements>
    <a:clrScheme name="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AAADCA"/>
      </a:accent3>
      <a:accent4>
        <a:srgbClr val="DCDCDC"/>
      </a:accent4>
      <a:accent5>
        <a:srgbClr val="AACAE2"/>
      </a:accent5>
      <a:accent6>
        <a:srgbClr val="9678C9"/>
      </a:accent6>
      <a:hlink>
        <a:srgbClr val="FFCC00"/>
      </a:hlink>
      <a:folHlink>
        <a:srgbClr val="FFFFCC"/>
      </a:folHlink>
    </a:clrScheme>
    <a:fontScheme name="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tream">
  <a:themeElements>
    <a:clrScheme name="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AAADCA"/>
      </a:accent3>
      <a:accent4>
        <a:srgbClr val="DCDCDC"/>
      </a:accent4>
      <a:accent5>
        <a:srgbClr val="AACAE2"/>
      </a:accent5>
      <a:accent6>
        <a:srgbClr val="9678C9"/>
      </a:accent6>
      <a:hlink>
        <a:srgbClr val="FFCC00"/>
      </a:hlink>
      <a:folHlink>
        <a:srgbClr val="FFFFCC"/>
      </a:folHlink>
    </a:clrScheme>
    <a:fontScheme name="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</TotalTime>
  <Words>3667</Words>
  <Application>Microsoft Office PowerPoint</Application>
  <PresentationFormat>全屏显示(4:3)</PresentationFormat>
  <Paragraphs>266</Paragraphs>
  <Slides>74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74</vt:i4>
      </vt:variant>
    </vt:vector>
  </HeadingPairs>
  <TitlesOfParts>
    <vt:vector size="77" baseType="lpstr">
      <vt:lpstr>Stream</vt:lpstr>
      <vt:lpstr>1_Stream</vt:lpstr>
      <vt:lpstr>1_A000120140530A99PPBG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辩论稿写法：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好好写信</vt:lpstr>
      <vt:lpstr>（一）格式</vt:lpstr>
      <vt:lpstr>1 ．称谓/称呼</vt:lpstr>
      <vt:lpstr>2 ．问候语 </vt:lpstr>
      <vt:lpstr>3 ．正文</vt:lpstr>
      <vt:lpstr>4 ．结尾 </vt:lpstr>
      <vt:lpstr>5 ．具名和日期</vt:lpstr>
      <vt:lpstr>（二）语言得体，情感抒发自然。</vt:lpstr>
      <vt:lpstr>幻灯片 39</vt:lpstr>
      <vt:lpstr>（三）思想明确，符合话题要求。</vt:lpstr>
      <vt:lpstr>幻灯片 41</vt:lpstr>
      <vt:lpstr>幻灯片 42</vt:lpstr>
      <vt:lpstr>幻灯片 43</vt:lpstr>
      <vt:lpstr>幻灯片 44</vt:lpstr>
      <vt:lpstr>幻灯片 45</vt:lpstr>
      <vt:lpstr>幻灯片 46</vt:lpstr>
      <vt:lpstr>什么是倡议书</vt:lpstr>
      <vt:lpstr>格式要求</vt:lpstr>
      <vt:lpstr>幻灯片 49</vt:lpstr>
      <vt:lpstr>幻灯片 50</vt:lpstr>
      <vt:lpstr>幻灯片 51</vt:lpstr>
      <vt:lpstr>幻灯片 52</vt:lpstr>
      <vt:lpstr>幻灯片 53</vt:lpstr>
      <vt:lpstr>幻灯片 54</vt:lpstr>
      <vt:lpstr>特别 注意</vt:lpstr>
      <vt:lpstr>幻灯片 56</vt:lpstr>
      <vt:lpstr>幻灯片 57</vt:lpstr>
      <vt:lpstr>什么是慰问信</vt:lpstr>
      <vt:lpstr>慰问信</vt:lpstr>
      <vt:lpstr>慰问信（电）的结构和写法</vt:lpstr>
      <vt:lpstr>幻灯片 61</vt:lpstr>
      <vt:lpstr>幻灯片 62</vt:lpstr>
      <vt:lpstr>幻灯片 63</vt:lpstr>
      <vt:lpstr>致援鄂医疗队全体队员的慰问信</vt:lpstr>
      <vt:lpstr>幻灯片 65</vt:lpstr>
      <vt:lpstr>幻灯片 66</vt:lpstr>
      <vt:lpstr>演讲稿</vt:lpstr>
      <vt:lpstr>（一）格式要求</vt:lpstr>
      <vt:lpstr>幻灯片 69</vt:lpstr>
      <vt:lpstr>幻灯片 70</vt:lpstr>
      <vt:lpstr>幻灯片 71</vt:lpstr>
      <vt:lpstr>幻灯片 72</vt:lpstr>
      <vt:lpstr>幻灯片 73</vt:lpstr>
      <vt:lpstr>幻灯片 74</vt:lpstr>
    </vt:vector>
  </TitlesOfParts>
  <Company>MS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MS User</dc:creator>
  <cp:lastModifiedBy>User</cp:lastModifiedBy>
  <cp:revision>152</cp:revision>
  <dcterms:created xsi:type="dcterms:W3CDTF">2020-05-12T04:27:00Z</dcterms:created>
  <dcterms:modified xsi:type="dcterms:W3CDTF">2020-05-15T13:31:51Z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