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0"/>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Lst>
  <p:sldSz cx="11522075" cy="6480175"/>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964763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现代文阅读</a:t>
            </a:r>
            <a:endParaRPr lang="zh-CN" altLang="en-US" sz="6600">
              <a:solidFill>
                <a:schemeClr val="bg1"/>
              </a:solidFill>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760377" y="1525575"/>
            <a:ext cx="10287072" cy="3743960"/>
          </a:xfrm>
          <a:prstGeom prst="rect">
            <a:avLst/>
          </a:prstGeom>
          <a:noFill/>
          <a:ln w="38100">
            <a:noFill/>
            <a:miter lim="800000"/>
          </a:ln>
          <a:effectLst/>
        </p:spPr>
        <p:txBody>
          <a:bodyPr wrap="square">
            <a:spAutoFit/>
          </a:bodyPr>
          <a:lstStyle/>
          <a:p>
            <a:pPr>
              <a:lnSpc>
                <a:spcPct val="110000"/>
              </a:lnSpc>
            </a:pPr>
            <a:r>
              <a:rPr lang="en-US" altLang="zh-CN" sz="2400" b="1" smtClean="0">
                <a:solidFill>
                  <a:schemeClr val="hlink"/>
                </a:solidFill>
              </a:rPr>
              <a:t>        </a:t>
            </a:r>
            <a:r>
              <a:rPr lang="en-US" altLang="zh-CN" sz="2400" b="1" i="1" u="sng" smtClean="0">
                <a:solidFill>
                  <a:schemeClr val="folHlink"/>
                </a:solidFill>
                <a:effectLst>
                  <a:outerShdw blurRad="38100" dist="38100" dir="2700000" algn="tl">
                    <a:srgbClr val="C0C0C0"/>
                  </a:outerShdw>
                </a:effectLst>
              </a:rPr>
              <a:t>(2)</a:t>
            </a:r>
            <a:r>
              <a:rPr lang="zh-CN" altLang="en-US" sz="2400" b="1" i="1" u="sng" smtClean="0">
                <a:solidFill>
                  <a:schemeClr val="folHlink"/>
                </a:solidFill>
                <a:effectLst>
                  <a:outerShdw blurRad="38100" dist="38100" dir="2700000" algn="tl">
                    <a:srgbClr val="C0C0C0"/>
                  </a:outerShdw>
                </a:effectLst>
              </a:rPr>
              <a:t>情节</a:t>
            </a:r>
          </a:p>
          <a:p>
            <a:pPr>
              <a:lnSpc>
                <a:spcPct val="110000"/>
              </a:lnSpc>
            </a:pPr>
            <a:r>
              <a:rPr lang="zh-CN" altLang="en-US" sz="2400" b="1" smtClean="0">
                <a:solidFill>
                  <a:schemeClr val="hlink"/>
                </a:solidFill>
              </a:rPr>
              <a:t>        </a:t>
            </a:r>
            <a:r>
              <a:rPr lang="zh-CN" altLang="en-US" sz="2400" b="1">
                <a:solidFill>
                  <a:schemeClr val="hlink"/>
                </a:solidFill>
              </a:rPr>
              <a:t>情节是指作品所描写的事件发展、演变的全过程。小说主要是通过故事情节来展现人物性格、表现主题的。故事情节来源于生活，但它通过整理、提炼和安排，就比现实生活中发生的真事更集中、更完整、更具有代表性。现实生活中的事件和矛盾是有始有终、有起有伏，并有一定发展过程的，因而小说情节的展开，也是有段落、有过程的，这个过程一般分为开端、发展、高潮、结局四个部分。在作品中，情节的安排决定于作者的艺术构思，并不一定按照现实生活中的事件发生、发展的自然顺序，有时可以省略某一部分，有时也可颠倒或交错</a:t>
            </a:r>
            <a:r>
              <a:rPr lang="zh-CN" altLang="en-US" sz="2400" b="1" smtClean="0">
                <a:solidFill>
                  <a:schemeClr val="hlink"/>
                </a:solidFill>
              </a:rPr>
              <a:t>。</a:t>
            </a:r>
            <a:endParaRPr lang="zh-CN" altLang="en-US" sz="2400" b="1">
              <a:solidFill>
                <a:schemeClr val="hlink"/>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blinds(horizontal)">
                                      <p:cBhvr>
                                        <p:cTn id="7" dur="5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3254" y="1025509"/>
          <a:ext cx="9858375" cy="4600746"/>
        </p:xfrm>
        <a:graphic>
          <a:graphicData uri="http://schemas.openxmlformats.org/drawingml/2006/table">
            <a:tbl>
              <a:tblPr firstRow="1" bandRow="1">
                <a:tableStyleId>{8799B23B-EC83-4686-B30A-512413B5E67A}</a:tableStyleId>
              </a:tblPr>
              <a:tblGrid>
                <a:gridCol w="1405255"/>
                <a:gridCol w="8453120"/>
              </a:tblGrid>
              <a:tr h="778690">
                <a:tc gridSpan="2">
                  <a:txBody>
                    <a:bodyPr/>
                    <a:lstStyle/>
                    <a:p>
                      <a:pPr marL="0" algn="ctr" defTabSz="914400" rtl="0" eaLnBrk="1" latinLnBrk="0" hangingPunct="1">
                        <a:spcAft>
                          <a:spcPct val="0"/>
                        </a:spcAft>
                      </a:pPr>
                      <a:r>
                        <a:rPr lang="zh-CN" altLang="en-US" sz="2800" kern="100" smtClean="0">
                          <a:solidFill>
                            <a:srgbClr val="0000FF"/>
                          </a:solidFill>
                          <a:latin typeface="Times New Roman"/>
                          <a:ea typeface="宋体" pitchFamily="2" charset="-122"/>
                          <a:cs typeface="Times New Roman" panose="02020603050405020304"/>
                        </a:rPr>
                        <a:t>小说情节</a:t>
                      </a:r>
                      <a:endParaRPr lang="zh-CN" altLang="en-US" sz="2800" kern="100">
                        <a:solidFill>
                          <a:srgbClr val="0000FF"/>
                        </a:solidFill>
                        <a:latin typeface="Times New Roman"/>
                        <a:ea typeface="宋体" pitchFamily="2" charset="-122"/>
                        <a:cs typeface="Times New Roman" panose="02020603050405020304"/>
                      </a:endParaRPr>
                    </a:p>
                  </a:txBody>
                  <a:tcPr marL="68580" marR="68580" marT="0" marB="0" anchor="ctr"/>
                </a:tc>
                <a:tc hMerge="1">
                  <a:txBody>
                    <a:bodyPr/>
                    <a:lstStyle/>
                    <a:p>
                      <a:endParaRPr/>
                    </a:p>
                  </a:txBody>
                  <a:tcPr marL="68580" marR="68580" marT="0" marB="0" anchor="ctr"/>
                </a:tc>
              </a:tr>
              <a:tr h="778690">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开端</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作品所反映的矛盾冲突的开始。</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778690">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发展</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作品中矛盾冲突从展开到激化的演变过程。</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1378706">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高潮</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决定矛盾各方命运的主要矛盾即将解决的关键时刻；是矛盾冲突发展到顶点，人物的思想斗争最紧张、最激烈、最尖锐的阶段。</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885970">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结局</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矛盾得到解决，人物性格的发展已经完成，事件有了最后的结果，主题思想得到充分展现，是情节发展的必然结果。</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1260443" y="1382699"/>
            <a:ext cx="9001188" cy="4356100"/>
          </a:xfrm>
          <a:prstGeom prst="rect">
            <a:avLst/>
          </a:prstGeom>
          <a:noFill/>
          <a:ln w="38100">
            <a:noFill/>
            <a:miter lim="800000"/>
          </a:ln>
          <a:effectLst/>
        </p:spPr>
        <p:txBody>
          <a:bodyPr wrap="square">
            <a:spAutoFit/>
          </a:bodyPr>
          <a:lstStyle/>
          <a:p>
            <a:pPr>
              <a:lnSpc>
                <a:spcPct val="110000"/>
              </a:lnSpc>
            </a:pPr>
            <a:r>
              <a:rPr lang="en-US" altLang="zh-CN" sz="2800" b="1"/>
              <a:t>       </a:t>
            </a:r>
            <a:r>
              <a:rPr lang="en-US" altLang="zh-CN" sz="2800" b="1" smtClean="0">
                <a:solidFill>
                  <a:schemeClr val="hlink"/>
                </a:solidFill>
              </a:rPr>
              <a:t>  </a:t>
            </a:r>
            <a:r>
              <a:rPr lang="en-US" altLang="zh-CN" sz="2800" b="1" i="1" u="sng">
                <a:solidFill>
                  <a:schemeClr val="folHlink"/>
                </a:solidFill>
                <a:effectLst>
                  <a:outerShdw blurRad="38100" dist="38100" dir="2700000" algn="tl">
                    <a:srgbClr val="C0C0C0"/>
                  </a:outerShdw>
                </a:effectLst>
              </a:rPr>
              <a:t>(3)</a:t>
            </a:r>
            <a:r>
              <a:rPr lang="zh-CN" altLang="en-US" sz="2800" b="1" i="1" u="sng">
                <a:solidFill>
                  <a:schemeClr val="folHlink"/>
                </a:solidFill>
                <a:effectLst>
                  <a:outerShdw blurRad="38100" dist="38100" dir="2700000" algn="tl">
                    <a:srgbClr val="C0C0C0"/>
                  </a:outerShdw>
                </a:effectLst>
              </a:rPr>
              <a:t>环境</a:t>
            </a:r>
          </a:p>
          <a:p>
            <a:pPr>
              <a:lnSpc>
                <a:spcPct val="110000"/>
              </a:lnSpc>
            </a:pPr>
            <a:r>
              <a:rPr lang="zh-CN" altLang="en-US" sz="2800" b="1">
                <a:solidFill>
                  <a:schemeClr val="hlink"/>
                </a:solidFill>
              </a:rPr>
              <a:t>        环境描写是指对人物活动的环境和事件发生的背景作描写。环境描写分为自然环境描写和社会环境描写。自然环境描写是指对人物活动的时间、地点、季节、气候及花草鸟虫的描写，作用是渲染故事气氛、烘托人物形象、推动情节发展、暗示社会环境、深化作品主题；社会环境描写是指对人物活动的具体背景、处所、氛围以及人际关系等描写，作用是交代人物的生存环境、交代人物的社会关系、交代作品的时代背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blinds(horizontal)">
                                      <p:cBhvr>
                                        <p:cTn id="7" dur="5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3253" y="1236983"/>
          <a:ext cx="9643745" cy="4318635"/>
        </p:xfrm>
        <a:graphic>
          <a:graphicData uri="http://schemas.openxmlformats.org/drawingml/2006/table">
            <a:tbl>
              <a:tblPr firstRow="1" bandRow="1">
                <a:tableStyleId>{8799B23B-EC83-4686-B30A-512413B5E67A}</a:tableStyleId>
              </a:tblPr>
              <a:tblGrid>
                <a:gridCol w="1500505"/>
                <a:gridCol w="1428750"/>
                <a:gridCol w="6714490"/>
              </a:tblGrid>
              <a:tr h="645795">
                <a:tc gridSpan="3">
                  <a:txBody>
                    <a:bodyPr/>
                    <a:lstStyle/>
                    <a:p>
                      <a:pPr marL="0" marR="0" indent="0" algn="l" defTabSz="914400" rtl="0" eaLnBrk="1" fontAlgn="auto" latinLnBrk="0" hangingPunct="1">
                        <a:lnSpc>
                          <a:spcPct val="120000"/>
                        </a:lnSpc>
                        <a:spcBef>
                          <a:spcPct val="0"/>
                        </a:spcBef>
                        <a:spcAft>
                          <a:spcPct val="0"/>
                        </a:spcAft>
                        <a:buClrTx/>
                        <a:buSzTx/>
                        <a:buFontTx/>
                        <a:buNone/>
                        <a:defRPr/>
                      </a:pPr>
                      <a:r>
                        <a:rPr lang="zh-CN" altLang="en-US" sz="2800" b="1" kern="1200" smtClean="0">
                          <a:solidFill>
                            <a:srgbClr val="0000FF"/>
                          </a:solidFill>
                          <a:latin typeface="+mn-lt"/>
                          <a:ea typeface="+mn-ea"/>
                          <a:cs typeface="+mn-cs"/>
                        </a:rPr>
                        <a:t>环境</a:t>
                      </a: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r>
              <a:tr h="1642110">
                <a:tc rowSpan="2">
                  <a:txBody>
                    <a:bodyPr/>
                    <a:lstStyle/>
                    <a:p>
                      <a:pPr marL="0" marR="0" indent="0" algn="l" defTabSz="914400" rtl="0" eaLnBrk="1" fontAlgn="auto" latinLnBrk="0" hangingPunct="1">
                        <a:lnSpc>
                          <a:spcPct val="120000"/>
                        </a:lnSpc>
                        <a:spcBef>
                          <a:spcPct val="0"/>
                        </a:spcBef>
                        <a:spcAft>
                          <a:spcPct val="0"/>
                        </a:spcAft>
                        <a:buClrTx/>
                        <a:buSzTx/>
                        <a:buFontTx/>
                        <a:buNone/>
                        <a:defRPr/>
                      </a:pPr>
                      <a:r>
                        <a:rPr lang="zh-CN" altLang="en-US" sz="2400" kern="100" smtClean="0">
                          <a:solidFill>
                            <a:srgbClr val="0000FF"/>
                          </a:solidFill>
                          <a:latin typeface="Times New Roman"/>
                          <a:ea typeface="+mn-ea"/>
                          <a:cs typeface="Times New Roman" panose="02020603050405020304"/>
                        </a:rPr>
                        <a:t>环境描写</a:t>
                      </a:r>
                    </a:p>
                    <a:p>
                      <a:pPr algn="l">
                        <a:lnSpc>
                          <a:spcPct val="120000"/>
                        </a:lnSpc>
                        <a:spcAft>
                          <a:spcPct val="0"/>
                        </a:spcAft>
                      </a:pPr>
                      <a:endParaRPr lang="zh-CN" altLang="en-US" sz="2400" kern="100" smtClean="0">
                        <a:solidFill>
                          <a:srgbClr val="0000FF"/>
                        </a:solidFill>
                        <a:latin typeface="Times New Roman"/>
                        <a:ea typeface="+mn-ea"/>
                        <a:cs typeface="Times New Roman" panose="02020603050405020304"/>
                      </a:endParaRPr>
                    </a:p>
                  </a:txBody>
                  <a:tcPr marL="68580" marR="68580" marT="0" marB="0" anchor="ctr"/>
                </a:tc>
                <a:tc>
                  <a:txBody>
                    <a:bodyPr/>
                    <a:lstStyle/>
                    <a:p>
                      <a:pPr algn="ctr">
                        <a:spcAft>
                          <a:spcPct val="0"/>
                        </a:spcAft>
                      </a:pPr>
                      <a:r>
                        <a:rPr lang="zh-CN" altLang="en-US" sz="2400" kern="100" smtClean="0">
                          <a:solidFill>
                            <a:srgbClr val="0000FF"/>
                          </a:solidFill>
                          <a:latin typeface="Times New Roman"/>
                          <a:ea typeface="+mn-ea"/>
                          <a:cs typeface="Times New Roman" panose="02020603050405020304"/>
                        </a:rPr>
                        <a:t>社会</a:t>
                      </a:r>
                    </a:p>
                    <a:p>
                      <a:pPr algn="ctr">
                        <a:spcAft>
                          <a:spcPct val="0"/>
                        </a:spcAft>
                      </a:pPr>
                      <a:r>
                        <a:rPr lang="zh-CN" altLang="en-US" sz="2400" kern="100" smtClean="0">
                          <a:solidFill>
                            <a:srgbClr val="0000FF"/>
                          </a:solidFill>
                          <a:latin typeface="Times New Roman"/>
                          <a:ea typeface="+mn-ea"/>
                          <a:cs typeface="Times New Roman" panose="02020603050405020304"/>
                        </a:rPr>
                        <a:t>环境</a:t>
                      </a:r>
                    </a:p>
                  </a:txBody>
                  <a:tcPr marL="68580" marR="68580" marT="0" marB="0" anchor="ctr"/>
                </a:tc>
                <a:tc>
                  <a:txBody>
                    <a:bodyPr/>
                    <a:lstStyle/>
                    <a:p>
                      <a:pPr algn="l">
                        <a:spcAft>
                          <a:spcPct val="0"/>
                        </a:spcAft>
                      </a:pPr>
                      <a:r>
                        <a:rPr lang="zh-CN" altLang="en-US" sz="2400" kern="100" smtClean="0">
                          <a:solidFill>
                            <a:srgbClr val="0000FF"/>
                          </a:solidFill>
                          <a:latin typeface="Times New Roman"/>
                          <a:ea typeface="+mn-ea"/>
                          <a:cs typeface="Times New Roman" panose="02020603050405020304"/>
                        </a:rPr>
                        <a:t>社会环境是故事发生的时代背景。社会环境描写指对人物活动的具体背景、处所、氛围以及人际关系等的描写。</a:t>
                      </a:r>
                    </a:p>
                  </a:txBody>
                  <a:tcPr marL="68580" marR="68580" marT="0" marB="0" anchor="ctr"/>
                </a:tc>
              </a:tr>
              <a:tr h="2030730">
                <a:tc vMerge="1">
                  <a:txBody>
                    <a:bodyPr/>
                    <a:lstStyle/>
                    <a:p>
                      <a:endParaRPr/>
                    </a:p>
                  </a:txBody>
                  <a:tcPr marL="68580" marR="68580" marT="0" marB="0" anchor="ctr"/>
                </a:tc>
                <a:tc>
                  <a:txBody>
                    <a:bodyPr/>
                    <a:lstStyle/>
                    <a:p>
                      <a:pPr algn="ctr">
                        <a:spcAft>
                          <a:spcPct val="0"/>
                        </a:spcAft>
                      </a:pPr>
                      <a:r>
                        <a:rPr lang="zh-CN" altLang="en-US" sz="2400" kern="100" smtClean="0">
                          <a:solidFill>
                            <a:srgbClr val="0000FF"/>
                          </a:solidFill>
                          <a:latin typeface="Times New Roman"/>
                          <a:ea typeface="+mn-ea"/>
                          <a:cs typeface="Times New Roman" panose="02020603050405020304"/>
                        </a:rPr>
                        <a:t>自然</a:t>
                      </a:r>
                    </a:p>
                    <a:p>
                      <a:pPr algn="ctr">
                        <a:spcAft>
                          <a:spcPct val="0"/>
                        </a:spcAft>
                      </a:pPr>
                      <a:r>
                        <a:rPr lang="zh-CN" altLang="en-US" sz="2400" kern="100" smtClean="0">
                          <a:solidFill>
                            <a:srgbClr val="0000FF"/>
                          </a:solidFill>
                          <a:latin typeface="Times New Roman"/>
                          <a:ea typeface="+mn-ea"/>
                          <a:cs typeface="Times New Roman" panose="02020603050405020304"/>
                        </a:rPr>
                        <a:t>环境</a:t>
                      </a:r>
                    </a:p>
                  </a:txBody>
                  <a:tcPr marL="68580" marR="68580" marT="0" marB="0" anchor="ctr"/>
                </a:tc>
                <a:tc>
                  <a:txBody>
                    <a:bodyPr/>
                    <a:lstStyle/>
                    <a:p>
                      <a:pPr algn="l">
                        <a:spcAft>
                          <a:spcPct val="0"/>
                        </a:spcAft>
                      </a:pPr>
                      <a:r>
                        <a:rPr lang="zh-CN" altLang="en-US" sz="2400" kern="100" smtClean="0">
                          <a:solidFill>
                            <a:srgbClr val="0000FF"/>
                          </a:solidFill>
                          <a:latin typeface="Times New Roman"/>
                          <a:ea typeface="+mn-ea"/>
                          <a:cs typeface="Times New Roman" panose="02020603050405020304"/>
                        </a:rPr>
                        <a:t>自然环境是人物活动的自然场景。自然环境描写主要是指对人物活动的时间、地点、季节、气候、景色等的描写。</a:t>
                      </a: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4625" y="811195"/>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anose="02010609060101010101" pitchFamily="2" charset="-122"/>
              </a:rPr>
              <a:t>四步</a:t>
            </a:r>
            <a:r>
              <a:rPr lang="zh-CN" altLang="en-US" sz="3200">
                <a:solidFill>
                  <a:schemeClr val="hlink"/>
                </a:solidFill>
                <a:effectLst>
                  <a:outerShdw blurRad="38100" dist="38100" dir="2700000" algn="tl">
                    <a:srgbClr val="C0C0C0"/>
                  </a:outerShdw>
                </a:effectLst>
                <a:latin typeface="黑体" pitchFamily="2" charset="-122"/>
                <a:ea typeface="黑体" panose="02010609060101010101" pitchFamily="2" charset="-122"/>
              </a:rPr>
              <a:t>读文示范 </a:t>
            </a:r>
            <a:endParaRPr lang="en-US" altLang="zh-CN" sz="3200">
              <a:solidFill>
                <a:schemeClr val="hlink"/>
              </a:solidFill>
              <a:effectLst>
                <a:outerShdw blurRad="38100" dist="38100" dir="2700000" algn="tl">
                  <a:srgbClr val="C0C0C0"/>
                </a:outerShdw>
              </a:effectLst>
              <a:latin typeface="黑体" pitchFamily="2" charset="-122"/>
              <a:ea typeface="黑体" panose="02010609060101010101" pitchFamily="2" charset="-122"/>
            </a:endParaRPr>
          </a:p>
        </p:txBody>
      </p:sp>
      <p:sp>
        <p:nvSpPr>
          <p:cNvPr id="181252" name="Text Box 4"/>
          <p:cNvSpPr txBox="1">
            <a:spLocks noChangeArrowheads="1"/>
          </p:cNvSpPr>
          <p:nvPr/>
        </p:nvSpPr>
        <p:spPr bwMode="auto">
          <a:xfrm>
            <a:off x="903253" y="2811459"/>
            <a:ext cx="1439862" cy="1272540"/>
          </a:xfrm>
          <a:prstGeom prst="rect">
            <a:avLst/>
          </a:prstGeom>
          <a:solidFill>
            <a:schemeClr val="hlink"/>
          </a:solidFill>
          <a:ln w="9525">
            <a:noFill/>
            <a:miter lim="800000"/>
          </a:ln>
          <a:effectLst/>
        </p:spPr>
        <p:txBody>
          <a:bodyPr>
            <a:spAutoFit/>
          </a:bodyPr>
          <a:lstStyle/>
          <a:p>
            <a:pPr>
              <a:lnSpc>
                <a:spcPct val="80000"/>
              </a:lnSpc>
              <a:spcBef>
                <a:spcPct val="50000"/>
              </a:spcBef>
            </a:pPr>
            <a:r>
              <a:rPr lang="zh-CN" altLang="en-US" sz="3200" smtClean="0">
                <a:solidFill>
                  <a:schemeClr val="bg1"/>
                </a:solidFill>
                <a:latin typeface="宋体" pitchFamily="2" charset="-122"/>
              </a:rPr>
              <a:t>小说阅读四步法</a:t>
            </a:r>
            <a:endParaRPr lang="zh-CN" altLang="en-US" sz="3200">
              <a:solidFill>
                <a:schemeClr val="bg1"/>
              </a:solidFill>
              <a:latin typeface="宋体" pitchFamily="2" charset="-122"/>
            </a:endParaRPr>
          </a:p>
        </p:txBody>
      </p:sp>
      <p:sp>
        <p:nvSpPr>
          <p:cNvPr id="181254" name="AutoShape 6"/>
          <p:cNvSpPr>
            <a:spLocks noChangeArrowheads="1"/>
          </p:cNvSpPr>
          <p:nvPr/>
        </p:nvSpPr>
        <p:spPr bwMode="auto">
          <a:xfrm>
            <a:off x="5113338" y="1944688"/>
            <a:ext cx="4679950" cy="476250"/>
          </a:xfrm>
          <a:prstGeom prst="wedgeRoundRectCallout">
            <a:avLst>
              <a:gd name="adj1" fmla="val -108441"/>
              <a:gd name="adj2" fmla="val 146158"/>
              <a:gd name="adj3" fmla="val 16667"/>
            </a:avLst>
          </a:prstGeom>
          <a:noFill/>
          <a:ln w="38100">
            <a:solidFill>
              <a:schemeClr val="accent1"/>
            </a:solidFill>
            <a:miter lim="800000"/>
          </a:ln>
          <a:effectLst/>
        </p:spPr>
        <p:txBody>
          <a:bodyPr/>
          <a:lstStyle/>
          <a:p>
            <a:r>
              <a:rPr lang="zh-CN" altLang="en-US" b="1"/>
              <a:t>  </a:t>
            </a:r>
            <a:r>
              <a:rPr lang="zh-CN" altLang="en-US" sz="2400" b="1">
                <a:solidFill>
                  <a:srgbClr val="0000FF"/>
                </a:solidFill>
                <a:effectLst>
                  <a:outerShdw blurRad="38100" dist="38100" dir="2700000" algn="tl">
                    <a:srgbClr val="C0C0C0"/>
                  </a:outerShdw>
                </a:effectLst>
              </a:rPr>
              <a:t>第一步　</a:t>
            </a:r>
            <a:r>
              <a:rPr lang="zh-CN" altLang="en-US" sz="2400" b="1" smtClean="0">
                <a:solidFill>
                  <a:srgbClr val="0000FF"/>
                </a:solidFill>
                <a:effectLst>
                  <a:outerShdw blurRad="38100" dist="38100" dir="2700000" algn="tl">
                    <a:srgbClr val="C0C0C0"/>
                  </a:outerShdw>
                </a:effectLst>
              </a:rPr>
              <a:t>切分层次，理清情节</a:t>
            </a:r>
            <a:endParaRPr lang="zh-CN" altLang="en-US" sz="2400" b="1">
              <a:solidFill>
                <a:srgbClr val="0000FF"/>
              </a:solidFill>
              <a:effectLst>
                <a:outerShdw blurRad="38100" dist="38100" dir="2700000" algn="tl">
                  <a:srgbClr val="C0C0C0"/>
                </a:outerShdw>
              </a:effectLst>
            </a:endParaRPr>
          </a:p>
        </p:txBody>
      </p:sp>
      <p:sp>
        <p:nvSpPr>
          <p:cNvPr id="181255" name="AutoShape 7"/>
          <p:cNvSpPr>
            <a:spLocks noChangeArrowheads="1"/>
          </p:cNvSpPr>
          <p:nvPr/>
        </p:nvSpPr>
        <p:spPr bwMode="auto">
          <a:xfrm>
            <a:off x="5113338" y="2808288"/>
            <a:ext cx="4679950" cy="476250"/>
          </a:xfrm>
          <a:prstGeom prst="wedgeRoundRectCallout">
            <a:avLst>
              <a:gd name="adj1" fmla="val -108787"/>
              <a:gd name="adj2" fmla="val 69333"/>
              <a:gd name="adj3" fmla="val 16667"/>
            </a:avLst>
          </a:prstGeom>
          <a:noFill/>
          <a:ln w="38100">
            <a:solidFill>
              <a:schemeClr val="accent1"/>
            </a:solidFill>
            <a:miter lim="800000"/>
          </a:ln>
          <a:effectLst/>
        </p:spPr>
        <p:txBody>
          <a:bodyPr/>
          <a:lstStyle/>
          <a:p>
            <a:r>
              <a:rPr lang="zh-CN" altLang="en-US" b="1"/>
              <a:t>  </a:t>
            </a:r>
            <a:r>
              <a:rPr lang="zh-CN" altLang="en-US" sz="2400" b="1">
                <a:solidFill>
                  <a:srgbClr val="0000FF"/>
                </a:solidFill>
                <a:effectLst>
                  <a:outerShdw blurRad="38100" dist="38100" dir="2700000" algn="tl">
                    <a:srgbClr val="C0C0C0"/>
                  </a:outerShdw>
                </a:effectLst>
              </a:rPr>
              <a:t>第二步　</a:t>
            </a:r>
            <a:r>
              <a:rPr lang="zh-CN" altLang="en-US" sz="2400" b="1" smtClean="0">
                <a:solidFill>
                  <a:srgbClr val="0000FF"/>
                </a:solidFill>
                <a:effectLst>
                  <a:outerShdw blurRad="38100" dist="38100" dir="2700000" algn="tl">
                    <a:srgbClr val="C0C0C0"/>
                  </a:outerShdw>
                </a:effectLst>
              </a:rPr>
              <a:t>关注描写，认识人物</a:t>
            </a:r>
            <a:endParaRPr lang="zh-CN" altLang="en-US" sz="2400" b="1">
              <a:solidFill>
                <a:srgbClr val="0000FF"/>
              </a:solidFill>
              <a:effectLst>
                <a:outerShdw blurRad="38100" dist="38100" dir="2700000" algn="tl">
                  <a:srgbClr val="C0C0C0"/>
                </a:outerShdw>
              </a:effectLst>
            </a:endParaRPr>
          </a:p>
        </p:txBody>
      </p:sp>
      <p:sp>
        <p:nvSpPr>
          <p:cNvPr id="181256" name="AutoShape 8"/>
          <p:cNvSpPr>
            <a:spLocks noChangeArrowheads="1"/>
          </p:cNvSpPr>
          <p:nvPr/>
        </p:nvSpPr>
        <p:spPr bwMode="auto">
          <a:xfrm>
            <a:off x="5113338" y="3671887"/>
            <a:ext cx="4679950" cy="854083"/>
          </a:xfrm>
          <a:prstGeom prst="wedgeRoundRectCallout">
            <a:avLst>
              <a:gd name="adj1" fmla="val -107202"/>
              <a:gd name="adj2" fmla="val -57651"/>
              <a:gd name="adj3" fmla="val 16667"/>
            </a:avLst>
          </a:prstGeom>
          <a:noFill/>
          <a:ln w="38100">
            <a:solidFill>
              <a:schemeClr val="accent1"/>
            </a:solidFill>
            <a:miter lim="800000"/>
          </a:ln>
          <a:effectLst/>
        </p:spPr>
        <p:txBody>
          <a:bodyPr/>
          <a:lstStyle/>
          <a:p>
            <a:r>
              <a:rPr lang="zh-CN" altLang="en-US" b="1"/>
              <a:t>  </a:t>
            </a:r>
            <a:r>
              <a:rPr lang="zh-CN" altLang="en-US" sz="2400" b="1">
                <a:solidFill>
                  <a:srgbClr val="0000FF"/>
                </a:solidFill>
                <a:effectLst>
                  <a:outerShdw blurRad="38100" dist="38100" dir="2700000" algn="tl">
                    <a:srgbClr val="C0C0C0"/>
                  </a:outerShdw>
                </a:effectLst>
              </a:rPr>
              <a:t>第三步　</a:t>
            </a:r>
            <a:r>
              <a:rPr lang="zh-CN" altLang="en-US" sz="2400" b="1" smtClean="0">
                <a:solidFill>
                  <a:srgbClr val="0000FF"/>
                </a:solidFill>
                <a:effectLst>
                  <a:outerShdw blurRad="38100" dist="38100" dir="2700000" algn="tl">
                    <a:srgbClr val="C0C0C0"/>
                  </a:outerShdw>
                </a:effectLst>
              </a:rPr>
              <a:t>分析环境，思考作用</a:t>
            </a:r>
            <a:endParaRPr lang="en-US" altLang="zh-CN" sz="2400" b="1" smtClean="0">
              <a:solidFill>
                <a:srgbClr val="0000FF"/>
              </a:solidFill>
              <a:effectLst>
                <a:outerShdw blurRad="38100" dist="38100" dir="2700000" algn="tl">
                  <a:srgbClr val="C0C0C0"/>
                </a:outerShdw>
              </a:effectLst>
            </a:endParaRPr>
          </a:p>
          <a:p>
            <a:r>
              <a:rPr lang="en-US" altLang="en-US" sz="2400" b="1" smtClean="0">
                <a:solidFill>
                  <a:srgbClr val="0000FF"/>
                </a:solidFill>
                <a:effectLst>
                  <a:outerShdw blurRad="38100" dist="38100" dir="2700000" algn="tl">
                    <a:srgbClr val="C0C0C0"/>
                  </a:outerShdw>
                </a:effectLst>
              </a:rPr>
              <a:t>                                                (</a:t>
            </a:r>
            <a:r>
              <a:rPr lang="zh-CN" altLang="en-US" sz="2400" b="1" smtClean="0">
                <a:solidFill>
                  <a:srgbClr val="0000FF"/>
                </a:solidFill>
                <a:effectLst>
                  <a:outerShdw blurRad="38100" dist="38100" dir="2700000" algn="tl">
                    <a:srgbClr val="C0C0C0"/>
                  </a:outerShdw>
                </a:effectLst>
              </a:rPr>
              <a:t>意义</a:t>
            </a:r>
            <a:r>
              <a:rPr lang="en-US" altLang="en-US" sz="2400" b="1" smtClean="0">
                <a:solidFill>
                  <a:srgbClr val="0000FF"/>
                </a:solidFill>
                <a:effectLst>
                  <a:outerShdw blurRad="38100" dist="38100" dir="2700000" algn="tl">
                    <a:srgbClr val="C0C0C0"/>
                  </a:outerShdw>
                </a:effectLst>
              </a:rPr>
              <a:t>)</a:t>
            </a:r>
            <a:endParaRPr lang="zh-CN" altLang="en-US" sz="2400" b="1">
              <a:solidFill>
                <a:srgbClr val="0000FF"/>
              </a:solidFill>
              <a:effectLst>
                <a:outerShdw blurRad="38100" dist="38100" dir="2700000" algn="tl">
                  <a:srgbClr val="C0C0C0"/>
                </a:outerShdw>
              </a:effectLst>
            </a:endParaRPr>
          </a:p>
        </p:txBody>
      </p:sp>
      <p:sp>
        <p:nvSpPr>
          <p:cNvPr id="181257" name="AutoShape 9"/>
          <p:cNvSpPr>
            <a:spLocks noChangeArrowheads="1"/>
          </p:cNvSpPr>
          <p:nvPr/>
        </p:nvSpPr>
        <p:spPr bwMode="auto">
          <a:xfrm>
            <a:off x="5118095" y="4883161"/>
            <a:ext cx="4679950" cy="477837"/>
          </a:xfrm>
          <a:prstGeom prst="wedgeRoundRectCallout">
            <a:avLst>
              <a:gd name="adj1" fmla="val -109361"/>
              <a:gd name="adj2" fmla="val -235713"/>
              <a:gd name="adj3" fmla="val 16667"/>
            </a:avLst>
          </a:prstGeom>
          <a:noFill/>
          <a:ln w="38100">
            <a:solidFill>
              <a:schemeClr val="accent1"/>
            </a:solidFill>
            <a:miter lim="800000"/>
          </a:ln>
          <a:effectLst/>
        </p:spPr>
        <p:txBody>
          <a:bodyPr/>
          <a:lstStyle/>
          <a:p>
            <a:r>
              <a:rPr lang="zh-CN" altLang="en-US" b="1"/>
              <a:t>  </a:t>
            </a:r>
            <a:r>
              <a:rPr lang="zh-CN" altLang="en-US" sz="2400" b="1">
                <a:solidFill>
                  <a:srgbClr val="0000FF"/>
                </a:solidFill>
                <a:effectLst>
                  <a:outerShdw blurRad="38100" dist="38100" dir="2700000" algn="tl">
                    <a:srgbClr val="C0C0C0"/>
                  </a:outerShdw>
                </a:effectLst>
              </a:rPr>
              <a:t>第四步　</a:t>
            </a:r>
            <a:r>
              <a:rPr lang="zh-CN" altLang="en-US" sz="2400" b="1" smtClean="0">
                <a:solidFill>
                  <a:srgbClr val="0000FF"/>
                </a:solidFill>
                <a:effectLst>
                  <a:outerShdw blurRad="38100" dist="38100" dir="2700000" algn="tl">
                    <a:srgbClr val="C0C0C0"/>
                  </a:outerShdw>
                </a:effectLst>
              </a:rPr>
              <a:t>多方联系，获取主旨</a:t>
            </a:r>
          </a:p>
          <a:p>
            <a:endParaRPr lang="zh-CN" altLang="en-US" sz="2000" b="1">
              <a:solidFill>
                <a:srgbClr val="009900"/>
              </a:solidFill>
              <a:effectLst>
                <a:outerShdw blurRad="38100" dist="38100" dir="2700000" algn="tl">
                  <a:srgbClr val="C0C0C0"/>
                </a:outerShdw>
              </a:effectLst>
            </a:endParaRPr>
          </a:p>
        </p:txBody>
      </p:sp>
      <p:sp>
        <p:nvSpPr>
          <p:cNvPr id="8"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9"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读文示范</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1" nodeType="clickEffect">
                                  <p:stCondLst>
                                    <p:cond delay="0"/>
                                  </p:stCondLst>
                                  <p:childTnLst>
                                    <p:set>
                                      <p:cBhvr>
                                        <p:cTn id="13" dur="1" fill="hold">
                                          <p:stCondLst>
                                            <p:cond delay="0"/>
                                          </p:stCondLst>
                                        </p:cTn>
                                        <p:tgtEl>
                                          <p:spTgt spid="181252"/>
                                        </p:tgtEl>
                                        <p:attrNameLst>
                                          <p:attrName>style.visibility</p:attrName>
                                        </p:attrNameLst>
                                      </p:cBhvr>
                                      <p:to>
                                        <p:strVal val="visible"/>
                                      </p:to>
                                    </p:set>
                                    <p:animEffect transition="in" filter="checkerboard(across)">
                                      <p:cBhvr>
                                        <p:cTn id="14" dur="500"/>
                                        <p:tgtEl>
                                          <p:spTgt spid="18125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2" nodeType="clickEffect">
                                  <p:stCondLst>
                                    <p:cond delay="0"/>
                                  </p:stCondLst>
                                  <p:childTnLst>
                                    <p:set>
                                      <p:cBhvr>
                                        <p:cTn id="19" dur="1" fill="hold">
                                          <p:stCondLst>
                                            <p:cond delay="0"/>
                                          </p:stCondLst>
                                        </p:cTn>
                                        <p:tgtEl>
                                          <p:spTgt spid="181254"/>
                                        </p:tgtEl>
                                        <p:attrNameLst>
                                          <p:attrName>style.visibility</p:attrName>
                                        </p:attrNameLst>
                                      </p:cBhvr>
                                      <p:to>
                                        <p:strVal val="visible"/>
                                      </p:to>
                                    </p:set>
                                    <p:anim calcmode="lin" valueType="num">
                                      <p:cBhvr additive="base">
                                        <p:cTn id="20" dur="500" fill="hold"/>
                                        <p:tgtEl>
                                          <p:spTgt spid="181254"/>
                                        </p:tgtEl>
                                        <p:attrNameLst>
                                          <p:attrName>ppt_x</p:attrName>
                                        </p:attrNameLst>
                                      </p:cBhvr>
                                      <p:tavLst>
                                        <p:tav tm="0">
                                          <p:val>
                                            <p:strVal val="1+#ppt_w/2"/>
                                          </p:val>
                                        </p:tav>
                                        <p:tav tm="100000">
                                          <p:val>
                                            <p:strVal val="#ppt_x"/>
                                          </p:val>
                                        </p:tav>
                                      </p:tavLst>
                                    </p:anim>
                                    <p:anim calcmode="lin" valueType="num">
                                      <p:cBhvr additive="base">
                                        <p:cTn id="21" dur="500" fill="hold"/>
                                        <p:tgtEl>
                                          <p:spTgt spid="181254"/>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81255"/>
                                        </p:tgtEl>
                                        <p:attrNameLst>
                                          <p:attrName>style.visibility</p:attrName>
                                        </p:attrNameLst>
                                      </p:cBhvr>
                                      <p:to>
                                        <p:strVal val="visible"/>
                                      </p:to>
                                    </p:set>
                                    <p:anim calcmode="lin" valueType="num">
                                      <p:cBhvr additive="base">
                                        <p:cTn id="27" dur="500" fill="hold"/>
                                        <p:tgtEl>
                                          <p:spTgt spid="181255"/>
                                        </p:tgtEl>
                                        <p:attrNameLst>
                                          <p:attrName>ppt_x</p:attrName>
                                        </p:attrNameLst>
                                      </p:cBhvr>
                                      <p:tavLst>
                                        <p:tav tm="0">
                                          <p:val>
                                            <p:strVal val="1+#ppt_w/2"/>
                                          </p:val>
                                        </p:tav>
                                        <p:tav tm="100000">
                                          <p:val>
                                            <p:strVal val="#ppt_x"/>
                                          </p:val>
                                        </p:tav>
                                      </p:tavLst>
                                    </p:anim>
                                    <p:anim calcmode="lin" valueType="num">
                                      <p:cBhvr additive="base">
                                        <p:cTn id="28" dur="500" fill="hold"/>
                                        <p:tgtEl>
                                          <p:spTgt spid="18125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2" fill="hold" grpId="4" nodeType="clickEffect">
                                  <p:stCondLst>
                                    <p:cond delay="0"/>
                                  </p:stCondLst>
                                  <p:childTnLst>
                                    <p:set>
                                      <p:cBhvr>
                                        <p:cTn id="33" dur="1" fill="hold">
                                          <p:stCondLst>
                                            <p:cond delay="0"/>
                                          </p:stCondLst>
                                        </p:cTn>
                                        <p:tgtEl>
                                          <p:spTgt spid="181256"/>
                                        </p:tgtEl>
                                        <p:attrNameLst>
                                          <p:attrName>style.visibility</p:attrName>
                                        </p:attrNameLst>
                                      </p:cBhvr>
                                      <p:to>
                                        <p:strVal val="visible"/>
                                      </p:to>
                                    </p:set>
                                    <p:anim calcmode="lin" valueType="num">
                                      <p:cBhvr additive="base">
                                        <p:cTn id="34" dur="500" fill="hold"/>
                                        <p:tgtEl>
                                          <p:spTgt spid="181256"/>
                                        </p:tgtEl>
                                        <p:attrNameLst>
                                          <p:attrName>ppt_x</p:attrName>
                                        </p:attrNameLst>
                                      </p:cBhvr>
                                      <p:tavLst>
                                        <p:tav tm="0">
                                          <p:val>
                                            <p:strVal val="1+#ppt_w/2"/>
                                          </p:val>
                                        </p:tav>
                                        <p:tav tm="100000">
                                          <p:val>
                                            <p:strVal val="#ppt_x"/>
                                          </p:val>
                                        </p:tav>
                                      </p:tavLst>
                                    </p:anim>
                                    <p:anim calcmode="lin" valueType="num">
                                      <p:cBhvr additive="base">
                                        <p:cTn id="35" dur="500" fill="hold"/>
                                        <p:tgtEl>
                                          <p:spTgt spid="181256"/>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6" fill="hold" grpId="5" nodeType="clickEffect">
                                  <p:stCondLst>
                                    <p:cond delay="0"/>
                                  </p:stCondLst>
                                  <p:childTnLst>
                                    <p:set>
                                      <p:cBhvr>
                                        <p:cTn id="40" dur="1" fill="hold">
                                          <p:stCondLst>
                                            <p:cond delay="0"/>
                                          </p:stCondLst>
                                        </p:cTn>
                                        <p:tgtEl>
                                          <p:spTgt spid="181257"/>
                                        </p:tgtEl>
                                        <p:attrNameLst>
                                          <p:attrName>style.visibility</p:attrName>
                                        </p:attrNameLst>
                                      </p:cBhvr>
                                      <p:to>
                                        <p:strVal val="visible"/>
                                      </p:to>
                                    </p:set>
                                    <p:anim calcmode="lin" valueType="num">
                                      <p:cBhvr additive="base">
                                        <p:cTn id="41" dur="500" fill="hold"/>
                                        <p:tgtEl>
                                          <p:spTgt spid="181257"/>
                                        </p:tgtEl>
                                        <p:attrNameLst>
                                          <p:attrName>ppt_x</p:attrName>
                                        </p:attrNameLst>
                                      </p:cBhvr>
                                      <p:tavLst>
                                        <p:tav tm="0">
                                          <p:val>
                                            <p:strVal val="1+#ppt_w/2"/>
                                          </p:val>
                                        </p:tav>
                                        <p:tav tm="100000">
                                          <p:val>
                                            <p:strVal val="#ppt_x"/>
                                          </p:val>
                                        </p:tav>
                                      </p:tavLst>
                                    </p:anim>
                                    <p:anim calcmode="lin" valueType="num">
                                      <p:cBhvr additive="base">
                                        <p:cTn id="42" dur="500" fill="hold"/>
                                        <p:tgtEl>
                                          <p:spTgt spid="1812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1252" grpId="1" animBg="1"/>
      <p:bldP spid="181254" grpId="2" animBg="1"/>
      <p:bldP spid="181255" grpId="3" animBg="1"/>
      <p:bldP spid="181256" grpId="4" animBg="1"/>
      <p:bldP spid="181257" grpId="5"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974691" y="1096947"/>
            <a:ext cx="10001320" cy="4521835"/>
          </a:xfrm>
          <a:prstGeom prst="rect">
            <a:avLst/>
          </a:prstGeom>
          <a:noFill/>
          <a:ln w="57150" cmpd="thickThin">
            <a:noFill/>
            <a:miter lim="800000"/>
          </a:ln>
          <a:effectLst/>
        </p:spPr>
        <p:txBody>
          <a:bodyPr wrap="square">
            <a:spAutoFit/>
          </a:bodyPr>
          <a:lstStyle/>
          <a:p>
            <a:pPr>
              <a:lnSpc>
                <a:spcPct val="120000"/>
              </a:lnSpc>
            </a:pPr>
            <a:r>
              <a:rPr lang="zh-CN" altLang="en-US" sz="2400" smtClean="0">
                <a:solidFill>
                  <a:srgbClr val="0000FF"/>
                </a:solidFill>
                <a:latin typeface="黑体" pitchFamily="2" charset="-122"/>
                <a:ea typeface="黑体" panose="02010609060101010101" pitchFamily="2" charset="-122"/>
              </a:rPr>
              <a:t>    第一步：切分层次，理清情节</a:t>
            </a:r>
          </a:p>
          <a:p>
            <a:pPr>
              <a:lnSpc>
                <a:spcPct val="120000"/>
              </a:lnSpc>
            </a:pPr>
            <a:r>
              <a:rPr lang="zh-CN" altLang="en-US" sz="2400" smtClean="0">
                <a:solidFill>
                  <a:srgbClr val="0000FF"/>
                </a:solidFill>
              </a:rPr>
              <a:t>         理清小说情节主要途径：概括每一自然段段意，把意思相同或相近的合并为一个层次，然后切分全文层次，按照开端、发展、高潮和结局来梳理，进而理清小说的情节。</a:t>
            </a:r>
          </a:p>
          <a:p>
            <a:pPr>
              <a:lnSpc>
                <a:spcPct val="120000"/>
              </a:lnSpc>
            </a:pPr>
            <a:r>
              <a:rPr lang="zh-CN" altLang="en-US" sz="2400" smtClean="0">
                <a:solidFill>
                  <a:srgbClr val="0000FF"/>
                </a:solidFill>
                <a:latin typeface="黑体" pitchFamily="2" charset="-122"/>
                <a:ea typeface="黑体" panose="02010609060101010101" pitchFamily="2" charset="-122"/>
              </a:rPr>
              <a:t>    第二步：关注描写，认识人物</a:t>
            </a:r>
          </a:p>
          <a:p>
            <a:pPr>
              <a:lnSpc>
                <a:spcPct val="120000"/>
              </a:lnSpc>
            </a:pPr>
            <a:r>
              <a:rPr lang="zh-CN" altLang="en-US" sz="2400" smtClean="0">
                <a:solidFill>
                  <a:srgbClr val="0000FF"/>
                </a:solidFill>
              </a:rPr>
              <a:t>         对人物形象的欣赏除通过在情节中把握外，还要注重小说对人物的描写，如人物的外貌、神情、语言、行动、心理描写尤其是细节的描写，这些描写能揭示人物思想感情和性格特征。认识人物形象独特、鲜明的个性，还需要结合人物的身份、地位、经历、教养、气质等因素去考虑人物特点，所以在阅读时也需要关注作品中的这些语句。</a:t>
            </a:r>
            <a:endParaRPr lang="zh-CN" altLang="en-US" sz="2400" smtClean="0">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46063" y="700131"/>
            <a:ext cx="10787138" cy="5777230"/>
          </a:xfrm>
          <a:prstGeom prst="rect">
            <a:avLst/>
          </a:prstGeom>
          <a:noFill/>
          <a:ln w="57150" cmpd="thickThin">
            <a:noFill/>
            <a:miter lim="800000"/>
          </a:ln>
          <a:effectLst/>
        </p:spPr>
        <p:txBody>
          <a:bodyPr wrap="square">
            <a:spAutoFit/>
          </a:bodyPr>
          <a:lstStyle/>
          <a:p>
            <a:r>
              <a:rPr lang="zh-CN" altLang="en-US" sz="2400" smtClean="0">
                <a:solidFill>
                  <a:srgbClr val="0000FF"/>
                </a:solidFill>
                <a:latin typeface="黑体" pitchFamily="2" charset="-122"/>
                <a:ea typeface="黑体" panose="02010609060101010101" pitchFamily="2" charset="-122"/>
              </a:rPr>
              <a:t>    第三步：分析环境，思考作用</a:t>
            </a:r>
            <a:r>
              <a:rPr lang="en-US" altLang="en-US" sz="2400" smtClean="0">
                <a:solidFill>
                  <a:srgbClr val="0000FF"/>
                </a:solidFill>
                <a:latin typeface="黑体" pitchFamily="2" charset="-122"/>
                <a:ea typeface="黑体" panose="02010609060101010101" pitchFamily="2" charset="-122"/>
              </a:rPr>
              <a:t>(</a:t>
            </a:r>
            <a:r>
              <a:rPr lang="zh-CN" altLang="en-US" sz="2400" smtClean="0">
                <a:solidFill>
                  <a:srgbClr val="0000FF"/>
                </a:solidFill>
                <a:latin typeface="黑体" pitchFamily="2" charset="-122"/>
                <a:ea typeface="黑体" panose="02010609060101010101" pitchFamily="2" charset="-122"/>
              </a:rPr>
              <a:t>意义</a:t>
            </a:r>
            <a:r>
              <a:rPr lang="en-US" altLang="en-US" sz="2400" smtClean="0">
                <a:solidFill>
                  <a:srgbClr val="0000FF"/>
                </a:solidFill>
                <a:latin typeface="黑体" pitchFamily="2" charset="-122"/>
                <a:ea typeface="黑体" panose="02010609060101010101" pitchFamily="2" charset="-122"/>
              </a:rPr>
              <a:t>)</a:t>
            </a:r>
            <a:endParaRPr lang="zh-CN" altLang="en-US" sz="2400" smtClean="0">
              <a:solidFill>
                <a:srgbClr val="0000FF"/>
              </a:solidFill>
              <a:latin typeface="黑体" pitchFamily="2" charset="-122"/>
              <a:ea typeface="黑体" panose="02010609060101010101" pitchFamily="2" charset="-122"/>
            </a:endParaRPr>
          </a:p>
          <a:p>
            <a:pPr>
              <a:lnSpc>
                <a:spcPct val="120000"/>
              </a:lnSpc>
            </a:pPr>
            <a:r>
              <a:rPr lang="zh-CN" altLang="en-US" sz="2400" smtClean="0">
                <a:solidFill>
                  <a:srgbClr val="0000FF"/>
                </a:solidFill>
              </a:rPr>
              <a:t>         在小说作品中，环境是形成人物性格、驱使其行动的特定场所，是人物成为某种形象的原因。鉴赏小说的环境描写，不能不注意理解环境与人物的关系，要努力发掘它深刻的思想意义。</a:t>
            </a:r>
          </a:p>
          <a:p>
            <a:pPr>
              <a:lnSpc>
                <a:spcPct val="120000"/>
              </a:lnSpc>
            </a:pPr>
            <a:r>
              <a:rPr lang="zh-CN" altLang="en-US" sz="2400" smtClean="0">
                <a:solidFill>
                  <a:srgbClr val="0000FF"/>
                </a:solidFill>
              </a:rPr>
              <a:t>         社会环境是事件发生和人物活动的社会条件，是人物性格形成、发展的土壤，影响着人物的思想、性格和人物对客观生活的理解、认识，从而使人物对现实生活采取不同的态度。如</a:t>
            </a:r>
            <a:r>
              <a:rPr lang="en-US" altLang="zh-CN" sz="2400" smtClean="0">
                <a:solidFill>
                  <a:srgbClr val="0000FF"/>
                </a:solidFill>
              </a:rPr>
              <a:t>《</a:t>
            </a:r>
            <a:r>
              <a:rPr lang="zh-CN" altLang="en-US" sz="2400" smtClean="0">
                <a:solidFill>
                  <a:srgbClr val="0000FF"/>
                </a:solidFill>
              </a:rPr>
              <a:t>祝福</a:t>
            </a:r>
            <a:r>
              <a:rPr lang="en-US" altLang="zh-CN" sz="2400" smtClean="0">
                <a:solidFill>
                  <a:srgbClr val="0000FF"/>
                </a:solidFill>
              </a:rPr>
              <a:t>》</a:t>
            </a:r>
            <a:r>
              <a:rPr lang="zh-CN" altLang="en-US" sz="2400" smtClean="0">
                <a:solidFill>
                  <a:srgbClr val="0000FF"/>
                </a:solidFill>
              </a:rPr>
              <a:t>中的祥林嫂的悲惨命运也是在</a:t>
            </a:r>
            <a:r>
              <a:rPr lang="en-US" altLang="en-US" sz="2400" smtClean="0">
                <a:solidFill>
                  <a:srgbClr val="0000FF"/>
                </a:solidFill>
              </a:rPr>
              <a:t>“</a:t>
            </a:r>
            <a:r>
              <a:rPr lang="zh-CN" altLang="en-US" sz="2400" smtClean="0">
                <a:solidFill>
                  <a:srgbClr val="0000FF"/>
                </a:solidFill>
              </a:rPr>
              <a:t>祝福</a:t>
            </a:r>
            <a:r>
              <a:rPr lang="en-US" altLang="en-US" sz="2400" smtClean="0">
                <a:solidFill>
                  <a:srgbClr val="0000FF"/>
                </a:solidFill>
              </a:rPr>
              <a:t>”</a:t>
            </a:r>
            <a:r>
              <a:rPr lang="zh-CN" altLang="en-US" sz="2400" smtClean="0">
                <a:solidFill>
                  <a:srgbClr val="0000FF"/>
                </a:solidFill>
              </a:rPr>
              <a:t>那种环境气氛中显现出来的，其中无不包含着作者对主人公的同情和对黑暗社会的不满，以唤醒民众反封建的意识。</a:t>
            </a:r>
          </a:p>
          <a:p>
            <a:pPr>
              <a:lnSpc>
                <a:spcPct val="120000"/>
              </a:lnSpc>
            </a:pPr>
            <a:r>
              <a:rPr lang="zh-CN" altLang="en-US" sz="2400" smtClean="0">
                <a:solidFill>
                  <a:srgbClr val="0000FF"/>
                </a:solidFill>
              </a:rPr>
              <a:t>         自然环境描写可以将人的特殊境遇、独特经历细细写来，给读者创造出一种身临其境的感觉。这样使读者关心小说中人物的命运，与小说中的人物同喜同悲，陶醉于小说情景中而不自知。当然，自然环境的描写还要依据情节发展的需要，能够真实详尽地、与人物心情相符地逐一展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2046261" y="1525575"/>
            <a:ext cx="8286808" cy="3488055"/>
          </a:xfrm>
          <a:prstGeom prst="rect">
            <a:avLst/>
          </a:prstGeom>
          <a:noFill/>
          <a:ln w="57150" cmpd="thickThin">
            <a:noFill/>
            <a:miter lim="800000"/>
          </a:ln>
          <a:effectLst/>
        </p:spPr>
        <p:txBody>
          <a:bodyPr wrap="square">
            <a:spAutoFit/>
          </a:bodyPr>
          <a:lstStyle/>
          <a:p>
            <a:r>
              <a:rPr lang="zh-CN" altLang="en-US" sz="2400" smtClean="0">
                <a:solidFill>
                  <a:srgbClr val="0000FF"/>
                </a:solidFill>
                <a:latin typeface="黑体" pitchFamily="2" charset="-122"/>
                <a:ea typeface="黑体" panose="02010609060101010101" pitchFamily="2" charset="-122"/>
              </a:rPr>
              <a:t>    第四步：多方联系，获取主旨</a:t>
            </a:r>
            <a:endParaRPr lang="en-US" altLang="zh-CN" sz="2400" smtClean="0">
              <a:solidFill>
                <a:srgbClr val="0000FF"/>
              </a:solidFill>
              <a:latin typeface="黑体" pitchFamily="2" charset="-122"/>
              <a:ea typeface="黑体" panose="02010609060101010101" pitchFamily="2" charset="-122"/>
            </a:endParaRPr>
          </a:p>
          <a:p>
            <a:endParaRPr lang="zh-CN" altLang="en-US" sz="2400" smtClean="0">
              <a:solidFill>
                <a:srgbClr val="0000FF"/>
              </a:solidFill>
              <a:latin typeface="黑体" pitchFamily="2" charset="-122"/>
              <a:ea typeface="黑体" panose="02010609060101010101" pitchFamily="2" charset="-122"/>
            </a:endParaRPr>
          </a:p>
          <a:p>
            <a:pPr>
              <a:lnSpc>
                <a:spcPct val="120000"/>
              </a:lnSpc>
            </a:pPr>
            <a:r>
              <a:rPr lang="zh-CN" altLang="en-US" sz="2400" smtClean="0">
                <a:solidFill>
                  <a:srgbClr val="0000FF"/>
                </a:solidFill>
              </a:rPr>
              <a:t>         小说的主题不是像贴标签一样明显地张榜在作品的前头，而是蕴藏于作品的所有艺术形象中，蕴藏于情节的发展变化中，蕴藏于典型的环境描写中。所以考生在阅读小说，思考其主旨时要联系情节，联系人物形象，联系环境，还要格外注意标题和主旨的关系。综合考虑后，主旨弄明白了，小说也就读懂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2832079" y="2239955"/>
            <a:ext cx="7286675"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1-7</a:t>
            </a:r>
            <a:r>
              <a:rPr lang="zh-CN" altLang="en-US" sz="60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小说阅读</a:t>
            </a:r>
            <a:r>
              <a:rPr lang="en-US" altLang="zh-CN" sz="60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r>
              <a:rPr lang="zh-CN" altLang="en-US" sz="60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一</a:t>
            </a:r>
            <a:r>
              <a:rPr lang="en-US" altLang="zh-CN" sz="60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2" name="Text Box 6">
            <a:hlinkClick r:id="" action="ppaction://noaction"/>
          </p:cNvPr>
          <p:cNvSpPr txBox="1">
            <a:spLocks noChangeArrowheads="1"/>
          </p:cNvSpPr>
          <p:nvPr/>
        </p:nvSpPr>
        <p:spPr bwMode="auto">
          <a:xfrm>
            <a:off x="4117963" y="2239955"/>
            <a:ext cx="4171950" cy="588963"/>
          </a:xfrm>
          <a:prstGeom prst="rect">
            <a:avLst/>
          </a:prstGeom>
          <a:noFill/>
          <a:ln w="9525">
            <a:solidFill>
              <a:schemeClr val="bg1"/>
            </a:solidFill>
            <a:miter lim="800000"/>
          </a:ln>
          <a:effectLst/>
        </p:spPr>
        <p:txBody>
          <a:bodyPr/>
          <a:lstStyle/>
          <a:p>
            <a:pPr algn="ctr"/>
            <a:r>
              <a:rPr lang="zh-CN" altLang="en-US" sz="3200" b="1">
                <a:solidFill>
                  <a:schemeClr val="bg1"/>
                </a:solidFill>
                <a:ea typeface="楷体_GB2312" charset="-122"/>
                <a:cs typeface="方正兰亭黑简体" pitchFamily="2" charset="-122"/>
              </a:rPr>
              <a:t>提</a:t>
            </a:r>
            <a:r>
              <a:rPr lang="zh-CN" altLang="en-US" sz="3200" b="1" smtClean="0">
                <a:solidFill>
                  <a:schemeClr val="bg1"/>
                </a:solidFill>
                <a:ea typeface="楷体_GB2312" charset="-122"/>
                <a:cs typeface="方正兰亭黑简体" pitchFamily="2" charset="-122"/>
              </a:rPr>
              <a:t>能力</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知识讲解</a:t>
            </a:r>
            <a:endParaRPr lang="zh-CN" altLang="en-US" sz="3200" b="1">
              <a:solidFill>
                <a:schemeClr val="bg1"/>
              </a:solidFill>
              <a:ea typeface="楷体_GB2312" charset="-122"/>
            </a:endParaRPr>
          </a:p>
        </p:txBody>
      </p:sp>
      <p:sp>
        <p:nvSpPr>
          <p:cNvPr id="214023" name="Text Box 7">
            <a:hlinkClick r:id="" action="ppaction://noaction"/>
          </p:cNvPr>
          <p:cNvSpPr txBox="1">
            <a:spLocks noChangeArrowheads="1"/>
          </p:cNvSpPr>
          <p:nvPr/>
        </p:nvSpPr>
        <p:spPr bwMode="auto">
          <a:xfrm>
            <a:off x="4117963" y="3047993"/>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学方法</a:t>
            </a:r>
            <a:r>
              <a:rPr lang="en-US" altLang="zh-CN" sz="3200" b="1" smtClean="0">
                <a:solidFill>
                  <a:schemeClr val="bg1"/>
                </a:solidFill>
                <a:ea typeface="楷体_GB2312" charset="-122"/>
              </a:rPr>
              <a:t>· </a:t>
            </a:r>
            <a:r>
              <a:rPr lang="zh-CN" altLang="en-US" sz="3200" b="1" smtClean="0">
                <a:solidFill>
                  <a:schemeClr val="bg1"/>
                </a:solidFill>
                <a:ea typeface="楷体_GB2312" charset="-122"/>
              </a:rPr>
              <a:t>读文示范</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133823" y="3870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501" y="811195"/>
            <a:ext cx="10352087"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anose="02010609060101010101" pitchFamily="2" charset="-122"/>
              </a:rPr>
              <a:t>小说文体特征综述</a:t>
            </a:r>
            <a:endParaRPr lang="en-US" altLang="zh-CN" sz="3200">
              <a:solidFill>
                <a:schemeClr val="hlink"/>
              </a:solidFill>
              <a:effectLst>
                <a:outerShdw blurRad="38100" dist="38100" dir="2700000" algn="tl">
                  <a:srgbClr val="C0C0C0"/>
                </a:outerShdw>
              </a:effectLst>
              <a:latin typeface="黑体" pitchFamily="2" charset="-122"/>
              <a:ea typeface="黑体" panose="02010609060101010101" pitchFamily="2" charset="-122"/>
            </a:endParaRPr>
          </a:p>
        </p:txBody>
      </p:sp>
      <p:sp>
        <p:nvSpPr>
          <p:cNvPr id="174083" name="Text Box 3"/>
          <p:cNvSpPr txBox="1">
            <a:spLocks noChangeArrowheads="1"/>
          </p:cNvSpPr>
          <p:nvPr/>
        </p:nvSpPr>
        <p:spPr bwMode="auto">
          <a:xfrm>
            <a:off x="1152525" y="1800225"/>
            <a:ext cx="9359900" cy="4004945"/>
          </a:xfrm>
          <a:prstGeom prst="rect">
            <a:avLst/>
          </a:prstGeom>
          <a:noFill/>
          <a:ln w="38100">
            <a:noFill/>
            <a:miter lim="800000"/>
          </a:ln>
          <a:effectLst/>
        </p:spPr>
        <p:txBody>
          <a:bodyPr>
            <a:spAutoFit/>
          </a:bodyPr>
          <a:lstStyle/>
          <a:p>
            <a:pPr>
              <a:lnSpc>
                <a:spcPct val="120000"/>
              </a:lnSpc>
            </a:pPr>
            <a:r>
              <a:rPr lang="zh-CN" altLang="en-US" sz="2400" dirty="0">
                <a:solidFill>
                  <a:srgbClr val="006600"/>
                </a:solidFill>
              </a:rPr>
              <a:t>        </a:t>
            </a:r>
            <a:r>
              <a:rPr lang="en-US" altLang="zh-CN" sz="2400" dirty="0">
                <a:solidFill>
                  <a:srgbClr val="006600"/>
                </a:solidFill>
              </a:rPr>
              <a:t>(</a:t>
            </a:r>
            <a:r>
              <a:rPr lang="zh-CN" altLang="en-US" sz="2400" dirty="0">
                <a:solidFill>
                  <a:srgbClr val="006600"/>
                </a:solidFill>
              </a:rPr>
              <a:t>一</a:t>
            </a:r>
            <a:r>
              <a:rPr lang="en-US" altLang="zh-CN" sz="2400" dirty="0">
                <a:solidFill>
                  <a:srgbClr val="006600"/>
                </a:solidFill>
              </a:rPr>
              <a:t>)</a:t>
            </a:r>
            <a:r>
              <a:rPr lang="zh-CN" altLang="en-US" sz="2400" dirty="0">
                <a:solidFill>
                  <a:srgbClr val="006600"/>
                </a:solidFill>
              </a:rPr>
              <a:t>小说分类</a:t>
            </a:r>
          </a:p>
          <a:p>
            <a:pPr>
              <a:lnSpc>
                <a:spcPct val="120000"/>
              </a:lnSpc>
            </a:pPr>
            <a:r>
              <a:rPr lang="zh-CN" altLang="en-US" sz="2400" dirty="0">
                <a:solidFill>
                  <a:srgbClr val="006600"/>
                </a:solidFill>
              </a:rPr>
              <a:t>        小说是以刻画人物形象为中心，通过完整的故事情节和环境描写来反映社会生活的文学体裁。</a:t>
            </a:r>
          </a:p>
          <a:p>
            <a:pPr>
              <a:lnSpc>
                <a:spcPct val="120000"/>
              </a:lnSpc>
            </a:pPr>
            <a:r>
              <a:rPr lang="zh-CN" altLang="en-US" sz="2400" dirty="0">
                <a:solidFill>
                  <a:srgbClr val="006600"/>
                </a:solidFill>
              </a:rPr>
              <a:t>        按篇幅分：微型小说、短篇小说、中篇小说、长篇小说等。</a:t>
            </a:r>
          </a:p>
          <a:p>
            <a:pPr>
              <a:lnSpc>
                <a:spcPct val="120000"/>
              </a:lnSpc>
            </a:pPr>
            <a:r>
              <a:rPr lang="zh-CN" altLang="en-US" sz="2400" dirty="0">
                <a:solidFill>
                  <a:srgbClr val="006600"/>
                </a:solidFill>
              </a:rPr>
              <a:t>        按题材分：武侠小说、推理小说、历史小说、科幻小说、讽刺小说、神怪小说、笔记小说等。</a:t>
            </a:r>
          </a:p>
          <a:p>
            <a:pPr>
              <a:lnSpc>
                <a:spcPct val="120000"/>
              </a:lnSpc>
            </a:pPr>
            <a:r>
              <a:rPr lang="zh-CN" altLang="en-US" sz="2400" dirty="0">
                <a:solidFill>
                  <a:srgbClr val="006600"/>
                </a:solidFill>
              </a:rPr>
              <a:t>        按流派分：古典主义小说、现实主义小说、浪漫主义小说、表现主义小说、存在主义小说、意识流小说、魔幻现实主义小说等。</a:t>
            </a:r>
          </a:p>
          <a:p>
            <a:r>
              <a:rPr lang="en-US" altLang="zh-CN" sz="2400" dirty="0">
                <a:solidFill>
                  <a:srgbClr val="006600"/>
                </a:solidFill>
              </a:rPr>
              <a:t>        </a:t>
            </a:r>
            <a:endParaRPr lang="zh-CN" altLang="en-US" sz="2400" dirty="0">
              <a:solidFill>
                <a:srgbClr val="006600"/>
              </a:solidFill>
            </a:endParaRP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知识讲解</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74083"/>
                                        </p:tgtEl>
                                        <p:attrNameLst>
                                          <p:attrName>style.visibility</p:attrName>
                                        </p:attrNameLst>
                                      </p:cBhvr>
                                      <p:to>
                                        <p:strVal val="visible"/>
                                      </p:to>
                                    </p:set>
                                    <p:animEffect transition="in" filter="blinds(horizontal)">
                                      <p:cBhvr>
                                        <p:cTn id="14"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408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Text Box 3"/>
          <p:cNvSpPr txBox="1">
            <a:spLocks noChangeArrowheads="1"/>
          </p:cNvSpPr>
          <p:nvPr/>
        </p:nvSpPr>
        <p:spPr bwMode="auto">
          <a:xfrm>
            <a:off x="1117567" y="1239823"/>
            <a:ext cx="9572692" cy="4399915"/>
          </a:xfrm>
          <a:prstGeom prst="rect">
            <a:avLst/>
          </a:prstGeom>
          <a:noFill/>
          <a:ln w="38100">
            <a:noFill/>
            <a:miter lim="800000"/>
          </a:ln>
          <a:effectLst/>
        </p:spPr>
        <p:txBody>
          <a:bodyPr wrap="square">
            <a:spAutoFit/>
          </a:bodyPr>
          <a:lstStyle/>
          <a:p>
            <a:r>
              <a:rPr lang="zh-CN" altLang="en-US" sz="2800" b="1"/>
              <a:t>        </a:t>
            </a:r>
            <a:r>
              <a:rPr lang="en-US" altLang="zh-CN" sz="2800" b="1" u="sng">
                <a:solidFill>
                  <a:srgbClr val="009900"/>
                </a:solidFill>
                <a:effectLst>
                  <a:outerShdw blurRad="38100" dist="38100" dir="2700000" algn="tl">
                    <a:srgbClr val="C0C0C0"/>
                  </a:outerShdw>
                </a:effectLst>
              </a:rPr>
              <a:t>(</a:t>
            </a:r>
            <a:r>
              <a:rPr lang="zh-CN" altLang="en-US" sz="2800" b="1" u="sng">
                <a:solidFill>
                  <a:srgbClr val="009900"/>
                </a:solidFill>
                <a:effectLst>
                  <a:outerShdw blurRad="38100" dist="38100" dir="2700000" algn="tl">
                    <a:srgbClr val="C0C0C0"/>
                  </a:outerShdw>
                </a:effectLst>
              </a:rPr>
              <a:t>二</a:t>
            </a:r>
            <a:r>
              <a:rPr lang="en-US" altLang="zh-CN" sz="2800" b="1" u="sng">
                <a:solidFill>
                  <a:srgbClr val="009900"/>
                </a:solidFill>
                <a:effectLst>
                  <a:outerShdw blurRad="38100" dist="38100" dir="2700000" algn="tl">
                    <a:srgbClr val="C0C0C0"/>
                  </a:outerShdw>
                </a:effectLst>
              </a:rPr>
              <a:t>)</a:t>
            </a:r>
            <a:r>
              <a:rPr lang="zh-CN" altLang="en-US" sz="2800" b="1" u="sng">
                <a:solidFill>
                  <a:srgbClr val="009900"/>
                </a:solidFill>
                <a:effectLst>
                  <a:outerShdw blurRad="38100" dist="38100" dir="2700000" algn="tl">
                    <a:srgbClr val="C0C0C0"/>
                  </a:outerShdw>
                </a:effectLst>
              </a:rPr>
              <a:t>小说的文体特征</a:t>
            </a:r>
          </a:p>
          <a:p>
            <a:r>
              <a:rPr lang="en-US" altLang="zh-CN" sz="2800" b="1"/>
              <a:t>        </a:t>
            </a:r>
            <a:r>
              <a:rPr lang="en-US" altLang="zh-CN" sz="2800" b="1">
                <a:solidFill>
                  <a:schemeClr val="hlink"/>
                </a:solidFill>
              </a:rPr>
              <a:t>1</a:t>
            </a:r>
            <a:r>
              <a:rPr lang="zh-CN" altLang="en-US" sz="2800" b="1">
                <a:solidFill>
                  <a:schemeClr val="hlink"/>
                </a:solidFill>
              </a:rPr>
              <a:t>．小说三要素：人物、情节、环境</a:t>
            </a:r>
          </a:p>
          <a:p>
            <a:r>
              <a:rPr lang="en-US" altLang="zh-CN" sz="2800" b="1">
                <a:solidFill>
                  <a:schemeClr val="hlink"/>
                </a:solidFill>
              </a:rPr>
              <a:t>        2</a:t>
            </a:r>
            <a:r>
              <a:rPr lang="zh-CN" altLang="en-US" sz="2800" b="1">
                <a:solidFill>
                  <a:schemeClr val="hlink"/>
                </a:solidFill>
              </a:rPr>
              <a:t>．主题</a:t>
            </a:r>
          </a:p>
          <a:p>
            <a:r>
              <a:rPr lang="zh-CN" altLang="en-US" sz="2800" b="1"/>
              <a:t>        小说的主题就是小说通过对现实生活的叙述和描写、对艺术形象的塑造所表现出来的主题思想，是小说的灵魂，是作者的写作目的之所在，也是作品的价值意义之所在。因此，欣赏小说必须欣赏小说的主题。</a:t>
            </a:r>
          </a:p>
          <a:p>
            <a:r>
              <a:rPr lang="en-US" altLang="zh-CN" sz="2800" b="1"/>
              <a:t>        </a:t>
            </a:r>
            <a:r>
              <a:rPr lang="en-US" altLang="zh-CN" sz="2800" b="1">
                <a:solidFill>
                  <a:schemeClr val="hlink"/>
                </a:solidFill>
              </a:rPr>
              <a:t>3</a:t>
            </a:r>
            <a:r>
              <a:rPr lang="zh-CN" altLang="en-US" sz="2800" b="1">
                <a:solidFill>
                  <a:schemeClr val="hlink"/>
                </a:solidFill>
              </a:rPr>
              <a:t>．高考小说文本的特点</a:t>
            </a:r>
          </a:p>
          <a:p>
            <a:r>
              <a:rPr lang="zh-CN" altLang="en-US" sz="2800" b="1"/>
              <a:t>        全国新课标卷多年来选择微型小说作为文学类文本考查的</a:t>
            </a:r>
            <a:r>
              <a:rPr lang="zh-CN" altLang="en-US" sz="2800" b="1" smtClean="0"/>
              <a:t>文体。</a:t>
            </a:r>
            <a:endParaRPr lang="zh-CN" altLang="en-US" sz="28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blinds(horizontal)">
                                      <p:cBhvr>
                                        <p:cTn id="7" dur="5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Text Box 3"/>
          <p:cNvSpPr txBox="1">
            <a:spLocks noChangeArrowheads="1"/>
          </p:cNvSpPr>
          <p:nvPr/>
        </p:nvSpPr>
        <p:spPr bwMode="auto">
          <a:xfrm>
            <a:off x="903253" y="1025509"/>
            <a:ext cx="9858444" cy="5077460"/>
          </a:xfrm>
          <a:prstGeom prst="rect">
            <a:avLst/>
          </a:prstGeom>
          <a:noFill/>
          <a:ln w="38100">
            <a:noFill/>
            <a:miter lim="800000"/>
          </a:ln>
          <a:effectLst/>
        </p:spPr>
        <p:txBody>
          <a:bodyPr wrap="square">
            <a:spAutoFit/>
          </a:bodyPr>
          <a:lstStyle/>
          <a:p>
            <a:pPr algn="ctr"/>
            <a:r>
              <a:rPr lang="zh-CN" altLang="en-US" sz="2400" b="1" smtClean="0">
                <a:solidFill>
                  <a:srgbClr val="FF0000"/>
                </a:solidFill>
              </a:rPr>
              <a:t>微型小说文体特点</a:t>
            </a:r>
            <a:endParaRPr lang="zh-CN" altLang="en-US" sz="2400" b="1">
              <a:solidFill>
                <a:srgbClr val="FF0000"/>
              </a:solidFill>
            </a:endParaRPr>
          </a:p>
          <a:p>
            <a:r>
              <a:rPr lang="en-US" altLang="zh-CN" sz="2000" b="1">
                <a:solidFill>
                  <a:srgbClr val="006600"/>
                </a:solidFill>
              </a:rPr>
              <a:t>        </a:t>
            </a:r>
            <a:r>
              <a:rPr lang="en-US" altLang="zh-CN" sz="2000" b="1" u="sng">
                <a:solidFill>
                  <a:srgbClr val="006600"/>
                </a:solidFill>
                <a:effectLst>
                  <a:outerShdw blurRad="38100" dist="38100" dir="2700000" algn="tl">
                    <a:srgbClr val="C0C0C0"/>
                  </a:outerShdw>
                </a:effectLst>
              </a:rPr>
              <a:t>(1)</a:t>
            </a:r>
            <a:r>
              <a:rPr lang="zh-CN" altLang="en-US" sz="2000" b="1" u="sng">
                <a:solidFill>
                  <a:srgbClr val="006600"/>
                </a:solidFill>
                <a:effectLst>
                  <a:outerShdw blurRad="38100" dist="38100" dir="2700000" algn="tl">
                    <a:srgbClr val="C0C0C0"/>
                  </a:outerShdw>
                </a:effectLst>
              </a:rPr>
              <a:t>短小精悍，以小见大。</a:t>
            </a:r>
          </a:p>
          <a:p>
            <a:r>
              <a:rPr lang="zh-CN" altLang="en-US" sz="2000" b="1">
                <a:solidFill>
                  <a:srgbClr val="0000FF"/>
                </a:solidFill>
              </a:rPr>
              <a:t>        微型小说篇幅短小，最多千余字。它撷取的多半是具有典型意义和概括力的某个场景、某个细节、某个侧面，或者是生活中的一帧速写、一幅剪影、一个镜头、几段妙趣横生的对话，细小而有代表性的事件，从中折射出重大的主题，寓含丰富的意蕴，从而反映大千世界、时代风云。体小容大，文短意长。</a:t>
            </a:r>
          </a:p>
          <a:p>
            <a:r>
              <a:rPr lang="en-US" altLang="zh-CN" sz="2000" b="1">
                <a:solidFill>
                  <a:srgbClr val="006600"/>
                </a:solidFill>
              </a:rPr>
              <a:t>        (2)</a:t>
            </a:r>
            <a:r>
              <a:rPr lang="zh-CN" altLang="en-US" sz="2000" b="1">
                <a:solidFill>
                  <a:srgbClr val="006600"/>
                </a:solidFill>
              </a:rPr>
              <a:t>人物典型，情节紧凑。</a:t>
            </a:r>
          </a:p>
          <a:p>
            <a:r>
              <a:rPr lang="zh-CN" altLang="en-US" sz="2000" b="1">
                <a:solidFill>
                  <a:srgbClr val="0000FF"/>
                </a:solidFill>
              </a:rPr>
              <a:t>        典型的人物形象是微型小说凸显主题的主要载体。曲折的命运、激烈的冲突、白描的手法等是其塑造人物形象的常用方法。受篇幅限制，微型小说大多浓墨重彩地描写人物在某一特定时间的某一侧面，很少铺叙人物性格的发展变化。微型小说的情节一般发展比较快，前后事件较为紧凑，整个情节常突破思维定式，给读者以惊异感。</a:t>
            </a:r>
          </a:p>
          <a:p>
            <a:r>
              <a:rPr lang="en-US" altLang="zh-CN" sz="2000" b="1">
                <a:solidFill>
                  <a:srgbClr val="006600"/>
                </a:solidFill>
              </a:rPr>
              <a:t>        (3)</a:t>
            </a:r>
            <a:r>
              <a:rPr lang="zh-CN" altLang="en-US" sz="2000" b="1">
                <a:solidFill>
                  <a:srgbClr val="006600"/>
                </a:solidFill>
              </a:rPr>
              <a:t>结构严密，结尾新奇。</a:t>
            </a:r>
          </a:p>
          <a:p>
            <a:r>
              <a:rPr lang="zh-CN" altLang="en-US" sz="2000" b="1">
                <a:solidFill>
                  <a:srgbClr val="0000FF"/>
                </a:solidFill>
              </a:rPr>
              <a:t>        微型小说尽管篇幅短小，但结构严谨。它不是靠情节的复杂取胜，而是靠精心布局，做到主次分明。出人意料又在情理之中的结尾是微型小说最突出的特色之一。微型小说的结尾讲究语结而意不结，意在言外，给读者留有回味和思考的余地，这点是受命题者青睐的命题点。</a:t>
            </a:r>
            <a:r>
              <a:rPr lang="en-US" altLang="zh-CN" sz="2000" b="1">
                <a:solidFill>
                  <a:srgbClr val="0000FF"/>
                </a:solidFill>
              </a:rPr>
              <a:t>        </a:t>
            </a:r>
            <a:endParaRPr lang="zh-CN" altLang="en-US" sz="2000" b="1">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blinds(horizontal)">
                                      <p:cBhvr>
                                        <p:cTn id="7" dur="5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1189005" y="1525575"/>
            <a:ext cx="9186889" cy="3743960"/>
          </a:xfrm>
          <a:prstGeom prst="rect">
            <a:avLst/>
          </a:prstGeom>
          <a:noFill/>
          <a:ln w="38100">
            <a:noFill/>
            <a:miter lim="800000"/>
          </a:ln>
          <a:effectLst/>
        </p:spPr>
        <p:txBody>
          <a:bodyPr wrap="square">
            <a:spAutoFit/>
          </a:bodyPr>
          <a:lstStyle/>
          <a:p>
            <a:pPr>
              <a:lnSpc>
                <a:spcPct val="110000"/>
              </a:lnSpc>
            </a:pPr>
            <a:r>
              <a:rPr lang="en-US" altLang="zh-CN" sz="2400" b="1"/>
              <a:t>        </a:t>
            </a:r>
            <a:r>
              <a:rPr lang="en-US" altLang="zh-CN" sz="2400" b="1" i="1" u="sng">
                <a:solidFill>
                  <a:schemeClr val="folHlink"/>
                </a:solidFill>
                <a:effectLst>
                  <a:outerShdw blurRad="38100" dist="38100" dir="2700000" algn="tl">
                    <a:srgbClr val="C0C0C0"/>
                  </a:outerShdw>
                </a:effectLst>
              </a:rPr>
              <a:t>(1)</a:t>
            </a:r>
            <a:r>
              <a:rPr lang="zh-CN" altLang="en-US" sz="2400" b="1" i="1" u="sng">
                <a:solidFill>
                  <a:schemeClr val="folHlink"/>
                </a:solidFill>
                <a:effectLst>
                  <a:outerShdw blurRad="38100" dist="38100" dir="2700000" algn="tl">
                    <a:srgbClr val="C0C0C0"/>
                  </a:outerShdw>
                </a:effectLst>
              </a:rPr>
              <a:t>人物</a:t>
            </a:r>
          </a:p>
          <a:p>
            <a:pPr>
              <a:lnSpc>
                <a:spcPct val="110000"/>
              </a:lnSpc>
            </a:pPr>
            <a:r>
              <a:rPr lang="zh-CN" altLang="en-US" sz="2400" b="1">
                <a:solidFill>
                  <a:schemeClr val="hlink"/>
                </a:solidFill>
              </a:rPr>
              <a:t>        小说的核心任务就是通过刻画人物、塑造典型人物形象来揭示社会生活的某些本质方面，从而表现作品的主题。小说中的人物是作家经过典型化处理的“人”。所谓“典型化”，就是作家以反映现实生活、塑造典型形象的方法，对纷繁复杂的社会生活现象进行分析选择，集中概括，剔除其中非本质的东西，突出其中本质的主要方面，并加以充分的想象和合理的虚构，以此创造出具有鲜明独特个性而又能反映一定社会本质的人物形象，达到反映生活、表达作者主观情感的目的</a:t>
            </a:r>
            <a:r>
              <a:rPr lang="zh-CN" altLang="en-US" sz="2400" b="1" smtClean="0">
                <a:solidFill>
                  <a:schemeClr val="hlink"/>
                </a:solidFill>
              </a:rPr>
              <a:t>。</a:t>
            </a:r>
            <a:endParaRPr lang="zh-CN" altLang="en-US" sz="2400" b="1">
              <a:solidFill>
                <a:schemeClr val="hlink"/>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blinds(horizontal)">
                                      <p:cBhvr>
                                        <p:cTn id="7" dur="5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3253" y="1236983"/>
          <a:ext cx="9643745" cy="4483735"/>
        </p:xfrm>
        <a:graphic>
          <a:graphicData uri="http://schemas.openxmlformats.org/drawingml/2006/table">
            <a:tbl>
              <a:tblPr firstRow="1" bandRow="1">
                <a:tableStyleId>{8799B23B-EC83-4686-B30A-512413B5E67A}</a:tableStyleId>
              </a:tblPr>
              <a:tblGrid>
                <a:gridCol w="1500505"/>
                <a:gridCol w="1428750"/>
                <a:gridCol w="6714490"/>
              </a:tblGrid>
              <a:tr h="645795">
                <a:tc gridSpan="3">
                  <a:txBody>
                    <a:bodyPr/>
                    <a:lstStyle/>
                    <a:p>
                      <a:pPr marL="0" marR="0" indent="0" algn="l" defTabSz="914400" rtl="0" eaLnBrk="1" fontAlgn="auto" latinLnBrk="0" hangingPunct="1">
                        <a:lnSpc>
                          <a:spcPct val="120000"/>
                        </a:lnSpc>
                        <a:spcBef>
                          <a:spcPct val="0"/>
                        </a:spcBef>
                        <a:spcAft>
                          <a:spcPct val="0"/>
                        </a:spcAft>
                        <a:buClrTx/>
                        <a:buSzTx/>
                        <a:buFontTx/>
                        <a:buNone/>
                        <a:defRPr/>
                      </a:pPr>
                      <a:r>
                        <a:rPr lang="en-US" sz="2400" b="1" kern="1200" smtClean="0">
                          <a:solidFill>
                            <a:srgbClr val="0000FF"/>
                          </a:solidFill>
                          <a:latin typeface="+mn-lt"/>
                          <a:ea typeface="+mn-ea"/>
                          <a:cs typeface="+mn-cs"/>
                        </a:rPr>
                        <a:t>①</a:t>
                      </a:r>
                      <a:r>
                        <a:rPr lang="zh-CN" altLang="en-US" sz="2400" b="1" kern="1200" smtClean="0">
                          <a:solidFill>
                            <a:srgbClr val="0000FF"/>
                          </a:solidFill>
                          <a:latin typeface="+mn-lt"/>
                          <a:ea typeface="+mn-ea"/>
                          <a:cs typeface="+mn-cs"/>
                        </a:rPr>
                        <a:t>人物描写的手法</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r>
              <a:tr h="1643380">
                <a:tc rowSpan="2">
                  <a:txBody>
                    <a:bodyPr/>
                    <a:lstStyle/>
                    <a:p>
                      <a:pPr marL="0" marR="0" indent="0" algn="l" defTabSz="914400" rtl="0" eaLnBrk="1" fontAlgn="auto" latinLnBrk="0" hangingPunct="1">
                        <a:lnSpc>
                          <a:spcPct val="120000"/>
                        </a:lnSpc>
                        <a:spcBef>
                          <a:spcPct val="0"/>
                        </a:spcBef>
                        <a:spcAft>
                          <a:spcPct val="0"/>
                        </a:spcAft>
                        <a:buClrTx/>
                        <a:buSzTx/>
                        <a:buFontTx/>
                        <a:buNone/>
                        <a:defRPr/>
                      </a:pPr>
                      <a:r>
                        <a:rPr lang="zh-CN" altLang="en-US" sz="2400" kern="100" smtClean="0">
                          <a:solidFill>
                            <a:srgbClr val="0000FF"/>
                          </a:solidFill>
                          <a:latin typeface="Times New Roman"/>
                          <a:ea typeface="+mn-ea"/>
                          <a:cs typeface="Times New Roman" panose="02020603050405020304"/>
                        </a:rPr>
                        <a:t>人物描写</a:t>
                      </a:r>
                      <a:endParaRPr lang="zh-CN" altLang="en-US" sz="2400" kern="100" smtClean="0">
                        <a:solidFill>
                          <a:srgbClr val="0000FF"/>
                        </a:solidFill>
                        <a:latin typeface="宋体" pitchFamily="2" charset="-122"/>
                        <a:ea typeface="+mn-ea"/>
                        <a:cs typeface="Courier New" panose="02070309020205020404"/>
                      </a:endParaRPr>
                    </a:p>
                    <a:p>
                      <a:pPr algn="l">
                        <a:lnSpc>
                          <a:spcPct val="120000"/>
                        </a:lnSpc>
                        <a:spcAft>
                          <a:spcPct val="0"/>
                        </a:spcAft>
                      </a:pP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lnSpc>
                          <a:spcPct val="120000"/>
                        </a:lnSpc>
                        <a:spcAft>
                          <a:spcPct val="0"/>
                        </a:spcAft>
                      </a:pPr>
                      <a:r>
                        <a:rPr lang="zh-CN" sz="2400" kern="100" smtClean="0">
                          <a:solidFill>
                            <a:srgbClr val="0000FF"/>
                          </a:solidFill>
                          <a:latin typeface="Times New Roman"/>
                          <a:ea typeface="宋体" pitchFamily="2" charset="-122"/>
                          <a:cs typeface="Times New Roman" panose="02020603050405020304"/>
                        </a:rPr>
                        <a:t>正面描写</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Times New Roman"/>
                          <a:ea typeface="宋体" pitchFamily="2" charset="-122"/>
                          <a:cs typeface="Times New Roman" panose="02020603050405020304"/>
                        </a:rPr>
                        <a:t>即直接描写，是对所要描写的人物进行直接的刻画，不借助于其他人物和媒介的烘托。包括人物的肖像、语言、动作、神态、心理、细节描写等。</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r h="2193925">
                <a:tc vMerge="1">
                  <a:txBody>
                    <a:bodyPr/>
                    <a:lstStyle/>
                    <a:p>
                      <a:endParaRPr/>
                    </a:p>
                  </a:txBody>
                  <a:tcPr marL="68580" marR="68580" marT="0" marB="0" anchor="ctr"/>
                </a:tc>
                <a:tc>
                  <a:txBody>
                    <a:bodyPr/>
                    <a:lstStyle/>
                    <a:p>
                      <a:pPr algn="l">
                        <a:lnSpc>
                          <a:spcPct val="120000"/>
                        </a:lnSpc>
                        <a:spcAft>
                          <a:spcPct val="0"/>
                        </a:spcAft>
                      </a:pPr>
                      <a:r>
                        <a:rPr lang="zh-CN" sz="2400" kern="100" smtClean="0">
                          <a:solidFill>
                            <a:srgbClr val="0000FF"/>
                          </a:solidFill>
                          <a:latin typeface="Times New Roman"/>
                          <a:ea typeface="宋体" pitchFamily="2" charset="-122"/>
                          <a:cs typeface="Times New Roman" panose="02020603050405020304"/>
                        </a:rPr>
                        <a:t>侧面描写</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lnSpc>
                          <a:spcPct val="120000"/>
                        </a:lnSpc>
                        <a:spcAft>
                          <a:spcPct val="0"/>
                        </a:spcAft>
                      </a:pPr>
                      <a:r>
                        <a:rPr lang="zh-CN" sz="2400" kern="100">
                          <a:solidFill>
                            <a:srgbClr val="0000FF"/>
                          </a:solidFill>
                          <a:latin typeface="Times New Roman"/>
                          <a:ea typeface="宋体" pitchFamily="2" charset="-122"/>
                          <a:cs typeface="Times New Roman" panose="02020603050405020304"/>
                        </a:rPr>
                        <a:t>即间接描写，是对所描写的对象不进行直接的刻画，而借助于对其他人物或媒介物如人物所处的环境、场面的描写，来烘托所要描写的人或物。这种手法比较含蓄、委婉，能给读者自由想象的空间。</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31748" y="739757"/>
          <a:ext cx="11001375" cy="5382260"/>
        </p:xfrm>
        <a:graphic>
          <a:graphicData uri="http://schemas.openxmlformats.org/drawingml/2006/table">
            <a:tbl>
              <a:tblPr firstRow="1" bandRow="1">
                <a:tableStyleId>{8799B23B-EC83-4686-B30A-512413B5E67A}</a:tableStyleId>
              </a:tblPr>
              <a:tblGrid>
                <a:gridCol w="723900"/>
                <a:gridCol w="4353560"/>
                <a:gridCol w="5923915"/>
              </a:tblGrid>
              <a:tr h="643255">
                <a:tc gridSpan="3">
                  <a:txBody>
                    <a:bodyPr/>
                    <a:lstStyle/>
                    <a:p>
                      <a:r>
                        <a:rPr lang="en-US" sz="2400" b="1" kern="1200" smtClean="0">
                          <a:solidFill>
                            <a:srgbClr val="0000FF"/>
                          </a:solidFill>
                          <a:latin typeface="+mn-lt"/>
                          <a:ea typeface="+mn-ea"/>
                          <a:cs typeface="+mn-cs"/>
                        </a:rPr>
                        <a:t>②</a:t>
                      </a:r>
                      <a:r>
                        <a:rPr lang="zh-CN" altLang="en-US" sz="2400" b="1" kern="1200" smtClean="0">
                          <a:solidFill>
                            <a:srgbClr val="0000FF"/>
                          </a:solidFill>
                          <a:latin typeface="+mn-lt"/>
                          <a:ea typeface="+mn-ea"/>
                          <a:cs typeface="+mn-cs"/>
                        </a:rPr>
                        <a:t>人物描写的类型、含义及作用</a:t>
                      </a:r>
                      <a:endParaRPr lang="zh-CN" altLang="en-US" sz="2400" b="1" kern="1200">
                        <a:solidFill>
                          <a:srgbClr val="0000FF"/>
                        </a:solidFill>
                        <a:latin typeface="+mn-lt"/>
                        <a:ea typeface="+mn-ea"/>
                        <a:cs typeface="+mn-cs"/>
                      </a:endParaRP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r>
              <a:tr h="349885">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类型</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含义</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作用</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82296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肖像描写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是对人物形象的外部特征进行描绘，具体包括容貌、身材、表情、衣着、姿态等描写。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揭示人物身份地位、生活经历、性格心理等特征。</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54864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语言描写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它包括对话、独白、旁白及对语气的描写。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表现人物身份、地位、文化修养和思想性格，反映人物的心理活动，促进故事情节的发展。</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54864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动作描写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是对人物在典型环境中的行为动作进行描写。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传神地摹写人物的心理活动，更好地展现人物的性格特点。</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54864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心理描写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是对人物在一定情景中的想法、感触、情绪、意识等进行的具体刻画。</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直接揭示人物的内心世界，交代人物的思想基础及行动的内在依据，表现人的思想品质和性格特征，推进故事情节。</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109728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细节描写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细节描写是对生活中那些细致而富有表现力的典型环节所做的特写型描写。它渗透在对人物、景物或场面描写之中。</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en-US" sz="1800" b="0" kern="100">
                          <a:solidFill>
                            <a:srgbClr val="0000FF"/>
                          </a:solidFill>
                          <a:latin typeface="宋体" pitchFamily="2" charset="-122"/>
                          <a:ea typeface="宋体" pitchFamily="2" charset="-122"/>
                          <a:cs typeface="Times New Roman" panose="02020603050405020304"/>
                        </a:rPr>
                        <a:t>①</a:t>
                      </a:r>
                      <a:r>
                        <a:rPr lang="zh-CN" sz="1800" b="0" kern="100">
                          <a:solidFill>
                            <a:srgbClr val="0000FF"/>
                          </a:solidFill>
                          <a:latin typeface="Times New Roman"/>
                          <a:ea typeface="宋体" pitchFamily="2" charset="-122"/>
                          <a:cs typeface="Times New Roman" panose="02020603050405020304"/>
                        </a:rPr>
                        <a:t>典型的细节可以刻画人物性格、追求、爱好；</a:t>
                      </a:r>
                      <a:r>
                        <a:rPr lang="en-US" sz="1800" b="0" kern="100">
                          <a:solidFill>
                            <a:srgbClr val="0000FF"/>
                          </a:solidFill>
                          <a:latin typeface="宋体" pitchFamily="2" charset="-122"/>
                          <a:ea typeface="宋体" pitchFamily="2" charset="-122"/>
                          <a:cs typeface="Times New Roman" panose="02020603050405020304"/>
                        </a:rPr>
                        <a:t>②</a:t>
                      </a:r>
                      <a:r>
                        <a:rPr lang="zh-CN" sz="1800" b="0" kern="100">
                          <a:solidFill>
                            <a:srgbClr val="0000FF"/>
                          </a:solidFill>
                          <a:latin typeface="Times New Roman"/>
                          <a:ea typeface="宋体" pitchFamily="2" charset="-122"/>
                          <a:cs typeface="Times New Roman" panose="02020603050405020304"/>
                        </a:rPr>
                        <a:t>可以深化主题；</a:t>
                      </a:r>
                      <a:r>
                        <a:rPr lang="en-US" sz="1800" b="0" kern="100">
                          <a:solidFill>
                            <a:srgbClr val="0000FF"/>
                          </a:solidFill>
                          <a:latin typeface="宋体" pitchFamily="2" charset="-122"/>
                          <a:ea typeface="宋体" pitchFamily="2" charset="-122"/>
                          <a:cs typeface="Times New Roman" panose="02020603050405020304"/>
                        </a:rPr>
                        <a:t>③</a:t>
                      </a:r>
                      <a:r>
                        <a:rPr lang="zh-CN" sz="1800" b="0" kern="100">
                          <a:solidFill>
                            <a:srgbClr val="0000FF"/>
                          </a:solidFill>
                          <a:latin typeface="Times New Roman"/>
                          <a:ea typeface="宋体" pitchFamily="2" charset="-122"/>
                          <a:cs typeface="Times New Roman" panose="02020603050405020304"/>
                        </a:rPr>
                        <a:t>可以推动情节的发展，营造一种氛围，为下文做铺垫；</a:t>
                      </a:r>
                      <a:r>
                        <a:rPr lang="en-US" sz="1800" b="0" kern="100">
                          <a:solidFill>
                            <a:srgbClr val="0000FF"/>
                          </a:solidFill>
                          <a:latin typeface="宋体" pitchFamily="2" charset="-122"/>
                          <a:ea typeface="宋体" pitchFamily="2" charset="-122"/>
                          <a:cs typeface="Times New Roman" panose="02020603050405020304"/>
                        </a:rPr>
                        <a:t>④</a:t>
                      </a:r>
                      <a:r>
                        <a:rPr lang="zh-CN" sz="1800" b="0" kern="100">
                          <a:solidFill>
                            <a:srgbClr val="0000FF"/>
                          </a:solidFill>
                          <a:latin typeface="Times New Roman"/>
                          <a:ea typeface="宋体" pitchFamily="2" charset="-122"/>
                          <a:cs typeface="Times New Roman" panose="02020603050405020304"/>
                        </a:rPr>
                        <a:t>可以渲染时代气氛、地方特色；</a:t>
                      </a:r>
                      <a:r>
                        <a:rPr lang="en-US" sz="1800" b="0" kern="100">
                          <a:solidFill>
                            <a:srgbClr val="0000FF"/>
                          </a:solidFill>
                          <a:latin typeface="宋体" pitchFamily="2" charset="-122"/>
                          <a:ea typeface="宋体" pitchFamily="2" charset="-122"/>
                          <a:cs typeface="Times New Roman" panose="02020603050405020304"/>
                        </a:rPr>
                        <a:t>⑤</a:t>
                      </a:r>
                      <a:r>
                        <a:rPr lang="zh-CN" sz="1800" b="0" kern="100">
                          <a:solidFill>
                            <a:srgbClr val="0000FF"/>
                          </a:solidFill>
                          <a:latin typeface="Times New Roman"/>
                          <a:ea typeface="宋体" pitchFamily="2" charset="-122"/>
                          <a:cs typeface="Times New Roman" panose="02020603050405020304"/>
                        </a:rPr>
                        <a:t>可以营造典型环境，表现人物心情、心理活动；</a:t>
                      </a:r>
                      <a:r>
                        <a:rPr lang="en-US" sz="1800" b="0" kern="100">
                          <a:solidFill>
                            <a:srgbClr val="0000FF"/>
                          </a:solidFill>
                          <a:latin typeface="宋体" pitchFamily="2" charset="-122"/>
                          <a:ea typeface="宋体" pitchFamily="2" charset="-122"/>
                          <a:cs typeface="Times New Roman" panose="02020603050405020304"/>
                        </a:rPr>
                        <a:t>⑥</a:t>
                      </a:r>
                      <a:r>
                        <a:rPr lang="zh-CN" sz="1800" b="0" kern="100">
                          <a:solidFill>
                            <a:srgbClr val="0000FF"/>
                          </a:solidFill>
                          <a:latin typeface="Times New Roman"/>
                          <a:ea typeface="宋体" pitchFamily="2" charset="-122"/>
                          <a:cs typeface="Times New Roman" panose="02020603050405020304"/>
                        </a:rPr>
                        <a:t>还可以暗示影射。</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r h="822960">
                <a:tc>
                  <a:txBody>
                    <a:bodyPr/>
                    <a:lstStyle/>
                    <a:p>
                      <a:pPr algn="l">
                        <a:spcAft>
                          <a:spcPct val="0"/>
                        </a:spcAft>
                      </a:pPr>
                      <a:r>
                        <a:rPr lang="zh-CN" sz="1800" b="0" kern="100" smtClean="0">
                          <a:solidFill>
                            <a:srgbClr val="0000FF"/>
                          </a:solidFill>
                          <a:latin typeface="Times New Roman"/>
                          <a:ea typeface="宋体" pitchFamily="2" charset="-122"/>
                          <a:cs typeface="Times New Roman" panose="02020603050405020304"/>
                        </a:rPr>
                        <a:t>场面描写</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zh-CN" sz="1800" b="0" kern="100">
                          <a:solidFill>
                            <a:srgbClr val="0000FF"/>
                          </a:solidFill>
                          <a:latin typeface="Times New Roman"/>
                          <a:ea typeface="宋体" pitchFamily="2" charset="-122"/>
                          <a:cs typeface="Times New Roman" panose="02020603050405020304"/>
                        </a:rPr>
                        <a:t>是对一个特定的时间、环境与地点内许多人物</a:t>
                      </a:r>
                      <a:r>
                        <a:rPr lang="zh-CN" sz="1800" b="0" kern="100" smtClean="0">
                          <a:solidFill>
                            <a:srgbClr val="0000FF"/>
                          </a:solidFill>
                          <a:latin typeface="Times New Roman"/>
                          <a:ea typeface="宋体" pitchFamily="2" charset="-122"/>
                          <a:cs typeface="Times New Roman" panose="02020603050405020304"/>
                        </a:rPr>
                        <a:t>活动生活</a:t>
                      </a:r>
                      <a:r>
                        <a:rPr lang="zh-CN" sz="1800" b="0" kern="100">
                          <a:solidFill>
                            <a:srgbClr val="0000FF"/>
                          </a:solidFill>
                          <a:latin typeface="Times New Roman"/>
                          <a:ea typeface="宋体" pitchFamily="2" charset="-122"/>
                          <a:cs typeface="Times New Roman" panose="02020603050405020304"/>
                        </a:rPr>
                        <a:t>画面的总体描写。它体现在人物活动的动态描写和特定环境的渲染上。</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c>
                  <a:txBody>
                    <a:bodyPr/>
                    <a:lstStyle/>
                    <a:p>
                      <a:pPr algn="l">
                        <a:spcAft>
                          <a:spcPct val="0"/>
                        </a:spcAft>
                      </a:pPr>
                      <a:r>
                        <a:rPr lang="en-US" sz="1800" b="0" kern="100">
                          <a:solidFill>
                            <a:srgbClr val="0000FF"/>
                          </a:solidFill>
                          <a:latin typeface="宋体" pitchFamily="2" charset="-122"/>
                          <a:ea typeface="宋体" pitchFamily="2" charset="-122"/>
                          <a:cs typeface="Times New Roman" panose="02020603050405020304"/>
                        </a:rPr>
                        <a:t>①</a:t>
                      </a:r>
                      <a:r>
                        <a:rPr lang="zh-CN" sz="1800" b="0" kern="100">
                          <a:solidFill>
                            <a:srgbClr val="0000FF"/>
                          </a:solidFill>
                          <a:latin typeface="Times New Roman"/>
                          <a:ea typeface="宋体" pitchFamily="2" charset="-122"/>
                          <a:cs typeface="Times New Roman" panose="02020603050405020304"/>
                        </a:rPr>
                        <a:t>渲染气氛，烘托事物；</a:t>
                      </a:r>
                      <a:endParaRPr lang="zh-CN" sz="1800" b="0" kern="100">
                        <a:solidFill>
                          <a:srgbClr val="0000FF"/>
                        </a:solidFill>
                        <a:latin typeface="宋体" pitchFamily="2" charset="-122"/>
                        <a:ea typeface="宋体" pitchFamily="2" charset="-122"/>
                        <a:cs typeface="Courier New" panose="02070309020205020404"/>
                      </a:endParaRPr>
                    </a:p>
                    <a:p>
                      <a:pPr algn="l">
                        <a:spcAft>
                          <a:spcPct val="0"/>
                        </a:spcAft>
                      </a:pPr>
                      <a:r>
                        <a:rPr lang="en-US" sz="1800" b="0" kern="100">
                          <a:solidFill>
                            <a:srgbClr val="0000FF"/>
                          </a:solidFill>
                          <a:latin typeface="宋体" pitchFamily="2" charset="-122"/>
                          <a:ea typeface="宋体" pitchFamily="2" charset="-122"/>
                          <a:cs typeface="Times New Roman" panose="02020603050405020304"/>
                        </a:rPr>
                        <a:t>②</a:t>
                      </a:r>
                      <a:r>
                        <a:rPr lang="zh-CN" sz="1800" b="0" kern="100">
                          <a:solidFill>
                            <a:srgbClr val="0000FF"/>
                          </a:solidFill>
                          <a:latin typeface="Times New Roman"/>
                          <a:ea typeface="宋体" pitchFamily="2" charset="-122"/>
                          <a:cs typeface="Times New Roman" panose="02020603050405020304"/>
                        </a:rPr>
                        <a:t>可以更好地塑造人物形象和表现作品主题。</a:t>
                      </a:r>
                      <a:endParaRPr lang="zh-CN" sz="1800" b="0" kern="100">
                        <a:solidFill>
                          <a:srgbClr val="0000FF"/>
                        </a:solidFill>
                        <a:latin typeface="宋体" pitchFamily="2" charset="-122"/>
                        <a:ea typeface="宋体" pitchFamily="2" charset="-122"/>
                        <a:cs typeface="Courier New" panose="02070309020205020404"/>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2056</Words>
  <Application>Microsoft Office PowerPoint</Application>
  <PresentationFormat>自定义</PresentationFormat>
  <Paragraphs>100</Paragraphs>
  <Slides>17</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17</vt:i4>
      </vt:variant>
    </vt:vector>
  </HeadingPairs>
  <TitlesOfParts>
    <vt:vector size="20"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2020-10-21T18:02:14Z</cp:lastPrinted>
  <dcterms:created xsi:type="dcterms:W3CDTF">2020-10-21T18:02:14Z</dcterms:created>
  <dcterms:modified xsi:type="dcterms:W3CDTF">2021-01-03T04:43:55Z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