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9"/>
  </p:notesMasterIdLst>
  <p:sldIdLst>
    <p:sldId id="283" r:id="rId2"/>
    <p:sldId id="262" r:id="rId3"/>
    <p:sldId id="258" r:id="rId4"/>
    <p:sldId id="291" r:id="rId5"/>
    <p:sldId id="284" r:id="rId6"/>
    <p:sldId id="285" r:id="rId7"/>
    <p:sldId id="287" r:id="rId8"/>
    <p:sldId id="286" r:id="rId9"/>
    <p:sldId id="288" r:id="rId10"/>
    <p:sldId id="289" r:id="rId11"/>
    <p:sldId id="290" r:id="rId12"/>
    <p:sldId id="292" r:id="rId13"/>
    <p:sldId id="293" r:id="rId14"/>
    <p:sldId id="294" r:id="rId15"/>
    <p:sldId id="295" r:id="rId16"/>
    <p:sldId id="296" r:id="rId17"/>
    <p:sldId id="297" r:id="rId18"/>
    <p:sldId id="298" r:id="rId19"/>
    <p:sldId id="299" r:id="rId20"/>
    <p:sldId id="300" r:id="rId21"/>
    <p:sldId id="301" r:id="rId22"/>
    <p:sldId id="302" r:id="rId23"/>
    <p:sldId id="304" r:id="rId24"/>
    <p:sldId id="303" r:id="rId25"/>
    <p:sldId id="305" r:id="rId26"/>
    <p:sldId id="306" r:id="rId27"/>
    <p:sldId id="307" r:id="rId28"/>
  </p:sldIdLst>
  <p:sldSz cx="12192000" cy="6858000"/>
  <p:notesSz cx="9144000" cy="6858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EA177"/>
    <a:srgbClr val="D419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68" d="100"/>
          <a:sy n="68" d="100"/>
        </p:scale>
        <p:origin x="786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837F56-226A-4194-B9BF-F2752C469F52}" type="datetimeFigureOut">
              <a:rPr lang="zh-CN" altLang="en-US" smtClean="0"/>
              <a:t>2018/12/19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101DE6-581E-44B8-B87B-E2D16C3440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28338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101DE6-581E-44B8-B87B-E2D16C3440A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96959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101DE6-581E-44B8-B87B-E2D16C3440A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76131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101DE6-581E-44B8-B87B-E2D16C3440A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225620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101DE6-581E-44B8-B87B-E2D16C3440A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960583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101DE6-581E-44B8-B87B-E2D16C3440A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001152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101DE6-581E-44B8-B87B-E2D16C3440A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842685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101DE6-581E-44B8-B87B-E2D16C3440A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840904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101DE6-581E-44B8-B87B-E2D16C3440A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97958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101DE6-581E-44B8-B87B-E2D16C3440A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474449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101DE6-581E-44B8-B87B-E2D16C3440A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976753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101DE6-581E-44B8-B87B-E2D16C3440A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20494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101DE6-581E-44B8-B87B-E2D16C3440A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778668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101DE6-581E-44B8-B87B-E2D16C3440AB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12190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101DE6-581E-44B8-B87B-E2D16C3440AB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205621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101DE6-581E-44B8-B87B-E2D16C3440AB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231350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101DE6-581E-44B8-B87B-E2D16C3440AB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6198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101DE6-581E-44B8-B87B-E2D16C3440AB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411323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101DE6-581E-44B8-B87B-E2D16C3440AB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160267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101DE6-581E-44B8-B87B-E2D16C3440AB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07507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101DE6-581E-44B8-B87B-E2D16C3440AB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17451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101DE6-581E-44B8-B87B-E2D16C3440A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2362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101DE6-581E-44B8-B87B-E2D16C3440A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18296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101DE6-581E-44B8-B87B-E2D16C3440A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51433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101DE6-581E-44B8-B87B-E2D16C3440A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46893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101DE6-581E-44B8-B87B-E2D16C3440A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70758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101DE6-581E-44B8-B87B-E2D16C3440A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87421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101DE6-581E-44B8-B87B-E2D16C3440A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8292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22" t="23740" r="10446" b="2947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3793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>
            <a:spLocks noGrp="1"/>
          </p:cNvSpPr>
          <p:nvPr>
            <p:ph type="pic" sz="quarter" idx="10"/>
          </p:nvPr>
        </p:nvSpPr>
        <p:spPr>
          <a:xfrm>
            <a:off x="1272390" y="1902965"/>
            <a:ext cx="1922669" cy="2002511"/>
          </a:xfrm>
          <a:custGeom>
            <a:avLst/>
            <a:gdLst>
              <a:gd name="connsiteX0" fmla="*/ 919943 w 1922669"/>
              <a:gd name="connsiteY0" fmla="*/ 132 h 2002511"/>
              <a:gd name="connsiteX1" fmla="*/ 1479795 w 1922669"/>
              <a:gd name="connsiteY1" fmla="*/ 156225 h 2002511"/>
              <a:gd name="connsiteX2" fmla="*/ 1814404 w 1922669"/>
              <a:gd name="connsiteY2" fmla="*/ 629293 h 2002511"/>
              <a:gd name="connsiteX3" fmla="*/ 1906710 w 1922669"/>
              <a:gd name="connsiteY3" fmla="*/ 1229281 h 2002511"/>
              <a:gd name="connsiteX4" fmla="*/ 1525948 w 1922669"/>
              <a:gd name="connsiteY4" fmla="*/ 1736962 h 2002511"/>
              <a:gd name="connsiteX5" fmla="*/ 822116 w 1922669"/>
              <a:gd name="connsiteY5" fmla="*/ 2002342 h 2002511"/>
              <a:gd name="connsiteX6" fmla="*/ 233666 w 1922669"/>
              <a:gd name="connsiteY6" fmla="*/ 1702347 h 2002511"/>
              <a:gd name="connsiteX7" fmla="*/ 25978 w 1922669"/>
              <a:gd name="connsiteY7" fmla="*/ 1056207 h 2002511"/>
              <a:gd name="connsiteX8" fmla="*/ 37517 w 1922669"/>
              <a:gd name="connsiteY8" fmla="*/ 617754 h 2002511"/>
              <a:gd name="connsiteX9" fmla="*/ 349048 w 1922669"/>
              <a:gd name="connsiteY9" fmla="*/ 329298 h 2002511"/>
              <a:gd name="connsiteX10" fmla="*/ 845193 w 1922669"/>
              <a:gd name="connsiteY10" fmla="*/ 6228 h 2002511"/>
              <a:gd name="connsiteX11" fmla="*/ 919943 w 1922669"/>
              <a:gd name="connsiteY11" fmla="*/ 132 h 2002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22669" h="2002511">
                <a:moveTo>
                  <a:pt x="919943" y="132"/>
                </a:moveTo>
                <a:cubicBezTo>
                  <a:pt x="1102880" y="-3417"/>
                  <a:pt x="1338451" y="65361"/>
                  <a:pt x="1479795" y="156225"/>
                </a:cubicBezTo>
                <a:cubicBezTo>
                  <a:pt x="1641330" y="260070"/>
                  <a:pt x="1743251" y="450450"/>
                  <a:pt x="1814404" y="629293"/>
                </a:cubicBezTo>
                <a:cubicBezTo>
                  <a:pt x="1885557" y="808136"/>
                  <a:pt x="1954785" y="1044670"/>
                  <a:pt x="1906710" y="1229281"/>
                </a:cubicBezTo>
                <a:cubicBezTo>
                  <a:pt x="1858634" y="1413893"/>
                  <a:pt x="1706713" y="1608119"/>
                  <a:pt x="1525948" y="1736962"/>
                </a:cubicBezTo>
                <a:cubicBezTo>
                  <a:pt x="1345182" y="1865806"/>
                  <a:pt x="1037496" y="2008111"/>
                  <a:pt x="822116" y="2002342"/>
                </a:cubicBezTo>
                <a:cubicBezTo>
                  <a:pt x="606736" y="1996573"/>
                  <a:pt x="366355" y="1860037"/>
                  <a:pt x="233666" y="1702347"/>
                </a:cubicBezTo>
                <a:cubicBezTo>
                  <a:pt x="100976" y="1544658"/>
                  <a:pt x="58670" y="1236972"/>
                  <a:pt x="25978" y="1056207"/>
                </a:cubicBezTo>
                <a:cubicBezTo>
                  <a:pt x="-6714" y="875442"/>
                  <a:pt x="-14405" y="738905"/>
                  <a:pt x="37517" y="617754"/>
                </a:cubicBezTo>
                <a:cubicBezTo>
                  <a:pt x="89439" y="496603"/>
                  <a:pt x="214436" y="431220"/>
                  <a:pt x="349048" y="329298"/>
                </a:cubicBezTo>
                <a:cubicBezTo>
                  <a:pt x="483661" y="227377"/>
                  <a:pt x="656735" y="35074"/>
                  <a:pt x="845193" y="6228"/>
                </a:cubicBezTo>
                <a:cubicBezTo>
                  <a:pt x="868750" y="2622"/>
                  <a:pt x="893809" y="639"/>
                  <a:pt x="919943" y="132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任意多边形 12"/>
          <p:cNvSpPr>
            <a:spLocks noGrp="1"/>
          </p:cNvSpPr>
          <p:nvPr>
            <p:ph type="pic" sz="quarter" idx="11"/>
          </p:nvPr>
        </p:nvSpPr>
        <p:spPr>
          <a:xfrm>
            <a:off x="3850456" y="1902965"/>
            <a:ext cx="1922669" cy="2002511"/>
          </a:xfrm>
          <a:custGeom>
            <a:avLst/>
            <a:gdLst>
              <a:gd name="connsiteX0" fmla="*/ 919943 w 1922669"/>
              <a:gd name="connsiteY0" fmla="*/ 132 h 2002511"/>
              <a:gd name="connsiteX1" fmla="*/ 1479795 w 1922669"/>
              <a:gd name="connsiteY1" fmla="*/ 156225 h 2002511"/>
              <a:gd name="connsiteX2" fmla="*/ 1814404 w 1922669"/>
              <a:gd name="connsiteY2" fmla="*/ 629293 h 2002511"/>
              <a:gd name="connsiteX3" fmla="*/ 1906710 w 1922669"/>
              <a:gd name="connsiteY3" fmla="*/ 1229281 h 2002511"/>
              <a:gd name="connsiteX4" fmla="*/ 1525948 w 1922669"/>
              <a:gd name="connsiteY4" fmla="*/ 1736962 h 2002511"/>
              <a:gd name="connsiteX5" fmla="*/ 822116 w 1922669"/>
              <a:gd name="connsiteY5" fmla="*/ 2002342 h 2002511"/>
              <a:gd name="connsiteX6" fmla="*/ 233666 w 1922669"/>
              <a:gd name="connsiteY6" fmla="*/ 1702347 h 2002511"/>
              <a:gd name="connsiteX7" fmla="*/ 25978 w 1922669"/>
              <a:gd name="connsiteY7" fmla="*/ 1056207 h 2002511"/>
              <a:gd name="connsiteX8" fmla="*/ 37517 w 1922669"/>
              <a:gd name="connsiteY8" fmla="*/ 617754 h 2002511"/>
              <a:gd name="connsiteX9" fmla="*/ 349048 w 1922669"/>
              <a:gd name="connsiteY9" fmla="*/ 329298 h 2002511"/>
              <a:gd name="connsiteX10" fmla="*/ 845193 w 1922669"/>
              <a:gd name="connsiteY10" fmla="*/ 6228 h 2002511"/>
              <a:gd name="connsiteX11" fmla="*/ 919943 w 1922669"/>
              <a:gd name="connsiteY11" fmla="*/ 132 h 2002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22669" h="2002511">
                <a:moveTo>
                  <a:pt x="919943" y="132"/>
                </a:moveTo>
                <a:cubicBezTo>
                  <a:pt x="1102880" y="-3417"/>
                  <a:pt x="1338452" y="65361"/>
                  <a:pt x="1479795" y="156225"/>
                </a:cubicBezTo>
                <a:cubicBezTo>
                  <a:pt x="1641330" y="260070"/>
                  <a:pt x="1743251" y="450450"/>
                  <a:pt x="1814404" y="629293"/>
                </a:cubicBezTo>
                <a:cubicBezTo>
                  <a:pt x="1885557" y="808136"/>
                  <a:pt x="1954785" y="1044670"/>
                  <a:pt x="1906710" y="1229281"/>
                </a:cubicBezTo>
                <a:cubicBezTo>
                  <a:pt x="1858634" y="1413893"/>
                  <a:pt x="1706713" y="1608119"/>
                  <a:pt x="1525948" y="1736962"/>
                </a:cubicBezTo>
                <a:cubicBezTo>
                  <a:pt x="1345182" y="1865806"/>
                  <a:pt x="1037496" y="2008111"/>
                  <a:pt x="822116" y="2002342"/>
                </a:cubicBezTo>
                <a:cubicBezTo>
                  <a:pt x="606736" y="1996573"/>
                  <a:pt x="366355" y="1860037"/>
                  <a:pt x="233666" y="1702347"/>
                </a:cubicBezTo>
                <a:cubicBezTo>
                  <a:pt x="100977" y="1544658"/>
                  <a:pt x="58670" y="1236972"/>
                  <a:pt x="25978" y="1056207"/>
                </a:cubicBezTo>
                <a:cubicBezTo>
                  <a:pt x="-6714" y="875442"/>
                  <a:pt x="-14405" y="738905"/>
                  <a:pt x="37517" y="617754"/>
                </a:cubicBezTo>
                <a:cubicBezTo>
                  <a:pt x="89439" y="496603"/>
                  <a:pt x="214436" y="431220"/>
                  <a:pt x="349048" y="329298"/>
                </a:cubicBezTo>
                <a:cubicBezTo>
                  <a:pt x="483661" y="227377"/>
                  <a:pt x="656735" y="35074"/>
                  <a:pt x="845193" y="6228"/>
                </a:cubicBezTo>
                <a:cubicBezTo>
                  <a:pt x="868750" y="2622"/>
                  <a:pt x="893810" y="639"/>
                  <a:pt x="919943" y="132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任意多边形 13"/>
          <p:cNvSpPr>
            <a:spLocks noGrp="1"/>
          </p:cNvSpPr>
          <p:nvPr>
            <p:ph type="pic" sz="quarter" idx="12"/>
          </p:nvPr>
        </p:nvSpPr>
        <p:spPr>
          <a:xfrm>
            <a:off x="6428522" y="1902965"/>
            <a:ext cx="1922669" cy="2002511"/>
          </a:xfrm>
          <a:custGeom>
            <a:avLst/>
            <a:gdLst>
              <a:gd name="connsiteX0" fmla="*/ 919943 w 1922669"/>
              <a:gd name="connsiteY0" fmla="*/ 132 h 2002511"/>
              <a:gd name="connsiteX1" fmla="*/ 1479795 w 1922669"/>
              <a:gd name="connsiteY1" fmla="*/ 156225 h 2002511"/>
              <a:gd name="connsiteX2" fmla="*/ 1814404 w 1922669"/>
              <a:gd name="connsiteY2" fmla="*/ 629293 h 2002511"/>
              <a:gd name="connsiteX3" fmla="*/ 1906710 w 1922669"/>
              <a:gd name="connsiteY3" fmla="*/ 1229281 h 2002511"/>
              <a:gd name="connsiteX4" fmla="*/ 1525948 w 1922669"/>
              <a:gd name="connsiteY4" fmla="*/ 1736962 h 2002511"/>
              <a:gd name="connsiteX5" fmla="*/ 822116 w 1922669"/>
              <a:gd name="connsiteY5" fmla="*/ 2002342 h 2002511"/>
              <a:gd name="connsiteX6" fmla="*/ 233666 w 1922669"/>
              <a:gd name="connsiteY6" fmla="*/ 1702347 h 2002511"/>
              <a:gd name="connsiteX7" fmla="*/ 25978 w 1922669"/>
              <a:gd name="connsiteY7" fmla="*/ 1056207 h 2002511"/>
              <a:gd name="connsiteX8" fmla="*/ 37517 w 1922669"/>
              <a:gd name="connsiteY8" fmla="*/ 617754 h 2002511"/>
              <a:gd name="connsiteX9" fmla="*/ 349048 w 1922669"/>
              <a:gd name="connsiteY9" fmla="*/ 329298 h 2002511"/>
              <a:gd name="connsiteX10" fmla="*/ 845193 w 1922669"/>
              <a:gd name="connsiteY10" fmla="*/ 6228 h 2002511"/>
              <a:gd name="connsiteX11" fmla="*/ 919943 w 1922669"/>
              <a:gd name="connsiteY11" fmla="*/ 132 h 2002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22669" h="2002511">
                <a:moveTo>
                  <a:pt x="919943" y="132"/>
                </a:moveTo>
                <a:cubicBezTo>
                  <a:pt x="1102880" y="-3417"/>
                  <a:pt x="1338452" y="65361"/>
                  <a:pt x="1479795" y="156225"/>
                </a:cubicBezTo>
                <a:cubicBezTo>
                  <a:pt x="1641330" y="260070"/>
                  <a:pt x="1743251" y="450450"/>
                  <a:pt x="1814404" y="629293"/>
                </a:cubicBezTo>
                <a:cubicBezTo>
                  <a:pt x="1885557" y="808136"/>
                  <a:pt x="1954785" y="1044670"/>
                  <a:pt x="1906710" y="1229281"/>
                </a:cubicBezTo>
                <a:cubicBezTo>
                  <a:pt x="1858634" y="1413893"/>
                  <a:pt x="1706713" y="1608119"/>
                  <a:pt x="1525948" y="1736962"/>
                </a:cubicBezTo>
                <a:cubicBezTo>
                  <a:pt x="1345182" y="1865806"/>
                  <a:pt x="1037496" y="2008111"/>
                  <a:pt x="822116" y="2002342"/>
                </a:cubicBezTo>
                <a:cubicBezTo>
                  <a:pt x="606736" y="1996573"/>
                  <a:pt x="366355" y="1860037"/>
                  <a:pt x="233666" y="1702347"/>
                </a:cubicBezTo>
                <a:cubicBezTo>
                  <a:pt x="100977" y="1544658"/>
                  <a:pt x="58670" y="1236972"/>
                  <a:pt x="25978" y="1056207"/>
                </a:cubicBezTo>
                <a:cubicBezTo>
                  <a:pt x="-6714" y="875442"/>
                  <a:pt x="-14405" y="738905"/>
                  <a:pt x="37517" y="617754"/>
                </a:cubicBezTo>
                <a:cubicBezTo>
                  <a:pt x="89439" y="496603"/>
                  <a:pt x="214436" y="431220"/>
                  <a:pt x="349048" y="329298"/>
                </a:cubicBezTo>
                <a:cubicBezTo>
                  <a:pt x="483661" y="227377"/>
                  <a:pt x="656735" y="35074"/>
                  <a:pt x="845193" y="6228"/>
                </a:cubicBezTo>
                <a:cubicBezTo>
                  <a:pt x="868750" y="2622"/>
                  <a:pt x="893810" y="639"/>
                  <a:pt x="919943" y="132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15" name="任意多边形 14"/>
          <p:cNvSpPr>
            <a:spLocks noGrp="1"/>
          </p:cNvSpPr>
          <p:nvPr>
            <p:ph type="pic" sz="quarter" idx="13"/>
          </p:nvPr>
        </p:nvSpPr>
        <p:spPr>
          <a:xfrm>
            <a:off x="9006588" y="1902965"/>
            <a:ext cx="1922669" cy="2002511"/>
          </a:xfrm>
          <a:custGeom>
            <a:avLst/>
            <a:gdLst>
              <a:gd name="connsiteX0" fmla="*/ 919944 w 1922669"/>
              <a:gd name="connsiteY0" fmla="*/ 132 h 2002511"/>
              <a:gd name="connsiteX1" fmla="*/ 1479795 w 1922669"/>
              <a:gd name="connsiteY1" fmla="*/ 156225 h 2002511"/>
              <a:gd name="connsiteX2" fmla="*/ 1814404 w 1922669"/>
              <a:gd name="connsiteY2" fmla="*/ 629293 h 2002511"/>
              <a:gd name="connsiteX3" fmla="*/ 1906710 w 1922669"/>
              <a:gd name="connsiteY3" fmla="*/ 1229281 h 2002511"/>
              <a:gd name="connsiteX4" fmla="*/ 1525948 w 1922669"/>
              <a:gd name="connsiteY4" fmla="*/ 1736962 h 2002511"/>
              <a:gd name="connsiteX5" fmla="*/ 822116 w 1922669"/>
              <a:gd name="connsiteY5" fmla="*/ 2002342 h 2002511"/>
              <a:gd name="connsiteX6" fmla="*/ 233666 w 1922669"/>
              <a:gd name="connsiteY6" fmla="*/ 1702347 h 2002511"/>
              <a:gd name="connsiteX7" fmla="*/ 25978 w 1922669"/>
              <a:gd name="connsiteY7" fmla="*/ 1056207 h 2002511"/>
              <a:gd name="connsiteX8" fmla="*/ 37517 w 1922669"/>
              <a:gd name="connsiteY8" fmla="*/ 617754 h 2002511"/>
              <a:gd name="connsiteX9" fmla="*/ 349048 w 1922669"/>
              <a:gd name="connsiteY9" fmla="*/ 329298 h 2002511"/>
              <a:gd name="connsiteX10" fmla="*/ 845193 w 1922669"/>
              <a:gd name="connsiteY10" fmla="*/ 6228 h 2002511"/>
              <a:gd name="connsiteX11" fmla="*/ 919944 w 1922669"/>
              <a:gd name="connsiteY11" fmla="*/ 132 h 2002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22669" h="2002511">
                <a:moveTo>
                  <a:pt x="919944" y="132"/>
                </a:moveTo>
                <a:cubicBezTo>
                  <a:pt x="1102880" y="-3417"/>
                  <a:pt x="1338451" y="65361"/>
                  <a:pt x="1479795" y="156225"/>
                </a:cubicBezTo>
                <a:cubicBezTo>
                  <a:pt x="1641330" y="260070"/>
                  <a:pt x="1743251" y="450450"/>
                  <a:pt x="1814404" y="629293"/>
                </a:cubicBezTo>
                <a:cubicBezTo>
                  <a:pt x="1885556" y="808136"/>
                  <a:pt x="1954785" y="1044670"/>
                  <a:pt x="1906710" y="1229281"/>
                </a:cubicBezTo>
                <a:cubicBezTo>
                  <a:pt x="1858634" y="1413893"/>
                  <a:pt x="1706713" y="1608119"/>
                  <a:pt x="1525948" y="1736962"/>
                </a:cubicBezTo>
                <a:cubicBezTo>
                  <a:pt x="1345182" y="1865806"/>
                  <a:pt x="1037496" y="2008111"/>
                  <a:pt x="822116" y="2002342"/>
                </a:cubicBezTo>
                <a:cubicBezTo>
                  <a:pt x="606736" y="1996573"/>
                  <a:pt x="366355" y="1860037"/>
                  <a:pt x="233666" y="1702347"/>
                </a:cubicBezTo>
                <a:cubicBezTo>
                  <a:pt x="100976" y="1544658"/>
                  <a:pt x="58670" y="1236972"/>
                  <a:pt x="25978" y="1056207"/>
                </a:cubicBezTo>
                <a:cubicBezTo>
                  <a:pt x="-6714" y="875442"/>
                  <a:pt x="-14405" y="738905"/>
                  <a:pt x="37517" y="617754"/>
                </a:cubicBezTo>
                <a:cubicBezTo>
                  <a:pt x="89438" y="496603"/>
                  <a:pt x="214436" y="431220"/>
                  <a:pt x="349048" y="329298"/>
                </a:cubicBezTo>
                <a:cubicBezTo>
                  <a:pt x="483661" y="227377"/>
                  <a:pt x="656735" y="35074"/>
                  <a:pt x="845193" y="6228"/>
                </a:cubicBezTo>
                <a:cubicBezTo>
                  <a:pt x="868750" y="2622"/>
                  <a:pt x="893810" y="639"/>
                  <a:pt x="919944" y="132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651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2992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任意多边形 25"/>
          <p:cNvSpPr>
            <a:spLocks noGrp="1"/>
          </p:cNvSpPr>
          <p:nvPr>
            <p:ph type="pic" sz="quarter" idx="10"/>
          </p:nvPr>
        </p:nvSpPr>
        <p:spPr>
          <a:xfrm>
            <a:off x="1061029" y="2096432"/>
            <a:ext cx="3137939" cy="1912007"/>
          </a:xfrm>
          <a:custGeom>
            <a:avLst/>
            <a:gdLst>
              <a:gd name="connsiteX0" fmla="*/ 307941 w 3137939"/>
              <a:gd name="connsiteY0" fmla="*/ 425 h 1912007"/>
              <a:gd name="connsiteX1" fmla="*/ 1996626 w 3137939"/>
              <a:gd name="connsiteY1" fmla="*/ 26857 h 1912007"/>
              <a:gd name="connsiteX2" fmla="*/ 3003763 w 3137939"/>
              <a:gd name="connsiteY2" fmla="*/ 264438 h 1912007"/>
              <a:gd name="connsiteX3" fmla="*/ 3101727 w 3137939"/>
              <a:gd name="connsiteY3" fmla="*/ 1347323 h 1912007"/>
              <a:gd name="connsiteX4" fmla="*/ 2209740 w 3137939"/>
              <a:gd name="connsiteY4" fmla="*/ 1459227 h 1912007"/>
              <a:gd name="connsiteX5" fmla="*/ 2433166 w 3137939"/>
              <a:gd name="connsiteY5" fmla="*/ 1912007 h 1912007"/>
              <a:gd name="connsiteX6" fmla="*/ 1544617 w 3137939"/>
              <a:gd name="connsiteY6" fmla="*/ 1502267 h 1912007"/>
              <a:gd name="connsiteX7" fmla="*/ 460141 w 3137939"/>
              <a:gd name="connsiteY7" fmla="*/ 1474721 h 1912007"/>
              <a:gd name="connsiteX8" fmla="*/ 4695 w 3137939"/>
              <a:gd name="connsiteY8" fmla="*/ 925531 h 1912007"/>
              <a:gd name="connsiteX9" fmla="*/ 80316 w 3137939"/>
              <a:gd name="connsiteY9" fmla="*/ 47516 h 1912007"/>
              <a:gd name="connsiteX10" fmla="*/ 100940 w 3137939"/>
              <a:gd name="connsiteY10" fmla="*/ 4476 h 1912007"/>
              <a:gd name="connsiteX11" fmla="*/ 307941 w 3137939"/>
              <a:gd name="connsiteY11" fmla="*/ 425 h 1912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137939" h="1912007">
                <a:moveTo>
                  <a:pt x="307941" y="425"/>
                </a:moveTo>
                <a:cubicBezTo>
                  <a:pt x="816119" y="-3836"/>
                  <a:pt x="1485323" y="25351"/>
                  <a:pt x="1996626" y="26857"/>
                </a:cubicBezTo>
                <a:cubicBezTo>
                  <a:pt x="2391919" y="33744"/>
                  <a:pt x="2845646" y="-105706"/>
                  <a:pt x="3003763" y="264438"/>
                </a:cubicBezTo>
                <a:cubicBezTo>
                  <a:pt x="3070791" y="409052"/>
                  <a:pt x="3201409" y="1218203"/>
                  <a:pt x="3101727" y="1347323"/>
                </a:cubicBezTo>
                <a:cubicBezTo>
                  <a:pt x="2983139" y="1538420"/>
                  <a:pt x="2397075" y="1454062"/>
                  <a:pt x="2209740" y="1459227"/>
                </a:cubicBezTo>
                <a:cubicBezTo>
                  <a:pt x="2276768" y="1603841"/>
                  <a:pt x="2364420" y="1746734"/>
                  <a:pt x="2433166" y="1912007"/>
                </a:cubicBezTo>
                <a:cubicBezTo>
                  <a:pt x="2075684" y="1819041"/>
                  <a:pt x="1900381" y="1553915"/>
                  <a:pt x="1544617" y="1502267"/>
                </a:cubicBezTo>
                <a:cubicBezTo>
                  <a:pt x="1209478" y="1471278"/>
                  <a:pt x="814185" y="1483329"/>
                  <a:pt x="460141" y="1474721"/>
                </a:cubicBezTo>
                <a:cubicBezTo>
                  <a:pt x="63129" y="1466113"/>
                  <a:pt x="-22804" y="1364539"/>
                  <a:pt x="4695" y="925531"/>
                </a:cubicBezTo>
                <a:cubicBezTo>
                  <a:pt x="35631" y="632860"/>
                  <a:pt x="39068" y="350518"/>
                  <a:pt x="80316" y="47516"/>
                </a:cubicBezTo>
                <a:lnTo>
                  <a:pt x="100940" y="4476"/>
                </a:lnTo>
                <a:cubicBezTo>
                  <a:pt x="166034" y="2324"/>
                  <a:pt x="235345" y="1033"/>
                  <a:pt x="307941" y="425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5" name="任意多边形 24"/>
          <p:cNvSpPr>
            <a:spLocks noGrp="1"/>
          </p:cNvSpPr>
          <p:nvPr>
            <p:ph type="pic" sz="quarter" idx="11"/>
          </p:nvPr>
        </p:nvSpPr>
        <p:spPr>
          <a:xfrm>
            <a:off x="4529706" y="2096432"/>
            <a:ext cx="3136393" cy="1912007"/>
          </a:xfrm>
          <a:custGeom>
            <a:avLst/>
            <a:gdLst>
              <a:gd name="connsiteX0" fmla="*/ 307790 w 3136393"/>
              <a:gd name="connsiteY0" fmla="*/ 425 h 1912007"/>
              <a:gd name="connsiteX1" fmla="*/ 1995642 w 3136393"/>
              <a:gd name="connsiteY1" fmla="*/ 26857 h 1912007"/>
              <a:gd name="connsiteX2" fmla="*/ 3002283 w 3136393"/>
              <a:gd name="connsiteY2" fmla="*/ 264438 h 1912007"/>
              <a:gd name="connsiteX3" fmla="*/ 3100199 w 3136393"/>
              <a:gd name="connsiteY3" fmla="*/ 1347323 h 1912007"/>
              <a:gd name="connsiteX4" fmla="*/ 2208652 w 3136393"/>
              <a:gd name="connsiteY4" fmla="*/ 1459227 h 1912007"/>
              <a:gd name="connsiteX5" fmla="*/ 2431968 w 3136393"/>
              <a:gd name="connsiteY5" fmla="*/ 1912007 h 1912007"/>
              <a:gd name="connsiteX6" fmla="*/ 1543856 w 3136393"/>
              <a:gd name="connsiteY6" fmla="*/ 1502267 h 1912007"/>
              <a:gd name="connsiteX7" fmla="*/ 459914 w 3136393"/>
              <a:gd name="connsiteY7" fmla="*/ 1474721 h 1912007"/>
              <a:gd name="connsiteX8" fmla="*/ 4692 w 3136393"/>
              <a:gd name="connsiteY8" fmla="*/ 925531 h 1912007"/>
              <a:gd name="connsiteX9" fmla="*/ 80276 w 3136393"/>
              <a:gd name="connsiteY9" fmla="*/ 47516 h 1912007"/>
              <a:gd name="connsiteX10" fmla="*/ 100890 w 3136393"/>
              <a:gd name="connsiteY10" fmla="*/ 4476 h 1912007"/>
              <a:gd name="connsiteX11" fmla="*/ 307790 w 3136393"/>
              <a:gd name="connsiteY11" fmla="*/ 425 h 1912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136393" h="1912007">
                <a:moveTo>
                  <a:pt x="307790" y="425"/>
                </a:moveTo>
                <a:cubicBezTo>
                  <a:pt x="815717" y="-3836"/>
                  <a:pt x="1484592" y="25351"/>
                  <a:pt x="1995642" y="26857"/>
                </a:cubicBezTo>
                <a:cubicBezTo>
                  <a:pt x="2390740" y="33744"/>
                  <a:pt x="2844244" y="-105706"/>
                  <a:pt x="3002283" y="264438"/>
                </a:cubicBezTo>
                <a:cubicBezTo>
                  <a:pt x="3069278" y="409052"/>
                  <a:pt x="3199832" y="1218203"/>
                  <a:pt x="3100199" y="1347323"/>
                </a:cubicBezTo>
                <a:cubicBezTo>
                  <a:pt x="2981669" y="1538420"/>
                  <a:pt x="2395894" y="1454062"/>
                  <a:pt x="2208652" y="1459227"/>
                </a:cubicBezTo>
                <a:cubicBezTo>
                  <a:pt x="2275646" y="1603841"/>
                  <a:pt x="2363255" y="1746734"/>
                  <a:pt x="2431968" y="1912007"/>
                </a:cubicBezTo>
                <a:cubicBezTo>
                  <a:pt x="2074662" y="1819041"/>
                  <a:pt x="1899445" y="1553915"/>
                  <a:pt x="1543856" y="1502267"/>
                </a:cubicBezTo>
                <a:cubicBezTo>
                  <a:pt x="1208882" y="1471278"/>
                  <a:pt x="813784" y="1483329"/>
                  <a:pt x="459914" y="1474721"/>
                </a:cubicBezTo>
                <a:cubicBezTo>
                  <a:pt x="63098" y="1466113"/>
                  <a:pt x="-22793" y="1364539"/>
                  <a:pt x="4692" y="925531"/>
                </a:cubicBezTo>
                <a:cubicBezTo>
                  <a:pt x="35613" y="632860"/>
                  <a:pt x="39049" y="350518"/>
                  <a:pt x="80276" y="47516"/>
                </a:cubicBezTo>
                <a:lnTo>
                  <a:pt x="100890" y="4476"/>
                </a:lnTo>
                <a:cubicBezTo>
                  <a:pt x="165953" y="2324"/>
                  <a:pt x="235229" y="1033"/>
                  <a:pt x="307790" y="425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4" name="任意多边形 23"/>
          <p:cNvSpPr>
            <a:spLocks noGrp="1"/>
          </p:cNvSpPr>
          <p:nvPr>
            <p:ph type="pic" sz="quarter" idx="12"/>
          </p:nvPr>
        </p:nvSpPr>
        <p:spPr>
          <a:xfrm>
            <a:off x="7996817" y="2096432"/>
            <a:ext cx="3137938" cy="1912007"/>
          </a:xfrm>
          <a:custGeom>
            <a:avLst/>
            <a:gdLst>
              <a:gd name="connsiteX0" fmla="*/ 307942 w 3137938"/>
              <a:gd name="connsiteY0" fmla="*/ 425 h 1912007"/>
              <a:gd name="connsiteX1" fmla="*/ 1996625 w 3137938"/>
              <a:gd name="connsiteY1" fmla="*/ 26857 h 1912007"/>
              <a:gd name="connsiteX2" fmla="*/ 3003762 w 3137938"/>
              <a:gd name="connsiteY2" fmla="*/ 264438 h 1912007"/>
              <a:gd name="connsiteX3" fmla="*/ 3101725 w 3137938"/>
              <a:gd name="connsiteY3" fmla="*/ 1347323 h 1912007"/>
              <a:gd name="connsiteX4" fmla="*/ 2209739 w 3137938"/>
              <a:gd name="connsiteY4" fmla="*/ 1459227 h 1912007"/>
              <a:gd name="connsiteX5" fmla="*/ 2433165 w 3137938"/>
              <a:gd name="connsiteY5" fmla="*/ 1912007 h 1912007"/>
              <a:gd name="connsiteX6" fmla="*/ 1544617 w 3137938"/>
              <a:gd name="connsiteY6" fmla="*/ 1502267 h 1912007"/>
              <a:gd name="connsiteX7" fmla="*/ 460140 w 3137938"/>
              <a:gd name="connsiteY7" fmla="*/ 1474721 h 1912007"/>
              <a:gd name="connsiteX8" fmla="*/ 4695 w 3137938"/>
              <a:gd name="connsiteY8" fmla="*/ 925531 h 1912007"/>
              <a:gd name="connsiteX9" fmla="*/ 80316 w 3137938"/>
              <a:gd name="connsiteY9" fmla="*/ 47516 h 1912007"/>
              <a:gd name="connsiteX10" fmla="*/ 100940 w 3137938"/>
              <a:gd name="connsiteY10" fmla="*/ 4476 h 1912007"/>
              <a:gd name="connsiteX11" fmla="*/ 307942 w 3137938"/>
              <a:gd name="connsiteY11" fmla="*/ 425 h 1912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137938" h="1912007">
                <a:moveTo>
                  <a:pt x="307942" y="425"/>
                </a:moveTo>
                <a:cubicBezTo>
                  <a:pt x="816119" y="-3836"/>
                  <a:pt x="1485323" y="25351"/>
                  <a:pt x="1996625" y="26857"/>
                </a:cubicBezTo>
                <a:cubicBezTo>
                  <a:pt x="2391918" y="33744"/>
                  <a:pt x="2845645" y="-105706"/>
                  <a:pt x="3003762" y="264438"/>
                </a:cubicBezTo>
                <a:cubicBezTo>
                  <a:pt x="3070789" y="409052"/>
                  <a:pt x="3201408" y="1218203"/>
                  <a:pt x="3101725" y="1347323"/>
                </a:cubicBezTo>
                <a:cubicBezTo>
                  <a:pt x="2983138" y="1538420"/>
                  <a:pt x="2397074" y="1454062"/>
                  <a:pt x="2209739" y="1459227"/>
                </a:cubicBezTo>
                <a:cubicBezTo>
                  <a:pt x="2276767" y="1603841"/>
                  <a:pt x="2364419" y="1746734"/>
                  <a:pt x="2433165" y="1912007"/>
                </a:cubicBezTo>
                <a:cubicBezTo>
                  <a:pt x="2075684" y="1819041"/>
                  <a:pt x="1900380" y="1553915"/>
                  <a:pt x="1544617" y="1502267"/>
                </a:cubicBezTo>
                <a:cubicBezTo>
                  <a:pt x="1209477" y="1471278"/>
                  <a:pt x="814185" y="1483329"/>
                  <a:pt x="460140" y="1474721"/>
                </a:cubicBezTo>
                <a:cubicBezTo>
                  <a:pt x="63129" y="1466113"/>
                  <a:pt x="-22804" y="1364539"/>
                  <a:pt x="4695" y="925531"/>
                </a:cubicBezTo>
                <a:cubicBezTo>
                  <a:pt x="35631" y="632860"/>
                  <a:pt x="39068" y="350518"/>
                  <a:pt x="80316" y="47516"/>
                </a:cubicBezTo>
                <a:lnTo>
                  <a:pt x="100940" y="4476"/>
                </a:lnTo>
                <a:cubicBezTo>
                  <a:pt x="166034" y="2324"/>
                  <a:pt x="235345" y="1033"/>
                  <a:pt x="307942" y="425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4302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>
            <a:spLocks noGrp="1"/>
          </p:cNvSpPr>
          <p:nvPr>
            <p:ph type="pic" sz="quarter" idx="10"/>
          </p:nvPr>
        </p:nvSpPr>
        <p:spPr>
          <a:xfrm>
            <a:off x="1047215" y="2155392"/>
            <a:ext cx="2378157" cy="3267943"/>
          </a:xfrm>
          <a:custGeom>
            <a:avLst/>
            <a:gdLst>
              <a:gd name="connsiteX0" fmla="*/ 256579 w 2378157"/>
              <a:gd name="connsiteY0" fmla="*/ 59 h 3267943"/>
              <a:gd name="connsiteX1" fmla="*/ 744904 w 2378157"/>
              <a:gd name="connsiteY1" fmla="*/ 37090 h 3267943"/>
              <a:gd name="connsiteX2" fmla="*/ 1561120 w 2378157"/>
              <a:gd name="connsiteY2" fmla="*/ 105108 h 3267943"/>
              <a:gd name="connsiteX3" fmla="*/ 2207291 w 2378157"/>
              <a:gd name="connsiteY3" fmla="*/ 37090 h 3267943"/>
              <a:gd name="connsiteX4" fmla="*/ 2377335 w 2378157"/>
              <a:gd name="connsiteY4" fmla="*/ 218471 h 3267943"/>
              <a:gd name="connsiteX5" fmla="*/ 2275308 w 2378157"/>
              <a:gd name="connsiteY5" fmla="*/ 989341 h 3267943"/>
              <a:gd name="connsiteX6" fmla="*/ 2354662 w 2378157"/>
              <a:gd name="connsiteY6" fmla="*/ 1862238 h 3267943"/>
              <a:gd name="connsiteX7" fmla="*/ 2297981 w 2378157"/>
              <a:gd name="connsiteY7" fmla="*/ 2667118 h 3267943"/>
              <a:gd name="connsiteX8" fmla="*/ 2320653 w 2378157"/>
              <a:gd name="connsiteY8" fmla="*/ 3154580 h 3267943"/>
              <a:gd name="connsiteX9" fmla="*/ 2116600 w 2378157"/>
              <a:gd name="connsiteY9" fmla="*/ 3233934 h 3267943"/>
              <a:gd name="connsiteX10" fmla="*/ 1617802 w 2378157"/>
              <a:gd name="connsiteY10" fmla="*/ 3211261 h 3267943"/>
              <a:gd name="connsiteX11" fmla="*/ 1119003 w 2378157"/>
              <a:gd name="connsiteY11" fmla="*/ 3267943 h 3267943"/>
              <a:gd name="connsiteX12" fmla="*/ 359469 w 2378157"/>
              <a:gd name="connsiteY12" fmla="*/ 3211261 h 3267943"/>
              <a:gd name="connsiteX13" fmla="*/ 110070 w 2378157"/>
              <a:gd name="connsiteY13" fmla="*/ 3177252 h 3267943"/>
              <a:gd name="connsiteX14" fmla="*/ 98733 w 2378157"/>
              <a:gd name="connsiteY14" fmla="*/ 2655781 h 3267943"/>
              <a:gd name="connsiteX15" fmla="*/ 42052 w 2378157"/>
              <a:gd name="connsiteY15" fmla="*/ 2009611 h 3267943"/>
              <a:gd name="connsiteX16" fmla="*/ 121406 w 2378157"/>
              <a:gd name="connsiteY16" fmla="*/ 1204732 h 3267943"/>
              <a:gd name="connsiteX17" fmla="*/ 53388 w 2378157"/>
              <a:gd name="connsiteY17" fmla="*/ 501879 h 3267943"/>
              <a:gd name="connsiteX18" fmla="*/ 53389 w 2378157"/>
              <a:gd name="connsiteY18" fmla="*/ 37090 h 3267943"/>
              <a:gd name="connsiteX19" fmla="*/ 256579 w 2378157"/>
              <a:gd name="connsiteY19" fmla="*/ 59 h 3267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378157" h="3267943">
                <a:moveTo>
                  <a:pt x="256579" y="59"/>
                </a:moveTo>
                <a:cubicBezTo>
                  <a:pt x="402010" y="1516"/>
                  <a:pt x="587849" y="30005"/>
                  <a:pt x="744904" y="37090"/>
                </a:cubicBezTo>
                <a:cubicBezTo>
                  <a:pt x="996193" y="48426"/>
                  <a:pt x="1317389" y="105108"/>
                  <a:pt x="1561120" y="105108"/>
                </a:cubicBezTo>
                <a:cubicBezTo>
                  <a:pt x="1804851" y="105108"/>
                  <a:pt x="2071255" y="18196"/>
                  <a:pt x="2207291" y="37090"/>
                </a:cubicBezTo>
                <a:cubicBezTo>
                  <a:pt x="2343326" y="55983"/>
                  <a:pt x="2365999" y="59763"/>
                  <a:pt x="2377335" y="218471"/>
                </a:cubicBezTo>
                <a:cubicBezTo>
                  <a:pt x="2388672" y="377180"/>
                  <a:pt x="2279087" y="715380"/>
                  <a:pt x="2275308" y="989341"/>
                </a:cubicBezTo>
                <a:cubicBezTo>
                  <a:pt x="2271529" y="1263303"/>
                  <a:pt x="2350884" y="1582609"/>
                  <a:pt x="2354662" y="1862238"/>
                </a:cubicBezTo>
                <a:cubicBezTo>
                  <a:pt x="2358441" y="2141868"/>
                  <a:pt x="2303649" y="2451728"/>
                  <a:pt x="2297981" y="2667118"/>
                </a:cubicBezTo>
                <a:cubicBezTo>
                  <a:pt x="2292313" y="2882508"/>
                  <a:pt x="2350884" y="3060111"/>
                  <a:pt x="2320653" y="3154580"/>
                </a:cubicBezTo>
                <a:cubicBezTo>
                  <a:pt x="2290423" y="3249049"/>
                  <a:pt x="2233742" y="3224487"/>
                  <a:pt x="2116600" y="3233934"/>
                </a:cubicBezTo>
                <a:cubicBezTo>
                  <a:pt x="1999458" y="3243381"/>
                  <a:pt x="1784068" y="3205593"/>
                  <a:pt x="1617802" y="3211261"/>
                </a:cubicBezTo>
                <a:cubicBezTo>
                  <a:pt x="1451536" y="3216929"/>
                  <a:pt x="1328725" y="3267943"/>
                  <a:pt x="1119003" y="3267943"/>
                </a:cubicBezTo>
                <a:cubicBezTo>
                  <a:pt x="909281" y="3267943"/>
                  <a:pt x="527624" y="3226376"/>
                  <a:pt x="359469" y="3211261"/>
                </a:cubicBezTo>
                <a:cubicBezTo>
                  <a:pt x="191314" y="3196146"/>
                  <a:pt x="153526" y="3269832"/>
                  <a:pt x="110070" y="3177252"/>
                </a:cubicBezTo>
                <a:cubicBezTo>
                  <a:pt x="66614" y="3084672"/>
                  <a:pt x="110069" y="2850388"/>
                  <a:pt x="98733" y="2655781"/>
                </a:cubicBezTo>
                <a:cubicBezTo>
                  <a:pt x="87397" y="2461174"/>
                  <a:pt x="38273" y="2251452"/>
                  <a:pt x="42052" y="2009611"/>
                </a:cubicBezTo>
                <a:cubicBezTo>
                  <a:pt x="45831" y="1767769"/>
                  <a:pt x="119517" y="1456020"/>
                  <a:pt x="121406" y="1204732"/>
                </a:cubicBezTo>
                <a:cubicBezTo>
                  <a:pt x="123295" y="953444"/>
                  <a:pt x="62835" y="683261"/>
                  <a:pt x="53388" y="501879"/>
                </a:cubicBezTo>
                <a:cubicBezTo>
                  <a:pt x="43941" y="320498"/>
                  <a:pt x="-61864" y="114555"/>
                  <a:pt x="53389" y="37090"/>
                </a:cubicBezTo>
                <a:cubicBezTo>
                  <a:pt x="96609" y="8041"/>
                  <a:pt x="169320" y="-816"/>
                  <a:pt x="256579" y="59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9" name="任意多边形 8"/>
          <p:cNvSpPr>
            <a:spLocks noGrp="1"/>
          </p:cNvSpPr>
          <p:nvPr>
            <p:ph type="pic" sz="quarter" idx="11"/>
          </p:nvPr>
        </p:nvSpPr>
        <p:spPr>
          <a:xfrm>
            <a:off x="6268139" y="2155392"/>
            <a:ext cx="2378157" cy="3267943"/>
          </a:xfrm>
          <a:custGeom>
            <a:avLst/>
            <a:gdLst>
              <a:gd name="connsiteX0" fmla="*/ 256579 w 2378157"/>
              <a:gd name="connsiteY0" fmla="*/ 59 h 3267943"/>
              <a:gd name="connsiteX1" fmla="*/ 744904 w 2378157"/>
              <a:gd name="connsiteY1" fmla="*/ 37090 h 3267943"/>
              <a:gd name="connsiteX2" fmla="*/ 1561120 w 2378157"/>
              <a:gd name="connsiteY2" fmla="*/ 105108 h 3267943"/>
              <a:gd name="connsiteX3" fmla="*/ 2207291 w 2378157"/>
              <a:gd name="connsiteY3" fmla="*/ 37090 h 3267943"/>
              <a:gd name="connsiteX4" fmla="*/ 2377335 w 2378157"/>
              <a:gd name="connsiteY4" fmla="*/ 218471 h 3267943"/>
              <a:gd name="connsiteX5" fmla="*/ 2275308 w 2378157"/>
              <a:gd name="connsiteY5" fmla="*/ 989341 h 3267943"/>
              <a:gd name="connsiteX6" fmla="*/ 2354662 w 2378157"/>
              <a:gd name="connsiteY6" fmla="*/ 1862238 h 3267943"/>
              <a:gd name="connsiteX7" fmla="*/ 2297981 w 2378157"/>
              <a:gd name="connsiteY7" fmla="*/ 2667118 h 3267943"/>
              <a:gd name="connsiteX8" fmla="*/ 2320653 w 2378157"/>
              <a:gd name="connsiteY8" fmla="*/ 3154580 h 3267943"/>
              <a:gd name="connsiteX9" fmla="*/ 2116600 w 2378157"/>
              <a:gd name="connsiteY9" fmla="*/ 3233934 h 3267943"/>
              <a:gd name="connsiteX10" fmla="*/ 1617802 w 2378157"/>
              <a:gd name="connsiteY10" fmla="*/ 3211261 h 3267943"/>
              <a:gd name="connsiteX11" fmla="*/ 1119003 w 2378157"/>
              <a:gd name="connsiteY11" fmla="*/ 3267943 h 3267943"/>
              <a:gd name="connsiteX12" fmla="*/ 359469 w 2378157"/>
              <a:gd name="connsiteY12" fmla="*/ 3211261 h 3267943"/>
              <a:gd name="connsiteX13" fmla="*/ 110070 w 2378157"/>
              <a:gd name="connsiteY13" fmla="*/ 3177252 h 3267943"/>
              <a:gd name="connsiteX14" fmla="*/ 98733 w 2378157"/>
              <a:gd name="connsiteY14" fmla="*/ 2655781 h 3267943"/>
              <a:gd name="connsiteX15" fmla="*/ 42052 w 2378157"/>
              <a:gd name="connsiteY15" fmla="*/ 2009611 h 3267943"/>
              <a:gd name="connsiteX16" fmla="*/ 121406 w 2378157"/>
              <a:gd name="connsiteY16" fmla="*/ 1204732 h 3267943"/>
              <a:gd name="connsiteX17" fmla="*/ 53388 w 2378157"/>
              <a:gd name="connsiteY17" fmla="*/ 501879 h 3267943"/>
              <a:gd name="connsiteX18" fmla="*/ 53389 w 2378157"/>
              <a:gd name="connsiteY18" fmla="*/ 37090 h 3267943"/>
              <a:gd name="connsiteX19" fmla="*/ 256579 w 2378157"/>
              <a:gd name="connsiteY19" fmla="*/ 59 h 3267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378157" h="3267943">
                <a:moveTo>
                  <a:pt x="256579" y="59"/>
                </a:moveTo>
                <a:cubicBezTo>
                  <a:pt x="402011" y="1516"/>
                  <a:pt x="587849" y="30005"/>
                  <a:pt x="744904" y="37090"/>
                </a:cubicBezTo>
                <a:cubicBezTo>
                  <a:pt x="996193" y="48426"/>
                  <a:pt x="1317389" y="105108"/>
                  <a:pt x="1561120" y="105108"/>
                </a:cubicBezTo>
                <a:cubicBezTo>
                  <a:pt x="1804851" y="105108"/>
                  <a:pt x="2071255" y="18196"/>
                  <a:pt x="2207291" y="37090"/>
                </a:cubicBezTo>
                <a:cubicBezTo>
                  <a:pt x="2343326" y="55983"/>
                  <a:pt x="2365999" y="59763"/>
                  <a:pt x="2377335" y="218471"/>
                </a:cubicBezTo>
                <a:cubicBezTo>
                  <a:pt x="2388672" y="377180"/>
                  <a:pt x="2279087" y="715380"/>
                  <a:pt x="2275308" y="989341"/>
                </a:cubicBezTo>
                <a:cubicBezTo>
                  <a:pt x="2271529" y="1263303"/>
                  <a:pt x="2350884" y="1582609"/>
                  <a:pt x="2354662" y="1862238"/>
                </a:cubicBezTo>
                <a:cubicBezTo>
                  <a:pt x="2358441" y="2141868"/>
                  <a:pt x="2303649" y="2451728"/>
                  <a:pt x="2297981" y="2667118"/>
                </a:cubicBezTo>
                <a:cubicBezTo>
                  <a:pt x="2292313" y="2882508"/>
                  <a:pt x="2350884" y="3060111"/>
                  <a:pt x="2320653" y="3154580"/>
                </a:cubicBezTo>
                <a:cubicBezTo>
                  <a:pt x="2290423" y="3249049"/>
                  <a:pt x="2233742" y="3224487"/>
                  <a:pt x="2116600" y="3233934"/>
                </a:cubicBezTo>
                <a:cubicBezTo>
                  <a:pt x="1999458" y="3243381"/>
                  <a:pt x="1784068" y="3205593"/>
                  <a:pt x="1617802" y="3211261"/>
                </a:cubicBezTo>
                <a:cubicBezTo>
                  <a:pt x="1451536" y="3216929"/>
                  <a:pt x="1328725" y="3267943"/>
                  <a:pt x="1119003" y="3267943"/>
                </a:cubicBezTo>
                <a:cubicBezTo>
                  <a:pt x="909281" y="3267943"/>
                  <a:pt x="527624" y="3226376"/>
                  <a:pt x="359469" y="3211261"/>
                </a:cubicBezTo>
                <a:cubicBezTo>
                  <a:pt x="191314" y="3196146"/>
                  <a:pt x="153526" y="3269832"/>
                  <a:pt x="110070" y="3177252"/>
                </a:cubicBezTo>
                <a:cubicBezTo>
                  <a:pt x="66614" y="3084672"/>
                  <a:pt x="110069" y="2850388"/>
                  <a:pt x="98733" y="2655781"/>
                </a:cubicBezTo>
                <a:cubicBezTo>
                  <a:pt x="87397" y="2461174"/>
                  <a:pt x="38273" y="2251452"/>
                  <a:pt x="42052" y="2009611"/>
                </a:cubicBezTo>
                <a:cubicBezTo>
                  <a:pt x="45831" y="1767769"/>
                  <a:pt x="119517" y="1456020"/>
                  <a:pt x="121406" y="1204732"/>
                </a:cubicBezTo>
                <a:cubicBezTo>
                  <a:pt x="123296" y="953444"/>
                  <a:pt x="62835" y="683261"/>
                  <a:pt x="53388" y="501879"/>
                </a:cubicBezTo>
                <a:cubicBezTo>
                  <a:pt x="43941" y="320498"/>
                  <a:pt x="-61864" y="114555"/>
                  <a:pt x="53389" y="37090"/>
                </a:cubicBezTo>
                <a:cubicBezTo>
                  <a:pt x="96609" y="8041"/>
                  <a:pt x="169321" y="-816"/>
                  <a:pt x="256579" y="59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1795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>
            <a:spLocks noGrp="1"/>
          </p:cNvSpPr>
          <p:nvPr>
            <p:ph type="pic" sz="quarter" idx="10"/>
          </p:nvPr>
        </p:nvSpPr>
        <p:spPr>
          <a:xfrm>
            <a:off x="6781100" y="1754269"/>
            <a:ext cx="4249759" cy="2015064"/>
          </a:xfrm>
          <a:custGeom>
            <a:avLst/>
            <a:gdLst>
              <a:gd name="connsiteX0" fmla="*/ 4028210 w 4249759"/>
              <a:gd name="connsiteY0" fmla="*/ 212 h 2015064"/>
              <a:gd name="connsiteX1" fmla="*/ 4201528 w 4249759"/>
              <a:gd name="connsiteY1" fmla="*/ 45238 h 2015064"/>
              <a:gd name="connsiteX2" fmla="*/ 4201528 w 4249759"/>
              <a:gd name="connsiteY2" fmla="*/ 631174 h 2015064"/>
              <a:gd name="connsiteX3" fmla="*/ 4113076 w 4249759"/>
              <a:gd name="connsiteY3" fmla="*/ 1322771 h 2015064"/>
              <a:gd name="connsiteX4" fmla="*/ 4201528 w 4249759"/>
              <a:gd name="connsiteY4" fmla="*/ 1870286 h 2015064"/>
              <a:gd name="connsiteX5" fmla="*/ 3965657 w 4249759"/>
              <a:gd name="connsiteY5" fmla="*/ 2014368 h 2015064"/>
              <a:gd name="connsiteX6" fmla="*/ 2963210 w 4249759"/>
              <a:gd name="connsiteY6" fmla="*/ 1927919 h 2015064"/>
              <a:gd name="connsiteX7" fmla="*/ 1828085 w 4249759"/>
              <a:gd name="connsiteY7" fmla="*/ 1995157 h 2015064"/>
              <a:gd name="connsiteX8" fmla="*/ 781411 w 4249759"/>
              <a:gd name="connsiteY8" fmla="*/ 1947130 h 2015064"/>
              <a:gd name="connsiteX9" fmla="*/ 147510 w 4249759"/>
              <a:gd name="connsiteY9" fmla="*/ 1966341 h 2015064"/>
              <a:gd name="connsiteX10" fmla="*/ 44317 w 4249759"/>
              <a:gd name="connsiteY10" fmla="*/ 1793441 h 2015064"/>
              <a:gd name="connsiteX11" fmla="*/ 73801 w 4249759"/>
              <a:gd name="connsiteY11" fmla="*/ 1370799 h 2015064"/>
              <a:gd name="connsiteX12" fmla="*/ 91 w 4249759"/>
              <a:gd name="connsiteY12" fmla="*/ 948156 h 2015064"/>
              <a:gd name="connsiteX13" fmla="*/ 59286 w 4249759"/>
              <a:gd name="connsiteY13" fmla="*/ 341482 h 2015064"/>
              <a:gd name="connsiteX14" fmla="*/ 88998 w 4249759"/>
              <a:gd name="connsiteY14" fmla="*/ 19476 h 2015064"/>
              <a:gd name="connsiteX15" fmla="*/ 796153 w 4249759"/>
              <a:gd name="connsiteY15" fmla="*/ 83659 h 2015064"/>
              <a:gd name="connsiteX16" fmla="*/ 1636440 w 4249759"/>
              <a:gd name="connsiteY16" fmla="*/ 35632 h 2015064"/>
              <a:gd name="connsiteX17" fmla="*/ 2683113 w 4249759"/>
              <a:gd name="connsiteY17" fmla="*/ 102871 h 2015064"/>
              <a:gd name="connsiteX18" fmla="*/ 3597110 w 4249759"/>
              <a:gd name="connsiteY18" fmla="*/ 45237 h 2015064"/>
              <a:gd name="connsiteX19" fmla="*/ 4028210 w 4249759"/>
              <a:gd name="connsiteY19" fmla="*/ 212 h 2015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249759" h="2015064">
                <a:moveTo>
                  <a:pt x="4028210" y="212"/>
                </a:moveTo>
                <a:cubicBezTo>
                  <a:pt x="4102481" y="-1664"/>
                  <a:pt x="4163752" y="8617"/>
                  <a:pt x="4201528" y="45238"/>
                </a:cubicBezTo>
                <a:cubicBezTo>
                  <a:pt x="4302264" y="142894"/>
                  <a:pt x="4216269" y="418252"/>
                  <a:pt x="4201528" y="631174"/>
                </a:cubicBezTo>
                <a:cubicBezTo>
                  <a:pt x="4186786" y="844096"/>
                  <a:pt x="4113076" y="1116253"/>
                  <a:pt x="4113076" y="1322771"/>
                </a:cubicBezTo>
                <a:cubicBezTo>
                  <a:pt x="4113076" y="1529290"/>
                  <a:pt x="4226097" y="1755020"/>
                  <a:pt x="4201528" y="1870286"/>
                </a:cubicBezTo>
                <a:cubicBezTo>
                  <a:pt x="4176959" y="1985552"/>
                  <a:pt x="4172044" y="2004763"/>
                  <a:pt x="3965657" y="2014368"/>
                </a:cubicBezTo>
                <a:cubicBezTo>
                  <a:pt x="3759271" y="2023974"/>
                  <a:pt x="3319472" y="1931120"/>
                  <a:pt x="2963210" y="1927919"/>
                </a:cubicBezTo>
                <a:cubicBezTo>
                  <a:pt x="2606947" y="1924717"/>
                  <a:pt x="2191718" y="1991955"/>
                  <a:pt x="1828085" y="1995157"/>
                </a:cubicBezTo>
                <a:cubicBezTo>
                  <a:pt x="1464452" y="1998359"/>
                  <a:pt x="1061506" y="1951933"/>
                  <a:pt x="781411" y="1947130"/>
                </a:cubicBezTo>
                <a:cubicBezTo>
                  <a:pt x="501315" y="1942327"/>
                  <a:pt x="270359" y="1991955"/>
                  <a:pt x="147510" y="1966341"/>
                </a:cubicBezTo>
                <a:cubicBezTo>
                  <a:pt x="24661" y="1940726"/>
                  <a:pt x="56601" y="1892698"/>
                  <a:pt x="44317" y="1793441"/>
                </a:cubicBezTo>
                <a:cubicBezTo>
                  <a:pt x="32032" y="1694184"/>
                  <a:pt x="81172" y="1511680"/>
                  <a:pt x="73801" y="1370799"/>
                </a:cubicBezTo>
                <a:cubicBezTo>
                  <a:pt x="66430" y="1229918"/>
                  <a:pt x="2510" y="1119709"/>
                  <a:pt x="91" y="948156"/>
                </a:cubicBezTo>
                <a:cubicBezTo>
                  <a:pt x="-2328" y="776603"/>
                  <a:pt x="44468" y="496262"/>
                  <a:pt x="59286" y="341482"/>
                </a:cubicBezTo>
                <a:cubicBezTo>
                  <a:pt x="74104" y="186702"/>
                  <a:pt x="-33813" y="62447"/>
                  <a:pt x="88998" y="19476"/>
                </a:cubicBezTo>
                <a:cubicBezTo>
                  <a:pt x="211809" y="-23494"/>
                  <a:pt x="538246" y="80967"/>
                  <a:pt x="796153" y="83659"/>
                </a:cubicBezTo>
                <a:cubicBezTo>
                  <a:pt x="1054060" y="86352"/>
                  <a:pt x="1321947" y="32430"/>
                  <a:pt x="1636440" y="35632"/>
                </a:cubicBezTo>
                <a:cubicBezTo>
                  <a:pt x="1950933" y="38834"/>
                  <a:pt x="2356335" y="101270"/>
                  <a:pt x="2683113" y="102871"/>
                </a:cubicBezTo>
                <a:cubicBezTo>
                  <a:pt x="3009891" y="104472"/>
                  <a:pt x="3361240" y="53242"/>
                  <a:pt x="3597110" y="45237"/>
                </a:cubicBezTo>
                <a:cubicBezTo>
                  <a:pt x="3744529" y="40235"/>
                  <a:pt x="3904425" y="3339"/>
                  <a:pt x="4028210" y="212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9" name="任意多边形 8"/>
          <p:cNvSpPr>
            <a:spLocks noGrp="1"/>
          </p:cNvSpPr>
          <p:nvPr>
            <p:ph type="pic" sz="quarter" idx="11"/>
          </p:nvPr>
        </p:nvSpPr>
        <p:spPr>
          <a:xfrm>
            <a:off x="6781100" y="4119685"/>
            <a:ext cx="4249759" cy="2015064"/>
          </a:xfrm>
          <a:custGeom>
            <a:avLst/>
            <a:gdLst>
              <a:gd name="connsiteX0" fmla="*/ 4028210 w 4249759"/>
              <a:gd name="connsiteY0" fmla="*/ 212 h 2015064"/>
              <a:gd name="connsiteX1" fmla="*/ 4201528 w 4249759"/>
              <a:gd name="connsiteY1" fmla="*/ 45238 h 2015064"/>
              <a:gd name="connsiteX2" fmla="*/ 4201528 w 4249759"/>
              <a:gd name="connsiteY2" fmla="*/ 631174 h 2015064"/>
              <a:gd name="connsiteX3" fmla="*/ 4113076 w 4249759"/>
              <a:gd name="connsiteY3" fmla="*/ 1322771 h 2015064"/>
              <a:gd name="connsiteX4" fmla="*/ 4201528 w 4249759"/>
              <a:gd name="connsiteY4" fmla="*/ 1870286 h 2015064"/>
              <a:gd name="connsiteX5" fmla="*/ 3965657 w 4249759"/>
              <a:gd name="connsiteY5" fmla="*/ 2014368 h 2015064"/>
              <a:gd name="connsiteX6" fmla="*/ 2963210 w 4249759"/>
              <a:gd name="connsiteY6" fmla="*/ 1927919 h 2015064"/>
              <a:gd name="connsiteX7" fmla="*/ 1828085 w 4249759"/>
              <a:gd name="connsiteY7" fmla="*/ 1995157 h 2015064"/>
              <a:gd name="connsiteX8" fmla="*/ 781411 w 4249759"/>
              <a:gd name="connsiteY8" fmla="*/ 1947130 h 2015064"/>
              <a:gd name="connsiteX9" fmla="*/ 147510 w 4249759"/>
              <a:gd name="connsiteY9" fmla="*/ 1966341 h 2015064"/>
              <a:gd name="connsiteX10" fmla="*/ 44317 w 4249759"/>
              <a:gd name="connsiteY10" fmla="*/ 1793441 h 2015064"/>
              <a:gd name="connsiteX11" fmla="*/ 73801 w 4249759"/>
              <a:gd name="connsiteY11" fmla="*/ 1370799 h 2015064"/>
              <a:gd name="connsiteX12" fmla="*/ 91 w 4249759"/>
              <a:gd name="connsiteY12" fmla="*/ 948156 h 2015064"/>
              <a:gd name="connsiteX13" fmla="*/ 59286 w 4249759"/>
              <a:gd name="connsiteY13" fmla="*/ 341482 h 2015064"/>
              <a:gd name="connsiteX14" fmla="*/ 88998 w 4249759"/>
              <a:gd name="connsiteY14" fmla="*/ 19476 h 2015064"/>
              <a:gd name="connsiteX15" fmla="*/ 796153 w 4249759"/>
              <a:gd name="connsiteY15" fmla="*/ 83660 h 2015064"/>
              <a:gd name="connsiteX16" fmla="*/ 1636440 w 4249759"/>
              <a:gd name="connsiteY16" fmla="*/ 35632 h 2015064"/>
              <a:gd name="connsiteX17" fmla="*/ 2683113 w 4249759"/>
              <a:gd name="connsiteY17" fmla="*/ 102871 h 2015064"/>
              <a:gd name="connsiteX18" fmla="*/ 3597110 w 4249759"/>
              <a:gd name="connsiteY18" fmla="*/ 45237 h 2015064"/>
              <a:gd name="connsiteX19" fmla="*/ 4028210 w 4249759"/>
              <a:gd name="connsiteY19" fmla="*/ 212 h 2015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249759" h="2015064">
                <a:moveTo>
                  <a:pt x="4028210" y="212"/>
                </a:moveTo>
                <a:cubicBezTo>
                  <a:pt x="4102481" y="-1664"/>
                  <a:pt x="4163752" y="8617"/>
                  <a:pt x="4201528" y="45238"/>
                </a:cubicBezTo>
                <a:cubicBezTo>
                  <a:pt x="4302264" y="142894"/>
                  <a:pt x="4216269" y="418252"/>
                  <a:pt x="4201528" y="631174"/>
                </a:cubicBezTo>
                <a:cubicBezTo>
                  <a:pt x="4186786" y="844096"/>
                  <a:pt x="4113076" y="1116253"/>
                  <a:pt x="4113076" y="1322771"/>
                </a:cubicBezTo>
                <a:cubicBezTo>
                  <a:pt x="4113076" y="1529290"/>
                  <a:pt x="4226097" y="1755020"/>
                  <a:pt x="4201528" y="1870286"/>
                </a:cubicBezTo>
                <a:cubicBezTo>
                  <a:pt x="4176959" y="1985552"/>
                  <a:pt x="4172044" y="2004763"/>
                  <a:pt x="3965657" y="2014368"/>
                </a:cubicBezTo>
                <a:cubicBezTo>
                  <a:pt x="3759271" y="2023974"/>
                  <a:pt x="3319472" y="1931120"/>
                  <a:pt x="2963210" y="1927919"/>
                </a:cubicBezTo>
                <a:cubicBezTo>
                  <a:pt x="2606947" y="1924717"/>
                  <a:pt x="2191718" y="1991955"/>
                  <a:pt x="1828085" y="1995157"/>
                </a:cubicBezTo>
                <a:cubicBezTo>
                  <a:pt x="1464452" y="1998359"/>
                  <a:pt x="1061506" y="1951933"/>
                  <a:pt x="781411" y="1947130"/>
                </a:cubicBezTo>
                <a:cubicBezTo>
                  <a:pt x="501315" y="1942327"/>
                  <a:pt x="270359" y="1991955"/>
                  <a:pt x="147510" y="1966341"/>
                </a:cubicBezTo>
                <a:cubicBezTo>
                  <a:pt x="24661" y="1940726"/>
                  <a:pt x="56601" y="1892698"/>
                  <a:pt x="44317" y="1793441"/>
                </a:cubicBezTo>
                <a:cubicBezTo>
                  <a:pt x="32032" y="1694184"/>
                  <a:pt x="81172" y="1511680"/>
                  <a:pt x="73801" y="1370799"/>
                </a:cubicBezTo>
                <a:cubicBezTo>
                  <a:pt x="66430" y="1229918"/>
                  <a:pt x="2510" y="1119709"/>
                  <a:pt x="91" y="948156"/>
                </a:cubicBezTo>
                <a:cubicBezTo>
                  <a:pt x="-2328" y="776603"/>
                  <a:pt x="44468" y="496262"/>
                  <a:pt x="59286" y="341482"/>
                </a:cubicBezTo>
                <a:cubicBezTo>
                  <a:pt x="74104" y="186702"/>
                  <a:pt x="-33813" y="62447"/>
                  <a:pt x="88998" y="19476"/>
                </a:cubicBezTo>
                <a:cubicBezTo>
                  <a:pt x="211809" y="-23494"/>
                  <a:pt x="538246" y="80967"/>
                  <a:pt x="796153" y="83660"/>
                </a:cubicBezTo>
                <a:cubicBezTo>
                  <a:pt x="1054060" y="86352"/>
                  <a:pt x="1321947" y="32430"/>
                  <a:pt x="1636440" y="35632"/>
                </a:cubicBezTo>
                <a:cubicBezTo>
                  <a:pt x="1950933" y="38834"/>
                  <a:pt x="2356335" y="101270"/>
                  <a:pt x="2683113" y="102871"/>
                </a:cubicBezTo>
                <a:cubicBezTo>
                  <a:pt x="3009891" y="104472"/>
                  <a:pt x="3361240" y="53242"/>
                  <a:pt x="3597110" y="45237"/>
                </a:cubicBezTo>
                <a:cubicBezTo>
                  <a:pt x="3744529" y="40235"/>
                  <a:pt x="3904425" y="3339"/>
                  <a:pt x="4028210" y="212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3241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33" t="23588" r="11055" b="2966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1" y="1"/>
            <a:ext cx="12192000" cy="6858000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88194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3" r:id="rId2"/>
    <p:sldLayoutId id="2147483662" r:id="rId3"/>
    <p:sldLayoutId id="2147483666" r:id="rId4"/>
    <p:sldLayoutId id="2147483665" r:id="rId5"/>
    <p:sldLayoutId id="2147483664" r:id="rId6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>
          <a:xfrm rot="5400000">
            <a:off x="5765510" y="2789535"/>
            <a:ext cx="660980" cy="2454620"/>
          </a:xfrm>
          <a:custGeom>
            <a:avLst/>
            <a:gdLst>
              <a:gd name="connsiteX0" fmla="*/ 145407 w 2991259"/>
              <a:gd name="connsiteY0" fmla="*/ 119556 h 4140013"/>
              <a:gd name="connsiteX1" fmla="*/ 900150 w 2991259"/>
              <a:gd name="connsiteY1" fmla="*/ 3441 h 4140013"/>
              <a:gd name="connsiteX2" fmla="*/ 1945178 w 2991259"/>
              <a:gd name="connsiteY2" fmla="*/ 90527 h 4140013"/>
              <a:gd name="connsiteX3" fmla="*/ 2772493 w 2991259"/>
              <a:gd name="connsiteY3" fmla="*/ 3441 h 4140013"/>
              <a:gd name="connsiteX4" fmla="*/ 2990207 w 2991259"/>
              <a:gd name="connsiteY4" fmla="*/ 235670 h 4140013"/>
              <a:gd name="connsiteX5" fmla="*/ 2859578 w 2991259"/>
              <a:gd name="connsiteY5" fmla="*/ 1222641 h 4140013"/>
              <a:gd name="connsiteX6" fmla="*/ 2961178 w 2991259"/>
              <a:gd name="connsiteY6" fmla="*/ 2340241 h 4140013"/>
              <a:gd name="connsiteX7" fmla="*/ 2888607 w 2991259"/>
              <a:gd name="connsiteY7" fmla="*/ 3370756 h 4140013"/>
              <a:gd name="connsiteX8" fmla="*/ 2917635 w 2991259"/>
              <a:gd name="connsiteY8" fmla="*/ 3994870 h 4140013"/>
              <a:gd name="connsiteX9" fmla="*/ 2656378 w 2991259"/>
              <a:gd name="connsiteY9" fmla="*/ 4096470 h 4140013"/>
              <a:gd name="connsiteX10" fmla="*/ 2017750 w 2991259"/>
              <a:gd name="connsiteY10" fmla="*/ 4067441 h 4140013"/>
              <a:gd name="connsiteX11" fmla="*/ 1379121 w 2991259"/>
              <a:gd name="connsiteY11" fmla="*/ 4140013 h 4140013"/>
              <a:gd name="connsiteX12" fmla="*/ 406664 w 2991259"/>
              <a:gd name="connsiteY12" fmla="*/ 4067441 h 4140013"/>
              <a:gd name="connsiteX13" fmla="*/ 87350 w 2991259"/>
              <a:gd name="connsiteY13" fmla="*/ 4023898 h 4140013"/>
              <a:gd name="connsiteX14" fmla="*/ 72835 w 2991259"/>
              <a:gd name="connsiteY14" fmla="*/ 3356241 h 4140013"/>
              <a:gd name="connsiteX15" fmla="*/ 264 w 2991259"/>
              <a:gd name="connsiteY15" fmla="*/ 2528927 h 4140013"/>
              <a:gd name="connsiteX16" fmla="*/ 101864 w 2991259"/>
              <a:gd name="connsiteY16" fmla="*/ 1498413 h 4140013"/>
              <a:gd name="connsiteX17" fmla="*/ 14778 w 2991259"/>
              <a:gd name="connsiteY17" fmla="*/ 598527 h 4140013"/>
              <a:gd name="connsiteX18" fmla="*/ 29293 w 2991259"/>
              <a:gd name="connsiteY18" fmla="*/ 105041 h 4140013"/>
              <a:gd name="connsiteX19" fmla="*/ 145407 w 2991259"/>
              <a:gd name="connsiteY19" fmla="*/ 119556 h 4140013"/>
              <a:gd name="connsiteX0" fmla="*/ 72631 w 3034597"/>
              <a:gd name="connsiteY0" fmla="*/ 105041 h 4140013"/>
              <a:gd name="connsiteX1" fmla="*/ 943488 w 3034597"/>
              <a:gd name="connsiteY1" fmla="*/ 3441 h 4140013"/>
              <a:gd name="connsiteX2" fmla="*/ 1988516 w 3034597"/>
              <a:gd name="connsiteY2" fmla="*/ 90527 h 4140013"/>
              <a:gd name="connsiteX3" fmla="*/ 2815831 w 3034597"/>
              <a:gd name="connsiteY3" fmla="*/ 3441 h 4140013"/>
              <a:gd name="connsiteX4" fmla="*/ 3033545 w 3034597"/>
              <a:gd name="connsiteY4" fmla="*/ 235670 h 4140013"/>
              <a:gd name="connsiteX5" fmla="*/ 2902916 w 3034597"/>
              <a:gd name="connsiteY5" fmla="*/ 1222641 h 4140013"/>
              <a:gd name="connsiteX6" fmla="*/ 3004516 w 3034597"/>
              <a:gd name="connsiteY6" fmla="*/ 2340241 h 4140013"/>
              <a:gd name="connsiteX7" fmla="*/ 2931945 w 3034597"/>
              <a:gd name="connsiteY7" fmla="*/ 3370756 h 4140013"/>
              <a:gd name="connsiteX8" fmla="*/ 2960973 w 3034597"/>
              <a:gd name="connsiteY8" fmla="*/ 3994870 h 4140013"/>
              <a:gd name="connsiteX9" fmla="*/ 2699716 w 3034597"/>
              <a:gd name="connsiteY9" fmla="*/ 4096470 h 4140013"/>
              <a:gd name="connsiteX10" fmla="*/ 2061088 w 3034597"/>
              <a:gd name="connsiteY10" fmla="*/ 4067441 h 4140013"/>
              <a:gd name="connsiteX11" fmla="*/ 1422459 w 3034597"/>
              <a:gd name="connsiteY11" fmla="*/ 4140013 h 4140013"/>
              <a:gd name="connsiteX12" fmla="*/ 450002 w 3034597"/>
              <a:gd name="connsiteY12" fmla="*/ 4067441 h 4140013"/>
              <a:gd name="connsiteX13" fmla="*/ 130688 w 3034597"/>
              <a:gd name="connsiteY13" fmla="*/ 4023898 h 4140013"/>
              <a:gd name="connsiteX14" fmla="*/ 116173 w 3034597"/>
              <a:gd name="connsiteY14" fmla="*/ 3356241 h 4140013"/>
              <a:gd name="connsiteX15" fmla="*/ 43602 w 3034597"/>
              <a:gd name="connsiteY15" fmla="*/ 2528927 h 4140013"/>
              <a:gd name="connsiteX16" fmla="*/ 145202 w 3034597"/>
              <a:gd name="connsiteY16" fmla="*/ 1498413 h 4140013"/>
              <a:gd name="connsiteX17" fmla="*/ 58116 w 3034597"/>
              <a:gd name="connsiteY17" fmla="*/ 598527 h 4140013"/>
              <a:gd name="connsiteX18" fmla="*/ 72631 w 3034597"/>
              <a:gd name="connsiteY18" fmla="*/ 105041 h 4140013"/>
              <a:gd name="connsiteX0" fmla="*/ 68354 w 3044834"/>
              <a:gd name="connsiteY0" fmla="*/ 47486 h 4184058"/>
              <a:gd name="connsiteX1" fmla="*/ 953725 w 3044834"/>
              <a:gd name="connsiteY1" fmla="*/ 47486 h 4184058"/>
              <a:gd name="connsiteX2" fmla="*/ 1998753 w 3044834"/>
              <a:gd name="connsiteY2" fmla="*/ 134572 h 4184058"/>
              <a:gd name="connsiteX3" fmla="*/ 2826068 w 3044834"/>
              <a:gd name="connsiteY3" fmla="*/ 47486 h 4184058"/>
              <a:gd name="connsiteX4" fmla="*/ 3043782 w 3044834"/>
              <a:gd name="connsiteY4" fmla="*/ 279715 h 4184058"/>
              <a:gd name="connsiteX5" fmla="*/ 2913153 w 3044834"/>
              <a:gd name="connsiteY5" fmla="*/ 1266686 h 4184058"/>
              <a:gd name="connsiteX6" fmla="*/ 3014753 w 3044834"/>
              <a:gd name="connsiteY6" fmla="*/ 2384286 h 4184058"/>
              <a:gd name="connsiteX7" fmla="*/ 2942182 w 3044834"/>
              <a:gd name="connsiteY7" fmla="*/ 3414801 h 4184058"/>
              <a:gd name="connsiteX8" fmla="*/ 2971210 w 3044834"/>
              <a:gd name="connsiteY8" fmla="*/ 4038915 h 4184058"/>
              <a:gd name="connsiteX9" fmla="*/ 2709953 w 3044834"/>
              <a:gd name="connsiteY9" fmla="*/ 4140515 h 4184058"/>
              <a:gd name="connsiteX10" fmla="*/ 2071325 w 3044834"/>
              <a:gd name="connsiteY10" fmla="*/ 4111486 h 4184058"/>
              <a:gd name="connsiteX11" fmla="*/ 1432696 w 3044834"/>
              <a:gd name="connsiteY11" fmla="*/ 4184058 h 4184058"/>
              <a:gd name="connsiteX12" fmla="*/ 460239 w 3044834"/>
              <a:gd name="connsiteY12" fmla="*/ 4111486 h 4184058"/>
              <a:gd name="connsiteX13" fmla="*/ 140925 w 3044834"/>
              <a:gd name="connsiteY13" fmla="*/ 4067943 h 4184058"/>
              <a:gd name="connsiteX14" fmla="*/ 126410 w 3044834"/>
              <a:gd name="connsiteY14" fmla="*/ 3400286 h 4184058"/>
              <a:gd name="connsiteX15" fmla="*/ 53839 w 3044834"/>
              <a:gd name="connsiteY15" fmla="*/ 2572972 h 4184058"/>
              <a:gd name="connsiteX16" fmla="*/ 155439 w 3044834"/>
              <a:gd name="connsiteY16" fmla="*/ 1542458 h 4184058"/>
              <a:gd name="connsiteX17" fmla="*/ 68353 w 3044834"/>
              <a:gd name="connsiteY17" fmla="*/ 642572 h 4184058"/>
              <a:gd name="connsiteX18" fmla="*/ 68354 w 3044834"/>
              <a:gd name="connsiteY18" fmla="*/ 47486 h 4184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044834" h="4184058">
                <a:moveTo>
                  <a:pt x="68354" y="47486"/>
                </a:moveTo>
                <a:cubicBezTo>
                  <a:pt x="215916" y="-51695"/>
                  <a:pt x="631992" y="32972"/>
                  <a:pt x="953725" y="47486"/>
                </a:cubicBezTo>
                <a:cubicBezTo>
                  <a:pt x="1275458" y="62000"/>
                  <a:pt x="1686696" y="134572"/>
                  <a:pt x="1998753" y="134572"/>
                </a:cubicBezTo>
                <a:cubicBezTo>
                  <a:pt x="2310810" y="134572"/>
                  <a:pt x="2651897" y="23296"/>
                  <a:pt x="2826068" y="47486"/>
                </a:cubicBezTo>
                <a:cubicBezTo>
                  <a:pt x="3000239" y="71676"/>
                  <a:pt x="3029268" y="76515"/>
                  <a:pt x="3043782" y="279715"/>
                </a:cubicBezTo>
                <a:cubicBezTo>
                  <a:pt x="3058296" y="482915"/>
                  <a:pt x="2917991" y="915924"/>
                  <a:pt x="2913153" y="1266686"/>
                </a:cubicBezTo>
                <a:cubicBezTo>
                  <a:pt x="2908315" y="1617448"/>
                  <a:pt x="3009915" y="2026267"/>
                  <a:pt x="3014753" y="2384286"/>
                </a:cubicBezTo>
                <a:cubicBezTo>
                  <a:pt x="3019591" y="2742305"/>
                  <a:pt x="2949439" y="3139030"/>
                  <a:pt x="2942182" y="3414801"/>
                </a:cubicBezTo>
                <a:cubicBezTo>
                  <a:pt x="2934925" y="3690572"/>
                  <a:pt x="3009915" y="3917963"/>
                  <a:pt x="2971210" y="4038915"/>
                </a:cubicBezTo>
                <a:cubicBezTo>
                  <a:pt x="2932505" y="4159867"/>
                  <a:pt x="2859934" y="4128420"/>
                  <a:pt x="2709953" y="4140515"/>
                </a:cubicBezTo>
                <a:cubicBezTo>
                  <a:pt x="2559972" y="4152610"/>
                  <a:pt x="2284201" y="4104229"/>
                  <a:pt x="2071325" y="4111486"/>
                </a:cubicBezTo>
                <a:cubicBezTo>
                  <a:pt x="1858449" y="4118743"/>
                  <a:pt x="1701210" y="4184058"/>
                  <a:pt x="1432696" y="4184058"/>
                </a:cubicBezTo>
                <a:cubicBezTo>
                  <a:pt x="1164182" y="4184058"/>
                  <a:pt x="675534" y="4130838"/>
                  <a:pt x="460239" y="4111486"/>
                </a:cubicBezTo>
                <a:cubicBezTo>
                  <a:pt x="244944" y="4092134"/>
                  <a:pt x="196563" y="4186476"/>
                  <a:pt x="140925" y="4067943"/>
                </a:cubicBezTo>
                <a:cubicBezTo>
                  <a:pt x="85287" y="3949410"/>
                  <a:pt x="140924" y="3649448"/>
                  <a:pt x="126410" y="3400286"/>
                </a:cubicBezTo>
                <a:cubicBezTo>
                  <a:pt x="111896" y="3151124"/>
                  <a:pt x="49001" y="2882610"/>
                  <a:pt x="53839" y="2572972"/>
                </a:cubicBezTo>
                <a:cubicBezTo>
                  <a:pt x="58677" y="2263334"/>
                  <a:pt x="153020" y="1864191"/>
                  <a:pt x="155439" y="1542458"/>
                </a:cubicBezTo>
                <a:cubicBezTo>
                  <a:pt x="157858" y="1220725"/>
                  <a:pt x="80448" y="874801"/>
                  <a:pt x="68353" y="642572"/>
                </a:cubicBezTo>
                <a:cubicBezTo>
                  <a:pt x="56258" y="410343"/>
                  <a:pt x="-79208" y="146667"/>
                  <a:pt x="68354" y="47486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rgbClr val="D419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41458" y="2572160"/>
            <a:ext cx="5109091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夏日体W" panose="00020600040101010101" pitchFamily="18" charset="-122"/>
                <a:ea typeface="汉仪夏日体W" panose="00020600040101010101" pitchFamily="18" charset="-122"/>
                <a:cs typeface="经典综艺体简" panose="02010609000101010101" pitchFamily="49" charset="-122"/>
              </a:rPr>
              <a:t>赫耳墨斯和雕像者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926449" y="3769303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经典综艺体简" panose="02010609000101010101" pitchFamily="49" charset="-122"/>
              </a:rPr>
              <a:t>《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经典综艺体简" panose="02010609000101010101" pitchFamily="49" charset="-122"/>
              </a:rPr>
              <a:t>伊索寓言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经典综艺体简" panose="02010609000101010101" pitchFamily="49" charset="-122"/>
              </a:rPr>
              <a:t>》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经典综艺体简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1032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30759" y="259899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夏日体W" panose="00020600040101010101" pitchFamily="18" charset="-122"/>
                <a:ea typeface="汉仪夏日体W" panose="00020600040101010101" pitchFamily="18" charset="-122"/>
                <a:cs typeface="经典综艺体简" panose="02010609000101010101" pitchFamily="49" charset="-122"/>
              </a:rPr>
              <a:t>理解研读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233666F-D3D4-4019-8AF3-B8E3A47AA0B4}"/>
              </a:ext>
            </a:extLst>
          </p:cNvPr>
          <p:cNvSpPr txBox="1"/>
          <p:nvPr/>
        </p:nvSpPr>
        <p:spPr>
          <a:xfrm>
            <a:off x="440872" y="1183658"/>
            <a:ext cx="106462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latin typeface="+mn-ea"/>
              </a:rPr>
              <a:t>1.</a:t>
            </a:r>
            <a:r>
              <a:rPr lang="zh-CN" altLang="en-US" sz="4000" b="1" dirty="0">
                <a:latin typeface="+mn-ea"/>
              </a:rPr>
              <a:t>赫耳墨斯来到人间的动机和目的是什么？</a:t>
            </a:r>
            <a:endParaRPr lang="en-US" altLang="zh-CN" sz="4000" b="1" dirty="0">
              <a:latin typeface="+mn-ea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408689D-2400-400B-92D4-748806D0CE5C}"/>
              </a:ext>
            </a:extLst>
          </p:cNvPr>
          <p:cNvSpPr txBox="1"/>
          <p:nvPr/>
        </p:nvSpPr>
        <p:spPr>
          <a:xfrm>
            <a:off x="772886" y="2411912"/>
            <a:ext cx="10646228" cy="36769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4000" b="1" dirty="0">
                <a:latin typeface="+mn-ea"/>
              </a:rPr>
              <a:t>赫耳墨斯所关心的不是怎样造福人类，而是自己的身价和荣誉，“想知道”是掩饰之辞，实际上是“想得到”，暗示</a:t>
            </a:r>
            <a:r>
              <a:rPr lang="zh-CN" altLang="en-US" sz="4000" b="1" dirty="0">
                <a:solidFill>
                  <a:srgbClr val="FF0000"/>
                </a:solidFill>
                <a:latin typeface="+mn-ea"/>
              </a:rPr>
              <a:t>他是一个爱慕虚荣、妄自尊大的神</a:t>
            </a:r>
            <a:r>
              <a:rPr lang="zh-CN" altLang="en-US" sz="4000" b="1" dirty="0">
                <a:latin typeface="+mn-ea"/>
              </a:rPr>
              <a:t>。</a:t>
            </a:r>
            <a:endParaRPr lang="en-US" altLang="zh-CN" sz="40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833073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30759" y="259899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夏日体W" panose="00020600040101010101" pitchFamily="18" charset="-122"/>
                <a:ea typeface="汉仪夏日体W" panose="00020600040101010101" pitchFamily="18" charset="-122"/>
                <a:cs typeface="经典综艺体简" panose="02010609000101010101" pitchFamily="49" charset="-122"/>
              </a:rPr>
              <a:t>理解研读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233666F-D3D4-4019-8AF3-B8E3A47AA0B4}"/>
              </a:ext>
            </a:extLst>
          </p:cNvPr>
          <p:cNvSpPr txBox="1"/>
          <p:nvPr/>
        </p:nvSpPr>
        <p:spPr>
          <a:xfrm>
            <a:off x="440872" y="1183658"/>
            <a:ext cx="113102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latin typeface="+mn-ea"/>
              </a:rPr>
              <a:t>2.</a:t>
            </a:r>
            <a:r>
              <a:rPr lang="zh-CN" altLang="en-US" sz="4000" b="1" dirty="0">
                <a:latin typeface="+mn-ea"/>
              </a:rPr>
              <a:t>赫耳墨斯笑着问赫拉的雕像值多少钱中“笑”说明了什么？</a:t>
            </a:r>
            <a:endParaRPr lang="en-US" altLang="zh-CN" sz="4000" b="1" dirty="0">
              <a:latin typeface="+mn-ea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408689D-2400-400B-92D4-748806D0CE5C}"/>
              </a:ext>
            </a:extLst>
          </p:cNvPr>
          <p:cNvSpPr txBox="1"/>
          <p:nvPr/>
        </p:nvSpPr>
        <p:spPr>
          <a:xfrm>
            <a:off x="601355" y="2664604"/>
            <a:ext cx="10989289" cy="36769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4000" b="1" dirty="0">
                <a:latin typeface="+mn-ea"/>
              </a:rPr>
              <a:t>“笑”字描写了赫耳墨斯的面部表情，同时展现了他微妙的内心世界：嘲笑宙斯雕像价格低，讥笑宙斯不如赫拉，暗想商人会把自己的身价抬得很高，而这正是</a:t>
            </a:r>
            <a:r>
              <a:rPr lang="zh-CN" altLang="en-US" sz="4000" b="1" dirty="0">
                <a:solidFill>
                  <a:srgbClr val="FF0000"/>
                </a:solidFill>
                <a:latin typeface="+mn-ea"/>
              </a:rPr>
              <a:t>他虚荣心的具体表现</a:t>
            </a:r>
            <a:r>
              <a:rPr lang="zh-CN" altLang="en-US" sz="4000" b="1" dirty="0">
                <a:latin typeface="+mn-ea"/>
              </a:rPr>
              <a:t>。</a:t>
            </a:r>
            <a:endParaRPr lang="en-US" altLang="zh-CN" sz="40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91466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30759" y="259899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夏日体W" panose="00020600040101010101" pitchFamily="18" charset="-122"/>
                <a:ea typeface="汉仪夏日体W" panose="00020600040101010101" pitchFamily="18" charset="-122"/>
                <a:cs typeface="经典综艺体简" panose="02010609000101010101" pitchFamily="49" charset="-122"/>
              </a:rPr>
              <a:t>理解研读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233666F-D3D4-4019-8AF3-B8E3A47AA0B4}"/>
              </a:ext>
            </a:extLst>
          </p:cNvPr>
          <p:cNvSpPr txBox="1"/>
          <p:nvPr/>
        </p:nvSpPr>
        <p:spPr>
          <a:xfrm>
            <a:off x="440872" y="1183658"/>
            <a:ext cx="113102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4000" b="1" dirty="0">
                <a:latin typeface="+mn-ea"/>
              </a:rPr>
              <a:t>3.</a:t>
            </a:r>
            <a:r>
              <a:rPr lang="zh-CN" altLang="en-US" sz="4000" b="1" dirty="0">
                <a:latin typeface="+mn-ea"/>
              </a:rPr>
              <a:t> 雕像者的回答“假如你买了那两个，这个算添头，白送”的答语，试分析其意味。</a:t>
            </a:r>
            <a:endParaRPr lang="en-US" altLang="zh-CN" sz="4000" b="1" dirty="0">
              <a:latin typeface="+mn-ea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408689D-2400-400B-92D4-748806D0CE5C}"/>
              </a:ext>
            </a:extLst>
          </p:cNvPr>
          <p:cNvSpPr txBox="1"/>
          <p:nvPr/>
        </p:nvSpPr>
        <p:spPr>
          <a:xfrm>
            <a:off x="440872" y="2784525"/>
            <a:ext cx="11537768" cy="2753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>
                <a:latin typeface="+mn-ea"/>
              </a:rPr>
              <a:t>雕像者的回答造成文章意思的陡然转变，给人巨大反差，强烈的讽刺之意蕴含其中，作者巧妙地运用了</a:t>
            </a:r>
            <a:r>
              <a:rPr lang="zh-CN" altLang="en-US" sz="4000" b="1" dirty="0">
                <a:solidFill>
                  <a:srgbClr val="FF0000"/>
                </a:solidFill>
                <a:latin typeface="+mn-ea"/>
              </a:rPr>
              <a:t>反衬</a:t>
            </a:r>
            <a:r>
              <a:rPr lang="zh-CN" altLang="en-US" sz="4000" b="1" dirty="0">
                <a:latin typeface="+mn-ea"/>
              </a:rPr>
              <a:t>的手法。</a:t>
            </a:r>
            <a:endParaRPr lang="en-US" altLang="zh-CN" sz="40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25927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3080" y="1119729"/>
            <a:ext cx="1596572" cy="1892016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742010" y="3122981"/>
            <a:ext cx="4698722" cy="144655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0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uLnTx/>
                <a:uFillTx/>
                <a:latin typeface="+mn-ea"/>
                <a:cs typeface="经典综艺体简" panose="02010609000101010101" pitchFamily="49" charset="-122"/>
              </a:defRPr>
            </a:lvl1pPr>
          </a:lstStyle>
          <a:p>
            <a:r>
              <a:rPr lang="zh-CN" altLang="en-US" sz="8800" dirty="0">
                <a:solidFill>
                  <a:schemeClr val="tx1"/>
                </a:solidFill>
                <a:latin typeface="汉仪夏日体W" panose="00020600040101010101" pitchFamily="18" charset="-122"/>
                <a:ea typeface="汉仪夏日体W" panose="00020600040101010101" pitchFamily="18" charset="-122"/>
              </a:rPr>
              <a:t>写作特色</a:t>
            </a:r>
          </a:p>
        </p:txBody>
      </p:sp>
    </p:spTree>
    <p:extLst>
      <p:ext uri="{BB962C8B-B14F-4D97-AF65-F5344CB8AC3E}">
        <p14:creationId xmlns:p14="http://schemas.microsoft.com/office/powerpoint/2010/main" val="1177349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02035" y="259899"/>
            <a:ext cx="2088777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defRPr/>
            </a:pPr>
            <a:r>
              <a:rPr lang="zh-CN" altLang="en-US" sz="3600" dirty="0">
                <a:solidFill>
                  <a:prstClr val="black"/>
                </a:solidFill>
                <a:latin typeface="汉仪夏日体W" panose="00020600040101010101" pitchFamily="18" charset="-122"/>
                <a:ea typeface="汉仪夏日体W" panose="00020600040101010101" pitchFamily="18" charset="-122"/>
                <a:cs typeface="经典综艺体简" panose="02010609000101010101" pitchFamily="49" charset="-122"/>
              </a:rPr>
              <a:t>写作特色</a:t>
            </a:r>
            <a:endParaRPr kumimoji="0" lang="zh-CN" altLang="en-US" sz="36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夏日体W" panose="00020600040101010101" pitchFamily="18" charset="-122"/>
              <a:ea typeface="汉仪夏日体W" panose="00020600040101010101" pitchFamily="18" charset="-122"/>
              <a:cs typeface="经典综艺体简" panose="02010609000101010101" pitchFamily="49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233666F-D3D4-4019-8AF3-B8E3A47AA0B4}"/>
              </a:ext>
            </a:extLst>
          </p:cNvPr>
          <p:cNvSpPr txBox="1"/>
          <p:nvPr/>
        </p:nvSpPr>
        <p:spPr>
          <a:xfrm>
            <a:off x="574766" y="1389398"/>
            <a:ext cx="11042468" cy="46002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4000" b="1" dirty="0">
                <a:latin typeface="+mn-ea"/>
              </a:rPr>
              <a:t>本文短小精悍，构思精巧。采用</a:t>
            </a:r>
            <a:r>
              <a:rPr lang="zh-CN" altLang="en-US" sz="4000" b="1" dirty="0">
                <a:solidFill>
                  <a:srgbClr val="FF0000"/>
                </a:solidFill>
                <a:latin typeface="+mn-ea"/>
              </a:rPr>
              <a:t>三问三答</a:t>
            </a:r>
            <a:r>
              <a:rPr lang="zh-CN" altLang="en-US" sz="4000" b="1" dirty="0">
                <a:latin typeface="+mn-ea"/>
              </a:rPr>
              <a:t>，略有变化，有起有伏。正当赫耳墨斯虚荣心越来越旺之时，却遭遇雕像者如一瓢冷水似的回答，文章陡转，给读者巨大的反差，造成出人意料的结局，</a:t>
            </a:r>
            <a:r>
              <a:rPr lang="zh-CN" altLang="en-US" sz="4000" b="1" dirty="0">
                <a:solidFill>
                  <a:srgbClr val="FF0000"/>
                </a:solidFill>
                <a:latin typeface="+mn-ea"/>
              </a:rPr>
              <a:t>暗含讽喻之意</a:t>
            </a:r>
            <a:r>
              <a:rPr lang="zh-CN" altLang="en-US" sz="4000" b="1" dirty="0">
                <a:latin typeface="+mn-ea"/>
              </a:rPr>
              <a:t>。</a:t>
            </a:r>
            <a:endParaRPr lang="en-US" altLang="zh-CN" sz="40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55986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>
          <a:xfrm rot="5400000">
            <a:off x="5765510" y="2789535"/>
            <a:ext cx="660980" cy="2454620"/>
          </a:xfrm>
          <a:custGeom>
            <a:avLst/>
            <a:gdLst>
              <a:gd name="connsiteX0" fmla="*/ 145407 w 2991259"/>
              <a:gd name="connsiteY0" fmla="*/ 119556 h 4140013"/>
              <a:gd name="connsiteX1" fmla="*/ 900150 w 2991259"/>
              <a:gd name="connsiteY1" fmla="*/ 3441 h 4140013"/>
              <a:gd name="connsiteX2" fmla="*/ 1945178 w 2991259"/>
              <a:gd name="connsiteY2" fmla="*/ 90527 h 4140013"/>
              <a:gd name="connsiteX3" fmla="*/ 2772493 w 2991259"/>
              <a:gd name="connsiteY3" fmla="*/ 3441 h 4140013"/>
              <a:gd name="connsiteX4" fmla="*/ 2990207 w 2991259"/>
              <a:gd name="connsiteY4" fmla="*/ 235670 h 4140013"/>
              <a:gd name="connsiteX5" fmla="*/ 2859578 w 2991259"/>
              <a:gd name="connsiteY5" fmla="*/ 1222641 h 4140013"/>
              <a:gd name="connsiteX6" fmla="*/ 2961178 w 2991259"/>
              <a:gd name="connsiteY6" fmla="*/ 2340241 h 4140013"/>
              <a:gd name="connsiteX7" fmla="*/ 2888607 w 2991259"/>
              <a:gd name="connsiteY7" fmla="*/ 3370756 h 4140013"/>
              <a:gd name="connsiteX8" fmla="*/ 2917635 w 2991259"/>
              <a:gd name="connsiteY8" fmla="*/ 3994870 h 4140013"/>
              <a:gd name="connsiteX9" fmla="*/ 2656378 w 2991259"/>
              <a:gd name="connsiteY9" fmla="*/ 4096470 h 4140013"/>
              <a:gd name="connsiteX10" fmla="*/ 2017750 w 2991259"/>
              <a:gd name="connsiteY10" fmla="*/ 4067441 h 4140013"/>
              <a:gd name="connsiteX11" fmla="*/ 1379121 w 2991259"/>
              <a:gd name="connsiteY11" fmla="*/ 4140013 h 4140013"/>
              <a:gd name="connsiteX12" fmla="*/ 406664 w 2991259"/>
              <a:gd name="connsiteY12" fmla="*/ 4067441 h 4140013"/>
              <a:gd name="connsiteX13" fmla="*/ 87350 w 2991259"/>
              <a:gd name="connsiteY13" fmla="*/ 4023898 h 4140013"/>
              <a:gd name="connsiteX14" fmla="*/ 72835 w 2991259"/>
              <a:gd name="connsiteY14" fmla="*/ 3356241 h 4140013"/>
              <a:gd name="connsiteX15" fmla="*/ 264 w 2991259"/>
              <a:gd name="connsiteY15" fmla="*/ 2528927 h 4140013"/>
              <a:gd name="connsiteX16" fmla="*/ 101864 w 2991259"/>
              <a:gd name="connsiteY16" fmla="*/ 1498413 h 4140013"/>
              <a:gd name="connsiteX17" fmla="*/ 14778 w 2991259"/>
              <a:gd name="connsiteY17" fmla="*/ 598527 h 4140013"/>
              <a:gd name="connsiteX18" fmla="*/ 29293 w 2991259"/>
              <a:gd name="connsiteY18" fmla="*/ 105041 h 4140013"/>
              <a:gd name="connsiteX19" fmla="*/ 145407 w 2991259"/>
              <a:gd name="connsiteY19" fmla="*/ 119556 h 4140013"/>
              <a:gd name="connsiteX0" fmla="*/ 72631 w 3034597"/>
              <a:gd name="connsiteY0" fmla="*/ 105041 h 4140013"/>
              <a:gd name="connsiteX1" fmla="*/ 943488 w 3034597"/>
              <a:gd name="connsiteY1" fmla="*/ 3441 h 4140013"/>
              <a:gd name="connsiteX2" fmla="*/ 1988516 w 3034597"/>
              <a:gd name="connsiteY2" fmla="*/ 90527 h 4140013"/>
              <a:gd name="connsiteX3" fmla="*/ 2815831 w 3034597"/>
              <a:gd name="connsiteY3" fmla="*/ 3441 h 4140013"/>
              <a:gd name="connsiteX4" fmla="*/ 3033545 w 3034597"/>
              <a:gd name="connsiteY4" fmla="*/ 235670 h 4140013"/>
              <a:gd name="connsiteX5" fmla="*/ 2902916 w 3034597"/>
              <a:gd name="connsiteY5" fmla="*/ 1222641 h 4140013"/>
              <a:gd name="connsiteX6" fmla="*/ 3004516 w 3034597"/>
              <a:gd name="connsiteY6" fmla="*/ 2340241 h 4140013"/>
              <a:gd name="connsiteX7" fmla="*/ 2931945 w 3034597"/>
              <a:gd name="connsiteY7" fmla="*/ 3370756 h 4140013"/>
              <a:gd name="connsiteX8" fmla="*/ 2960973 w 3034597"/>
              <a:gd name="connsiteY8" fmla="*/ 3994870 h 4140013"/>
              <a:gd name="connsiteX9" fmla="*/ 2699716 w 3034597"/>
              <a:gd name="connsiteY9" fmla="*/ 4096470 h 4140013"/>
              <a:gd name="connsiteX10" fmla="*/ 2061088 w 3034597"/>
              <a:gd name="connsiteY10" fmla="*/ 4067441 h 4140013"/>
              <a:gd name="connsiteX11" fmla="*/ 1422459 w 3034597"/>
              <a:gd name="connsiteY11" fmla="*/ 4140013 h 4140013"/>
              <a:gd name="connsiteX12" fmla="*/ 450002 w 3034597"/>
              <a:gd name="connsiteY12" fmla="*/ 4067441 h 4140013"/>
              <a:gd name="connsiteX13" fmla="*/ 130688 w 3034597"/>
              <a:gd name="connsiteY13" fmla="*/ 4023898 h 4140013"/>
              <a:gd name="connsiteX14" fmla="*/ 116173 w 3034597"/>
              <a:gd name="connsiteY14" fmla="*/ 3356241 h 4140013"/>
              <a:gd name="connsiteX15" fmla="*/ 43602 w 3034597"/>
              <a:gd name="connsiteY15" fmla="*/ 2528927 h 4140013"/>
              <a:gd name="connsiteX16" fmla="*/ 145202 w 3034597"/>
              <a:gd name="connsiteY16" fmla="*/ 1498413 h 4140013"/>
              <a:gd name="connsiteX17" fmla="*/ 58116 w 3034597"/>
              <a:gd name="connsiteY17" fmla="*/ 598527 h 4140013"/>
              <a:gd name="connsiteX18" fmla="*/ 72631 w 3034597"/>
              <a:gd name="connsiteY18" fmla="*/ 105041 h 4140013"/>
              <a:gd name="connsiteX0" fmla="*/ 68354 w 3044834"/>
              <a:gd name="connsiteY0" fmla="*/ 47486 h 4184058"/>
              <a:gd name="connsiteX1" fmla="*/ 953725 w 3044834"/>
              <a:gd name="connsiteY1" fmla="*/ 47486 h 4184058"/>
              <a:gd name="connsiteX2" fmla="*/ 1998753 w 3044834"/>
              <a:gd name="connsiteY2" fmla="*/ 134572 h 4184058"/>
              <a:gd name="connsiteX3" fmla="*/ 2826068 w 3044834"/>
              <a:gd name="connsiteY3" fmla="*/ 47486 h 4184058"/>
              <a:gd name="connsiteX4" fmla="*/ 3043782 w 3044834"/>
              <a:gd name="connsiteY4" fmla="*/ 279715 h 4184058"/>
              <a:gd name="connsiteX5" fmla="*/ 2913153 w 3044834"/>
              <a:gd name="connsiteY5" fmla="*/ 1266686 h 4184058"/>
              <a:gd name="connsiteX6" fmla="*/ 3014753 w 3044834"/>
              <a:gd name="connsiteY6" fmla="*/ 2384286 h 4184058"/>
              <a:gd name="connsiteX7" fmla="*/ 2942182 w 3044834"/>
              <a:gd name="connsiteY7" fmla="*/ 3414801 h 4184058"/>
              <a:gd name="connsiteX8" fmla="*/ 2971210 w 3044834"/>
              <a:gd name="connsiteY8" fmla="*/ 4038915 h 4184058"/>
              <a:gd name="connsiteX9" fmla="*/ 2709953 w 3044834"/>
              <a:gd name="connsiteY9" fmla="*/ 4140515 h 4184058"/>
              <a:gd name="connsiteX10" fmla="*/ 2071325 w 3044834"/>
              <a:gd name="connsiteY10" fmla="*/ 4111486 h 4184058"/>
              <a:gd name="connsiteX11" fmla="*/ 1432696 w 3044834"/>
              <a:gd name="connsiteY11" fmla="*/ 4184058 h 4184058"/>
              <a:gd name="connsiteX12" fmla="*/ 460239 w 3044834"/>
              <a:gd name="connsiteY12" fmla="*/ 4111486 h 4184058"/>
              <a:gd name="connsiteX13" fmla="*/ 140925 w 3044834"/>
              <a:gd name="connsiteY13" fmla="*/ 4067943 h 4184058"/>
              <a:gd name="connsiteX14" fmla="*/ 126410 w 3044834"/>
              <a:gd name="connsiteY14" fmla="*/ 3400286 h 4184058"/>
              <a:gd name="connsiteX15" fmla="*/ 53839 w 3044834"/>
              <a:gd name="connsiteY15" fmla="*/ 2572972 h 4184058"/>
              <a:gd name="connsiteX16" fmla="*/ 155439 w 3044834"/>
              <a:gd name="connsiteY16" fmla="*/ 1542458 h 4184058"/>
              <a:gd name="connsiteX17" fmla="*/ 68353 w 3044834"/>
              <a:gd name="connsiteY17" fmla="*/ 642572 h 4184058"/>
              <a:gd name="connsiteX18" fmla="*/ 68354 w 3044834"/>
              <a:gd name="connsiteY18" fmla="*/ 47486 h 4184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044834" h="4184058">
                <a:moveTo>
                  <a:pt x="68354" y="47486"/>
                </a:moveTo>
                <a:cubicBezTo>
                  <a:pt x="215916" y="-51695"/>
                  <a:pt x="631992" y="32972"/>
                  <a:pt x="953725" y="47486"/>
                </a:cubicBezTo>
                <a:cubicBezTo>
                  <a:pt x="1275458" y="62000"/>
                  <a:pt x="1686696" y="134572"/>
                  <a:pt x="1998753" y="134572"/>
                </a:cubicBezTo>
                <a:cubicBezTo>
                  <a:pt x="2310810" y="134572"/>
                  <a:pt x="2651897" y="23296"/>
                  <a:pt x="2826068" y="47486"/>
                </a:cubicBezTo>
                <a:cubicBezTo>
                  <a:pt x="3000239" y="71676"/>
                  <a:pt x="3029268" y="76515"/>
                  <a:pt x="3043782" y="279715"/>
                </a:cubicBezTo>
                <a:cubicBezTo>
                  <a:pt x="3058296" y="482915"/>
                  <a:pt x="2917991" y="915924"/>
                  <a:pt x="2913153" y="1266686"/>
                </a:cubicBezTo>
                <a:cubicBezTo>
                  <a:pt x="2908315" y="1617448"/>
                  <a:pt x="3009915" y="2026267"/>
                  <a:pt x="3014753" y="2384286"/>
                </a:cubicBezTo>
                <a:cubicBezTo>
                  <a:pt x="3019591" y="2742305"/>
                  <a:pt x="2949439" y="3139030"/>
                  <a:pt x="2942182" y="3414801"/>
                </a:cubicBezTo>
                <a:cubicBezTo>
                  <a:pt x="2934925" y="3690572"/>
                  <a:pt x="3009915" y="3917963"/>
                  <a:pt x="2971210" y="4038915"/>
                </a:cubicBezTo>
                <a:cubicBezTo>
                  <a:pt x="2932505" y="4159867"/>
                  <a:pt x="2859934" y="4128420"/>
                  <a:pt x="2709953" y="4140515"/>
                </a:cubicBezTo>
                <a:cubicBezTo>
                  <a:pt x="2559972" y="4152610"/>
                  <a:pt x="2284201" y="4104229"/>
                  <a:pt x="2071325" y="4111486"/>
                </a:cubicBezTo>
                <a:cubicBezTo>
                  <a:pt x="1858449" y="4118743"/>
                  <a:pt x="1701210" y="4184058"/>
                  <a:pt x="1432696" y="4184058"/>
                </a:cubicBezTo>
                <a:cubicBezTo>
                  <a:pt x="1164182" y="4184058"/>
                  <a:pt x="675534" y="4130838"/>
                  <a:pt x="460239" y="4111486"/>
                </a:cubicBezTo>
                <a:cubicBezTo>
                  <a:pt x="244944" y="4092134"/>
                  <a:pt x="196563" y="4186476"/>
                  <a:pt x="140925" y="4067943"/>
                </a:cubicBezTo>
                <a:cubicBezTo>
                  <a:pt x="85287" y="3949410"/>
                  <a:pt x="140924" y="3649448"/>
                  <a:pt x="126410" y="3400286"/>
                </a:cubicBezTo>
                <a:cubicBezTo>
                  <a:pt x="111896" y="3151124"/>
                  <a:pt x="49001" y="2882610"/>
                  <a:pt x="53839" y="2572972"/>
                </a:cubicBezTo>
                <a:cubicBezTo>
                  <a:pt x="58677" y="2263334"/>
                  <a:pt x="153020" y="1864191"/>
                  <a:pt x="155439" y="1542458"/>
                </a:cubicBezTo>
                <a:cubicBezTo>
                  <a:pt x="157858" y="1220725"/>
                  <a:pt x="80448" y="874801"/>
                  <a:pt x="68353" y="642572"/>
                </a:cubicBezTo>
                <a:cubicBezTo>
                  <a:pt x="56258" y="410343"/>
                  <a:pt x="-79208" y="146667"/>
                  <a:pt x="68354" y="47486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rgbClr val="D419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64790" y="2572160"/>
            <a:ext cx="3262432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夏日体W" panose="00020600040101010101" pitchFamily="18" charset="-122"/>
                <a:ea typeface="汉仪夏日体W" panose="00020600040101010101" pitchFamily="18" charset="-122"/>
                <a:cs typeface="经典综艺体简" panose="02010609000101010101" pitchFamily="49" charset="-122"/>
              </a:rPr>
              <a:t>蚊子与狮子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926449" y="3769303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经典综艺体简" panose="02010609000101010101" pitchFamily="49" charset="-122"/>
              </a:rPr>
              <a:t>《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经典综艺体简" panose="02010609000101010101" pitchFamily="49" charset="-122"/>
              </a:rPr>
              <a:t>伊索寓言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经典综艺体简" panose="02010609000101010101" pitchFamily="49" charset="-122"/>
              </a:rPr>
              <a:t>》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经典综艺体简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4229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3080" y="1119729"/>
            <a:ext cx="1596572" cy="1892016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742007" y="3122981"/>
            <a:ext cx="4698722" cy="144655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0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uLnTx/>
                <a:uFillTx/>
                <a:latin typeface="+mn-ea"/>
                <a:cs typeface="经典综艺体简" panose="02010609000101010101" pitchFamily="49" charset="-122"/>
              </a:defRPr>
            </a:lvl1pPr>
          </a:lstStyle>
          <a:p>
            <a:r>
              <a:rPr lang="zh-CN" altLang="en-US" sz="8800" dirty="0">
                <a:solidFill>
                  <a:schemeClr val="tx1"/>
                </a:solidFill>
                <a:latin typeface="汉仪夏日体W" panose="00020600040101010101" pitchFamily="18" charset="-122"/>
                <a:ea typeface="汉仪夏日体W" panose="00020600040101010101" pitchFamily="18" charset="-122"/>
              </a:rPr>
              <a:t>整体感知</a:t>
            </a:r>
          </a:p>
        </p:txBody>
      </p:sp>
    </p:spTree>
    <p:extLst>
      <p:ext uri="{BB962C8B-B14F-4D97-AF65-F5344CB8AC3E}">
        <p14:creationId xmlns:p14="http://schemas.microsoft.com/office/powerpoint/2010/main" val="2149708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30755" y="259899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夏日体W" panose="00020600040101010101" pitchFamily="18" charset="-122"/>
                <a:ea typeface="汉仪夏日体W" panose="00020600040101010101" pitchFamily="18" charset="-122"/>
                <a:cs typeface="经典综艺体简" panose="02010609000101010101" pitchFamily="49" charset="-122"/>
              </a:rPr>
              <a:t>整体感知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233666F-D3D4-4019-8AF3-B8E3A47AA0B4}"/>
              </a:ext>
            </a:extLst>
          </p:cNvPr>
          <p:cNvSpPr txBox="1"/>
          <p:nvPr/>
        </p:nvSpPr>
        <p:spPr>
          <a:xfrm>
            <a:off x="440872" y="1102173"/>
            <a:ext cx="68688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latin typeface="+mn-ea"/>
              </a:rPr>
              <a:t>1.</a:t>
            </a:r>
            <a:r>
              <a:rPr lang="zh-CN" altLang="en-US" sz="4000" b="1" dirty="0">
                <a:latin typeface="+mn-ea"/>
              </a:rPr>
              <a:t>梳理故事情节。</a:t>
            </a:r>
            <a:endParaRPr lang="en-US" altLang="zh-CN" sz="4000" b="1" dirty="0">
              <a:latin typeface="+mn-ea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408689D-2400-400B-92D4-748806D0CE5C}"/>
              </a:ext>
            </a:extLst>
          </p:cNvPr>
          <p:cNvSpPr txBox="1"/>
          <p:nvPr/>
        </p:nvSpPr>
        <p:spPr>
          <a:xfrm>
            <a:off x="687629" y="2151727"/>
            <a:ext cx="10816741" cy="36769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4000" b="1" dirty="0">
                <a:solidFill>
                  <a:srgbClr val="002060"/>
                </a:solidFill>
                <a:latin typeface="+mn-ea"/>
              </a:rPr>
              <a:t>故事由两部分内容组成：</a:t>
            </a:r>
            <a:endParaRPr lang="en-US" altLang="zh-CN" sz="4000" b="1" dirty="0">
              <a:solidFill>
                <a:srgbClr val="002060"/>
              </a:solidFill>
              <a:latin typeface="+mn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+mn-ea"/>
              </a:rPr>
              <a:t>先写渺小的蚊子挑战庞大的狮子所获得的胜利及其原因</a:t>
            </a:r>
            <a:r>
              <a:rPr lang="zh-CN" altLang="en-US" sz="4000" b="1" dirty="0">
                <a:latin typeface="+mn-ea"/>
              </a:rPr>
              <a:t>；</a:t>
            </a:r>
            <a:endParaRPr lang="en-US" altLang="zh-CN" sz="4000" b="1" dirty="0">
              <a:latin typeface="+mn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4000" b="1" dirty="0">
                <a:solidFill>
                  <a:srgbClr val="0070C0"/>
                </a:solidFill>
                <a:latin typeface="+mn-ea"/>
              </a:rPr>
              <a:t>后写蚊子被蜘蛛打败及其原因。</a:t>
            </a:r>
            <a:endParaRPr lang="en-US" altLang="zh-CN" sz="4000" b="1" dirty="0">
              <a:solidFill>
                <a:srgbClr val="0070C0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77337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3080" y="1119729"/>
            <a:ext cx="1596572" cy="1892016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742009" y="3122981"/>
            <a:ext cx="4698722" cy="144655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0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uLnTx/>
                <a:uFillTx/>
                <a:latin typeface="+mn-ea"/>
                <a:cs typeface="经典综艺体简" panose="02010609000101010101" pitchFamily="49" charset="-122"/>
              </a:defRPr>
            </a:lvl1pPr>
          </a:lstStyle>
          <a:p>
            <a:r>
              <a:rPr lang="zh-CN" altLang="en-US" sz="8800" dirty="0">
                <a:solidFill>
                  <a:schemeClr val="tx1"/>
                </a:solidFill>
                <a:latin typeface="汉仪夏日体W" panose="00020600040101010101" pitchFamily="18" charset="-122"/>
                <a:ea typeface="汉仪夏日体W" panose="00020600040101010101" pitchFamily="18" charset="-122"/>
              </a:rPr>
              <a:t>理解研读</a:t>
            </a:r>
          </a:p>
        </p:txBody>
      </p:sp>
    </p:spTree>
    <p:extLst>
      <p:ext uri="{BB962C8B-B14F-4D97-AF65-F5344CB8AC3E}">
        <p14:creationId xmlns:p14="http://schemas.microsoft.com/office/powerpoint/2010/main" val="3069436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30759" y="259899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夏日体W" panose="00020600040101010101" pitchFamily="18" charset="-122"/>
                <a:ea typeface="汉仪夏日体W" panose="00020600040101010101" pitchFamily="18" charset="-122"/>
                <a:cs typeface="经典综艺体简" panose="02010609000101010101" pitchFamily="49" charset="-122"/>
              </a:rPr>
              <a:t>理解研读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233666F-D3D4-4019-8AF3-B8E3A47AA0B4}"/>
              </a:ext>
            </a:extLst>
          </p:cNvPr>
          <p:cNvSpPr txBox="1"/>
          <p:nvPr/>
        </p:nvSpPr>
        <p:spPr>
          <a:xfrm>
            <a:off x="772886" y="1067804"/>
            <a:ext cx="106462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latin typeface="+mn-ea"/>
              </a:rPr>
              <a:t>1.</a:t>
            </a:r>
            <a:r>
              <a:rPr lang="zh-CN" altLang="en-US" sz="4000" b="1" dirty="0">
                <a:latin typeface="+mn-ea"/>
              </a:rPr>
              <a:t>蚊子敢于向狮子挑战，而且能够取胜，说明了什么？</a:t>
            </a:r>
            <a:endParaRPr lang="en-US" altLang="zh-CN" sz="4000" b="1" dirty="0">
              <a:latin typeface="+mn-ea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408689D-2400-400B-92D4-748806D0CE5C}"/>
              </a:ext>
            </a:extLst>
          </p:cNvPr>
          <p:cNvSpPr txBox="1"/>
          <p:nvPr/>
        </p:nvSpPr>
        <p:spPr>
          <a:xfrm>
            <a:off x="440872" y="2552817"/>
            <a:ext cx="1153776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+mn-ea"/>
              </a:rPr>
              <a:t>蚊子的挑战看似狂妄，但实际包含了智慧，它最终以己之长攻敌之短，发挥了自己的优势，抑制了狮子的优势。它的胆量、信心是建立在对敌我双方力量进行冷静分析的基础上的。</a:t>
            </a:r>
            <a:endParaRPr lang="en-US" altLang="zh-CN" sz="4000" b="1" dirty="0">
              <a:latin typeface="+mn-ea"/>
            </a:endParaRPr>
          </a:p>
          <a:p>
            <a:pPr algn="just"/>
            <a:r>
              <a:rPr lang="zh-CN" altLang="en-US" sz="4000" b="1" dirty="0">
                <a:solidFill>
                  <a:srgbClr val="FF0000"/>
                </a:solidFill>
                <a:latin typeface="+mn-ea"/>
              </a:rPr>
              <a:t>启示：世上万事万物，各有所长所短。弱者若能扬长避短，就可能以小胜大，以弱胜强。</a:t>
            </a:r>
            <a:endParaRPr lang="en-US" altLang="zh-CN" sz="4000" b="1" dirty="0">
              <a:solidFill>
                <a:srgbClr val="FF0000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088755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3080" y="1119729"/>
            <a:ext cx="1596572" cy="1892016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742004" y="3122981"/>
            <a:ext cx="4698723" cy="144655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0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uLnTx/>
                <a:uFillTx/>
                <a:latin typeface="+mn-ea"/>
                <a:cs typeface="经典综艺体简" panose="02010609000101010101" pitchFamily="49" charset="-122"/>
              </a:defRPr>
            </a:lvl1pPr>
          </a:lstStyle>
          <a:p>
            <a:r>
              <a:rPr lang="zh-CN" altLang="en-US" sz="8800" dirty="0">
                <a:solidFill>
                  <a:schemeClr val="tx1"/>
                </a:solidFill>
                <a:latin typeface="汉仪夏日体W" panose="00020600040101010101" pitchFamily="18" charset="-122"/>
                <a:ea typeface="汉仪夏日体W" panose="00020600040101010101" pitchFamily="18" charset="-122"/>
              </a:rPr>
              <a:t>知识预览</a:t>
            </a:r>
          </a:p>
        </p:txBody>
      </p:sp>
    </p:spTree>
    <p:extLst>
      <p:ext uri="{BB962C8B-B14F-4D97-AF65-F5344CB8AC3E}">
        <p14:creationId xmlns:p14="http://schemas.microsoft.com/office/powerpoint/2010/main" val="4122319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30759" y="259899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夏日体W" panose="00020600040101010101" pitchFamily="18" charset="-122"/>
                <a:ea typeface="汉仪夏日体W" panose="00020600040101010101" pitchFamily="18" charset="-122"/>
                <a:cs typeface="经典综艺体简" panose="02010609000101010101" pitchFamily="49" charset="-122"/>
              </a:rPr>
              <a:t>理解研读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233666F-D3D4-4019-8AF3-B8E3A47AA0B4}"/>
              </a:ext>
            </a:extLst>
          </p:cNvPr>
          <p:cNvSpPr txBox="1"/>
          <p:nvPr/>
        </p:nvSpPr>
        <p:spPr>
          <a:xfrm>
            <a:off x="886642" y="1083161"/>
            <a:ext cx="106462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latin typeface="+mn-ea"/>
              </a:rPr>
              <a:t>2.</a:t>
            </a:r>
            <a:r>
              <a:rPr lang="zh-CN" altLang="en-US" sz="4000" b="1" dirty="0">
                <a:latin typeface="+mn-ea"/>
              </a:rPr>
              <a:t>寓言用动物之间的关系来概括社会现象，讽喻了什么？本文有何寓意？</a:t>
            </a:r>
            <a:endParaRPr lang="en-US" altLang="zh-CN" sz="4000" b="1" dirty="0">
              <a:latin typeface="+mn-ea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408689D-2400-400B-92D4-748806D0CE5C}"/>
              </a:ext>
            </a:extLst>
          </p:cNvPr>
          <p:cNvSpPr txBox="1"/>
          <p:nvPr/>
        </p:nvSpPr>
        <p:spPr>
          <a:xfrm>
            <a:off x="440872" y="2949291"/>
            <a:ext cx="11537768" cy="2753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>
                <a:solidFill>
                  <a:srgbClr val="002060"/>
                </a:solidFill>
                <a:latin typeface="+mn-ea"/>
              </a:rPr>
              <a:t>文中描写蚊子和狮子“战斗”的过程，蚊子被蜘蛛网粘住的情景</a:t>
            </a:r>
            <a:r>
              <a:rPr lang="zh-CN" altLang="en-US" sz="4000" b="1" dirty="0">
                <a:latin typeface="+mn-ea"/>
              </a:rPr>
              <a:t>，</a:t>
            </a:r>
            <a:r>
              <a:rPr lang="zh-CN" altLang="en-US" sz="4000" b="1" dirty="0">
                <a:solidFill>
                  <a:srgbClr val="FF0000"/>
                </a:solidFill>
                <a:latin typeface="+mn-ea"/>
              </a:rPr>
              <a:t>讽刺了那些能够战胜强敌却因得意反被弱者战胜的人</a:t>
            </a:r>
            <a:r>
              <a:rPr lang="zh-CN" altLang="en-US" sz="4000" b="1" dirty="0">
                <a:latin typeface="+mn-ea"/>
              </a:rPr>
              <a:t>。</a:t>
            </a:r>
            <a:endParaRPr lang="en-US" altLang="zh-CN" sz="40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793136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3080" y="1119729"/>
            <a:ext cx="1596572" cy="1892016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742010" y="3122981"/>
            <a:ext cx="4698722" cy="144655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0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uLnTx/>
                <a:uFillTx/>
                <a:latin typeface="+mn-ea"/>
                <a:cs typeface="经典综艺体简" panose="02010609000101010101" pitchFamily="49" charset="-122"/>
              </a:defRPr>
            </a:lvl1pPr>
          </a:lstStyle>
          <a:p>
            <a:r>
              <a:rPr lang="zh-CN" altLang="en-US" sz="8800" dirty="0">
                <a:solidFill>
                  <a:schemeClr val="tx1"/>
                </a:solidFill>
                <a:latin typeface="汉仪夏日体W" panose="00020600040101010101" pitchFamily="18" charset="-122"/>
                <a:ea typeface="汉仪夏日体W" panose="00020600040101010101" pitchFamily="18" charset="-122"/>
              </a:rPr>
              <a:t>写作特色</a:t>
            </a:r>
          </a:p>
        </p:txBody>
      </p:sp>
    </p:spTree>
    <p:extLst>
      <p:ext uri="{BB962C8B-B14F-4D97-AF65-F5344CB8AC3E}">
        <p14:creationId xmlns:p14="http://schemas.microsoft.com/office/powerpoint/2010/main" val="3420822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02035" y="259899"/>
            <a:ext cx="2088777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defRPr/>
            </a:pPr>
            <a:r>
              <a:rPr lang="zh-CN" altLang="en-US" sz="3600" dirty="0">
                <a:solidFill>
                  <a:prstClr val="black"/>
                </a:solidFill>
                <a:latin typeface="汉仪夏日体W" panose="00020600040101010101" pitchFamily="18" charset="-122"/>
                <a:ea typeface="汉仪夏日体W" panose="00020600040101010101" pitchFamily="18" charset="-122"/>
                <a:cs typeface="经典综艺体简" panose="02010609000101010101" pitchFamily="49" charset="-122"/>
              </a:rPr>
              <a:t>写作特色</a:t>
            </a:r>
            <a:endParaRPr kumimoji="0" lang="zh-CN" altLang="en-US" sz="36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夏日体W" panose="00020600040101010101" pitchFamily="18" charset="-122"/>
              <a:ea typeface="汉仪夏日体W" panose="00020600040101010101" pitchFamily="18" charset="-122"/>
              <a:cs typeface="经典综艺体简" panose="02010609000101010101" pitchFamily="49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233666F-D3D4-4019-8AF3-B8E3A47AA0B4}"/>
              </a:ext>
            </a:extLst>
          </p:cNvPr>
          <p:cNvSpPr txBox="1"/>
          <p:nvPr/>
        </p:nvSpPr>
        <p:spPr>
          <a:xfrm>
            <a:off x="574766" y="1389398"/>
            <a:ext cx="11042468" cy="46002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4000" b="1" dirty="0">
                <a:latin typeface="+mn-ea"/>
              </a:rPr>
              <a:t>本文短小精悍，构思精巧，情节大起大落，</a:t>
            </a:r>
            <a:r>
              <a:rPr lang="zh-CN" altLang="en-US" sz="4000" b="1" dirty="0">
                <a:solidFill>
                  <a:srgbClr val="FF0000"/>
                </a:solidFill>
                <a:latin typeface="+mn-ea"/>
              </a:rPr>
              <a:t>写出从一个极端到另一个极端的转化</a:t>
            </a:r>
            <a:r>
              <a:rPr lang="zh-CN" altLang="en-US" sz="4000" b="1" dirty="0">
                <a:latin typeface="+mn-ea"/>
              </a:rPr>
              <a:t>。蚊子刚刚战胜狮子，正把自己看得无敌天下时，被蜘蛛网粘住，结局出乎意料。作者巧妙地设计</a:t>
            </a:r>
            <a:r>
              <a:rPr lang="zh-CN" altLang="en-US" sz="4000" b="1" dirty="0">
                <a:solidFill>
                  <a:srgbClr val="FF0000"/>
                </a:solidFill>
                <a:latin typeface="+mn-ea"/>
              </a:rPr>
              <a:t>大起大落的故事情节寓意深刻</a:t>
            </a:r>
            <a:r>
              <a:rPr lang="zh-CN" altLang="en-US" sz="4000" b="1" dirty="0">
                <a:latin typeface="+mn-ea"/>
              </a:rPr>
              <a:t>。</a:t>
            </a:r>
            <a:endParaRPr lang="en-US" altLang="zh-CN" sz="40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43258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3080" y="1119729"/>
            <a:ext cx="1596572" cy="1892016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742013" y="3122981"/>
            <a:ext cx="4698722" cy="144655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0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uLnTx/>
                <a:uFillTx/>
                <a:latin typeface="+mn-ea"/>
                <a:cs typeface="经典综艺体简" panose="02010609000101010101" pitchFamily="49" charset="-122"/>
              </a:defRPr>
            </a:lvl1pPr>
          </a:lstStyle>
          <a:p>
            <a:r>
              <a:rPr lang="zh-CN" altLang="en-US" sz="8800" dirty="0">
                <a:solidFill>
                  <a:schemeClr val="tx1"/>
                </a:solidFill>
                <a:latin typeface="汉仪夏日体W" panose="00020600040101010101" pitchFamily="18" charset="-122"/>
                <a:ea typeface="汉仪夏日体W" panose="00020600040101010101" pitchFamily="18" charset="-122"/>
              </a:rPr>
              <a:t>文段对比</a:t>
            </a:r>
          </a:p>
        </p:txBody>
      </p:sp>
    </p:spTree>
    <p:extLst>
      <p:ext uri="{BB962C8B-B14F-4D97-AF65-F5344CB8AC3E}">
        <p14:creationId xmlns:p14="http://schemas.microsoft.com/office/powerpoint/2010/main" val="2229854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30762" y="259899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600" dirty="0">
                <a:solidFill>
                  <a:prstClr val="black"/>
                </a:solidFill>
                <a:latin typeface="汉仪夏日体W" panose="00020600040101010101" pitchFamily="18" charset="-122"/>
                <a:ea typeface="汉仪夏日体W" panose="00020600040101010101" pitchFamily="18" charset="-122"/>
                <a:cs typeface="经典综艺体简" panose="02010609000101010101" pitchFamily="49" charset="-122"/>
              </a:rPr>
              <a:t>文段对比</a:t>
            </a:r>
            <a:endParaRPr kumimoji="0" lang="zh-CN" altLang="en-US" sz="36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夏日体W" panose="00020600040101010101" pitchFamily="18" charset="-122"/>
              <a:ea typeface="汉仪夏日体W" panose="00020600040101010101" pitchFamily="18" charset="-122"/>
              <a:cs typeface="经典综艺体简" panose="02010609000101010101" pitchFamily="49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233666F-D3D4-4019-8AF3-B8E3A47AA0B4}"/>
              </a:ext>
            </a:extLst>
          </p:cNvPr>
          <p:cNvSpPr txBox="1"/>
          <p:nvPr/>
        </p:nvSpPr>
        <p:spPr>
          <a:xfrm>
            <a:off x="886642" y="1083161"/>
            <a:ext cx="106462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+mn-ea"/>
              </a:rPr>
              <a:t>深入文章，比较两则寓言的异同。</a:t>
            </a:r>
            <a:endParaRPr lang="en-US" altLang="zh-CN" sz="4000" b="1" dirty="0">
              <a:latin typeface="+mn-ea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408689D-2400-400B-92D4-748806D0CE5C}"/>
              </a:ext>
            </a:extLst>
          </p:cNvPr>
          <p:cNvSpPr txBox="1"/>
          <p:nvPr/>
        </p:nvSpPr>
        <p:spPr>
          <a:xfrm>
            <a:off x="1706960" y="2608952"/>
            <a:ext cx="8778079" cy="23688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4000" b="1" dirty="0">
                <a:latin typeface="+mn-ea"/>
              </a:rPr>
              <a:t>相同点：</a:t>
            </a:r>
            <a:r>
              <a:rPr lang="zh-CN" altLang="en-US" sz="4000" b="1" dirty="0">
                <a:solidFill>
                  <a:srgbClr val="FF0000"/>
                </a:solidFill>
                <a:latin typeface="+mn-ea"/>
              </a:rPr>
              <a:t>结构相同</a:t>
            </a:r>
            <a:r>
              <a:rPr lang="zh-CN" altLang="en-US" sz="4000" b="1" dirty="0">
                <a:latin typeface="+mn-ea"/>
              </a:rPr>
              <a:t>（都是一段讲故事，一段议论得出道理）</a:t>
            </a:r>
            <a:endParaRPr lang="en-US" altLang="zh-CN" sz="40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830690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30762" y="259899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600" dirty="0">
                <a:solidFill>
                  <a:prstClr val="black"/>
                </a:solidFill>
                <a:latin typeface="汉仪夏日体W" panose="00020600040101010101" pitchFamily="18" charset="-122"/>
                <a:ea typeface="汉仪夏日体W" panose="00020600040101010101" pitchFamily="18" charset="-122"/>
                <a:cs typeface="经典综艺体简" panose="02010609000101010101" pitchFamily="49" charset="-122"/>
              </a:rPr>
              <a:t>文段对比</a:t>
            </a:r>
            <a:endParaRPr kumimoji="0" lang="zh-CN" altLang="en-US" sz="36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夏日体W" panose="00020600040101010101" pitchFamily="18" charset="-122"/>
              <a:ea typeface="汉仪夏日体W" panose="00020600040101010101" pitchFamily="18" charset="-122"/>
              <a:cs typeface="经典综艺体简" panose="02010609000101010101" pitchFamily="49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233666F-D3D4-4019-8AF3-B8E3A47AA0B4}"/>
              </a:ext>
            </a:extLst>
          </p:cNvPr>
          <p:cNvSpPr txBox="1"/>
          <p:nvPr/>
        </p:nvSpPr>
        <p:spPr>
          <a:xfrm>
            <a:off x="886642" y="1083161"/>
            <a:ext cx="106462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+mn-ea"/>
              </a:rPr>
              <a:t>深入文章，比较两则寓言的异同。</a:t>
            </a:r>
            <a:endParaRPr lang="en-US" altLang="zh-CN" sz="4000" b="1" dirty="0">
              <a:latin typeface="+mn-ea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408689D-2400-400B-92D4-748806D0CE5C}"/>
              </a:ext>
            </a:extLst>
          </p:cNvPr>
          <p:cNvSpPr txBox="1"/>
          <p:nvPr/>
        </p:nvSpPr>
        <p:spPr>
          <a:xfrm>
            <a:off x="440872" y="1930225"/>
            <a:ext cx="11537768" cy="46002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4000" b="1" dirty="0">
                <a:latin typeface="+mn-ea"/>
              </a:rPr>
              <a:t>不同点：</a:t>
            </a:r>
            <a:endParaRPr lang="en-US" altLang="zh-CN" sz="4000" b="1" dirty="0">
              <a:latin typeface="+mn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4000" b="1" dirty="0">
                <a:solidFill>
                  <a:srgbClr val="0070C0"/>
                </a:solidFill>
                <a:latin typeface="+mn-ea"/>
              </a:rPr>
              <a:t>（</a:t>
            </a:r>
            <a:r>
              <a:rPr lang="en-US" altLang="zh-CN" sz="4000" b="1" dirty="0">
                <a:solidFill>
                  <a:srgbClr val="0070C0"/>
                </a:solidFill>
                <a:latin typeface="+mn-ea"/>
              </a:rPr>
              <a:t>1</a:t>
            </a:r>
            <a:r>
              <a:rPr lang="zh-CN" altLang="en-US" sz="4000" b="1" dirty="0">
                <a:solidFill>
                  <a:srgbClr val="0070C0"/>
                </a:solidFill>
                <a:latin typeface="+mn-ea"/>
              </a:rPr>
              <a:t>）情节不同</a:t>
            </a:r>
            <a:r>
              <a:rPr lang="zh-CN" altLang="en-US" sz="4000" b="1" dirty="0">
                <a:latin typeface="+mn-ea"/>
              </a:rPr>
              <a:t>：</a:t>
            </a:r>
            <a:r>
              <a:rPr lang="en-US" altLang="zh-CN" sz="4000" b="1" dirty="0">
                <a:latin typeface="+mn-ea"/>
              </a:rPr>
              <a:t>《</a:t>
            </a:r>
            <a:r>
              <a:rPr lang="zh-CN" altLang="en-US" sz="4000" b="1" dirty="0">
                <a:latin typeface="+mn-ea"/>
              </a:rPr>
              <a:t>赫</a:t>
            </a:r>
            <a:r>
              <a:rPr lang="en-US" altLang="zh-CN" sz="4000" b="1" dirty="0">
                <a:latin typeface="+mn-ea"/>
              </a:rPr>
              <a:t>》</a:t>
            </a:r>
            <a:r>
              <a:rPr lang="zh-CN" altLang="en-US" sz="4000" b="1" dirty="0">
                <a:latin typeface="+mn-ea"/>
              </a:rPr>
              <a:t>采用</a:t>
            </a:r>
            <a:r>
              <a:rPr lang="zh-CN" altLang="en-US" sz="4000" b="1" dirty="0">
                <a:solidFill>
                  <a:srgbClr val="FF0000"/>
                </a:solidFill>
                <a:latin typeface="+mn-ea"/>
              </a:rPr>
              <a:t>三问三答</a:t>
            </a:r>
            <a:r>
              <a:rPr lang="zh-CN" altLang="en-US" sz="4000" b="1" dirty="0">
                <a:latin typeface="+mn-ea"/>
              </a:rPr>
              <a:t>，把情节推向高潮；</a:t>
            </a:r>
            <a:r>
              <a:rPr lang="en-US" altLang="zh-CN" sz="4000" b="1" dirty="0">
                <a:latin typeface="+mn-ea"/>
              </a:rPr>
              <a:t>《</a:t>
            </a:r>
            <a:r>
              <a:rPr lang="zh-CN" altLang="en-US" sz="4000" b="1" dirty="0">
                <a:latin typeface="+mn-ea"/>
              </a:rPr>
              <a:t>蚊</a:t>
            </a:r>
            <a:r>
              <a:rPr lang="en-US" altLang="zh-CN" sz="4000" b="1" dirty="0">
                <a:latin typeface="+mn-ea"/>
              </a:rPr>
              <a:t>》</a:t>
            </a:r>
            <a:r>
              <a:rPr lang="zh-CN" altLang="en-US" sz="4000" b="1" dirty="0">
                <a:latin typeface="+mn-ea"/>
              </a:rPr>
              <a:t>写了</a:t>
            </a:r>
            <a:r>
              <a:rPr lang="zh-CN" altLang="en-US" sz="4000" b="1" dirty="0">
                <a:solidFill>
                  <a:srgbClr val="FF0000"/>
                </a:solidFill>
                <a:latin typeface="+mn-ea"/>
              </a:rPr>
              <a:t>两件事</a:t>
            </a:r>
            <a:r>
              <a:rPr lang="zh-CN" altLang="en-US" sz="4000" b="1" dirty="0">
                <a:latin typeface="+mn-ea"/>
              </a:rPr>
              <a:t>，第一是蚊子和狮子战斗，战胜了狮子；第二件是蚊子得意忘形，被蜘蛛网粘住。</a:t>
            </a:r>
            <a:endParaRPr lang="en-US" altLang="zh-CN" sz="40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95345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30762" y="259899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600" dirty="0">
                <a:solidFill>
                  <a:prstClr val="black"/>
                </a:solidFill>
                <a:latin typeface="汉仪夏日体W" panose="00020600040101010101" pitchFamily="18" charset="-122"/>
                <a:ea typeface="汉仪夏日体W" panose="00020600040101010101" pitchFamily="18" charset="-122"/>
                <a:cs typeface="经典综艺体简" panose="02010609000101010101" pitchFamily="49" charset="-122"/>
              </a:rPr>
              <a:t>文段对比</a:t>
            </a:r>
            <a:endParaRPr kumimoji="0" lang="zh-CN" altLang="en-US" sz="36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夏日体W" panose="00020600040101010101" pitchFamily="18" charset="-122"/>
              <a:ea typeface="汉仪夏日体W" panose="00020600040101010101" pitchFamily="18" charset="-122"/>
              <a:cs typeface="经典综艺体简" panose="02010609000101010101" pitchFamily="49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233666F-D3D4-4019-8AF3-B8E3A47AA0B4}"/>
              </a:ext>
            </a:extLst>
          </p:cNvPr>
          <p:cNvSpPr txBox="1"/>
          <p:nvPr/>
        </p:nvSpPr>
        <p:spPr>
          <a:xfrm>
            <a:off x="886642" y="1083161"/>
            <a:ext cx="106462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+mn-ea"/>
              </a:rPr>
              <a:t>深入文章，比较两则寓言的异同。</a:t>
            </a:r>
            <a:endParaRPr lang="en-US" altLang="zh-CN" sz="4000" b="1" dirty="0">
              <a:latin typeface="+mn-ea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408689D-2400-400B-92D4-748806D0CE5C}"/>
              </a:ext>
            </a:extLst>
          </p:cNvPr>
          <p:cNvSpPr txBox="1"/>
          <p:nvPr/>
        </p:nvSpPr>
        <p:spPr>
          <a:xfrm>
            <a:off x="440872" y="2084296"/>
            <a:ext cx="11326407" cy="36769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4000" b="1" dirty="0">
                <a:latin typeface="+mn-ea"/>
              </a:rPr>
              <a:t>不同点：</a:t>
            </a:r>
            <a:endParaRPr lang="en-US" altLang="zh-CN" sz="4000" b="1" dirty="0">
              <a:latin typeface="+mn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4000" b="1" dirty="0">
                <a:solidFill>
                  <a:srgbClr val="0070C0"/>
                </a:solidFill>
                <a:latin typeface="+mn-ea"/>
              </a:rPr>
              <a:t>（</a:t>
            </a:r>
            <a:r>
              <a:rPr lang="en-US" altLang="zh-CN" sz="4000" b="1" dirty="0">
                <a:solidFill>
                  <a:srgbClr val="0070C0"/>
                </a:solidFill>
                <a:latin typeface="+mn-ea"/>
              </a:rPr>
              <a:t>2</a:t>
            </a:r>
            <a:r>
              <a:rPr lang="zh-CN" altLang="en-US" sz="4000" b="1" dirty="0">
                <a:solidFill>
                  <a:srgbClr val="0070C0"/>
                </a:solidFill>
                <a:latin typeface="+mn-ea"/>
              </a:rPr>
              <a:t>）寓意不同</a:t>
            </a:r>
            <a:r>
              <a:rPr lang="zh-CN" altLang="en-US" sz="4000" b="1" dirty="0">
                <a:latin typeface="+mn-ea"/>
              </a:rPr>
              <a:t>：</a:t>
            </a:r>
            <a:r>
              <a:rPr lang="en-US" altLang="zh-CN" sz="4000" b="1" dirty="0">
                <a:latin typeface="+mn-ea"/>
              </a:rPr>
              <a:t>《</a:t>
            </a:r>
            <a:r>
              <a:rPr lang="zh-CN" altLang="en-US" sz="4000" b="1" dirty="0">
                <a:latin typeface="+mn-ea"/>
              </a:rPr>
              <a:t>赫</a:t>
            </a:r>
            <a:r>
              <a:rPr lang="en-US" altLang="zh-CN" sz="4000" b="1" dirty="0">
                <a:latin typeface="+mn-ea"/>
              </a:rPr>
              <a:t>》</a:t>
            </a:r>
            <a:r>
              <a:rPr lang="zh-CN" altLang="en-US" sz="4000" b="1" dirty="0">
                <a:solidFill>
                  <a:srgbClr val="FF0000"/>
                </a:solidFill>
                <a:latin typeface="+mn-ea"/>
              </a:rPr>
              <a:t>讽刺了那些爱慕虚荣、自命不凡的人</a:t>
            </a:r>
            <a:r>
              <a:rPr lang="zh-CN" altLang="en-US" sz="4000" b="1" dirty="0">
                <a:latin typeface="+mn-ea"/>
              </a:rPr>
              <a:t>；</a:t>
            </a:r>
            <a:r>
              <a:rPr lang="en-US" altLang="zh-CN" sz="4000" b="1" dirty="0">
                <a:latin typeface="+mn-ea"/>
              </a:rPr>
              <a:t>《</a:t>
            </a:r>
            <a:r>
              <a:rPr lang="zh-CN" altLang="en-US" sz="4000" b="1" dirty="0">
                <a:latin typeface="+mn-ea"/>
              </a:rPr>
              <a:t>蚊</a:t>
            </a:r>
            <a:r>
              <a:rPr lang="en-US" altLang="zh-CN" sz="4000" b="1" dirty="0">
                <a:latin typeface="+mn-ea"/>
              </a:rPr>
              <a:t>》</a:t>
            </a:r>
            <a:r>
              <a:rPr lang="zh-CN" altLang="en-US" sz="4000" b="1" dirty="0">
                <a:solidFill>
                  <a:srgbClr val="FF0000"/>
                </a:solidFill>
                <a:latin typeface="+mn-ea"/>
              </a:rPr>
              <a:t>讽刺那些取得一点成绩而得意忘形的人</a:t>
            </a:r>
            <a:r>
              <a:rPr lang="zh-CN" altLang="en-US" sz="4000" b="1" dirty="0">
                <a:latin typeface="+mn-ea"/>
              </a:rPr>
              <a:t>。</a:t>
            </a:r>
            <a:endParaRPr lang="en-US" altLang="zh-CN" sz="40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666807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30762" y="259899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600" dirty="0">
                <a:solidFill>
                  <a:prstClr val="black"/>
                </a:solidFill>
                <a:latin typeface="汉仪夏日体W" panose="00020600040101010101" pitchFamily="18" charset="-122"/>
                <a:ea typeface="汉仪夏日体W" panose="00020600040101010101" pitchFamily="18" charset="-122"/>
                <a:cs typeface="经典综艺体简" panose="02010609000101010101" pitchFamily="49" charset="-122"/>
              </a:rPr>
              <a:t>文段对比</a:t>
            </a:r>
            <a:endParaRPr kumimoji="0" lang="zh-CN" altLang="en-US" sz="36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夏日体W" panose="00020600040101010101" pitchFamily="18" charset="-122"/>
              <a:ea typeface="汉仪夏日体W" panose="00020600040101010101" pitchFamily="18" charset="-122"/>
              <a:cs typeface="经典综艺体简" panose="02010609000101010101" pitchFamily="49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233666F-D3D4-4019-8AF3-B8E3A47AA0B4}"/>
              </a:ext>
            </a:extLst>
          </p:cNvPr>
          <p:cNvSpPr txBox="1"/>
          <p:nvPr/>
        </p:nvSpPr>
        <p:spPr>
          <a:xfrm>
            <a:off x="886642" y="1083161"/>
            <a:ext cx="106462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+mn-ea"/>
              </a:rPr>
              <a:t>深入文章，比较两则寓言的异同。</a:t>
            </a:r>
            <a:endParaRPr lang="en-US" altLang="zh-CN" sz="4000" b="1" dirty="0">
              <a:latin typeface="+mn-ea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408689D-2400-400B-92D4-748806D0CE5C}"/>
              </a:ext>
            </a:extLst>
          </p:cNvPr>
          <p:cNvSpPr txBox="1"/>
          <p:nvPr/>
        </p:nvSpPr>
        <p:spPr>
          <a:xfrm>
            <a:off x="440872" y="1997867"/>
            <a:ext cx="11537768" cy="46002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>
                <a:latin typeface="+mn-ea"/>
              </a:rPr>
              <a:t>不同点：</a:t>
            </a:r>
            <a:endParaRPr lang="en-US" altLang="zh-CN" sz="4000" b="1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dirty="0">
                <a:solidFill>
                  <a:srgbClr val="0070C0"/>
                </a:solidFill>
                <a:latin typeface="+mn-ea"/>
              </a:rPr>
              <a:t>（</a:t>
            </a:r>
            <a:r>
              <a:rPr lang="en-US" altLang="zh-CN" sz="4000" b="1" dirty="0">
                <a:solidFill>
                  <a:srgbClr val="0070C0"/>
                </a:solidFill>
                <a:latin typeface="+mn-ea"/>
              </a:rPr>
              <a:t>3</a:t>
            </a:r>
            <a:r>
              <a:rPr lang="zh-CN" altLang="en-US" sz="4000" b="1" dirty="0">
                <a:solidFill>
                  <a:srgbClr val="0070C0"/>
                </a:solidFill>
                <a:latin typeface="+mn-ea"/>
              </a:rPr>
              <a:t>）表现方式不同：</a:t>
            </a:r>
            <a:r>
              <a:rPr lang="en-US" altLang="zh-CN" sz="4000" b="1" dirty="0">
                <a:latin typeface="+mn-ea"/>
              </a:rPr>
              <a:t>《</a:t>
            </a:r>
            <a:r>
              <a:rPr lang="zh-CN" altLang="en-US" sz="4000" b="1" dirty="0">
                <a:latin typeface="+mn-ea"/>
              </a:rPr>
              <a:t>赫</a:t>
            </a:r>
            <a:r>
              <a:rPr lang="en-US" altLang="zh-CN" sz="4000" b="1" dirty="0">
                <a:latin typeface="+mn-ea"/>
              </a:rPr>
              <a:t>》</a:t>
            </a:r>
            <a:r>
              <a:rPr lang="zh-CN" altLang="en-US" sz="4000" b="1" dirty="0">
                <a:latin typeface="+mn-ea"/>
              </a:rPr>
              <a:t>主要</a:t>
            </a:r>
            <a:r>
              <a:rPr lang="zh-CN" altLang="en-US" sz="4000" b="1" dirty="0">
                <a:solidFill>
                  <a:srgbClr val="00B050"/>
                </a:solidFill>
                <a:latin typeface="+mn-ea"/>
              </a:rPr>
              <a:t>运用语言、动作和心理描写</a:t>
            </a:r>
            <a:r>
              <a:rPr lang="zh-CN" altLang="en-US" sz="4000" b="1" dirty="0">
                <a:latin typeface="+mn-ea"/>
              </a:rPr>
              <a:t>，</a:t>
            </a:r>
            <a:r>
              <a:rPr lang="zh-CN" altLang="en-US" sz="4000" b="1" dirty="0">
                <a:solidFill>
                  <a:srgbClr val="FF0000"/>
                </a:solidFill>
                <a:latin typeface="+mn-ea"/>
              </a:rPr>
              <a:t>表现赫耳墨斯爱慕虚荣、自命不凡的性格特征</a:t>
            </a:r>
            <a:r>
              <a:rPr lang="zh-CN" altLang="en-US" sz="4000" b="1" dirty="0">
                <a:latin typeface="+mn-ea"/>
              </a:rPr>
              <a:t>；</a:t>
            </a:r>
            <a:r>
              <a:rPr lang="en-US" altLang="zh-CN" sz="4000" b="1" dirty="0">
                <a:latin typeface="+mn-ea"/>
              </a:rPr>
              <a:t>《</a:t>
            </a:r>
            <a:r>
              <a:rPr lang="zh-CN" altLang="en-US" sz="4000" b="1" dirty="0">
                <a:latin typeface="+mn-ea"/>
              </a:rPr>
              <a:t>蚊</a:t>
            </a:r>
            <a:r>
              <a:rPr lang="en-US" altLang="zh-CN" sz="4000" b="1" dirty="0">
                <a:latin typeface="+mn-ea"/>
              </a:rPr>
              <a:t>》</a:t>
            </a:r>
            <a:r>
              <a:rPr lang="zh-CN" altLang="en-US" sz="4000" b="1" dirty="0">
                <a:latin typeface="+mn-ea"/>
              </a:rPr>
              <a:t>主要</a:t>
            </a:r>
            <a:r>
              <a:rPr lang="zh-CN" altLang="en-US" sz="4000" b="1" dirty="0">
                <a:solidFill>
                  <a:srgbClr val="00B050"/>
                </a:solidFill>
                <a:latin typeface="+mn-ea"/>
              </a:rPr>
              <a:t>运用语言、动作描写</a:t>
            </a:r>
            <a:r>
              <a:rPr lang="zh-CN" altLang="en-US" sz="4000" b="1" dirty="0">
                <a:latin typeface="+mn-ea"/>
              </a:rPr>
              <a:t>，</a:t>
            </a:r>
            <a:r>
              <a:rPr lang="zh-CN" altLang="en-US" sz="4000" b="1" dirty="0">
                <a:solidFill>
                  <a:srgbClr val="FF0000"/>
                </a:solidFill>
                <a:latin typeface="+mn-ea"/>
              </a:rPr>
              <a:t>表现蚊子勇敢机智，藐视强大的敌人</a:t>
            </a:r>
            <a:r>
              <a:rPr lang="zh-CN" altLang="en-US" sz="4000" b="1" dirty="0">
                <a:latin typeface="+mn-ea"/>
              </a:rPr>
              <a:t>。</a:t>
            </a:r>
            <a:endParaRPr lang="en-US" altLang="zh-CN" sz="40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478892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30752" y="259899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夏日体W" panose="00020600040101010101" pitchFamily="18" charset="-122"/>
                <a:ea typeface="汉仪夏日体W" panose="00020600040101010101" pitchFamily="18" charset="-122"/>
                <a:cs typeface="经典综艺体简" panose="02010609000101010101" pitchFamily="49" charset="-122"/>
              </a:rPr>
              <a:t>知识预览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233666F-D3D4-4019-8AF3-B8E3A47AA0B4}"/>
              </a:ext>
            </a:extLst>
          </p:cNvPr>
          <p:cNvSpPr txBox="1"/>
          <p:nvPr/>
        </p:nvSpPr>
        <p:spPr>
          <a:xfrm>
            <a:off x="3877014" y="583064"/>
            <a:ext cx="8084234" cy="59390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+mn-ea"/>
              </a:rPr>
              <a:t>伊索</a:t>
            </a:r>
            <a:r>
              <a:rPr lang="zh-CN" altLang="en-US" sz="4000" b="1" dirty="0">
                <a:latin typeface="+mn-ea"/>
              </a:rPr>
              <a:t>，相传是公元前</a:t>
            </a:r>
            <a:r>
              <a:rPr lang="en-US" altLang="zh-CN" sz="4000" b="1" dirty="0">
                <a:latin typeface="+mn-ea"/>
              </a:rPr>
              <a:t>6</a:t>
            </a:r>
            <a:r>
              <a:rPr lang="zh-CN" altLang="en-US" sz="4000" b="1" dirty="0">
                <a:latin typeface="+mn-ea"/>
              </a:rPr>
              <a:t>世纪</a:t>
            </a:r>
            <a:r>
              <a:rPr lang="zh-CN" altLang="en-US" sz="4000" b="1" dirty="0">
                <a:solidFill>
                  <a:srgbClr val="FF0000"/>
                </a:solidFill>
                <a:latin typeface="+mn-ea"/>
              </a:rPr>
              <a:t>古希腊的寓言家</a:t>
            </a:r>
            <a:r>
              <a:rPr lang="zh-CN" altLang="en-US" sz="4000" b="1" dirty="0">
                <a:latin typeface="+mn-ea"/>
              </a:rPr>
              <a:t>，善于讲动物故事。公元前</a:t>
            </a:r>
            <a:r>
              <a:rPr lang="en-US" altLang="zh-CN" sz="4000" b="1" dirty="0">
                <a:latin typeface="+mn-ea"/>
              </a:rPr>
              <a:t>5</a:t>
            </a:r>
            <a:r>
              <a:rPr lang="zh-CN" altLang="en-US" sz="4000" b="1" dirty="0">
                <a:latin typeface="+mn-ea"/>
              </a:rPr>
              <a:t>世纪末，希腊寓言开始归于他的名下。</a:t>
            </a:r>
            <a:endParaRPr lang="en-US" altLang="zh-CN" sz="4000" b="1" dirty="0">
              <a:latin typeface="+mn-ea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4000" b="1" dirty="0">
                <a:solidFill>
                  <a:srgbClr val="FF0000"/>
                </a:solidFill>
                <a:latin typeface="+mn-ea"/>
              </a:rPr>
              <a:t>《</a:t>
            </a:r>
            <a:r>
              <a:rPr lang="zh-CN" altLang="en-US" sz="4000" b="1" dirty="0">
                <a:solidFill>
                  <a:srgbClr val="FF0000"/>
                </a:solidFill>
                <a:latin typeface="+mn-ea"/>
              </a:rPr>
              <a:t>伊索寓言</a:t>
            </a:r>
            <a:r>
              <a:rPr lang="en-US" altLang="zh-CN" sz="4000" b="1" dirty="0">
                <a:solidFill>
                  <a:srgbClr val="FF0000"/>
                </a:solidFill>
                <a:latin typeface="+mn-ea"/>
              </a:rPr>
              <a:t>》</a:t>
            </a:r>
            <a:r>
              <a:rPr lang="zh-CN" altLang="en-US" sz="4000" b="1" dirty="0">
                <a:latin typeface="+mn-ea"/>
              </a:rPr>
              <a:t>是以伊索的名义流传的古希腊寓言集。大多是动物故事，其形式短小精悍，比喻恰当，形象生动，在古希腊流传很广。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71FA186-2FA0-44A6-ABC1-FD926C5093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119" y="1547936"/>
            <a:ext cx="3088272" cy="4375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054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30755" y="259899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夏日体W" panose="00020600040101010101" pitchFamily="18" charset="-122"/>
                <a:ea typeface="汉仪夏日体W" panose="00020600040101010101" pitchFamily="18" charset="-122"/>
                <a:cs typeface="经典综艺体简" panose="02010609000101010101" pitchFamily="49" charset="-122"/>
              </a:rPr>
              <a:t>文体简介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233666F-D3D4-4019-8AF3-B8E3A47AA0B4}"/>
              </a:ext>
            </a:extLst>
          </p:cNvPr>
          <p:cNvSpPr txBox="1"/>
          <p:nvPr/>
        </p:nvSpPr>
        <p:spPr>
          <a:xfrm>
            <a:off x="384799" y="1074538"/>
            <a:ext cx="11422402" cy="5523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+mn-ea"/>
              </a:rPr>
              <a:t>寓言是用比喻性的故事寄寓意味深长的道理的文学作品，带有讽刺或劝诫的性质。</a:t>
            </a:r>
            <a:endParaRPr lang="en-US" altLang="zh-CN" sz="4000" b="1" dirty="0">
              <a:solidFill>
                <a:srgbClr val="FF0000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dirty="0">
                <a:latin typeface="+mn-ea"/>
              </a:rPr>
              <a:t>寓言的类型大约有两种：</a:t>
            </a:r>
            <a:r>
              <a:rPr lang="zh-CN" altLang="en-US" sz="4000" b="1" dirty="0">
                <a:solidFill>
                  <a:srgbClr val="FF0000"/>
                </a:solidFill>
                <a:latin typeface="+mn-ea"/>
              </a:rPr>
              <a:t>一种是用夸大的手法</a:t>
            </a:r>
            <a:r>
              <a:rPr lang="zh-CN" altLang="en-US" sz="4000" b="1" dirty="0">
                <a:latin typeface="+mn-ea"/>
              </a:rPr>
              <a:t>，勾画出某类人的特点和思想；</a:t>
            </a:r>
            <a:r>
              <a:rPr lang="zh-CN" altLang="en-US" sz="4000" b="1" dirty="0">
                <a:solidFill>
                  <a:srgbClr val="FF0000"/>
                </a:solidFill>
                <a:latin typeface="+mn-ea"/>
              </a:rPr>
              <a:t>另一种是用拟人的手法</a:t>
            </a:r>
            <a:r>
              <a:rPr lang="zh-CN" altLang="en-US" sz="4000" b="1" dirty="0">
                <a:latin typeface="+mn-ea"/>
              </a:rPr>
              <a:t>，把人类以外的动植物或非生物人格化，使之具有人的思想感情或某种人的特点。</a:t>
            </a:r>
          </a:p>
        </p:txBody>
      </p:sp>
    </p:spTree>
    <p:extLst>
      <p:ext uri="{BB962C8B-B14F-4D97-AF65-F5344CB8AC3E}">
        <p14:creationId xmlns:p14="http://schemas.microsoft.com/office/powerpoint/2010/main" val="2879370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3080" y="1119729"/>
            <a:ext cx="1596572" cy="1892016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742007" y="3122981"/>
            <a:ext cx="4698722" cy="144655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0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uLnTx/>
                <a:uFillTx/>
                <a:latin typeface="+mn-ea"/>
                <a:cs typeface="经典综艺体简" panose="02010609000101010101" pitchFamily="49" charset="-122"/>
              </a:defRPr>
            </a:lvl1pPr>
          </a:lstStyle>
          <a:p>
            <a:r>
              <a:rPr lang="zh-CN" altLang="en-US" sz="8800" dirty="0">
                <a:solidFill>
                  <a:schemeClr val="tx1"/>
                </a:solidFill>
                <a:latin typeface="汉仪夏日体W" panose="00020600040101010101" pitchFamily="18" charset="-122"/>
                <a:ea typeface="汉仪夏日体W" panose="00020600040101010101" pitchFamily="18" charset="-122"/>
              </a:rPr>
              <a:t>整体感知</a:t>
            </a:r>
          </a:p>
        </p:txBody>
      </p:sp>
    </p:spTree>
    <p:extLst>
      <p:ext uri="{BB962C8B-B14F-4D97-AF65-F5344CB8AC3E}">
        <p14:creationId xmlns:p14="http://schemas.microsoft.com/office/powerpoint/2010/main" val="1829762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30755" y="259899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夏日体W" panose="00020600040101010101" pitchFamily="18" charset="-122"/>
                <a:ea typeface="汉仪夏日体W" panose="00020600040101010101" pitchFamily="18" charset="-122"/>
                <a:cs typeface="经典综艺体简" panose="02010609000101010101" pitchFamily="49" charset="-122"/>
              </a:rPr>
              <a:t>整体感知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233666F-D3D4-4019-8AF3-B8E3A47AA0B4}"/>
              </a:ext>
            </a:extLst>
          </p:cNvPr>
          <p:cNvSpPr txBox="1"/>
          <p:nvPr/>
        </p:nvSpPr>
        <p:spPr>
          <a:xfrm>
            <a:off x="440872" y="1102173"/>
            <a:ext cx="68688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latin typeface="+mn-ea"/>
              </a:rPr>
              <a:t>1.</a:t>
            </a:r>
            <a:r>
              <a:rPr lang="zh-CN" altLang="en-US" sz="4000" b="1" dirty="0">
                <a:latin typeface="+mn-ea"/>
              </a:rPr>
              <a:t>梳理故事情节脉络。</a:t>
            </a:r>
            <a:endParaRPr lang="en-US" altLang="zh-CN" sz="4000" b="1" dirty="0">
              <a:latin typeface="+mn-ea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408689D-2400-400B-92D4-748806D0CE5C}"/>
              </a:ext>
            </a:extLst>
          </p:cNvPr>
          <p:cNvSpPr txBox="1"/>
          <p:nvPr/>
        </p:nvSpPr>
        <p:spPr>
          <a:xfrm>
            <a:off x="440872" y="2168973"/>
            <a:ext cx="11537768" cy="3599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+mn-ea"/>
              </a:rPr>
              <a:t>故事起因（开端）</a:t>
            </a:r>
            <a:r>
              <a:rPr lang="zh-CN" altLang="en-US" sz="4000" b="1" dirty="0">
                <a:latin typeface="+mn-ea"/>
              </a:rPr>
              <a:t>：赫耳墨斯到雕像店里去了解自身值多少钱。</a:t>
            </a:r>
            <a:endParaRPr lang="en-US" altLang="zh-CN" sz="4000" b="1" dirty="0"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+mn-ea"/>
              </a:rPr>
              <a:t>故事发展和结局</a:t>
            </a:r>
            <a:r>
              <a:rPr lang="zh-CN" altLang="en-US" sz="4000" b="1" dirty="0">
                <a:latin typeface="+mn-ea"/>
              </a:rPr>
              <a:t>：叙述赫耳墨斯与雕像者的对话。</a:t>
            </a:r>
            <a:endParaRPr lang="en-US" altLang="zh-CN" sz="40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8935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30755" y="259899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夏日体W" panose="00020600040101010101" pitchFamily="18" charset="-122"/>
                <a:ea typeface="汉仪夏日体W" panose="00020600040101010101" pitchFamily="18" charset="-122"/>
                <a:cs typeface="经典综艺体简" panose="02010609000101010101" pitchFamily="49" charset="-122"/>
              </a:rPr>
              <a:t>整体感知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233666F-D3D4-4019-8AF3-B8E3A47AA0B4}"/>
              </a:ext>
            </a:extLst>
          </p:cNvPr>
          <p:cNvSpPr txBox="1"/>
          <p:nvPr/>
        </p:nvSpPr>
        <p:spPr>
          <a:xfrm>
            <a:off x="440872" y="1102173"/>
            <a:ext cx="117511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latin typeface="+mn-ea"/>
              </a:rPr>
              <a:t>2.</a:t>
            </a:r>
            <a:r>
              <a:rPr lang="zh-CN" altLang="en-US" sz="4000" b="1" dirty="0">
                <a:latin typeface="+mn-ea"/>
              </a:rPr>
              <a:t>这则寓言在结构安排上有何特色？</a:t>
            </a:r>
            <a:endParaRPr lang="en-US" altLang="zh-CN" sz="4000" b="1" dirty="0">
              <a:latin typeface="+mn-ea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408689D-2400-400B-92D4-748806D0CE5C}"/>
              </a:ext>
            </a:extLst>
          </p:cNvPr>
          <p:cNvSpPr txBox="1"/>
          <p:nvPr/>
        </p:nvSpPr>
        <p:spPr>
          <a:xfrm>
            <a:off x="830616" y="2244573"/>
            <a:ext cx="11537768" cy="23688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4000" b="1" dirty="0">
                <a:solidFill>
                  <a:srgbClr val="0070C0"/>
                </a:solidFill>
                <a:latin typeface="+mn-ea"/>
              </a:rPr>
              <a:t>第一段讲述故事</a:t>
            </a:r>
            <a:endParaRPr lang="en-US" altLang="zh-CN" sz="4000" b="1" dirty="0">
              <a:solidFill>
                <a:srgbClr val="0070C0"/>
              </a:solidFill>
              <a:latin typeface="+mn-ea"/>
            </a:endParaRPr>
          </a:p>
          <a:p>
            <a:pPr>
              <a:lnSpc>
                <a:spcPct val="200000"/>
              </a:lnSpc>
            </a:pPr>
            <a:r>
              <a:rPr lang="zh-CN" altLang="en-US" sz="4000" b="1" dirty="0">
                <a:solidFill>
                  <a:srgbClr val="0070C0"/>
                </a:solidFill>
                <a:latin typeface="+mn-ea"/>
              </a:rPr>
              <a:t>第二段简洁明了点明寓意</a:t>
            </a:r>
            <a:endParaRPr lang="en-US" altLang="zh-CN" sz="4000" b="1" dirty="0">
              <a:solidFill>
                <a:srgbClr val="0070C0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752648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30755" y="259899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夏日体W" panose="00020600040101010101" pitchFamily="18" charset="-122"/>
                <a:ea typeface="汉仪夏日体W" panose="00020600040101010101" pitchFamily="18" charset="-122"/>
                <a:cs typeface="经典综艺体简" panose="02010609000101010101" pitchFamily="49" charset="-122"/>
              </a:rPr>
              <a:t>整体感知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233666F-D3D4-4019-8AF3-B8E3A47AA0B4}"/>
              </a:ext>
            </a:extLst>
          </p:cNvPr>
          <p:cNvSpPr txBox="1"/>
          <p:nvPr/>
        </p:nvSpPr>
        <p:spPr>
          <a:xfrm>
            <a:off x="440872" y="1102173"/>
            <a:ext cx="68688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latin typeface="+mn-ea"/>
              </a:rPr>
              <a:t>3.</a:t>
            </a:r>
            <a:r>
              <a:rPr lang="zh-CN" altLang="en-US" sz="4000" b="1" dirty="0">
                <a:latin typeface="+mn-ea"/>
              </a:rPr>
              <a:t>这则寓言的寓意是什么？</a:t>
            </a:r>
            <a:endParaRPr lang="en-US" altLang="zh-CN" sz="4000" b="1" dirty="0">
              <a:latin typeface="+mn-ea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408689D-2400-400B-92D4-748806D0CE5C}"/>
              </a:ext>
            </a:extLst>
          </p:cNvPr>
          <p:cNvSpPr txBox="1"/>
          <p:nvPr/>
        </p:nvSpPr>
        <p:spPr>
          <a:xfrm>
            <a:off x="440872" y="2294368"/>
            <a:ext cx="11537768" cy="2753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>
                <a:latin typeface="+mn-ea"/>
              </a:rPr>
              <a:t>通过天神赫耳墨斯自命不凡、主观臆断而在事实面前碰壁的故事，以神喻人，</a:t>
            </a:r>
            <a:r>
              <a:rPr lang="zh-CN" altLang="en-US" sz="4000" b="1" dirty="0">
                <a:solidFill>
                  <a:srgbClr val="FF0000"/>
                </a:solidFill>
                <a:latin typeface="+mn-ea"/>
              </a:rPr>
              <a:t>讽刺和批评了那些爱慕虚荣、妄自尊大的人</a:t>
            </a:r>
            <a:r>
              <a:rPr lang="zh-CN" altLang="en-US" sz="4000" b="1" dirty="0">
                <a:latin typeface="+mn-ea"/>
              </a:rPr>
              <a:t>。</a:t>
            </a:r>
            <a:endParaRPr lang="en-US" altLang="zh-CN" sz="40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901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3080" y="1119729"/>
            <a:ext cx="1596572" cy="1892016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742009" y="3122981"/>
            <a:ext cx="4698722" cy="144655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0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uLnTx/>
                <a:uFillTx/>
                <a:latin typeface="+mn-ea"/>
                <a:cs typeface="经典综艺体简" panose="02010609000101010101" pitchFamily="49" charset="-122"/>
              </a:defRPr>
            </a:lvl1pPr>
          </a:lstStyle>
          <a:p>
            <a:r>
              <a:rPr lang="zh-CN" altLang="en-US" sz="8800" dirty="0">
                <a:solidFill>
                  <a:schemeClr val="tx1"/>
                </a:solidFill>
                <a:latin typeface="汉仪夏日体W" panose="00020600040101010101" pitchFamily="18" charset="-122"/>
                <a:ea typeface="汉仪夏日体W" panose="00020600040101010101" pitchFamily="18" charset="-122"/>
              </a:rPr>
              <a:t>理解研读</a:t>
            </a:r>
          </a:p>
        </p:txBody>
      </p:sp>
    </p:spTree>
    <p:extLst>
      <p:ext uri="{BB962C8B-B14F-4D97-AF65-F5344CB8AC3E}">
        <p14:creationId xmlns:p14="http://schemas.microsoft.com/office/powerpoint/2010/main" val="248271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包图主题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包图主题2" id="{50CFA792-C506-47E4-B272-6A6183483AB3}" vid="{CC1AE437-2F7F-4319-9F22-408F5F8C346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858</TotalTime>
  <Words>1045</Words>
  <Application>Microsoft Office PowerPoint</Application>
  <PresentationFormat>宽屏</PresentationFormat>
  <Paragraphs>96</Paragraphs>
  <Slides>27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2" baseType="lpstr">
      <vt:lpstr>等线</vt:lpstr>
      <vt:lpstr>汉仪夏日体W</vt:lpstr>
      <vt:lpstr>微软雅黑</vt:lpstr>
      <vt:lpstr>Arial</vt:lpstr>
      <vt:lpstr>包图主题2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逆流的小鱼</dc:creator>
  <cp:lastModifiedBy>xuchen zhang</cp:lastModifiedBy>
  <cp:revision>41</cp:revision>
  <cp:lastPrinted>2018-12-17T01:47:53Z</cp:lastPrinted>
  <dcterms:created xsi:type="dcterms:W3CDTF">2017-08-11T09:57:51Z</dcterms:created>
  <dcterms:modified xsi:type="dcterms:W3CDTF">2018-12-19T00:10:54Z</dcterms:modified>
</cp:coreProperties>
</file>