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3" r:id="rId2"/>
  </p:sldMasterIdLst>
  <p:sldIdLst>
    <p:sldId id="275" r:id="rId3"/>
    <p:sldId id="276" r:id="rId4"/>
    <p:sldId id="289" r:id="rId5"/>
    <p:sldId id="320" r:id="rId6"/>
    <p:sldId id="326" r:id="rId7"/>
    <p:sldId id="299" r:id="rId8"/>
    <p:sldId id="300" r:id="rId9"/>
    <p:sldId id="327" r:id="rId10"/>
    <p:sldId id="331" r:id="rId11"/>
    <p:sldId id="332" r:id="rId12"/>
    <p:sldId id="301" r:id="rId13"/>
    <p:sldId id="328" r:id="rId14"/>
    <p:sldId id="329" r:id="rId15"/>
    <p:sldId id="303" r:id="rId16"/>
    <p:sldId id="333" r:id="rId17"/>
    <p:sldId id="335" r:id="rId18"/>
    <p:sldId id="309" r:id="rId19"/>
    <p:sldId id="310" r:id="rId20"/>
    <p:sldId id="311" r:id="rId21"/>
    <p:sldId id="312" r:id="rId22"/>
    <p:sldId id="313" r:id="rId23"/>
    <p:sldId id="314" r:id="rId24"/>
    <p:sldId id="336" r:id="rId25"/>
    <p:sldId id="317" r:id="rId26"/>
    <p:sldId id="319" r:id="rId27"/>
    <p:sldId id="337" r:id="rId28"/>
    <p:sldId id="338" r:id="rId29"/>
    <p:sldId id="339" r:id="rId30"/>
    <p:sldId id="30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31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437" y="6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tags" Target="tags/tag1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hyperlink" Target="http://www.1ppt.com/moban/" TargetMode="External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4987008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4191922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7505" y="6559326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>
                <a:solidFill>
                  <a:prstClr val="black"/>
                </a:solidFill>
                <a:ea typeface="微软雅黑" panose="020b0503020204020204" pitchFamily="34" charset="-122"/>
                <a:hlinkClick r:id="rId1"/>
              </a:rPr>
              <a:t>PPT</a:t>
            </a:r>
            <a:r>
              <a:rPr lang="zh-CN" altLang="en-US" sz="100">
                <a:solidFill>
                  <a:prstClr val="black"/>
                </a:solidFill>
                <a:ea typeface="微软雅黑" panose="020b0503020204020204" pitchFamily="34" charset="-122"/>
                <a:hlinkClick r:id="rId1"/>
              </a:rPr>
              <a:t>模板</a:t>
            </a:r>
            <a:r>
              <a:rPr lang="zh-CN" altLang="en-US" sz="10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85597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0103552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1593632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2022/8/12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07482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2022/8/12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12535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88071459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65989580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92337440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34395344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2740191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7541790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8950179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2030433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4211145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image" Target="../media/image1.jpeg" /><Relationship Id="rId16" Type="http://schemas.openxmlformats.org/officeDocument/2006/relationships/image" Target="file:///D:\qq&#25991;&#20214;\712321467\Image\C2C\Image2\%7b75232B38-A165-1FB7-499C-2E1C792CACB5%7d.png" TargetMode="External" /><Relationship Id="rId17" Type="http://schemas.openxmlformats.org/officeDocument/2006/relationships/image" Target="../media/image2.png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slideLayout" Target="../slideLayouts/slideLayout16.xml" /><Relationship Id="rId3" Type="http://schemas.openxmlformats.org/officeDocument/2006/relationships/slideLayout" Target="../slideLayouts/slideLayout17.xml" /><Relationship Id="rId4" Type="http://schemas.openxmlformats.org/officeDocument/2006/relationships/image" Target="file:///D:\qq&#25991;&#20214;\712321467\Image\C2C\Image2\%7b75232B38-A165-1FB7-499C-2E1C792CACB5%7d.png" TargetMode="External" /><Relationship Id="rId5" Type="http://schemas.openxmlformats.org/officeDocument/2006/relationships/image" Target="../media/image2.png" /><Relationship Id="rId6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7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5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65472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6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6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1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7646" cy="68580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2F0058F5-E665-40DB-ABE9-881A29DDA88B}"/>
              </a:ext>
            </a:extLst>
          </p:cNvPr>
          <p:cNvSpPr txBox="1"/>
          <p:nvPr/>
        </p:nvSpPr>
        <p:spPr>
          <a:xfrm>
            <a:off x="2929704" y="2222644"/>
            <a:ext cx="66493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青青子衿</a:t>
            </a:r>
            <a:r>
              <a:rPr lang="zh-TW" altLang="en-US" sz="48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，</a:t>
            </a:r>
            <a:r>
              <a:rPr lang="zh-CN" altLang="en-US" sz="48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悠悠我心</a:t>
            </a:r>
            <a:r>
              <a:rPr lang="zh-TW" altLang="en-US" sz="48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619208-39E7-786B-6DD0-12D9826A56A5}"/>
              </a:ext>
            </a:extLst>
          </p:cNvPr>
          <p:cNvSpPr txBox="1"/>
          <p:nvPr/>
        </p:nvSpPr>
        <p:spPr>
          <a:xfrm>
            <a:off x="4092606" y="3360451"/>
            <a:ext cx="4864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——《</a:t>
            </a:r>
            <a:r>
              <a:rPr lang="zh-CN" altLang="en-US" sz="24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短歌行</a:t>
            </a:r>
            <a:r>
              <a:rPr lang="en-US" altLang="zh-CN" sz="24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》</a:t>
            </a:r>
            <a:r>
              <a:rPr lang="zh-CN" altLang="en-US" sz="24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素材锦集</a:t>
            </a:r>
          </a:p>
        </p:txBody>
      </p:sp>
    </p:spTree>
    <p:extLst>
      <p:ext uri="{BB962C8B-B14F-4D97-AF65-F5344CB8AC3E}">
        <p14:creationId xmlns:p14="http://schemas.microsoft.com/office/powerpoint/2010/main" val="262070513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ED56FB-1292-DF47-7A5A-7B0E7CD2107B}"/>
              </a:ext>
            </a:extLst>
          </p:cNvPr>
          <p:cNvSpPr txBox="1"/>
          <p:nvPr/>
        </p:nvSpPr>
        <p:spPr>
          <a:xfrm>
            <a:off x="5486400" y="870010"/>
            <a:ext cx="6507331" cy="4515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曹操退守阳平关，派许褚接应粮草。许褚饮酒大醉，粮草被张飞夺去，自己兵败负伤逃回。曹操没有责怪他，自己承担了失败的责任，并令医生为许褚治伤。正是由于曹操真诚地对待这些人才，才使得许多人才如水归海般蜂拥而来，帮助他三国鼎立成就霸业。</a:t>
            </a:r>
            <a:endParaRPr lang="zh-CN" altLang="en-US" sz="28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12C6EE5-B90E-2F75-1275-DD467AA2F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39" y="1345160"/>
            <a:ext cx="4298053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38696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A841262-D53A-E9DC-8923-58EAF8A7D983}"/>
              </a:ext>
            </a:extLst>
          </p:cNvPr>
          <p:cNvSpPr txBox="1"/>
          <p:nvPr/>
        </p:nvSpPr>
        <p:spPr>
          <a:xfrm>
            <a:off x="5838548" y="824194"/>
            <a:ext cx="5835588" cy="451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经典名句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8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对酒当歌，人生几何！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譬如朝露，去日苦多。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慨当以慷，忧思难忘。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何以解忧？唯有杜康。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青青子衿，悠悠我心。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但为君故，沉吟至今。</a:t>
            </a:r>
            <a:endParaRPr lang="zh-CN" altLang="en-US" sz="28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48F40AD-CDBA-1409-B0DA-4BF08C02F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90" y="1124668"/>
            <a:ext cx="4298053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44857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A841262-D53A-E9DC-8923-58EAF8A7D983}"/>
              </a:ext>
            </a:extLst>
          </p:cNvPr>
          <p:cNvSpPr txBox="1"/>
          <p:nvPr/>
        </p:nvSpPr>
        <p:spPr>
          <a:xfrm>
            <a:off x="5838548" y="824194"/>
            <a:ext cx="5835588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经典名句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8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呦呦鹿鸣，食野之苹。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我有嘉宾，鼓瑟吹笙。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明明如月，何时可掇？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忧从中来，不可断绝。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48F40AD-CDBA-1409-B0DA-4BF08C02F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90" y="1124668"/>
            <a:ext cx="4298053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32673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A841262-D53A-E9DC-8923-58EAF8A7D983}"/>
              </a:ext>
            </a:extLst>
          </p:cNvPr>
          <p:cNvSpPr txBox="1"/>
          <p:nvPr/>
        </p:nvSpPr>
        <p:spPr>
          <a:xfrm>
            <a:off x="5838548" y="824194"/>
            <a:ext cx="5835588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经典名句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8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月明星稀，乌鹊南飞。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绕树三匝，何枝可依？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山不厌高，海不厌深。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周公吐哺，天下归心。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48F40AD-CDBA-1409-B0DA-4BF08C02F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90" y="1124668"/>
            <a:ext cx="4298053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56107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旁征博引：课外资源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>
                <a:blipFill dpi="0" rotWithShape="1">
                  <a:blip r:embed="rId4"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二</a:t>
            </a:r>
          </a:p>
        </p:txBody>
      </p:sp>
    </p:spTree>
    <p:extLst>
      <p:ext uri="{BB962C8B-B14F-4D97-AF65-F5344CB8AC3E}">
        <p14:creationId xmlns:p14="http://schemas.microsoft.com/office/powerpoint/2010/main" val="15064096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D10501-ACD1-748C-EED2-BCCFFF050105}"/>
              </a:ext>
            </a:extLst>
          </p:cNvPr>
          <p:cNvSpPr txBox="1"/>
          <p:nvPr/>
        </p:nvSpPr>
        <p:spPr>
          <a:xfrm>
            <a:off x="5000347" y="133496"/>
            <a:ext cx="6094520" cy="6473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许攸，他本袁绍帐下谋士，其家人因犯法而被收捕，他背袁投曹。曹操听说许攸投奔，裤带没系，赶紧出迎。许攸有智有谋，官渡之战，战事正酣，胜败胶着。关键环节，许攸献策：“现在袁军有粮食存于乌巢，虽然有士兵，但无防备，只要派轻兵急袭乌巢，烧其粮草，不过三天，袁军自己败亡。”曹操听从许攸计，奇袭袁绍乌巢，大胜。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E1EFF86-D74F-DC3A-E0D8-F3E8CD9F6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231" y="765928"/>
            <a:ext cx="4081020" cy="532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23087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D10501-ACD1-748C-EED2-BCCFFF050105}"/>
              </a:ext>
            </a:extLst>
          </p:cNvPr>
          <p:cNvSpPr txBox="1"/>
          <p:nvPr/>
        </p:nvSpPr>
        <p:spPr>
          <a:xfrm>
            <a:off x="4500979" y="133496"/>
            <a:ext cx="7240790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关键时刻，许攸帮了曹操，避免了失误。这许攸啊，却是个爱显摆的，帮了人家一点忙，便逢人就夸耀，“许攸纵马近前，以鞭指城门而呼操曰：‘阿瞒，汝不得我，安得入此门？’”曹操此时权力甚大，若下令斩了许攸，曹操一</a:t>
            </a:r>
            <a:r>
              <a:rPr lang="ja-JP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ロ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气定然解了，可是这还是曹操吗？曹操反应是，“操大笑”。许攸略略帮了人，便贬人以自褒。凶。“一日，许褚走马入东门，正迎许攸，攸唤褚曰：汝等无我，安能出人此门乎？＇”许褚没曹操的好胸襟，“褚大怒，拔剑杀攸”。来见曹操，曹操是很会做人的，骂了许褚一顿，再做顺水人情，“令厚葬许攸”。</a:t>
            </a:r>
          </a:p>
          <a:p>
            <a:pPr algn="l"/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适用话题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】“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才能与气度”“自卑与自强”“胸襟与气量”等。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E1EFF86-D74F-DC3A-E0D8-F3E8CD9F6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231" y="765928"/>
            <a:ext cx="3882072" cy="532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2835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506027" y="892709"/>
            <a:ext cx="11578003" cy="3222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名句</a:t>
            </a:r>
            <a:endParaRPr lang="zh-CN" altLang="en-US" sz="28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句子素材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让礼一寸，得礼一尺。一曹操</a:t>
            </a:r>
            <a:r>
              <a:rPr lang="en-US" altLang="ja-JP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礼让令</a:t>
            </a:r>
            <a:r>
              <a:rPr lang="en-US" altLang="ja-JP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投死为国，以义灭身，足垂于后。一曹操</a:t>
            </a:r>
            <a:r>
              <a:rPr lang="en-US" altLang="ja-JP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述志令</a:t>
            </a:r>
            <a:r>
              <a:rPr lang="en-US" altLang="ja-JP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白骨露于野，千里无鸡鸣。生民百遗一，念之断人肠。一曹操</a:t>
            </a:r>
            <a:r>
              <a:rPr lang="en-US" altLang="ja-JP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蒿里行</a:t>
            </a:r>
            <a:r>
              <a:rPr lang="en-US" altLang="ja-JP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88" y="4519373"/>
            <a:ext cx="4078940" cy="217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8206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553375" y="519847"/>
            <a:ext cx="11638625" cy="3869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名句</a:t>
            </a:r>
            <a:endParaRPr lang="zh-CN" altLang="en-US" sz="2800" b="1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夫治定之化，以礼为首；拨乱之政，以刑为先。一曹操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以高柔为理曹掾令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8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明君不官无功之臣，不赏不战之士；治平尚德行，有事赏功能。一曹操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论吏士行能令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3060" y="4306309"/>
            <a:ext cx="4078940" cy="217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0293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学以致用：片段示例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>
                <a:blipFill dpi="0" rotWithShape="1">
                  <a:blip r:embed="rId4"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val="91613715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DDE2F341-D840-49D2-BE2D-59D5BF32C720}"/>
              </a:ext>
            </a:extLst>
          </p:cNvPr>
          <p:cNvGrpSpPr/>
          <p:nvPr/>
        </p:nvGrpSpPr>
        <p:grpSpPr>
          <a:xfrm>
            <a:off x="2895991" y="1461741"/>
            <a:ext cx="5700007" cy="743558"/>
            <a:chOff x="3234024" y="1781928"/>
            <a:chExt cx="5681376" cy="74355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0C428E7-08C2-4A24-8628-0F3A1534F5F0}"/>
                </a:ext>
              </a:extLst>
            </p:cNvPr>
            <p:cNvGrpSpPr/>
            <p:nvPr/>
          </p:nvGrpSpPr>
          <p:grpSpPr>
            <a:xfrm>
              <a:off x="3234024" y="1781928"/>
              <a:ext cx="5681376" cy="743558"/>
              <a:chOff x="3234024" y="1781928"/>
              <a:chExt cx="5681376" cy="743558"/>
            </a:xfrm>
          </p:grpSpPr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id="{31B069C1-8A27-421A-80E5-D15128367D0D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id="{6224EB86-156E-49AC-8B43-31D9317CC8E6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9229514-9E0F-4DA5-A483-BA35D924B95C}"/>
                </a:ext>
              </a:extLst>
            </p:cNvPr>
            <p:cNvSpPr/>
            <p:nvPr/>
          </p:nvSpPr>
          <p:spPr>
            <a:xfrm>
              <a:off x="3756162" y="1892097"/>
              <a:ext cx="46371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一、源头活水：课文素材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FD9C481-2D58-4DBB-8142-ED6A67C887D3}"/>
              </a:ext>
            </a:extLst>
          </p:cNvPr>
          <p:cNvGrpSpPr/>
          <p:nvPr/>
        </p:nvGrpSpPr>
        <p:grpSpPr>
          <a:xfrm>
            <a:off x="2895991" y="2524658"/>
            <a:ext cx="5700007" cy="743558"/>
            <a:chOff x="3312896" y="2772742"/>
            <a:chExt cx="5681376" cy="74355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D508824-6B36-4DF4-94B1-1492D226C00E}"/>
                </a:ext>
              </a:extLst>
            </p:cNvPr>
            <p:cNvGrpSpPr/>
            <p:nvPr/>
          </p:nvGrpSpPr>
          <p:grpSpPr>
            <a:xfrm>
              <a:off x="3312896" y="2772742"/>
              <a:ext cx="5681376" cy="743558"/>
              <a:chOff x="3234024" y="1781928"/>
              <a:chExt cx="5681376" cy="743558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id="{B1B22EC8-FAB0-4AD5-8ACC-26C320FE45BC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id="{C253BA5D-6F92-47FD-BC59-6482462ED4A1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ED8B3FB-828A-48C6-A2D5-D9B636E3CCF0}"/>
                </a:ext>
              </a:extLst>
            </p:cNvPr>
            <p:cNvSpPr/>
            <p:nvPr/>
          </p:nvSpPr>
          <p:spPr>
            <a:xfrm>
              <a:off x="3835034" y="2882911"/>
              <a:ext cx="4637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二、旁征博引：课外资源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897C864-ABA7-41E1-BDAC-DE06E21AB590}"/>
              </a:ext>
            </a:extLst>
          </p:cNvPr>
          <p:cNvGrpSpPr/>
          <p:nvPr/>
        </p:nvGrpSpPr>
        <p:grpSpPr>
          <a:xfrm>
            <a:off x="2895991" y="3587575"/>
            <a:ext cx="5700007" cy="743558"/>
            <a:chOff x="3273460" y="3918460"/>
            <a:chExt cx="5681376" cy="74355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2985F37-53DA-413E-BE9B-60FC25661C3D}"/>
                </a:ext>
              </a:extLst>
            </p:cNvPr>
            <p:cNvGrpSpPr/>
            <p:nvPr/>
          </p:nvGrpSpPr>
          <p:grpSpPr>
            <a:xfrm>
              <a:off x="3273460" y="3918460"/>
              <a:ext cx="5681376" cy="743558"/>
              <a:chOff x="3234024" y="1781928"/>
              <a:chExt cx="5681376" cy="743558"/>
            </a:xfrm>
          </p:grpSpPr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id="{9CD5AA4F-0619-4B8A-B9B3-9680F61CD0DD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id="{EF133116-9C73-4CE5-A401-CF1A5D661B5C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A77B037-E7BE-4073-9553-1ACA0F569EC4}"/>
                </a:ext>
              </a:extLst>
            </p:cNvPr>
            <p:cNvSpPr/>
            <p:nvPr/>
          </p:nvSpPr>
          <p:spPr>
            <a:xfrm>
              <a:off x="3795598" y="4028629"/>
              <a:ext cx="4637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三、学以致用：片段示例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BEDCC91-B298-4E70-A993-E730F122CFE8}"/>
              </a:ext>
            </a:extLst>
          </p:cNvPr>
          <p:cNvGrpSpPr/>
          <p:nvPr/>
        </p:nvGrpSpPr>
        <p:grpSpPr>
          <a:xfrm>
            <a:off x="2895991" y="4650493"/>
            <a:ext cx="5700007" cy="743558"/>
            <a:chOff x="3312896" y="4970680"/>
            <a:chExt cx="5681376" cy="74355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42FDFF4-74F6-4945-8542-0BF00F3FEF78}"/>
                </a:ext>
              </a:extLst>
            </p:cNvPr>
            <p:cNvGrpSpPr/>
            <p:nvPr/>
          </p:nvGrpSpPr>
          <p:grpSpPr>
            <a:xfrm>
              <a:off x="3312896" y="4970680"/>
              <a:ext cx="5681376" cy="743558"/>
              <a:chOff x="3234024" y="1781928"/>
              <a:chExt cx="5681376" cy="743558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id="{8E42C60A-2547-4667-B68C-E3ECA814B6BB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id="{9D13705A-6798-4D1A-8524-C1F929AD1366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38B62C5-9D03-4E46-A555-32F0B23A6D2D}"/>
                </a:ext>
              </a:extLst>
            </p:cNvPr>
            <p:cNvSpPr/>
            <p:nvPr/>
          </p:nvSpPr>
          <p:spPr>
            <a:xfrm>
              <a:off x="3835033" y="5080849"/>
              <a:ext cx="4637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四、沙场练兵：链接高考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FE859BE-FD08-4A2C-9770-B7972EAF0372}"/>
              </a:ext>
            </a:extLst>
          </p:cNvPr>
          <p:cNvGrpSpPr/>
          <p:nvPr/>
        </p:nvGrpSpPr>
        <p:grpSpPr>
          <a:xfrm>
            <a:off x="912387" y="1833520"/>
            <a:ext cx="1538883" cy="2928257"/>
            <a:chOff x="5976423" y="1162259"/>
            <a:chExt cx="5111524" cy="132343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23EB331-518A-4C11-AFE0-C72ABBADCA9A}"/>
                </a:ext>
              </a:extLst>
            </p:cNvPr>
            <p:cNvSpPr txBox="1"/>
            <p:nvPr/>
          </p:nvSpPr>
          <p:spPr>
            <a:xfrm>
              <a:off x="5976423" y="1162259"/>
              <a:ext cx="5111524" cy="13234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13800">
                  <a:gradFill flip="none" rotWithShape="1">
                    <a:gsLst>
                      <a:gs pos="0">
                        <a:srgbClr val="F6D33C"/>
                      </a:gs>
                      <a:gs pos="100000">
                        <a:srgbClr val="FADF5C"/>
                      </a:gs>
                    </a:gsLst>
                    <a:lin ang="5400000" scaled="1"/>
                  </a:gradFill>
                  <a:latin typeface="汉仪大宋简" panose="02010600000101010101" pitchFamily="2" charset="-122"/>
                  <a:ea typeface="汉仪大宋简" panose="02010600000101010101" pitchFamily="2" charset="-122"/>
                </a:defRPr>
              </a:lvl1pPr>
            </a:lstStyle>
            <a:p>
              <a:r>
                <a:rPr lang="zh-CN" altLang="en-US" sz="8800">
                  <a:solidFill>
                    <a:schemeClr val="accent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E9EFA85-1226-40AE-8AF8-7C56E831046A}"/>
                </a:ext>
              </a:extLst>
            </p:cNvPr>
            <p:cNvSpPr txBox="1"/>
            <p:nvPr/>
          </p:nvSpPr>
          <p:spPr>
            <a:xfrm>
              <a:off x="5976423" y="1162259"/>
              <a:ext cx="5111524" cy="1323439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 algn="dist">
                <a:defRPr sz="6600">
                  <a:blipFill dpi="0" rotWithShape="1">
                    <a:blip r:embed="rId2">
                      <a:alphaModFix amt="45000"/>
                    </a:blip>
                    <a:tile tx="0" ty="0" sx="100000" sy="100000" flip="none" algn="br"/>
                  </a:blipFill>
                  <a:latin typeface="汉仪大宋简" panose="02010600000101010101" pitchFamily="2" charset="-122"/>
                  <a:ea typeface="汉仪大宋简" panose="02010600000101010101" pitchFamily="2" charset="-122"/>
                </a:defRPr>
              </a:lvl1pPr>
            </a:lstStyle>
            <a:p>
              <a:r>
                <a:rPr lang="zh-CN" altLang="en-US" sz="8800">
                  <a:solidFill>
                    <a:srgbClr val="3B5C5B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6251" y="-1524711"/>
            <a:ext cx="4571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18136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275208" y="1109707"/>
            <a:ext cx="8966447" cy="5161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三国时期，曹操是数一数二的英雄人物。鲁迅先生说得好：“不过我们讲到曹操，很容易联想起</a:t>
            </a:r>
            <a:r>
              <a:rPr lang="en-US" altLang="ja-JP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三国演义</a:t>
            </a:r>
            <a:r>
              <a:rPr lang="en-US" altLang="ja-JP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，近而想起戏台上那一位花面的奸臣，但这不是观察曹操的真正方</a:t>
            </a:r>
            <a:r>
              <a:rPr lang="en-US" altLang="ja-JP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曹操曾经三次下</a:t>
            </a:r>
            <a:r>
              <a:rPr lang="en-US" altLang="ja-JP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求贤令</a:t>
            </a:r>
            <a:r>
              <a:rPr lang="en-US" altLang="ja-JP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，实实在在地反映出曹操求贤若渴以成大业的迫切心情。</a:t>
            </a:r>
          </a:p>
          <a:p>
            <a:pPr>
              <a:lnSpc>
                <a:spcPct val="150000"/>
              </a:lnSpc>
            </a:pP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正由于曹操重视贤オ，不拘一格，唯才是举，因而在他的周围，谋臣似雨，猛将如云。他的</a:t>
            </a:r>
          </a:p>
          <a:p>
            <a:pPr>
              <a:lnSpc>
                <a:spcPct val="150000"/>
              </a:lnSpc>
            </a:pP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“唯才是举”的主张，也值得我们深思和借鉴。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5081AF-35AF-0CAF-4D8C-52C582F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1038" y="3959215"/>
            <a:ext cx="3275860" cy="28316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104008" y="319596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片段</a:t>
            </a:r>
            <a:r>
              <a:rPr lang="en-US" altLang="zh-CN" sz="2800" b="1"/>
              <a:t>1</a:t>
            </a:r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183553971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221942" y="955385"/>
            <a:ext cx="8966447" cy="5808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待人才的态度是直接关系到国家兴衰，国运永祚的大事。作为一个政治家一曹操，曾经发出了“山不厌高，海不厌深。周公吐哺，天下归心”的感慨，礼遇人才，成就霸业。但是他也有过嫉贤妒能的候，在“杨修之死”的事情上，就令人汗颜。如果提到“知人善任”，刘备的才能也可谓一绝。刘备三顾茅庐的故事千年以来一直为后世所称道。纵观孔明的一生，他为人谨小慎微，一生从不大意，战战兢兢。刘备知人善任，礼待孔明这的人才，可谓尽显其用人才能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5081AF-35AF-0CAF-4D8C-52C582F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1038" y="3959215"/>
            <a:ext cx="3275860" cy="28316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104008" y="319596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片段</a:t>
            </a:r>
            <a:r>
              <a:rPr lang="en-US" altLang="zh-CN" sz="2800" b="1"/>
              <a:t>2</a:t>
            </a:r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60844227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452760" y="1305016"/>
            <a:ext cx="9135122" cy="5161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在某种程度上，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短歌行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是孟德对天下英雄的一次召唤，也是一篇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求贤令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也许正是因为他对贤才的孜孜以求，君臣同心，才为后来魏国打下根基，为促成三国鼎立建立奇功。我们不应该只记得那句“宁教我负天下人，休叫天下人负我”的狂言，那毕竟只是演义小说的虚构说法，而我们应该记住的是孟德跳足许攸，礼遇关云长等事件。陈寿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三国志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曾用“非常之人，超世之杰矣”评价孟德，足以表明他对孟德的肯定和赞赏。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5081AF-35AF-0CAF-4D8C-52C582F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6140" y="3550842"/>
            <a:ext cx="3275860" cy="28316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343704" y="195309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片段</a:t>
            </a:r>
            <a:r>
              <a:rPr lang="en-US" altLang="zh-CN" sz="2800" b="1"/>
              <a:t>3</a:t>
            </a:r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150454485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452761" y="1775533"/>
            <a:ext cx="9135122" cy="386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尽管人们对于孟德的评价众说纷纭，褒贬不一，但孟德是英雄，更是伯乐，慧眼识</a:t>
            </a:r>
            <a:r>
              <a:rPr lang="ja-JP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オ，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集天下英雄，在那个</a:t>
            </a:r>
          </a:p>
          <a:p>
            <a:pPr>
              <a:lnSpc>
                <a:spcPct val="150000"/>
              </a:lnSpc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混乱纷争的年代开创了属于自己的时代；孟德是英雄，英雄不朽，追溯英雄的荣光，我们</a:t>
            </a:r>
          </a:p>
          <a:p>
            <a:pPr>
              <a:lnSpc>
                <a:spcPct val="150000"/>
              </a:lnSpc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可以借此提升民族的阳刚之气，相信我们这个伟大的民族必将有一个美好的未来。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5081AF-35AF-0CAF-4D8C-52C582F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6140" y="3550842"/>
            <a:ext cx="3275860" cy="28316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246050" y="905523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片段</a:t>
            </a:r>
            <a:r>
              <a:rPr lang="en-US" altLang="zh-CN" sz="2800" b="1"/>
              <a:t>3</a:t>
            </a:r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130594631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沙场练兵：链接高考</a:t>
            </a:r>
            <a:endParaRPr lang="zh-CN" altLang="en-US" sz="4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>
                <a:blipFill dpi="0" rotWithShape="1">
                  <a:blip r:embed="rId4"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val="320559655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1AAA20-961B-E643-B199-2BA86E9133D6}"/>
              </a:ext>
            </a:extLst>
          </p:cNvPr>
          <p:cNvSpPr txBox="1"/>
          <p:nvPr/>
        </p:nvSpPr>
        <p:spPr>
          <a:xfrm>
            <a:off x="301841" y="1287263"/>
            <a:ext cx="1178066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2004·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福建卷）选择下面所列的一个人物或文学形象作为话题，自选角度，写一篇不少于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字的作文。</a:t>
            </a:r>
          </a:p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人物：孔子、苏轼、曾国藩、鲁迅、史蒂夫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霍金</a:t>
            </a:r>
          </a:p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文学形象：曹操、宋江、薛宝钗</a:t>
            </a:r>
          </a:p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DA4FE6-EFCB-2D54-38F0-781B090B90BE}"/>
              </a:ext>
            </a:extLst>
          </p:cNvPr>
          <p:cNvSpPr txBox="1"/>
          <p:nvPr/>
        </p:nvSpPr>
        <p:spPr>
          <a:xfrm>
            <a:off x="2885244" y="470516"/>
            <a:ext cx="5069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（一）真题回顾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56B15B-8B9B-790D-B59C-6708A1265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91" y="4842768"/>
            <a:ext cx="2636668" cy="201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2451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1AAA20-961B-E643-B199-2BA86E9133D6}"/>
              </a:ext>
            </a:extLst>
          </p:cNvPr>
          <p:cNvSpPr txBox="1"/>
          <p:nvPr/>
        </p:nvSpPr>
        <p:spPr>
          <a:xfrm>
            <a:off x="205666" y="443567"/>
            <a:ext cx="1178066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304800"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治世之能臣  乱世之奸雄</a:t>
            </a:r>
          </a:p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京剧舞台上，白脸曹操冠带辉煌，高唱：“世人害我奸，我笑世人偏。为人少机变，富贵怎双全。”</a:t>
            </a:r>
          </a:p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世人口中的“奸雄”，戏剧当中的白脸，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三国演义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里的无数典故，把曹操堆砌成奸诈的化身。然而，即便是“亲刘贬曹”的罗贯中，也不得不为曹的才情与智勇所折服，也不得不承认他是“治国之能臣，乱世之奸雄”。</a:t>
            </a:r>
          </a:p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曹出身官宦，十六岁举孝廉任城门典校卫。设十二色杖，不分贵贱一旦违犯出入城规，皆与杖责。这体现他的“忠信”。黄巾作乱，曹操任骠骑都尉奋力破敌也是“忠勇”表现。</a:t>
            </a:r>
          </a:p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董卓当权，败坏纲纪。操夜带七星宝刀只身前往行刺，其勇不下荆轲。行刺失败，董卓怀疑他时他又临机应变说是来献宝刀的，骗过董卓后星夜飞离京城。这一些不都说明他有勇有谋吗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56B15B-8B9B-790D-B59C-6708A1265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91" y="4842768"/>
            <a:ext cx="2636668" cy="201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7656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1AAA20-961B-E643-B199-2BA86E9133D6}"/>
              </a:ext>
            </a:extLst>
          </p:cNvPr>
          <p:cNvSpPr txBox="1"/>
          <p:nvPr/>
        </p:nvSpPr>
        <p:spPr>
          <a:xfrm>
            <a:off x="205666" y="443567"/>
            <a:ext cx="1178066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304800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我相信倘若曹操在治世必定是个不可多得的能臣。然而当时的乱世注定他必须背负起“汉贼”的骂名来收拾分崩离析的汉家天下。汉朝的气数已尽，朋党、外戚、宦官争权夺势使它走向衰败。这时必须有一个强有力的人出来撑住局面。孙权不行，他坐领江东六郡八十一州，历得四世已属侥幸；刘备也不行，靠得前朝“皇叔”之名，以“仁义”面具收罗诸葛、关张赵云，占据荆州蜀中富饶之地，却终是“生儿不像贤”，刘禅宠信宦官，难脱前朝桎梏。事实证明只有曹操建立的魏国具有统一天下的能力。“汉贼”“乱臣”的骂名只是用来套住对前朝愚忠的愚民的缰索。识得时务的人，谁说曹操不是英雄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 marL="0" marR="0" indent="304800"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“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破黄巾，灭袁绍，平袁术，诛吕布，败张鲁，收刘表。挟天子以令诸侯”，这一切无不表现出曹杰出的军事才能和高超的政治手腕。“酾酒临江，横槊赋诗”，高唱“山不厌高，海不厌深。周公吐哺，天下归心”，更是表现出他广阔的胸襟和浪漫的情怀。</a:t>
            </a:r>
          </a:p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56B15B-8B9B-790D-B59C-6708A1265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91" y="4842768"/>
            <a:ext cx="2636668" cy="201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19042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1AAA20-961B-E643-B199-2BA86E9133D6}"/>
              </a:ext>
            </a:extLst>
          </p:cNvPr>
          <p:cNvSpPr txBox="1"/>
          <p:nvPr/>
        </p:nvSpPr>
        <p:spPr>
          <a:xfrm>
            <a:off x="205666" y="443567"/>
            <a:ext cx="117806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304800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以当今全面发展的观点看，纵观整部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三国演义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，哪个人及得上曹操这样军事、政治、勇气、谋略、才气集于一身呢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诸葛也比不上，他没有狠辣的手段，所以会有宦官黄皓坏计；没有豪迈的诗情，所以要借吟前人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梁甫吟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抒志；没有严刻的惩罚制度，让李严延误的军粮阻断了伐魏的征途。</a:t>
            </a:r>
          </a:p>
          <a:p>
            <a:pPr marL="0" marR="0" indent="304800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曹操是一个强人，有巧取豪夺的能力，横冲直闯的勇气，抑强扶弱的智慧。他的产生既是个人际遇，也是历史的必然选择。</a:t>
            </a:r>
          </a:p>
          <a:p>
            <a:pPr marL="0" marR="0" indent="304800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曹公，生而不能与之交游，真人生一大憾也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</a:p>
          <a:p>
            <a:pPr marL="0" marR="0" indent="304800"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——2004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年福建优秀作文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治世之能臣，乱世之奸雄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</a:p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56B15B-8B9B-790D-B59C-6708A1265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91" y="4842768"/>
            <a:ext cx="2636668" cy="201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04558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260115" y="2680914"/>
            <a:ext cx="56717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谢谢欣赏</a:t>
            </a:r>
            <a:endParaRPr lang="zh-CN" altLang="en-US" sz="7200">
              <a:solidFill>
                <a:srgbClr val="3B5C5B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01400" y="126365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86792358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源头活水：课文素材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>
                <a:blipFill dpi="0" rotWithShape="1">
                  <a:blip r:embed="rId4"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一</a:t>
            </a:r>
          </a:p>
        </p:txBody>
      </p:sp>
    </p:spTree>
    <p:extLst>
      <p:ext uri="{BB962C8B-B14F-4D97-AF65-F5344CB8AC3E}">
        <p14:creationId xmlns:p14="http://schemas.microsoft.com/office/powerpoint/2010/main" val="2902389242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56A2C2-D2F6-C9CE-B798-FAFF46CF962B}"/>
              </a:ext>
            </a:extLst>
          </p:cNvPr>
          <p:cNvSpPr txBox="1"/>
          <p:nvPr/>
        </p:nvSpPr>
        <p:spPr>
          <a:xfrm>
            <a:off x="5424256" y="1722268"/>
            <a:ext cx="660794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知人论世</a:t>
            </a:r>
          </a:p>
          <a:p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魏武帝曹操（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155—220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日 ），字孟德，一名吉利，小字阿瞒 ，一说本姓夏侯 ，沛国谯县（今安徽省亳州市）人  。中国古代杰出的政治家、军事家、文学家、书法家、诗人 。东汉末年权相，太尉曹嵩之子，曹魏的奠基者。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9F4A4A0-7E16-9B0D-AC63-A74D0036B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45" y="1191097"/>
            <a:ext cx="4298053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26835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56A2C2-D2F6-C9CE-B798-FAFF46CF962B}"/>
              </a:ext>
            </a:extLst>
          </p:cNvPr>
          <p:cNvSpPr txBox="1"/>
          <p:nvPr/>
        </p:nvSpPr>
        <p:spPr>
          <a:xfrm>
            <a:off x="5379867" y="986959"/>
            <a:ext cx="660794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知人论世</a:t>
            </a:r>
          </a:p>
          <a:p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曹操少年机警，任侠放荡，不治行业。二十岁时，举孝廉为郎，授洛阳北部尉。后任骑都尉，参与镇压黄巾军。迁济南相，奏免贪吏，禁断淫祀。征为东郡太守，不就，称疾归家。及董卓擅政，乃散家财起兵，与袁绍等共讨董卓。初平三年（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192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年）据兖州，分化诱降黄巾军三十余万，选其精锐编为青州军，自此兵力大振，先后击败袁术、陶谦、吕布等部。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FFE852A-13B2-35C6-0F7C-BFA37B54F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69" y="1089158"/>
            <a:ext cx="4298053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51952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56A2C2-D2F6-C9CE-B798-FAFF46CF962B}"/>
              </a:ext>
            </a:extLst>
          </p:cNvPr>
          <p:cNvSpPr txBox="1"/>
          <p:nvPr/>
        </p:nvSpPr>
        <p:spPr>
          <a:xfrm>
            <a:off x="5388745" y="1732684"/>
            <a:ext cx="660794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知人论世</a:t>
            </a:r>
          </a:p>
          <a:p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建安十八年（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213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年），封魏公。建安二十年（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215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年），征张鲁，取汉中。次年进爵为魏王。建安二十五年（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年），病死于洛阳，享年六十六岁 。儿子曹丕代汉称帝后，追尊曹操为太祖武皇帝 ，葬于高陵。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FFE852A-13B2-35C6-0F7C-BFA37B54F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69" y="1089158"/>
            <a:ext cx="4298053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1478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ED56FB-1292-DF47-7A5A-7B0E7CD2107B}"/>
              </a:ext>
            </a:extLst>
          </p:cNvPr>
          <p:cNvSpPr txBox="1"/>
          <p:nvPr/>
        </p:nvSpPr>
        <p:spPr>
          <a:xfrm>
            <a:off x="5924368" y="1198484"/>
            <a:ext cx="6140385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文本解读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“青青子衿，悠悠我心。但为君故，沉吟至今。”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短歌行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的这句诗可以说是曹操人才观最重要的体现。曹操尊重人才，不苛求，不求全责备，这是他吸引人才、使用人才的一种气度和自信。他手下的谋臣猛将大多是敌人阵营中的人，或因某种机遇集合到曹操麾下，如程昱、许褚；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12C6EE5-B90E-2F75-1275-DD467AA2F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629" y="1336282"/>
            <a:ext cx="4298053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0514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ED56FB-1292-DF47-7A5A-7B0E7CD2107B}"/>
              </a:ext>
            </a:extLst>
          </p:cNvPr>
          <p:cNvSpPr txBox="1"/>
          <p:nvPr/>
        </p:nvSpPr>
        <p:spPr>
          <a:xfrm>
            <a:off x="5986511" y="363983"/>
            <a:ext cx="6140385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文本解读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冲着他雄才大略，能治乱定天下的名声而来，如郭嘉、荀或；或神往他轰轰烈烈、言必行战必克的实绩而来，如满宠、董昭；或被曹操击破营垒俘虏而来，如张辽、张部：或从行伍之中提拔上来，如于禁、乐进。因为爱才，曹操才会不顾众人反对，舍得放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关羽回去；因为爱才，才会真诚录用曾经发檄文骂他祖宗的陈琳；因为爱才，才会在郭嘉病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重时期百般照顾、怜惜他。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12C6EE5-B90E-2F75-1275-DD467AA2F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629" y="1336282"/>
            <a:ext cx="4298053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938732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ED56FB-1292-DF47-7A5A-7B0E7CD2107B}"/>
              </a:ext>
            </a:extLst>
          </p:cNvPr>
          <p:cNvSpPr txBox="1"/>
          <p:nvPr/>
        </p:nvSpPr>
        <p:spPr>
          <a:xfrm>
            <a:off x="4616388" y="363983"/>
            <a:ext cx="7510509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【适用话题】“人オ”“胸怀”“气节”“知人善任”“理念与行动”等。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【适用范例】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“青青子衿，悠悠我心。但为君故，沉吟至今”“山不厌高，海不厌深。周公吐哺，天下归心”曹操在《短歌行》中表达了自己真诚延揽人才，以帮助自己成就大业的心意。现实中曹操也是如此做的。曹操讨伐袁绍时，曾被陈琳一纸檄文辱骂。但他爱惜陈琳的オ华，不但不杀，反而委以重任。张部天荡山失守，曹洪告诉曹操，认为张部有罪，但曹操却说：“非部之罪，胜负乃兵家常事耳。”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12C6EE5-B90E-2F75-1275-DD467AA2F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51" y="892398"/>
            <a:ext cx="4298053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85905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第一PPT，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q2u1ybn">
      <a:majorFont>
        <a:latin typeface="微软雅黑"/>
        <a:ea typeface="义启小魏楷"/>
        <a:cs typeface="Arial"/>
      </a:majorFont>
      <a:minorFont>
        <a:latin typeface="微软雅黑"/>
        <a:ea typeface="义启小魏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88</Paragraphs>
  <Slides>29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9">
      <vt:lpstr>Arial</vt:lpstr>
      <vt:lpstr>微软雅黑</vt:lpstr>
      <vt:lpstr>义启小魏楷</vt:lpstr>
      <vt:lpstr>Calibri</vt:lpstr>
      <vt:lpstr>三极春联字体简</vt:lpstr>
      <vt:lpstr>汉仪大宋简</vt:lpstr>
      <vt:lpstr>宋体</vt:lpstr>
      <vt:lpstr>楷体</vt:lpstr>
      <vt:lpstr>Times New Roman</vt:lpstr>
      <vt:lpstr>第一PPT，www.1ppt.com​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2022-08-25T09:03:58.950</cp:lastPrinted>
  <dcterms:created xsi:type="dcterms:W3CDTF">2022-08-25T09:03:58Z</dcterms:created>
  <dcterms:modified xsi:type="dcterms:W3CDTF">2022-08-25T01:04:02Z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