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Lst>
  <p:notesMasterIdLst>
    <p:notesMasterId r:id="rId31"/>
  </p:notesMasterIdLst>
  <p:sldIdLst>
    <p:sldId id="274" r:id="rId3"/>
    <p:sldId id="269" r:id="rId4"/>
    <p:sldId id="289" r:id="rId5"/>
    <p:sldId id="290" r:id="rId6"/>
    <p:sldId id="291" r:id="rId7"/>
    <p:sldId id="292" r:id="rId8"/>
    <p:sldId id="293" r:id="rId9"/>
    <p:sldId id="313" r:id="rId10"/>
    <p:sldId id="296" r:id="rId11"/>
    <p:sldId id="295" r:id="rId12"/>
    <p:sldId id="297" r:id="rId13"/>
    <p:sldId id="298" r:id="rId14"/>
    <p:sldId id="299" r:id="rId15"/>
    <p:sldId id="300" r:id="rId16"/>
    <p:sldId id="301" r:id="rId17"/>
    <p:sldId id="302" r:id="rId18"/>
    <p:sldId id="314" r:id="rId19"/>
    <p:sldId id="315" r:id="rId20"/>
    <p:sldId id="303" r:id="rId21"/>
    <p:sldId id="316" r:id="rId22"/>
    <p:sldId id="304" r:id="rId23"/>
    <p:sldId id="320" r:id="rId24"/>
    <p:sldId id="317" r:id="rId25"/>
    <p:sldId id="305" r:id="rId26"/>
    <p:sldId id="306" r:id="rId27"/>
    <p:sldId id="321" r:id="rId28"/>
    <p:sldId id="308" r:id="rId29"/>
    <p:sldId id="309"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2021-9-25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466125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F3DD4FB-3593-48A4-B4C0-D4B58689DBAD}" type="slidenum">
              <a:rPr altLang="en-US"/>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30E761A-E474-4F00-A4F8-AF16842B3DF1}" type="slidenum">
              <a:rPr altLang="en-US"/>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9869491-26EF-4F93-BB59-94438B4225FC}" type="slidenum">
              <a:rPr altLang="en-US"/>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3F87A1EE-C3D8-4B47-87EB-1C180B1A9169}" type="slidenum">
              <a:rPr altLang="en-US"/>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noProof="1" smtClean="0"/>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22312F9-A4AF-41A7-9652-1DEA8F6FA722}" type="slidenum">
              <a:rPr altLang="en-US"/>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1B577F2B-F331-47A6-8C94-E1240FC9DC8A}" type="slidenum">
              <a:rPr altLang="en-US"/>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20F05538-61E4-4C4C-8D9D-3AC5FA68E955}" type="slidenum">
              <a:rPr altLang="en-US"/>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E2CB77C-91AF-49D6-B357-CAB79DEA2349}" type="slidenum">
              <a:rPr altLang="en-US"/>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E83EA278-F2B7-408B-A383-6C1D3D26A05E}" type="slidenum">
              <a:rPr altLang="en-US"/>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AD82A79-E9A7-48BA-8D8D-3B09BBB0D176}" type="slidenum">
              <a:rPr altLang="en-US"/>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smtClean="0"/>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C1CDD07-CA30-4921-BE48-2F5DAB029347}" type="slidenum">
              <a:rPr altLang="en-US"/>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865A5EB2-CC42-4C38-9E78-152E0DDE5740}" type="slidenum">
              <a:rPr altLang="en-US"/>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5_标题和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CF79BF28-8EF0-4420-83A2-E7CA48270987}" type="slidenum">
              <a:rPr altLang="en-US"/>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lvl1pPr>
              <a:defRPr/>
            </a:lvl1pPr>
          </a:lstStyle>
          <a:p>
            <a:pPr>
              <a:defRPr/>
            </a:pPr>
            <a:fld id="{330840C1-9DAF-41FE-B33F-2691EF2EEA4A}" type="slidenum">
              <a:rPr altLang="en-US"/>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2021-9-25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2021-9-25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2021-9-25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2021-9-25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2021-9-25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2021-9-25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2021-9-25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en-US" altLang="zh-CN" smtClean="0"/>
          </a:p>
        </p:txBody>
      </p:sp>
      <p:sp>
        <p:nvSpPr>
          <p:cNvPr id="1027" name="Text Placeholder 2"/>
          <p:cNvSpPr>
            <a:spLocks noGrp="1" noChangeArrowheads="1"/>
          </p:cNvSpPr>
          <p:nvPr>
            <p:ph type="body" idx="9"/>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fontAlgn="base">
              <a:spcBef>
                <a:spcPct val="0"/>
              </a:spcBef>
              <a:spcAft>
                <a:spcPct val="0"/>
              </a:spcAft>
              <a:defRPr/>
            </a:pPr>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buFont typeface="Arial" panose="020B0604020202020204" pitchFamily="34" charset="0"/>
              <a:buNone/>
              <a:defRPr sz="1200" noProof="1">
                <a:solidFill>
                  <a:srgbClr val="898989"/>
                </a:solidFill>
              </a:defRPr>
            </a:lvl1pPr>
          </a:lstStyle>
          <a:p>
            <a:pPr fontAlgn="base">
              <a:spcBef>
                <a:spcPct val="0"/>
              </a:spcBef>
              <a:spcAft>
                <a:spcPct val="0"/>
              </a:spcAft>
              <a:defRPr/>
            </a:pPr>
            <a:fld id="{9C233CCD-24BC-453C-9208-91F82C45D6C1}" type="slidenum">
              <a:rPr altLang="en-US">
                <a:ea typeface="宋体" panose="02010600030101010101" pitchFamily="2" charset="-122"/>
              </a:r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矩形 35"/>
          <p:cNvSpPr>
            <a:spLocks noChangeArrowheads="1"/>
          </p:cNvSpPr>
          <p:nvPr/>
        </p:nvSpPr>
        <p:spPr bwMode="auto">
          <a:xfrm>
            <a:off x="6802595" y="1772920"/>
            <a:ext cx="3738880" cy="1938020"/>
          </a:xfrm>
          <a:prstGeom prst="rect">
            <a:avLst/>
          </a:prstGeom>
          <a:noFill/>
          <a:ln>
            <a:noFill/>
          </a:ln>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50000"/>
              </a:lnSpc>
              <a:spcBef>
                <a:spcPct val="0"/>
              </a:spcBef>
              <a:spcAft>
                <a:spcPct val="0"/>
              </a:spcAft>
              <a:buFontTx/>
              <a:buNone/>
              <a:defRPr/>
            </a:pPr>
            <a:r>
              <a:rPr lang="zh-CN" altLang="en-US" sz="4000">
                <a:solidFill>
                  <a:srgbClr val="E7E6E6">
                    <a:lumMod val="25000"/>
                  </a:srgbClr>
                </a:solidFill>
                <a:latin typeface="思源黑体 CN Bold" panose="020B0800000000000000" pitchFamily="34" charset="-122"/>
                <a:ea typeface="思源黑体 CN Bold" panose="020B0800000000000000" pitchFamily="34" charset="-122"/>
                <a:sym typeface="+mn-ea"/>
              </a:rPr>
              <a:t>第二单元 </a:t>
            </a:r>
          </a:p>
          <a:p>
            <a:pPr algn="ctr" fontAlgn="base">
              <a:lnSpc>
                <a:spcPct val="150000"/>
              </a:lnSpc>
              <a:spcBef>
                <a:spcPct val="0"/>
              </a:spcBef>
              <a:spcAft>
                <a:spcPct val="0"/>
              </a:spcAft>
              <a:buFontTx/>
              <a:buNone/>
              <a:defRPr/>
            </a:pPr>
            <a:r>
              <a:rPr lang="zh-CN" altLang="en-US" sz="4000">
                <a:solidFill>
                  <a:srgbClr val="FF0000"/>
                </a:solidFill>
                <a:latin typeface="思源黑体 CN Bold" panose="020B0800000000000000" pitchFamily="34" charset="-122"/>
                <a:ea typeface="思源黑体 CN Bold" panose="020B0800000000000000" pitchFamily="34" charset="-122"/>
                <a:sym typeface="+mn-ea"/>
              </a:rPr>
              <a:t>8.2 小二黑结婚</a:t>
            </a:r>
          </a:p>
        </p:txBody>
      </p:sp>
      <p:sp>
        <p:nvSpPr>
          <p:cNvPr id="37" name="文本占位符 5"/>
          <p:cNvSpPr txBox="1">
            <a:spLocks noChangeArrowheads="1"/>
          </p:cNvSpPr>
          <p:nvPr/>
        </p:nvSpPr>
        <p:spPr bwMode="auto">
          <a:xfrm>
            <a:off x="7764780" y="5810250"/>
            <a:ext cx="4286250" cy="423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en-US" sz="24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统编版 选择性必修 中册</a:t>
            </a:r>
          </a:p>
        </p:txBody>
      </p:sp>
      <p:pic>
        <p:nvPicPr>
          <p:cNvPr id="3" name="图片 2"/>
          <p:cNvPicPr>
            <a:picLocks noChangeAspect="1"/>
          </p:cNvPicPr>
          <p:nvPr/>
        </p:nvPicPr>
        <p:blipFill>
          <a:blip r:embed="rId2"/>
          <a:stretch>
            <a:fillRect/>
          </a:stretch>
        </p:blipFill>
        <p:spPr>
          <a:xfrm>
            <a:off x="1122680" y="659765"/>
            <a:ext cx="4483735" cy="58521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animEffect transition="in" filter="dissolve">
                                      <p:cBhvr>
                                        <p:cTn id="7"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uild="p"/>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55270" y="400685"/>
            <a:ext cx="11681460" cy="5723890"/>
          </a:xfrm>
          <a:prstGeom prst="rect">
            <a:avLst/>
          </a:prstGeom>
          <a:noFill/>
        </p:spPr>
        <p:txBody>
          <a:bodyPr wrap="square" rtlCol="0" anchor="t">
            <a:spAutoFit/>
          </a:bodyPr>
          <a:lstStyle/>
          <a:p>
            <a:pPr algn="ctr" fontAlgn="auto">
              <a:lnSpc>
                <a:spcPct val="150000"/>
              </a:lnSpc>
            </a:pPr>
            <a:r>
              <a:rPr lang="zh-CN" altLang="en-US" sz="2800" b="1">
                <a:solidFill>
                  <a:srgbClr val="FF0000"/>
                </a:solidFill>
              </a:rPr>
              <a:t>【写作背景】</a:t>
            </a:r>
          </a:p>
          <a:p>
            <a:pPr fontAlgn="auto">
              <a:lnSpc>
                <a:spcPct val="150000"/>
              </a:lnSpc>
            </a:pPr>
            <a:r>
              <a:rPr lang="en-US" altLang="zh-CN" sz="2000" b="1"/>
              <a:t>	</a:t>
            </a:r>
            <a:r>
              <a:rPr lang="zh-CN" altLang="en-US" sz="2400" b="1">
                <a:sym typeface="+mn-ea"/>
              </a:rPr>
              <a:t>1943年，赵树理来到左权县调研。一天，有人来县里告状。他对赵树理说，他的侄儿岳冬至与村里姑娘智英祥要好，而村干部垂涎于智英祥的美色，却屡次碰壁。他们迁怒于岳冬至，想办法将他害死。赵树理立即带着这位老乡到县司法公安部门立案，还协助公安部门门到村里进行调查，终使案情真相大白，原来杀害岳冬至的凶手正是村干部。杀人凶手受到了法律的严惩，但村里人认为村干部打死岳冬至固然不对，而岳冬至有了童养媳还与智英祥好，败坏了村里的风气，教训教训他也是应该的。赵树理深感农村迫害婚姻自由问题的严重，于是决定用通俗小说形式来加强婚恋自由意识的宣传。他以岳冬至案件为原型，添加了“二诸葛”“三仙姑”这两个带有喜剧色彩的人物，将原型故事改写为在民主政权支持下“有情人终成眷属”的美好结局。</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244975" y="781685"/>
            <a:ext cx="7371715" cy="4154170"/>
          </a:xfrm>
          <a:prstGeom prst="rect">
            <a:avLst/>
          </a:prstGeom>
          <a:noFill/>
        </p:spPr>
        <p:txBody>
          <a:bodyPr wrap="square" rtlCol="0" anchor="t">
            <a:spAutoFit/>
          </a:bodyPr>
          <a:lstStyle/>
          <a:p>
            <a:pPr algn="ctr" fontAlgn="auto">
              <a:lnSpc>
                <a:spcPct val="150000"/>
              </a:lnSpc>
            </a:pPr>
            <a:r>
              <a:rPr lang="zh-CN" altLang="en-US" sz="3200" b="1">
                <a:solidFill>
                  <a:schemeClr val="tx1"/>
                </a:solidFill>
              </a:rPr>
              <a:t>【</a:t>
            </a:r>
            <a:r>
              <a:rPr lang="zh-CN" altLang="en-US" sz="3200" b="1">
                <a:solidFill>
                  <a:srgbClr val="FF0000"/>
                </a:solidFill>
              </a:rPr>
              <a:t>自读课文</a:t>
            </a:r>
            <a:r>
              <a:rPr lang="en-US" altLang="zh-CN" sz="3200" b="1">
                <a:solidFill>
                  <a:srgbClr val="FF0000"/>
                </a:solidFill>
              </a:rPr>
              <a:t>·</a:t>
            </a:r>
            <a:r>
              <a:rPr lang="zh-CN" altLang="en-US" sz="3200" b="1">
                <a:solidFill>
                  <a:srgbClr val="FF0000"/>
                </a:solidFill>
              </a:rPr>
              <a:t>整体感知</a:t>
            </a:r>
            <a:r>
              <a:rPr lang="zh-CN" altLang="en-US" sz="3200" b="1">
                <a:solidFill>
                  <a:schemeClr val="tx1"/>
                </a:solidFill>
              </a:rPr>
              <a:t>】</a:t>
            </a:r>
          </a:p>
          <a:p>
            <a:pPr algn="ctr" fontAlgn="auto">
              <a:lnSpc>
                <a:spcPct val="150000"/>
              </a:lnSpc>
            </a:pPr>
            <a:endParaRPr lang="zh-CN" altLang="en-US" sz="3200" b="1">
              <a:solidFill>
                <a:schemeClr val="tx1"/>
              </a:solidFill>
            </a:endParaRPr>
          </a:p>
          <a:p>
            <a:pPr algn="ctr" fontAlgn="auto">
              <a:lnSpc>
                <a:spcPct val="150000"/>
              </a:lnSpc>
            </a:pPr>
            <a:endParaRPr lang="zh-CN" altLang="en-US" sz="2800" b="1">
              <a:solidFill>
                <a:schemeClr val="tx1"/>
              </a:solidFill>
            </a:endParaRPr>
          </a:p>
          <a:p>
            <a:pPr algn="l" fontAlgn="auto">
              <a:lnSpc>
                <a:spcPct val="150000"/>
              </a:lnSpc>
            </a:pPr>
            <a:r>
              <a:rPr lang="zh-CN" altLang="en-US" sz="2800" b="1">
                <a:solidFill>
                  <a:schemeClr val="tx1"/>
                </a:solidFill>
              </a:rPr>
              <a:t>自由阅读课文，同桌合作完成任务：</a:t>
            </a:r>
          </a:p>
          <a:p>
            <a:pPr algn="l" fontAlgn="auto">
              <a:lnSpc>
                <a:spcPct val="150000"/>
              </a:lnSpc>
            </a:pPr>
            <a:r>
              <a:rPr lang="en-US" altLang="zh-CN" sz="2800" b="1">
                <a:solidFill>
                  <a:schemeClr val="tx1"/>
                </a:solidFill>
              </a:rPr>
              <a:t>	1.</a:t>
            </a:r>
            <a:r>
              <a:rPr lang="zh-CN" altLang="en-US" sz="2800" b="1">
                <a:solidFill>
                  <a:schemeClr val="tx1"/>
                </a:solidFill>
              </a:rPr>
              <a:t>本文写了几部分内容？分清层次</a:t>
            </a:r>
          </a:p>
          <a:p>
            <a:pPr algn="l" fontAlgn="auto">
              <a:lnSpc>
                <a:spcPct val="150000"/>
              </a:lnSpc>
            </a:pPr>
            <a:r>
              <a:rPr lang="en-US" altLang="zh-CN" sz="2800" b="1">
                <a:solidFill>
                  <a:schemeClr val="tx1"/>
                </a:solidFill>
              </a:rPr>
              <a:t>	2.</a:t>
            </a:r>
            <a:r>
              <a:rPr lang="zh-CN" altLang="en-US" sz="2800" b="1">
                <a:solidFill>
                  <a:schemeClr val="tx1"/>
                </a:solidFill>
              </a:rPr>
              <a:t>每部分的主要是什么？简要概括</a:t>
            </a:r>
          </a:p>
        </p:txBody>
      </p:sp>
      <p:pic>
        <p:nvPicPr>
          <p:cNvPr id="3" name="图片 2"/>
          <p:cNvPicPr>
            <a:picLocks noChangeAspect="1"/>
          </p:cNvPicPr>
          <p:nvPr/>
        </p:nvPicPr>
        <p:blipFill>
          <a:blip r:embed="rId2"/>
          <a:stretch>
            <a:fillRect/>
          </a:stretch>
        </p:blipFill>
        <p:spPr>
          <a:xfrm>
            <a:off x="574040" y="1109980"/>
            <a:ext cx="3536950" cy="4667885"/>
          </a:xfrm>
          <a:prstGeom prst="rect">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1196340"/>
            <a:ext cx="11620500" cy="3322955"/>
          </a:xfrm>
          <a:prstGeom prst="rect">
            <a:avLst/>
          </a:prstGeom>
          <a:noFill/>
        </p:spPr>
        <p:txBody>
          <a:bodyPr wrap="square" rtlCol="0" anchor="t">
            <a:spAutoFit/>
          </a:bodyPr>
          <a:lstStyle/>
          <a:p>
            <a:pPr fontAlgn="auto">
              <a:lnSpc>
                <a:spcPct val="150000"/>
              </a:lnSpc>
            </a:pPr>
            <a:r>
              <a:rPr lang="zh-CN" altLang="en-US" sz="2800" b="1"/>
              <a:t>全文可分为四个部分：</a:t>
            </a:r>
          </a:p>
          <a:p>
            <a:pPr fontAlgn="auto">
              <a:lnSpc>
                <a:spcPct val="150000"/>
              </a:lnSpc>
            </a:pPr>
            <a:r>
              <a:rPr lang="zh-CN" altLang="en-US" sz="2800" b="1"/>
              <a:t>第一节：二诸葛占卦，两个女人打成一团。</a:t>
            </a:r>
          </a:p>
          <a:p>
            <a:pPr fontAlgn="auto">
              <a:lnSpc>
                <a:spcPct val="150000"/>
              </a:lnSpc>
            </a:pPr>
            <a:r>
              <a:rPr lang="zh-CN" altLang="en-US" sz="2800" b="1"/>
              <a:t>第二节：二诸葛失灵，区公所碰一鼻子灰。</a:t>
            </a:r>
          </a:p>
          <a:p>
            <a:pPr fontAlgn="auto">
              <a:lnSpc>
                <a:spcPct val="150000"/>
              </a:lnSpc>
            </a:pPr>
            <a:r>
              <a:rPr lang="zh-CN" altLang="en-US" sz="2800" b="1"/>
              <a:t>第三节：三仙姑梳妆，区公所接受教育。</a:t>
            </a:r>
          </a:p>
          <a:p>
            <a:pPr fontAlgn="auto">
              <a:lnSpc>
                <a:spcPct val="150000"/>
              </a:lnSpc>
            </a:pPr>
            <a:r>
              <a:rPr lang="zh-CN" altLang="en-US" sz="2800" b="1"/>
              <a:t>第四节：恶霸受惩罚，两个青年终成夫妻。</a:t>
            </a:r>
          </a:p>
        </p:txBody>
      </p:sp>
      <p:pic>
        <p:nvPicPr>
          <p:cNvPr id="3" name="图片 2"/>
          <p:cNvPicPr>
            <a:picLocks noChangeAspect="1"/>
          </p:cNvPicPr>
          <p:nvPr/>
        </p:nvPicPr>
        <p:blipFill>
          <a:blip r:embed="rId2"/>
          <a:stretch>
            <a:fillRect/>
          </a:stretch>
        </p:blipFill>
        <p:spPr>
          <a:xfrm>
            <a:off x="8066405" y="529590"/>
            <a:ext cx="3980815" cy="5180330"/>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459105"/>
            <a:ext cx="11620500" cy="6231255"/>
          </a:xfrm>
          <a:prstGeom prst="rect">
            <a:avLst/>
          </a:prstGeom>
          <a:noFill/>
        </p:spPr>
        <p:txBody>
          <a:bodyPr wrap="square" rtlCol="0" anchor="t">
            <a:spAutoFit/>
          </a:bodyPr>
          <a:lstStyle/>
          <a:p>
            <a:pPr algn="ctr" fontAlgn="auto">
              <a:lnSpc>
                <a:spcPct val="150000"/>
              </a:lnSpc>
            </a:pPr>
            <a:r>
              <a:rPr lang="zh-CN" altLang="en-US" sz="3200" b="1">
                <a:sym typeface="+mn-ea"/>
              </a:rPr>
              <a:t>【</a:t>
            </a:r>
            <a:r>
              <a:rPr lang="zh-CN" altLang="en-US" sz="3200" b="1">
                <a:solidFill>
                  <a:srgbClr val="FF0000"/>
                </a:solidFill>
                <a:sym typeface="+mn-ea"/>
              </a:rPr>
              <a:t>合作探究</a:t>
            </a:r>
            <a:r>
              <a:rPr lang="en-US" altLang="zh-CN" sz="3200" b="1">
                <a:solidFill>
                  <a:srgbClr val="FF0000"/>
                </a:solidFill>
                <a:sym typeface="+mn-ea"/>
              </a:rPr>
              <a:t>·</a:t>
            </a:r>
            <a:r>
              <a:rPr lang="zh-CN" altLang="en-US" sz="3200" b="1">
                <a:solidFill>
                  <a:srgbClr val="FF0000"/>
                </a:solidFill>
                <a:sym typeface="+mn-ea"/>
              </a:rPr>
              <a:t>精读课文</a:t>
            </a:r>
            <a:r>
              <a:rPr lang="zh-CN" altLang="en-US" sz="3200" b="1">
                <a:sym typeface="+mn-ea"/>
              </a:rPr>
              <a:t>】</a:t>
            </a:r>
          </a:p>
          <a:p>
            <a:pPr algn="l" fontAlgn="auto">
              <a:lnSpc>
                <a:spcPct val="150000"/>
              </a:lnSpc>
            </a:pPr>
            <a:r>
              <a:rPr lang="zh-CN" altLang="en-US" sz="2600" b="1">
                <a:sym typeface="+mn-ea"/>
              </a:rPr>
              <a:t>小组合作，分析课文，思考问题：</a:t>
            </a:r>
          </a:p>
          <a:p>
            <a:pPr algn="l" fontAlgn="auto">
              <a:lnSpc>
                <a:spcPct val="150000"/>
              </a:lnSpc>
            </a:pPr>
            <a:r>
              <a:rPr lang="en-US" altLang="zh-CN" sz="2600" b="1">
                <a:sym typeface="+mn-ea"/>
              </a:rPr>
              <a:t>	</a:t>
            </a:r>
            <a:r>
              <a:rPr lang="zh-CN" altLang="en-US" sz="2600" b="1">
                <a:solidFill>
                  <a:schemeClr val="tx1"/>
                </a:solidFill>
                <a:sym typeface="+mn-ea"/>
              </a:rPr>
              <a:t>1、课文结尾，为什么写小二黑唱”前世姻缘由天定"，而小芹又说“区长恩典，命相不对”？</a:t>
            </a:r>
          </a:p>
          <a:p>
            <a:pPr algn="l" fontAlgn="auto">
              <a:lnSpc>
                <a:spcPct val="150000"/>
              </a:lnSpc>
            </a:pPr>
            <a:r>
              <a:rPr lang="en-US" altLang="zh-CN" sz="2600" b="1">
                <a:solidFill>
                  <a:schemeClr val="tx1"/>
                </a:solidFill>
                <a:sym typeface="+mn-ea"/>
              </a:rPr>
              <a:t>	</a:t>
            </a:r>
            <a:r>
              <a:rPr lang="zh-CN" altLang="en-US" sz="2600" b="1">
                <a:solidFill>
                  <a:schemeClr val="tx1"/>
                </a:solidFill>
                <a:sym typeface="+mn-ea"/>
              </a:rPr>
              <a:t>2、课文塑造了哪些人物形象？他们具有怎样的形象特点？</a:t>
            </a:r>
          </a:p>
          <a:p>
            <a:pPr algn="l" fontAlgn="auto">
              <a:lnSpc>
                <a:spcPct val="150000"/>
              </a:lnSpc>
            </a:pPr>
            <a:r>
              <a:rPr lang="en-US" altLang="zh-CN" sz="2600" b="1">
                <a:solidFill>
                  <a:schemeClr val="tx1"/>
                </a:solidFill>
                <a:sym typeface="+mn-ea"/>
              </a:rPr>
              <a:t>	</a:t>
            </a:r>
            <a:r>
              <a:rPr lang="zh-CN" altLang="en-US" sz="2600" b="1">
                <a:solidFill>
                  <a:schemeClr val="tx1"/>
                </a:solidFill>
                <a:sym typeface="+mn-ea"/>
              </a:rPr>
              <a:t>3、课文的语言有什么特点？请结合课文内容简要分析。</a:t>
            </a:r>
          </a:p>
          <a:p>
            <a:pPr algn="l" fontAlgn="auto">
              <a:lnSpc>
                <a:spcPct val="150000"/>
              </a:lnSpc>
            </a:pPr>
            <a:r>
              <a:rPr lang="en-US" altLang="zh-CN" sz="2600" b="1">
                <a:solidFill>
                  <a:schemeClr val="tx1"/>
                </a:solidFill>
                <a:sym typeface="+mn-ea"/>
              </a:rPr>
              <a:t>	</a:t>
            </a:r>
            <a:r>
              <a:rPr lang="zh-CN" altLang="en-US" sz="2600" b="1">
                <a:solidFill>
                  <a:schemeClr val="tx1"/>
                </a:solidFill>
                <a:sym typeface="+mn-ea"/>
              </a:rPr>
              <a:t>4、二诸葛和三仙姑在性格方面有何异同？</a:t>
            </a:r>
          </a:p>
          <a:p>
            <a:pPr algn="l" fontAlgn="auto">
              <a:lnSpc>
                <a:spcPct val="150000"/>
              </a:lnSpc>
            </a:pPr>
            <a:r>
              <a:rPr lang="en-US" altLang="zh-CN" sz="2600" b="1">
                <a:solidFill>
                  <a:schemeClr val="tx1"/>
                </a:solidFill>
                <a:sym typeface="+mn-ea"/>
              </a:rPr>
              <a:t>	</a:t>
            </a:r>
            <a:r>
              <a:rPr lang="zh-CN" altLang="en-US" sz="2600" b="1">
                <a:solidFill>
                  <a:schemeClr val="tx1"/>
                </a:solidFill>
                <a:sym typeface="+mn-ea"/>
              </a:rPr>
              <a:t>5、赵树理的作品多具有民族化、大众化的特色，请结合《小二黑结婚》（节选）具体分析这一特色。</a:t>
            </a:r>
          </a:p>
          <a:p>
            <a:pPr algn="l" fontAlgn="auto">
              <a:lnSpc>
                <a:spcPct val="150000"/>
              </a:lnSpc>
            </a:pPr>
            <a:r>
              <a:rPr lang="en-US" altLang="zh-CN" sz="2600" b="1">
                <a:solidFill>
                  <a:schemeClr val="tx1"/>
                </a:solidFill>
                <a:sym typeface="+mn-ea"/>
              </a:rPr>
              <a:t>	</a:t>
            </a:r>
            <a:r>
              <a:rPr lang="zh-CN" altLang="en-US" sz="2600" b="1">
                <a:solidFill>
                  <a:schemeClr val="tx1"/>
                </a:solidFill>
                <a:sym typeface="+mn-ea"/>
              </a:rPr>
              <a:t>6、分析二诸葛这个人物在当时中国农村社会的普遍意义。</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624965" y="487045"/>
            <a:ext cx="8942070" cy="2306955"/>
          </a:xfrm>
          <a:prstGeom prst="rect">
            <a:avLst/>
          </a:prstGeom>
          <a:noFill/>
        </p:spPr>
        <p:txBody>
          <a:bodyPr wrap="square" rtlCol="0" anchor="t">
            <a:spAutoFit/>
          </a:bodyPr>
          <a:lstStyle/>
          <a:p>
            <a:pPr algn="ctr" fontAlgn="auto">
              <a:lnSpc>
                <a:spcPct val="150000"/>
              </a:lnSpc>
            </a:pPr>
            <a:r>
              <a:rPr lang="zh-CN" altLang="en-US" sz="3200" b="1">
                <a:solidFill>
                  <a:schemeClr val="tx1"/>
                </a:solidFill>
                <a:sym typeface="+mn-ea"/>
              </a:rPr>
              <a:t>【</a:t>
            </a:r>
            <a:r>
              <a:rPr lang="zh-CN" altLang="en-US" sz="3200" b="1">
                <a:solidFill>
                  <a:srgbClr val="FF0000"/>
                </a:solidFill>
                <a:sym typeface="+mn-ea"/>
              </a:rPr>
              <a:t>精讲点拨</a:t>
            </a:r>
            <a:r>
              <a:rPr lang="en-US" altLang="zh-CN" sz="3200" b="1">
                <a:solidFill>
                  <a:srgbClr val="FF0000"/>
                </a:solidFill>
                <a:sym typeface="+mn-ea"/>
              </a:rPr>
              <a:t>·</a:t>
            </a:r>
            <a:r>
              <a:rPr lang="zh-CN" altLang="en-US" sz="3200" b="1">
                <a:solidFill>
                  <a:srgbClr val="FF0000"/>
                </a:solidFill>
                <a:sym typeface="+mn-ea"/>
              </a:rPr>
              <a:t>归纳总结</a:t>
            </a:r>
            <a:r>
              <a:rPr lang="zh-CN" altLang="en-US" sz="3200" b="1">
                <a:sym typeface="+mn-ea"/>
              </a:rPr>
              <a:t>】</a:t>
            </a:r>
          </a:p>
          <a:p>
            <a:pPr algn="ctr" fontAlgn="auto">
              <a:lnSpc>
                <a:spcPct val="150000"/>
              </a:lnSpc>
            </a:pPr>
            <a:r>
              <a:rPr lang="zh-CN" altLang="en-US" sz="3200" b="1">
                <a:solidFill>
                  <a:schemeClr val="tx1"/>
                </a:solidFill>
                <a:sym typeface="+mn-ea"/>
              </a:rPr>
              <a:t>各组代表发言，取长补短</a:t>
            </a:r>
          </a:p>
          <a:p>
            <a:pPr algn="ctr" fontAlgn="auto">
              <a:lnSpc>
                <a:spcPct val="150000"/>
              </a:lnSpc>
            </a:pPr>
            <a:r>
              <a:rPr lang="zh-CN" altLang="en-US" sz="3200" b="1">
                <a:solidFill>
                  <a:schemeClr val="tx1"/>
                </a:solidFill>
                <a:sym typeface="+mn-ea"/>
              </a:rPr>
              <a:t>教师反馈指导，明确答案</a:t>
            </a:r>
          </a:p>
        </p:txBody>
      </p:sp>
      <p:pic>
        <p:nvPicPr>
          <p:cNvPr id="3" name="图片 2"/>
          <p:cNvPicPr>
            <a:picLocks noChangeAspect="1"/>
          </p:cNvPicPr>
          <p:nvPr/>
        </p:nvPicPr>
        <p:blipFill>
          <a:blip r:embed="rId2"/>
          <a:stretch>
            <a:fillRect/>
          </a:stretch>
        </p:blipFill>
        <p:spPr>
          <a:xfrm>
            <a:off x="613410" y="3128645"/>
            <a:ext cx="4516755" cy="3018155"/>
          </a:xfrm>
          <a:prstGeom prst="rect">
            <a:avLst/>
          </a:prstGeom>
        </p:spPr>
      </p:pic>
      <p:pic>
        <p:nvPicPr>
          <p:cNvPr id="4" name="图片 3"/>
          <p:cNvPicPr>
            <a:picLocks noChangeAspect="1"/>
          </p:cNvPicPr>
          <p:nvPr/>
        </p:nvPicPr>
        <p:blipFill>
          <a:blip r:embed="rId3"/>
          <a:stretch>
            <a:fillRect/>
          </a:stretch>
        </p:blipFill>
        <p:spPr>
          <a:xfrm>
            <a:off x="5932170" y="3247390"/>
            <a:ext cx="5429250" cy="2781300"/>
          </a:xfrm>
          <a:prstGeom prst="rect">
            <a:avLst/>
          </a:prstGeom>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32105" y="541020"/>
            <a:ext cx="11017250" cy="6092825"/>
          </a:xfrm>
          <a:prstGeom prst="rect">
            <a:avLst/>
          </a:prstGeom>
          <a:noFill/>
        </p:spPr>
        <p:txBody>
          <a:bodyPr wrap="square" rtlCol="0" anchor="t">
            <a:spAutoFit/>
          </a:bodyPr>
          <a:lstStyle/>
          <a:p>
            <a:pPr fontAlgn="auto">
              <a:lnSpc>
                <a:spcPct val="150000"/>
              </a:lnSpc>
            </a:pPr>
            <a:r>
              <a:rPr lang="zh-CN" altLang="en-US" sz="2000" b="1">
                <a:solidFill>
                  <a:srgbClr val="FF0000"/>
                </a:solidFill>
              </a:rPr>
              <a:t>1、课文结尾，为什么写小二黑唱”前世姻缘由天定"，而小芹又说“区长恩典，命相不对”？</a:t>
            </a:r>
          </a:p>
          <a:p>
            <a:pPr fontAlgn="auto">
              <a:lnSpc>
                <a:spcPct val="150000"/>
              </a:lnSpc>
            </a:pPr>
            <a:r>
              <a:rPr lang="en-US" altLang="zh-CN" sz="2400" b="1">
                <a:solidFill>
                  <a:srgbClr val="FF0000"/>
                </a:solidFill>
              </a:rPr>
              <a:t>	</a:t>
            </a:r>
            <a:r>
              <a:rPr lang="zh-CN" altLang="en-US" sz="2400" b="1">
                <a:solidFill>
                  <a:schemeClr val="tx1"/>
                </a:solidFill>
              </a:rPr>
              <a:t>①这是小二黑与小芹 在卧房里说玩话的情形，表现了“有情人终成春属”后的欢乐，使人物形象更完整。</a:t>
            </a:r>
          </a:p>
          <a:p>
            <a:pPr fontAlgn="auto">
              <a:lnSpc>
                <a:spcPct val="150000"/>
              </a:lnSpc>
            </a:pPr>
            <a:r>
              <a:rPr lang="en-US" altLang="zh-CN" sz="2400" b="1">
                <a:solidFill>
                  <a:schemeClr val="tx1"/>
                </a:solidFill>
              </a:rPr>
              <a:t>	</a:t>
            </a:r>
            <a:r>
              <a:rPr lang="zh-CN" altLang="en-US" sz="2400" b="1">
                <a:solidFill>
                  <a:schemeClr val="tx1"/>
                </a:solidFill>
              </a:rPr>
              <a:t>②小芹的话照应了前文小二黑的老爹刘修德被传到区上与区长对话的情节，小二黑的话则照应了三仙姑将小芹许给老兵遭到小芹反对时装神弄鬼的情节，使小说结构上前后呼应，更严谨缜密。</a:t>
            </a:r>
          </a:p>
          <a:p>
            <a:pPr fontAlgn="auto">
              <a:lnSpc>
                <a:spcPct val="150000"/>
              </a:lnSpc>
            </a:pPr>
            <a:r>
              <a:rPr lang="en-US" altLang="zh-CN" sz="2400" b="1">
                <a:solidFill>
                  <a:schemeClr val="tx1"/>
                </a:solidFill>
              </a:rPr>
              <a:t>	</a:t>
            </a:r>
            <a:r>
              <a:rPr lang="zh-CN" altLang="en-US" sz="2400" b="1">
                <a:solidFill>
                  <a:schemeClr val="tx1"/>
                </a:solidFill>
              </a:rPr>
              <a:t>③满足了读者的阅读心理，中国文学传统讲究“善有善报，恶有恶报”的“大团圆”结局，小说以金旺、兴旺受到应有的惩罚，小二黑、小芹结婚为结局，符合这一传统，使读者的阅读期待得到了满足。</a:t>
            </a:r>
          </a:p>
          <a:p>
            <a:pPr fontAlgn="auto">
              <a:lnSpc>
                <a:spcPct val="150000"/>
              </a:lnSpc>
            </a:pPr>
            <a:r>
              <a:rPr lang="en-US" altLang="zh-CN" sz="2400" b="1">
                <a:solidFill>
                  <a:schemeClr val="tx1"/>
                </a:solidFill>
              </a:rPr>
              <a:t>	</a:t>
            </a:r>
            <a:r>
              <a:rPr lang="zh-CN" altLang="en-US" sz="2400" b="1">
                <a:solidFill>
                  <a:schemeClr val="tx1"/>
                </a:solidFill>
              </a:rPr>
              <a:t>④小说以解放区进步青年取得婚姻自由、幸福新生活的圓满结局，歌颂了农民中的先进思想对愚昧落后迷信思想斗争的胜利，这一结局，深化了作品主题。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33680" y="303530"/>
            <a:ext cx="11725275" cy="6554470"/>
          </a:xfrm>
          <a:prstGeom prst="rect">
            <a:avLst/>
          </a:prstGeom>
          <a:noFill/>
        </p:spPr>
        <p:txBody>
          <a:bodyPr wrap="square" rtlCol="0" anchor="t">
            <a:spAutoFit/>
          </a:bodyPr>
          <a:lstStyle/>
          <a:p>
            <a:pPr fontAlgn="auto">
              <a:lnSpc>
                <a:spcPct val="150000"/>
              </a:lnSpc>
            </a:pPr>
            <a:r>
              <a:rPr lang="zh-CN" altLang="en-US" sz="2800" b="1">
                <a:solidFill>
                  <a:schemeClr val="tx1"/>
                </a:solidFill>
              </a:rPr>
              <a:t>2、课文塑造了哪些人物形象？他们具有怎样的形象特点？</a:t>
            </a:r>
          </a:p>
          <a:p>
            <a:pPr fontAlgn="auto">
              <a:lnSpc>
                <a:spcPct val="150000"/>
              </a:lnSpc>
            </a:pPr>
            <a:r>
              <a:rPr lang="en-US" altLang="zh-CN" sz="2800" b="1">
                <a:solidFill>
                  <a:srgbClr val="FF0000"/>
                </a:solidFill>
              </a:rPr>
              <a:t>	</a:t>
            </a:r>
            <a:r>
              <a:rPr lang="zh-CN" altLang="en-US" sz="2800" b="1">
                <a:solidFill>
                  <a:srgbClr val="FF0000"/>
                </a:solidFill>
              </a:rPr>
              <a:t>小说主要塑造了小二黑、小芹、二诸葛、三仙姑以及金旺、兴旺等人物形象。根据他们的所作所为以及性格特点，又可以将其分为三类：</a:t>
            </a:r>
          </a:p>
          <a:p>
            <a:pPr fontAlgn="auto">
              <a:lnSpc>
                <a:spcPct val="150000"/>
              </a:lnSpc>
            </a:pPr>
            <a:r>
              <a:rPr lang="en-US" altLang="zh-CN" sz="2800" b="1">
                <a:solidFill>
                  <a:schemeClr val="tx1"/>
                </a:solidFill>
              </a:rPr>
              <a:t>	</a:t>
            </a:r>
            <a:r>
              <a:rPr lang="zh-CN" altLang="en-US" sz="2800" b="1">
                <a:solidFill>
                  <a:schemeClr val="tx1"/>
                </a:solidFill>
              </a:rPr>
              <a:t>（1）新一代农民的代表小二 黑和小芹。课文中的小二黑和小芹反对父母、反对金旺兄弟的斗争，不仅是追求自由恋爱和个人幸福的斗争，而且是联系着社会的思想斗争和阶级斗争。小二黑和小芹都是以新人的形象出现在作品中的。在恋爱婚姻的问题上，他们摆脱了封建迷信思想和传统旧观念的束缚，敢于理直气壮地表明自己的态度和要求。最后在党和民主政府的支持下，克服了旧思想和旧道德，树立了新思想，新道德。取得了斗争的胜利。</a:t>
            </a:r>
            <a:endParaRPr lang="en-US" altLang="zh-CN" sz="2800" b="1">
              <a:solidFill>
                <a:schemeClr val="tx1"/>
              </a:solidFill>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462915"/>
            <a:ext cx="11620500" cy="6185535"/>
          </a:xfrm>
          <a:prstGeom prst="rect">
            <a:avLst/>
          </a:prstGeom>
          <a:noFill/>
        </p:spPr>
        <p:txBody>
          <a:bodyPr wrap="square" rtlCol="0" anchor="t">
            <a:spAutoFit/>
          </a:bodyPr>
          <a:lstStyle/>
          <a:p>
            <a:pPr fontAlgn="auto">
              <a:lnSpc>
                <a:spcPct val="150000"/>
              </a:lnSpc>
            </a:pPr>
            <a:r>
              <a:rPr lang="en-US" altLang="zh-CN" sz="2400" b="1">
                <a:solidFill>
                  <a:schemeClr val="tx1"/>
                </a:solidFill>
              </a:rPr>
              <a:t>	</a:t>
            </a:r>
            <a:r>
              <a:rPr lang="zh-CN" altLang="en-US" sz="2400" b="1">
                <a:solidFill>
                  <a:schemeClr val="tx1"/>
                </a:solidFill>
              </a:rPr>
              <a:t>（2）</a:t>
            </a:r>
            <a:r>
              <a:rPr lang="zh-CN" altLang="en-US" sz="2400" b="1">
                <a:solidFill>
                  <a:srgbClr val="FF0000"/>
                </a:solidFill>
              </a:rPr>
              <a:t>老一代农民形象二诸葛和三仙姑</a:t>
            </a:r>
            <a:r>
              <a:rPr lang="zh-CN" altLang="en-US" sz="2400" b="1">
                <a:solidFill>
                  <a:schemeClr val="tx1"/>
                </a:solidFill>
              </a:rPr>
              <a:t>。二诸葛和三仙姑是深爱村建势力压迫和封建思想毒害、以旧观念处世，最终有所转变的老一代农民形象。他们两个是小说中塑造得最为出色的人物。作者通过他们阻挠小二黑、小芹自由恋爱的不同动机和心态，凸显了他们各自的性格特征。二诸葛是受封建速信愚弄的典型，他反对小二黑和小芹谈恋爱，除了固为速信“命相”，担心儿子被小芹克死之外，还在于嫌三仙姑名声不太好，不愿意与她结亲，因此他就自作主张，给小二黑收养了一个童养媳。但二诸葛的“天命”思想在自己儿子的婚姻上被彻底推翻了。被区长批评后，他回家又被老婆奚落了一番，”见老婆都不信自己的阴阳，也就不好意思再到别人跟前卖弄他那一套了”。三仙姑是一个好逸恶劳的妇女，她贪财出卖女儿；她心理扭曲，讲究不合时宜的穿戴打扮，“虽然已经四十五岁，却偏爱当个老来俏，小鞋上仍要绣花，裤腿上仍要镶边”，每天都要涂脂抹粉，梳妆打扮一番。但经过区长的批评以及在区上被人</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624840"/>
            <a:ext cx="11620500" cy="5908040"/>
          </a:xfrm>
          <a:prstGeom prst="rect">
            <a:avLst/>
          </a:prstGeom>
          <a:noFill/>
        </p:spPr>
        <p:txBody>
          <a:bodyPr wrap="square" rtlCol="0" anchor="t">
            <a:spAutoFit/>
          </a:bodyPr>
          <a:lstStyle/>
          <a:p>
            <a:pPr fontAlgn="auto">
              <a:lnSpc>
                <a:spcPct val="150000"/>
              </a:lnSpc>
            </a:pPr>
            <a:r>
              <a:rPr lang="zh-CN" altLang="en-US" sz="2800" b="1">
                <a:solidFill>
                  <a:schemeClr val="tx1"/>
                </a:solidFill>
              </a:rPr>
              <a:t>“围现”后，她终于下了决心。”把自己的打扮从顶到底换了一遍，弄得像个当长辈人的样子，把三十年来装神再鬼的那张香案也悄情拆去”。</a:t>
            </a:r>
          </a:p>
          <a:p>
            <a:pPr fontAlgn="auto">
              <a:lnSpc>
                <a:spcPct val="150000"/>
              </a:lnSpc>
            </a:pPr>
            <a:r>
              <a:rPr lang="en-US" altLang="zh-CN" sz="2800" b="1">
                <a:solidFill>
                  <a:schemeClr val="tx1"/>
                </a:solidFill>
              </a:rPr>
              <a:t>	</a:t>
            </a:r>
            <a:r>
              <a:rPr lang="zh-CN" altLang="en-US" sz="2800" b="1">
                <a:solidFill>
                  <a:schemeClr val="tx1"/>
                </a:solidFill>
              </a:rPr>
              <a:t>（3）封建残余势力——金旺和兴旺。金旺和兴旺两兄弟，是农村中封建残余势力的代表人物。他们身为村干部，却横行霸道、祸害乡里，乡亲们“有给他们花过钱的，有被他们逼着上过吊的，也有产业被他们霸了的，老婆被他们奸淫过的；他两人还派上民兵给他们自己割柴，拨上民夫给他们自己锄地；浮收粮，私派款，强迫民兵捆人，……”乡亲们没有人不恨他们，但又因为长期受到他们的压迫而惧怕他们，“谁也不敢说半句话，都恐怕板不倒他们，自己吃亏。”</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303530"/>
            <a:ext cx="11620500" cy="6739255"/>
          </a:xfrm>
          <a:prstGeom prst="rect">
            <a:avLst/>
          </a:prstGeom>
          <a:noFill/>
        </p:spPr>
        <p:txBody>
          <a:bodyPr wrap="square" rtlCol="0" anchor="t">
            <a:spAutoFit/>
          </a:bodyPr>
          <a:lstStyle/>
          <a:p>
            <a:pPr fontAlgn="auto">
              <a:lnSpc>
                <a:spcPct val="150000"/>
              </a:lnSpc>
            </a:pPr>
            <a:r>
              <a:rPr sz="2400" b="1">
                <a:solidFill>
                  <a:schemeClr val="tx1"/>
                </a:solidFill>
                <a:latin typeface="黑体" panose="02010609060101010101" charset="-122"/>
                <a:ea typeface="黑体" panose="02010609060101010101" charset="-122"/>
                <a:cs typeface="黑体" panose="02010609060101010101" charset="-122"/>
              </a:rPr>
              <a:t>3、课文的语言有什么特点？请结合课文内容简要分析。</a:t>
            </a:r>
          </a:p>
          <a:p>
            <a:pPr fontAlgn="auto">
              <a:lnSpc>
                <a:spcPct val="150000"/>
              </a:lnSpc>
            </a:pPr>
            <a:r>
              <a:rPr lang="en-US" sz="2400" b="1">
                <a:solidFill>
                  <a:schemeClr val="tx1"/>
                </a:solidFill>
                <a:latin typeface="黑体" panose="02010609060101010101" charset="-122"/>
                <a:ea typeface="黑体" panose="02010609060101010101" charset="-122"/>
                <a:cs typeface="黑体" panose="02010609060101010101" charset="-122"/>
              </a:rPr>
              <a:t>	</a:t>
            </a:r>
            <a:r>
              <a:rPr sz="2400" b="1">
                <a:solidFill>
                  <a:srgbClr val="FF0000"/>
                </a:solidFill>
                <a:latin typeface="黑体" panose="02010609060101010101" charset="-122"/>
                <a:ea typeface="黑体" panose="02010609060101010101" charset="-122"/>
                <a:cs typeface="黑体" panose="02010609060101010101" charset="-122"/>
              </a:rPr>
              <a:t>赵树理作为具有新颖独创的大众风格的人民艺术家，其作品善用生动活泼的群众语言。</a:t>
            </a:r>
            <a:r>
              <a:rPr sz="2400" b="1">
                <a:solidFill>
                  <a:schemeClr val="tx1"/>
                </a:solidFill>
                <a:latin typeface="黑体" panose="02010609060101010101" charset="-122"/>
                <a:ea typeface="黑体" panose="02010609060101010101" charset="-122"/>
                <a:cs typeface="黑体" panose="02010609060101010101" charset="-122"/>
              </a:rPr>
              <a:t>课文的语言具有以下特点：</a:t>
            </a:r>
          </a:p>
          <a:p>
            <a:pPr fontAlgn="auto">
              <a:lnSpc>
                <a:spcPct val="150000"/>
              </a:lnSpc>
            </a:pPr>
            <a:r>
              <a:rPr lang="en-US" sz="2400" b="1">
                <a:solidFill>
                  <a:schemeClr val="tx1"/>
                </a:solidFill>
                <a:latin typeface="黑体" panose="02010609060101010101" charset="-122"/>
                <a:ea typeface="黑体" panose="02010609060101010101" charset="-122"/>
                <a:cs typeface="黑体" panose="02010609060101010101" charset="-122"/>
              </a:rPr>
              <a:t>	</a:t>
            </a:r>
            <a:r>
              <a:rPr sz="2400" b="1">
                <a:solidFill>
                  <a:schemeClr val="tx1"/>
                </a:solidFill>
                <a:latin typeface="黑体" panose="02010609060101010101" charset="-122"/>
                <a:ea typeface="黑体" panose="02010609060101010101" charset="-122"/>
                <a:cs typeface="黑体" panose="02010609060101010101" charset="-122"/>
              </a:rPr>
              <a:t>①</a:t>
            </a:r>
            <a:r>
              <a:rPr sz="2400" b="1">
                <a:solidFill>
                  <a:srgbClr val="FF0000"/>
                </a:solidFill>
                <a:latin typeface="黑体" panose="02010609060101010101" charset="-122"/>
                <a:ea typeface="黑体" panose="02010609060101010101" charset="-122"/>
                <a:cs typeface="黑体" panose="02010609060101010101" charset="-122"/>
              </a:rPr>
              <a:t>形象化</a:t>
            </a:r>
            <a:r>
              <a:rPr sz="2400" b="1">
                <a:solidFill>
                  <a:schemeClr val="tx1"/>
                </a:solidFill>
                <a:latin typeface="黑体" panose="02010609060101010101" charset="-122"/>
                <a:ea typeface="黑体" panose="02010609060101010101" charset="-122"/>
                <a:cs typeface="黑体" panose="02010609060101010101" charset="-122"/>
              </a:rPr>
              <a:t>。课文的语言带有人民群众所熟悉的形象性，经过作者的艺术加工，具有通俗晓畅、简洁生动质朴明快，幽族风趣的特点。如小说在刻画三仙姑的形象时写道：“刚才跑出去那个小闺女，跑到外边一宣传，说有个打官司的老婆，四十五了，擦着粉，穿着花鞋。邻近的女人们都跑来看，挤了半院，唧唧哝哝说：“‘看看！四十五了！’‘看那裤腿！’‘看那鞋！’三仙姑半辈子没有脸红过。偏这会儿撑不住气了，一道道热汗在脸上流。交通员领着小芹来了，故意说：‘看什么？人家也是个人吧，没有见过？闪开路！’一伙女人们哈哈大笑。”这段话，无疑都是群众的语言，而这些语言却充满了魅力。</a:t>
            </a:r>
          </a:p>
          <a:p>
            <a:pPr fontAlgn="auto">
              <a:lnSpc>
                <a:spcPct val="150000"/>
              </a:lnSpc>
            </a:pPr>
            <a:endParaRPr sz="2400" b="1">
              <a:solidFill>
                <a:schemeClr val="tx1"/>
              </a:solidFill>
              <a:latin typeface="黑体" panose="02010609060101010101" charset="-122"/>
              <a:ea typeface="黑体" panose="02010609060101010101" charset="-122"/>
              <a:cs typeface="黑体" panose="02010609060101010101"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sp>
        <p:nvSpPr>
          <p:cNvPr id="2" name="文本框 1"/>
          <p:cNvSpPr txBox="1"/>
          <p:nvPr/>
        </p:nvSpPr>
        <p:spPr>
          <a:xfrm>
            <a:off x="266700" y="386715"/>
            <a:ext cx="11639550" cy="5815965"/>
          </a:xfrm>
          <a:prstGeom prst="rect">
            <a:avLst/>
          </a:prstGeom>
          <a:noFill/>
        </p:spPr>
        <p:txBody>
          <a:bodyPr wrap="square" rtlCol="0" anchor="t">
            <a:spAutoFit/>
          </a:bodyPr>
          <a:lstStyle/>
          <a:p>
            <a:pPr fontAlgn="auto">
              <a:lnSpc>
                <a:spcPct val="150000"/>
              </a:lnSpc>
            </a:pPr>
            <a:r>
              <a:rPr lang="zh-CN" altLang="en-US" sz="3200" b="1"/>
              <a:t>课件命名中前缀数字编码说明：</a:t>
            </a:r>
          </a:p>
          <a:p>
            <a:pPr fontAlgn="auto">
              <a:lnSpc>
                <a:spcPct val="150000"/>
              </a:lnSpc>
            </a:pPr>
            <a:r>
              <a:rPr lang="zh-CN" altLang="en-US" sz="4800" b="1">
                <a:solidFill>
                  <a:srgbClr val="FF0000"/>
                </a:solidFill>
              </a:rPr>
              <a:t>2.2.1.1.1.1</a:t>
            </a:r>
          </a:p>
          <a:p>
            <a:pPr fontAlgn="auto">
              <a:lnSpc>
                <a:spcPct val="150000"/>
              </a:lnSpc>
            </a:pPr>
            <a:r>
              <a:rPr lang="zh-CN" altLang="en-US" sz="2800" b="1">
                <a:solidFill>
                  <a:schemeClr val="tx1"/>
                </a:solidFill>
              </a:rPr>
              <a:t>第一个数字：标识</a:t>
            </a:r>
            <a:r>
              <a:rPr lang="zh-CN" altLang="en-US" sz="2800" b="1">
                <a:solidFill>
                  <a:srgbClr val="FF0000"/>
                </a:solidFill>
              </a:rPr>
              <a:t>系列，必修为</a:t>
            </a:r>
            <a:r>
              <a:rPr lang="en-US" altLang="zh-CN" sz="2800" b="1">
                <a:solidFill>
                  <a:srgbClr val="FF0000"/>
                </a:solidFill>
              </a:rPr>
              <a:t>1</a:t>
            </a:r>
            <a:r>
              <a:rPr lang="zh-CN" altLang="en-US" sz="2800" b="1">
                <a:solidFill>
                  <a:srgbClr val="FF0000"/>
                </a:solidFill>
              </a:rPr>
              <a:t>，选择性必修为</a:t>
            </a:r>
            <a:r>
              <a:rPr lang="en-US" altLang="zh-CN" sz="2800" b="1">
                <a:solidFill>
                  <a:srgbClr val="FF0000"/>
                </a:solidFill>
              </a:rPr>
              <a:t>2</a:t>
            </a:r>
          </a:p>
          <a:p>
            <a:pPr fontAlgn="auto">
              <a:lnSpc>
                <a:spcPct val="150000"/>
              </a:lnSpc>
            </a:pPr>
            <a:r>
              <a:rPr lang="zh-CN" altLang="en-US" sz="2800" b="1">
                <a:solidFill>
                  <a:schemeClr val="tx1"/>
                </a:solidFill>
              </a:rPr>
              <a:t>第二个数字：标识</a:t>
            </a:r>
            <a:r>
              <a:rPr lang="zh-CN" altLang="en-US" sz="2800" b="1">
                <a:solidFill>
                  <a:srgbClr val="FF0000"/>
                </a:solidFill>
              </a:rPr>
              <a:t>教材，</a:t>
            </a:r>
            <a:r>
              <a:rPr lang="zh-CN" altLang="en-US" sz="2800" b="1">
                <a:solidFill>
                  <a:schemeClr val="tx1"/>
                </a:solidFill>
              </a:rPr>
              <a:t>选择性必修，</a:t>
            </a:r>
            <a:r>
              <a:rPr lang="zh-CN" altLang="en-US" sz="2800" b="1">
                <a:solidFill>
                  <a:srgbClr val="FF0000"/>
                </a:solidFill>
              </a:rPr>
              <a:t>上册为</a:t>
            </a:r>
            <a:r>
              <a:rPr lang="en-US" altLang="zh-CN" sz="2800" b="1">
                <a:solidFill>
                  <a:srgbClr val="FF0000"/>
                </a:solidFill>
              </a:rPr>
              <a:t>1</a:t>
            </a:r>
            <a:r>
              <a:rPr lang="zh-CN" altLang="en-US" sz="2800" b="1">
                <a:solidFill>
                  <a:srgbClr val="FF0000"/>
                </a:solidFill>
              </a:rPr>
              <a:t>，中册为</a:t>
            </a:r>
            <a:r>
              <a:rPr lang="en-US" altLang="zh-CN" sz="2800" b="1">
                <a:solidFill>
                  <a:srgbClr val="FF0000"/>
                </a:solidFill>
              </a:rPr>
              <a:t>2</a:t>
            </a:r>
            <a:r>
              <a:rPr lang="zh-CN" altLang="en-US" sz="2800" b="1">
                <a:solidFill>
                  <a:srgbClr val="FF0000"/>
                </a:solidFill>
              </a:rPr>
              <a:t>，下册为</a:t>
            </a:r>
            <a:r>
              <a:rPr lang="en-US" altLang="zh-CN" sz="2800" b="1">
                <a:solidFill>
                  <a:srgbClr val="FF0000"/>
                </a:solidFill>
              </a:rPr>
              <a:t>3</a:t>
            </a:r>
            <a:endParaRPr lang="en-US" altLang="zh-CN" sz="2800" b="1">
              <a:solidFill>
                <a:schemeClr val="tx1"/>
              </a:solidFill>
            </a:endParaRPr>
          </a:p>
          <a:p>
            <a:pPr fontAlgn="auto">
              <a:lnSpc>
                <a:spcPct val="150000"/>
              </a:lnSpc>
            </a:pPr>
            <a:r>
              <a:rPr lang="zh-CN" altLang="en-US" sz="2800" b="1">
                <a:solidFill>
                  <a:schemeClr val="tx1"/>
                </a:solidFill>
              </a:rPr>
              <a:t>第三个数字：标识</a:t>
            </a:r>
            <a:r>
              <a:rPr lang="zh-CN" altLang="en-US" sz="2800" b="1">
                <a:solidFill>
                  <a:srgbClr val="FF0000"/>
                </a:solidFill>
              </a:rPr>
              <a:t>单元</a:t>
            </a:r>
            <a:r>
              <a:rPr lang="zh-CN" altLang="en-US" sz="2800" b="1">
                <a:solidFill>
                  <a:schemeClr val="tx1"/>
                </a:solidFill>
              </a:rPr>
              <a:t>，第一单元为</a:t>
            </a:r>
            <a:r>
              <a:rPr lang="en-US" altLang="zh-CN" sz="2800" b="1">
                <a:solidFill>
                  <a:schemeClr val="tx1"/>
                </a:solidFill>
              </a:rPr>
              <a:t>1</a:t>
            </a:r>
            <a:r>
              <a:rPr lang="zh-CN" altLang="en-US" sz="2800" b="1">
                <a:solidFill>
                  <a:schemeClr val="tx1"/>
                </a:solidFill>
              </a:rPr>
              <a:t>，第二单元为</a:t>
            </a:r>
            <a:r>
              <a:rPr lang="en-US" altLang="zh-CN" sz="2800" b="1">
                <a:solidFill>
                  <a:schemeClr val="tx1"/>
                </a:solidFill>
              </a:rPr>
              <a:t>2</a:t>
            </a:r>
            <a:endParaRPr lang="zh-CN" altLang="en-US" sz="2800" b="1">
              <a:solidFill>
                <a:schemeClr val="tx1"/>
              </a:solidFill>
            </a:endParaRPr>
          </a:p>
          <a:p>
            <a:pPr fontAlgn="auto">
              <a:lnSpc>
                <a:spcPct val="150000"/>
              </a:lnSpc>
            </a:pPr>
            <a:r>
              <a:rPr lang="zh-CN" altLang="en-US" sz="2800" b="1">
                <a:solidFill>
                  <a:schemeClr val="tx1"/>
                </a:solidFill>
              </a:rPr>
              <a:t>第四个数字：标识</a:t>
            </a:r>
            <a:r>
              <a:rPr lang="zh-CN" altLang="en-US" sz="2800" b="1">
                <a:solidFill>
                  <a:srgbClr val="FF0000"/>
                </a:solidFill>
              </a:rPr>
              <a:t>课节</a:t>
            </a:r>
            <a:r>
              <a:rPr lang="zh-CN" altLang="en-US" sz="2800" b="1">
                <a:solidFill>
                  <a:schemeClr val="tx1"/>
                </a:solidFill>
              </a:rPr>
              <a:t>，</a:t>
            </a:r>
            <a:r>
              <a:rPr lang="zh-CN" altLang="en-US" sz="2800" b="1">
                <a:solidFill>
                  <a:srgbClr val="FF0000"/>
                </a:solidFill>
              </a:rPr>
              <a:t>第一课为</a:t>
            </a:r>
            <a:r>
              <a:rPr lang="en-US" altLang="zh-CN" sz="2800" b="1">
                <a:solidFill>
                  <a:srgbClr val="FF0000"/>
                </a:solidFill>
              </a:rPr>
              <a:t>1</a:t>
            </a:r>
            <a:r>
              <a:rPr lang="zh-CN" altLang="en-US" sz="2800" b="1">
                <a:solidFill>
                  <a:srgbClr val="FF0000"/>
                </a:solidFill>
              </a:rPr>
              <a:t>，第二课为</a:t>
            </a:r>
            <a:r>
              <a:rPr lang="en-US" altLang="zh-CN" sz="2800" b="1">
                <a:solidFill>
                  <a:srgbClr val="FF0000"/>
                </a:solidFill>
              </a:rPr>
              <a:t>2</a:t>
            </a:r>
          </a:p>
          <a:p>
            <a:pPr fontAlgn="auto">
              <a:lnSpc>
                <a:spcPct val="150000"/>
              </a:lnSpc>
            </a:pPr>
            <a:r>
              <a:rPr lang="zh-CN" altLang="en-US" sz="2800" b="1">
                <a:solidFill>
                  <a:schemeClr val="tx1"/>
                </a:solidFill>
              </a:rPr>
              <a:t>第五个数字：标识</a:t>
            </a:r>
            <a:r>
              <a:rPr lang="zh-CN" altLang="en-US" sz="2800" b="1">
                <a:solidFill>
                  <a:srgbClr val="FF0000"/>
                </a:solidFill>
              </a:rPr>
              <a:t>文章</a:t>
            </a:r>
            <a:r>
              <a:rPr lang="zh-CN" altLang="en-US" sz="2800" b="1">
                <a:solidFill>
                  <a:schemeClr val="tx1"/>
                </a:solidFill>
              </a:rPr>
              <a:t>，某课</a:t>
            </a:r>
            <a:r>
              <a:rPr lang="zh-CN" altLang="en-US" sz="2800" b="1">
                <a:solidFill>
                  <a:srgbClr val="FF0000"/>
                </a:solidFill>
              </a:rPr>
              <a:t>第一篇文章为</a:t>
            </a:r>
            <a:r>
              <a:rPr lang="en-US" altLang="zh-CN" sz="2800" b="1">
                <a:solidFill>
                  <a:srgbClr val="FF0000"/>
                </a:solidFill>
              </a:rPr>
              <a:t>1</a:t>
            </a:r>
            <a:r>
              <a:rPr lang="zh-CN" altLang="en-US" sz="2800" b="1">
                <a:solidFill>
                  <a:srgbClr val="FF0000"/>
                </a:solidFill>
              </a:rPr>
              <a:t>，第二篇文章为</a:t>
            </a:r>
            <a:r>
              <a:rPr lang="en-US" altLang="zh-CN" sz="2800" b="1">
                <a:solidFill>
                  <a:srgbClr val="FF0000"/>
                </a:solidFill>
              </a:rPr>
              <a:t>2</a:t>
            </a:r>
          </a:p>
          <a:p>
            <a:pPr fontAlgn="auto">
              <a:lnSpc>
                <a:spcPct val="150000"/>
              </a:lnSpc>
            </a:pPr>
            <a:r>
              <a:rPr lang="zh-CN" altLang="en-US" sz="2800" b="1">
                <a:solidFill>
                  <a:schemeClr val="tx1"/>
                </a:solidFill>
              </a:rPr>
              <a:t>第六个数字：标识</a:t>
            </a:r>
            <a:r>
              <a:rPr lang="zh-CN" altLang="en-US" sz="2800" b="1">
                <a:solidFill>
                  <a:srgbClr val="FF0000"/>
                </a:solidFill>
              </a:rPr>
              <a:t>课时</a:t>
            </a:r>
            <a:r>
              <a:rPr lang="zh-CN" altLang="en-US" sz="2800" b="1">
                <a:solidFill>
                  <a:schemeClr val="tx1"/>
                </a:solidFill>
              </a:rPr>
              <a:t>，某篇文章</a:t>
            </a:r>
            <a:r>
              <a:rPr lang="zh-CN" altLang="en-US" sz="2800" b="1">
                <a:solidFill>
                  <a:srgbClr val="FF0000"/>
                </a:solidFill>
              </a:rPr>
              <a:t>第一课时为</a:t>
            </a:r>
            <a:r>
              <a:rPr lang="en-US" altLang="zh-CN" sz="2800" b="1">
                <a:solidFill>
                  <a:srgbClr val="FF0000"/>
                </a:solidFill>
              </a:rPr>
              <a:t>1</a:t>
            </a:r>
            <a:r>
              <a:rPr lang="zh-CN" altLang="en-US" sz="2800" b="1">
                <a:solidFill>
                  <a:srgbClr val="FF0000"/>
                </a:solidFill>
              </a:rPr>
              <a:t>，第二课时为</a:t>
            </a:r>
            <a:r>
              <a:rPr lang="en-US" altLang="zh-CN" sz="2800" b="1">
                <a:solidFill>
                  <a:srgbClr val="FF0000"/>
                </a:solidFill>
              </a:rPr>
              <a:t>2</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711200"/>
            <a:ext cx="11620500" cy="5077460"/>
          </a:xfrm>
          <a:prstGeom prst="rect">
            <a:avLst/>
          </a:prstGeom>
          <a:noFill/>
        </p:spPr>
        <p:txBody>
          <a:bodyPr wrap="square" rtlCol="0" anchor="t">
            <a:spAutoFit/>
          </a:bodyPr>
          <a:lstStyle/>
          <a:p>
            <a:pPr fontAlgn="auto">
              <a:lnSpc>
                <a:spcPct val="150000"/>
              </a:lnSpc>
            </a:pPr>
            <a:r>
              <a:rPr lang="en-US" sz="2400" b="1">
                <a:solidFill>
                  <a:schemeClr val="tx1"/>
                </a:solidFill>
                <a:latin typeface="黑体" panose="02010609060101010101" charset="-122"/>
                <a:ea typeface="黑体" panose="02010609060101010101" charset="-122"/>
                <a:cs typeface="黑体" panose="02010609060101010101" charset="-122"/>
              </a:rPr>
              <a:t>	</a:t>
            </a:r>
            <a:r>
              <a:rPr sz="2400" b="1">
                <a:solidFill>
                  <a:schemeClr val="tx1"/>
                </a:solidFill>
                <a:latin typeface="黑体" panose="02010609060101010101" charset="-122"/>
                <a:ea typeface="黑体" panose="02010609060101010101" charset="-122"/>
                <a:cs typeface="黑体" panose="02010609060101010101" charset="-122"/>
              </a:rPr>
              <a:t>②</a:t>
            </a:r>
            <a:r>
              <a:rPr sz="2400" b="1">
                <a:solidFill>
                  <a:srgbClr val="FF0000"/>
                </a:solidFill>
                <a:latin typeface="黑体" panose="02010609060101010101" charset="-122"/>
                <a:ea typeface="黑体" panose="02010609060101010101" charset="-122"/>
                <a:cs typeface="黑体" panose="02010609060101010101" charset="-122"/>
              </a:rPr>
              <a:t>口语化</a:t>
            </a:r>
            <a:r>
              <a:rPr sz="2400" b="1">
                <a:solidFill>
                  <a:schemeClr val="tx1"/>
                </a:solidFill>
                <a:latin typeface="黑体" panose="02010609060101010101" charset="-122"/>
                <a:ea typeface="黑体" panose="02010609060101010101" charset="-122"/>
                <a:cs typeface="黑体" panose="02010609060101010101" charset="-122"/>
              </a:rPr>
              <a:t>。课文中还采用了大量的群众口头语言，是作者进行了精心的加工和艺术锤炼而形成的质朴平实、简洁畅达、诙谐风趣，雅俗共赏的语言，如当三仙姑经过一番精心打扮来到区上而被众人围观议论时，她羞愧得“恨不得一头碰死”。</a:t>
            </a:r>
          </a:p>
          <a:p>
            <a:pPr fontAlgn="auto">
              <a:lnSpc>
                <a:spcPct val="150000"/>
              </a:lnSpc>
            </a:pPr>
            <a:r>
              <a:rPr lang="en-US" sz="2400" b="1">
                <a:solidFill>
                  <a:schemeClr val="tx1"/>
                </a:solidFill>
                <a:latin typeface="黑体" panose="02010609060101010101" charset="-122"/>
                <a:ea typeface="黑体" panose="02010609060101010101" charset="-122"/>
                <a:cs typeface="黑体" panose="02010609060101010101" charset="-122"/>
              </a:rPr>
              <a:t>	</a:t>
            </a:r>
            <a:r>
              <a:rPr sz="2400" b="1">
                <a:solidFill>
                  <a:schemeClr val="tx1"/>
                </a:solidFill>
                <a:latin typeface="黑体" panose="02010609060101010101" charset="-122"/>
                <a:ea typeface="黑体" panose="02010609060101010101" charset="-122"/>
                <a:cs typeface="黑体" panose="02010609060101010101" charset="-122"/>
              </a:rPr>
              <a:t>③</a:t>
            </a:r>
            <a:r>
              <a:rPr sz="2400" b="1">
                <a:solidFill>
                  <a:srgbClr val="FF0000"/>
                </a:solidFill>
                <a:latin typeface="黑体" panose="02010609060101010101" charset="-122"/>
                <a:ea typeface="黑体" panose="02010609060101010101" charset="-122"/>
                <a:cs typeface="黑体" panose="02010609060101010101" charset="-122"/>
              </a:rPr>
              <a:t>叠音词的使用</a:t>
            </a:r>
            <a:r>
              <a:rPr sz="2400" b="1">
                <a:solidFill>
                  <a:schemeClr val="tx1"/>
                </a:solidFill>
                <a:latin typeface="黑体" panose="02010609060101010101" charset="-122"/>
                <a:ea typeface="黑体" panose="02010609060101010101" charset="-122"/>
                <a:cs typeface="黑体" panose="02010609060101010101" charset="-122"/>
              </a:rPr>
              <a:t>。一是AABB式叠音词，如唧唧哝哝、断断续续等。二是ABAB式叠音词，如打听打听、恩典恩典、管教管教、和说和说等。三是ABAC式的叠音词，如啰里啰嗦等。</a:t>
            </a:r>
          </a:p>
          <a:p>
            <a:pPr fontAlgn="auto">
              <a:lnSpc>
                <a:spcPct val="150000"/>
              </a:lnSpc>
            </a:pPr>
            <a:r>
              <a:rPr lang="en-US" sz="2400" b="1">
                <a:solidFill>
                  <a:schemeClr val="tx1"/>
                </a:solidFill>
                <a:latin typeface="黑体" panose="02010609060101010101" charset="-122"/>
                <a:ea typeface="黑体" panose="02010609060101010101" charset="-122"/>
                <a:cs typeface="黑体" panose="02010609060101010101" charset="-122"/>
              </a:rPr>
              <a:t>	</a:t>
            </a:r>
            <a:r>
              <a:rPr sz="2400" b="1">
                <a:solidFill>
                  <a:schemeClr val="tx1"/>
                </a:solidFill>
                <a:latin typeface="黑体" panose="02010609060101010101" charset="-122"/>
                <a:ea typeface="黑体" panose="02010609060101010101" charset="-122"/>
                <a:cs typeface="黑体" panose="02010609060101010101" charset="-122"/>
              </a:rPr>
              <a:t>④</a:t>
            </a:r>
            <a:r>
              <a:rPr sz="2400" b="1">
                <a:solidFill>
                  <a:srgbClr val="FF0000"/>
                </a:solidFill>
                <a:latin typeface="黑体" panose="02010609060101010101" charset="-122"/>
                <a:ea typeface="黑体" panose="02010609060101010101" charset="-122"/>
                <a:cs typeface="黑体" panose="02010609060101010101" charset="-122"/>
              </a:rPr>
              <a:t>运用对偶的修辞手法</a:t>
            </a:r>
            <a:r>
              <a:rPr sz="2400" b="1">
                <a:solidFill>
                  <a:schemeClr val="tx1"/>
                </a:solidFill>
                <a:latin typeface="黑体" panose="02010609060101010101" charset="-122"/>
                <a:ea typeface="黑体" panose="02010609060101010101" charset="-122"/>
                <a:cs typeface="黑体" panose="02010609060101010101" charset="-122"/>
              </a:rPr>
              <a:t>。如课文结尾的“三仙姑叫‘前世姻缘’，二诸葛叫，‘命相不对’”，读起来朗朗上口，听起来铿锵悦耳，体现了语言的整齐美和音乐美，把相对称的两部分内容凸显出来，相互补充、映衬，增强了语言的感染力。</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339090"/>
            <a:ext cx="11619865" cy="6369685"/>
          </a:xfrm>
          <a:prstGeom prst="rect">
            <a:avLst/>
          </a:prstGeom>
          <a:noFill/>
        </p:spPr>
        <p:txBody>
          <a:bodyPr wrap="square" rtlCol="0" anchor="t">
            <a:spAutoFit/>
          </a:bodyPr>
          <a:lstStyle/>
          <a:p>
            <a:pPr fontAlgn="auto">
              <a:lnSpc>
                <a:spcPct val="150000"/>
              </a:lnSpc>
            </a:pPr>
            <a:r>
              <a:rPr lang="zh-CN" altLang="en-US" sz="2400" b="1">
                <a:solidFill>
                  <a:schemeClr val="tx1"/>
                </a:solidFill>
              </a:rPr>
              <a:t>5、赵树理的作品多具有民族化、大众化的特色，请结合《小二黑结婚》（节选）具体分析这一特色。</a:t>
            </a:r>
          </a:p>
          <a:p>
            <a:pPr fontAlgn="auto">
              <a:lnSpc>
                <a:spcPct val="150000"/>
              </a:lnSpc>
            </a:pPr>
            <a:r>
              <a:rPr lang="en-US" altLang="zh-CN" sz="2800" b="1">
                <a:solidFill>
                  <a:schemeClr val="tx1"/>
                </a:solidFill>
              </a:rPr>
              <a:t>	</a:t>
            </a:r>
            <a:r>
              <a:rPr lang="zh-CN" altLang="en-US" sz="2800" b="1">
                <a:solidFill>
                  <a:srgbClr val="FF0000"/>
                </a:solidFill>
              </a:rPr>
              <a:t>主题和题材的选择上</a:t>
            </a:r>
            <a:r>
              <a:rPr lang="zh-CN" altLang="en-US" sz="2800" b="1">
                <a:solidFill>
                  <a:schemeClr val="tx1"/>
                </a:solidFill>
              </a:rPr>
              <a:t>：赵树理的小说总是选取那些现实生活中迫切需要解决的具有重要社会意义的主题，但在选材上却并不追求轰轰烈烈，而是从普通的日常生活现象入手，以小见大。如本文以当时仍然存在的包办婚姻的行为为突破口，通过展现人们司空见惯的生活现象，揭示出反封建思想斗争的重要性和长期性的问题。</a:t>
            </a:r>
          </a:p>
          <a:p>
            <a:pPr fontAlgn="auto">
              <a:lnSpc>
                <a:spcPct val="150000"/>
              </a:lnSpc>
            </a:pPr>
            <a:r>
              <a:rPr lang="en-US" altLang="zh-CN" sz="2800" b="1">
                <a:solidFill>
                  <a:schemeClr val="tx1"/>
                </a:solidFill>
              </a:rPr>
              <a:t>	</a:t>
            </a:r>
            <a:r>
              <a:rPr lang="zh-CN" altLang="en-US" sz="2800" b="1">
                <a:solidFill>
                  <a:srgbClr val="FF0000"/>
                </a:solidFill>
              </a:rPr>
              <a:t>人物形象的塑造上</a:t>
            </a:r>
            <a:r>
              <a:rPr lang="zh-CN" altLang="en-US" sz="2800" b="1">
                <a:solidFill>
                  <a:schemeClr val="tx1"/>
                </a:solidFill>
              </a:rPr>
              <a:t>：赵树理小说的突出特色就是成功地描写了各类不同思想、性格的农民形象。他热情地讴歌以小二黑和小芹为代表的新型农民的典型，赞美他们的新思想、新品质，同时又着力刻画了像二诸葛、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49860" y="474980"/>
            <a:ext cx="11619865" cy="5908040"/>
          </a:xfrm>
          <a:prstGeom prst="rect">
            <a:avLst/>
          </a:prstGeom>
          <a:noFill/>
        </p:spPr>
        <p:txBody>
          <a:bodyPr wrap="square" rtlCol="0" anchor="t">
            <a:spAutoFit/>
          </a:bodyPr>
          <a:lstStyle/>
          <a:p>
            <a:pPr fontAlgn="auto">
              <a:lnSpc>
                <a:spcPct val="150000"/>
              </a:lnSpc>
            </a:pPr>
            <a:r>
              <a:rPr lang="zh-CN" altLang="en-US" sz="2800" b="1">
                <a:solidFill>
                  <a:schemeClr val="tx1"/>
                </a:solidFill>
              </a:rPr>
              <a:t>三仙姑这样一些暂时还愚昧落后但已经开始走向转变的农民代表。深入挖掘农民内在的美好品德是赵树理小说的出发点，所以，他的小说往往将善意的讽刺与热情的歌颂结合在一起，寓批评于诙谐幽默之中。</a:t>
            </a:r>
          </a:p>
          <a:p>
            <a:pPr fontAlgn="auto">
              <a:lnSpc>
                <a:spcPct val="150000"/>
              </a:lnSpc>
            </a:pPr>
            <a:r>
              <a:rPr lang="en-US" altLang="zh-CN" sz="2800" b="1">
                <a:solidFill>
                  <a:srgbClr val="FF0000"/>
                </a:solidFill>
              </a:rPr>
              <a:t>	</a:t>
            </a:r>
            <a:r>
              <a:rPr lang="zh-CN" altLang="en-US" sz="2800" b="1">
                <a:solidFill>
                  <a:srgbClr val="FF0000"/>
                </a:solidFill>
              </a:rPr>
              <a:t>具体的艺术表现手法上：</a:t>
            </a:r>
            <a:r>
              <a:rPr lang="zh-CN" altLang="en-US" sz="2800" b="1">
                <a:solidFill>
                  <a:schemeClr val="tx1"/>
                </a:solidFill>
              </a:rPr>
              <a:t>艺术结构，赵树理借鉴了中国古典小说的结构特点，采用单线条发展的手法，适合我们民族特别是广大农民的欣赏习惯。人物刻画，运用白描手法，注重细节描写、动作描写，并常用给人物起绰号的方式来增强其性格的鲜明性，如二诸葛、三仙姑等。赵树理的作品语言朴实生动、幽默风趣，大量使用经过提炼的地方农民的方言、口语，表现力强，真正做到了语言的大众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40665" y="474980"/>
            <a:ext cx="11619865" cy="5908040"/>
          </a:xfrm>
          <a:prstGeom prst="rect">
            <a:avLst/>
          </a:prstGeom>
          <a:noFill/>
        </p:spPr>
        <p:txBody>
          <a:bodyPr wrap="square" rtlCol="0" anchor="t">
            <a:spAutoFit/>
          </a:bodyPr>
          <a:lstStyle/>
          <a:p>
            <a:pPr fontAlgn="auto">
              <a:lnSpc>
                <a:spcPct val="150000"/>
              </a:lnSpc>
            </a:pPr>
            <a:r>
              <a:rPr lang="zh-CN" altLang="en-US" sz="2800" b="1">
                <a:solidFill>
                  <a:srgbClr val="FF0000"/>
                </a:solidFill>
              </a:rPr>
              <a:t>6、分析二诸葛这个人物在当时中国农村社会的普遍意义。</a:t>
            </a:r>
          </a:p>
          <a:p>
            <a:pPr fontAlgn="auto">
              <a:lnSpc>
                <a:spcPct val="150000"/>
              </a:lnSpc>
            </a:pPr>
            <a:r>
              <a:rPr lang="en-US" altLang="zh-CN" sz="2800" b="1">
                <a:solidFill>
                  <a:srgbClr val="FF0000"/>
                </a:solidFill>
              </a:rPr>
              <a:t>	</a:t>
            </a:r>
            <a:r>
              <a:rPr lang="zh-CN" altLang="en-US" sz="2800" b="1">
                <a:solidFill>
                  <a:schemeClr val="tx1"/>
                </a:solidFill>
              </a:rPr>
              <a:t>二诸葛在旧社会生活了很长时间，中国旧式农村社会缺乏民主传统，处在封建专制与旧迷信的熏陶下。黑暗中他由于麻木迟钝、愚昧守旧而对周围的黑暗失去了反应力。一方面他有着严重的迷信观念。相信天命观，认为自己的人生祸福由神仙操纵而自己不可变更。因此在他身上看不到主动改造农村、社会历史以及自己的热情和积极性。另一方面对外他对横暴的宗法专制势力逆来顺受，乞求高抬贵手，对内则代表着维护封建礼法的家长，包办子女婚姻，无视子女自己的个人意愿，是落后的封建势力的有力维护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289560"/>
            <a:ext cx="11620500" cy="5354320"/>
          </a:xfrm>
          <a:prstGeom prst="rect">
            <a:avLst/>
          </a:prstGeom>
          <a:noFill/>
        </p:spPr>
        <p:txBody>
          <a:bodyPr wrap="square" rtlCol="0" anchor="t">
            <a:spAutoFit/>
          </a:bodyPr>
          <a:lstStyle/>
          <a:p>
            <a:pPr algn="ctr" fontAlgn="auto">
              <a:lnSpc>
                <a:spcPct val="150000"/>
              </a:lnSpc>
            </a:pPr>
            <a:r>
              <a:rPr lang="zh-CN" altLang="en-US" sz="3200" b="1">
                <a:solidFill>
                  <a:srgbClr val="FF0000"/>
                </a:solidFill>
              </a:rPr>
              <a:t>【品读课文</a:t>
            </a:r>
            <a:r>
              <a:rPr lang="en-US" altLang="zh-CN" sz="3200" b="1">
                <a:solidFill>
                  <a:srgbClr val="FF0000"/>
                </a:solidFill>
              </a:rPr>
              <a:t>·</a:t>
            </a:r>
            <a:r>
              <a:rPr lang="zh-CN" altLang="en-US" sz="3200" b="1">
                <a:solidFill>
                  <a:srgbClr val="FF0000"/>
                </a:solidFill>
              </a:rPr>
              <a:t>中心思想】</a:t>
            </a:r>
          </a:p>
          <a:p>
            <a:pPr fontAlgn="auto">
              <a:lnSpc>
                <a:spcPct val="150000"/>
              </a:lnSpc>
            </a:pPr>
            <a:r>
              <a:rPr lang="en-US" altLang="zh-CN" sz="2800" b="1"/>
              <a:t>	</a:t>
            </a:r>
            <a:r>
              <a:rPr lang="zh-CN" altLang="en-US" sz="2800" b="1"/>
              <a:t>请同学们再读课文，独立概括本文的中心思想？</a:t>
            </a:r>
            <a:endParaRPr lang="en-US" altLang="zh-CN" sz="2800" b="1"/>
          </a:p>
          <a:p>
            <a:pPr fontAlgn="auto">
              <a:lnSpc>
                <a:spcPct val="150000"/>
              </a:lnSpc>
            </a:pPr>
            <a:r>
              <a:rPr lang="en-US" altLang="zh-CN" sz="2800" b="1"/>
              <a:t>	</a:t>
            </a:r>
            <a:r>
              <a:rPr lang="zh-CN" altLang="en-US" sz="2800" b="1">
                <a:solidFill>
                  <a:srgbClr val="FF0000"/>
                </a:solidFill>
              </a:rPr>
              <a:t>小说塑造了二诸葛、三仙姑两个落后农民和小二黑、小芹两个年轻进步农民的形象，通过这两对思想观念截然相反的农民的对照，揭示了当时农村中旧习俗的封建残余势力对人们思想行为的束缚，以及新老两代人的意识冲突与变迁，说明实行民主改革、移风易俗的重要性，同时歌颂了民主政权的力量，反映了解放区的重大变化。小说结构完整，情节跌宕，语言通俗，富于地方色彩，开创了中国评书体的现代小说形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751840"/>
            <a:ext cx="11620500" cy="5354320"/>
          </a:xfrm>
          <a:prstGeom prst="rect">
            <a:avLst/>
          </a:prstGeom>
          <a:noFill/>
        </p:spPr>
        <p:txBody>
          <a:bodyPr wrap="square" rtlCol="0" anchor="t">
            <a:spAutoFit/>
          </a:bodyPr>
          <a:lstStyle/>
          <a:p>
            <a:pPr algn="ctr" fontAlgn="auto">
              <a:lnSpc>
                <a:spcPct val="150000"/>
              </a:lnSpc>
            </a:pPr>
            <a:r>
              <a:rPr lang="zh-CN" altLang="en-US" sz="3200" b="1">
                <a:solidFill>
                  <a:schemeClr val="tx1"/>
                </a:solidFill>
                <a:sym typeface="+mn-ea"/>
              </a:rPr>
              <a:t>【品读课文</a:t>
            </a:r>
            <a:r>
              <a:rPr lang="en-US" altLang="zh-CN" sz="3200" b="1">
                <a:solidFill>
                  <a:schemeClr val="tx1"/>
                </a:solidFill>
                <a:sym typeface="+mn-ea"/>
              </a:rPr>
              <a:t>·</a:t>
            </a:r>
            <a:r>
              <a:rPr lang="zh-CN" altLang="en-US" sz="3200" b="1">
                <a:solidFill>
                  <a:schemeClr val="tx1"/>
                </a:solidFill>
                <a:sym typeface="+mn-ea"/>
              </a:rPr>
              <a:t>写作特点】</a:t>
            </a:r>
            <a:endParaRPr lang="zh-CN" altLang="en-US" sz="3200" b="1">
              <a:solidFill>
                <a:schemeClr val="tx1"/>
              </a:solidFill>
            </a:endParaRPr>
          </a:p>
          <a:p>
            <a:pPr fontAlgn="auto">
              <a:lnSpc>
                <a:spcPct val="150000"/>
              </a:lnSpc>
            </a:pPr>
            <a:r>
              <a:rPr lang="zh-CN" altLang="en-US" sz="2800" b="1">
                <a:solidFill>
                  <a:srgbClr val="FF0000"/>
                </a:solidFill>
              </a:rPr>
              <a:t>（1）小说把故事情节和人物性格融为一体。</a:t>
            </a:r>
          </a:p>
          <a:p>
            <a:pPr fontAlgn="auto">
              <a:lnSpc>
                <a:spcPct val="150000"/>
              </a:lnSpc>
            </a:pPr>
            <a:r>
              <a:rPr lang="en-US" altLang="zh-CN" sz="2800" b="1">
                <a:solidFill>
                  <a:schemeClr val="tx1"/>
                </a:solidFill>
              </a:rPr>
              <a:t>	</a:t>
            </a:r>
            <a:r>
              <a:rPr lang="zh-CN" altLang="en-US" sz="2800" b="1">
                <a:solidFill>
                  <a:schemeClr val="tx1"/>
                </a:solidFill>
              </a:rPr>
              <a:t>赵树理的小说在人物塑造上继承了我国古典小说的传统写法，不太注重人物的心理描写，反而更多的是把人物放置在故事情节和矛盾冲突中，试图通过人物自身的语言和行动来展现人物的性格特征。此外，小说中常用起綽号的方法，概括出人物的典型特征，漫画式地勾勒人物形象。这些都是中国古典小说中常常采用的手法。</a:t>
            </a:r>
          </a:p>
          <a:p>
            <a:pPr fontAlgn="auto">
              <a:lnSpc>
                <a:spcPct val="150000"/>
              </a:lnSpc>
            </a:pPr>
            <a:endParaRPr lang="zh-CN" altLang="en-US" sz="2800" b="1">
              <a:solidFill>
                <a:schemeClr val="tx1"/>
              </a:solidFill>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751840"/>
            <a:ext cx="11620500" cy="5354320"/>
          </a:xfrm>
          <a:prstGeom prst="rect">
            <a:avLst/>
          </a:prstGeom>
          <a:noFill/>
        </p:spPr>
        <p:txBody>
          <a:bodyPr wrap="square" rtlCol="0" anchor="t">
            <a:spAutoFit/>
          </a:bodyPr>
          <a:lstStyle/>
          <a:p>
            <a:pPr algn="ctr" fontAlgn="auto">
              <a:lnSpc>
                <a:spcPct val="150000"/>
              </a:lnSpc>
            </a:pPr>
            <a:r>
              <a:rPr lang="zh-CN" altLang="en-US" sz="3200" b="1">
                <a:solidFill>
                  <a:schemeClr val="tx1"/>
                </a:solidFill>
                <a:sym typeface="+mn-ea"/>
              </a:rPr>
              <a:t>【品读课文</a:t>
            </a:r>
            <a:r>
              <a:rPr lang="en-US" altLang="zh-CN" sz="3200" b="1">
                <a:solidFill>
                  <a:schemeClr val="tx1"/>
                </a:solidFill>
                <a:sym typeface="+mn-ea"/>
              </a:rPr>
              <a:t>·</a:t>
            </a:r>
            <a:r>
              <a:rPr lang="zh-CN" altLang="en-US" sz="3200" b="1">
                <a:solidFill>
                  <a:schemeClr val="tx1"/>
                </a:solidFill>
                <a:sym typeface="+mn-ea"/>
              </a:rPr>
              <a:t>写作特点】</a:t>
            </a:r>
            <a:endParaRPr lang="zh-CN" altLang="en-US" sz="3200" b="1">
              <a:solidFill>
                <a:schemeClr val="tx1"/>
              </a:solidFill>
            </a:endParaRPr>
          </a:p>
          <a:p>
            <a:pPr fontAlgn="auto">
              <a:lnSpc>
                <a:spcPct val="150000"/>
              </a:lnSpc>
            </a:pPr>
            <a:r>
              <a:rPr lang="zh-CN" altLang="en-US" sz="2800" b="1">
                <a:solidFill>
                  <a:srgbClr val="FF0000"/>
                </a:solidFill>
              </a:rPr>
              <a:t>（2）使用大众化的语言，幽默而又充满乡土气息。</a:t>
            </a:r>
          </a:p>
          <a:p>
            <a:pPr fontAlgn="auto">
              <a:lnSpc>
                <a:spcPct val="150000"/>
              </a:lnSpc>
            </a:pPr>
            <a:r>
              <a:rPr lang="en-US" altLang="zh-CN" sz="2800" b="1">
                <a:solidFill>
                  <a:schemeClr val="tx1"/>
                </a:solidFill>
              </a:rPr>
              <a:t>	</a:t>
            </a:r>
            <a:r>
              <a:rPr lang="zh-CN" altLang="en-US" sz="2800" b="1">
                <a:solidFill>
                  <a:schemeClr val="tx1"/>
                </a:solidFill>
              </a:rPr>
              <a:t>赵树理常说“说话各人有各人的习惯，中国人有中国人的习惯，外国人有外国人的习惯”。赵树理写小说多年，深知群众的语言最丰富，所以，在作品中，他尽量采用群众听得懂的语言。本文中的语言是农民所熟悉的，符合他们的日常对话习惯，具有通俗晓畅、简洁生动、质朴明快、幽默风趣的特点。本文运用经过作者精心加工的群众的口头语言，使得小说充满了乡土气息。</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85750" y="701040"/>
            <a:ext cx="11620500" cy="5262245"/>
          </a:xfrm>
          <a:prstGeom prst="rect">
            <a:avLst/>
          </a:prstGeom>
          <a:noFill/>
        </p:spPr>
        <p:txBody>
          <a:bodyPr wrap="square" rtlCol="0" anchor="t">
            <a:spAutoFit/>
          </a:bodyPr>
          <a:lstStyle/>
          <a:p>
            <a:pPr algn="ctr" fontAlgn="auto">
              <a:lnSpc>
                <a:spcPct val="150000"/>
              </a:lnSpc>
            </a:pPr>
            <a:r>
              <a:rPr lang="zh-CN" altLang="en-US" sz="2800" b="1">
                <a:solidFill>
                  <a:srgbClr val="FF0000"/>
                </a:solidFill>
              </a:rPr>
              <a:t>【课时总结】</a:t>
            </a:r>
          </a:p>
          <a:p>
            <a:pPr fontAlgn="auto">
              <a:lnSpc>
                <a:spcPct val="150000"/>
              </a:lnSpc>
            </a:pPr>
            <a:r>
              <a:rPr lang="en-US" altLang="zh-CN" sz="2800" b="1"/>
              <a:t>	</a:t>
            </a:r>
            <a:r>
              <a:rPr lang="zh-CN" altLang="en-US" sz="2800" b="1"/>
              <a:t>小说描写的是在新的历史条件下，一对青年男女为追求婚姻自由，冲破封建传统和守旧家长的阻挠，最终结为夫妻的故事。小说抨击了农村中的封建残余势力，批判了人民群众中的封建思想，歌颂了新的时代风尚。小说圆满的结局说明了掌握人民政权是人民实现婚姻自主的最可靠的保障。小二黑和小芹为婚姻自主而进行的斗争，已经成为人民反霸除暴的民主改革的一个组成部分。充满自信、敢于斗争的新一代农民的成长，标志着一个新的社会已经出现，并且正在深入发展。</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4114800" y="3562985"/>
            <a:ext cx="3685540" cy="3074035"/>
          </a:xfrm>
          <a:prstGeom prst="rect">
            <a:avLst/>
          </a:prstGeom>
        </p:spPr>
      </p:pic>
      <p:sp>
        <p:nvSpPr>
          <p:cNvPr id="2" name="文本框 1"/>
          <p:cNvSpPr txBox="1"/>
          <p:nvPr/>
        </p:nvSpPr>
        <p:spPr>
          <a:xfrm>
            <a:off x="270510" y="490220"/>
            <a:ext cx="11651615" cy="221488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【课时作业】</a:t>
            </a:r>
          </a:p>
          <a:p>
            <a:pPr algn="l" fontAlgn="auto">
              <a:lnSpc>
                <a:spcPct val="150000"/>
              </a:lnSpc>
              <a:buClrTx/>
              <a:buSzTx/>
              <a:buFontTx/>
            </a:pPr>
            <a:r>
              <a:rPr lang="en-US" altLang="zh-CN" sz="2800" b="1"/>
              <a:t>	</a:t>
            </a:r>
            <a:r>
              <a:rPr lang="zh-CN" altLang="en-US" sz="2800" b="1"/>
              <a:t>1.完成课后训练</a:t>
            </a:r>
          </a:p>
          <a:p>
            <a:pPr algn="l" fontAlgn="auto">
              <a:lnSpc>
                <a:spcPct val="150000"/>
              </a:lnSpc>
              <a:buClrTx/>
              <a:buSzTx/>
              <a:buFontTx/>
            </a:pPr>
            <a:r>
              <a:rPr lang="en-US" altLang="zh-CN" sz="2800" b="1"/>
              <a:t>	</a:t>
            </a:r>
            <a:r>
              <a:rPr lang="zh-CN" altLang="en-US" sz="2800" b="1"/>
              <a:t>2.欣赏电影《小二黑结婚》。</a:t>
            </a:r>
          </a:p>
        </p:txBody>
      </p:sp>
      <p:pic>
        <p:nvPicPr>
          <p:cNvPr id="3" name="图片 2"/>
          <p:cNvPicPr>
            <a:picLocks noChangeAspect="1"/>
          </p:cNvPicPr>
          <p:nvPr/>
        </p:nvPicPr>
        <p:blipFill>
          <a:blip r:embed="rId3"/>
          <a:stretch>
            <a:fillRect/>
          </a:stretch>
        </p:blipFill>
        <p:spPr>
          <a:xfrm>
            <a:off x="8812530" y="3241675"/>
            <a:ext cx="3379470" cy="3395345"/>
          </a:xfrm>
          <a:prstGeom prst="rect">
            <a:avLst/>
          </a:prstGeom>
        </p:spPr>
      </p:pic>
      <p:pic>
        <p:nvPicPr>
          <p:cNvPr id="5" name="New picture"/>
          <p:cNvPicPr/>
          <p:nvPr/>
        </p:nvPicPr>
        <p:blipFill>
          <a:blip r:embed="rId4"/>
          <a:stretch>
            <a:fillRect/>
          </a:stretch>
        </p:blipFill>
        <p:spPr>
          <a:xfrm>
            <a:off x="10464800" y="10807700"/>
            <a:ext cx="317500" cy="241300"/>
          </a:xfrm>
          <a:prstGeom prst="cube">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43840" y="1224915"/>
            <a:ext cx="6379845" cy="350774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【学习目标】</a:t>
            </a:r>
          </a:p>
          <a:p>
            <a:pPr fontAlgn="auto">
              <a:lnSpc>
                <a:spcPct val="150000"/>
              </a:lnSpc>
            </a:pPr>
            <a:r>
              <a:rPr lang="en-US" altLang="zh-CN" sz="2800" b="1"/>
              <a:t>	</a:t>
            </a:r>
            <a:r>
              <a:rPr lang="zh-CN" altLang="en-US" sz="2800" b="1"/>
              <a:t>1、把握故事情节，了解小说的思想内容 </a:t>
            </a:r>
          </a:p>
          <a:p>
            <a:pPr fontAlgn="auto">
              <a:lnSpc>
                <a:spcPct val="150000"/>
              </a:lnSpc>
            </a:pPr>
            <a:r>
              <a:rPr lang="en-US" altLang="zh-CN" sz="2800" b="1"/>
              <a:t>	</a:t>
            </a:r>
            <a:r>
              <a:rPr lang="zh-CN" altLang="en-US" sz="2800" b="1"/>
              <a:t>2、掌握人物形象 </a:t>
            </a:r>
          </a:p>
          <a:p>
            <a:pPr fontAlgn="auto">
              <a:lnSpc>
                <a:spcPct val="150000"/>
              </a:lnSpc>
            </a:pPr>
            <a:r>
              <a:rPr lang="en-US" altLang="zh-CN" sz="2800" b="1"/>
              <a:t>	</a:t>
            </a:r>
            <a:r>
              <a:rPr lang="zh-CN" altLang="en-US" sz="2800" b="1"/>
              <a:t>3、了解小说的艺术特色</a:t>
            </a:r>
          </a:p>
        </p:txBody>
      </p:sp>
      <p:pic>
        <p:nvPicPr>
          <p:cNvPr id="4" name="图片 3"/>
          <p:cNvPicPr>
            <a:picLocks noChangeAspect="1"/>
          </p:cNvPicPr>
          <p:nvPr/>
        </p:nvPicPr>
        <p:blipFill>
          <a:blip r:embed="rId2"/>
          <a:stretch>
            <a:fillRect/>
          </a:stretch>
        </p:blipFill>
        <p:spPr>
          <a:xfrm>
            <a:off x="6852920" y="1693545"/>
            <a:ext cx="4928235" cy="3039110"/>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02870" y="262255"/>
            <a:ext cx="11620500" cy="544639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【核心素养】</a:t>
            </a:r>
          </a:p>
          <a:p>
            <a:pPr fontAlgn="auto">
              <a:lnSpc>
                <a:spcPct val="150000"/>
              </a:lnSpc>
            </a:pPr>
            <a:r>
              <a:rPr lang="en-US" altLang="zh-CN" sz="2800" b="1">
                <a:solidFill>
                  <a:srgbClr val="FF0000"/>
                </a:solidFill>
              </a:rPr>
              <a:t>	</a:t>
            </a:r>
            <a:r>
              <a:rPr lang="zh-CN" altLang="en-US" sz="2800" b="1">
                <a:solidFill>
                  <a:srgbClr val="FF0000"/>
                </a:solidFill>
              </a:rPr>
              <a:t>语言建构与运用</a:t>
            </a:r>
            <a:r>
              <a:rPr lang="zh-CN" altLang="en-US" sz="2800" b="1"/>
              <a:t>：理解和把握赵树理等乡土作家在词语的运用上具有的明显的语言特色。</a:t>
            </a:r>
          </a:p>
          <a:p>
            <a:pPr fontAlgn="auto">
              <a:lnSpc>
                <a:spcPct val="150000"/>
              </a:lnSpc>
            </a:pPr>
            <a:r>
              <a:rPr lang="en-US" altLang="zh-CN" sz="2800" b="1"/>
              <a:t>	</a:t>
            </a:r>
            <a:r>
              <a:rPr lang="zh-CN" altLang="en-US" sz="2800" b="1">
                <a:solidFill>
                  <a:srgbClr val="FF0000"/>
                </a:solidFill>
              </a:rPr>
              <a:t>思维发展与提升</a:t>
            </a:r>
            <a:r>
              <a:rPr lang="zh-CN" altLang="en-US" sz="2800" b="1"/>
              <a:t>：分析“山药蛋派”为中国当代文学所作出的重大贡献。</a:t>
            </a:r>
          </a:p>
          <a:p>
            <a:pPr fontAlgn="auto">
              <a:lnSpc>
                <a:spcPct val="150000"/>
              </a:lnSpc>
            </a:pPr>
            <a:r>
              <a:rPr lang="en-US" altLang="zh-CN" sz="2800" b="1"/>
              <a:t>	</a:t>
            </a:r>
            <a:r>
              <a:rPr lang="zh-CN" altLang="en-US" sz="2800" b="1">
                <a:solidFill>
                  <a:srgbClr val="FF0000"/>
                </a:solidFill>
              </a:rPr>
              <a:t>审美鉴赏与创造</a:t>
            </a:r>
            <a:r>
              <a:rPr lang="zh-CN" altLang="en-US" sz="2800" b="1"/>
              <a:t>：理解三篇小说所带有的时代烙印，结合写作背景探究作者在作品中所倾注的情感和情操。</a:t>
            </a:r>
          </a:p>
          <a:p>
            <a:pPr fontAlgn="auto">
              <a:lnSpc>
                <a:spcPct val="150000"/>
              </a:lnSpc>
            </a:pPr>
            <a:r>
              <a:rPr lang="en-US" altLang="zh-CN" sz="2800" b="1"/>
              <a:t>	</a:t>
            </a:r>
            <a:r>
              <a:rPr lang="zh-CN" altLang="en-US" sz="2800" b="1">
                <a:solidFill>
                  <a:srgbClr val="FF0000"/>
                </a:solidFill>
              </a:rPr>
              <a:t>文化传承与理解</a:t>
            </a:r>
            <a:r>
              <a:rPr lang="zh-CN" altLang="en-US" sz="2800" b="1"/>
              <a:t>：理解并感受作品中所蕴含的思想情感。</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439420" y="1014730"/>
            <a:ext cx="11620500" cy="239966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【教学重难点】</a:t>
            </a:r>
            <a:endParaRPr lang="zh-CN" altLang="en-US" sz="2800" b="1">
              <a:solidFill>
                <a:srgbClr val="FF0000"/>
              </a:solidFill>
            </a:endParaRPr>
          </a:p>
          <a:p>
            <a:pPr fontAlgn="auto">
              <a:lnSpc>
                <a:spcPct val="150000"/>
              </a:lnSpc>
            </a:pPr>
            <a:r>
              <a:rPr lang="zh-CN" altLang="en-US" sz="3200" b="1">
                <a:solidFill>
                  <a:srgbClr val="FF0000"/>
                </a:solidFill>
              </a:rPr>
              <a:t>重点：品赏赵树理小说简洁明快、幽默生动的语言风格。</a:t>
            </a:r>
          </a:p>
          <a:p>
            <a:pPr fontAlgn="auto">
              <a:lnSpc>
                <a:spcPct val="150000"/>
              </a:lnSpc>
            </a:pPr>
            <a:r>
              <a:rPr lang="zh-CN" altLang="en-US" sz="3200" b="1">
                <a:solidFill>
                  <a:srgbClr val="FF0000"/>
                </a:solidFill>
              </a:rPr>
              <a:t>难点：学习并运用小说中白描、细节描写等艺术手法。 </a:t>
            </a:r>
          </a:p>
        </p:txBody>
      </p:sp>
      <p:pic>
        <p:nvPicPr>
          <p:cNvPr id="4" name="图片 3"/>
          <p:cNvPicPr>
            <a:picLocks noChangeAspect="1"/>
          </p:cNvPicPr>
          <p:nvPr/>
        </p:nvPicPr>
        <p:blipFill>
          <a:blip r:embed="rId3"/>
          <a:stretch>
            <a:fillRect/>
          </a:stretch>
        </p:blipFill>
        <p:spPr>
          <a:xfrm>
            <a:off x="2205990" y="3681095"/>
            <a:ext cx="2393315" cy="2722880"/>
          </a:xfrm>
          <a:prstGeom prst="rect">
            <a:avLst/>
          </a:prstGeom>
        </p:spPr>
      </p:pic>
      <p:pic>
        <p:nvPicPr>
          <p:cNvPr id="5" name="图片 4"/>
          <p:cNvPicPr>
            <a:picLocks noChangeAspect="1"/>
          </p:cNvPicPr>
          <p:nvPr/>
        </p:nvPicPr>
        <p:blipFill>
          <a:blip r:embed="rId4"/>
          <a:stretch>
            <a:fillRect/>
          </a:stretch>
        </p:blipFill>
        <p:spPr>
          <a:xfrm>
            <a:off x="8089900" y="3414395"/>
            <a:ext cx="2219325" cy="3246120"/>
          </a:xfrm>
          <a:prstGeom prst="rect">
            <a:avLst/>
          </a:prstGeom>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17475" y="600075"/>
            <a:ext cx="8449310" cy="3507740"/>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【导入新课】</a:t>
            </a:r>
          </a:p>
          <a:p>
            <a:pPr fontAlgn="auto">
              <a:lnSpc>
                <a:spcPct val="150000"/>
              </a:lnSpc>
            </a:pPr>
            <a:r>
              <a:rPr lang="en-US" altLang="zh-CN" sz="2800" b="1"/>
              <a:t>	</a:t>
            </a:r>
            <a:r>
              <a:rPr lang="zh-CN" altLang="en-US" sz="2800" b="1"/>
              <a:t>《荷花淀》笔触清新，充满诗情画意，是“诗体小说”的代表作；《小二黑结婚》采用了“故事套故事的手法，语言口语化，通俗易懂，使小说表现出乡土小说的“本色美”。</a:t>
            </a:r>
          </a:p>
        </p:txBody>
      </p:sp>
      <p:pic>
        <p:nvPicPr>
          <p:cNvPr id="4" name="图片 3"/>
          <p:cNvPicPr>
            <a:picLocks noChangeAspect="1"/>
          </p:cNvPicPr>
          <p:nvPr/>
        </p:nvPicPr>
        <p:blipFill>
          <a:blip r:embed="rId2"/>
          <a:stretch>
            <a:fillRect/>
          </a:stretch>
        </p:blipFill>
        <p:spPr>
          <a:xfrm>
            <a:off x="8931910" y="1361440"/>
            <a:ext cx="2982595" cy="3771900"/>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48590" y="0"/>
            <a:ext cx="11652250" cy="6739255"/>
          </a:xfrm>
          <a:prstGeom prst="rect">
            <a:avLst/>
          </a:prstGeom>
          <a:noFill/>
        </p:spPr>
        <p:txBody>
          <a:bodyPr wrap="square" rtlCol="0" anchor="t">
            <a:spAutoFit/>
          </a:bodyPr>
          <a:lstStyle/>
          <a:p>
            <a:pPr algn="ctr" fontAlgn="auto">
              <a:lnSpc>
                <a:spcPct val="150000"/>
              </a:lnSpc>
            </a:pPr>
            <a:r>
              <a:rPr lang="zh-CN" altLang="en-US" sz="3600" b="1">
                <a:solidFill>
                  <a:srgbClr val="FF0000"/>
                </a:solidFill>
              </a:rPr>
              <a:t>【作者介绍】</a:t>
            </a:r>
          </a:p>
          <a:p>
            <a:pPr fontAlgn="auto">
              <a:lnSpc>
                <a:spcPct val="150000"/>
              </a:lnSpc>
            </a:pPr>
            <a:r>
              <a:rPr lang="en-US" altLang="zh-CN" sz="2800" b="1"/>
              <a:t>	</a:t>
            </a:r>
            <a:r>
              <a:rPr lang="zh-CN" altLang="en-US" sz="2800" b="1"/>
              <a:t>赵树理(1906年-1970年)，原名赵树礼，山西晋城市沁水县尉迟村人，现代小说家、人民艺术家，山药蛋派创始人。曾任《曲艺》《人民文学》编委、中国共产党第八次代表大会代表，全国人民代表大会第一、二、三届代表。</a:t>
            </a:r>
          </a:p>
          <a:p>
            <a:pPr fontAlgn="auto">
              <a:lnSpc>
                <a:spcPct val="150000"/>
              </a:lnSpc>
            </a:pPr>
            <a:r>
              <a:rPr lang="en-US" altLang="zh-CN" sz="2800" b="1"/>
              <a:t>	</a:t>
            </a:r>
            <a:r>
              <a:rPr lang="zh-CN" altLang="en-US" sz="2800" b="1"/>
              <a:t>1906年9月24日出生在山西省晋城市沁水县的一个贫苦农民家庭，1925年夏考入山西省立长治第四师范，开始写新诗和小说。1937年加入中国共产党，投身革命。解放后先后在《工人日报》《说说唱唱》《曲艺》《人民文学》等刊物工作，1964年回山西晋城工作。文革期间遭到残酷迫害，于1970年9月23日含冤去世。</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69875" y="925830"/>
            <a:ext cx="11652250" cy="3322955"/>
          </a:xfrm>
          <a:prstGeom prst="rect">
            <a:avLst/>
          </a:prstGeom>
          <a:noFill/>
        </p:spPr>
        <p:txBody>
          <a:bodyPr wrap="square" rtlCol="0" anchor="t">
            <a:spAutoFit/>
          </a:bodyPr>
          <a:lstStyle/>
          <a:p>
            <a:pPr fontAlgn="auto">
              <a:lnSpc>
                <a:spcPct val="150000"/>
              </a:lnSpc>
            </a:pPr>
            <a:r>
              <a:rPr lang="en-US" altLang="zh-CN" sz="2800" b="1"/>
              <a:t>	</a:t>
            </a:r>
            <a:r>
              <a:rPr lang="zh-CN" altLang="en-US" sz="2800" b="1"/>
              <a:t>他的小说多以华北农村为背景，反映农村社会的变迁和存在其间的矛盾斗争，塑造农村各式人物的形象，开创的文学“山药蛋派”，成为新中国文学史上最重要、最有影响的文学流派之一。</a:t>
            </a:r>
          </a:p>
          <a:p>
            <a:pPr fontAlgn="auto">
              <a:lnSpc>
                <a:spcPct val="150000"/>
              </a:lnSpc>
            </a:pPr>
            <a:r>
              <a:rPr lang="en-US" altLang="zh-CN" sz="2800" b="1"/>
              <a:t>	</a:t>
            </a:r>
            <a:r>
              <a:rPr lang="zh-CN" altLang="en-US" sz="2800" b="1"/>
              <a:t>2019年9月23日，赵树理长篇小说《三里湾》入选“新中国70年70部长篇小说典藏”</a:t>
            </a:r>
          </a:p>
        </p:txBody>
      </p:sp>
      <p:pic>
        <p:nvPicPr>
          <p:cNvPr id="3" name="图片 2"/>
          <p:cNvPicPr>
            <a:picLocks noChangeAspect="1"/>
          </p:cNvPicPr>
          <p:nvPr/>
        </p:nvPicPr>
        <p:blipFill>
          <a:blip r:embed="rId2"/>
          <a:stretch>
            <a:fillRect/>
          </a:stretch>
        </p:blipFill>
        <p:spPr>
          <a:xfrm>
            <a:off x="8997315" y="3607435"/>
            <a:ext cx="2200275" cy="3114675"/>
          </a:xfrm>
          <a:prstGeom prst="rect">
            <a:avLst/>
          </a:prstGeom>
        </p:spPr>
      </p:pic>
      <p:pic>
        <p:nvPicPr>
          <p:cNvPr id="4" name="图片 3"/>
          <p:cNvPicPr>
            <a:picLocks noChangeAspect="1"/>
          </p:cNvPicPr>
          <p:nvPr/>
        </p:nvPicPr>
        <p:blipFill>
          <a:blip r:embed="rId3"/>
          <a:stretch>
            <a:fillRect/>
          </a:stretch>
        </p:blipFill>
        <p:spPr>
          <a:xfrm>
            <a:off x="3651885" y="3855720"/>
            <a:ext cx="3783330" cy="2618105"/>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151765" y="253365"/>
            <a:ext cx="11650980" cy="1938020"/>
          </a:xfrm>
          <a:prstGeom prst="rect">
            <a:avLst/>
          </a:prstGeom>
          <a:noFill/>
        </p:spPr>
        <p:txBody>
          <a:bodyPr wrap="square" rtlCol="0" anchor="t">
            <a:spAutoFit/>
          </a:bodyPr>
          <a:lstStyle/>
          <a:p>
            <a:pPr algn="ctr" fontAlgn="auto">
              <a:lnSpc>
                <a:spcPct val="150000"/>
              </a:lnSpc>
            </a:pPr>
            <a:r>
              <a:rPr lang="en-US" altLang="zh-CN" sz="2800" b="1"/>
              <a:t>	</a:t>
            </a:r>
            <a:r>
              <a:rPr lang="zh-CN" altLang="en-US" sz="2800" b="1"/>
              <a:t>【</a:t>
            </a:r>
            <a:r>
              <a:rPr lang="zh-CN" altLang="en-US" sz="2800" b="1">
                <a:solidFill>
                  <a:srgbClr val="FF0000"/>
                </a:solidFill>
              </a:rPr>
              <a:t>题解</a:t>
            </a:r>
            <a:r>
              <a:rPr lang="zh-CN" altLang="en-US" sz="2800" b="1"/>
              <a:t>】</a:t>
            </a:r>
            <a:endParaRPr lang="en-US" altLang="zh-CN" sz="2800" b="1"/>
          </a:p>
          <a:p>
            <a:pPr fontAlgn="auto">
              <a:lnSpc>
                <a:spcPct val="150000"/>
              </a:lnSpc>
            </a:pPr>
            <a:r>
              <a:rPr lang="en-US" altLang="zh-CN" sz="2800" b="1"/>
              <a:t>	</a:t>
            </a:r>
            <a:r>
              <a:rPr lang="zh-CN" altLang="en-US" sz="2400" b="1"/>
              <a:t>《小二黑结婚》是体现赵树理创作思想的代表作。“小二黑”是人物，“结婚”是事件。小说讲述了解：放区一对青年男女小二黑和小芹争取婚姻自主的故事。</a:t>
            </a:r>
          </a:p>
        </p:txBody>
      </p:sp>
      <p:pic>
        <p:nvPicPr>
          <p:cNvPr id="4" name="图片 3"/>
          <p:cNvPicPr>
            <a:picLocks noChangeAspect="1"/>
          </p:cNvPicPr>
          <p:nvPr/>
        </p:nvPicPr>
        <p:blipFill>
          <a:blip r:embed="rId2"/>
          <a:stretch>
            <a:fillRect/>
          </a:stretch>
        </p:blipFill>
        <p:spPr>
          <a:xfrm>
            <a:off x="438150" y="3105785"/>
            <a:ext cx="3550285" cy="2425700"/>
          </a:xfrm>
          <a:prstGeom prst="rect">
            <a:avLst/>
          </a:prstGeom>
        </p:spPr>
      </p:pic>
      <p:pic>
        <p:nvPicPr>
          <p:cNvPr id="5" name="图片 4"/>
          <p:cNvPicPr>
            <a:picLocks noChangeAspect="1"/>
          </p:cNvPicPr>
          <p:nvPr/>
        </p:nvPicPr>
        <p:blipFill>
          <a:blip r:embed="rId3"/>
          <a:stretch>
            <a:fillRect/>
          </a:stretch>
        </p:blipFill>
        <p:spPr>
          <a:xfrm>
            <a:off x="5399405" y="2357120"/>
            <a:ext cx="4410710" cy="3923030"/>
          </a:xfrm>
          <a:prstGeom prst="rect">
            <a:avLst/>
          </a:prstGeom>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537</Words>
  <Application>Microsoft Office PowerPoint</Application>
  <PresentationFormat>自定义</PresentationFormat>
  <Paragraphs>94</Paragraphs>
  <Slides>28</Slides>
  <Notes>2</Notes>
  <HiddenSlides>1</HiddenSlides>
  <MMClips>0</MMClips>
  <ScaleCrop>false</ScaleCrop>
  <HeadingPairs>
    <vt:vector size="4" baseType="variant">
      <vt:variant>
        <vt:lpstr>主题</vt:lpstr>
      </vt:variant>
      <vt:variant>
        <vt:i4>2</vt:i4>
      </vt:variant>
      <vt:variant>
        <vt:lpstr>幻灯片标题</vt:lpstr>
      </vt:variant>
      <vt:variant>
        <vt:i4>28</vt:i4>
      </vt:variant>
    </vt:vector>
  </HeadingPairs>
  <TitlesOfParts>
    <vt:vector size="30"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2021-02-27T11:53:26Z</cp:lastPrinted>
  <dcterms:created xsi:type="dcterms:W3CDTF">2021-02-27T11:53:26Z</dcterms:created>
  <dcterms:modified xsi:type="dcterms:W3CDTF">2021-09-25T05:40:49Z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