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7" r:id="rId4"/>
    <p:sldId id="334" r:id="rId5"/>
    <p:sldId id="361" r:id="rId6"/>
    <p:sldId id="362" r:id="rId7"/>
    <p:sldId id="369" r:id="rId8"/>
    <p:sldId id="363" r:id="rId9"/>
    <p:sldId id="370" r:id="rId10"/>
    <p:sldId id="364" r:id="rId11"/>
    <p:sldId id="365" r:id="rId12"/>
    <p:sldId id="366" r:id="rId13"/>
    <p:sldId id="367" r:id="rId14"/>
    <p:sldId id="368" r:id="rId15"/>
    <p:sldId id="371" r:id="rId16"/>
    <p:sldId id="372" r:id="rId17"/>
    <p:sldId id="373" r:id="rId18"/>
    <p:sldId id="374" r:id="rId19"/>
    <p:sldId id="375" r:id="rId20"/>
    <p:sldId id="376" r:id="rId21"/>
    <p:sldId id="377" r:id="rId22"/>
    <p:sldId id="378" r:id="rId23"/>
    <p:sldId id="379" r:id="rId24"/>
    <p:sldId id="380" r:id="rId25"/>
    <p:sldId id="381" r:id="rId26"/>
    <p:sldId id="382" r:id="rId27"/>
    <p:sldId id="383" r:id="rId28"/>
    <p:sldId id="384" r:id="rId29"/>
    <p:sldId id="385" r:id="rId30"/>
    <p:sldId id="386" r:id="rId31"/>
    <p:sldId id="387" r:id="rId32"/>
    <p:sldId id="389" r:id="rId33"/>
    <p:sldId id="388" r:id="rId34"/>
  </p:sldIdLst>
  <p:sldSz cx="12192000" cy="6858000"/>
  <p:notesSz cx="6858000" cy="9144000"/>
  <p:custDataLst>
    <p:tags r:id="rId35"/>
  </p:custDataLst>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作者" initials="作"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3780"/>
      </p:guideLst>
    </p:cSldViewPr>
  </p:slide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tags" Target="tags/tag166.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609600" y="274638"/>
            <a:ext cx="8070573"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609600"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205728"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1186775" y="2665379"/>
            <a:ext cx="4873575"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6256939"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7"/>
            </p:custDataLst>
          </p:nvPr>
        </p:nvSpPr>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custDataLst>
              <p:tags r:id="rId8"/>
            </p:custDataLst>
          </p:nvPr>
        </p:nvSpPr>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custDataLst>
              <p:tags r:id="rId9"/>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custDataLst>
              <p:tags r:id="rId4"/>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media/image1.jpeg"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8"/>
          <a:stretch>
            <a:fillRect/>
          </a:stretch>
        </a:blipFill>
        <a:effectLst/>
      </p:bgPr>
    </p:bg>
    <p:spTree>
      <p:nvGrpSpPr>
        <p:cNvPr id="1" name=""/>
        <p:cNvGrpSpPr/>
        <p:nvPr>
          <p:custDataLst>
            <p:tags r:id="rId12"/>
          </p:custDataLst>
        </p:nvPr>
      </p:nvGrpSpPr>
      <p:grpSpPr/>
      <p:sp>
        <p:nvSpPr>
          <p:cNvPr id="1026" name="标题 1025"/>
          <p:cNvSpPr>
            <a:spLocks noGrp="1"/>
          </p:cNvSpPr>
          <p:nvPr>
            <p:ph type="title"/>
            <p:custDataLst>
              <p:tags r:id="rId13"/>
            </p:custDataLst>
          </p:nvPr>
        </p:nvSpPr>
        <p:spPr>
          <a:xfrm>
            <a:off x="609600" y="274638"/>
            <a:ext cx="10972800" cy="1143000"/>
          </a:xfrm>
          <a:prstGeom prst="rect">
            <a:avLst/>
          </a:prstGeom>
          <a:noFill/>
          <a:ln w="9525">
            <a:noFill/>
          </a:ln>
        </p:spPr>
        <p:txBody>
          <a:bodyPr anchor="ctr"/>
          <a:lstStyle/>
          <a:p>
            <a:pPr lvl="0" indent="0"/>
            <a:r>
              <a:rPr lang="zh-CN" altLang="en-US"/>
              <a:t>单击此处编辑母版标题样式</a:t>
            </a:r>
            <a:endParaRPr lang="zh-CN" altLang="en-US"/>
          </a:p>
        </p:txBody>
      </p:sp>
      <p:sp>
        <p:nvSpPr>
          <p:cNvPr id="1027" name="文本占位符 1026"/>
          <p:cNvSpPr>
            <a:spLocks noGrp="1"/>
          </p:cNvSpPr>
          <p:nvPr>
            <p:ph type="body" idx="5"/>
            <p:custDataLst>
              <p:tags r:id="rId14"/>
            </p:custDataLst>
          </p:nvPr>
        </p:nvSpPr>
        <p:spPr>
          <a:xfrm>
            <a:off x="609600" y="1600200"/>
            <a:ext cx="10972800" cy="4525963"/>
          </a:xfrm>
          <a:prstGeom prst="rect">
            <a:avLst/>
          </a:prstGeom>
          <a:noFill/>
          <a:ln w="9525">
            <a:noFill/>
          </a:ln>
        </p:spPr>
        <p:txBody>
          <a:bodyPr anchor="t"/>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custDataLst>
              <p:tags r:id="rId15"/>
            </p:custDataLst>
          </p:nvPr>
        </p:nvSpPr>
        <p:spPr>
          <a:xfrm>
            <a:off x="609600" y="6245225"/>
            <a:ext cx="28448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custDataLst>
              <p:tags r:id="rId16"/>
            </p:custDataLst>
          </p:nvPr>
        </p:nvSpPr>
        <p:spPr>
          <a:xfrm>
            <a:off x="4165600" y="6245225"/>
            <a:ext cx="38608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custDataLst>
              <p:tags r:id="rId17"/>
            </p:custDataLst>
          </p:nvPr>
        </p:nvSpPr>
        <p:spPr>
          <a:xfrm>
            <a:off x="8737600" y="6245225"/>
            <a:ext cx="28448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9.xml" /><Relationship Id="rId3" Type="http://schemas.openxmlformats.org/officeDocument/2006/relationships/tags" Target="../tags/tag1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1.xml" /><Relationship Id="rId3" Type="http://schemas.openxmlformats.org/officeDocument/2006/relationships/tags" Target="../tags/tag11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3.xml" /><Relationship Id="rId3" Type="http://schemas.openxmlformats.org/officeDocument/2006/relationships/tags" Target="../tags/tag11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tags" Target="../tags/tag11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1.xml" /><Relationship Id="rId3" Type="http://schemas.openxmlformats.org/officeDocument/2006/relationships/tags" Target="../tags/tag12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3.xml" /><Relationship Id="rId3" Type="http://schemas.openxmlformats.org/officeDocument/2006/relationships/tags" Target="../tags/tag12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9.xml" /><Relationship Id="rId3" Type="http://schemas.openxmlformats.org/officeDocument/2006/relationships/tags" Target="../tags/tag13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1.xml" /><Relationship Id="rId3" Type="http://schemas.openxmlformats.org/officeDocument/2006/relationships/tags" Target="../tags/tag13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tags" Target="../tags/tag8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3.xml" /><Relationship Id="rId3" Type="http://schemas.openxmlformats.org/officeDocument/2006/relationships/tags" Target="../tags/tag13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5.xml" /><Relationship Id="rId3" Type="http://schemas.openxmlformats.org/officeDocument/2006/relationships/tags" Target="../tags/tag13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7.xml" /><Relationship Id="rId3" Type="http://schemas.openxmlformats.org/officeDocument/2006/relationships/tags" Target="../tags/tag138.xml" /><Relationship Id="rId4" Type="http://schemas.openxmlformats.org/officeDocument/2006/relationships/tags" Target="../tags/tag13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0.xml" /><Relationship Id="rId3" Type="http://schemas.openxmlformats.org/officeDocument/2006/relationships/tags" Target="../tags/tag14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2.xml" /><Relationship Id="rId3" Type="http://schemas.openxmlformats.org/officeDocument/2006/relationships/tags" Target="../tags/tag14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4.xml" /><Relationship Id="rId3" Type="http://schemas.openxmlformats.org/officeDocument/2006/relationships/tags" Target="../tags/tag14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6.xml" /><Relationship Id="rId3" Type="http://schemas.openxmlformats.org/officeDocument/2006/relationships/tags" Target="../tags/tag14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1.xml" /><Relationship Id="rId3" Type="http://schemas.openxmlformats.org/officeDocument/2006/relationships/tags" Target="../tags/tag15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image" Target="../media/image4.png" /><Relationship Id="rId8" Type="http://schemas.openxmlformats.org/officeDocument/2006/relationships/tags" Target="../tags/tag16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2.xml" /><Relationship Id="rId3" Type="http://schemas.openxmlformats.org/officeDocument/2006/relationships/tags" Target="../tags/tag93.xml" /><Relationship Id="rId4" Type="http://schemas.openxmlformats.org/officeDocument/2006/relationships/tags" Target="../tags/tag9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image" Target="NULL" TargetMode="External" /><Relationship Id="rId5" Type="http://schemas.openxmlformats.org/officeDocument/2006/relationships/image" Target="../media/image2.png" /><Relationship Id="rId6" Type="http://schemas.openxmlformats.org/officeDocument/2006/relationships/tags" Target="../tags/tag97.xml" /><Relationship Id="rId7" Type="http://schemas.openxmlformats.org/officeDocument/2006/relationships/image" Target="../media/image3.png" /><Relationship Id="rId8" Type="http://schemas.openxmlformats.org/officeDocument/2006/relationships/tags" Target="../tags/tag9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9.xml" /><Relationship Id="rId3" Type="http://schemas.openxmlformats.org/officeDocument/2006/relationships/tags" Target="../tags/tag10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1.xml" /><Relationship Id="rId3" Type="http://schemas.openxmlformats.org/officeDocument/2006/relationships/tags" Target="../tags/tag10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7.xml" /><Relationship Id="rId3" Type="http://schemas.openxmlformats.org/officeDocument/2006/relationships/tags" Target="../tags/tag10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49" name="标题 5121"/>
          <p:cNvSpPr>
            <a:spLocks noGrp="1"/>
          </p:cNvSpPr>
          <p:nvPr>
            <p:ph type="ctrTitle"/>
            <p:custDataLst>
              <p:tags r:id="rId3"/>
            </p:custDataLst>
          </p:nvPr>
        </p:nvSpPr>
        <p:spPr>
          <a:xfrm>
            <a:off x="1204595" y="0"/>
            <a:ext cx="8182610" cy="2489200"/>
          </a:xfrm>
        </p:spPr>
        <p:txBody>
          <a:bodyPr anchor="ctr">
            <a:scene3d>
              <a:camera prst="orthographicFront"/>
              <a:lightRig rig="soft" dir="t">
                <a:rot lat="0" lon="0" rev="15600000"/>
              </a:lightRig>
            </a:scene3d>
            <a:sp3d extrusionH="57150" prstMaterial="softEdge">
              <a:bevelT w="25400" h="38100"/>
            </a:sp3d>
          </a:bodyPr>
          <a:lstStyle/>
          <a:p>
            <a:pPr defTabSz="914400">
              <a:buClrTx/>
              <a:buSzTx/>
              <a:buFontTx/>
            </a:pPr>
            <a:r>
              <a:rPr lang="zh-CN" altLang="en-US" sz="8000" b="1" kern="1200" baseline="0">
                <a:solidFill>
                  <a:schemeClr val="accent4"/>
                </a:solidFill>
                <a:effectLst/>
                <a:latin typeface="+mj-lt"/>
                <a:ea typeface="黑体" panose="02010609060101010101" pitchFamily="2" charset="-122"/>
                <a:cs typeface="+mj-cs"/>
              </a:rPr>
              <a:t>说明文专题复习</a:t>
            </a:r>
            <a:endParaRPr lang="zh-CN" altLang="en-US" sz="8000" b="1" kern="1200" baseline="0">
              <a:solidFill>
                <a:schemeClr val="accent4"/>
              </a:solidFill>
              <a:effectLst/>
              <a:latin typeface="+mj-lt"/>
              <a:ea typeface="黑体" panose="02010609060101010101" pitchFamily="2" charset="-122"/>
              <a:cs typeface="+mj-cs"/>
            </a:endParaRPr>
          </a:p>
        </p:txBody>
      </p:sp>
      <p:sp>
        <p:nvSpPr>
          <p:cNvPr id="2" name="文本框 1"/>
          <p:cNvSpPr txBox="1"/>
          <p:nvPr>
            <p:custDataLst>
              <p:tags r:id="rId4"/>
            </p:custDataLst>
          </p:nvPr>
        </p:nvSpPr>
        <p:spPr>
          <a:xfrm>
            <a:off x="3500120" y="2552700"/>
            <a:ext cx="8363585" cy="1753235"/>
          </a:xfrm>
          <a:prstGeom prst="rect">
            <a:avLst/>
          </a:prstGeom>
          <a:noFill/>
        </p:spPr>
        <p:txBody>
          <a:bodyPr wrap="square" rtlCol="0">
            <a:spAutoFit/>
          </a:bodyPr>
          <a:lstStyle/>
          <a:p>
            <a:r>
              <a:rPr lang="zh-CN" altLang="en-US" sz="5400">
                <a:ln w="22225">
                  <a:solidFill>
                    <a:schemeClr val="accent2"/>
                  </a:solidFill>
                  <a:prstDash val="solid"/>
                </a:ln>
                <a:solidFill>
                  <a:schemeClr val="accent2">
                    <a:lumMod val="40000"/>
                    <a:lumOff val="60000"/>
                  </a:schemeClr>
                </a:solidFill>
                <a:effectLst/>
              </a:rPr>
              <a:t>考点</a:t>
            </a:r>
            <a:r>
              <a:rPr lang="en-US" altLang="zh-CN" sz="5400">
                <a:ln w="22225">
                  <a:solidFill>
                    <a:schemeClr val="accent2"/>
                  </a:solidFill>
                  <a:prstDash val="solid"/>
                </a:ln>
                <a:solidFill>
                  <a:schemeClr val="accent2">
                    <a:lumMod val="40000"/>
                    <a:lumOff val="60000"/>
                  </a:schemeClr>
                </a:solidFill>
                <a:effectLst/>
              </a:rPr>
              <a:t>1</a:t>
            </a:r>
            <a:r>
              <a:rPr lang="zh-CN" altLang="en-US" sz="5400">
                <a:ln w="22225">
                  <a:solidFill>
                    <a:schemeClr val="accent2"/>
                  </a:solidFill>
                  <a:prstDash val="solid"/>
                </a:ln>
                <a:solidFill>
                  <a:schemeClr val="accent2">
                    <a:lumMod val="40000"/>
                    <a:lumOff val="60000"/>
                  </a:schemeClr>
                </a:solidFill>
                <a:effectLst/>
              </a:rPr>
              <a:t>：</a:t>
            </a:r>
            <a:endParaRPr lang="en-US" altLang="zh-CN" sz="5400">
              <a:ln w="22225">
                <a:solidFill>
                  <a:schemeClr val="accent2"/>
                </a:solidFill>
                <a:prstDash val="solid"/>
              </a:ln>
              <a:solidFill>
                <a:schemeClr val="accent2">
                  <a:lumMod val="40000"/>
                  <a:lumOff val="60000"/>
                </a:schemeClr>
              </a:solidFill>
              <a:effectLst/>
            </a:endParaRPr>
          </a:p>
          <a:p>
            <a:r>
              <a:rPr lang="zh-CN" altLang="en-US" sz="5400">
                <a:ln w="22225">
                  <a:solidFill>
                    <a:schemeClr val="accent2"/>
                  </a:solidFill>
                  <a:prstDash val="solid"/>
                </a:ln>
                <a:solidFill>
                  <a:schemeClr val="accent2">
                    <a:lumMod val="40000"/>
                    <a:lumOff val="60000"/>
                  </a:schemeClr>
                </a:solidFill>
                <a:effectLst/>
              </a:rPr>
              <a:t>         说明文的标题</a:t>
            </a:r>
            <a:endParaRPr lang="zh-CN" altLang="en-US" sz="5400">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09600" y="231140"/>
            <a:ext cx="10972800" cy="4525963"/>
          </a:xfrm>
        </p:spPr>
        <p:txBody>
          <a:bodyPr/>
          <a:lstStyle/>
          <a:p>
            <a:pPr marL="0" indent="0">
              <a:buNone/>
            </a:pPr>
            <a:r>
              <a:rPr lang="zh-CN" altLang="en-US">
                <a:sym typeface="+mn-ea"/>
              </a:rPr>
              <a:t>④把食物体存在低温下，上述的反应就会减慢，细菌的生长也会变缓。但是在一般的低温(比如冰箱的“保鲜”温度4℃)下，这些反应和细菌的生长并不能停止。在冷冻的温度(比如冰箱的“冷冻”温度-l8℃至-20℃)下，这些反应就基本停止了，细菌也不会生长。从理论上说，食物在这样的温度下可以长期保存，这样我们就得到了冷冻食品。</a:t>
            </a:r>
            <a:endParaRPr lang="zh-CN" altLang="en-US">
              <a:sym typeface="+mn-ea"/>
            </a:endParaRPr>
          </a:p>
          <a:p>
            <a:pPr marL="0" indent="0">
              <a:buNone/>
            </a:pPr>
            <a:r>
              <a:rPr lang="zh-CN" altLang="en-US">
                <a:sym typeface="+mn-ea"/>
              </a:rPr>
              <a:t>⑤后来人们发现冷冻食品的口感不太好。实验表明，在一般的冷冻过程中，温度是慢慢降到0℃的，食物中会出现一部分水的“晶核”，随着温度继续降低，“晶核”逐新增大，因为冰的密度比水小，所以这样的”冰晶”可能会破坏食物的细胞结构，从而导致食物的口感变差。</a:t>
            </a:r>
            <a:endParaRPr lang="zh-CN" altLang="en-US"/>
          </a:p>
          <a:p>
            <a:pPr marL="0" indent="0">
              <a:buNone/>
            </a:pPr>
            <a:endParaRPr lang="zh-CN" altLang="en-US"/>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29895" y="130810"/>
            <a:ext cx="11332210" cy="4526280"/>
          </a:xfrm>
        </p:spPr>
        <p:txBody>
          <a:bodyPr/>
          <a:lstStyle/>
          <a:p>
            <a:pPr marL="0" indent="0">
              <a:buNone/>
            </a:pPr>
            <a:r>
              <a:rPr lang="zh-CN" altLang="en-US">
                <a:sym typeface="+mn-ea"/>
              </a:rPr>
              <a:t>⑥于是速冻食品应运而生。速冻的过程比较独特。在这一过程中，食物的温度快速降低，远远低于水的凝固点。由于降温速度很快，水在零度的时候并没有结冰，从而出现了一种被称为”过冷”的状态。等到温度远远低于零度的时候，大量的水同时结冰，这样形成的冰没有”冰晶”，对细胞的破坏比较小，从而可以保持食物速冻前的状态，真正达到保鲜的目的。</a:t>
            </a:r>
            <a:endParaRPr lang="zh-CN" altLang="en-US"/>
          </a:p>
          <a:p>
            <a:pPr marL="0" indent="0">
              <a:buNone/>
            </a:pPr>
            <a:r>
              <a:rPr lang="zh-CN" altLang="en-US">
                <a:sym typeface="+mn-ea"/>
              </a:rPr>
              <a:t>⑦不过，速冻和冷冻保存只是停止了食物中的生化反应和细菌生长，并没有杀死其中的细菌。如果把食物反复化冻，那么就会在其中积累越来越多的细菌，另外化冻之后再冻回去，就不再是”速冻”了，对于食物质感就可能会有比较大的影响。所以，买来的速冻食品最好是吃多少化多少，化了就不要再冻回去了。</a:t>
            </a:r>
            <a:endParaRPr lang="zh-CN" altLang="en-US"/>
          </a:p>
          <a:p>
            <a:pPr marL="0" indent="0">
              <a:buNone/>
            </a:pPr>
            <a:endParaRPr lang="zh-CN" altLang="en-US"/>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06375" y="288925"/>
            <a:ext cx="11779250" cy="4526280"/>
          </a:xfrm>
        </p:spPr>
        <p:txBody>
          <a:bodyPr/>
          <a:lstStyle/>
          <a:p>
            <a:pPr marL="0" indent="0">
              <a:buNone/>
            </a:pPr>
            <a:r>
              <a:rPr lang="zh-CN" altLang="en-US" sz="2800">
                <a:sym typeface="+mn-ea"/>
              </a:rPr>
              <a:t>⑧很多人都听说过冷冻食品要用冷水来化冻，但是并不清楚为什么要这么做。一方面，低温冷冻的食品是”冻透”的，需要相当长的时间才能从外到内地完全化冻。如果用很热的水，那么外层的食物会长时间处于高温的状态。温度太高的话，会过度加热了食物的外层;一般高温的话，需要较长时间的化冻，而这种温度却又是细菌生长的温床。因此，比较好的化冻方式是提前一天拿出来，放在冰箱的保鲜层中，到用的时候就化得差不多了。在保鲜的温度下，既可以慢慢化冻，又可以大大减缓细菌的生长。要更快一些的话，用凉水化冻也还是可以接受的选择。最快的化冻方式是微波炉，因为微波炉的加热方式跟传统的加热方式不一样，微波炉的”化冻”功能是快速化冻的有效手段。</a:t>
            </a:r>
            <a:endParaRPr lang="zh-CN" altLang="en-US" sz="2800"/>
          </a:p>
          <a:p>
            <a:pPr marL="0" indent="0">
              <a:buNone/>
            </a:pPr>
            <a:r>
              <a:rPr lang="zh-CN" altLang="en-US" sz="2800">
                <a:sym typeface="+mn-ea"/>
              </a:rPr>
              <a:t>⑨总的来说，真正新鲜食物是最好的选择。如果食物不得不经过一段时间的周转才能到消费者手里，那么速冻食品是更好的方式–相比于放了好多天的”未加工”"未冷冻”食物，速冻食物最大限度地保留了新鲜食物的营养，而且更加安全。</a:t>
            </a:r>
            <a:endParaRPr lang="zh-CN" altLang="en-US" sz="2800"/>
          </a:p>
          <a:p>
            <a:pPr marL="0" indent="0">
              <a:buNone/>
            </a:pPr>
            <a:endParaRPr lang="zh-CN" altLang="en-US"/>
          </a:p>
          <a:p>
            <a:pPr marL="0" indent="0">
              <a:buNone/>
            </a:pPr>
            <a:r>
              <a:rPr lang="zh-CN" altLang="en-US">
                <a:sym typeface="+mn-ea"/>
              </a:rPr>
              <a:t>　</a:t>
            </a:r>
            <a:endParaRPr lang="zh-CN" altLang="en-US"/>
          </a:p>
          <a:p>
            <a:pPr marL="0" indent="0">
              <a:buNone/>
            </a:pPr>
            <a:r>
              <a:rPr lang="zh-CN" altLang="en-US">
                <a:sym typeface="+mn-ea"/>
              </a:rPr>
              <a:t>　　</a:t>
            </a:r>
            <a:endParaRPr lang="zh-CN" altLang="en-US"/>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pPr algn="l"/>
            <a:r>
              <a:rPr lang="zh-CN" altLang="en-US" b="1">
                <a:solidFill>
                  <a:srgbClr val="FF0000"/>
                </a:solidFill>
                <a:latin typeface="黑体" panose="02010609060101010101" pitchFamily="2" charset="-122"/>
                <a:ea typeface="黑体" panose="02010609060101010101" pitchFamily="2" charset="-122"/>
                <a:sym typeface="+mn-ea"/>
              </a:rPr>
              <a:t>2009</a:t>
            </a:r>
            <a:r>
              <a:rPr lang="zh-CN" altLang="en-US" b="1">
                <a:latin typeface="黑体" panose="02010609060101010101" pitchFamily="2" charset="-122"/>
                <a:ea typeface="黑体" panose="02010609060101010101" pitchFamily="2" charset="-122"/>
                <a:sym typeface="+mn-ea"/>
              </a:rPr>
              <a:t>河南12题：</a:t>
            </a:r>
            <a:r>
              <a:rPr lang="zh-CN" altLang="en-US" b="1">
                <a:latin typeface="宋体" panose="02010600030101010101" pitchFamily="2" charset="-122"/>
                <a:sym typeface="+mn-ea"/>
              </a:rPr>
              <a:t>给本文拟写一个能显示说明对象及其特征的标题。</a:t>
            </a:r>
            <a:endParaRPr lang="zh-CN" altLang="en-US"/>
          </a:p>
        </p:txBody>
      </p:sp>
      <p:sp>
        <p:nvSpPr>
          <p:cNvPr id="4" name="文本框 3"/>
          <p:cNvSpPr txBox="1"/>
          <p:nvPr>
            <p:custDataLst>
              <p:tags r:id="rId4"/>
            </p:custDataLst>
          </p:nvPr>
        </p:nvSpPr>
        <p:spPr>
          <a:xfrm>
            <a:off x="1127125" y="2782888"/>
            <a:ext cx="10420350" cy="768350"/>
          </a:xfrm>
          <a:prstGeom prst="rect">
            <a:avLst/>
          </a:prstGeom>
          <a:noFill/>
          <a:ln w="9525">
            <a:noFill/>
          </a:ln>
        </p:spPr>
        <p:txBody>
          <a:bodyPr wrap="square" anchor="t">
            <a:spAutoFit/>
          </a:bodyPr>
          <a:lstStyle/>
          <a:p>
            <a:r>
              <a:rPr lang="zh-CN" altLang="en-US" sz="4400" b="1">
                <a:solidFill>
                  <a:srgbClr val="FF0000"/>
                </a:solidFill>
                <a:latin typeface="宋体" panose="02010600030101010101" pitchFamily="2" charset="-122"/>
                <a:ea typeface="宋体" panose="02010600030101010101" pitchFamily="2" charset="-122"/>
              </a:rPr>
              <a:t>【答案】示例：速冻食品也新鲜</a:t>
            </a:r>
            <a:endParaRPr lang="zh-CN" altLang="en-US" sz="44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09600" y="-317"/>
            <a:ext cx="10972800" cy="1143000"/>
          </a:xfrm>
        </p:spPr>
        <p:txBody>
          <a:bodyPr/>
          <a:lstStyle/>
          <a:p>
            <a:r>
              <a:rPr lang="zh-CN" altLang="en-US" sz="4000">
                <a:ln w="22225">
                  <a:solidFill>
                    <a:schemeClr val="accent2"/>
                  </a:solidFill>
                  <a:prstDash val="solid"/>
                </a:ln>
                <a:solidFill>
                  <a:schemeClr val="accent2">
                    <a:lumMod val="40000"/>
                    <a:lumOff val="60000"/>
                  </a:schemeClr>
                </a:solidFill>
                <a:effectLst/>
              </a:rPr>
              <a:t>演练巩固</a:t>
            </a:r>
            <a:endParaRPr lang="zh-CN" altLang="en-US" sz="4000">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custDataLst>
              <p:tags r:id="rId4"/>
            </p:custDataLst>
          </p:nvPr>
        </p:nvSpPr>
        <p:spPr>
          <a:xfrm>
            <a:off x="163830" y="1143000"/>
            <a:ext cx="11677015" cy="4526280"/>
          </a:xfrm>
        </p:spPr>
        <p:txBody>
          <a:bodyPr/>
          <a:lstStyle/>
          <a:p>
            <a:pPr marL="0" indent="0">
              <a:buNone/>
            </a:pPr>
            <a:r>
              <a:rPr lang="zh-CN" altLang="en-US"/>
              <a:t>①在横断山脉的高山峡谷，在滇、川、藏“大三角”地带的丛林草莽之中，绵延盘旋着一条神秘的古道，这就是世界上地势最高的文明文化传播古道之一的“茶马古道”。青海地处祖国西北内陆，这里高寒缺氧，本来是一个不产茶的省份，而从青海穿境而过的茶马古道却使饮茶之风在这里盛行，千年不衰，形成了各民族独特的茶文化。</a:t>
            </a:r>
            <a:endParaRPr lang="zh-CN" altLang="en-US"/>
          </a:p>
          <a:p>
            <a:pPr marL="0" indent="0">
              <a:buNone/>
            </a:pPr>
            <a:r>
              <a:rPr lang="zh-CN" altLang="en-US"/>
              <a:t>②被誉为“海藏咽喉”“茶马商都”“小北京”之美称的青海湟源丹噶尔古城位于日月山下。黄土高原与青藏高原在这里结合，农耕文化与草原文化在这里相交，唐蕃古道与丝绸南路在这里穿越，众多民族在这里集聚，也成为了茶马古道在青藏线上的重要的茶马交易场所。</a:t>
            </a:r>
            <a:endParaRPr lang="zh-CN" altLang="en-US"/>
          </a:p>
          <a:p>
            <a:pPr marL="0" indent="0">
              <a:buNone/>
            </a:pPr>
            <a:endParaRPr lang="zh-CN" altLang="en-US"/>
          </a:p>
          <a:p>
            <a:pPr marL="0" indent="0">
              <a:buNone/>
            </a:pPr>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77495" y="231140"/>
            <a:ext cx="11914505" cy="4526280"/>
          </a:xfrm>
        </p:spPr>
        <p:txBody>
          <a:bodyPr/>
          <a:lstStyle/>
          <a:p>
            <a:pPr marL="0" indent="0">
              <a:buNone/>
            </a:pPr>
            <a:r>
              <a:rPr lang="zh-CN" altLang="en-US">
                <a:sym typeface="+mn-ea"/>
              </a:rPr>
              <a:t>③熬茶，是青海人用茯茶来熬制的茶，深红色，有油脂状感觉，暖融融，还有点咸和花椒味。主料，首先为茶叶，讲究用色泽黄褐，香气纯正，浓醇带涩，茶中闪烁金黄色雪花的紧压茶，也就是热性茶。有两种颇受河渔人的喜爱：一种是松州茶，是四川松藩地区出产的大叶散茶：另一大宗是茯砖茶，其中又以湖南益阳所产的茯茶最受欢迎。其次为盐、鲜奶、大红枣、荆芥、杏仁、核桃仁等。调料有苹果、姜皮、花椒等等。</a:t>
            </a:r>
            <a:endParaRPr lang="zh-CN" altLang="en-US"/>
          </a:p>
          <a:p>
            <a:pPr marL="0" indent="0">
              <a:buNone/>
            </a:pPr>
            <a:r>
              <a:rPr lang="zh-CN" altLang="en-US">
                <a:sym typeface="+mn-ea"/>
              </a:rPr>
              <a:t>④此类茶的制作很别致，不像通常的饮茶那样用沸水冲泡，而是先用石白将茶捣碎，然后将其放入粗陶罐中煮饮，故又称之为“罐罐茶”。罐是用陶土烧制而成，表面黑粗且疙疙瘩瘩，极为土气。茶杯小了，不易散味，能保醇香。明代冯可宾《茶笺》道：茶壶以小为贵，每宾壶一把，任其自酌自饮为得趣。</a:t>
            </a:r>
            <a:endParaRPr lang="zh-CN" altLang="en-US"/>
          </a:p>
          <a:p>
            <a:pPr marL="0" indent="0">
              <a:buNone/>
            </a:pPr>
            <a:endParaRPr lang="zh-CN" altLang="en-US"/>
          </a:p>
          <a:p>
            <a:pPr marL="0" indent="0">
              <a:buNone/>
            </a:pPr>
            <a:endParaRPr lang="zh-CN" altLang="en-US"/>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49555" y="144780"/>
            <a:ext cx="11490960" cy="4526280"/>
          </a:xfrm>
        </p:spPr>
        <p:txBody>
          <a:bodyPr/>
          <a:lstStyle/>
          <a:p>
            <a:pPr marL="0" indent="0">
              <a:buNone/>
            </a:pPr>
            <a:r>
              <a:rPr lang="zh-CN" altLang="en-US">
                <a:sym typeface="+mn-ea"/>
              </a:rPr>
              <a:t>⑤熬时先将茯砖茶放入罐中，沏入开水，然后放到旺火上熬成褐红色的茶汁。对于注重茶道和茶艺的人来说，在泡汁而饮的茶中加入食盐或调料，似乎是不可思议的事情，但这种饮茶方法，却是古色古香的“茶”。</a:t>
            </a:r>
            <a:endParaRPr lang="zh-CN" altLang="en-US"/>
          </a:p>
          <a:p>
            <a:pPr marL="0" indent="0">
              <a:buNone/>
            </a:pPr>
            <a:r>
              <a:rPr lang="zh-CN" altLang="en-US">
                <a:sym typeface="+mn-ea"/>
              </a:rPr>
              <a:t>⑥在熬好的茶里适量加一撮盐。因为茶的味是香的，而盐恰恰起了调味的作用。在茶里加入荆芥，同时加入苹果、姜皮、花椒等调料，使香气更浓，这样煮出的茶，广泛应用于日常饮用和待客之中，因其在茶中没有调入牛奶，故又称之为“清茶”，相反如果在熬茶时调入鲜牛奶，则称之为“奶茶”。这种茶，甜中带咸，浓而不腻，是促进食物消化的好饮料。</a:t>
            </a:r>
            <a:endParaRPr lang="zh-CN" altLang="en-US"/>
          </a:p>
          <a:p>
            <a:pPr marL="0" indent="0">
              <a:buNone/>
            </a:pPr>
            <a:endParaRPr lang="zh-CN" altLang="en-US"/>
          </a:p>
          <a:p>
            <a:pPr marL="0" indent="0">
              <a:buNone/>
            </a:pPr>
            <a:endParaRPr lang="zh-CN" altLang="en-US"/>
          </a:p>
          <a:p>
            <a:pPr marL="0" indent="0">
              <a:buNone/>
            </a:pPr>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09600" y="692785"/>
            <a:ext cx="10972800" cy="4525963"/>
          </a:xfrm>
        </p:spPr>
        <p:txBody>
          <a:bodyPr/>
          <a:lstStyle/>
          <a:p>
            <a:pPr marL="0" indent="0">
              <a:buNone/>
            </a:pPr>
            <a:r>
              <a:rPr lang="zh-CN" altLang="en-US">
                <a:sym typeface="+mn-ea"/>
              </a:rPr>
              <a:t>⑦从医学角度来说，茯茶还有去油脂油腻、降血压血脂、生津止渴解酒等作用，有降糖和抗衰老等功效。在青海，与当地人一起喝茶时，他们说得最多的一句话就是：宁可三日无粮，不可一日无茶。这茶就是久负盛名的茯茶。</a:t>
            </a:r>
            <a:endParaRPr lang="zh-CN" altLang="en-US"/>
          </a:p>
        </p:txBody>
      </p:sp>
      <p:sp>
        <p:nvSpPr>
          <p:cNvPr id="4" name="文本框 3"/>
          <p:cNvSpPr txBox="1"/>
          <p:nvPr>
            <p:custDataLst>
              <p:tags r:id="rId4"/>
            </p:custDataLst>
          </p:nvPr>
        </p:nvSpPr>
        <p:spPr>
          <a:xfrm>
            <a:off x="1384935" y="2772410"/>
            <a:ext cx="8950325" cy="737235"/>
          </a:xfrm>
          <a:prstGeom prst="rect">
            <a:avLst/>
          </a:prstGeom>
          <a:noFill/>
        </p:spPr>
        <p:txBody>
          <a:bodyPr wrap="none" rtlCol="0" anchor="t">
            <a:spAutoFit/>
          </a:bodyPr>
          <a:lstStyle/>
          <a:p>
            <a:pPr>
              <a:lnSpc>
                <a:spcPct val="150000"/>
              </a:lnSpc>
            </a:pPr>
            <a:r>
              <a:rPr lang="zh-CN" altLang="en-US" sz="2800" b="1">
                <a:latin typeface="宋体" panose="02010600030101010101" pitchFamily="2" charset="-122"/>
                <a:sym typeface="+mn-ea"/>
              </a:rPr>
              <a:t>(</a:t>
            </a:r>
            <a:r>
              <a:rPr lang="zh-CN" altLang="en-US" sz="2800" b="1">
                <a:latin typeface="黑体" panose="02010609060101010101" pitchFamily="2" charset="-122"/>
                <a:ea typeface="黑体" panose="02010609060101010101" pitchFamily="2" charset="-122"/>
                <a:sym typeface="+mn-ea"/>
              </a:rPr>
              <a:t>2019青海 28题</a:t>
            </a:r>
            <a:r>
              <a:rPr lang="zh-CN" altLang="en-US" sz="2800" b="1">
                <a:latin typeface="宋体" panose="02010600030101010101" pitchFamily="2" charset="-122"/>
                <a:sym typeface="+mn-ea"/>
              </a:rPr>
              <a:t>)结合选文内容，为本文拟写一个标题。</a:t>
            </a:r>
            <a:endParaRPr lang="zh-CN" altLang="en-US" sz="2800" b="1">
              <a:latin typeface="宋体" panose="02010600030101010101" pitchFamily="2" charset="-122"/>
              <a:sym typeface="+mn-ea"/>
            </a:endParaRPr>
          </a:p>
        </p:txBody>
      </p:sp>
      <p:sp>
        <p:nvSpPr>
          <p:cNvPr id="5" name="文本框 4"/>
          <p:cNvSpPr txBox="1"/>
          <p:nvPr>
            <p:custDataLst>
              <p:tags r:id="rId5"/>
            </p:custDataLst>
          </p:nvPr>
        </p:nvSpPr>
        <p:spPr>
          <a:xfrm>
            <a:off x="679450" y="3946525"/>
            <a:ext cx="6819900" cy="706755"/>
          </a:xfrm>
          <a:prstGeom prst="rect">
            <a:avLst/>
          </a:prstGeom>
          <a:noFill/>
        </p:spPr>
        <p:txBody>
          <a:bodyPr wrap="none" rtlCol="0">
            <a:spAutoFit/>
          </a:bodyPr>
          <a:lstStyle/>
          <a:p>
            <a:pPr algn="l"/>
            <a:r>
              <a:rPr lang="zh-CN" altLang="en-US" sz="4000" b="1">
                <a:solidFill>
                  <a:srgbClr val="FF0000"/>
                </a:solidFill>
              </a:rPr>
              <a:t>（独具特色的）青海熬茶文化</a:t>
            </a:r>
            <a:endParaRPr lang="zh-CN" altLang="en-US"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77165" y="145415"/>
            <a:ext cx="11621135" cy="4526280"/>
          </a:xfrm>
        </p:spPr>
        <p:txBody>
          <a:bodyPr/>
          <a:lstStyle/>
          <a:p>
            <a:pPr marL="0" indent="0">
              <a:buNone/>
            </a:pPr>
            <a:r>
              <a:rPr lang="en-US" altLang="zh-CN"/>
              <a:t>                                   </a:t>
            </a:r>
            <a:r>
              <a:rPr lang="zh-CN" altLang="en-US"/>
              <a:t>猕猴桃的奇异之旅</a:t>
            </a:r>
            <a:endParaRPr lang="zh-CN" altLang="en-US"/>
          </a:p>
          <a:p>
            <a:pPr marL="0" indent="0">
              <a:buNone/>
            </a:pPr>
            <a:r>
              <a:rPr lang="zh-CN" altLang="en-US"/>
              <a:t>①猕猴桃奇异之旅的第一站是它的发源地--湖北省宜昌市。早在先秦时期，这里充沛的雨量与湿涧的空气就催生了一种古老的藤本果树，椭圆形果子表皮覆盖着浓密的緘毛，内里是亮绿的果肉和一排排黑色点状的种子。</a:t>
            </a:r>
            <a:endParaRPr lang="zh-CN" altLang="en-US"/>
          </a:p>
          <a:p>
            <a:pPr marL="0" indent="0">
              <a:buNone/>
            </a:pPr>
            <a:r>
              <a:rPr lang="zh-CN" altLang="en-US"/>
              <a:t>②《诗经》记载了人们与它的初见：“隰①有苌楚，猗傩其枝。天②之沃沃③，乐子之无知。”“其楚”可能是猕猴桃最早的名字。唐朝的《本草拾遗》中出现了“猕猴桃”的记载：“猕猴桃味咸，温，无毒，可供药用，主治骨节风。”关于“猕猴桃”名称的来历，有两种说法。一说是果子外皮的绒毛状似猕猴，另一说法是果实常被猕猴食用。猕猴桃的叶子呈圆形或心形，花开乳白色转黄色，有人会在庭院中栽植观赏。</a:t>
            </a:r>
            <a:endParaRPr lang="zh-CN" altLang="en-US"/>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07670" y="375920"/>
            <a:ext cx="10972800" cy="4525963"/>
          </a:xfrm>
        </p:spPr>
        <p:txBody>
          <a:bodyPr/>
          <a:lstStyle/>
          <a:p>
            <a:pPr marL="0" indent="0">
              <a:buNone/>
            </a:pPr>
            <a:r>
              <a:rPr lang="zh-CN" altLang="en-US"/>
              <a:t>③猕猴桃缓慢地持续着它的旅程，却一直未被前人驯化栽培。究其原因，一是猕猴桃喜阴怕晒，畏旱怕涝，对水分、土壤的要求都较高；二是猕猴桃属于雌雄异株，花朵对蜜蜂的吸引力不强，人工栽培的难度较大。就这样，猕猴桃默默在山间谷底生长了上千年，就连它最广为流传的名字——“猕猴桃”，也散发着一种野果的味道。</a:t>
            </a:r>
            <a:endParaRPr lang="zh-CN" altLang="en-US"/>
          </a:p>
          <a:p>
            <a:pPr marL="0" indent="0">
              <a:buNone/>
            </a:pPr>
            <a:r>
              <a:rPr lang="zh-CN" altLang="en-US"/>
              <a:t>④不过命运卷起了这颗果实，给了它一张通往海洋另一边的船票。1904年新西兰教育学者伊莎贝尔到宜昌探望妹，猕猴桃的种子漂洋过海，随着她返回新西兰，来到了南太平洋岛国。</a:t>
            </a:r>
            <a:endParaRPr lang="zh-CN" altLang="en-US"/>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338" name="标题 1"/>
          <p:cNvSpPr>
            <a:spLocks noGrp="1"/>
          </p:cNvSpPr>
          <p:nvPr>
            <p:ph type="title"/>
            <p:custDataLst>
              <p:tags r:id="rId3"/>
            </p:custDataLst>
          </p:nvPr>
        </p:nvSpPr>
        <p:spPr>
          <a:xfrm>
            <a:off x="239183" y="446406"/>
            <a:ext cx="10972800" cy="1143000"/>
          </a:xfrm>
        </p:spPr>
        <p:txBody>
          <a:bodyPr wrap="square" lIns="121920" tIns="60960" rIns="121920" bIns="60960" anchor="ctr">
            <a:scene3d>
              <a:camera prst="orthographicFront"/>
              <a:lightRig rig="threePt" dir="t"/>
            </a:scene3d>
          </a:bodyPr>
          <a:lstStyle/>
          <a:p>
            <a:r>
              <a:rPr lang="zh-CN" altLang="en-US" sz="8000">
                <a:ln w="22225">
                  <a:solidFill>
                    <a:schemeClr val="accent2"/>
                  </a:solidFill>
                  <a:prstDash val="solid"/>
                </a:ln>
                <a:solidFill>
                  <a:schemeClr val="accent2">
                    <a:lumMod val="40000"/>
                    <a:lumOff val="60000"/>
                  </a:schemeClr>
                </a:solidFill>
                <a:effectLst/>
              </a:rPr>
              <a:t>学习目标</a:t>
            </a:r>
            <a:endParaRPr lang="zh-CN" altLang="en-US" sz="8000">
              <a:ln w="22225">
                <a:solidFill>
                  <a:schemeClr val="accent2"/>
                </a:solidFill>
                <a:prstDash val="solid"/>
              </a:ln>
              <a:solidFill>
                <a:schemeClr val="accent2">
                  <a:lumMod val="40000"/>
                  <a:lumOff val="60000"/>
                </a:schemeClr>
              </a:solidFill>
              <a:effectLst/>
            </a:endParaRPr>
          </a:p>
        </p:txBody>
      </p:sp>
      <p:sp>
        <p:nvSpPr>
          <p:cNvPr id="14339" name="文本框 3"/>
          <p:cNvSpPr/>
          <p:nvPr>
            <p:custDataLst>
              <p:tags r:id="rId4"/>
            </p:custDataLst>
          </p:nvPr>
        </p:nvSpPr>
        <p:spPr>
          <a:xfrm>
            <a:off x="426509" y="1589193"/>
            <a:ext cx="11521016" cy="3784600"/>
          </a:xfrm>
          <a:prstGeom prst="rect">
            <a:avLst/>
          </a:prstGeom>
          <a:noFill/>
          <a:ln w="9525">
            <a:noFill/>
          </a:ln>
        </p:spPr>
        <p:txBody>
          <a:bodyPr>
            <a:spAutoFit/>
          </a:bodyPr>
          <a:lstStyle/>
          <a:p>
            <a:pPr eaLnBrk="0" hangingPunct="0">
              <a:lnSpc>
                <a:spcPct val="200000"/>
              </a:lnSpc>
            </a:pPr>
            <a:r>
              <a:rPr lang="en-US" altLang="zh-CN" sz="4000">
                <a:solidFill>
                  <a:srgbClr val="00B050"/>
                </a:solidFill>
              </a:rPr>
              <a:t>1</a:t>
            </a:r>
            <a:r>
              <a:rPr lang="zh-CN" altLang="en-US" sz="4000">
                <a:solidFill>
                  <a:srgbClr val="00B050"/>
                </a:solidFill>
              </a:rPr>
              <a:t>、明确说明文标题的作用</a:t>
            </a:r>
            <a:endParaRPr lang="en-US" altLang="zh-CN" sz="4000">
              <a:solidFill>
                <a:srgbClr val="00B050"/>
              </a:solidFill>
            </a:endParaRPr>
          </a:p>
          <a:p>
            <a:pPr eaLnBrk="0" hangingPunct="0">
              <a:lnSpc>
                <a:spcPct val="200000"/>
              </a:lnSpc>
            </a:pPr>
            <a:r>
              <a:rPr lang="en-US" altLang="zh-CN" sz="4000">
                <a:solidFill>
                  <a:srgbClr val="00B050"/>
                </a:solidFill>
              </a:rPr>
              <a:t>2.</a:t>
            </a:r>
            <a:r>
              <a:rPr lang="zh-CN" altLang="en-US" sz="4000">
                <a:solidFill>
                  <a:srgbClr val="00B050"/>
                </a:solidFill>
              </a:rPr>
              <a:t>懂得如何拟写标题</a:t>
            </a:r>
            <a:endParaRPr lang="en-US" altLang="zh-CN" sz="4000">
              <a:solidFill>
                <a:srgbClr val="00B050"/>
              </a:solidFill>
            </a:endParaRPr>
          </a:p>
          <a:p>
            <a:pPr eaLnBrk="0" hangingPunct="0">
              <a:lnSpc>
                <a:spcPct val="200000"/>
              </a:lnSpc>
            </a:pPr>
            <a:endParaRPr lang="zh-CN" altLang="en-US" sz="4000">
              <a:solidFill>
                <a:srgbClr val="00B050"/>
              </a:solidFill>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0850" y="461645"/>
            <a:ext cx="10972800" cy="4525963"/>
          </a:xfrm>
        </p:spPr>
        <p:txBody>
          <a:bodyPr/>
          <a:lstStyle/>
          <a:p>
            <a:pPr marL="0" indent="0">
              <a:buNone/>
            </a:pPr>
            <a:r>
              <a:rPr lang="zh-CN" altLang="en-US"/>
              <a:t>⑤温带海洋性气候的新西兰是猕猴桃生长的理想之地，很难授粉的问题也在技术上得到了解决，猕猴桃被广泛种植并于1924年培育出新的品种。改良后的品种个头更大，皮表绒毛分布均匀，耐受磕碰，口味鲜美，营养丰富。也许是猕猴桃的中国名字传递的灵感，有人觉得这种全身绒毛、暗绿色的鸡蛋形果实和新西兰特有的几维鸟（Kiwi bird）倒是很像，1966年前后，Kiwi fruit（奇异果）这个新名字诞生了。这个名称是如此响亮，以至于逐渐成为所有商业化猕猴桃的代称。再通过运输、储存和销售的产业实践，20世纪70年代，新西兰在猕猴桃栽培和销售的世界版图里一枝独秀，但随后奇异果的生产迅速传播到其他国家。</a:t>
            </a:r>
            <a:endParaRPr lang="zh-CN" altLang="en-US"/>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08305" y="648970"/>
            <a:ext cx="10972800" cy="4525963"/>
          </a:xfrm>
        </p:spPr>
        <p:txBody>
          <a:bodyPr/>
          <a:lstStyle/>
          <a:p>
            <a:pPr marL="0" indent="0">
              <a:buNone/>
            </a:pPr>
            <a:r>
              <a:rPr lang="zh-CN" altLang="en-US"/>
              <a:t>⑥2016年，全球猕猴桃产量为430万吨，除了新西兰，智利、意大利、法国、日本和中国都是猕猴桃的生产大国。猜猜谁是猕猴桃产量的冠军？猕猴桃的故乡重新夺冠--中国居首位，占世界猕猴桃总产量的56%．新西兰猕猴桃品种在上世纪70年代后期被引入中国，曾经出口的水果以“进口水果”的身份回到了老家，猕猴桃摇身一变成了奇异果。基于丰富的原生品种资源，上世纪90年代以来，我国科研人员分别从四川和湖北的野生猕猴桃品种中，培育出了含有金色果肉的“黄金猕猴桃”与果心为红色的“红心猕猴桃”，在商业猕猴桃果肉颜色里红绿黄三分天下。</a:t>
            </a:r>
            <a:endParaRPr lang="zh-CN" altLang="en-US"/>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80060" y="879475"/>
            <a:ext cx="10972800" cy="4525963"/>
          </a:xfrm>
        </p:spPr>
        <p:txBody>
          <a:bodyPr/>
          <a:lstStyle/>
          <a:p>
            <a:pPr marL="0" indent="0">
              <a:buNone/>
            </a:pPr>
            <a:r>
              <a:rPr lang="zh-CN" altLang="en-US"/>
              <a:t>⑦世界第一的种植面积，稳定的产量，强劲有力的研发力量，还有潜力无限的消费市场--从这个意义上来说，猕猴桃终于回家了。</a:t>
            </a:r>
            <a:endParaRPr lang="zh-CN" altLang="en-US"/>
          </a:p>
          <a:p>
            <a:pPr marL="0" indent="0" algn="r">
              <a:buNone/>
            </a:pPr>
            <a:r>
              <a:rPr lang="zh-CN" altLang="en-US"/>
              <a:t>（根据《新华文摘》等资料整理）</a:t>
            </a:r>
            <a:endParaRPr lang="zh-CN" altLang="en-US"/>
          </a:p>
          <a:p>
            <a:pPr marL="0" indent="0">
              <a:buNone/>
            </a:pPr>
            <a:r>
              <a:rPr lang="zh-CN" altLang="en-US"/>
              <a:t>（注释）①隰：xí，低湿的地方。②婍摊：ěnuó，美的样子。③夭：yāo，茂盛。④沃沃：涧泽。</a:t>
            </a:r>
            <a:endParaRPr lang="zh-CN" altLang="en-US"/>
          </a:p>
          <a:p>
            <a:pPr marL="0" indent="0">
              <a:buNone/>
            </a:pPr>
            <a:r>
              <a:rPr lang="zh-CN" altLang="en-US" sz="4000">
                <a:ln w="22225">
                  <a:solidFill>
                    <a:schemeClr val="accent2"/>
                  </a:solidFill>
                  <a:prstDash val="solid"/>
                </a:ln>
                <a:solidFill>
                  <a:schemeClr val="accent2">
                    <a:lumMod val="40000"/>
                    <a:lumOff val="60000"/>
                  </a:schemeClr>
                </a:solidFill>
                <a:effectLst/>
              </a:rPr>
              <a:t>本文的题目有什么妙处？请简要分析。</a:t>
            </a:r>
            <a:endParaRPr lang="zh-CN" altLang="en-US" sz="4000">
              <a:ln w="22225">
                <a:solidFill>
                  <a:schemeClr val="accent2"/>
                </a:solidFill>
                <a:prstDash val="solid"/>
              </a:ln>
              <a:solidFill>
                <a:schemeClr val="accent2">
                  <a:lumMod val="40000"/>
                  <a:lumOff val="60000"/>
                </a:schemeClr>
              </a:solidFill>
              <a:effectLst/>
            </a:endParaRPr>
          </a:p>
        </p:txBody>
      </p:sp>
      <p:sp>
        <p:nvSpPr>
          <p:cNvPr id="100" name="文本框 99"/>
          <p:cNvSpPr txBox="1"/>
          <p:nvPr>
            <p:custDataLst>
              <p:tags r:id="rId4"/>
            </p:custDataLst>
          </p:nvPr>
        </p:nvSpPr>
        <p:spPr>
          <a:xfrm>
            <a:off x="588010" y="5013960"/>
            <a:ext cx="11604625" cy="1753235"/>
          </a:xfrm>
          <a:prstGeom prst="rect">
            <a:avLst/>
          </a:prstGeom>
          <a:noFill/>
          <a:ln w="9525">
            <a:noFill/>
          </a:ln>
        </p:spPr>
        <p:txBody>
          <a:bodyPr wrap="square">
            <a:spAutoFit/>
          </a:bodyPr>
          <a:lstStyle/>
          <a:p>
            <a:r>
              <a:rPr lang="zh-CN" sz="3600" b="1">
                <a:solidFill>
                  <a:srgbClr val="FF0000"/>
                </a:solidFill>
                <a:ea typeface="宋体" panose="02010600030101010101" pitchFamily="2" charset="-122"/>
              </a:rPr>
              <a:t>【答案】</a:t>
            </a:r>
            <a:r>
              <a:rPr lang="zh-CN" sz="3600" b="1">
                <a:solidFill>
                  <a:srgbClr val="FF0000"/>
                </a:solidFill>
                <a:ea typeface="宋体" panose="02010600030101010101" pitchFamily="2" charset="-122"/>
              </a:rPr>
              <a:t>（1）运用了拟人的写作手法，激发读者阅读兴趣，并形象的说明了猕猴桃生产商业化的基本过程。</a:t>
            </a:r>
            <a:r>
              <a:rPr lang="zh-CN" sz="3600" b="1">
                <a:solidFill>
                  <a:srgbClr val="FF0000"/>
                </a:solidFill>
                <a:ea typeface="宋体" panose="02010600030101010101" pitchFamily="2" charset="-122"/>
              </a:rPr>
              <a:t>
</a:t>
            </a:r>
            <a:endParaRPr lang="zh-CN" altLang="en-US" sz="3600" b="1">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08305" y="260350"/>
            <a:ext cx="10972800" cy="4525963"/>
          </a:xfrm>
        </p:spPr>
        <p:txBody>
          <a:bodyPr/>
          <a:lstStyle/>
          <a:p>
            <a:pPr marL="0" indent="0">
              <a:buNone/>
            </a:pPr>
            <a:r>
              <a:rPr lang="zh-CN" altLang="en-US">
                <a:solidFill>
                  <a:srgbClr val="FF0000"/>
                </a:solidFill>
              </a:rPr>
              <a:t>（2018·浙江省杭州市中考） </a:t>
            </a:r>
            <a:endParaRPr lang="zh-CN" altLang="en-US">
              <a:solidFill>
                <a:srgbClr val="FF0000"/>
              </a:solidFill>
            </a:endParaRPr>
          </a:p>
          <a:p>
            <a:pPr marL="0" indent="0">
              <a:buNone/>
            </a:pPr>
            <a:r>
              <a:rPr lang="zh-CN" altLang="en-US"/>
              <a:t>       “刷脸时代”来临，您准备好了吗？</a:t>
            </a:r>
            <a:endParaRPr lang="zh-CN" altLang="en-US"/>
          </a:p>
          <a:p>
            <a:pPr marL="0" indent="0">
              <a:buNone/>
            </a:pPr>
            <a:r>
              <a:rPr lang="zh-CN" altLang="en-US"/>
              <a:t>      “漂亮的脸蛋能出大米吗？”曾是一句著名的电影台词。在刷脸支付时代来临的当下，每一张普通的脸蛋都有可能刷出钱来。作为一种新型支付方式，刷脸支付采用了人工智能、生物识别、大数据风控技术，让用户在无需携带任何设备的情况下，凭借刷脸完成支付。</a:t>
            </a:r>
            <a:endParaRPr lang="zh-CN" altLang="en-US"/>
          </a:p>
          <a:p>
            <a:pPr marL="0" indent="0" algn="ctr">
              <a:buNone/>
            </a:pPr>
            <a:r>
              <a:rPr lang="zh-CN" altLang="en-US"/>
              <a:t>靠谱的刷脸技术</a:t>
            </a:r>
            <a:endParaRPr lang="zh-CN" altLang="en-US"/>
          </a:p>
          <a:p>
            <a:pPr marL="0" indent="0">
              <a:buNone/>
            </a:pPr>
            <a:r>
              <a:rPr lang="zh-CN" altLang="en-US"/>
              <a:t>        刷脸认证的靠谱程度到底有多高？准确度能与人眼识别相比吗？对此，有关专家举了个例子：像《碟中谍》里汤姆·克鲁斯那样采用人皮面具这招，已无法从目前人脸识别技术下蒙混过关，因为其识别准确率已达到99.99%。</a:t>
            </a:r>
            <a:endParaRPr lang="zh-CN" altLang="en-US"/>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93065" y="346710"/>
            <a:ext cx="10972800" cy="4525963"/>
          </a:xfrm>
        </p:spPr>
        <p:txBody>
          <a:bodyPr/>
          <a:lstStyle/>
          <a:p>
            <a:pPr marL="0" indent="0">
              <a:buNone/>
            </a:pPr>
            <a:r>
              <a:rPr lang="en-US" altLang="zh-CN"/>
              <a:t>        </a:t>
            </a:r>
            <a:r>
              <a:rPr lang="zh-CN" altLang="en-US"/>
              <a:t>刷脸支付具有以下特点：采用人脸检测技术，可防止用照片、视频冒充真人，有高安全性；人脸比对结果实时返回，有高实时性；采用海量人脸比对，有高准确率。例如某餐饮企业在进行人脸识别前，会用3D红外深度摄像头进行检测，判断采集到的人脸是否是照片、视频等，能有效避免各种人脸伪造带来的身份冒用情况。</a:t>
            </a:r>
            <a:endParaRPr lang="zh-CN" altLang="en-US"/>
          </a:p>
          <a:p>
            <a:pPr marL="0" indent="0" algn="ctr">
              <a:buNone/>
            </a:pPr>
            <a:r>
              <a:rPr lang="zh-CN" altLang="en-US"/>
              <a:t>尤其利好老年人</a:t>
            </a:r>
            <a:endParaRPr lang="zh-CN" altLang="en-US"/>
          </a:p>
          <a:p>
            <a:pPr marL="0" indent="0">
              <a:buNone/>
            </a:pPr>
            <a:r>
              <a:rPr lang="zh-CN" altLang="en-US"/>
              <a:t>        刷脸技术用于银行卡等的小额支付时，对老年人很友好。老年人一般记性会变差，各种卡的密码又不能设得太简单。刷脸支付，用户不必记住多个复杂的密码，降低了老年用户使用难度。</a:t>
            </a:r>
            <a:endParaRPr lang="zh-CN" altLang="en-US"/>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09600" y="808355"/>
            <a:ext cx="10972800" cy="4525963"/>
          </a:xfrm>
        </p:spPr>
        <p:txBody>
          <a:bodyPr/>
          <a:lstStyle/>
          <a:p>
            <a:pPr marL="0" indent="0">
              <a:buNone/>
            </a:pPr>
            <a:r>
              <a:rPr lang="en-US" altLang="zh-CN"/>
              <a:t>          </a:t>
            </a:r>
            <a:r>
              <a:rPr lang="zh-CN" altLang="en-US"/>
              <a:t>人脸识别技术，可以很好地解决身份证、社保卡等容易丢失或被盗的问题。在授权的应用程序上，用户刷脸完成身份核验后，就能领取电子交通卡、电子社保卡等，不再需要随身携带实体证件。部分人担心的因化妆等使容颜发生变化的问题，要看具体情况。机器可识别化妆，但若整容幅度过大，或脸部信息随着年龄增长而改变，则可能无法识别。不过，使用者只需去系统更新脸部照片就可解决。</a:t>
            </a:r>
            <a:endParaRPr lang="zh-CN" altLang="en-US"/>
          </a:p>
          <a:p>
            <a:pPr marL="0" indent="0">
              <a:buNone/>
            </a:pPr>
            <a:endParaRPr lang="zh-CN" altLang="en-US"/>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64490" y="317500"/>
            <a:ext cx="10972800" cy="4525963"/>
          </a:xfrm>
        </p:spPr>
        <p:txBody>
          <a:bodyPr/>
          <a:lstStyle/>
          <a:p>
            <a:pPr marL="0" indent="0">
              <a:buNone/>
            </a:pPr>
            <a:r>
              <a:rPr lang="en-US" altLang="zh-CN">
                <a:sym typeface="+mn-ea"/>
              </a:rPr>
              <a:t>                                </a:t>
            </a:r>
            <a:r>
              <a:rPr lang="zh-CN" altLang="en-US">
                <a:sym typeface="+mn-ea"/>
              </a:rPr>
              <a:t>进入“弱隐私”时代</a:t>
            </a:r>
            <a:endParaRPr lang="zh-CN" altLang="en-US"/>
          </a:p>
          <a:p>
            <a:pPr marL="0" indent="0">
              <a:buNone/>
            </a:pPr>
            <a:r>
              <a:rPr lang="zh-CN" altLang="en-US">
                <a:sym typeface="+mn-ea"/>
              </a:rPr>
              <a:t>         刷脸支付就好比是一把“芝麻开门”的钥匙，开启系统进入应用过程中，大量用户的“人脸”信息被采集并储存。与之连通的商业机构等均有可能“正当”地获取用户的个人信息，包括姓名、职业、手机号……还有你的脸，甚至你不同的表情等。在信息即价值的时代，这样精准翔实的“立体”资料，必将成为各方环伺围猎的目标。但并不是说，“人脸”被收录就必然指向泄漏，乃至被用来行骗牟利；只是刷脸技术的成熟，让我们真正进入了一个“弱隐私”时代。加之行业内各自为政，缺乏统一标准，使得形势更为严峻。</a:t>
            </a:r>
            <a:endParaRPr lang="zh-CN" altLang="en-US"/>
          </a:p>
          <a:p>
            <a:pPr marL="0" indent="0">
              <a:buNone/>
            </a:pPr>
            <a:r>
              <a:rPr lang="zh-CN" altLang="en-US">
                <a:sym typeface="+mn-ea"/>
              </a:rPr>
              <a:t>          在这个技术日新月异、个人信息收录十分便捷的时代，如何看好我们的“脸”，值得我们每个人深思。</a:t>
            </a:r>
            <a:endParaRPr lang="zh-CN" altLang="en-US"/>
          </a:p>
          <a:p>
            <a:pPr marL="0" indent="0">
              <a:buNone/>
            </a:pPr>
            <a:endParaRPr lang="zh-CN" altLang="en-US"/>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523240" y="375920"/>
            <a:ext cx="10972800" cy="4525963"/>
          </a:xfrm>
        </p:spPr>
        <p:txBody>
          <a:bodyPr/>
          <a:lstStyle/>
          <a:p>
            <a:pPr marL="0" indent="0">
              <a:buNone/>
            </a:pPr>
            <a:r>
              <a:rPr lang="zh-CN" altLang="en-US">
                <a:ln w="22225">
                  <a:solidFill>
                    <a:schemeClr val="accent2"/>
                  </a:solidFill>
                  <a:prstDash val="solid"/>
                </a:ln>
                <a:solidFill>
                  <a:schemeClr val="accent2">
                    <a:lumMod val="40000"/>
                    <a:lumOff val="60000"/>
                  </a:schemeClr>
                </a:solidFill>
                <a:effectLst/>
              </a:rPr>
              <a:t>文章题目《“刷脸时代”来临，您准备好了吗》隐含着哪些意思？请结合全文进行探究。</a:t>
            </a:r>
            <a:endParaRPr lang="zh-CN" altLang="en-US">
              <a:ln w="22225">
                <a:solidFill>
                  <a:schemeClr val="accent2"/>
                </a:solidFill>
                <a:prstDash val="solid"/>
              </a:ln>
              <a:solidFill>
                <a:schemeClr val="accent2">
                  <a:lumMod val="40000"/>
                  <a:lumOff val="60000"/>
                </a:schemeClr>
              </a:solidFill>
              <a:effectLst/>
            </a:endParaRPr>
          </a:p>
          <a:p>
            <a:pPr marL="0" indent="0">
              <a:buNone/>
            </a:pPr>
            <a:endParaRPr lang="zh-CN" altLang="en-US"/>
          </a:p>
        </p:txBody>
      </p:sp>
      <p:sp>
        <p:nvSpPr>
          <p:cNvPr id="5" name="文本框 4"/>
          <p:cNvSpPr txBox="1"/>
          <p:nvPr>
            <p:custDataLst>
              <p:tags r:id="rId4"/>
            </p:custDataLst>
          </p:nvPr>
        </p:nvSpPr>
        <p:spPr>
          <a:xfrm>
            <a:off x="521335" y="1522730"/>
            <a:ext cx="10974705" cy="3169285"/>
          </a:xfrm>
          <a:prstGeom prst="rect">
            <a:avLst/>
          </a:prstGeom>
          <a:noFill/>
        </p:spPr>
        <p:txBody>
          <a:bodyPr wrap="square" rtlCol="0">
            <a:spAutoFit/>
          </a:bodyPr>
          <a:lstStyle/>
          <a:p>
            <a:pPr marL="0" indent="0" algn="l">
              <a:buNone/>
            </a:pPr>
            <a:r>
              <a:rPr lang="zh-CN" altLang="en-US" sz="4000" b="1">
                <a:solidFill>
                  <a:srgbClr val="FF0000"/>
                </a:solidFill>
                <a:sym typeface="+mn-ea"/>
              </a:rPr>
              <a:t>【答案】</a:t>
            </a:r>
            <a:endParaRPr lang="zh-CN" altLang="en-US" sz="4000" b="1">
              <a:solidFill>
                <a:srgbClr val="FF0000"/>
              </a:solidFill>
            </a:endParaRPr>
          </a:p>
          <a:p>
            <a:pPr marL="0" indent="0" algn="l">
              <a:buNone/>
            </a:pPr>
            <a:r>
              <a:rPr lang="zh-CN" altLang="en-US" sz="4000" b="1">
                <a:solidFill>
                  <a:srgbClr val="FF0000"/>
                </a:solidFill>
                <a:sym typeface="+mn-ea"/>
              </a:rPr>
              <a:t>刷脸技术准确、便捷，刷脸时代的到来是必然的，我们要做好拥抱这个时代的准备；但刷脸的同时可能会泄露个人隐私，让我们进入一个“弱隐私”时代，我们要提高保护个人隐私的意识。</a:t>
            </a:r>
            <a:endParaRPr lang="zh-CN" altLang="en-US" sz="4000" b="1">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07670" y="86995"/>
            <a:ext cx="11376025" cy="4526280"/>
          </a:xfrm>
        </p:spPr>
        <p:txBody>
          <a:bodyPr/>
          <a:lstStyle/>
          <a:p>
            <a:pPr marL="0" indent="0">
              <a:buNone/>
            </a:pPr>
            <a:r>
              <a:rPr lang="zh-CN" altLang="en-US" sz="2800"/>
              <a:t>①盥洗，这是每个人日常起居最先做的功课。早在西周时期，我们的祖先便已形成了这一习惯。《礼记·内则》云：“鸡初鸣，咸盥漱。”说明古人有早起盥洗、漱口的习惯。那时筷子还没有被广泛使用，就餐时人们往往共享一个盛饭器，以手抓饭，所以饭前也需要洗手。除此之外，盥洗还是古代仪礼之一，用水使手洁净，以示对神对人的恭敬。那么，古人又是怎样盥洗的呢？有哪些细节可值得我们后人借鉴？</a:t>
            </a:r>
            <a:endParaRPr lang="zh-CN" altLang="en-US" sz="2800"/>
          </a:p>
          <a:p>
            <a:pPr marL="0" indent="0">
              <a:buNone/>
            </a:pPr>
            <a:r>
              <a:rPr lang="zh-CN" altLang="en-US" sz="2800"/>
              <a:t>②古汉语“盥洗”一词，所指的范围较广，当然主要是指洗脸和净手，与我们今天使用的词义相近。不过，古人把盥洗用其归在礼器一类，故具有相应的礼仪性质。这一点，又与我们现在的生活习惯有着很大的不同。“盥”字甲骨文，是一上下结构的会意字。上面，是手的象形，下面，为一有水的盆。两者相合，像一只手放在盆里承水冲洗。造字表意就是在盆里洗手。金文与甲骨文字形相近，但又有所不同。上面，由原一只手变成两只手，而盆里的水则由水滴变成，像有水从上倒下，两手接水冲洗；下面（皿）是接水的容器。</a:t>
            </a:r>
            <a:endParaRPr lang="zh-CN" altLang="en-US" sz="2800"/>
          </a:p>
          <a:p>
            <a:pPr marL="0" indent="0">
              <a:buNone/>
            </a:pPr>
            <a:endParaRPr lang="zh-CN" altLang="en-US"/>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91770" y="0"/>
            <a:ext cx="11808460" cy="4526280"/>
          </a:xfrm>
        </p:spPr>
        <p:txBody>
          <a:bodyPr/>
          <a:lstStyle/>
          <a:p>
            <a:pPr marL="0" indent="0">
              <a:buNone/>
            </a:pPr>
            <a:r>
              <a:rPr lang="zh-CN" altLang="en-US" sz="2800">
                <a:sym typeface="+mn-ea"/>
              </a:rPr>
              <a:t>③《说文解字》曰：“盥，澡手也。从臼、水，临皿。”徐中舒《甲骨文字典》云：“盥字的甲骨文字形从爪，在皿中，象于皿中澡手之形。”“盥”字初文反映其本义仅指洗手，后来词义扩大，洗脸洗手均称为“盥”，如盥栉指梳洗，盥沐指洗脸，而现代的盥洗室，是既可洗手也可洗脸，爱美女性还可用来化妆的。</a:t>
            </a:r>
            <a:endParaRPr lang="zh-CN" altLang="en-US" sz="2800"/>
          </a:p>
          <a:p>
            <a:pPr marL="0" indent="0">
              <a:buNone/>
            </a:pPr>
            <a:r>
              <a:rPr lang="zh-CN" altLang="en-US" sz="2800">
                <a:sym typeface="+mn-ea"/>
              </a:rPr>
              <a:t>④从“盥”的甲骨文和金文字形，我们可大致知道古人是怎样洗手的。那时洗手的器皿主要有两件，且是配套的：一件叫匜（yí），用来往手上浇水；一件是盘，用来接洗手洒下来的水。匜和盘都是盥洗用具，前者注水，后者承水，两者相互配套。先秦时期，匜、盘多以青铜制作，十分精美，这在先秦乃至秦汉的墓葬中常有发现。匜最早出现于西周中期，流行于西周晚期和春秋时期，其形制有点类似于现在的瓢，底部常铸有三足或四足。青铜器中的盘最早出现于商代早期，到战国时才逐渐消失。</a:t>
            </a:r>
            <a:endParaRPr lang="zh-CN" altLang="en-US"/>
          </a:p>
          <a:p>
            <a:pPr marL="0" indent="0">
              <a:buNone/>
            </a:pPr>
            <a:r>
              <a:rPr lang="zh-CN" altLang="en-US">
                <a:ln w="22225">
                  <a:solidFill>
                    <a:schemeClr val="accent2"/>
                  </a:solidFill>
                  <a:prstDash val="solid"/>
                </a:ln>
                <a:solidFill>
                  <a:schemeClr val="accent2">
                    <a:lumMod val="40000"/>
                    <a:lumOff val="60000"/>
                  </a:schemeClr>
                </a:solidFill>
                <a:effectLst/>
                <a:sym typeface="+mn-ea"/>
              </a:rPr>
              <a:t>★9．请给上文拟写一个恰当的标题。</a:t>
            </a:r>
            <a:endParaRPr lang="zh-CN" altLang="en-US">
              <a:ln w="22225">
                <a:solidFill>
                  <a:schemeClr val="accent2"/>
                </a:solidFill>
                <a:prstDash val="solid"/>
              </a:ln>
              <a:solidFill>
                <a:schemeClr val="accent2">
                  <a:lumMod val="40000"/>
                  <a:lumOff val="60000"/>
                </a:schemeClr>
              </a:solidFill>
              <a:effectLst/>
              <a:sym typeface="+mn-ea"/>
            </a:endParaRPr>
          </a:p>
        </p:txBody>
      </p:sp>
      <p:sp>
        <p:nvSpPr>
          <p:cNvPr id="4" name="文本框 3"/>
          <p:cNvSpPr txBox="1"/>
          <p:nvPr>
            <p:custDataLst>
              <p:tags r:id="rId4"/>
            </p:custDataLst>
          </p:nvPr>
        </p:nvSpPr>
        <p:spPr>
          <a:xfrm>
            <a:off x="248920" y="6093460"/>
            <a:ext cx="7532370" cy="583565"/>
          </a:xfrm>
          <a:prstGeom prst="rect">
            <a:avLst/>
          </a:prstGeom>
          <a:noFill/>
        </p:spPr>
        <p:txBody>
          <a:bodyPr wrap="none" rtlCol="0">
            <a:spAutoFit/>
          </a:bodyPr>
          <a:lstStyle/>
          <a:p>
            <a:pPr algn="l"/>
            <a:r>
              <a:rPr lang="zh-CN" altLang="en-US" sz="3200" b="1">
                <a:solidFill>
                  <a:srgbClr val="FF0000"/>
                </a:solidFill>
              </a:rPr>
              <a:t>示例一：盥洗。示例二：“盥洗”释义。</a:t>
            </a:r>
            <a:endParaRPr lang="zh-CN" altLang="en-US" sz="32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sz="6000">
                <a:ln w="22225">
                  <a:solidFill>
                    <a:schemeClr val="accent2"/>
                  </a:solidFill>
                  <a:prstDash val="solid"/>
                </a:ln>
                <a:solidFill>
                  <a:schemeClr val="accent2">
                    <a:lumMod val="40000"/>
                    <a:lumOff val="60000"/>
                  </a:schemeClr>
                </a:solidFill>
                <a:effectLst/>
              </a:rPr>
              <a:t>常考题型</a:t>
            </a:r>
            <a:endParaRPr lang="zh-CN" altLang="en-US" sz="6000">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custDataLst>
              <p:tags r:id="rId4"/>
            </p:custDataLst>
          </p:nvPr>
        </p:nvSpPr>
        <p:spPr/>
        <p:txBody>
          <a:bodyPr/>
          <a:lstStyle/>
          <a:p>
            <a:r>
              <a:rPr lang="en-US" altLang="zh-CN" sz="4400"/>
              <a:t>1</a:t>
            </a:r>
            <a:r>
              <a:rPr lang="zh-CN" altLang="en-US" sz="4400"/>
              <a:t>、文章以</a:t>
            </a:r>
            <a:r>
              <a:rPr lang="en-US" altLang="zh-CN" sz="4400"/>
              <a:t>......</a:t>
            </a:r>
            <a:r>
              <a:rPr lang="zh-CN" altLang="en-US" sz="4400"/>
              <a:t>为标题的妙处？（好处、作用、为什么以此为题）</a:t>
            </a:r>
            <a:endParaRPr lang="zh-CN" altLang="en-US" sz="4400"/>
          </a:p>
          <a:p>
            <a:r>
              <a:rPr lang="en-US" altLang="zh-CN" sz="4400"/>
              <a:t>2</a:t>
            </a:r>
            <a:r>
              <a:rPr lang="zh-CN" altLang="en-US" sz="4400"/>
              <a:t>、为文章拟写一个标题。</a:t>
            </a:r>
            <a:endParaRPr lang="zh-CN" altLang="en-US" sz="4400"/>
          </a:p>
          <a:p>
            <a:r>
              <a:rPr lang="en-US" altLang="zh-CN" sz="4400"/>
              <a:t>3</a:t>
            </a:r>
            <a:r>
              <a:rPr lang="zh-CN" altLang="en-US" sz="4400"/>
              <a:t>、将标题换成</a:t>
            </a:r>
            <a:r>
              <a:rPr lang="en-US" altLang="zh-CN" sz="4400"/>
              <a:t>......</a:t>
            </a:r>
            <a:r>
              <a:rPr lang="zh-CN" altLang="en-US" sz="4400"/>
              <a:t>好不好？</a:t>
            </a:r>
            <a:endParaRPr lang="zh-CN" altLang="en-US" sz="4400"/>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91770" y="0"/>
            <a:ext cx="11908155" cy="4526280"/>
          </a:xfrm>
        </p:spPr>
        <p:txBody>
          <a:bodyPr/>
          <a:lstStyle/>
          <a:p>
            <a:pPr marL="0" indent="0" algn="l">
              <a:buNone/>
            </a:pPr>
            <a:r>
              <a:rPr lang="zh-CN" altLang="en-US" sz="2000" b="1">
                <a:solidFill>
                  <a:srgbClr val="FF0000"/>
                </a:solidFill>
              </a:rPr>
              <a:t>常年弹跳让大脑反应和转换更快、经常跑步能缓解精神疾病、</a:t>
            </a:r>
            <a:r>
              <a:rPr lang="zh-CN" altLang="en-US"/>
              <a:t>___________</a:t>
            </a:r>
            <a:endParaRPr lang="zh-CN" altLang="en-US"/>
          </a:p>
          <a:p>
            <a:pPr marL="0" indent="0">
              <a:buNone/>
            </a:pPr>
            <a:r>
              <a:rPr lang="zh-CN" altLang="en-US" sz="2400"/>
              <a:t>⑪科学家发现，不仅弹跳、跑步会对人的大脑产生影响，即便是散步也会阻止大脑核心区变小。</a:t>
            </a:r>
            <a:endParaRPr lang="zh-CN" altLang="en-US" sz="2400"/>
          </a:p>
          <a:p>
            <a:pPr marL="0" indent="0">
              <a:buNone/>
            </a:pPr>
            <a:r>
              <a:rPr lang="zh-CN" altLang="en-US" sz="2400"/>
              <a:t>⑫美国研究人员发现，每周3次充满活力的散步可以促使记忆中心“海马体”变大。研究人员要求120名55岁至80岁的男性和女性实验对象每周进行3次、每次40分钟的散步。实验开始一年后对实验对象的大脑进行扫描，结果显示，包括海马体在内的大脑核心区都比未运动前变大了，最多的竟然增长了2%．这一增长相当于大脑年轻了2岁。而对照组的实验对象在这一年里，只是按照研究人员的要求，日常做了一些简单的肢体伸展运动，但一年后，他们的同一大脑区域不但没有变大，反倒是萎缩了约1.5%。</a:t>
            </a:r>
            <a:endParaRPr lang="zh-CN" altLang="en-US" sz="2400"/>
          </a:p>
          <a:p>
            <a:pPr marL="0" indent="0">
              <a:buNone/>
            </a:pPr>
            <a:r>
              <a:rPr lang="zh-CN" altLang="en-US" sz="2400"/>
              <a:t>⑬一般来说，大脑会随年龄增加而萎缩。但这一实验结果表明，人进入老年阶段，尽管会出现大脑萎缩和认知能力下降，但这种情况并不像我们此前认为的那样不可逆转。任何年龄段的人，也包括老年人，都可以通过散步的形式，来保护和提高大脑的认知能力。</a:t>
            </a:r>
            <a:endParaRPr lang="zh-CN" altLang="en-US" sz="2400"/>
          </a:p>
          <a:p>
            <a:pPr marL="0" indent="0">
              <a:buNone/>
            </a:pPr>
            <a:r>
              <a:rPr lang="zh-CN" altLang="en-US" sz="2400"/>
              <a:t>⑭科学家指出，全面研究脚的活动对大脑的影响，不但可以找到预防相关脑疾病的方法，还可以筛选出促进大脑健康、提高智力水平的实用方法。</a:t>
            </a:r>
            <a:endParaRPr lang="zh-CN" altLang="en-US" sz="2400"/>
          </a:p>
          <a:p>
            <a:pPr marL="0" indent="0">
              <a:buNone/>
            </a:pPr>
            <a:endParaRPr lang="zh-CN" altLang="en-US"/>
          </a:p>
        </p:txBody>
      </p:sp>
      <p:sp>
        <p:nvSpPr>
          <p:cNvPr id="4" name="文本框 3"/>
          <p:cNvSpPr txBox="1"/>
          <p:nvPr>
            <p:custDataLst>
              <p:tags r:id="rId4"/>
            </p:custDataLst>
          </p:nvPr>
        </p:nvSpPr>
        <p:spPr>
          <a:xfrm>
            <a:off x="296545" y="5675630"/>
            <a:ext cx="9936480" cy="860425"/>
          </a:xfrm>
          <a:prstGeom prst="rect">
            <a:avLst/>
          </a:prstGeom>
          <a:noFill/>
        </p:spPr>
        <p:txBody>
          <a:bodyPr wrap="none" rtlCol="0">
            <a:spAutoFit/>
          </a:bodyPr>
          <a:lstStyle/>
          <a:p>
            <a:pPr marL="0" indent="0" algn="l">
              <a:buNone/>
            </a:pPr>
            <a:r>
              <a:rPr lang="zh-CN" altLang="en-US" sz="3200">
                <a:solidFill>
                  <a:schemeClr val="accent6"/>
                </a:solidFill>
                <a:sym typeface="+mn-ea"/>
              </a:rPr>
              <a:t>根据文章第⑪﹣⑬段内容，在画线空白处补充小标题。</a:t>
            </a:r>
            <a:endParaRPr lang="zh-CN" altLang="en-US" sz="3200">
              <a:solidFill>
                <a:schemeClr val="accent6"/>
              </a:solidFill>
            </a:endParaRPr>
          </a:p>
          <a:p>
            <a:pPr marL="0" indent="0" algn="l">
              <a:buNone/>
            </a:pPr>
            <a:endParaRPr lang="zh-CN" altLang="en-US"/>
          </a:p>
        </p:txBody>
      </p:sp>
      <p:sp>
        <p:nvSpPr>
          <p:cNvPr id="5" name="文本框 4"/>
          <p:cNvSpPr txBox="1"/>
          <p:nvPr>
            <p:custDataLst>
              <p:tags r:id="rId5"/>
            </p:custDataLst>
          </p:nvPr>
        </p:nvSpPr>
        <p:spPr>
          <a:xfrm>
            <a:off x="2605405" y="6151245"/>
            <a:ext cx="4674235" cy="583565"/>
          </a:xfrm>
          <a:prstGeom prst="rect">
            <a:avLst/>
          </a:prstGeom>
          <a:noFill/>
        </p:spPr>
        <p:txBody>
          <a:bodyPr wrap="none" rtlCol="0">
            <a:spAutoFit/>
          </a:bodyPr>
          <a:lstStyle/>
          <a:p>
            <a:pPr marL="0" indent="0" algn="l">
              <a:buNone/>
            </a:pPr>
            <a:r>
              <a:rPr lang="zh-CN" altLang="en-US" sz="3200" b="1">
                <a:solidFill>
                  <a:srgbClr val="FF0000"/>
                </a:solidFill>
                <a:sym typeface="+mn-ea"/>
              </a:rPr>
              <a:t>坚持散步能阻止脑萎缩。</a:t>
            </a:r>
            <a:endParaRPr lang="zh-CN" altLang="en-US" sz="3200" b="1">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77825" y="159385"/>
            <a:ext cx="10972800" cy="4525963"/>
          </a:xfrm>
        </p:spPr>
        <p:txBody>
          <a:bodyPr/>
          <a:lstStyle/>
          <a:p>
            <a:pPr marL="0" indent="0">
              <a:buNone/>
            </a:pPr>
            <a:r>
              <a:rPr lang="en-US" altLang="zh-CN"/>
              <a:t>1</a:t>
            </a:r>
            <a:r>
              <a:rPr lang="zh-CN" altLang="en-US"/>
              <a:t>、本文以“题跋：绵延千年的点赞艺术”为题好不好？请说说你的理由。</a:t>
            </a:r>
            <a:endParaRPr lang="zh-CN" altLang="en-US"/>
          </a:p>
          <a:p>
            <a:pPr marL="0" indent="0">
              <a:buNone/>
            </a:pPr>
            <a:endParaRPr lang="zh-CN" altLang="en-US"/>
          </a:p>
        </p:txBody>
      </p:sp>
      <p:sp>
        <p:nvSpPr>
          <p:cNvPr id="4" name="文本框 3"/>
          <p:cNvSpPr txBox="1"/>
          <p:nvPr>
            <p:custDataLst>
              <p:tags r:id="rId4"/>
            </p:custDataLst>
          </p:nvPr>
        </p:nvSpPr>
        <p:spPr>
          <a:xfrm>
            <a:off x="586105" y="1220470"/>
            <a:ext cx="10676255" cy="1568450"/>
          </a:xfrm>
          <a:prstGeom prst="rect">
            <a:avLst/>
          </a:prstGeom>
          <a:noFill/>
        </p:spPr>
        <p:txBody>
          <a:bodyPr wrap="square" rtlCol="0">
            <a:spAutoFit/>
          </a:bodyPr>
          <a:lstStyle/>
          <a:p>
            <a:pPr algn="l"/>
            <a:r>
              <a:rPr lang="zh-CN" altLang="en-US" sz="3200" b="1">
                <a:solidFill>
                  <a:srgbClr val="FF0000"/>
                </a:solidFill>
              </a:rPr>
              <a:t>【答案】</a:t>
            </a:r>
            <a:endParaRPr lang="zh-CN" altLang="en-US" sz="3200" b="1">
              <a:solidFill>
                <a:srgbClr val="FF0000"/>
              </a:solidFill>
            </a:endParaRPr>
          </a:p>
          <a:p>
            <a:pPr algn="l"/>
            <a:r>
              <a:rPr lang="zh-CN" altLang="en-US" sz="3200" b="1">
                <a:solidFill>
                  <a:srgbClr val="FF0000"/>
                </a:solidFill>
              </a:rPr>
              <a:t>好。交代说明对象是题跋，体现出题跋的历史悠久，绵延不绝.表达了作者对题跋的赞美；吸引读者阅读兴趣。</a:t>
            </a:r>
            <a:endParaRPr lang="zh-CN" altLang="en-US" sz="3200" b="1">
              <a:solidFill>
                <a:srgbClr val="FF0000"/>
              </a:solidFill>
            </a:endParaRPr>
          </a:p>
        </p:txBody>
      </p:sp>
      <p:sp>
        <p:nvSpPr>
          <p:cNvPr id="5" name="文本框 4"/>
          <p:cNvSpPr txBox="1"/>
          <p:nvPr>
            <p:custDataLst>
              <p:tags r:id="rId5"/>
            </p:custDataLst>
          </p:nvPr>
        </p:nvSpPr>
        <p:spPr>
          <a:xfrm>
            <a:off x="377825" y="2736850"/>
            <a:ext cx="10851515" cy="1383665"/>
          </a:xfrm>
          <a:prstGeom prst="rect">
            <a:avLst/>
          </a:prstGeom>
          <a:noFill/>
        </p:spPr>
        <p:txBody>
          <a:bodyPr wrap="square" rtlCol="0">
            <a:spAutoFit/>
          </a:bodyPr>
          <a:lstStyle/>
          <a:p>
            <a:pPr algn="l"/>
            <a:r>
              <a:rPr lang="en-US" altLang="zh-CN" sz="2800"/>
              <a:t>2</a:t>
            </a:r>
            <a:r>
              <a:rPr lang="zh-CN" altLang="en-US" sz="2800"/>
              <a:t>、文章题目《“刷脸时代”来临，您准备好了吗》隐含着哪些意思？请结合全文进行探究。</a:t>
            </a:r>
            <a:endParaRPr lang="zh-CN" altLang="en-US" sz="2800"/>
          </a:p>
          <a:p>
            <a:pPr algn="l"/>
            <a:endParaRPr lang="zh-CN" altLang="en-US" sz="2800"/>
          </a:p>
        </p:txBody>
      </p:sp>
      <p:sp>
        <p:nvSpPr>
          <p:cNvPr id="6" name="文本框 5"/>
          <p:cNvSpPr txBox="1"/>
          <p:nvPr>
            <p:custDataLst>
              <p:tags r:id="rId6"/>
            </p:custDataLst>
          </p:nvPr>
        </p:nvSpPr>
        <p:spPr>
          <a:xfrm>
            <a:off x="321945" y="3928745"/>
            <a:ext cx="11467465" cy="2553335"/>
          </a:xfrm>
          <a:prstGeom prst="rect">
            <a:avLst/>
          </a:prstGeom>
          <a:noFill/>
        </p:spPr>
        <p:txBody>
          <a:bodyPr wrap="square" rtlCol="0">
            <a:spAutoFit/>
          </a:bodyPr>
          <a:lstStyle/>
          <a:p>
            <a:pPr algn="l"/>
            <a:r>
              <a:rPr lang="zh-CN" altLang="en-US" sz="3200" b="1">
                <a:solidFill>
                  <a:srgbClr val="FF0000"/>
                </a:solidFill>
                <a:sym typeface="+mn-ea"/>
              </a:rPr>
              <a:t>【答案】刷脸技术准确、便捷，刷脸时代的到来是必然的，我们要做好拥抱这个时代的准备；但刷脸的同时可能会泄露个人隐私，让我们进入一个“弱隐私”时代，我们要提高保护个人隐私的意识。</a:t>
            </a:r>
            <a:endParaRPr lang="zh-CN" altLang="en-US" sz="3200" b="1">
              <a:solidFill>
                <a:srgbClr val="FF0000"/>
              </a:solidFill>
            </a:endParaRPr>
          </a:p>
          <a:p>
            <a:pPr algn="l"/>
            <a:endParaRPr lang="zh-CN" altLang="en-US" sz="3200" b="1">
              <a:solidFill>
                <a:srgbClr val="FF0000"/>
              </a:solidFill>
              <a:sym typeface="+mn-ea"/>
            </a:endParaRPr>
          </a:p>
        </p:txBody>
      </p:sp>
      <p:pic>
        <p:nvPicPr>
          <p:cNvPr id="7" name="New picture"/>
          <p:cNvPicPr/>
          <p:nvPr>
            <p:custDataLst>
              <p:tags r:id="rId8"/>
            </p:custDataLst>
          </p:nvPr>
        </p:nvPicPr>
        <p:blipFill>
          <a:blip r:embed="rId7"/>
          <a:stretch>
            <a:fillRect/>
          </a:stretch>
        </p:blipFill>
        <p:spPr>
          <a:xfrm>
            <a:off x="11811000" y="108331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sz="7200">
                <a:ln w="22225">
                  <a:solidFill>
                    <a:schemeClr val="accent2"/>
                  </a:solidFill>
                  <a:prstDash val="solid"/>
                </a:ln>
                <a:solidFill>
                  <a:schemeClr val="accent2">
                    <a:lumMod val="40000"/>
                    <a:lumOff val="60000"/>
                  </a:schemeClr>
                </a:solidFill>
                <a:effectLst/>
              </a:rPr>
              <a:t>真题重现</a:t>
            </a:r>
            <a:endParaRPr lang="zh-CN" altLang="en-US" sz="7200">
              <a:ln w="22225">
                <a:solidFill>
                  <a:schemeClr val="accent2"/>
                </a:solidFill>
                <a:prstDash val="solid"/>
              </a:ln>
              <a:solidFill>
                <a:schemeClr val="accent2">
                  <a:lumMod val="40000"/>
                  <a:lumOff val="60000"/>
                </a:schemeClr>
              </a:solidFill>
              <a:effectLst/>
            </a:endParaRPr>
          </a:p>
        </p:txBody>
      </p:sp>
      <p:sp>
        <p:nvSpPr>
          <p:cNvPr id="26636" name="文本框 2"/>
          <p:cNvSpPr txBox="1"/>
          <p:nvPr>
            <p:custDataLst>
              <p:tags r:id="rId4"/>
            </p:custDataLst>
          </p:nvPr>
        </p:nvSpPr>
        <p:spPr>
          <a:xfrm>
            <a:off x="508000" y="1589723"/>
            <a:ext cx="10569575" cy="6554470"/>
          </a:xfrm>
          <a:prstGeom prst="rect">
            <a:avLst/>
          </a:prstGeom>
          <a:noFill/>
          <a:ln w="9525">
            <a:noFill/>
          </a:ln>
        </p:spPr>
        <p:txBody>
          <a:bodyPr wrap="square" anchor="t">
            <a:spAutoFit/>
          </a:bodyPr>
          <a:lstStyle/>
          <a:p>
            <a:pPr>
              <a:lnSpc>
                <a:spcPct val="150000"/>
              </a:lnSpc>
            </a:pPr>
            <a:r>
              <a:rPr lang="zh-CN" altLang="en-US" sz="4000" b="1">
                <a:solidFill>
                  <a:srgbClr val="FF0000"/>
                </a:solidFill>
                <a:latin typeface="黑体" panose="02010609060101010101" pitchFamily="2" charset="-122"/>
                <a:ea typeface="黑体" panose="02010609060101010101" pitchFamily="2" charset="-122"/>
              </a:rPr>
              <a:t>2008</a:t>
            </a:r>
            <a:r>
              <a:rPr lang="zh-CN" altLang="en-US" sz="4000" b="1">
                <a:latin typeface="黑体" panose="02010609060101010101" pitchFamily="2" charset="-122"/>
                <a:ea typeface="黑体" panose="02010609060101010101" pitchFamily="2" charset="-122"/>
              </a:rPr>
              <a:t>河南12题</a:t>
            </a:r>
            <a:r>
              <a:rPr lang="zh-CN" altLang="en-US" sz="4000" b="1">
                <a:latin typeface="宋体" panose="02010600030101010101" pitchFamily="2" charset="-122"/>
                <a:ea typeface="宋体" panose="02010600030101010101" pitchFamily="2" charset="-122"/>
              </a:rPr>
              <a:t>：本文以“奥运飞人的追风战靴”为标题，有什么作用？</a:t>
            </a:r>
            <a:endParaRPr lang="zh-CN" altLang="en-US" sz="4000" b="1">
              <a:latin typeface="宋体" panose="02010600030101010101" pitchFamily="2" charset="-122"/>
              <a:ea typeface="宋体" panose="02010600030101010101" pitchFamily="2" charset="-122"/>
            </a:endParaRPr>
          </a:p>
          <a:p>
            <a:pPr>
              <a:lnSpc>
                <a:spcPct val="150000"/>
              </a:lnSpc>
            </a:pPr>
            <a:r>
              <a:rPr lang="zh-CN" altLang="en-US" sz="4000" b="1">
                <a:solidFill>
                  <a:srgbClr val="FF0000"/>
                </a:solidFill>
                <a:latin typeface="黑体" panose="02010609060101010101" pitchFamily="2" charset="-122"/>
                <a:ea typeface="黑体" panose="02010609060101010101" pitchFamily="2" charset="-122"/>
                <a:sym typeface="+mn-ea"/>
              </a:rPr>
              <a:t>2009</a:t>
            </a:r>
            <a:r>
              <a:rPr lang="zh-CN" altLang="en-US" sz="4000" b="1">
                <a:latin typeface="黑体" panose="02010609060101010101" pitchFamily="2" charset="-122"/>
                <a:ea typeface="黑体" panose="02010609060101010101" pitchFamily="2" charset="-122"/>
                <a:sym typeface="+mn-ea"/>
              </a:rPr>
              <a:t>河南12题：</a:t>
            </a:r>
            <a:r>
              <a:rPr lang="zh-CN" altLang="en-US" sz="4000" b="1">
                <a:latin typeface="宋体" panose="02010600030101010101" pitchFamily="2" charset="-122"/>
                <a:sym typeface="+mn-ea"/>
              </a:rPr>
              <a:t>给本文拟写一个能显示说明对象及其特征的标题。</a:t>
            </a:r>
            <a:endParaRPr lang="zh-CN" altLang="en-US" sz="4000" b="1">
              <a:latin typeface="宋体" panose="02010600030101010101" pitchFamily="2" charset="-122"/>
              <a:ea typeface="宋体" panose="02010600030101010101" pitchFamily="2" charset="-122"/>
            </a:endParaRPr>
          </a:p>
          <a:p>
            <a:pPr>
              <a:lnSpc>
                <a:spcPct val="150000"/>
              </a:lnSpc>
            </a:pPr>
            <a:endParaRPr lang="zh-CN" altLang="en-US" sz="4000" b="1">
              <a:latin typeface="宋体" panose="02010600030101010101" pitchFamily="2" charset="-122"/>
              <a:ea typeface="宋体" panose="02010600030101010101" pitchFamily="2" charset="-122"/>
            </a:endParaRPr>
          </a:p>
          <a:p>
            <a:pPr>
              <a:lnSpc>
                <a:spcPct val="150000"/>
              </a:lnSpc>
            </a:pPr>
            <a:endParaRPr lang="zh-CN" altLang="en-US" sz="4000" b="1">
              <a:latin typeface="宋体" panose="02010600030101010101" pitchFamily="2" charset="-122"/>
              <a:ea typeface="宋体" panose="02010600030101010101" pitchFamily="2" charset="-122"/>
            </a:endParaRPr>
          </a:p>
          <a:p>
            <a:pPr>
              <a:lnSpc>
                <a:spcPct val="150000"/>
              </a:lnSpc>
            </a:pPr>
            <a:endParaRPr lang="zh-CN" altLang="en-US" sz="4000" b="1">
              <a:latin typeface="宋体" panose="02010600030101010101" pitchFamily="2" charset="-122"/>
              <a:ea typeface="宋体" panose="02010600030101010101" pitchFamily="2"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697" name="文本框 1"/>
          <p:cNvSpPr txBox="1"/>
          <p:nvPr>
            <p:custDataLst>
              <p:tags r:id="rId3"/>
            </p:custDataLst>
          </p:nvPr>
        </p:nvSpPr>
        <p:spPr>
          <a:xfrm>
            <a:off x="339090" y="254635"/>
            <a:ext cx="10764838" cy="5754370"/>
          </a:xfrm>
          <a:prstGeom prst="rect">
            <a:avLst/>
          </a:prstGeom>
          <a:noFill/>
          <a:ln w="9525">
            <a:noFill/>
          </a:ln>
        </p:spPr>
        <p:txBody>
          <a:bodyPr wrap="square" anchor="t">
            <a:spAutoFit/>
          </a:bodyPr>
          <a:lstStyle/>
          <a:p>
            <a:r>
              <a:rPr lang="zh-CN" altLang="en-US" sz="3200" b="1">
                <a:latin typeface="黑体" panose="02010609060101010101" pitchFamily="2" charset="-122"/>
                <a:ea typeface="黑体" panose="02010609060101010101" pitchFamily="2" charset="-122"/>
              </a:rPr>
              <a:t>【答题策略】</a:t>
            </a:r>
            <a:endParaRPr lang="zh-CN" altLang="en-US" sz="3200" b="1">
              <a:latin typeface="黑体" panose="02010609060101010101" pitchFamily="2" charset="-122"/>
              <a:ea typeface="黑体" panose="02010609060101010101" pitchFamily="2" charset="-122"/>
            </a:endParaRPr>
          </a:p>
          <a:p>
            <a:pPr>
              <a:lnSpc>
                <a:spcPct val="150000"/>
              </a:lnSpc>
            </a:pPr>
            <a:r>
              <a:rPr lang="zh-CN" altLang="en-US" sz="3200" b="1">
                <a:latin typeface="宋体" panose="02010600030101010101" pitchFamily="2" charset="-122"/>
                <a:ea typeface="宋体" panose="02010600030101010101" pitchFamily="2" charset="-122"/>
              </a:rPr>
              <a:t>(1) 标题作用</a:t>
            </a:r>
            <a:endParaRPr lang="zh-CN" altLang="en-US" sz="3200" b="1">
              <a:latin typeface="宋体" panose="02010600030101010101" pitchFamily="2" charset="-122"/>
              <a:ea typeface="宋体" panose="02010600030101010101" pitchFamily="2" charset="-122"/>
            </a:endParaRPr>
          </a:p>
          <a:p>
            <a:pPr>
              <a:lnSpc>
                <a:spcPct val="150000"/>
              </a:lnSpc>
            </a:pPr>
            <a:endParaRPr lang="zh-CN" altLang="en-US" sz="3200" b="1">
              <a:latin typeface="宋体" panose="02010600030101010101" pitchFamily="2" charset="-122"/>
              <a:ea typeface="宋体" panose="02010600030101010101" pitchFamily="2" charset="-122"/>
            </a:endParaRPr>
          </a:p>
          <a:p>
            <a:pPr>
              <a:lnSpc>
                <a:spcPct val="150000"/>
              </a:lnSpc>
            </a:pPr>
            <a:endParaRPr lang="zh-CN" altLang="en-US" sz="3200" b="1">
              <a:latin typeface="宋体" panose="02010600030101010101" pitchFamily="2" charset="-122"/>
              <a:ea typeface="宋体" panose="02010600030101010101" pitchFamily="2" charset="-122"/>
            </a:endParaRPr>
          </a:p>
          <a:p>
            <a:pPr>
              <a:lnSpc>
                <a:spcPct val="150000"/>
              </a:lnSpc>
            </a:pPr>
            <a:endParaRPr lang="zh-CN" altLang="en-US" sz="3200" b="1">
              <a:latin typeface="宋体" panose="02010600030101010101" pitchFamily="2" charset="-122"/>
              <a:ea typeface="宋体" panose="02010600030101010101" pitchFamily="2" charset="-122"/>
            </a:endParaRPr>
          </a:p>
          <a:p>
            <a:pPr>
              <a:lnSpc>
                <a:spcPct val="150000"/>
              </a:lnSpc>
            </a:pPr>
            <a:endParaRPr lang="zh-CN" altLang="en-US" sz="3200" b="1">
              <a:latin typeface="宋体" panose="02010600030101010101" pitchFamily="2" charset="-122"/>
              <a:ea typeface="宋体" panose="02010600030101010101" pitchFamily="2" charset="-122"/>
            </a:endParaRPr>
          </a:p>
          <a:p>
            <a:pPr>
              <a:lnSpc>
                <a:spcPct val="150000"/>
              </a:lnSpc>
            </a:pPr>
            <a:endParaRPr lang="zh-CN" altLang="en-US" sz="3200" b="1">
              <a:latin typeface="宋体" panose="02010600030101010101" pitchFamily="2" charset="-122"/>
              <a:ea typeface="宋体" panose="02010600030101010101" pitchFamily="2" charset="-122"/>
            </a:endParaRPr>
          </a:p>
          <a:p>
            <a:pPr>
              <a:lnSpc>
                <a:spcPct val="150000"/>
              </a:lnSpc>
            </a:pPr>
            <a:r>
              <a:rPr lang="zh-CN" altLang="en-US" sz="3200" b="1">
                <a:latin typeface="宋体" panose="02010600030101010101" pitchFamily="2" charset="-122"/>
                <a:ea typeface="宋体" panose="02010600030101010101" pitchFamily="2" charset="-122"/>
              </a:rPr>
              <a:t>(2)拟写标题</a:t>
            </a:r>
            <a:endParaRPr lang="zh-CN" altLang="en-US" sz="3200" b="1">
              <a:latin typeface="宋体" panose="02010600030101010101" pitchFamily="2" charset="-122"/>
              <a:ea typeface="宋体" panose="02010600030101010101" pitchFamily="2" charset="-122"/>
            </a:endParaRPr>
          </a:p>
        </p:txBody>
      </p:sp>
      <p:pic>
        <p:nvPicPr>
          <p:cNvPr id="29698" name="图片 -2147482418" descr="吕甜河南语文试141.TIF"/>
          <p:cNvPicPr>
            <a:picLocks noChangeAspect="1"/>
          </p:cNvPicPr>
          <p:nvPr>
            <p:custDataLst>
              <p:tags r:id="rId6"/>
            </p:custDataLst>
          </p:nvPr>
        </p:nvPicPr>
        <p:blipFill>
          <a:blip r:embed="rId5" r:link="rId4"/>
          <a:stretch>
            <a:fillRect/>
          </a:stretch>
        </p:blipFill>
        <p:spPr>
          <a:xfrm>
            <a:off x="2880360" y="254635"/>
            <a:ext cx="8928735" cy="4159250"/>
          </a:xfrm>
          <a:prstGeom prst="rect">
            <a:avLst/>
          </a:prstGeom>
          <a:noFill/>
          <a:ln w="9525">
            <a:noFill/>
          </a:ln>
        </p:spPr>
      </p:pic>
      <p:pic>
        <p:nvPicPr>
          <p:cNvPr id="29699" name="图片 -2147482417" descr="吕甜河南语文试142.TIF"/>
          <p:cNvPicPr>
            <a:picLocks noChangeAspect="1"/>
          </p:cNvPicPr>
          <p:nvPr>
            <p:custDataLst>
              <p:tags r:id="rId8"/>
            </p:custDataLst>
          </p:nvPr>
        </p:nvPicPr>
        <p:blipFill>
          <a:blip r:embed="rId7" r:link="rId4"/>
          <a:stretch>
            <a:fillRect/>
          </a:stretch>
        </p:blipFill>
        <p:spPr>
          <a:xfrm>
            <a:off x="2879725" y="4634865"/>
            <a:ext cx="8929370" cy="1915795"/>
          </a:xfrm>
          <a:prstGeom prst="rect">
            <a:avLst/>
          </a:prstGeom>
          <a:noFill/>
          <a:ln w="9525">
            <a:noFill/>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523240" y="345440"/>
            <a:ext cx="10972800" cy="4525963"/>
          </a:xfrm>
        </p:spPr>
        <p:txBody>
          <a:bodyPr/>
          <a:lstStyle/>
          <a:p>
            <a:pPr marL="0" indent="0" algn="ctr">
              <a:buNone/>
            </a:pPr>
            <a:r>
              <a:rPr lang="zh-CN" altLang="en-US"/>
              <a:t>奥运飞人的追风战靴</a:t>
            </a:r>
            <a:endParaRPr lang="zh-CN" altLang="en-US"/>
          </a:p>
          <a:p>
            <a:pPr marL="0" indent="0">
              <a:buNone/>
            </a:pPr>
            <a:r>
              <a:rPr lang="zh-CN" altLang="en-US"/>
              <a:t>①在1960年罗马奥运会上，埃塞俄比亚运动员阿贝贝·比基拉光着脚夺得了马拉松冠军，创造了奥运田径史上的奇迹，成为奥运历史上最著名的赤脚大仙。今天，奥运会赛场上再也难觅赤脚大仙们的踪影，高科技跑鞋成为运动员们的必备武器。</a:t>
            </a:r>
            <a:endParaRPr lang="zh-CN" altLang="en-US"/>
          </a:p>
          <a:p>
            <a:pPr marL="0" indent="0">
              <a:buNone/>
            </a:pPr>
            <a:r>
              <a:rPr lang="zh-CN" altLang="en-US"/>
              <a:t>②高科技跑鞋是利用高科技结合人体运动力学原理研究出来的新一代跑鞋。它们采用各种特殊的材料，重量轻，避震效果好。同时，它们附着力强，易于运动员控制身体，保持正确姿势，避免滑倒。此外，它们还具有回输功能，利用鞋跟中央位置的气垫吸震并同时吸收能量产生反弹力，使运动员轻松省力。穿上它们，运动员如虎添翼，佳绩连连。</a:t>
            </a:r>
            <a:endParaRPr lang="zh-CN" altLang="en-US"/>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55880" y="230505"/>
            <a:ext cx="12080875" cy="4526280"/>
          </a:xfrm>
        </p:spPr>
        <p:txBody>
          <a:bodyPr/>
          <a:lstStyle/>
          <a:p>
            <a:pPr marL="0" indent="0">
              <a:buNone/>
            </a:pPr>
            <a:r>
              <a:rPr lang="zh-CN" altLang="en-US"/>
              <a:t>③早在1991年东京田径世锦赛上，美国运动员刘易斯以9秒86的成绩打破当时的百米世界纪录时，他脚上的跑鞋轰动了全世界：那双鞋只有115克！它采用轻盈而坚固的陶瓷作为鞋钉材料，陶瓷耐磨并且钉子附近无任何附粘物，这使鞋的重量得以减轻20克。</a:t>
            </a:r>
            <a:endParaRPr lang="zh-CN" altLang="en-US"/>
          </a:p>
          <a:p>
            <a:pPr marL="0" indent="0">
              <a:buNone/>
            </a:pPr>
            <a:r>
              <a:rPr lang="zh-CN" altLang="en-US"/>
              <a:t>④2000年悉尼奥运会上，美国百米女飞人玛丽安·琼斯的“水晶鞋”一露面，就吸引了全世界运动员的目光。这双跑鞋是科研人员花费了3年时间研发的成果，它由极其特殊的透明塑料制成，像是一件来自童话世界的艺术品。它总重量只有约99克，是有史以来最轻的运动鞋。设计前，设计师们特意拍下了琼斯1998年在美国尤金参加100米比赛的全过程，高速摄像机以每秒500幅的速度拍下了琼斯比赛的英姿-----在到达终点线前琼斯的脚后跟从不着地。针对琼斯的这一技术特征，设计师大胆启用了无后跟设计，“水晶鞋”穿到琼斯的脚上真可谓天衣无缝，鞋子几乎成为琼斯双脚的一部分。</a:t>
            </a:r>
            <a:endParaRPr lang="zh-CN" altLang="en-US"/>
          </a:p>
          <a:p>
            <a:pPr marL="0" indent="0">
              <a:buNone/>
            </a:pPr>
            <a:endParaRPr lang="zh-CN" altLang="en-US"/>
          </a:p>
          <a:p>
            <a:pPr marL="0" indent="0">
              <a:buNone/>
            </a:pPr>
            <a:endParaRPr lang="zh-CN" altLang="en-US"/>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93700" y="202565"/>
            <a:ext cx="11476990" cy="4526280"/>
          </a:xfrm>
        </p:spPr>
        <p:txBody>
          <a:bodyPr/>
          <a:lstStyle/>
          <a:p>
            <a:pPr marL="0" indent="0">
              <a:buNone/>
            </a:pPr>
            <a:r>
              <a:rPr lang="zh-CN" altLang="en-US">
                <a:sym typeface="+mn-ea"/>
              </a:rPr>
              <a:t>⑤2004年雅典奥运会上，一道红色闪电震惊世界，年轻的中国选手刘翔在男子110米栏决赛中跑出12秒91的惊人成绩。刘翔也有自己的秘密武器------“红色魔鞋”。这双鞋用皮革制成，鞋帮采用了特殊的穿孔设计，足尖处运用了锁定系统。在它绚丽的鞋底里面更是藏着许多高科技秘密：鞋底柔韧的尼龙承拖盘、链接式前掌为运动中的转动提供保护；5根可拆卸式鞋钉，提供更强的抓地力……这双鞋使刘翔的技能得到了最好的发挥。</a:t>
            </a:r>
            <a:endParaRPr lang="zh-CN" altLang="en-US"/>
          </a:p>
          <a:p>
            <a:pPr marL="0" indent="0">
              <a:buNone/>
            </a:pPr>
            <a:r>
              <a:rPr lang="zh-CN" altLang="en-US">
                <a:sym typeface="+mn-ea"/>
              </a:rPr>
              <a:t>⑥2008年北京奥运会上，又有谁会脚蹬新的追风战靴挑战人类的运动极限呢？我们将拭目以待。</a:t>
            </a:r>
            <a:endParaRPr lang="zh-CN" altLang="en-US"/>
          </a:p>
          <a:p>
            <a:pPr marL="0" indent="0">
              <a:buNone/>
            </a:pPr>
            <a:endParaRPr lang="zh-CN" altLang="en-US"/>
          </a:p>
        </p:txBody>
      </p:sp>
      <p:sp>
        <p:nvSpPr>
          <p:cNvPr id="4" name="文本框 3"/>
          <p:cNvSpPr txBox="1"/>
          <p:nvPr>
            <p:custDataLst>
              <p:tags r:id="rId4"/>
            </p:custDataLst>
          </p:nvPr>
        </p:nvSpPr>
        <p:spPr>
          <a:xfrm>
            <a:off x="448945" y="4826000"/>
            <a:ext cx="11271250" cy="737235"/>
          </a:xfrm>
          <a:prstGeom prst="rect">
            <a:avLst/>
          </a:prstGeom>
          <a:noFill/>
        </p:spPr>
        <p:txBody>
          <a:bodyPr wrap="none" rtlCol="0">
            <a:spAutoFit/>
          </a:bodyPr>
          <a:lstStyle/>
          <a:p>
            <a:pPr algn="l">
              <a:lnSpc>
                <a:spcPct val="150000"/>
              </a:lnSpc>
            </a:pPr>
            <a:r>
              <a:rPr lang="zh-CN" altLang="en-US" sz="2800" b="1">
                <a:solidFill>
                  <a:srgbClr val="FF0000"/>
                </a:solidFill>
                <a:latin typeface="黑体" panose="02010609060101010101" pitchFamily="2" charset="-122"/>
                <a:ea typeface="黑体" panose="02010609060101010101" pitchFamily="2" charset="-122"/>
                <a:sym typeface="+mn-ea"/>
              </a:rPr>
              <a:t>2008</a:t>
            </a:r>
            <a:r>
              <a:rPr lang="zh-CN" altLang="en-US" sz="2800" b="1">
                <a:latin typeface="黑体" panose="02010609060101010101" pitchFamily="2" charset="-122"/>
                <a:ea typeface="黑体" panose="02010609060101010101" pitchFamily="2" charset="-122"/>
                <a:sym typeface="+mn-ea"/>
              </a:rPr>
              <a:t>河南12题</a:t>
            </a:r>
            <a:r>
              <a:rPr lang="zh-CN" altLang="en-US" sz="2800" b="1">
                <a:latin typeface="宋体" panose="02010600030101010101" pitchFamily="2" charset="-122"/>
                <a:sym typeface="+mn-ea"/>
              </a:rPr>
              <a:t>：本文以“奥运飞人的追风战靴”为标题，有什么作用？</a:t>
            </a:r>
            <a:endParaRPr lang="zh-CN" altLang="en-US" sz="2800" b="1">
              <a:latin typeface="宋体" panose="02010600030101010101" pitchFamily="2" charset="-122"/>
              <a:sym typeface="+mn-ea"/>
            </a:endParaRPr>
          </a:p>
        </p:txBody>
      </p:sp>
      <p:sp>
        <p:nvSpPr>
          <p:cNvPr id="5" name="文本框 4"/>
          <p:cNvSpPr txBox="1"/>
          <p:nvPr>
            <p:custDataLst>
              <p:tags r:id="rId5"/>
            </p:custDataLst>
          </p:nvPr>
        </p:nvSpPr>
        <p:spPr>
          <a:xfrm>
            <a:off x="448945" y="5474335"/>
            <a:ext cx="10431463" cy="1383665"/>
          </a:xfrm>
          <a:prstGeom prst="rect">
            <a:avLst/>
          </a:prstGeom>
          <a:noFill/>
          <a:ln w="9525">
            <a:noFill/>
          </a:ln>
        </p:spPr>
        <p:txBody>
          <a:bodyPr wrap="square" anchor="t">
            <a:spAutoFit/>
          </a:bodyPr>
          <a:lstStyle/>
          <a:p>
            <a:pPr>
              <a:lnSpc>
                <a:spcPct val="150000"/>
              </a:lnSpc>
            </a:pPr>
            <a:r>
              <a:rPr lang="zh-CN" altLang="en-US" sz="2800" b="1">
                <a:solidFill>
                  <a:srgbClr val="FF0000"/>
                </a:solidFill>
                <a:latin typeface="宋体" panose="02010600030101010101" pitchFamily="2" charset="-122"/>
                <a:ea typeface="宋体" panose="02010600030101010101" pitchFamily="2" charset="-122"/>
              </a:rPr>
              <a:t>【答案】①点出说明对象 ②点明高科技跑鞋的作用 ③引起读者的阅读兴趣。</a:t>
            </a:r>
            <a:endParaRPr lang="zh-CN" altLang="en-US" sz="28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21310" y="173990"/>
            <a:ext cx="11548745" cy="4526280"/>
          </a:xfrm>
        </p:spPr>
        <p:txBody>
          <a:bodyPr/>
          <a:lstStyle/>
          <a:p>
            <a:pPr marL="0" indent="0">
              <a:buNone/>
            </a:pPr>
            <a:r>
              <a:rPr lang="zh-CN" altLang="en-US"/>
              <a:t>①速冻食品是现代工业文明的产物，它的出现解决了食物的保鲜问题，它以与新鲜食物相差无几的营养和口感走进了千家万户。</a:t>
            </a:r>
            <a:endParaRPr lang="zh-CN" altLang="en-US"/>
          </a:p>
          <a:p>
            <a:pPr marL="0" indent="0">
              <a:buNone/>
            </a:pPr>
            <a:r>
              <a:rPr lang="zh-CN" altLang="en-US"/>
              <a:t>②通常人们把没有经过加工和未做过储存处理的食物都叫做新鲜食物，但是收割或者宰杀时闻比较长的“新鲜食物”，在营养和安全方面都会变差。因为在后续的保存过程中，植物体内的生化反应还会继续进行，缺少了水和养分的供给，这些生化反应的结果往往会使食物腐败;对于肉类来说，它们特有的香味物质不很稳定，容易挥发或者氧化。更严重的是，在这一过程中，食物很容易成为致病细菌生长的“乐园”。</a:t>
            </a:r>
            <a:endParaRPr lang="zh-CN" altLang="en-US"/>
          </a:p>
          <a:p>
            <a:pPr marL="0" indent="0">
              <a:buNone/>
            </a:pPr>
            <a:r>
              <a:rPr lang="zh-CN" altLang="en-US"/>
              <a:t>③怎样才能控制这些生化反应和细菌生长呢?人们想到了低温保存。</a:t>
            </a:r>
            <a:endParaRPr lang="zh-CN" altLang="en-US"/>
          </a:p>
          <a:p>
            <a:pPr marL="0" indent="0">
              <a:buNone/>
            </a:pPr>
            <a:endParaRPr lang="zh-CN" altLang="en-US"/>
          </a:p>
          <a:p>
            <a:pPr marL="0" indent="0">
              <a:buNone/>
            </a:pPr>
            <a:r>
              <a:rPr lang="zh-CN" altLang="en-US"/>
              <a:t>　　</a:t>
            </a:r>
            <a:endParaRPr lang="zh-CN" altLang="en-US"/>
          </a:p>
          <a:p>
            <a:pPr marL="0" indent="0">
              <a:buNone/>
            </a:pPr>
            <a:r>
              <a:rPr lang="zh-CN" altLang="en-US"/>
              <a:t>　　</a:t>
            </a:r>
            <a:endParaRPr lang="zh-CN" altLang="en-US"/>
          </a:p>
          <a:p>
            <a:pPr marL="0" indent="0">
              <a:buNone/>
            </a:pPr>
            <a:r>
              <a:rPr lang="zh-CN" altLang="en-US"/>
              <a:t>　　</a:t>
            </a:r>
            <a:endParaRPr lang="zh-CN" altLang="en-US"/>
          </a:p>
        </p:txBody>
      </p:sp>
    </p:spTree>
  </p:cSld>
  <p:clrMapOvr>
    <a:masterClrMapping/>
  </p:clrMapOvr>
  <p:transition/>
  <p:timing/>
</p:sld>
</file>

<file path=ppt/tags/tag1.xml><?xml version="1.0" encoding="utf-8"?>
<p:tagLst xmlns:p="http://schemas.openxmlformats.org/presentationml/2006/main">
  <p:tag name="AS_UNIQUEID" val="5"/>
</p:tagLst>
</file>

<file path=ppt/tags/tag10.xml><?xml version="1.0" encoding="utf-8"?>
<p:tagLst xmlns:p="http://schemas.openxmlformats.org/presentationml/2006/main">
  <p:tag name="AS_UNIQUEID" val="14"/>
</p:tagLst>
</file>

<file path=ppt/tags/tag100.xml><?xml version="1.0" encoding="utf-8"?>
<p:tagLst xmlns:p="http://schemas.openxmlformats.org/presentationml/2006/main">
  <p:tag name="AS_UNIQUEID" val="102"/>
</p:tagLst>
</file>

<file path=ppt/tags/tag101.xml><?xml version="1.0" encoding="utf-8"?>
<p:tagLst xmlns:p="http://schemas.openxmlformats.org/presentationml/2006/main">
  <p:tag name="AS_UNIQUEID" val="103"/>
</p:tagLst>
</file>

<file path=ppt/tags/tag102.xml><?xml version="1.0" encoding="utf-8"?>
<p:tagLst xmlns:p="http://schemas.openxmlformats.org/presentationml/2006/main">
  <p:tag name="AS_UNIQUEID" val="104"/>
</p:tagLst>
</file>

<file path=ppt/tags/tag103.xml><?xml version="1.0" encoding="utf-8"?>
<p:tagLst xmlns:p="http://schemas.openxmlformats.org/presentationml/2006/main">
  <p:tag name="AS_UNIQUEID" val="105"/>
</p:tagLst>
</file>

<file path=ppt/tags/tag104.xml><?xml version="1.0" encoding="utf-8"?>
<p:tagLst xmlns:p="http://schemas.openxmlformats.org/presentationml/2006/main">
  <p:tag name="AS_UNIQUEID" val="106"/>
</p:tagLst>
</file>

<file path=ppt/tags/tag105.xml><?xml version="1.0" encoding="utf-8"?>
<p:tagLst xmlns:p="http://schemas.openxmlformats.org/presentationml/2006/main">
  <p:tag name="AS_UNIQUEID" val="107"/>
</p:tagLst>
</file>

<file path=ppt/tags/tag106.xml><?xml version="1.0" encoding="utf-8"?>
<p:tagLst xmlns:p="http://schemas.openxmlformats.org/presentationml/2006/main">
  <p:tag name="AS_UNIQUEID" val="108"/>
</p:tagLst>
</file>

<file path=ppt/tags/tag107.xml><?xml version="1.0" encoding="utf-8"?>
<p:tagLst xmlns:p="http://schemas.openxmlformats.org/presentationml/2006/main">
  <p:tag name="AS_UNIQUEID" val="109"/>
</p:tagLst>
</file>

<file path=ppt/tags/tag108.xml><?xml version="1.0" encoding="utf-8"?>
<p:tagLst xmlns:p="http://schemas.openxmlformats.org/presentationml/2006/main">
  <p:tag name="AS_UNIQUEID" val="110"/>
</p:tagLst>
</file>

<file path=ppt/tags/tag109.xml><?xml version="1.0" encoding="utf-8"?>
<p:tagLst xmlns:p="http://schemas.openxmlformats.org/presentationml/2006/main">
  <p:tag name="AS_UNIQUEID" val="111"/>
</p:tagLst>
</file>

<file path=ppt/tags/tag11.xml><?xml version="1.0" encoding="utf-8"?>
<p:tagLst xmlns:p="http://schemas.openxmlformats.org/presentationml/2006/main">
  <p:tag name="AS_UNIQUEID" val="15"/>
</p:tagLst>
</file>

<file path=ppt/tags/tag110.xml><?xml version="1.0" encoding="utf-8"?>
<p:tagLst xmlns:p="http://schemas.openxmlformats.org/presentationml/2006/main">
  <p:tag name="AS_UNIQUEID" val="112"/>
</p:tagLst>
</file>

<file path=ppt/tags/tag111.xml><?xml version="1.0" encoding="utf-8"?>
<p:tagLst xmlns:p="http://schemas.openxmlformats.org/presentationml/2006/main">
  <p:tag name="AS_UNIQUEID" val="113"/>
</p:tagLst>
</file>

<file path=ppt/tags/tag112.xml><?xml version="1.0" encoding="utf-8"?>
<p:tagLst xmlns:p="http://schemas.openxmlformats.org/presentationml/2006/main">
  <p:tag name="AS_UNIQUEID" val="114"/>
</p:tagLst>
</file>

<file path=ppt/tags/tag113.xml><?xml version="1.0" encoding="utf-8"?>
<p:tagLst xmlns:p="http://schemas.openxmlformats.org/presentationml/2006/main">
  <p:tag name="AS_UNIQUEID" val="115"/>
</p:tagLst>
</file>

<file path=ppt/tags/tag114.xml><?xml version="1.0" encoding="utf-8"?>
<p:tagLst xmlns:p="http://schemas.openxmlformats.org/presentationml/2006/main">
  <p:tag name="AS_UNIQUEID" val="116"/>
</p:tagLst>
</file>

<file path=ppt/tags/tag115.xml><?xml version="1.0" encoding="utf-8"?>
<p:tagLst xmlns:p="http://schemas.openxmlformats.org/presentationml/2006/main">
  <p:tag name="AS_UNIQUEID" val="117"/>
</p:tagLst>
</file>

<file path=ppt/tags/tag116.xml><?xml version="1.0" encoding="utf-8"?>
<p:tagLst xmlns:p="http://schemas.openxmlformats.org/presentationml/2006/main">
  <p:tag name="AS_UNIQUEID" val="118"/>
</p:tagLst>
</file>

<file path=ppt/tags/tag117.xml><?xml version="1.0" encoding="utf-8"?>
<p:tagLst xmlns:p="http://schemas.openxmlformats.org/presentationml/2006/main">
  <p:tag name="AS_UNIQUEID" val="119"/>
</p:tagLst>
</file>

<file path=ppt/tags/tag118.xml><?xml version="1.0" encoding="utf-8"?>
<p:tagLst xmlns:p="http://schemas.openxmlformats.org/presentationml/2006/main">
  <p:tag name="AS_UNIQUEID" val="120"/>
</p:tagLst>
</file>

<file path=ppt/tags/tag119.xml><?xml version="1.0" encoding="utf-8"?>
<p:tagLst xmlns:p="http://schemas.openxmlformats.org/presentationml/2006/main">
  <p:tag name="AS_UNIQUEID" val="121"/>
</p:tagLst>
</file>

<file path=ppt/tags/tag12.xml><?xml version="1.0" encoding="utf-8"?>
<p:tagLst xmlns:p="http://schemas.openxmlformats.org/presentationml/2006/main">
  <p:tag name="AS_UNIQUEID" val="16"/>
</p:tagLst>
</file>

<file path=ppt/tags/tag120.xml><?xml version="1.0" encoding="utf-8"?>
<p:tagLst xmlns:p="http://schemas.openxmlformats.org/presentationml/2006/main">
  <p:tag name="AS_UNIQUEID" val="122"/>
</p:tagLst>
</file>

<file path=ppt/tags/tag121.xml><?xml version="1.0" encoding="utf-8"?>
<p:tagLst xmlns:p="http://schemas.openxmlformats.org/presentationml/2006/main">
  <p:tag name="AS_UNIQUEID" val="123"/>
</p:tagLst>
</file>

<file path=ppt/tags/tag122.xml><?xml version="1.0" encoding="utf-8"?>
<p:tagLst xmlns:p="http://schemas.openxmlformats.org/presentationml/2006/main">
  <p:tag name="AS_UNIQUEID" val="124"/>
</p:tagLst>
</file>

<file path=ppt/tags/tag123.xml><?xml version="1.0" encoding="utf-8"?>
<p:tagLst xmlns:p="http://schemas.openxmlformats.org/presentationml/2006/main">
  <p:tag name="AS_UNIQUEID" val="125"/>
</p:tagLst>
</file>

<file path=ppt/tags/tag124.xml><?xml version="1.0" encoding="utf-8"?>
<p:tagLst xmlns:p="http://schemas.openxmlformats.org/presentationml/2006/main">
  <p:tag name="AS_UNIQUEID" val="126"/>
</p:tagLst>
</file>

<file path=ppt/tags/tag125.xml><?xml version="1.0" encoding="utf-8"?>
<p:tagLst xmlns:p="http://schemas.openxmlformats.org/presentationml/2006/main">
  <p:tag name="AS_UNIQUEID" val="127"/>
</p:tagLst>
</file>

<file path=ppt/tags/tag126.xml><?xml version="1.0" encoding="utf-8"?>
<p:tagLst xmlns:p="http://schemas.openxmlformats.org/presentationml/2006/main">
  <p:tag name="AS_UNIQUEID" val="128"/>
</p:tagLst>
</file>

<file path=ppt/tags/tag127.xml><?xml version="1.0" encoding="utf-8"?>
<p:tagLst xmlns:p="http://schemas.openxmlformats.org/presentationml/2006/main">
  <p:tag name="AS_UNIQUEID" val="129"/>
</p:tagLst>
</file>

<file path=ppt/tags/tag128.xml><?xml version="1.0" encoding="utf-8"?>
<p:tagLst xmlns:p="http://schemas.openxmlformats.org/presentationml/2006/main">
  <p:tag name="AS_UNIQUEID" val="130"/>
</p:tagLst>
</file>

<file path=ppt/tags/tag129.xml><?xml version="1.0" encoding="utf-8"?>
<p:tagLst xmlns:p="http://schemas.openxmlformats.org/presentationml/2006/main">
  <p:tag name="AS_UNIQUEID" val="131"/>
</p:tagLst>
</file>

<file path=ppt/tags/tag13.xml><?xml version="1.0" encoding="utf-8"?>
<p:tagLst xmlns:p="http://schemas.openxmlformats.org/presentationml/2006/main">
  <p:tag name="AS_UNIQUEID" val="17"/>
</p:tagLst>
</file>

<file path=ppt/tags/tag130.xml><?xml version="1.0" encoding="utf-8"?>
<p:tagLst xmlns:p="http://schemas.openxmlformats.org/presentationml/2006/main">
  <p:tag name="AS_UNIQUEID" val="132"/>
</p:tagLst>
</file>

<file path=ppt/tags/tag131.xml><?xml version="1.0" encoding="utf-8"?>
<p:tagLst xmlns:p="http://schemas.openxmlformats.org/presentationml/2006/main">
  <p:tag name="AS_UNIQUEID" val="133"/>
</p:tagLst>
</file>

<file path=ppt/tags/tag132.xml><?xml version="1.0" encoding="utf-8"?>
<p:tagLst xmlns:p="http://schemas.openxmlformats.org/presentationml/2006/main">
  <p:tag name="AS_UNIQUEID" val="134"/>
</p:tagLst>
</file>

<file path=ppt/tags/tag133.xml><?xml version="1.0" encoding="utf-8"?>
<p:tagLst xmlns:p="http://schemas.openxmlformats.org/presentationml/2006/main">
  <p:tag name="AS_UNIQUEID" val="135"/>
</p:tagLst>
</file>

<file path=ppt/tags/tag134.xml><?xml version="1.0" encoding="utf-8"?>
<p:tagLst xmlns:p="http://schemas.openxmlformats.org/presentationml/2006/main">
  <p:tag name="AS_UNIQUEID" val="136"/>
</p:tagLst>
</file>

<file path=ppt/tags/tag135.xml><?xml version="1.0" encoding="utf-8"?>
<p:tagLst xmlns:p="http://schemas.openxmlformats.org/presentationml/2006/main">
  <p:tag name="AS_UNIQUEID" val="137"/>
</p:tagLst>
</file>

<file path=ppt/tags/tag136.xml><?xml version="1.0" encoding="utf-8"?>
<p:tagLst xmlns:p="http://schemas.openxmlformats.org/presentationml/2006/main">
  <p:tag name="AS_UNIQUEID" val="138"/>
</p:tagLst>
</file>

<file path=ppt/tags/tag137.xml><?xml version="1.0" encoding="utf-8"?>
<p:tagLst xmlns:p="http://schemas.openxmlformats.org/presentationml/2006/main">
  <p:tag name="AS_UNIQUEID" val="139"/>
</p:tagLst>
</file>

<file path=ppt/tags/tag138.xml><?xml version="1.0" encoding="utf-8"?>
<p:tagLst xmlns:p="http://schemas.openxmlformats.org/presentationml/2006/main">
  <p:tag name="AS_UNIQUEID" val="140"/>
</p:tagLst>
</file>

<file path=ppt/tags/tag139.xml><?xml version="1.0" encoding="utf-8"?>
<p:tagLst xmlns:p="http://schemas.openxmlformats.org/presentationml/2006/main">
  <p:tag name="AS_UNIQUEID" val="141"/>
</p:tagLst>
</file>

<file path=ppt/tags/tag14.xml><?xml version="1.0" encoding="utf-8"?>
<p:tagLst xmlns:p="http://schemas.openxmlformats.org/presentationml/2006/main">
  <p:tag name="AS_UNIQUEID" val="18"/>
</p:tagLst>
</file>

<file path=ppt/tags/tag140.xml><?xml version="1.0" encoding="utf-8"?>
<p:tagLst xmlns:p="http://schemas.openxmlformats.org/presentationml/2006/main">
  <p:tag name="AS_UNIQUEID" val="142"/>
</p:tagLst>
</file>

<file path=ppt/tags/tag141.xml><?xml version="1.0" encoding="utf-8"?>
<p:tagLst xmlns:p="http://schemas.openxmlformats.org/presentationml/2006/main">
  <p:tag name="AS_UNIQUEID" val="143"/>
</p:tagLst>
</file>

<file path=ppt/tags/tag142.xml><?xml version="1.0" encoding="utf-8"?>
<p:tagLst xmlns:p="http://schemas.openxmlformats.org/presentationml/2006/main">
  <p:tag name="AS_UNIQUEID" val="144"/>
</p:tagLst>
</file>

<file path=ppt/tags/tag143.xml><?xml version="1.0" encoding="utf-8"?>
<p:tagLst xmlns:p="http://schemas.openxmlformats.org/presentationml/2006/main">
  <p:tag name="AS_UNIQUEID" val="145"/>
</p:tagLst>
</file>

<file path=ppt/tags/tag144.xml><?xml version="1.0" encoding="utf-8"?>
<p:tagLst xmlns:p="http://schemas.openxmlformats.org/presentationml/2006/main">
  <p:tag name="AS_UNIQUEID" val="146"/>
</p:tagLst>
</file>

<file path=ppt/tags/tag145.xml><?xml version="1.0" encoding="utf-8"?>
<p:tagLst xmlns:p="http://schemas.openxmlformats.org/presentationml/2006/main">
  <p:tag name="AS_UNIQUEID" val="147"/>
</p:tagLst>
</file>

<file path=ppt/tags/tag146.xml><?xml version="1.0" encoding="utf-8"?>
<p:tagLst xmlns:p="http://schemas.openxmlformats.org/presentationml/2006/main">
  <p:tag name="AS_UNIQUEID" val="148"/>
</p:tagLst>
</file>

<file path=ppt/tags/tag147.xml><?xml version="1.0" encoding="utf-8"?>
<p:tagLst xmlns:p="http://schemas.openxmlformats.org/presentationml/2006/main">
  <p:tag name="AS_UNIQUEID" val="149"/>
</p:tagLst>
</file>

<file path=ppt/tags/tag148.xml><?xml version="1.0" encoding="utf-8"?>
<p:tagLst xmlns:p="http://schemas.openxmlformats.org/presentationml/2006/main">
  <p:tag name="AS_UNIQUEID" val="150"/>
</p:tagLst>
</file>

<file path=ppt/tags/tag149.xml><?xml version="1.0" encoding="utf-8"?>
<p:tagLst xmlns:p="http://schemas.openxmlformats.org/presentationml/2006/main">
  <p:tag name="AS_UNIQUEID" val="151"/>
</p:tagLst>
</file>

<file path=ppt/tags/tag15.xml><?xml version="1.0" encoding="utf-8"?>
<p:tagLst xmlns:p="http://schemas.openxmlformats.org/presentationml/2006/main">
  <p:tag name="AS_UNIQUEID" val="19"/>
</p:tagLst>
</file>

<file path=ppt/tags/tag150.xml><?xml version="1.0" encoding="utf-8"?>
<p:tagLst xmlns:p="http://schemas.openxmlformats.org/presentationml/2006/main">
  <p:tag name="AS_UNIQUEID" val="152"/>
</p:tagLst>
</file>

<file path=ppt/tags/tag151.xml><?xml version="1.0" encoding="utf-8"?>
<p:tagLst xmlns:p="http://schemas.openxmlformats.org/presentationml/2006/main">
  <p:tag name="AS_UNIQUEID" val="153"/>
</p:tagLst>
</file>

<file path=ppt/tags/tag152.xml><?xml version="1.0" encoding="utf-8"?>
<p:tagLst xmlns:p="http://schemas.openxmlformats.org/presentationml/2006/main">
  <p:tag name="AS_UNIQUEID" val="154"/>
</p:tagLst>
</file>

<file path=ppt/tags/tag153.xml><?xml version="1.0" encoding="utf-8"?>
<p:tagLst xmlns:p="http://schemas.openxmlformats.org/presentationml/2006/main">
  <p:tag name="AS_UNIQUEID" val="155"/>
</p:tagLst>
</file>

<file path=ppt/tags/tag154.xml><?xml version="1.0" encoding="utf-8"?>
<p:tagLst xmlns:p="http://schemas.openxmlformats.org/presentationml/2006/main">
  <p:tag name="AS_UNIQUEID" val="156"/>
</p:tagLst>
</file>

<file path=ppt/tags/tag155.xml><?xml version="1.0" encoding="utf-8"?>
<p:tagLst xmlns:p="http://schemas.openxmlformats.org/presentationml/2006/main">
  <p:tag name="AS_UNIQUEID" val="157"/>
</p:tagLst>
</file>

<file path=ppt/tags/tag156.xml><?xml version="1.0" encoding="utf-8"?>
<p:tagLst xmlns:p="http://schemas.openxmlformats.org/presentationml/2006/main">
  <p:tag name="AS_UNIQUEID" val="158"/>
</p:tagLst>
</file>

<file path=ppt/tags/tag157.xml><?xml version="1.0" encoding="utf-8"?>
<p:tagLst xmlns:p="http://schemas.openxmlformats.org/presentationml/2006/main">
  <p:tag name="AS_UNIQUEID" val="159"/>
</p:tagLst>
</file>

<file path=ppt/tags/tag158.xml><?xml version="1.0" encoding="utf-8"?>
<p:tagLst xmlns:p="http://schemas.openxmlformats.org/presentationml/2006/main">
  <p:tag name="AS_UNIQUEID" val="160"/>
</p:tagLst>
</file>

<file path=ppt/tags/tag159.xml><?xml version="1.0" encoding="utf-8"?>
<p:tagLst xmlns:p="http://schemas.openxmlformats.org/presentationml/2006/main">
  <p:tag name="AS_UNIQUEID" val="161"/>
</p:tagLst>
</file>

<file path=ppt/tags/tag16.xml><?xml version="1.0" encoding="utf-8"?>
<p:tagLst xmlns:p="http://schemas.openxmlformats.org/presentationml/2006/main">
  <p:tag name="AS_UNIQUEID" val="20"/>
</p:tagLst>
</file>

<file path=ppt/tags/tag160.xml><?xml version="1.0" encoding="utf-8"?>
<p:tagLst xmlns:p="http://schemas.openxmlformats.org/presentationml/2006/main">
  <p:tag name="AS_UNIQUEID" val="162"/>
</p:tagLst>
</file>

<file path=ppt/tags/tag161.xml><?xml version="1.0" encoding="utf-8"?>
<p:tagLst xmlns:p="http://schemas.openxmlformats.org/presentationml/2006/main">
  <p:tag name="AS_UNIQUEID" val="163"/>
</p:tagLst>
</file>

<file path=ppt/tags/tag162.xml><?xml version="1.0" encoding="utf-8"?>
<p:tagLst xmlns:p="http://schemas.openxmlformats.org/presentationml/2006/main">
  <p:tag name="AS_UNIQUEID" val="164"/>
</p:tagLst>
</file>

<file path=ppt/tags/tag163.xml><?xml version="1.0" encoding="utf-8"?>
<p:tagLst xmlns:p="http://schemas.openxmlformats.org/presentationml/2006/main">
  <p:tag name="AS_UNIQUEID" val="165"/>
</p:tagLst>
</file>

<file path=ppt/tags/tag164.xml><?xml version="1.0" encoding="utf-8"?>
<p:tagLst xmlns:p="http://schemas.openxmlformats.org/presentationml/2006/main">
  <p:tag name="AS_UNIQUEID" val="166"/>
</p:tagLst>
</file>

<file path=ppt/tags/tag165.xml><?xml version="1.0" encoding="utf-8"?>
<p:tagLst xmlns:p="http://schemas.openxmlformats.org/presentationml/2006/main">
  <p:tag name="AS_UNIQUEID" val="167"/>
</p:tagLst>
</file>

<file path=ppt/tags/tag166.xml><?xml version="1.0" encoding="utf-8"?>
<p:tagLst xmlns:p="http://schemas.openxmlformats.org/presentationml/2006/main">
  <p:tag name="AS_OS" val="Unix 3.10 unknown"/>
  <p:tag name="AS_RELEASE_DATE" val="2020.11.30"/>
  <p:tag name="AS_TITLE" val="Aspose.Slides for Java"/>
  <p:tag name="AS_VERSION" val="20.11"/>
</p:tagLst>
</file>

<file path=ppt/tags/tag17.xml><?xml version="1.0" encoding="utf-8"?>
<p:tagLst xmlns:p="http://schemas.openxmlformats.org/presentationml/2006/main">
  <p:tag name="AS_UNIQUEID" val="21"/>
</p:tagLst>
</file>

<file path=ppt/tags/tag18.xml><?xml version="1.0" encoding="utf-8"?>
<p:tagLst xmlns:p="http://schemas.openxmlformats.org/presentationml/2006/main">
  <p:tag name="AS_UNIQUEID" val="22"/>
</p:tagLst>
</file>

<file path=ppt/tags/tag19.xml><?xml version="1.0" encoding="utf-8"?>
<p:tagLst xmlns:p="http://schemas.openxmlformats.org/presentationml/2006/main">
  <p:tag name="AS_UNIQUEID" val="23"/>
</p:tagLst>
</file>

<file path=ppt/tags/tag2.xml><?xml version="1.0" encoding="utf-8"?>
<p:tagLst xmlns:p="http://schemas.openxmlformats.org/presentationml/2006/main">
  <p:tag name="AS_UNIQUEID" val="6"/>
</p:tagLst>
</file>

<file path=ppt/tags/tag20.xml><?xml version="1.0" encoding="utf-8"?>
<p:tagLst xmlns:p="http://schemas.openxmlformats.org/presentationml/2006/main">
  <p:tag name="AS_UNIQUEID" val="24"/>
</p:tagLst>
</file>

<file path=ppt/tags/tag21.xml><?xml version="1.0" encoding="utf-8"?>
<p:tagLst xmlns:p="http://schemas.openxmlformats.org/presentationml/2006/main">
  <p:tag name="AS_UNIQUEID" val="25"/>
</p:tagLst>
</file>

<file path=ppt/tags/tag22.xml><?xml version="1.0" encoding="utf-8"?>
<p:tagLst xmlns:p="http://schemas.openxmlformats.org/presentationml/2006/main">
  <p:tag name="AS_UNIQUEID" val="26"/>
</p:tagLst>
</file>

<file path=ppt/tags/tag23.xml><?xml version="1.0" encoding="utf-8"?>
<p:tagLst xmlns:p="http://schemas.openxmlformats.org/presentationml/2006/main">
  <p:tag name="AS_UNIQUEID" val="27"/>
</p:tagLst>
</file>

<file path=ppt/tags/tag24.xml><?xml version="1.0" encoding="utf-8"?>
<p:tagLst xmlns:p="http://schemas.openxmlformats.org/presentationml/2006/main">
  <p:tag name="AS_UNIQUEID" val="28"/>
</p:tagLst>
</file>

<file path=ppt/tags/tag25.xml><?xml version="1.0" encoding="utf-8"?>
<p:tagLst xmlns:p="http://schemas.openxmlformats.org/presentationml/2006/main">
  <p:tag name="AS_UNIQUEID" val="29"/>
</p:tagLst>
</file>

<file path=ppt/tags/tag26.xml><?xml version="1.0" encoding="utf-8"?>
<p:tagLst xmlns:p="http://schemas.openxmlformats.org/presentationml/2006/main">
  <p:tag name="AS_UNIQUEID" val="30"/>
</p:tagLst>
</file>

<file path=ppt/tags/tag27.xml><?xml version="1.0" encoding="utf-8"?>
<p:tagLst xmlns:p="http://schemas.openxmlformats.org/presentationml/2006/main">
  <p:tag name="AS_UNIQUEID" val="31"/>
</p:tagLst>
</file>

<file path=ppt/tags/tag28.xml><?xml version="1.0" encoding="utf-8"?>
<p:tagLst xmlns:p="http://schemas.openxmlformats.org/presentationml/2006/main">
  <p:tag name="AS_UNIQUEID" val="32"/>
</p:tagLst>
</file>

<file path=ppt/tags/tag29.xml><?xml version="1.0" encoding="utf-8"?>
<p:tagLst xmlns:p="http://schemas.openxmlformats.org/presentationml/2006/main">
  <p:tag name="AS_UNIQUEID" val="33"/>
</p:tagLst>
</file>

<file path=ppt/tags/tag3.xml><?xml version="1.0" encoding="utf-8"?>
<p:tagLst xmlns:p="http://schemas.openxmlformats.org/presentationml/2006/main">
  <p:tag name="AS_UNIQUEID" val="7"/>
</p:tagLst>
</file>

<file path=ppt/tags/tag30.xml><?xml version="1.0" encoding="utf-8"?>
<p:tagLst xmlns:p="http://schemas.openxmlformats.org/presentationml/2006/main">
  <p:tag name="AS_UNIQUEID" val="34"/>
</p:tagLst>
</file>

<file path=ppt/tags/tag31.xml><?xml version="1.0" encoding="utf-8"?>
<p:tagLst xmlns:p="http://schemas.openxmlformats.org/presentationml/2006/main">
  <p:tag name="AS_UNIQUEID" val="35"/>
</p:tagLst>
</file>

<file path=ppt/tags/tag32.xml><?xml version="1.0" encoding="utf-8"?>
<p:tagLst xmlns:p="http://schemas.openxmlformats.org/presentationml/2006/main">
  <p:tag name="AS_UNIQUEID" val="36"/>
</p:tagLst>
</file>

<file path=ppt/tags/tag33.xml><?xml version="1.0" encoding="utf-8"?>
<p:tagLst xmlns:p="http://schemas.openxmlformats.org/presentationml/2006/main">
  <p:tag name="AS_UNIQUEID" val="37"/>
</p:tagLst>
</file>

<file path=ppt/tags/tag34.xml><?xml version="1.0" encoding="utf-8"?>
<p:tagLst xmlns:p="http://schemas.openxmlformats.org/presentationml/2006/main">
  <p:tag name="AS_UNIQUEID" val="38"/>
</p:tagLst>
</file>

<file path=ppt/tags/tag35.xml><?xml version="1.0" encoding="utf-8"?>
<p:tagLst xmlns:p="http://schemas.openxmlformats.org/presentationml/2006/main">
  <p:tag name="AS_UNIQUEID" val="39"/>
</p:tagLst>
</file>

<file path=ppt/tags/tag36.xml><?xml version="1.0" encoding="utf-8"?>
<p:tagLst xmlns:p="http://schemas.openxmlformats.org/presentationml/2006/main">
  <p:tag name="AS_UNIQUEID" val="40"/>
</p:tagLst>
</file>

<file path=ppt/tags/tag37.xml><?xml version="1.0" encoding="utf-8"?>
<p:tagLst xmlns:p="http://schemas.openxmlformats.org/presentationml/2006/main">
  <p:tag name="AS_UNIQUEID" val="41"/>
</p:tagLst>
</file>

<file path=ppt/tags/tag38.xml><?xml version="1.0" encoding="utf-8"?>
<p:tagLst xmlns:p="http://schemas.openxmlformats.org/presentationml/2006/main">
  <p:tag name="AS_UNIQUEID" val="42"/>
</p:tagLst>
</file>

<file path=ppt/tags/tag39.xml><?xml version="1.0" encoding="utf-8"?>
<p:tagLst xmlns:p="http://schemas.openxmlformats.org/presentationml/2006/main">
  <p:tag name="AS_UNIQUEID" val="43"/>
</p:tagLst>
</file>

<file path=ppt/tags/tag4.xml><?xml version="1.0" encoding="utf-8"?>
<p:tagLst xmlns:p="http://schemas.openxmlformats.org/presentationml/2006/main">
  <p:tag name="AS_UNIQUEID" val="8"/>
</p:tagLst>
</file>

<file path=ppt/tags/tag40.xml><?xml version="1.0" encoding="utf-8"?>
<p:tagLst xmlns:p="http://schemas.openxmlformats.org/presentationml/2006/main">
  <p:tag name="AS_UNIQUEID" val="44"/>
</p:tagLst>
</file>

<file path=ppt/tags/tag41.xml><?xml version="1.0" encoding="utf-8"?>
<p:tagLst xmlns:p="http://schemas.openxmlformats.org/presentationml/2006/main">
  <p:tag name="AS_UNIQUEID" val="45"/>
</p:tagLst>
</file>

<file path=ppt/tags/tag42.xml><?xml version="1.0" encoding="utf-8"?>
<p:tagLst xmlns:p="http://schemas.openxmlformats.org/presentationml/2006/main">
  <p:tag name="AS_UNIQUEID" val="46"/>
</p:tagLst>
</file>

<file path=ppt/tags/tag43.xml><?xml version="1.0" encoding="utf-8"?>
<p:tagLst xmlns:p="http://schemas.openxmlformats.org/presentationml/2006/main">
  <p:tag name="AS_UNIQUEID" val="47"/>
</p:tagLst>
</file>

<file path=ppt/tags/tag44.xml><?xml version="1.0" encoding="utf-8"?>
<p:tagLst xmlns:p="http://schemas.openxmlformats.org/presentationml/2006/main">
  <p:tag name="AS_UNIQUEID" val="48"/>
</p:tagLst>
</file>

<file path=ppt/tags/tag45.xml><?xml version="1.0" encoding="utf-8"?>
<p:tagLst xmlns:p="http://schemas.openxmlformats.org/presentationml/2006/main">
  <p:tag name="AS_UNIQUEID" val="49"/>
</p:tagLst>
</file>

<file path=ppt/tags/tag46.xml><?xml version="1.0" encoding="utf-8"?>
<p:tagLst xmlns:p="http://schemas.openxmlformats.org/presentationml/2006/main">
  <p:tag name="AS_UNIQUEID" val="50"/>
</p:tagLst>
</file>

<file path=ppt/tags/tag47.xml><?xml version="1.0" encoding="utf-8"?>
<p:tagLst xmlns:p="http://schemas.openxmlformats.org/presentationml/2006/main">
  <p:tag name="AS_UNIQUEID" val="51"/>
</p:tagLst>
</file>

<file path=ppt/tags/tag48.xml><?xml version="1.0" encoding="utf-8"?>
<p:tagLst xmlns:p="http://schemas.openxmlformats.org/presentationml/2006/main">
  <p:tag name="AS_UNIQUEID" val="52"/>
</p:tagLst>
</file>

<file path=ppt/tags/tag49.xml><?xml version="1.0" encoding="utf-8"?>
<p:tagLst xmlns:p="http://schemas.openxmlformats.org/presentationml/2006/main">
  <p:tag name="AS_UNIQUEID" val="53"/>
</p:tagLst>
</file>

<file path=ppt/tags/tag5.xml><?xml version="1.0" encoding="utf-8"?>
<p:tagLst xmlns:p="http://schemas.openxmlformats.org/presentationml/2006/main">
  <p:tag name="AS_UNIQUEID" val="9"/>
</p:tagLst>
</file>

<file path=ppt/tags/tag50.xml><?xml version="1.0" encoding="utf-8"?>
<p:tagLst xmlns:p="http://schemas.openxmlformats.org/presentationml/2006/main">
  <p:tag name="AS_UNIQUEID" val="54"/>
</p:tagLst>
</file>

<file path=ppt/tags/tag51.xml><?xml version="1.0" encoding="utf-8"?>
<p:tagLst xmlns:p="http://schemas.openxmlformats.org/presentationml/2006/main">
  <p:tag name="AS_UNIQUEID" val="55"/>
</p:tagLst>
</file>

<file path=ppt/tags/tag52.xml><?xml version="1.0" encoding="utf-8"?>
<p:tagLst xmlns:p="http://schemas.openxmlformats.org/presentationml/2006/main">
  <p:tag name="AS_UNIQUEID" val="56"/>
</p:tagLst>
</file>

<file path=ppt/tags/tag53.xml><?xml version="1.0" encoding="utf-8"?>
<p:tagLst xmlns:p="http://schemas.openxmlformats.org/presentationml/2006/main">
  <p:tag name="AS_UNIQUEID" val="57"/>
</p:tagLst>
</file>

<file path=ppt/tags/tag54.xml><?xml version="1.0" encoding="utf-8"?>
<p:tagLst xmlns:p="http://schemas.openxmlformats.org/presentationml/2006/main">
  <p:tag name="AS_UNIQUEID" val="58"/>
</p:tagLst>
</file>

<file path=ppt/tags/tag55.xml><?xml version="1.0" encoding="utf-8"?>
<p:tagLst xmlns:p="http://schemas.openxmlformats.org/presentationml/2006/main">
  <p:tag name="AS_UNIQUEID" val="59"/>
</p:tagLst>
</file>

<file path=ppt/tags/tag56.xml><?xml version="1.0" encoding="utf-8"?>
<p:tagLst xmlns:p="http://schemas.openxmlformats.org/presentationml/2006/main">
  <p:tag name="AS_UNIQUEID" val="60"/>
</p:tagLst>
</file>

<file path=ppt/tags/tag57.xml><?xml version="1.0" encoding="utf-8"?>
<p:tagLst xmlns:p="http://schemas.openxmlformats.org/presentationml/2006/main">
  <p:tag name="AS_UNIQUEID" val="61"/>
</p:tagLst>
</file>

<file path=ppt/tags/tag58.xml><?xml version="1.0" encoding="utf-8"?>
<p:tagLst xmlns:p="http://schemas.openxmlformats.org/presentationml/2006/main">
  <p:tag name="AS_UNIQUEID" val="62"/>
</p:tagLst>
</file>

<file path=ppt/tags/tag59.xml><?xml version="1.0" encoding="utf-8"?>
<p:tagLst xmlns:p="http://schemas.openxmlformats.org/presentationml/2006/main">
  <p:tag name="AS_UNIQUEID" val="63"/>
</p:tagLst>
</file>

<file path=ppt/tags/tag6.xml><?xml version="1.0" encoding="utf-8"?>
<p:tagLst xmlns:p="http://schemas.openxmlformats.org/presentationml/2006/main">
  <p:tag name="AS_UNIQUEID" val="10"/>
</p:tagLst>
</file>

<file path=ppt/tags/tag60.xml><?xml version="1.0" encoding="utf-8"?>
<p:tagLst xmlns:p="http://schemas.openxmlformats.org/presentationml/2006/main">
  <p:tag name="AS_UNIQUEID" val="64"/>
</p:tagLst>
</file>

<file path=ppt/tags/tag61.xml><?xml version="1.0" encoding="utf-8"?>
<p:tagLst xmlns:p="http://schemas.openxmlformats.org/presentationml/2006/main">
  <p:tag name="AS_UNIQUEID" val="65"/>
</p:tagLst>
</file>

<file path=ppt/tags/tag62.xml><?xml version="1.0" encoding="utf-8"?>
<p:tagLst xmlns:p="http://schemas.openxmlformats.org/presentationml/2006/main">
  <p:tag name="AS_UNIQUEID" val="66"/>
</p:tagLst>
</file>

<file path=ppt/tags/tag63.xml><?xml version="1.0" encoding="utf-8"?>
<p:tagLst xmlns:p="http://schemas.openxmlformats.org/presentationml/2006/main">
  <p:tag name="AS_UNIQUEID" val="67"/>
</p:tagLst>
</file>

<file path=ppt/tags/tag64.xml><?xml version="1.0" encoding="utf-8"?>
<p:tagLst xmlns:p="http://schemas.openxmlformats.org/presentationml/2006/main">
  <p:tag name="AS_UNIQUEID" val="68"/>
</p:tagLst>
</file>

<file path=ppt/tags/tag65.xml><?xml version="1.0" encoding="utf-8"?>
<p:tagLst xmlns:p="http://schemas.openxmlformats.org/presentationml/2006/main">
  <p:tag name="AS_UNIQUEID" val="69"/>
</p:tagLst>
</file>

<file path=ppt/tags/tag66.xml><?xml version="1.0" encoding="utf-8"?>
<p:tagLst xmlns:p="http://schemas.openxmlformats.org/presentationml/2006/main">
  <p:tag name="AS_UNIQUEID" val="70"/>
</p:tagLst>
</file>

<file path=ppt/tags/tag67.xml><?xml version="1.0" encoding="utf-8"?>
<p:tagLst xmlns:p="http://schemas.openxmlformats.org/presentationml/2006/main">
  <p:tag name="AS_UNIQUEID" val="71"/>
</p:tagLst>
</file>

<file path=ppt/tags/tag68.xml><?xml version="1.0" encoding="utf-8"?>
<p:tagLst xmlns:p="http://schemas.openxmlformats.org/presentationml/2006/main">
  <p:tag name="AS_UNIQUEID" val="72"/>
</p:tagLst>
</file>

<file path=ppt/tags/tag69.xml><?xml version="1.0" encoding="utf-8"?>
<p:tagLst xmlns:p="http://schemas.openxmlformats.org/presentationml/2006/main">
  <p:tag name="AS_UNIQUEID" val="73"/>
</p:tagLst>
</file>

<file path=ppt/tags/tag7.xml><?xml version="1.0" encoding="utf-8"?>
<p:tagLst xmlns:p="http://schemas.openxmlformats.org/presentationml/2006/main">
  <p:tag name="AS_UNIQUEID" val="11"/>
</p:tagLst>
</file>

<file path=ppt/tags/tag70.xml><?xml version="1.0" encoding="utf-8"?>
<p:tagLst xmlns:p="http://schemas.openxmlformats.org/presentationml/2006/main">
  <p:tag name="AS_UNIQUEID" val="74"/>
</p:tagLst>
</file>

<file path=ppt/tags/tag71.xml><?xml version="1.0" encoding="utf-8"?>
<p:tagLst xmlns:p="http://schemas.openxmlformats.org/presentationml/2006/main">
  <p:tag name="AS_UNIQUEID" val="75"/>
</p:tagLst>
</file>

<file path=ppt/tags/tag72.xml><?xml version="1.0" encoding="utf-8"?>
<p:tagLst xmlns:p="http://schemas.openxmlformats.org/presentationml/2006/main">
  <p:tag name="AS_UNIQUEID" val="76"/>
</p:tagLst>
</file>

<file path=ppt/tags/tag73.xml><?xml version="1.0" encoding="utf-8"?>
<p:tagLst xmlns:p="http://schemas.openxmlformats.org/presentationml/2006/main">
  <p:tag name="AS_UNIQUEID" val="77"/>
</p:tagLst>
</file>

<file path=ppt/tags/tag74.xml><?xml version="1.0" encoding="utf-8"?>
<p:tagLst xmlns:p="http://schemas.openxmlformats.org/presentationml/2006/main">
  <p:tag name="AS_UNIQUEID" val="78"/>
</p:tagLst>
</file>

<file path=ppt/tags/tag75.xml><?xml version="1.0" encoding="utf-8"?>
<p:tagLst xmlns:p="http://schemas.openxmlformats.org/presentationml/2006/main">
  <p:tag name="AS_UNIQUEID" val="79"/>
</p:tagLst>
</file>

<file path=ppt/tags/tag76.xml><?xml version="1.0" encoding="utf-8"?>
<p:tagLst xmlns:p="http://schemas.openxmlformats.org/presentationml/2006/main">
  <p:tag name="AS_UNIQUEID" val="80"/>
</p:tagLst>
</file>

<file path=ppt/tags/tag77.xml><?xml version="1.0" encoding="utf-8"?>
<p:tagLst xmlns:p="http://schemas.openxmlformats.org/presentationml/2006/main">
  <p:tag name="AS_UNIQUEID" val="81"/>
</p:tagLst>
</file>

<file path=ppt/tags/tag78.xml><?xml version="1.0" encoding="utf-8"?>
<p:tagLst xmlns:p="http://schemas.openxmlformats.org/presentationml/2006/main">
  <p:tag name="AS_UNIQUEID" val="82"/>
</p:tagLst>
</file>

<file path=ppt/tags/tag79.xml><?xml version="1.0" encoding="utf-8"?>
<p:tagLst xmlns:p="http://schemas.openxmlformats.org/presentationml/2006/main">
  <p:tag name="AS_UNIQUEID" val="83"/>
</p:tagLst>
</file>

<file path=ppt/tags/tag8.xml><?xml version="1.0" encoding="utf-8"?>
<p:tagLst xmlns:p="http://schemas.openxmlformats.org/presentationml/2006/main">
  <p:tag name="AS_UNIQUEID" val="12"/>
</p:tagLst>
</file>

<file path=ppt/tags/tag80.xml><?xml version="1.0" encoding="utf-8"?>
<p:tagLst xmlns:p="http://schemas.openxmlformats.org/presentationml/2006/main">
  <p:tag name="AS_UNIQUEID" val="84"/>
</p:tagLst>
</file>

<file path=ppt/tags/tag81.xml><?xml version="1.0" encoding="utf-8"?>
<p:tagLst xmlns:p="http://schemas.openxmlformats.org/presentationml/2006/main">
  <p:tag name="AS_UNIQUEID" val="85"/>
</p:tagLst>
</file>

<file path=ppt/tags/tag82.xml><?xml version="1.0" encoding="utf-8"?>
<p:tagLst xmlns:p="http://schemas.openxmlformats.org/presentationml/2006/main">
  <p:tag name="AS_UNIQUEID" val="86"/>
</p:tagLst>
</file>

<file path=ppt/tags/tag83.xml><?xml version="1.0" encoding="utf-8"?>
<p:tagLst xmlns:p="http://schemas.openxmlformats.org/presentationml/2006/main">
  <p:tag name="AS_UNIQUEID" val="87"/>
</p:tagLst>
</file>

<file path=ppt/tags/tag84.xml><?xml version="1.0" encoding="utf-8"?>
<p:tagLst xmlns:p="http://schemas.openxmlformats.org/presentationml/2006/main">
  <p:tag name="AS_UNIQUEID" val="88"/>
</p:tagLst>
</file>

<file path=ppt/tags/tag85.xml><?xml version="1.0" encoding="utf-8"?>
<p:tagLst xmlns:p="http://schemas.openxmlformats.org/presentationml/2006/main">
  <p:tag name="AS_UNIQUEID" val="89"/>
</p:tagLst>
</file>

<file path=ppt/tags/tag86.xml><?xml version="1.0" encoding="utf-8"?>
<p:tagLst xmlns:p="http://schemas.openxmlformats.org/presentationml/2006/main">
  <p:tag name="AS_UNIQUEID" val="90"/>
</p:tagLst>
</file>

<file path=ppt/tags/tag87.xml><?xml version="1.0" encoding="utf-8"?>
<p:tagLst xmlns:p="http://schemas.openxmlformats.org/presentationml/2006/main">
  <p:tag name="AS_UNIQUEID" val="3"/>
</p:tagLst>
</file>

<file path=ppt/tags/tag88.xml><?xml version="1.0" encoding="utf-8"?>
<p:tagLst xmlns:p="http://schemas.openxmlformats.org/presentationml/2006/main">
  <p:tag name="AS_UNIQUEID" val="4"/>
</p:tagLst>
</file>

<file path=ppt/tags/tag89.xml><?xml version="1.0" encoding="utf-8"?>
<p:tagLst xmlns:p="http://schemas.openxmlformats.org/presentationml/2006/main">
  <p:tag name="AS_UNIQUEID" val="91"/>
</p:tagLst>
</file>

<file path=ppt/tags/tag9.xml><?xml version="1.0" encoding="utf-8"?>
<p:tagLst xmlns:p="http://schemas.openxmlformats.org/presentationml/2006/main">
  <p:tag name="AS_UNIQUEID" val="13"/>
</p:tagLst>
</file>

<file path=ppt/tags/tag90.xml><?xml version="1.0" encoding="utf-8"?>
<p:tagLst xmlns:p="http://schemas.openxmlformats.org/presentationml/2006/main">
  <p:tag name="AS_UNIQUEID" val="92"/>
</p:tagLst>
</file>

<file path=ppt/tags/tag91.xml><?xml version="1.0" encoding="utf-8"?>
<p:tagLst xmlns:p="http://schemas.openxmlformats.org/presentationml/2006/main">
  <p:tag name="AS_UNIQUEID" val="93"/>
</p:tagLst>
</file>

<file path=ppt/tags/tag92.xml><?xml version="1.0" encoding="utf-8"?>
<p:tagLst xmlns:p="http://schemas.openxmlformats.org/presentationml/2006/main">
  <p:tag name="AS_UNIQUEID" val="94"/>
</p:tagLst>
</file>

<file path=ppt/tags/tag93.xml><?xml version="1.0" encoding="utf-8"?>
<p:tagLst xmlns:p="http://schemas.openxmlformats.org/presentationml/2006/main">
  <p:tag name="AS_UNIQUEID" val="95"/>
</p:tagLst>
</file>

<file path=ppt/tags/tag94.xml><?xml version="1.0" encoding="utf-8"?>
<p:tagLst xmlns:p="http://schemas.openxmlformats.org/presentationml/2006/main">
  <p:tag name="AS_UNIQUEID" val="96"/>
</p:tagLst>
</file>

<file path=ppt/tags/tag95.xml><?xml version="1.0" encoding="utf-8"?>
<p:tagLst xmlns:p="http://schemas.openxmlformats.org/presentationml/2006/main">
  <p:tag name="AS_UNIQUEID" val="97"/>
</p:tagLst>
</file>

<file path=ppt/tags/tag96.xml><?xml version="1.0" encoding="utf-8"?>
<p:tagLst xmlns:p="http://schemas.openxmlformats.org/presentationml/2006/main">
  <p:tag name="AS_UNIQUEID" val="98"/>
</p:tagLst>
</file>

<file path=ppt/tags/tag97.xml><?xml version="1.0" encoding="utf-8"?>
<p:tagLst xmlns:p="http://schemas.openxmlformats.org/presentationml/2006/main">
  <p:tag name="AS_UNIQUEID" val="99"/>
</p:tagLst>
</file>

<file path=ppt/tags/tag98.xml><?xml version="1.0" encoding="utf-8"?>
<p:tagLst xmlns:p="http://schemas.openxmlformats.org/presentationml/2006/main">
  <p:tag name="AS_UNIQUEID" val="100"/>
</p:tagLst>
</file>

<file path=ppt/tags/tag99.xml><?xml version="1.0" encoding="utf-8"?>
<p:tagLst xmlns:p="http://schemas.openxmlformats.org/presentationml/2006/main">
  <p:tag name="AS_UNIQUEID" val="101"/>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96</Paragraphs>
  <Slides>31</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31</vt:i4>
      </vt:variant>
    </vt:vector>
  </HeadingPairs>
  <TitlesOfParts>
    <vt:vector baseType="lpstr" size="37">
      <vt:lpstr>Arial</vt:lpstr>
      <vt:lpstr>宋体</vt:lpstr>
      <vt:lpstr>Calibri Light</vt:lpstr>
      <vt:lpstr>Calibri</vt:lpstr>
      <vt:lpstr>黑体</vt:lpstr>
      <vt:lpstr>默认设计模板</vt:lpstr>
      <vt:lpstr>说明文专题复习</vt:lpstr>
      <vt:lpstr>学习目标</vt:lpstr>
      <vt:lpstr>常考题型</vt:lpstr>
      <vt:lpstr>真题重现</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2009河南12题：给本文拟写一个能显示说明对象及其特征的标题。</vt:lpstr>
      <vt:lpstr>演练巩固</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2021-11-01T09:58:18.527</cp:lastPrinted>
  <dcterms:created xsi:type="dcterms:W3CDTF">2021-11-01T09:58:18Z</dcterms:created>
  <dcterms:modified xsi:type="dcterms:W3CDTF">2021-11-01T01:58:19Z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