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311" r:id="rId39"/>
    <p:sldId id="312" r:id="rId40"/>
    <p:sldId id="313" r:id="rId41"/>
    <p:sldId id="314" r:id="rId42"/>
    <p:sldId id="315" r:id="rId43"/>
    <p:sldId id="316" r:id="rId44"/>
    <p:sldId id="317" r:id="rId45"/>
    <p:sldId id="318" r:id="rId46"/>
    <p:sldId id="319" r:id="rId47"/>
    <p:sldId id="320" r:id="rId48"/>
    <p:sldId id="321" r:id="rId49"/>
    <p:sldId id="322" r:id="rId50"/>
    <p:sldId id="323" r:id="rId51"/>
  </p:sldIdLst>
  <p:sldSz cx="9144000" cy="6858000" type="screen4x3"/>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3" d="100"/>
          <a:sy n="93" d="100"/>
        </p:scale>
        <p:origin x="726"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tags" Target="tags/tag63.xml" /><Relationship Id="rId53" Type="http://schemas.openxmlformats.org/officeDocument/2006/relationships/presProps" Target="presProps.xml" /><Relationship Id="rId54" Type="http://schemas.openxmlformats.org/officeDocument/2006/relationships/viewProps" Target="viewProps.xml" /><Relationship Id="rId55" Type="http://schemas.openxmlformats.org/officeDocument/2006/relationships/theme" Target="theme/theme1.xml" /><Relationship Id="rId56"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9.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10.emf" /></Relationships>
</file>

<file path=ppt/drawings/_rels/vmlDrawing8.vml.rels>&#65279;<?xml version="1.0" encoding="utf-8" standalone="yes"?><Relationships xmlns="http://schemas.openxmlformats.org/package/2006/relationships"><Relationship Id="rId1" Type="http://schemas.openxmlformats.org/officeDocument/2006/relationships/image" Target="../media/image11.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一">
    <p:spTree>
      <p:nvGrpSpPr>
        <p:cNvPr id="1" name=""/>
        <p:cNvGrpSpPr/>
        <p:nvPr/>
      </p:nvGrpSpPr>
      <p:grpSpPr>
        <a:xfrm>
          <a:off x="0" y="0"/>
          <a:ext cx="0" cy="0"/>
        </a:xfrm>
      </p:grpSpPr>
      <p:grpSp>
        <p:nvGrpSpPr>
          <p:cNvPr id="10" name="组合 9"/>
          <p:cNvGrpSpPr/>
          <p:nvPr userDrawn="1"/>
        </p:nvGrpSpPr>
        <p:grpSpPr>
          <a:xfrm>
            <a:off x="3923928" y="-27384"/>
            <a:ext cx="1999352" cy="880109"/>
            <a:chOff x="11613" y="1584001"/>
            <a:chExt cx="1677992" cy="733424"/>
          </a:xfrm>
        </p:grpSpPr>
        <p:pic>
          <p:nvPicPr>
            <p:cNvPr id="11" name="图片 10"/>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677992" cy="733424"/>
            </a:xfrm>
            <a:prstGeom prst="rect">
              <a:avLst/>
            </a:prstGeom>
          </p:spPr>
        </p:pic>
        <p:sp>
          <p:nvSpPr>
            <p:cNvPr id="12" name="TextBox 8">
              <a:hlinkClick action="ppaction://noaction"/>
            </p:cNvPr>
            <p:cNvSpPr txBox="1"/>
            <p:nvPr userDrawn="1"/>
          </p:nvSpPr>
          <p:spPr>
            <a:xfrm>
              <a:off x="192915" y="1807573"/>
              <a:ext cx="1274278" cy="256481"/>
            </a:xfrm>
            <a:prstGeom prst="rect">
              <a:avLst/>
            </a:prstGeom>
            <a:noFill/>
          </p:spPr>
          <p:txBody>
            <a:bodyPr wrap="squar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itchFamily="2" charset="-122"/>
                <a:ea typeface="黑体" pitchFamily="2" charset="-122"/>
              </a:endParaRPr>
            </a:p>
          </p:txBody>
        </p:sp>
      </p:gr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5796136" y="-27384"/>
            <a:ext cx="1691784" cy="880109"/>
            <a:chOff x="11613" y="1584001"/>
            <a:chExt cx="1443037"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action="ppaction://noaction"/>
            </p:cNvPr>
            <p:cNvSpPr txBox="1"/>
            <p:nvPr userDrawn="1"/>
          </p:nvSpPr>
          <p:spPr>
            <a:xfrm>
              <a:off x="73033"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2" name="组合 1"/>
          <p:cNvGrpSpPr/>
          <p:nvPr userDrawn="1"/>
        </p:nvGrpSpPr>
        <p:grpSpPr>
          <a:xfrm>
            <a:off x="7370152" y="-27384"/>
            <a:ext cx="1613652" cy="880109"/>
            <a:chOff x="11613" y="2237065"/>
            <a:chExt cx="1443037" cy="733424"/>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action="ppaction://noaction"/>
            </p:cNvPr>
            <p:cNvSpPr txBox="1"/>
            <p:nvPr userDrawn="1"/>
          </p:nvSpPr>
          <p:spPr>
            <a:xfrm>
              <a:off x="60351" y="2460637"/>
              <a:ext cx="128901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课外篇一起提高</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tags" Target="../tags/tag57.xml" /><Relationship Id="rId62" Type="http://schemas.openxmlformats.org/officeDocument/2006/relationships/tags" Target="../tags/tag58.xml" /><Relationship Id="rId63" Type="http://schemas.openxmlformats.org/officeDocument/2006/relationships/tags" Target="../tags/tag59.xml" /><Relationship Id="rId64" Type="http://schemas.openxmlformats.org/officeDocument/2006/relationships/tags" Target="../tags/tag60.xml" /><Relationship Id="rId65" Type="http://schemas.openxmlformats.org/officeDocument/2006/relationships/tags" Target="../tags/tag61.xml" /><Relationship Id="rId66" Type="http://schemas.openxmlformats.org/officeDocument/2006/relationships/tags" Target="../tags/tag62.xml" /><Relationship Id="rId67"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61"/>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62"/>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3"/>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64"/>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65"/>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6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slide" Target="slide8.xml" TargetMode="Internal" /><Relationship Id="rId6" Type="http://schemas.openxmlformats.org/officeDocument/2006/relationships/package" Target="../embeddings/Document2.docx" TargetMode="Internal" /><Relationship Id="rId7" Type="http://schemas.openxmlformats.org/officeDocument/2006/relationships/image" Target="../media/image5.emf" /><Relationship Id="rId8" Type="http://schemas.openxmlformats.org/officeDocument/2006/relationships/vmlDrawing" Target="../drawings/vmlDrawing2.v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slide" Target="slide8.xml" TargetMode="Internal" /><Relationship Id="rId6" Type="http://schemas.openxmlformats.org/officeDocument/2006/relationships/package" Target="../embeddings/Document3.docx" TargetMode="Internal" /><Relationship Id="rId7" Type="http://schemas.openxmlformats.org/officeDocument/2006/relationships/image" Target="../media/image6.emf" /><Relationship Id="rId8" Type="http://schemas.openxmlformats.org/officeDocument/2006/relationships/vmlDrawing" Target="../drawings/vmlDrawing3.v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slide" Target="slide8.xml" TargetMode="Internal" /><Relationship Id="rId6" Type="http://schemas.openxmlformats.org/officeDocument/2006/relationships/package" Target="../embeddings/Document4.docx" TargetMode="Internal" /><Relationship Id="rId7" Type="http://schemas.openxmlformats.org/officeDocument/2006/relationships/image" Target="../media/image7.emf" /><Relationship Id="rId8" Type="http://schemas.openxmlformats.org/officeDocument/2006/relationships/vmlDrawing" Target="../drawings/vmlDrawing4.v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slide" Target="slide8.xml" TargetMode="Internal" /><Relationship Id="rId6" Type="http://schemas.openxmlformats.org/officeDocument/2006/relationships/package" Target="../embeddings/Document5.docx" TargetMode="Internal" /><Relationship Id="rId7" Type="http://schemas.openxmlformats.org/officeDocument/2006/relationships/image" Target="../media/image8.emf" /><Relationship Id="rId8" Type="http://schemas.openxmlformats.org/officeDocument/2006/relationships/vmlDrawing" Target="../drawings/vmlDrawing5.v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slide" Target="slide8.xml" TargetMode="Internal" /><Relationship Id="rId6" Type="http://schemas.openxmlformats.org/officeDocument/2006/relationships/package" Target="../embeddings/Document6.docx" TargetMode="Internal" /><Relationship Id="rId7" Type="http://schemas.openxmlformats.org/officeDocument/2006/relationships/image" Target="../media/image9.emf" /><Relationship Id="rId8" Type="http://schemas.openxmlformats.org/officeDocument/2006/relationships/vmlDrawing" Target="../drawings/vmlDrawing6.v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slide" Target="slide8.xml" TargetMode="Internal" /><Relationship Id="rId6" Type="http://schemas.openxmlformats.org/officeDocument/2006/relationships/package" Target="../embeddings/Document7.docx" TargetMode="Internal" /><Relationship Id="rId7" Type="http://schemas.openxmlformats.org/officeDocument/2006/relationships/image" Target="../media/image10.emf" /><Relationship Id="rId8" Type="http://schemas.openxmlformats.org/officeDocument/2006/relationships/vmlDrawing" Target="../drawings/vmlDrawing7.v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slide" Target="slide8.xml" TargetMode="Internal" /><Relationship Id="rId6" Type="http://schemas.openxmlformats.org/officeDocument/2006/relationships/package" Target="../embeddings/Document8.docx" TargetMode="Internal" /><Relationship Id="rId7" Type="http://schemas.openxmlformats.org/officeDocument/2006/relationships/image" Target="../media/image11.emf" /><Relationship Id="rId8" Type="http://schemas.openxmlformats.org/officeDocument/2006/relationships/vmlDrawing" Target="../drawings/vmlDrawing8.v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 Id="rId7" Type="http://schemas.openxmlformats.org/officeDocument/2006/relationships/image" Target="../media/image12.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5.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8.xml" TargetMode="Internal" /><Relationship Id="rId3" Type="http://schemas.openxmlformats.org/officeDocument/2006/relationships/slide" Target="slide29.xml" TargetMode="Internal" /><Relationship Id="rId4" Type="http://schemas.openxmlformats.org/officeDocument/2006/relationships/slide" Target="slide32.xml" TargetMode="Internal" /><Relationship Id="rId5" Type="http://schemas.openxmlformats.org/officeDocument/2006/relationships/slide" Target="slide39.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8.xml" TargetMode="Internal" /><Relationship Id="rId3" Type="http://schemas.openxmlformats.org/officeDocument/2006/relationships/slide" Target="slide29.xml" TargetMode="Internal" /><Relationship Id="rId4" Type="http://schemas.openxmlformats.org/officeDocument/2006/relationships/slide" Target="slide32.xml" TargetMode="Internal" /><Relationship Id="rId5" Type="http://schemas.openxmlformats.org/officeDocument/2006/relationships/slide" Target="slide39.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8.xml" TargetMode="Internal" /><Relationship Id="rId3" Type="http://schemas.openxmlformats.org/officeDocument/2006/relationships/slide" Target="slide29.xml" TargetMode="Internal" /><Relationship Id="rId4" Type="http://schemas.openxmlformats.org/officeDocument/2006/relationships/slide" Target="slide32.xml" TargetMode="Internal" /><Relationship Id="rId5" Type="http://schemas.openxmlformats.org/officeDocument/2006/relationships/slide" Target="slide39.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8.xml" TargetMode="Internal" /><Relationship Id="rId3" Type="http://schemas.openxmlformats.org/officeDocument/2006/relationships/slide" Target="slide29.xml" TargetMode="Internal" /><Relationship Id="rId4" Type="http://schemas.openxmlformats.org/officeDocument/2006/relationships/slide" Target="slide32.xml" TargetMode="Internal" /><Relationship Id="rId5" Type="http://schemas.openxmlformats.org/officeDocument/2006/relationships/slide" Target="slide39.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8.xml" TargetMode="Internal" /><Relationship Id="rId3" Type="http://schemas.openxmlformats.org/officeDocument/2006/relationships/slide" Target="slide29.xml" TargetMode="Internal" /><Relationship Id="rId4" Type="http://schemas.openxmlformats.org/officeDocument/2006/relationships/slide" Target="slide32.xml" TargetMode="Internal" /><Relationship Id="rId5" Type="http://schemas.openxmlformats.org/officeDocument/2006/relationships/slide" Target="slide39.xml" TargetMode="In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8.xml" TargetMode="Internal" /><Relationship Id="rId3" Type="http://schemas.openxmlformats.org/officeDocument/2006/relationships/slide" Target="slide29.xml" TargetMode="Internal" /><Relationship Id="rId4" Type="http://schemas.openxmlformats.org/officeDocument/2006/relationships/slide" Target="slide32.xml" TargetMode="Internal" /><Relationship Id="rId5" Type="http://schemas.openxmlformats.org/officeDocument/2006/relationships/slide" Target="slide39.xml" TargetMode="In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8.xml" TargetMode="Internal" /><Relationship Id="rId3" Type="http://schemas.openxmlformats.org/officeDocument/2006/relationships/slide" Target="slide29.xml" TargetMode="Internal" /><Relationship Id="rId4" Type="http://schemas.openxmlformats.org/officeDocument/2006/relationships/slide" Target="slide32.xml" TargetMode="Internal" /><Relationship Id="rId5" Type="http://schemas.openxmlformats.org/officeDocument/2006/relationships/slide" Target="slide39.xml" TargetMode="In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8.xml" TargetMode="Internal" /><Relationship Id="rId3" Type="http://schemas.openxmlformats.org/officeDocument/2006/relationships/slide" Target="slide29.xml" TargetMode="Internal" /><Relationship Id="rId4" Type="http://schemas.openxmlformats.org/officeDocument/2006/relationships/slide" Target="slide32.xml" TargetMode="Internal" /><Relationship Id="rId5" Type="http://schemas.openxmlformats.org/officeDocument/2006/relationships/slide" Target="slide39.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8.xml" TargetMode="Internal" /><Relationship Id="rId3" Type="http://schemas.openxmlformats.org/officeDocument/2006/relationships/slide" Target="slide29.xml" TargetMode="Internal" /><Relationship Id="rId4" Type="http://schemas.openxmlformats.org/officeDocument/2006/relationships/slide" Target="slide32.xml" TargetMode="Internal" /><Relationship Id="rId5" Type="http://schemas.openxmlformats.org/officeDocument/2006/relationships/slide" Target="slide39.xml" TargetMode="Interna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8.xml" TargetMode="Internal" /><Relationship Id="rId3" Type="http://schemas.openxmlformats.org/officeDocument/2006/relationships/slide" Target="slide29.xml" TargetMode="Internal" /><Relationship Id="rId4" Type="http://schemas.openxmlformats.org/officeDocument/2006/relationships/slide" Target="slide32.xml" TargetMode="Internal" /><Relationship Id="rId5" Type="http://schemas.openxmlformats.org/officeDocument/2006/relationships/slide" Target="slide39.xml" TargetMode="Interna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8.xml" TargetMode="Internal" /><Relationship Id="rId3" Type="http://schemas.openxmlformats.org/officeDocument/2006/relationships/slide" Target="slide29.xml" TargetMode="Internal" /><Relationship Id="rId4" Type="http://schemas.openxmlformats.org/officeDocument/2006/relationships/slide" Target="slide32.xml" TargetMode="Internal" /><Relationship Id="rId5" Type="http://schemas.openxmlformats.org/officeDocument/2006/relationships/slide" Target="slide39.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8.xml" TargetMode="Internal" /><Relationship Id="rId3" Type="http://schemas.openxmlformats.org/officeDocument/2006/relationships/slide" Target="slide29.xml" TargetMode="Internal" /><Relationship Id="rId4" Type="http://schemas.openxmlformats.org/officeDocument/2006/relationships/slide" Target="slide32.xml" TargetMode="Internal" /><Relationship Id="rId5" Type="http://schemas.openxmlformats.org/officeDocument/2006/relationships/slide" Target="slide39.xml" TargetMode="Interna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8.xml" TargetMode="Internal" /><Relationship Id="rId3" Type="http://schemas.openxmlformats.org/officeDocument/2006/relationships/slide" Target="slide29.xml" TargetMode="Internal" /><Relationship Id="rId4" Type="http://schemas.openxmlformats.org/officeDocument/2006/relationships/slide" Target="slide32.xml" TargetMode="Internal" /><Relationship Id="rId5" Type="http://schemas.openxmlformats.org/officeDocument/2006/relationships/slide" Target="slide39.xml" TargetMode="Interna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8.xml" TargetMode="Internal" /><Relationship Id="rId3" Type="http://schemas.openxmlformats.org/officeDocument/2006/relationships/slide" Target="slide29.xml" TargetMode="Internal" /><Relationship Id="rId4" Type="http://schemas.openxmlformats.org/officeDocument/2006/relationships/slide" Target="slide32.xml" TargetMode="Internal" /><Relationship Id="rId5" Type="http://schemas.openxmlformats.org/officeDocument/2006/relationships/slide" Target="slide39.xml" TargetMode="Interna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8.xml" TargetMode="Internal" /><Relationship Id="rId3" Type="http://schemas.openxmlformats.org/officeDocument/2006/relationships/slide" Target="slide29.xml" TargetMode="Internal" /><Relationship Id="rId4" Type="http://schemas.openxmlformats.org/officeDocument/2006/relationships/slide" Target="slide32.xml" TargetMode="Internal" /><Relationship Id="rId5" Type="http://schemas.openxmlformats.org/officeDocument/2006/relationships/slide" Target="slide39.xml" TargetMode="Interna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8.xml" TargetMode="Internal" /><Relationship Id="rId3" Type="http://schemas.openxmlformats.org/officeDocument/2006/relationships/slide" Target="slide29.xml" TargetMode="Internal" /><Relationship Id="rId4" Type="http://schemas.openxmlformats.org/officeDocument/2006/relationships/slide" Target="slide32.xml" TargetMode="Internal" /><Relationship Id="rId5" Type="http://schemas.openxmlformats.org/officeDocument/2006/relationships/slide" Target="slide39.xml" TargetMode="Interna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8.xml" TargetMode="Internal" /><Relationship Id="rId3" Type="http://schemas.openxmlformats.org/officeDocument/2006/relationships/slide" Target="slide29.xml" TargetMode="Internal" /><Relationship Id="rId4" Type="http://schemas.openxmlformats.org/officeDocument/2006/relationships/slide" Target="slide32.xml" TargetMode="Internal" /><Relationship Id="rId5" Type="http://schemas.openxmlformats.org/officeDocument/2006/relationships/slide" Target="slide39.xml" TargetMode="Interna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8.xml" TargetMode="Internal" /><Relationship Id="rId3" Type="http://schemas.openxmlformats.org/officeDocument/2006/relationships/slide" Target="slide29.xml" TargetMode="Internal" /><Relationship Id="rId4" Type="http://schemas.openxmlformats.org/officeDocument/2006/relationships/slide" Target="slide32.xml" TargetMode="Internal" /><Relationship Id="rId5" Type="http://schemas.openxmlformats.org/officeDocument/2006/relationships/slide" Target="slide39.xml" TargetMode="Interna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8.xml" TargetMode="Internal" /><Relationship Id="rId3" Type="http://schemas.openxmlformats.org/officeDocument/2006/relationships/slide" Target="slide29.xml" TargetMode="Internal" /><Relationship Id="rId4" Type="http://schemas.openxmlformats.org/officeDocument/2006/relationships/slide" Target="slide32.xml" TargetMode="Internal" /><Relationship Id="rId5" Type="http://schemas.openxmlformats.org/officeDocument/2006/relationships/slide" Target="slide39.xml" TargetMode="Interna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8.xml" TargetMode="Internal" /><Relationship Id="rId3" Type="http://schemas.openxmlformats.org/officeDocument/2006/relationships/slide" Target="slide29.xml" TargetMode="Internal" /><Relationship Id="rId4" Type="http://schemas.openxmlformats.org/officeDocument/2006/relationships/slide" Target="slide32.xml" TargetMode="Internal" /><Relationship Id="rId5" Type="http://schemas.openxmlformats.org/officeDocument/2006/relationships/slide" Target="slide39.xml" TargetMode="Interna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slide" Target="slide28.xml" TargetMode="Internal" /><Relationship Id="rId3" Type="http://schemas.openxmlformats.org/officeDocument/2006/relationships/slide" Target="slide29.xml" TargetMode="Internal" /><Relationship Id="rId4" Type="http://schemas.openxmlformats.org/officeDocument/2006/relationships/slide" Target="slide32.xml" TargetMode="Internal" /><Relationship Id="rId5" Type="http://schemas.openxmlformats.org/officeDocument/2006/relationships/slide" Target="slide39.xml" TargetMode="Internal" /><Relationship Id="rId6" Type="http://schemas.openxmlformats.org/officeDocument/2006/relationships/image" Target="../media/image1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slide" Target="slide8.xml" TargetMode="Internal" /><Relationship Id="rId6" Type="http://schemas.openxmlformats.org/officeDocument/2006/relationships/image" Target="../media/image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slide" Target="slide8.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slide" Target="slide8.xml" TargetMode="In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slide" Target="slide8.xml" TargetMode="Internal" /><Relationship Id="rId6" Type="http://schemas.openxmlformats.org/officeDocument/2006/relationships/package" Target="../embeddings/Document1.docx" TargetMode="Internal" /><Relationship Id="rId7" Type="http://schemas.openxmlformats.org/officeDocument/2006/relationships/image" Target="../media/image4.emf" /><Relationship Id="rId8" Type="http://schemas.openxmlformats.org/officeDocument/2006/relationships/vmlDrawing" Target="../drawings/vmlDrawing1.v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1470484" y="2924944"/>
            <a:ext cx="6701916" cy="576064"/>
          </a:xfrm>
        </p:spPr>
        <p:txBody>
          <a:bodyPr/>
          <a:lstStyle/>
          <a:p>
            <a:r>
              <a:rPr lang="zh-CN" altLang="en-US"/>
              <a:t>第三单元</a:t>
            </a:r>
            <a:endParaRPr lang="zh-CN" altLang="zh-CN"/>
          </a:p>
        </p:txBody>
      </p:sp>
    </p:spTree>
  </p:cSld>
  <p:clrMapOvr>
    <a:masterClrMapping/>
  </p:clrMapOvr>
  <p:transition spd="slow">
    <p:strips dir="ld"/>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96752"/>
            <a:ext cx="15100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0514" y="1791597"/>
          <a:ext cx="8128000" cy="3344351"/>
        </p:xfrm>
        <a:graphic>
          <a:graphicData uri="http://schemas.openxmlformats.org/presentationml/2006/ole">
            <mc:AlternateContent>
              <mc:Choice xmlns:v="urn:schemas-microsoft-com:vml" Requires="v">
                <p:oleObj spid="_x0000_s1039" name="文档" r:id="rId6" imgW="3984625" imgH="1641475" progId="Word.Document.12">
                  <p:embed/>
                </p:oleObj>
              </mc:Choice>
              <mc:Fallback>
                <p:oleObj name="文档" r:id="rId6" imgW="3984625" imgH="1641475" progId="Word.Document.12">
                  <p:embed/>
                  <p:pic>
                    <p:nvPicPr>
                      <p:cNvPr id="0" name="OLE substitute image"/>
                      <p:cNvPicPr/>
                      <p:nvPr/>
                    </p:nvPicPr>
                    <p:blipFill>
                      <a:blip r:embed="rId7"/>
                      <a:stretch>
                        <a:fillRect/>
                      </a:stretch>
                    </p:blipFill>
                    <p:spPr>
                      <a:xfrm>
                        <a:off x="500514" y="1791597"/>
                        <a:ext cx="8128000" cy="3344351"/>
                      </a:xfrm>
                      <a:prstGeom prst="rect">
                        <a:avLst/>
                      </a:prstGeom>
                    </p:spPr>
                  </p:pic>
                </p:oleObj>
              </mc:Fallback>
            </mc:AlternateContent>
          </a:graphicData>
        </a:graphic>
      </p:graphicFrame>
    </p:spTree>
  </p:cSld>
  <p:clrMapOvr>
    <a:masterClrMapping/>
  </p:clrMapOvr>
  <p:transition spd="slow">
    <p:cut thruBlk="1"/>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508000" y="1516453"/>
          <a:ext cx="8128000" cy="4079095"/>
        </p:xfrm>
        <a:graphic>
          <a:graphicData uri="http://schemas.openxmlformats.org/presentationml/2006/ole">
            <mc:AlternateContent>
              <mc:Choice xmlns:v="urn:schemas-microsoft-com:vml" Requires="v">
                <p:oleObj spid="_x0000_s1040" name="文档" r:id="rId6" imgW="3841750" imgH="1927860" progId="Word.Document.12">
                  <p:embed/>
                </p:oleObj>
              </mc:Choice>
              <mc:Fallback>
                <p:oleObj name="文档" r:id="rId6" imgW="3841750" imgH="1927860" progId="Word.Document.12">
                  <p:embed/>
                  <p:pic>
                    <p:nvPicPr>
                      <p:cNvPr id="0" name="OLE substitute image"/>
                      <p:cNvPicPr/>
                      <p:nvPr/>
                    </p:nvPicPr>
                    <p:blipFill>
                      <a:blip r:embed="rId7"/>
                      <a:stretch>
                        <a:fillRect/>
                      </a:stretch>
                    </p:blipFill>
                    <p:spPr>
                      <a:xfrm>
                        <a:off x="508000" y="1516453"/>
                        <a:ext cx="8128000" cy="4079095"/>
                      </a:xfrm>
                      <a:prstGeom prst="rect">
                        <a:avLst/>
                      </a:prstGeom>
                    </p:spPr>
                  </p:pic>
                </p:oleObj>
              </mc:Fallback>
            </mc:AlternateContent>
          </a:graphicData>
        </a:graphic>
      </p:graphicFrame>
    </p:spTree>
  </p:cSld>
  <p:clrMapOvr>
    <a:masterClrMapping/>
  </p:clrMapOvr>
  <p:transition spd="slow">
    <p:cut thruBlk="1"/>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508000" y="1581866"/>
          <a:ext cx="8128000" cy="3948268"/>
        </p:xfrm>
        <a:graphic>
          <a:graphicData uri="http://schemas.openxmlformats.org/presentationml/2006/ole">
            <mc:AlternateContent>
              <mc:Choice xmlns:v="urn:schemas-microsoft-com:vml" Requires="v">
                <p:oleObj spid="_x0000_s1041" name="文档" r:id="rId6" imgW="3841750" imgH="1866900" progId="Word.Document.12">
                  <p:embed/>
                </p:oleObj>
              </mc:Choice>
              <mc:Fallback>
                <p:oleObj name="文档" r:id="rId6" imgW="3841750" imgH="1866900" progId="Word.Document.12">
                  <p:embed/>
                  <p:pic>
                    <p:nvPicPr>
                      <p:cNvPr id="0" name="OLE substitute image"/>
                      <p:cNvPicPr/>
                      <p:nvPr/>
                    </p:nvPicPr>
                    <p:blipFill>
                      <a:blip r:embed="rId7"/>
                      <a:stretch>
                        <a:fillRect/>
                      </a:stretch>
                    </p:blipFill>
                    <p:spPr>
                      <a:xfrm>
                        <a:off x="508000" y="1581866"/>
                        <a:ext cx="8128000" cy="3948268"/>
                      </a:xfrm>
                      <a:prstGeom prst="rect">
                        <a:avLst/>
                      </a:prstGeom>
                    </p:spPr>
                  </p:pic>
                </p:oleObj>
              </mc:Fallback>
            </mc:AlternateContent>
          </a:graphicData>
        </a:graphic>
      </p:graphicFrame>
    </p:spTree>
  </p:cSld>
  <p:clrMapOvr>
    <a:masterClrMapping/>
  </p:clrMapOvr>
  <p:transition spd="slow">
    <p:cut thruBlk="1"/>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7" name="对象 6"/>
          <p:cNvGraphicFramePr>
            <a:graphicFrameLocks noChangeAspect="1"/>
          </p:cNvGraphicFramePr>
          <p:nvPr/>
        </p:nvGraphicFramePr>
        <p:xfrm>
          <a:off x="508000" y="2937092"/>
          <a:ext cx="8128000" cy="1237816"/>
        </p:xfrm>
        <a:graphic>
          <a:graphicData uri="http://schemas.openxmlformats.org/presentationml/2006/ole">
            <mc:AlternateContent>
              <mc:Choice xmlns:v="urn:schemas-microsoft-com:vml" Requires="v">
                <p:oleObj spid="_x0000_s1042" name="文档" r:id="rId6" imgW="3841750" imgH="585470" progId="Word.Document.12">
                  <p:embed/>
                </p:oleObj>
              </mc:Choice>
              <mc:Fallback>
                <p:oleObj name="文档" r:id="rId6" imgW="3841750" imgH="585470" progId="Word.Document.12">
                  <p:embed/>
                  <p:pic>
                    <p:nvPicPr>
                      <p:cNvPr id="0" name="OLE substitute image"/>
                      <p:cNvPicPr/>
                      <p:nvPr/>
                    </p:nvPicPr>
                    <p:blipFill>
                      <a:blip r:embed="rId7"/>
                      <a:stretch>
                        <a:fillRect/>
                      </a:stretch>
                    </p:blipFill>
                    <p:spPr>
                      <a:xfrm>
                        <a:off x="508000" y="2937092"/>
                        <a:ext cx="8128000" cy="1237816"/>
                      </a:xfrm>
                      <a:prstGeom prst="rect">
                        <a:avLst/>
                      </a:prstGeom>
                    </p:spPr>
                  </p:pic>
                </p:oleObj>
              </mc:Fallback>
            </mc:AlternateContent>
          </a:graphicData>
        </a:graphic>
      </p:graphicFrame>
    </p:spTree>
  </p:cSld>
  <p:clrMapOvr>
    <a:masterClrMapping/>
  </p:clrMapOvr>
  <p:transition spd="slow">
    <p:cut thruBlk="1"/>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68760"/>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文雅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优雅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145282"/>
          <a:ext cx="8128000" cy="3894195"/>
        </p:xfrm>
        <a:graphic>
          <a:graphicData uri="http://schemas.openxmlformats.org/presentationml/2006/ole">
            <mc:AlternateContent>
              <mc:Choice xmlns:v="urn:schemas-microsoft-com:vml" Requires="v">
                <p:oleObj spid="_x0000_s1043" name="文档" r:id="rId6" imgW="3984625" imgH="1909445" progId="Word.Document.12">
                  <p:embed/>
                </p:oleObj>
              </mc:Choice>
              <mc:Fallback>
                <p:oleObj name="文档" r:id="rId6" imgW="3984625" imgH="1909445" progId="Word.Document.12">
                  <p:embed/>
                  <p:pic>
                    <p:nvPicPr>
                      <p:cNvPr id="0" name="OLE substitute image"/>
                      <p:cNvPicPr/>
                      <p:nvPr/>
                    </p:nvPicPr>
                    <p:blipFill>
                      <a:blip r:embed="rId7"/>
                      <a:stretch>
                        <a:fillRect/>
                      </a:stretch>
                    </p:blipFill>
                    <p:spPr>
                      <a:xfrm>
                        <a:off x="508000" y="2145282"/>
                        <a:ext cx="8128000" cy="3894195"/>
                      </a:xfrm>
                      <a:prstGeom prst="rect">
                        <a:avLst/>
                      </a:prstGeom>
                    </p:spPr>
                  </p:pic>
                </p:oleObj>
              </mc:Fallback>
            </mc:AlternateContent>
          </a:graphicData>
        </a:graphic>
      </p:graphicFrame>
    </p:spTree>
  </p:cSld>
  <p:clrMapOvr>
    <a:masterClrMapping/>
  </p:clrMapOvr>
  <p:transition spd="slow">
    <p:cut thruBlk="1"/>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3316288" y="1340768"/>
            <a:ext cx="2511425" cy="497205"/>
          </a:xfrm>
          <a:prstGeom prst="rect">
            <a:avLst/>
          </a:prstGeom>
        </p:spPr>
        <p:txBody>
          <a:bodyPr wrap="none">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局促不安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惶恐不安</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1823683"/>
          <a:ext cx="8128000" cy="3981525"/>
        </p:xfrm>
        <a:graphic>
          <a:graphicData uri="http://schemas.openxmlformats.org/presentationml/2006/ole">
            <mc:AlternateContent>
              <mc:Choice xmlns:v="urn:schemas-microsoft-com:vml" Requires="v">
                <p:oleObj spid="_x0000_s1044" name="文档" r:id="rId6" imgW="3984625" imgH="1951990" progId="Word.Document.12">
                  <p:embed/>
                </p:oleObj>
              </mc:Choice>
              <mc:Fallback>
                <p:oleObj name="文档" r:id="rId6" imgW="3984625" imgH="1951990" progId="Word.Document.12">
                  <p:embed/>
                  <p:pic>
                    <p:nvPicPr>
                      <p:cNvPr id="0" name="OLE substitute image"/>
                      <p:cNvPicPr/>
                      <p:nvPr/>
                    </p:nvPicPr>
                    <p:blipFill>
                      <a:blip r:embed="rId7"/>
                      <a:stretch>
                        <a:fillRect/>
                      </a:stretch>
                    </p:blipFill>
                    <p:spPr>
                      <a:xfrm>
                        <a:off x="508000" y="1823683"/>
                        <a:ext cx="8128000" cy="3981525"/>
                      </a:xfrm>
                      <a:prstGeom prst="rect">
                        <a:avLst/>
                      </a:prstGeom>
                    </p:spPr>
                  </p:pic>
                </p:oleObj>
              </mc:Fallback>
            </mc:AlternateContent>
          </a:graphicData>
        </a:graphic>
      </p:graphicFrame>
    </p:spTree>
  </p:cSld>
  <p:clrMapOvr>
    <a:masterClrMapping/>
  </p:clrMapOvr>
  <p:transition spd="slow">
    <p:cut thruBlk="1"/>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3316288" y="1196752"/>
            <a:ext cx="2511425" cy="497205"/>
          </a:xfrm>
          <a:prstGeom prst="rect">
            <a:avLst/>
          </a:prstGeom>
        </p:spPr>
        <p:txBody>
          <a:bodyPr wrap="none">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自食其果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自食其力</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683568" y="1711568"/>
          <a:ext cx="8128000" cy="3981525"/>
        </p:xfrm>
        <a:graphic>
          <a:graphicData uri="http://schemas.openxmlformats.org/presentationml/2006/ole">
            <mc:AlternateContent>
              <mc:Choice xmlns:v="urn:schemas-microsoft-com:vml" Requires="v">
                <p:oleObj spid="_x0000_s1045" name="文档" r:id="rId6" imgW="3984625" imgH="1951990" progId="Word.Document.12">
                  <p:embed/>
                </p:oleObj>
              </mc:Choice>
              <mc:Fallback>
                <p:oleObj name="文档" r:id="rId6" imgW="3984625" imgH="1951990" progId="Word.Document.12">
                  <p:embed/>
                  <p:pic>
                    <p:nvPicPr>
                      <p:cNvPr id="0" name="OLE substitute image"/>
                      <p:cNvPicPr/>
                      <p:nvPr/>
                    </p:nvPicPr>
                    <p:blipFill>
                      <a:blip r:embed="rId7"/>
                      <a:stretch>
                        <a:fillRect/>
                      </a:stretch>
                    </p:blipFill>
                    <p:spPr>
                      <a:xfrm>
                        <a:off x="683568" y="1711568"/>
                        <a:ext cx="8128000" cy="3981525"/>
                      </a:xfrm>
                      <a:prstGeom prst="rect">
                        <a:avLst/>
                      </a:prstGeom>
                    </p:spPr>
                  </p:pic>
                </p:oleObj>
              </mc:Fallback>
            </mc:AlternateContent>
          </a:graphicData>
        </a:graphic>
      </p:graphicFrame>
    </p:spTree>
  </p:cSld>
  <p:clrMapOvr>
    <a:masterClrMapping/>
  </p:clrMapOvr>
  <p:transition spd="slow">
    <p:cut thruBlk="1"/>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文脉图解</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7" name="a19.eps" descr="id:2147488473;FounderCES"/>
          <p:cNvPicPr/>
          <p:nvPr/>
        </p:nvPicPr>
        <p:blipFill>
          <a:blip r:embed="rId7"/>
          <a:stretch>
            <a:fillRect/>
          </a:stretch>
        </p:blipFill>
        <p:spPr>
          <a:xfrm>
            <a:off x="1817786" y="1556792"/>
            <a:ext cx="4914453" cy="4429881"/>
          </a:xfrm>
          <a:prstGeom prst="rect">
            <a:avLst/>
          </a:prstGeom>
        </p:spPr>
      </p:pic>
    </p:spTree>
  </p:cSld>
  <p:clrMapOvr>
    <a:masterClrMapping/>
  </p:clrMapOvr>
  <p:transition spd="slow">
    <p:cut thruBlk="1"/>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27398"/>
            <a:ext cx="8128000" cy="1308735"/>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小说节选部分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讲述的是大卫在十岁那年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进了谋得斯通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格林比货行当童工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并在此期间结识米考伯一家的故事。节选部分成功塑造了米考伯先生这一经典的文学形象。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412776"/>
            <a:ext cx="8128000" cy="4961890"/>
          </a:xfrm>
          <a:prstGeom prst="rect">
            <a:avLst/>
          </a:prstGeom>
        </p:spPr>
        <p:txBody>
          <a:bodyPr>
            <a:spAutoFit/>
          </a:bodyPr>
          <a:lstStyle/>
          <a:p>
            <a:pPr indent="6096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把握文章内容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理清情节结构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简要叙述米考伯一家的大体情况以及与大卫的关系。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米考伯先生是个小职员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家里子女很多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生活十分艰难。这位先生满脑子都是发财致富的计划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可是无论他干什么活儿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却总是失败。他欠的债越来越多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最后终于全家住进了负债人监狱。大卫做童工挣的钱根本连肚子也填不饱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但他觉得米考伯一家比他更惨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所以他对这一家人非常同情。这时大卫才</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却整天为他们操心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想办法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奔波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他和米考伯夫妇之间结下了极其深厚的友谊。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小说是以什么为线索展开情节的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的所见所闻为主要线索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展开情节。节选部分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米考伯一家的遭遇是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搬去他家之后展现出来的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是小说的线索。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down)">
                                      <p:cBhvr>
                                        <p:cTn id="7" dur="500"/>
                                        <p:tgtEl>
                                          <p:spTgt spid="7">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4" end="4"/>
                                            </p:txEl>
                                          </p:spTgt>
                                        </p:tgtEl>
                                        <p:attrNameLst>
                                          <p:attrName>style.visibility</p:attrName>
                                        </p:attrNameLst>
                                      </p:cBhvr>
                                      <p:to>
                                        <p:strVal val="visible"/>
                                      </p:to>
                                    </p:set>
                                    <p:animEffect transition="in" filter="wipe(down)">
                                      <p:cBhvr>
                                        <p:cTn id="12"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pPr>
            <a:r>
              <a:rPr lang="zh-CN" altLang="zh-CN" sz="2200" b="1">
                <a:solidFill>
                  <a:srgbClr val="000000"/>
                </a:solidFill>
                <a:latin typeface="Arial" panose="020b0604020202020204" pitchFamily="34" charset="0"/>
                <a:ea typeface="黑体" panose="02010609060101010101" pitchFamily="2" charset="-122"/>
                <a:cs typeface="Times New Roman" panose="02020603050405020304" pitchFamily="18" charset="0"/>
              </a:rPr>
              <a:t>单元学习主题</a:t>
            </a:r>
            <a:endParaRPr lang="zh-CN" altLang="zh-CN" sz="2200">
              <a:solidFill>
                <a:srgbClr val="000000"/>
              </a:solidFill>
              <a:latin typeface="NEU-BZ-S92"/>
              <a:ea typeface="方正书宋_GBK" panose="03000509000000000000" pitchFamily="65" charset="-122"/>
              <a:cs typeface="Times New Roman"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人生百态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人生百态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有起有落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有喜有悲。人生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本是一张白纸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里面的内容由自己来写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不同的人写出不同的故事。小说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是以刻画人物形象为中心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通过完整的故事情节和环境描写来反映社会生活的文学体裁。阅读小说可以帮助学生去感受丰富多彩的社会生活。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本单元选取了四篇外国小说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它们风格不同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主旨有别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但都是节选自世界文学中的著名作品。阅读这些作品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感受不同人物的命运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体会不同时代的社会生活风貌。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701069"/>
            <a:ext cx="8128000" cy="3743960"/>
          </a:xfrm>
          <a:prstGeom prst="rect">
            <a:avLst/>
          </a:prstGeom>
        </p:spPr>
        <p:txBody>
          <a:bodyPr>
            <a:spAutoFit/>
          </a:bodyPr>
          <a:lstStyle/>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小说以第一人称叙述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有什么好处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小说是作者带有自传性的作品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全书采用第一人称叙事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其中融进了作者本人的许多生活经历。</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的口吻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以亲身经历者的眼光去观察和叙述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使小说主观色彩更为浓厚。</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人物心理刻画更为细腻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情感也更为动人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增加了小说的真实性、亲和力和亲切感。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文中昆宁先生有什么作用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昆宁先生是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的雇主。</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推动情节发展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通过昆宁先生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认识了米考伯一家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进而展开情节。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wipe(down)">
                                      <p:cBhvr>
                                        <p:cTn id="1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916832"/>
            <a:ext cx="8128000" cy="2120900"/>
          </a:xfrm>
          <a:prstGeom prst="rect">
            <a:avLst/>
          </a:prstGeom>
        </p:spPr>
        <p:txBody>
          <a:bodyPr>
            <a:spAutoFit/>
          </a:bodyPr>
          <a:lstStyle/>
          <a:p>
            <a:pPr indent="6096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揣摩人物心理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简要概括米考伯太太的形象特点。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米考伯太太愚昧无知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能力低下且爱慕虚荣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她将娘家的辉煌成天挂在嘴边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也并没有出现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她不懂持家之道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她用典当生活用品的钱来大吃大喝</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down)">
                                      <p:cBhvr>
                                        <p:cTn id="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340768"/>
            <a:ext cx="8128000" cy="4961890"/>
          </a:xfrm>
          <a:prstGeom prst="rect">
            <a:avLst/>
          </a:prstGeom>
        </p:spPr>
        <p:txBody>
          <a:bodyPr>
            <a:spAutoFit/>
          </a:bodyPr>
          <a:lstStyle/>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小说是从哪些方面刻画米考伯先生的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在外貌上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米考伯衣衫破旧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却戴着显眼的衬衣硬领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外套前襟挂着单片眼镜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手持手杖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手杖上系有一对已褪色的大穗子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生动刻画了他硬要装体面却力不从心的可笑模样。</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在语言上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他处处带着文雅的气派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说话中带着屈尊俯就以及喜欢卖弄学问的那种迂腐的味道。</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在行为上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米考伯最显著的特点是得乐且乐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梦想有一天会时来运转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一副盲目乐观的样子。他收入不多却又爱慕虚荣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喜欢讲排场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所以常常是吃了上顿愁下顿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不得不四处举债。当陷入困境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债主上门逼债时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他会愁眉苦脸、伤心羞愧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拿着剃刀要往脖子上抹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想一死了之。而债主一走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顷刻之间他又把皮鞋擦得锃亮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摆出高贵的架势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哼着曲子出去了。他多次向大卫传授支出不能大于收入的道理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可自己总是陷于债务之中不能自拔。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513599"/>
            <a:ext cx="8128000" cy="2120900"/>
          </a:xfrm>
          <a:prstGeom prst="rect">
            <a:avLst/>
          </a:prstGeom>
        </p:spPr>
        <p:txBody>
          <a:bodyPr>
            <a:spAutoFit/>
          </a:bodyPr>
          <a:lstStyle/>
          <a:p>
            <a:pPr indent="5353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用第一人称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的角度去叙述事件只能限于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的所见所闻所感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小说是如何突破这一局限的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作者写小说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并不拘泥于描摹现实中实际发生的事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而是充分发挥想象力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以一个孩童的视角去揣摩、想象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丰富了小说情节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交代出必要的内容。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708603"/>
            <a:ext cx="8128000" cy="374396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狄更斯的童年是不幸的。父母虽然健在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但由于生活窘迫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对他的教育和前途规划颇为疏忽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所以狄更斯童年在家中的情况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并不亚于小说中的大卫。父亲负债入狱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他不得不在十岁就独立谋生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像大卫在货行那样去当童工。随后也像大卫一样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在律师事务所做学徒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学习速记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当记者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采访议会辩论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小说中有的段落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几乎是作家的自传。尽管如此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我们为什么说《大卫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科波菲尔》不是生活实录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而是艺术创造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主要考虑小说与实录的区别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侧重于分析《大卫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科波菲尔》的特色。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149168"/>
            <a:ext cx="8128000" cy="5297805"/>
          </a:xfrm>
          <a:prstGeom prst="rect">
            <a:avLst/>
          </a:prstGeom>
        </p:spPr>
        <p:txBody>
          <a:bodyPr>
            <a:spAutoFit/>
          </a:bodyPr>
          <a:lstStyle/>
          <a:p>
            <a:pPr indent="533400">
              <a:lnSpc>
                <a:spcPts val="29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科波菲尔》是作者在亲身经历的真人真事的基础上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运用小说的艺术写法和表达技巧经过虚构、想象、加工而成的。它不像纪实文学那样完全取材于现实生活。其中的大卫是作者杜撰的一个人物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并不真实存在。作者只不过是采用第一人称叙事并融进了本人的许多生活经历而已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更多的还是文学创作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所以不具有那么高的真实性。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ts val="29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文学作品是来源于生活又高于生活的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狄更斯把他的创作方法概括为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经验想象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糅合为一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。尽管书中大卫幼年时跟母亲学字母的情景是他本人的亲身经历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大卫在母亲改嫁后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在极端孤寂的环境中阅读的正是他本人在那个年龄所读的书。母亲被折磨死后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大卫被送去当童工的年龄也正是狄更斯当童工时的年龄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小说和实事完全不同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狄更斯不是孤儿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而他笔下的大卫却是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遗腹子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狄更斯又把自己父母的某些性格糅进了大卫的房东、推销商米考伯夫妇身上。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114868"/>
            <a:ext cx="8128000" cy="293243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人物漫画法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漫画是用简单而夸张的手法来描绘生活或时事的图画。一般运用变形、比拟、象征的方法来达到强烈的讽刺效果。在描写人物肖像时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有时对人物的某一特点进行夸张描写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以充分反映人物的性格特点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往往能得到意想不到的效果。采用人物漫画法时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要注意夸张得适当、合理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这样读者看了才有真实感。人物漫画一般用于对人物的贬斥或讽刺。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412776"/>
            <a:ext cx="8128000" cy="496189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狄更斯在塑造小说人物的过程中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运用了漫画家夸张和变形的手法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使这些人物能够产生巨大的喜剧效果。狄更斯用简单的语言风趣幽默地塑造了一个个栩栩如生的人物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给我们留下了鲜明难忘的印象。这些漫画人物充分展示了狄更斯小说的艺术魅力。那么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什么是漫画人物呢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在美学上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就是以简单而又夸张的手法使人物的某一特征更加明显突出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更具喜剧效果。它取自生活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却又高于生活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它不但是真实的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而且是典型的。我们可能不认识某个具体的米考伯、贝西或希普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但我们肯定认识他们所表现的那一类人。漫画人物一般超越了人物性格特征的起点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而是在这起点的延长线上运用变形、比拟、象征等方法去对人物进行肯定或否定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使其特征更加明显。它线条简练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形式稚拙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既有含蓄风趣的幽默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又有夸张变形的讽刺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有强烈的艺术美感。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文脉图解</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8516" y="836708"/>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114868"/>
            <a:ext cx="8128000" cy="293243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请运用漫画式手法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描写一个人的外貌。</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字左右。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他倘若低头看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断然是看不到自己的脚尖的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中间隆起的那个部位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会把视线挡住。稀稀拉拉的花白头发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整齐地朝后梳拢着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蘸了水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没有一根错乱的。白皙的脸上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看不见一条皱纹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像刚出锅的馒头。由于胖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鼻子、眼睛就显得特别小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就显得格外专注有神。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down)">
                                      <p:cBhvr>
                                        <p:cTn id="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385060" y="1095939"/>
            <a:ext cx="4373880" cy="497205"/>
          </a:xfrm>
          <a:prstGeom prst="rect">
            <a:avLst/>
          </a:prstGeom>
        </p:spPr>
        <p:txBody>
          <a:bodyPr wrap="none">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塑造人物形象的方法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细节</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描写</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610424"/>
            <a:ext cx="8128000" cy="4556125"/>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细节描写是指对文学作品中的人物、环境或事件的某一局部、某一特征、某一细微事实所作的具体、深入的描写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能更细腻地展示人物的某一特征。如《大卫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科波菲尔》中对米考伯先生的描写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他手里拿着一根很有气派的手杖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手杖上系有一对已褪色的大穗子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他的外套的前襟上还挂着一副有柄的单片眼镜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我后来发现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这只是用作装饰的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运用细节描写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突出了手杖上的穗子和用作装饰用的眼镜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表现了米考伯先生虽然落魄却一副文雅的姿态。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作品中的人物性格、故事情节、社会环境和自然景物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作者大多会用细节描写予以表现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如场景细节描写、服饰细节描写、动作细节描写、心理细节描写、语言细节描写等。成功的细节描写可以增强艺术感染力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是文学创作不可忽视的技巧。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052736"/>
            <a:ext cx="1866900" cy="497205"/>
          </a:xfrm>
          <a:prstGeom prst="rect">
            <a:avLst/>
          </a:prstGeom>
        </p:spPr>
        <p:txBody>
          <a:bodyPr wrap="none">
            <a:spAutoFit/>
          </a:bodyPr>
          <a:lstStyle/>
          <a:p>
            <a:pPr>
              <a:lnSpc>
                <a:spcPct val="120000"/>
              </a:lnSpc>
            </a:pPr>
            <a:r>
              <a:rPr lang="zh-CN" altLang="zh-CN" sz="2200" b="1">
                <a:solidFill>
                  <a:srgbClr val="000000"/>
                </a:solidFill>
                <a:latin typeface="Arial" panose="020b0604020202020204" pitchFamily="34" charset="0"/>
                <a:ea typeface="黑体" panose="02010609060101010101" pitchFamily="2" charset="-122"/>
                <a:cs typeface="Times New Roman" panose="02020603050405020304" pitchFamily="18" charset="0"/>
              </a:rPr>
              <a:t>单元学习</a:t>
            </a:r>
            <a:r>
              <a:rPr lang="zh-CN" altLang="zh-CN" sz="2200" b="1"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b="1"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pic>
        <p:nvPicPr>
          <p:cNvPr id="3" name="a17.eps"/>
          <p:cNvPicPr/>
          <p:nvPr/>
        </p:nvPicPr>
        <p:blipFill>
          <a:blip r:embed="rId2"/>
          <a:stretch>
            <a:fillRect/>
          </a:stretch>
        </p:blipFill>
        <p:spPr>
          <a:xfrm>
            <a:off x="827584" y="1628800"/>
            <a:ext cx="6871725" cy="3672408"/>
          </a:xfrm>
          <a:prstGeom prst="rect">
            <a:avLst/>
          </a:prstGeom>
        </p:spPr>
      </p:pic>
    </p:spTree>
  </p:cSld>
  <p:clrMapOvr>
    <a:masterClrMapping/>
  </p:clrMapOvr>
  <p:transition spd="slow">
    <p:cover dir="lu"/>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细节描写的范围虽然很宽广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但主要还是用于刻画人物性格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塑造人物形象。那么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我们如何鉴赏有关人物的细节描写呢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一、从个性化语言描写角度去鉴赏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语言是心理的外在表现形式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人物的心理通过语言向外界传达。人在紧张的状态下的语言会与平时不同。鉴赏时只要抓住这些不同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就能体会到人物的内心世界。如《故乡》中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鲁迅运用未见其人先闻其声的方法让杨二嫂出场。</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这模样了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胡子这么长了</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一种尖利的怪声突然大叫起来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我吃了一吓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将杨二嫂的泼悍、放肆很轻易地展现了出来。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二、从个性动作描写角度去鉴赏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动作描写是文学作品中塑造人物最为重要、也是最常用的一种方法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人物形象正是在言行中立起来的。鲁迅的《阿</a:t>
            </a:r>
            <a:r>
              <a:rPr lang="en-US" altLang="zh-CN" sz="2200">
                <a:solidFill>
                  <a:srgbClr val="000000"/>
                </a:solidFill>
                <a:latin typeface="Times New Roman" panose="02020603050405020304" pitchFamily="18" charset="0"/>
                <a:cs typeface="Times New Roman" panose="02020603050405020304" pitchFamily="18" charset="0"/>
              </a:rPr>
              <a:t>Q</a:t>
            </a:r>
            <a:r>
              <a:rPr lang="zh-CN" altLang="zh-CN" sz="2200">
                <a:solidFill>
                  <a:srgbClr val="000000"/>
                </a:solidFill>
                <a:latin typeface="Times New Roman" panose="02020603050405020304" pitchFamily="18" charset="0"/>
                <a:cs typeface="Times New Roman" panose="02020603050405020304" pitchFamily="18" charset="0"/>
              </a:rPr>
              <a:t>正传》中有一段阿</a:t>
            </a:r>
            <a:r>
              <a:rPr lang="en-US" altLang="zh-CN" sz="2200">
                <a:solidFill>
                  <a:srgbClr val="000000"/>
                </a:solidFill>
                <a:latin typeface="Times New Roman" panose="02020603050405020304" pitchFamily="18" charset="0"/>
                <a:cs typeface="Times New Roman" panose="02020603050405020304" pitchFamily="18" charset="0"/>
              </a:rPr>
              <a:t>Q</a:t>
            </a:r>
            <a:r>
              <a:rPr lang="zh-CN" altLang="zh-CN" sz="2200">
                <a:solidFill>
                  <a:srgbClr val="000000"/>
                </a:solidFill>
                <a:latin typeface="Times New Roman" panose="02020603050405020304" pitchFamily="18" charset="0"/>
                <a:cs typeface="Times New Roman" panose="02020603050405020304" pitchFamily="18" charset="0"/>
              </a:rPr>
              <a:t>刑前画押的细节描写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要画圆圈了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那手捏着笔却只是抖。于是那人替他将纸铺在地上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阿</a:t>
            </a:r>
            <a:r>
              <a:rPr lang="en-US" altLang="zh-CN" sz="2200">
                <a:solidFill>
                  <a:srgbClr val="000000"/>
                </a:solidFill>
                <a:latin typeface="Times New Roman" panose="02020603050405020304" pitchFamily="18" charset="0"/>
                <a:cs typeface="Times New Roman" panose="02020603050405020304" pitchFamily="18" charset="0"/>
              </a:rPr>
              <a:t>Q</a:t>
            </a:r>
            <a:r>
              <a:rPr lang="zh-CN" altLang="zh-CN" sz="2200">
                <a:solidFill>
                  <a:srgbClr val="000000"/>
                </a:solidFill>
                <a:latin typeface="Times New Roman" panose="02020603050405020304" pitchFamily="18" charset="0"/>
                <a:cs typeface="Times New Roman" panose="02020603050405020304" pitchFamily="18" charset="0"/>
              </a:rPr>
              <a:t>伏下去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使尽了平生的力气画圆圈。他生怕被人笑话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立志要画得圆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但这可恶的笔不但很沉重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并且不听话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刚刚一抖一抖的几乎要合缝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却又向外一耸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画成瓜子模样了。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这个行为细节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具体、形象、生动地反映了阿</a:t>
            </a:r>
            <a:r>
              <a:rPr lang="en-US" altLang="zh-CN" sz="2200">
                <a:solidFill>
                  <a:srgbClr val="000000"/>
                </a:solidFill>
                <a:latin typeface="Times New Roman" panose="02020603050405020304" pitchFamily="18" charset="0"/>
                <a:cs typeface="Times New Roman" panose="02020603050405020304" pitchFamily="18" charset="0"/>
              </a:rPr>
              <a:t>Q</a:t>
            </a:r>
            <a:r>
              <a:rPr lang="zh-CN" altLang="zh-CN" sz="2200">
                <a:solidFill>
                  <a:srgbClr val="000000"/>
                </a:solidFill>
                <a:latin typeface="Times New Roman" panose="02020603050405020304" pitchFamily="18" charset="0"/>
                <a:cs typeface="Times New Roman" panose="02020603050405020304" pitchFamily="18" charset="0"/>
              </a:rPr>
              <a:t>的性格特点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直到死还恪守着自欺欺人的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精神胜利法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。当人们读到这一细节描写时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谁又能不觉得阿</a:t>
            </a:r>
            <a:r>
              <a:rPr lang="en-US" altLang="zh-CN" sz="2200">
                <a:solidFill>
                  <a:srgbClr val="000000"/>
                </a:solidFill>
                <a:latin typeface="Times New Roman" panose="02020603050405020304" pitchFamily="18" charset="0"/>
                <a:cs typeface="Times New Roman" panose="02020603050405020304" pitchFamily="18" charset="0"/>
              </a:rPr>
              <a:t>Q</a:t>
            </a:r>
            <a:r>
              <a:rPr lang="zh-CN" altLang="zh-CN" sz="2200">
                <a:solidFill>
                  <a:srgbClr val="000000"/>
                </a:solidFill>
                <a:latin typeface="Times New Roman" panose="02020603050405020304" pitchFamily="18" charset="0"/>
                <a:cs typeface="Times New Roman" panose="02020603050405020304" pitchFamily="18" charset="0"/>
              </a:rPr>
              <a:t>的可笑、可悲和可怜呢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5297805"/>
          </a:xfrm>
          <a:prstGeom prst="rect">
            <a:avLst/>
          </a:prstGeom>
        </p:spPr>
        <p:txBody>
          <a:bodyPr>
            <a:spAutoFit/>
          </a:bodyPr>
          <a:lstStyle/>
          <a:p>
            <a:pPr indent="533400">
              <a:lnSpc>
                <a:spcPts val="29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三、从特殊外貌描写角度去鉴赏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ts val="29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外貌描写是对人物的外貌特征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包括人物的容貌、衣着、神态、体型、姿态等等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进行描写。外貌描写对于交代人物身份、推动故事情节、塑造人物形象和揭示作品主题有着重要作用。在文学作品中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恰当地运用外貌描写可将人物性格表现得更充分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使人物形象更加丰满真实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使作品主题得到深化。如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《变色龙》中通过对奥楚蔑洛夫将军大衣穿了又脱、脱了又穿的细节描写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淋漓尽致地勾画出他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过程中的丑态以及他卑劣的心理活动。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ts val="29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全方位体会人物的性格特征需要面面俱到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要抓住不同的细节描写来进行细致分析、感悟。作家的作品中都是综合使用这些细节描写的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我们要学会辨别、思考、赏析这些细节描写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从而抓住人物的神采、灵魂。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ts val="29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细节描写的作用一般有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刻画人物形象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深化主题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推动情节的发展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营造氛围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渲染时代气氛、地方特色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暗示、影射。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72816"/>
            <a:ext cx="8128000" cy="4556125"/>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绳子的故事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莫泊桑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这是个赶集的日子。戈德维尔的集市广场上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人群和牲畜混在一起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黑压压一片。整个集市都带着牛栏、牛奶、牛粪、干草和汗臭的味道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散发着种田人所特有的那种难闻的人和牲畜的酸臭气。布雷村奥士纳大爷正向集市广场走来。突然他发现地上有一小段绳子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奥士纳大爷具有诺曼底人的勤俭精神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他弯下身去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从地上捡起了那段细绳子。这时他发现自己的冤家对头马具商马朗丹大爷在自家门口瞅着他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颇感丢脸。他立即将绳头藏进罩衫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接着又藏入裤子口袋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然后很快便消失在赶集的人群中了。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教堂敲响了午祷的钟声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集市的人群渐渐散去。朱尔丹掌柜的店堂里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坐满了顾客。突然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客店前面的大院里响起了一阵鼓声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传达通知的乡丁拉开嗓门背诵起来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今天早晨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九、十点钟之间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有人在勃兹维尔大路上遗失黑皮夹子一只。内装法郎五百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单据若干。请拾到者立即交到乡政府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或者曼纳村乌勒大爷家。送还者得酬金法郎二十。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午饭已经用毕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宪兵大队长突然出现在店堂门口。他问道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奥士纳大爷在这儿吗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坐在餐桌尽头的奥士纳大爷回答说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于是宪兵大队长又说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奥士纳大爷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请跟我到乡政府走一趟。乡长有话要对您说。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乡长坐在扶手椅里等着他。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奥士纳大爷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有人看见您今早捡到了乌勒大爷遗失的皮夹子。马具商马朗丹先生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他看见您捡到了。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老人明白了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气得满脸通红。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这个乡巴佬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他看见我捡起的是这根绳子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他在口袋里摸了摸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掏出了那一小段绳子。但是乡长摇摇脑袋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不肯相信。他和马朗丹先生当面对质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后者再次一口咬定他是亲眼看见的。根据奥士纳大爷的请求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大家抄了他的身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但什么也没抄着。最后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乡长不知如何处理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便叫他先回去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同时告诉奥士纳大爷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他将报告检察院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并请求指示。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消息传开了。老人一走出乡政府就有人围拢来问长问短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于是老人讲起绳子的故事来。他讲的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大家听了不信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一味地笑。他走着走着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凡是碰着的人都拦住他问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他也拦住熟人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不厌其烦地重复他的故事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把只只口袋都翻转来给大家看。他生气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由于别人不相信他而恼火、痛苦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不知怎么办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总是向别人重复绳子的故事。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午后一时左右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依莫村的长工马利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把皮夹子和里面的钞票、单据一并送还给了曼纳村的乌勒大爷。这位长工声称确是在路上捡着了皮夹子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但他不识字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所以就带回家去交给了东家。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56125"/>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消息传到了四乡。奥士纳大爷得到消息后立即四处游说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叙述起他那有了结局的故事来。他整天讲他的遭遇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在路上、在酒馆里、在教堂门口讲。不相识的人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他也拦住讲给人家听。现在他心里坦然了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他觉得有某种东西使他感到不自在。人家在听他讲故事时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脸上带着嘲弄的神气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看来人家并不信服。他觉得别人好像在他背后指指戳戳。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下一个星期二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他纯粹出于讲自己遭遇的欲望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又到戈德维尔来赶集。他朝一位庄稼汉走过去。这位老农民没有让他把话说完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在他胸口推了一把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冲着他大声说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老滑头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滚开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然后扭身就走。奥士纳大爷目瞪口呆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越来越感到不安。他终于明白了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人家指责他是叫一个同伙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一个同谋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把皮夹子送回去的。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他想抗议。满座的人都笑了起来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他午饭没能吃完便在一片嘲笑声中走了。他回到家里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又羞又恼。愤怒和羞耻使他痛苦到了极点。他遭到无端的怀疑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因而伤透了心。于是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他重新向人讲述自己的遭遇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有了更加有力的抗议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更加庄严的发誓。然而他的辩解越是复杂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理由越是多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人家越不相信他。他眼看着消瘦下去。将近年底时候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他卧病不起。新年年初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他含冤死去。临终昏迷时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他还在证明自己是清白无辜的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一再说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一根细绳。乡长先生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绳子在这儿。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模拟训练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小说是如何塑造奥士纳大爷这一主要人物形象的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奥士纳大爷是法国社会中一个勤俭、诚实的农民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作者着重描写的不是他物质生活的贫穷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而是精心刻画他精神上所受的折磨。</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将奥士纳大爷置于一个特定的生活环境中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在群体精神麻木的思想状态下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围绕着诚实与说谎这一矛盾冲突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充分展示奥士纳大爷的性格特点。</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小说紧紧扣住奥士纳大爷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诚实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以简练精确的细节描写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深入细致的心理刻画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描写了他的性格发展及心理变化。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本题重点考查学生分析人物形象的能力。分析人物形象时要抓住人物的身份、背景以及细节描写等。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en-US" altLang="zh-CN"/>
              <a:t>7</a:t>
            </a:r>
            <a:r>
              <a:rPr lang="zh-CN" altLang="en-US"/>
              <a:t>　大卫</a:t>
            </a:r>
            <a:r>
              <a:rPr lang="en-US" altLang="zh-CN"/>
              <a:t>•</a:t>
            </a:r>
            <a:r>
              <a:rPr lang="zh-CN" altLang="en-US"/>
              <a:t>科波菲尔</a:t>
            </a:r>
            <a:r>
              <a:rPr lang="en-US" altLang="zh-CN"/>
              <a:t>(</a:t>
            </a:r>
            <a:r>
              <a:rPr lang="zh-CN" altLang="en-US"/>
              <a:t>节选</a:t>
            </a:r>
            <a:r>
              <a:rPr lang="en-US" altLang="zh-CN"/>
              <a:t>)</a:t>
            </a:r>
            <a:endParaRPr lang="zh-CN" altLang="zh-CN"/>
          </a:p>
        </p:txBody>
      </p:sp>
    </p:spTree>
  </p:cSld>
  <p:clrMapOvr>
    <a:masterClrMapping/>
  </p:clrMapOvr>
  <p:transition spd="slow">
    <p:strips dir="ld"/>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棋</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茨</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童年乃至少年时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爹很让六顺引以为豪。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六顺从集市上走过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总有人指着他跟人介绍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这就是果园村棋王的儿子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六顺就能得到许多笑脸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也就有了无法言喻的自豪。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在六顺的记忆里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本村和附近村落的一些人常来找他爹对弈。当然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结局多是他爹赢。时间一长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爹就有了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棋王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的称呼。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56125"/>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六顺爹赢了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兴致颇高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笑眯眯地吩咐一直站在他身后观棋的六顺娘烧火做饭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打酒招待自己的手下败将。客人们边恭维六顺爹的棋艺边起身作势要走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六顺爹便满面红光地伸手去拦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回去干啥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已经到了饭点了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就在这里搭个伙吧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客人就半推半就地留下了。当然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也不是每次都由六顺爹破费的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几个常客来下棋时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总有人忘不了拎上半斤猪下水或一瓶老白干什么的。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在爹的熏陶下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六顺也爱上了下象棋。不过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棋艺却总无长进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六顺长大后在城里上班。那年休假时回家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晚上一家人围坐在一起没说上几句话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爹问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你棋下得咋样了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不咋样。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8128000" cy="4556125"/>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见六顺爹一脸不高兴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六顺娘便忙赔了笑问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你给咱孩子指点指点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六顺爹抬眼看了看六顺娘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了声。于是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六顺娘把棋盘摆在了父子俩面前。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六顺爹说着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身子并不动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只是示意六顺摆好棋子。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拱卒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出车</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仅是两袋烟的工夫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六顺赢了。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六顺愣了一阵子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恍然明白了什么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不由忿然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冲爹说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你为啥让我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爹脸一阵红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我不让你了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咱再下一盘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仍是六顺赢了。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六顺看着爹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爹看着六顺。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5367655"/>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六顺出去方便时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娘随后跟了出来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轻轻拍了他一下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憨娃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你就不能让让你爹吗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我让他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六顺不解地说一句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转身返回屋里。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爹已重新摆好了棋局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两军再度对垒。紧要处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六顺无意中一抬眼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见娘站在爹背后不住地冲他努嘴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手也就不由得软了。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在六顺的记忆里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娘没少吃苦。娘很小的时候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爹妈就去世了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娘是在她叔叔家长大的。娘年轻时是十里八乡出了名的俊姑娘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想追她的后生可不止一两个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现在常上门下棋的老头中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有几个就是娘当年的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粉丝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娘却偏偏嫁给了各方面都很普通、爱下棋的爹。娘后来对六顺说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你爹对我是真好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跟了他心里踏实。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娘已经五十出头的人了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可不像村里同龄女人那样显老。打他记事起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就常听村里有些婆娘在背后嚼舌头编派娘。娘的为人六顺清楚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娘从不跟男人们随便开玩笑。长大了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六顺知道那些人是在嫉妒娘。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让你两盘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就不知道你是老几了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六顺爹赢了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俯过身来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拍拍六顺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毕竟你是棋王嘛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六顺讪讪地说。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六顺找了山里常和爹下棋的几个老头下了棋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一败涂地。六顺便问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你们真的赢不了我爹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棋王</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谁能赢得了他呢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老头们相视一笑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岔开了话题。忽地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六顺感到了从没有过的羞愧。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六顺一夜未眠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躺在床上翻来覆去的。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娘问他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昨晚听到你折腾了一晚上。咋一直睡不着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是不习惯了咱乡下的硬板床吗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六顺带着怒气盯着娘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我爹的棋其实下得不咋样。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娘一愣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脸不由一红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支吾着说句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以后你让着你爹点就是了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便避开了六顺的目光。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六顺走时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娘送他。路上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六顺忍了几忍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以后俺爹下棋你可别再往俺爹身后站了。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人活一世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有个荣誉也不容易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你爹也是半截身子入土的人了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就让他这么当个棋王吧。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六顺娘说这话时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脸上的表情平静如水。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下列对小说思想内容和艺术特色的分析鉴赏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小说刻画人物非常出色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不仅六顺和六顺爹娘有着鲜明的个性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就连着墨不多的几个前来下棋的村民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也给读者留下了深刻的印象。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六顺娘是一个爱慕虚荣、极端自私的农村妇女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她直接要求六顺让棋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即便六顺表达不满之后仍然无动于衷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脸上的表情平静如水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六顺是小说中不可或缺的中心人物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他对爹的感情经历了由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羞愧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的变化过程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这种感情变化起到了推动情节发展的作用。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本文篇幅不长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但情节较为曲折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叙事有波澜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构思颇具匠心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语言平实而富有意蕴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字里行间隐含着丰富的潜台词。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496189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爱慕虚荣、极端自私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无动于衷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分析不当。选项中既考查人物形象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又考查细节描写。从小说中的细节来看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六顺娘是一个善良宽容、体贴贤惠的农村妇女。如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她一直站在丈夫身后观棋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暗中使眼色让棋友、儿子让棋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可谓用心良苦。不懂棋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却总陪伴丈夫做他喜欢的事情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默默关注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暗中忧心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私下使眼色助丈夫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不辞辛劳做饭菜招待丈夫的棋友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从不埋怨、唠叨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在儿子得知真相后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还极力劝阻儿子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要求儿子让棋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不愿让丈夫知道真相。这些细节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都表明六顺娘的善良、体贴。而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脸上的表情平静如水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这一神态描写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表明六顺娘看似没有原则地维护六顺爹的虚名、尊严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实则固执地体谅丈夫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让丈夫心有所乐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算是对丈夫平日待她的回馈。这就是她爱的原则与方式。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496189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小说刻画六顺爹这个人物时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细节描写十分精彩。请列举两例加以赏析。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六顺爹说着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身子并不动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只是示意六顺摆好棋子。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此处抓住六顺爹的语言、动作、神态等细节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凸显了六顺爹架子大、爱显摆、自我感觉良好的性格特点。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让你两盘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就不知道你是老几了</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六顺爹赢了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俯过身来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拍拍六顺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儿子让了棋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爹不仅看不出来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还扬扬自得地教训人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俯过身来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拍拍六顺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三个短句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一句一个动作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胜利者的得意溢于言表。这些细节充分展示了六顺爹好胜心强、缺乏自知之明、喜怒形于色的性格特点。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本题考查关于刻画六顺爹这一形象时的细节描写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要求举例并赏析。在答题时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应回到文本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找出关于六顺爹的描写文字。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8273" y="820823"/>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模拟训练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小说在叙事过程中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设有多处伏笔。请简要分析这种写法的作用。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六顺娘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一直站在他身后观棋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仅是两袋烟的工夫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六顺赢了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老头们相视一笑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等伏笔为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棋王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名不副实做了充分铺垫。</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这些伏笔既增添了小说情节的波澜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又使故事的结局合乎情理。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此题考查学生分析小说伏笔的能力。阅读时要留意人物异乎寻常的语言、动作、神态、外貌和心理等细节描写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留意文中对后文有推动或暗示作用的特定情节或背景交代。留意文中反复出现或重点描写的特定物品。根据题干要求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要先找出几处埋下伏笔的语句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然后结合着伏笔的一般性作用分析这几处伏笔在文中的作用。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New picture" hidden="1"/>
          <p:cNvPicPr/>
          <p:nvPr/>
        </p:nvPicPr>
        <p:blipFill>
          <a:blip r:embed="rId6"/>
          <a:stretch>
            <a:fillRect/>
          </a:stretch>
        </p:blipFill>
        <p:spPr>
          <a:xfrm>
            <a:off x="11379200" y="11722100"/>
            <a:ext cx="457200" cy="330200"/>
          </a:xfrm>
          <a:prstGeom prst="cube">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2897871"/>
            <a:ext cx="8128000" cy="1308735"/>
          </a:xfrm>
          <a:prstGeom prst="rect">
            <a:avLst/>
          </a:prstGeom>
        </p:spPr>
        <p:txBody>
          <a:bodyPr>
            <a:spAutoFit/>
          </a:bodyPr>
          <a:lstStyle/>
          <a:p>
            <a:pPr indent="6096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学习目标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4591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把握文章内容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理清情节结构。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459105">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揣摩人物心理。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dir="lu"/>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itchFamily="34" charset="-122"/>
              <a:ea typeface="微软雅黑"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itchFamily="34" charset="-122"/>
              <a:ea typeface="微软雅黑"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84784"/>
            <a:ext cx="8128000" cy="2932430"/>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狄更斯</a:t>
            </a:r>
            <a:r>
              <a:rPr lang="en-US" altLang="zh-CN" sz="2200">
                <a:solidFill>
                  <a:srgbClr val="000000"/>
                </a:solidFill>
                <a:latin typeface="Times New Roman" panose="02020603050405020304" pitchFamily="18" charset="0"/>
                <a:cs typeface="Times New Roman" panose="02020603050405020304" pitchFamily="18" charset="0"/>
              </a:rPr>
              <a:t>(1812—1870),</a:t>
            </a:r>
            <a:r>
              <a:rPr lang="zh-CN" altLang="zh-CN" sz="2200">
                <a:solidFill>
                  <a:srgbClr val="000000"/>
                </a:solidFill>
                <a:latin typeface="Times New Roman" panose="02020603050405020304" pitchFamily="18" charset="0"/>
                <a:cs typeface="Times New Roman" panose="02020603050405020304" pitchFamily="18" charset="0"/>
              </a:rPr>
              <a:t>英国著名小说家</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世纪著名批判现实主义作家。</a:t>
            </a:r>
            <a:r>
              <a:rPr lang="en-US" altLang="zh-CN" sz="2200">
                <a:solidFill>
                  <a:srgbClr val="000000"/>
                </a:solidFill>
                <a:latin typeface="Times New Roman" panose="02020603050405020304" pitchFamily="18" charset="0"/>
                <a:cs typeface="Times New Roman" panose="02020603050405020304" pitchFamily="18" charset="0"/>
              </a:rPr>
              <a:t>1837</a:t>
            </a:r>
            <a:r>
              <a:rPr lang="zh-CN" altLang="zh-CN" sz="2200">
                <a:solidFill>
                  <a:srgbClr val="000000"/>
                </a:solidFill>
                <a:latin typeface="Times New Roman" panose="02020603050405020304" pitchFamily="18" charset="0"/>
                <a:cs typeface="Times New Roman" panose="02020603050405020304" pitchFamily="18" charset="0"/>
              </a:rPr>
              <a:t>年他完成第一部长篇小说《匹克威克外传》。他一生创作了多部描写生活在英国社会底层的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的生活遭遇的作品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深刻地反映了当时英国复杂的社会现实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为英国批判现实主义文学的开拓和发展作出了卓越的贡献。其代表作有《匹克威克外传》《雾都孤儿》《双城记》《远大前程》《老古玩店》《大卫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科波菲尔》等。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A18.eps" descr="id:2147488383;FounderCES"/>
          <p:cNvPicPr/>
          <p:nvPr/>
        </p:nvPicPr>
        <p:blipFill>
          <a:blip r:embed="rId6"/>
          <a:stretch>
            <a:fillRect/>
          </a:stretch>
        </p:blipFill>
        <p:spPr>
          <a:xfrm>
            <a:off x="3572842" y="4382116"/>
            <a:ext cx="1596518" cy="1995910"/>
          </a:xfrm>
          <a:prstGeom prst="rect">
            <a:avLst/>
          </a:prstGeom>
        </p:spPr>
      </p:pic>
    </p:spTree>
  </p:cSld>
  <p:clrMapOvr>
    <a:masterClrMapping/>
  </p:clrMapOvr>
  <p:transition spd="slow">
    <p:cut thruBlk="1"/>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94804"/>
            <a:ext cx="8128000" cy="4556125"/>
          </a:xfrm>
          <a:prstGeom prst="rect">
            <a:avLst/>
          </a:prstGeom>
        </p:spPr>
        <p:txBody>
          <a:bodyPr>
            <a:spAutoFit/>
          </a:bodyPr>
          <a:lstStyle/>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狄更斯出身于社会底层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祖父、祖母都长期在克鲁勋爵府当佣人。父亲约翰是海军军需处职员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在狄更斯十二岁那年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因负债无力偿还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带着全家住进了马夏尔西债务人监狱。当时狄更斯在泰晤士河畔的华伦黑鞋油作坊当童工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比他大两岁的姐姐范妮在皇家音乐学院学习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全家人中只有他俩没有在狱中居住。</a:t>
            </a:r>
            <a:r>
              <a:rPr lang="en-US" altLang="zh-CN" sz="2200">
                <a:solidFill>
                  <a:srgbClr val="000000"/>
                </a:solidFill>
                <a:latin typeface="Times New Roman" panose="02020603050405020304" pitchFamily="18" charset="0"/>
                <a:cs typeface="Times New Roman" panose="02020603050405020304" pitchFamily="18" charset="0"/>
              </a:rPr>
              <a:t>1848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范妮因患肺结核早逝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她的死使狄更斯非常悲伤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因为在众多兄弟姐妹中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只有他俩在才能、志趣上十分接近。范妮死后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狄更斯写下一篇七千字的回忆文章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记录他俩一起度过的充满艰辛的童年。狄更斯去世后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他的好友福斯特在《狄更斯传》中首次向公众披露了狄更斯的早年生活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小说《大卫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科波菲尔》不少地方就取材于作者亲历的生活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但又并非生活实录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11735"/>
            <a:ext cx="8128000" cy="3338195"/>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批判现实主义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批判现实主义特指</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世纪在欧洲形成的一种文艺思潮和创作方法。批判现实主义文学是在继承以往文学中的现实主义传统的基础上形成的。最早作出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现实主义是批判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论断的是法国作家蒲鲁东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正式提出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批判现实主义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并给它下定义的是高尔基。批判现实主义突出的特点是比较广阔和真实地展示了社会生活的各个方面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对现实矛盾的揭示十分深刻。批判现实主义的代表作家有司汤达、巴尔扎克、狄更斯、托尔斯泰等。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0"/>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512334" y="836709"/>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40768"/>
            <a:ext cx="15100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19592" y="1814749"/>
          <a:ext cx="8128000" cy="4935666"/>
        </p:xfrm>
        <a:graphic>
          <a:graphicData uri="http://schemas.openxmlformats.org/presentationml/2006/ole">
            <mc:AlternateContent>
              <mc:Choice xmlns:v="urn:schemas-microsoft-com:vml" Requires="v">
                <p:oleObj spid="_x0000_s1038" name="文档" r:id="rId6" imgW="3984625" imgH="2420620" progId="Word.Document.12">
                  <p:embed/>
                </p:oleObj>
              </mc:Choice>
              <mc:Fallback>
                <p:oleObj name="文档" r:id="rId6" imgW="3984625" imgH="2420620" progId="Word.Document.12">
                  <p:embed/>
                  <p:pic>
                    <p:nvPicPr>
                      <p:cNvPr id="0" name="OLE substitute image"/>
                      <p:cNvPicPr/>
                      <p:nvPr/>
                    </p:nvPicPr>
                    <p:blipFill>
                      <a:blip r:embed="rId7"/>
                      <a:stretch>
                        <a:fillRect/>
                      </a:stretch>
                    </p:blipFill>
                    <p:spPr>
                      <a:xfrm>
                        <a:off x="519592" y="1814749"/>
                        <a:ext cx="8128000" cy="4935666"/>
                      </a:xfrm>
                      <a:prstGeom prst="rect">
                        <a:avLst/>
                      </a:prstGeom>
                    </p:spPr>
                  </p:pic>
                </p:oleObj>
              </mc:Fallback>
            </mc:AlternateContent>
          </a:graphicData>
        </a:graphic>
      </p:graphicFrame>
    </p:spTree>
  </p:cSld>
  <p:clrMapOvr>
    <a:masterClrMapping/>
  </p:clrMapOvr>
  <p:transition spd="slow">
    <p:cut thruBlk="1"/>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测控设计模板14新</Template>
  <Company>Microsoft</Company>
  <PresentationFormat>On-screen Show (4:3)</PresentationFormat>
  <Paragraphs>303</Paragraphs>
  <Slides>49</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49</vt:i4>
      </vt:variant>
    </vt:vector>
  </HeadingPairs>
  <TitlesOfParts>
    <vt:vector baseType="lpstr" size="61">
      <vt:lpstr>Arial</vt:lpstr>
      <vt:lpstr>微软雅黑</vt:lpstr>
      <vt:lpstr>Wingdings</vt:lpstr>
      <vt:lpstr>黑体</vt:lpstr>
      <vt:lpstr>Calibri</vt:lpstr>
      <vt:lpstr>Times New Roman</vt:lpstr>
      <vt:lpstr>NEU-BZ-S92</vt:lpstr>
      <vt:lpstr>方正书宋_GBK</vt:lpstr>
      <vt:lpstr>楷体</vt:lpstr>
      <vt:lpstr>方正宋黑_GBK</vt:lpstr>
      <vt:lpstr>宋体</vt:lpstr>
      <vt:lpstr>自定义设计方案</vt:lpstr>
      <vt:lpstr>第三单元</vt:lpstr>
      <vt:lpstr>PowerPoint Presentation</vt:lpstr>
      <vt:lpstr>PowerPoint Presentation</vt:lpstr>
      <vt:lpstr>7　大卫•科波菲尔(节选)</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第一章  运动的描述</dc:title>
  <dc:creator>dbc</dc:creator>
  <cp:lastModifiedBy>海鸥子</cp:lastModifiedBy>
  <cp:revision>152</cp:revision>
  <dcterms:created xsi:type="dcterms:W3CDTF">2016-04-22T00:11:00Z</dcterms:created>
  <dcterms:modified xsi:type="dcterms:W3CDTF">2020-09-14T09:23:04Z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