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sldIdLst>
    <p:sldId id="256" r:id="rId5"/>
    <p:sldId id="267" r:id="rId6"/>
    <p:sldId id="261" r:id="rId7"/>
    <p:sldId id="258" r:id="rId8"/>
    <p:sldId id="259" r:id="rId9"/>
    <p:sldId id="268" r:id="rId10"/>
    <p:sldId id="260" r:id="rId11"/>
    <p:sldId id="269" r:id="rId12"/>
    <p:sldId id="277" r:id="rId13"/>
    <p:sldId id="262" r:id="rId14"/>
    <p:sldId id="266" r:id="rId15"/>
    <p:sldId id="27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67000">
              <a:schemeClr val="accent1">
                <a:lumMod val="45000"/>
                <a:lumOff val="55000"/>
              </a:schemeClr>
            </a:gs>
            <a:gs pos="68000">
              <a:schemeClr val="accent1">
                <a:lumMod val="45000"/>
                <a:lumOff val="55000"/>
              </a:schemeClr>
            </a:gs>
            <a:gs pos="67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25B98-C1C9-471E-9087-7CB80DEC990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E3E81-B5C2-404E-B5DD-C6E702E758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67000">
              <a:schemeClr val="accent1">
                <a:lumMod val="45000"/>
                <a:lumOff val="55000"/>
              </a:schemeClr>
            </a:gs>
            <a:gs pos="68000">
              <a:schemeClr val="accent1">
                <a:lumMod val="45000"/>
                <a:lumOff val="55000"/>
              </a:schemeClr>
            </a:gs>
            <a:gs pos="67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67000">
              <a:schemeClr val="accent1">
                <a:lumMod val="45000"/>
                <a:lumOff val="55000"/>
              </a:schemeClr>
            </a:gs>
            <a:gs pos="68000">
              <a:schemeClr val="accent1">
                <a:lumMod val="45000"/>
                <a:lumOff val="55000"/>
              </a:schemeClr>
            </a:gs>
            <a:gs pos="67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560" y="856194"/>
            <a:ext cx="9144000" cy="238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161" y="1760922"/>
            <a:ext cx="11079480" cy="10972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dirty="0" smtClean="0">
                <a:latin typeface="黑体" panose="02010600030101010101" charset="-122"/>
                <a:ea typeface="黑体" panose="02010600030101010101" charset="-122"/>
              </a:rPr>
              <a:t>“怎样选材”写作教学（二）</a:t>
            </a:r>
            <a:endParaRPr lang="zh-CN" altLang="en-US" sz="6600" dirty="0" smtClean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1040" y="205105"/>
            <a:ext cx="10515600" cy="1325563"/>
          </a:xfrm>
        </p:spPr>
        <p:txBody>
          <a:bodyPr/>
          <a:lstStyle/>
          <a:p>
            <a:r>
              <a:rPr lang="zh-CN" altLang="en-US" sz="5400" b="1" dirty="0">
                <a:latin typeface="黑体" panose="02010600030101010101" charset="-122"/>
                <a:ea typeface="黑体" panose="02010600030101010101" charset="-122"/>
              </a:rPr>
              <a:t>四、选材之思维导图</a:t>
            </a:r>
            <a:endParaRPr lang="zh-CN" altLang="en-US" sz="54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53" name="内容占位符 3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8599" y="1413164"/>
            <a:ext cx="11478491" cy="481445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3291" y="727364"/>
            <a:ext cx="1440873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97025"/>
            <a:ext cx="10515600" cy="4351338"/>
          </a:xfrm>
        </p:spPr>
        <p:txBody>
          <a:bodyPr/>
          <a:p>
            <a:pPr fontAlgn="auto">
              <a:lnSpc>
                <a:spcPct val="130000"/>
              </a:lnSpc>
            </a:pPr>
            <a:r>
              <a:rPr lang="zh-CN" altLang="en-US" sz="4400" b="1">
                <a:latin typeface="黑体" panose="02010600030101010101" charset="-122"/>
                <a:ea typeface="黑体" panose="02010600030101010101" charset="-122"/>
              </a:rPr>
              <a:t>五、尝试写作：选择自己原作文中其中一则选材，对照以上启示和自己新的写作思维导图，修改其中一则材料，使其更充分表现文章中心。</a:t>
            </a:r>
            <a:endParaRPr lang="zh-CN" altLang="en-US" sz="44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>
                <a:lumMod val="5000"/>
                <a:lumOff val="95000"/>
              </a:schemeClr>
            </a:gs>
            <a:gs pos="67000">
              <a:schemeClr val="accent1">
                <a:lumMod val="45000"/>
                <a:lumOff val="55000"/>
              </a:schemeClr>
            </a:gs>
            <a:gs pos="68000">
              <a:schemeClr val="accent1">
                <a:lumMod val="45000"/>
                <a:lumOff val="55000"/>
              </a:schemeClr>
            </a:gs>
            <a:gs pos="53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75105"/>
            <a:ext cx="10515600" cy="4351338"/>
          </a:xfrm>
        </p:spPr>
        <p:txBody>
          <a:bodyPr/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作业：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为自己的原作文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写一段</a:t>
            </a:r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能体现“与众不同的美”的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点题的话</a:t>
            </a:r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，并为表现这一中心</a:t>
            </a:r>
            <a:r>
              <a:rPr lang="zh-CN" altLang="en-US" sz="3600" b="1" u="sng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详细写一则材料</a:t>
            </a:r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。300字左右。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2440" y="682625"/>
            <a:ext cx="11459845" cy="4351655"/>
          </a:xfrm>
        </p:spPr>
        <p:txBody>
          <a:bodyPr>
            <a:noAutofit/>
          </a:bodyPr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一、教学目标 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（一）知识目标：了解作文在选材方面的具体要求。  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（二）能力目标： 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1.引导分析作文选材常出现的问题。 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2.掌握作文选材的方法和技巧，提高选材能力。 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（三）情感目标：通过写作选材训练，发现生活中“与众不同的美”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二、教学重点：掌握作文选材的方法和技巧，并用之于写作实践。   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三、教学难点：分析作文选材常出现的问题，提高选材能力。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5400" b="1" dirty="0" smtClean="0">
                <a:latin typeface="黑体" panose="02010600030101010101" charset="-122"/>
                <a:ea typeface="黑体" panose="02010600030101010101" charset="-122"/>
              </a:rPr>
              <a:t>一、复习：</a:t>
            </a:r>
            <a:r>
              <a:rPr lang="en-US" altLang="zh-CN" sz="5400" b="1" dirty="0" smtClean="0">
                <a:latin typeface="黑体" panose="02010600030101010101" charset="-122"/>
                <a:ea typeface="黑体" panose="02010600030101010101" charset="-122"/>
              </a:rPr>
              <a:t>1</a:t>
            </a:r>
            <a:r>
              <a:rPr lang="zh-CN" altLang="en-US" sz="5400" b="1" dirty="0" smtClean="0">
                <a:latin typeface="黑体" panose="02010600030101010101" charset="-122"/>
                <a:ea typeface="黑体" panose="02010600030101010101" charset="-122"/>
              </a:rPr>
              <a:t>、《</a:t>
            </a:r>
            <a:r>
              <a:rPr lang="zh-CN" altLang="en-US" sz="5400" b="1" dirty="0">
                <a:latin typeface="黑体" panose="02010600030101010101" charset="-122"/>
                <a:ea typeface="黑体" panose="02010600030101010101" charset="-122"/>
              </a:rPr>
              <a:t>晒晒我们班的</a:t>
            </a:r>
            <a:r>
              <a:rPr lang="en-US" altLang="zh-CN" sz="5400" b="1" dirty="0">
                <a:latin typeface="黑体" panose="02010600030101010101" charset="-122"/>
                <a:ea typeface="黑体" panose="02010600030101010101" charset="-122"/>
              </a:rPr>
              <a:t>“</a:t>
            </a:r>
            <a:r>
              <a:rPr lang="zh-CN" altLang="en-US" sz="5400" b="1" dirty="0">
                <a:latin typeface="黑体" panose="02010600030101010101" charset="-122"/>
                <a:ea typeface="黑体" panose="02010600030101010101" charset="-122"/>
              </a:rPr>
              <a:t>牛人</a:t>
            </a:r>
            <a:r>
              <a:rPr lang="en-US" altLang="zh-CN" sz="5400" b="1" dirty="0">
                <a:latin typeface="黑体" panose="02010600030101010101" charset="-122"/>
                <a:ea typeface="黑体" panose="02010600030101010101" charset="-122"/>
              </a:rPr>
              <a:t>”</a:t>
            </a:r>
            <a:r>
              <a:rPr lang="zh-CN" altLang="en-US" sz="5400" b="1" dirty="0">
                <a:latin typeface="黑体" panose="02010600030101010101" charset="-122"/>
                <a:ea typeface="黑体" panose="02010600030101010101" charset="-122"/>
              </a:rPr>
              <a:t>》审题要点</a:t>
            </a:r>
            <a:endParaRPr lang="zh-CN" altLang="en-US" sz="54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4000" y="2120265"/>
            <a:ext cx="11099800" cy="5106035"/>
          </a:xfrm>
        </p:spPr>
        <p:txBody>
          <a:bodyPr>
            <a:normAutofit fontScale="97500"/>
          </a:bodyPr>
          <a:lstStyle/>
          <a:p>
            <a:r>
              <a:rPr lang="en-US" altLang="zh-CN" sz="4400" b="1" dirty="0"/>
              <a:t>1</a:t>
            </a:r>
            <a:r>
              <a:rPr lang="zh-CN" altLang="en-US" sz="4400" b="1" dirty="0"/>
              <a:t>、晒晒</a:t>
            </a:r>
            <a:r>
              <a:rPr lang="zh-CN" altLang="en-US" sz="4400" b="1" dirty="0" smtClean="0"/>
              <a:t>：</a:t>
            </a:r>
            <a:r>
              <a:rPr lang="en-US" altLang="zh-CN" sz="4400" b="1" dirty="0" smtClean="0"/>
              <a:t>——</a:t>
            </a:r>
            <a:r>
              <a:rPr lang="zh-CN" altLang="en-US" sz="4400" b="1" dirty="0"/>
              <a:t>表达</a:t>
            </a:r>
            <a:r>
              <a:rPr lang="zh-CN" altLang="en-US" sz="4400" b="1" u="sng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喜爱之情、为此骄傲</a:t>
            </a:r>
            <a:r>
              <a:rPr lang="zh-CN" altLang="en-US" sz="4400" b="1" dirty="0"/>
              <a:t>之意。</a:t>
            </a:r>
            <a:endParaRPr lang="zh-CN" altLang="en-US" sz="4400" b="1" dirty="0"/>
          </a:p>
          <a:p>
            <a:endParaRPr lang="en-US" altLang="zh-CN" sz="4400" b="1" dirty="0" smtClean="0"/>
          </a:p>
          <a:p>
            <a:r>
              <a:rPr lang="en-US" altLang="zh-CN" sz="4400" b="1" dirty="0" smtClean="0"/>
              <a:t>2</a:t>
            </a:r>
            <a:r>
              <a:rPr lang="zh-CN" altLang="en-US" sz="4400" b="1" dirty="0"/>
              <a:t>、</a:t>
            </a:r>
            <a:r>
              <a:rPr lang="en-US" altLang="zh-CN" sz="4400" b="1" dirty="0"/>
              <a:t>“</a:t>
            </a:r>
            <a:r>
              <a:rPr lang="zh-CN" altLang="en-US" sz="4400" b="1" dirty="0"/>
              <a:t>牛人</a:t>
            </a:r>
            <a:r>
              <a:rPr lang="en-US" altLang="zh-CN" sz="4400" b="1" dirty="0"/>
              <a:t>”</a:t>
            </a:r>
            <a:r>
              <a:rPr lang="zh-CN" altLang="en-US" sz="4400" b="1" dirty="0" smtClean="0"/>
              <a:t>：</a:t>
            </a:r>
            <a:r>
              <a:rPr lang="en-US" altLang="zh-CN" sz="4400" b="1" dirty="0" smtClean="0"/>
              <a:t>——</a:t>
            </a:r>
            <a:r>
              <a:rPr lang="zh-CN" altLang="en-US" sz="4400" b="1" dirty="0">
                <a:sym typeface="+mn-ea"/>
              </a:rPr>
              <a:t>表达</a:t>
            </a:r>
            <a:r>
              <a:rPr lang="zh-CN" altLang="en-US" sz="4400" b="1" u="sng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夸赞、佩服</a:t>
            </a:r>
            <a:r>
              <a:rPr lang="zh-CN" altLang="en-US" sz="4400" b="1" dirty="0">
                <a:sym typeface="+mn-ea"/>
              </a:rPr>
              <a:t>之意</a:t>
            </a:r>
            <a:r>
              <a:rPr lang="zh-CN" altLang="en-US" sz="4400" b="1" dirty="0" smtClean="0">
                <a:sym typeface="+mn-ea"/>
              </a:rPr>
              <a:t>。</a:t>
            </a:r>
            <a:endParaRPr lang="zh-CN" altLang="en-US" sz="4400" b="1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5920" y="365442"/>
            <a:ext cx="11242040" cy="1325563"/>
          </a:xfrm>
        </p:spPr>
        <p:txBody>
          <a:bodyPr>
            <a:normAutofit fontScale="90000"/>
          </a:bodyPr>
          <a:lstStyle/>
          <a:p>
            <a:r>
              <a:rPr lang="zh-CN" altLang="en-US" sz="6000" dirty="0" smtClean="0">
                <a:latin typeface="黑体" panose="02010600030101010101" charset="-122"/>
                <a:ea typeface="黑体" panose="02010600030101010101" charset="-122"/>
              </a:rPr>
              <a:t>一、复习：</a:t>
            </a:r>
            <a:r>
              <a:rPr lang="en-US" altLang="zh-CN" sz="6000" dirty="0" smtClean="0">
                <a:latin typeface="黑体" panose="02010600030101010101" charset="-122"/>
                <a:ea typeface="黑体" panose="02010600030101010101" charset="-122"/>
              </a:rPr>
              <a:t>2</a:t>
            </a:r>
            <a:r>
              <a:rPr lang="zh-CN" altLang="en-US" sz="6000" dirty="0" smtClean="0">
                <a:latin typeface="黑体" panose="02010600030101010101" charset="-122"/>
                <a:ea typeface="黑体" panose="02010600030101010101" charset="-122"/>
              </a:rPr>
              <a:t>、</a:t>
            </a:r>
            <a:r>
              <a:rPr lang="zh-CN" altLang="en-US" sz="6000" dirty="0" smtClean="0">
                <a:latin typeface="黑体" panose="02010600030101010101" charset="-122"/>
                <a:ea typeface="黑体" panose="02010600030101010101" charset="-122"/>
              </a:rPr>
              <a:t>怎样选材</a:t>
            </a:r>
            <a:r>
              <a:rPr lang="zh-CN" altLang="en-US" sz="6000" dirty="0">
                <a:latin typeface="黑体" panose="02010600030101010101" charset="-122"/>
                <a:ea typeface="黑体" panose="02010600030101010101" charset="-122"/>
              </a:rPr>
              <a:t>的思维导图</a:t>
            </a:r>
            <a:endParaRPr lang="zh-CN" altLang="en-US" sz="60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5050" y="2968625"/>
            <a:ext cx="3493135" cy="921385"/>
          </a:xfrm>
        </p:spPr>
        <p:txBody>
          <a:bodyPr/>
          <a:lstStyle/>
          <a:p>
            <a:r>
              <a:rPr lang="zh-CN" altLang="en-US" sz="5400" b="1" dirty="0"/>
              <a:t>文章中心</a:t>
            </a:r>
            <a:endParaRPr lang="zh-CN" altLang="en-US" sz="5400" b="1" dirty="0"/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4528185" y="2044065"/>
            <a:ext cx="2402205" cy="128143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606290" y="2044065"/>
            <a:ext cx="120396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无关</a:t>
            </a:r>
            <a:endParaRPr lang="zh-CN" altLang="en-US" sz="40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7272020" y="1691005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/>
              <a:t>舍弃不写</a:t>
            </a:r>
            <a:endParaRPr lang="zh-CN" altLang="en-US" sz="40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5464810" y="4325620"/>
            <a:ext cx="2989580" cy="7620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多方</a:t>
            </a:r>
            <a:r>
              <a:rPr lang="zh-CN" altLang="en-US" sz="4400" b="1" dirty="0"/>
              <a:t>选材写</a:t>
            </a:r>
            <a:endParaRPr lang="zh-CN" altLang="en-US" sz="44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9166225" y="3514725"/>
            <a:ext cx="27355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/>
              <a:t>重点详细写</a:t>
            </a:r>
            <a:endParaRPr lang="zh-CN" altLang="en-US" sz="4000" b="1"/>
          </a:p>
        </p:txBody>
      </p:sp>
      <p:sp>
        <p:nvSpPr>
          <p:cNvPr id="9" name="文本框 8"/>
          <p:cNvSpPr txBox="1"/>
          <p:nvPr/>
        </p:nvSpPr>
        <p:spPr>
          <a:xfrm>
            <a:off x="9308465" y="5226050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/>
              <a:t>简要略写</a:t>
            </a:r>
            <a:endParaRPr lang="zh-CN" altLang="en-US" sz="4000" b="1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4368165" y="3828415"/>
            <a:ext cx="1097915" cy="68643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>
            <a:endCxn id="8" idx="1"/>
          </p:cNvCxnSpPr>
          <p:nvPr/>
        </p:nvCxnSpPr>
        <p:spPr>
          <a:xfrm>
            <a:off x="4596765" y="3576955"/>
            <a:ext cx="4569460" cy="28829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endCxn id="9" idx="1"/>
          </p:cNvCxnSpPr>
          <p:nvPr/>
        </p:nvCxnSpPr>
        <p:spPr>
          <a:xfrm>
            <a:off x="8348345" y="4994910"/>
            <a:ext cx="960120" cy="58166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6229350" y="2968625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/>
              <a:t>最能突出</a:t>
            </a:r>
            <a:endParaRPr lang="zh-CN" altLang="en-US" sz="4000" b="1"/>
          </a:p>
        </p:txBody>
      </p:sp>
      <p:sp>
        <p:nvSpPr>
          <p:cNvPr id="14" name="文本框 13"/>
          <p:cNvSpPr txBox="1"/>
          <p:nvPr/>
        </p:nvSpPr>
        <p:spPr>
          <a:xfrm>
            <a:off x="3402330" y="4293870"/>
            <a:ext cx="120396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有关</a:t>
            </a:r>
            <a:endParaRPr lang="zh-CN" altLang="en-US" sz="4000" b="1" dirty="0"/>
          </a:p>
        </p:txBody>
      </p:sp>
      <p:cxnSp>
        <p:nvCxnSpPr>
          <p:cNvPr id="15" name="直接箭头连接符 14"/>
          <p:cNvCxnSpPr>
            <a:stCxn id="7" idx="3"/>
          </p:cNvCxnSpPr>
          <p:nvPr/>
        </p:nvCxnSpPr>
        <p:spPr>
          <a:xfrm flipV="1">
            <a:off x="8454390" y="4057015"/>
            <a:ext cx="786130" cy="64960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103" y="701024"/>
            <a:ext cx="11939752" cy="4351338"/>
          </a:xfrm>
        </p:spPr>
        <p:txBody>
          <a:bodyPr>
            <a:no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200" b="1" dirty="0" smtClean="0">
                <a:latin typeface="黑体" panose="02010600030101010101" charset="-122"/>
                <a:ea typeface="黑体" panose="02010600030101010101" charset="-122"/>
              </a:rPr>
              <a:t>1</a:t>
            </a:r>
            <a:r>
              <a:rPr lang="zh-CN" altLang="en-US" sz="3200" b="1" dirty="0" smtClean="0">
                <a:latin typeface="黑体" panose="02010600030101010101" charset="-122"/>
                <a:ea typeface="黑体" panose="02010600030101010101" charset="-122"/>
              </a:rPr>
              <a:t>、例文（一）选材全部切合中心吗？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</a:rPr>
              <a:t>                                                                             </a:t>
            </a:r>
            <a:endParaRPr lang="zh-CN" altLang="zh-CN" sz="3200" b="1" dirty="0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zh-CN" sz="3200" b="1" dirty="0">
                <a:latin typeface="黑体" panose="02010600030101010101" charset="-122"/>
                <a:ea typeface="黑体" panose="02010600030101010101" charset="-122"/>
              </a:rPr>
              <a:t>选择材料：（</a:t>
            </a:r>
            <a:r>
              <a:rPr lang="en-US" altLang="zh-CN" sz="3200" b="1" dirty="0">
                <a:latin typeface="黑体" panose="02010600030101010101" charset="-122"/>
                <a:ea typeface="黑体" panose="02010600030101010101" charset="-122"/>
              </a:rPr>
              <a:t>1</a:t>
            </a:r>
            <a:r>
              <a:rPr lang="zh-CN" altLang="zh-CN" sz="3200" b="1" dirty="0">
                <a:latin typeface="黑体" panose="02010600030101010101" charset="-122"/>
                <a:ea typeface="黑体" panose="02010600030101010101" charset="-122"/>
              </a:rPr>
              <a:t>）</a:t>
            </a:r>
            <a:r>
              <a:rPr lang="en-US" altLang="zh-CN" sz="3200" b="1" u="sng" dirty="0"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</a:rPr>
              <a:t>她考试成绩进步大。</a:t>
            </a:r>
            <a:endParaRPr lang="zh-CN" altLang="en-US" sz="3200" b="1" u="sng" dirty="0" smtClean="0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zh-CN" sz="3200" b="1" u="sng" dirty="0" smtClean="0">
                <a:latin typeface="黑体" panose="02010600030101010101" charset="-122"/>
                <a:ea typeface="黑体" panose="02010600030101010101" charset="-122"/>
              </a:rPr>
              <a:t>（</a:t>
            </a:r>
            <a:r>
              <a:rPr lang="en-US" altLang="zh-CN" sz="3200" b="1" u="sng" dirty="0">
                <a:latin typeface="黑体" panose="02010600030101010101" charset="-122"/>
                <a:ea typeface="黑体" panose="02010600030101010101" charset="-122"/>
              </a:rPr>
              <a:t>2</a:t>
            </a:r>
            <a:r>
              <a:rPr lang="zh-CN" altLang="zh-CN" sz="3200" b="1" u="sng" dirty="0" smtClean="0">
                <a:latin typeface="黑体" panose="02010600030101010101" charset="-122"/>
                <a:ea typeface="黑体" panose="02010600030101010101" charset="-122"/>
              </a:rPr>
              <a:t>）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</a:rPr>
              <a:t>“唐僧”外号的由来。（她唠叨）</a:t>
            </a:r>
            <a:endParaRPr lang="en-US" altLang="zh-CN" sz="3200" b="1" u="sng" dirty="0" smtClean="0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zh-CN" sz="3200" b="1" u="sng" dirty="0" smtClean="0">
                <a:latin typeface="黑体" panose="02010600030101010101" charset="-122"/>
                <a:ea typeface="黑体" panose="02010600030101010101" charset="-122"/>
              </a:rPr>
              <a:t>（</a:t>
            </a:r>
            <a:r>
              <a:rPr lang="en-US" altLang="zh-CN" sz="3200" b="1" u="sng" dirty="0">
                <a:latin typeface="黑体" panose="02010600030101010101" charset="-122"/>
                <a:ea typeface="黑体" panose="02010600030101010101" charset="-122"/>
              </a:rPr>
              <a:t>3</a:t>
            </a:r>
            <a:r>
              <a:rPr lang="zh-CN" altLang="zh-CN" sz="3200" b="1" u="sng" dirty="0" smtClean="0">
                <a:latin typeface="黑体" panose="02010600030101010101" charset="-122"/>
                <a:ea typeface="黑体" panose="02010600030101010101" charset="-122"/>
              </a:rPr>
              <a:t>）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</a:rPr>
              <a:t>她劝大家别吵架。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</a:rPr>
              <a:t>                        </a:t>
            </a:r>
            <a:endParaRPr lang="zh-CN" altLang="zh-CN" sz="3200" b="1" dirty="0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zh-CN" sz="3200" b="1" dirty="0">
                <a:latin typeface="黑体" panose="02010600030101010101" charset="-122"/>
                <a:ea typeface="黑体" panose="02010600030101010101" charset="-122"/>
              </a:rPr>
              <a:t>结论：例文（一）选材</a:t>
            </a:r>
            <a:r>
              <a:rPr lang="zh-CN" altLang="zh-CN" sz="3200" b="1" u="sng" dirty="0"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en-US" altLang="zh-CN" sz="3200" b="1" u="sng" dirty="0"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</a:rPr>
              <a:t>能准确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</a:rPr>
              <a:t>    </a:t>
            </a:r>
            <a:r>
              <a:rPr lang="zh-CN" altLang="zh-CN" sz="3200" b="1" dirty="0">
                <a:latin typeface="黑体" panose="02010600030101010101" charset="-122"/>
                <a:ea typeface="黑体" panose="02010600030101010101" charset="-122"/>
              </a:rPr>
              <a:t>表现文章中心，但本文中心</a:t>
            </a:r>
            <a:r>
              <a:rPr lang="en-US" altLang="zh-CN" sz="3200" b="1" u="sng" dirty="0">
                <a:latin typeface="黑体" panose="02010600030101010101" charset="-122"/>
                <a:ea typeface="黑体" panose="02010600030101010101" charset="-122"/>
              </a:rPr>
              <a:t>  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</a:rPr>
              <a:t>不完全符合 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</a:rPr>
              <a:t>   </a:t>
            </a:r>
            <a:r>
              <a:rPr lang="en-US" altLang="zh-CN" sz="3200" b="1" dirty="0" smtClean="0"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zh-CN" altLang="zh-CN" sz="3200" b="1" dirty="0">
                <a:latin typeface="黑体" panose="02010600030101010101" charset="-122"/>
                <a:ea typeface="黑体" panose="02010600030101010101" charset="-122"/>
              </a:rPr>
              <a:t>题目要求。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</a:rPr>
              <a:t>                                                                                     </a:t>
            </a:r>
            <a:endParaRPr lang="zh-CN" altLang="zh-CN" sz="3200" b="1" dirty="0">
              <a:latin typeface="黑体" panose="02010600030101010101" charset="-122"/>
              <a:ea typeface="黑体" panose="02010600030101010101" charset="-122"/>
            </a:endParaRPr>
          </a:p>
          <a:p>
            <a:endParaRPr lang="zh-CN" altLang="en-US" sz="32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38200" y="-252243"/>
            <a:ext cx="10515600" cy="1325563"/>
          </a:xfrm>
        </p:spPr>
        <p:txBody>
          <a:bodyPr/>
          <a:lstStyle/>
          <a:p>
            <a:r>
              <a:rPr lang="zh-CN" altLang="en-US" b="1" dirty="0" smtClean="0">
                <a:latin typeface="黑体" panose="02010600030101010101" charset="-122"/>
                <a:ea typeface="黑体" panose="02010600030101010101" charset="-122"/>
              </a:rPr>
              <a:t>二、小组合作，讨论探究。</a:t>
            </a:r>
            <a:endParaRPr lang="zh-CN" altLang="en-US" b="1" dirty="0" smtClean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3075" y="560705"/>
            <a:ext cx="10880725" cy="4351655"/>
          </a:xfrm>
        </p:spPr>
        <p:txBody>
          <a:bodyPr>
            <a:noAutofit/>
          </a:bodyPr>
          <a:p>
            <a:pPr fontAlgn="auto">
              <a:lnSpc>
                <a:spcPct val="150000"/>
              </a:lnSpc>
            </a:pPr>
            <a:r>
              <a:rPr lang="zh-CN" altLang="zh-CN" sz="3600" b="1" dirty="0">
                <a:latin typeface="黑体" panose="02010600030101010101" charset="-122"/>
                <a:ea typeface="黑体" panose="02010600030101010101" charset="-122"/>
                <a:sym typeface="+mn-ea"/>
              </a:rPr>
              <a:t>针对例文（一）的选材你有哪些修改的好建议？</a:t>
            </a:r>
            <a:endParaRPr lang="zh-CN" altLang="zh-CN" sz="3600" b="1" dirty="0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b="1" u="sng" dirty="0">
                <a:latin typeface="黑体" panose="02010600030101010101" charset="-122"/>
                <a:ea typeface="黑体" panose="02010600030101010101" charset="-122"/>
                <a:sym typeface="+mn-ea"/>
              </a:rPr>
              <a:t> </a:t>
            </a:r>
            <a:r>
              <a:rPr lang="en-US" altLang="zh-CN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1</a:t>
            </a:r>
            <a:r>
              <a:rPr lang="zh-CN" altLang="en-US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、点题的语言中类似“奇葩”等不具备赞赏之意的词语要删掉；</a:t>
            </a:r>
            <a:endParaRPr lang="zh-CN" altLang="en-US" sz="3600" b="1" u="sng" dirty="0" smtClean="0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2</a:t>
            </a:r>
            <a:r>
              <a:rPr lang="zh-CN" altLang="en-US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、材料（</a:t>
            </a:r>
            <a:r>
              <a:rPr lang="en-US" altLang="zh-CN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2</a:t>
            </a:r>
            <a:r>
              <a:rPr lang="zh-CN" altLang="en-US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）删掉</a:t>
            </a:r>
            <a:r>
              <a:rPr lang="en-US" altLang="zh-CN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“</a:t>
            </a:r>
            <a:r>
              <a:rPr lang="zh-CN" altLang="en-US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我</a:t>
            </a:r>
            <a:r>
              <a:rPr lang="en-US" altLang="zh-CN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”</a:t>
            </a:r>
            <a:r>
              <a:rPr lang="zh-CN" altLang="en-US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未了解她的部分，详写她经常苦口婆心地劝别人为集体着想，充实</a:t>
            </a:r>
            <a:r>
              <a:rPr lang="zh-CN" altLang="en-US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“赞赏、佩服”的意味</a:t>
            </a:r>
            <a:r>
              <a:rPr lang="zh-CN" altLang="en-US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；</a:t>
            </a:r>
            <a:endParaRPr lang="zh-CN" altLang="en-US" sz="3600" b="1" u="sng" dirty="0" smtClean="0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6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    </a:t>
            </a:r>
            <a:endParaRPr lang="en-US" altLang="zh-CN" sz="3600" b="1" u="sng" dirty="0" smtClean="0"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4018" y="741219"/>
            <a:ext cx="11298382" cy="5276418"/>
          </a:xfrm>
        </p:spPr>
        <p:txBody>
          <a:bodyPr>
            <a:no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3600" b="1" dirty="0" smtClean="0">
                <a:latin typeface="黑体" panose="02010600030101010101" charset="-122"/>
                <a:ea typeface="黑体" panose="02010600030101010101" charset="-122"/>
              </a:rPr>
              <a:t>3</a:t>
            </a:r>
            <a:r>
              <a:rPr lang="zh-CN" altLang="en-US" sz="4000" b="1" dirty="0" smtClean="0">
                <a:latin typeface="黑体" panose="02010600030101010101" charset="-122"/>
                <a:ea typeface="黑体" panose="02010600030101010101" charset="-122"/>
              </a:rPr>
              <a:t>、	例文（二）选材全部都能生动准确表现中心吗？</a:t>
            </a:r>
            <a:r>
              <a:rPr lang="en-US" altLang="zh-CN" sz="4000" b="1" u="sng" dirty="0" smtClean="0">
                <a:latin typeface="黑体" panose="02010600030101010101" charset="-122"/>
                <a:ea typeface="黑体" panose="02010600030101010101" charset="-122"/>
              </a:rPr>
              <a:t>                                                                          </a:t>
            </a:r>
            <a:endParaRPr lang="en-US" altLang="zh-CN" sz="4000" b="1" u="sng" dirty="0" smtClean="0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zh-CN" sz="3600" b="1" dirty="0">
                <a:latin typeface="黑体" panose="02010600030101010101" charset="-122"/>
                <a:ea typeface="黑体" panose="02010600030101010101" charset="-122"/>
              </a:rPr>
              <a:t>选择材料：（</a:t>
            </a:r>
            <a:r>
              <a:rPr lang="en-US" altLang="zh-CN" sz="3600" b="1" dirty="0">
                <a:latin typeface="黑体" panose="02010600030101010101" charset="-122"/>
                <a:ea typeface="黑体" panose="02010600030101010101" charset="-122"/>
              </a:rPr>
              <a:t>1</a:t>
            </a:r>
            <a:r>
              <a:rPr lang="zh-CN" altLang="zh-CN" sz="3600" b="1" dirty="0">
                <a:latin typeface="黑体" panose="02010600030101010101" charset="-122"/>
                <a:ea typeface="黑体" panose="02010600030101010101" charset="-122"/>
              </a:rPr>
              <a:t>）</a:t>
            </a:r>
            <a:r>
              <a:rPr lang="en-US" altLang="zh-CN" sz="3600" b="1" u="sng" dirty="0"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zh-CN" altLang="en-US" sz="4000" b="1" u="sng" dirty="0" smtClean="0">
                <a:latin typeface="黑体" panose="02010600030101010101" charset="-122"/>
                <a:ea typeface="黑体" panose="02010600030101010101" charset="-122"/>
              </a:rPr>
              <a:t>小王学习、对待捣蛋鬼都温和如春风。</a:t>
            </a:r>
            <a:endParaRPr lang="zh-CN" altLang="en-US" sz="4000" b="1" u="sng" dirty="0" smtClean="0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zh-CN" sz="3600" b="1" u="sng" dirty="0" smtClean="0">
                <a:latin typeface="黑体" panose="02010600030101010101" charset="-122"/>
                <a:ea typeface="黑体" panose="02010600030101010101" charset="-122"/>
              </a:rPr>
              <a:t>（</a:t>
            </a:r>
            <a:r>
              <a:rPr lang="en-US" altLang="zh-CN" sz="3600" b="1" u="sng" dirty="0" smtClean="0">
                <a:latin typeface="黑体" panose="02010600030101010101" charset="-122"/>
                <a:ea typeface="黑体" panose="02010600030101010101" charset="-122"/>
              </a:rPr>
              <a:t>2</a:t>
            </a:r>
            <a:r>
              <a:rPr lang="zh-CN" altLang="zh-CN" sz="3600" b="1" u="sng" dirty="0" smtClean="0">
                <a:latin typeface="黑体" panose="02010600030101010101" charset="-122"/>
                <a:ea typeface="黑体" panose="02010600030101010101" charset="-122"/>
              </a:rPr>
              <a:t>）</a:t>
            </a:r>
            <a:r>
              <a:rPr lang="zh-CN" altLang="en-US" sz="4000" b="1" u="sng" dirty="0" smtClean="0">
                <a:latin typeface="黑体" panose="02010600030101010101" charset="-122"/>
                <a:ea typeface="黑体" panose="02010600030101010101" charset="-122"/>
              </a:rPr>
              <a:t>小应执着做作业如夏雨</a:t>
            </a:r>
            <a:endParaRPr lang="zh-CN" altLang="en-US" sz="4000" b="1" u="sng" dirty="0" smtClean="0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zh-CN" sz="3600" b="1" u="sng" dirty="0" smtClean="0">
                <a:latin typeface="黑体" panose="02010600030101010101" charset="-122"/>
                <a:ea typeface="黑体" panose="02010600030101010101" charset="-122"/>
              </a:rPr>
              <a:t>（</a:t>
            </a:r>
            <a:r>
              <a:rPr lang="en-US" altLang="zh-CN" sz="3600" b="1" u="sng" dirty="0" smtClean="0">
                <a:latin typeface="黑体" panose="02010600030101010101" charset="-122"/>
                <a:ea typeface="黑体" panose="02010600030101010101" charset="-122"/>
              </a:rPr>
              <a:t>3</a:t>
            </a:r>
            <a:r>
              <a:rPr lang="zh-CN" altLang="zh-CN" sz="3600" b="1" u="sng" dirty="0" smtClean="0">
                <a:latin typeface="黑体" panose="02010600030101010101" charset="-122"/>
                <a:ea typeface="黑体" panose="02010600030101010101" charset="-122"/>
              </a:rPr>
              <a:t>）</a:t>
            </a:r>
            <a:r>
              <a:rPr lang="zh-CN" altLang="en-US" sz="3600" b="1" u="sng" dirty="0" smtClean="0">
                <a:latin typeface="黑体" panose="02010600030101010101" charset="-122"/>
                <a:ea typeface="黑体" panose="02010600030101010101" charset="-122"/>
              </a:rPr>
              <a:t>小萍写字细腻如秋色。</a:t>
            </a:r>
            <a:r>
              <a:rPr lang="en-US" altLang="zh-CN" sz="3600" b="1" u="sng" dirty="0" smtClean="0">
                <a:latin typeface="黑体" panose="02010600030101010101" charset="-122"/>
                <a:ea typeface="黑体" panose="02010600030101010101" charset="-122"/>
              </a:rPr>
              <a:t>                                             </a:t>
            </a:r>
            <a:endParaRPr lang="en-US" altLang="zh-CN" sz="3600" b="1" u="sng" dirty="0" smtClean="0">
              <a:latin typeface="黑体" panose="02010600030101010101" charset="-122"/>
              <a:ea typeface="黑体" panose="0201060003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zh-CN" sz="3600" b="1" u="sng" dirty="0" smtClean="0">
                <a:latin typeface="黑体" panose="02010600030101010101" charset="-122"/>
                <a:ea typeface="黑体" panose="02010600030101010101" charset="-122"/>
              </a:rPr>
              <a:t>（</a:t>
            </a:r>
            <a:r>
              <a:rPr lang="en-US" altLang="zh-CN" sz="3600" b="1" u="sng" dirty="0">
                <a:latin typeface="黑体" panose="02010600030101010101" charset="-122"/>
                <a:ea typeface="黑体" panose="02010600030101010101" charset="-122"/>
              </a:rPr>
              <a:t>4</a:t>
            </a:r>
            <a:r>
              <a:rPr lang="zh-CN" altLang="zh-CN" sz="3600" b="1" u="sng" dirty="0" smtClean="0">
                <a:latin typeface="黑体" panose="02010600030101010101" charset="-122"/>
                <a:ea typeface="黑体" panose="02010600030101010101" charset="-122"/>
              </a:rPr>
              <a:t>）</a:t>
            </a:r>
            <a:r>
              <a:rPr lang="zh-CN" altLang="en-US" sz="3600" b="1" u="sng" dirty="0" smtClean="0">
                <a:latin typeface="黑体" panose="02010600030101010101" charset="-122"/>
                <a:ea typeface="黑体" panose="02010600030101010101" charset="-122"/>
              </a:rPr>
              <a:t>小亦用搞笑来安慰人如冬火。</a:t>
            </a:r>
            <a:r>
              <a:rPr lang="en-US" altLang="zh-CN" sz="4000" b="1" u="sng" dirty="0" smtClean="0">
                <a:latin typeface="黑体" panose="02010600030101010101" charset="-122"/>
                <a:ea typeface="黑体" panose="02010600030101010101" charset="-122"/>
              </a:rPr>
              <a:t>                                       </a:t>
            </a:r>
            <a:endParaRPr lang="en-US" altLang="zh-CN" sz="4000" b="1" u="sng" dirty="0" smtClean="0">
              <a:latin typeface="黑体" panose="02010600030101010101" charset="-122"/>
              <a:ea typeface="黑体" panose="02010600030101010101" charset="-122"/>
            </a:endParaRPr>
          </a:p>
          <a:p>
            <a:pPr marL="0" indent="0">
              <a:buNone/>
            </a:pPr>
            <a:r>
              <a:rPr lang="en-US" altLang="zh-CN" sz="3600" b="1" u="sng" dirty="0" smtClean="0">
                <a:latin typeface="黑体" panose="02010600030101010101" charset="-122"/>
                <a:ea typeface="黑体" panose="02010600030101010101" charset="-122"/>
              </a:rPr>
              <a:t>                                                                                          </a:t>
            </a:r>
            <a:endParaRPr lang="en-US" altLang="zh-CN" sz="3600" b="1" u="sng" dirty="0" smtClean="0">
              <a:latin typeface="黑体" panose="02010600030101010101" charset="-122"/>
              <a:ea typeface="黑体" panose="02010600030101010101" charset="-122"/>
            </a:endParaRPr>
          </a:p>
          <a:p>
            <a:endParaRPr lang="zh-CN" altLang="en-US" sz="32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675640" y="-6196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 smtClean="0">
                <a:latin typeface="黑体" panose="02010600030101010101" charset="-122"/>
                <a:ea typeface="黑体" panose="02010600030101010101" charset="-122"/>
              </a:rPr>
              <a:t>二、小组合作，讨论探究。</a:t>
            </a:r>
            <a:endParaRPr lang="zh-CN" altLang="en-US" b="1" dirty="0" smtClean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825625"/>
            <a:ext cx="11430000" cy="4351655"/>
          </a:xfrm>
        </p:spPr>
        <p:txBody>
          <a:bodyPr>
            <a:noAutofit/>
          </a:bodyPr>
          <a:p>
            <a:pPr algn="l">
              <a:lnSpc>
                <a:spcPct val="130000"/>
              </a:lnSpc>
            </a:pPr>
            <a:r>
              <a:rPr lang="zh-CN" altLang="zh-CN" sz="3200" b="1" dirty="0">
                <a:latin typeface="黑体" panose="02010600030101010101" charset="-122"/>
                <a:ea typeface="黑体" panose="02010600030101010101" charset="-122"/>
                <a:sym typeface="+mn-ea"/>
              </a:rPr>
              <a:t>结论：例文</a:t>
            </a:r>
            <a:r>
              <a:rPr lang="zh-CN" altLang="zh-CN" sz="3200" b="1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（二）</a:t>
            </a:r>
            <a:r>
              <a:rPr lang="zh-CN" altLang="zh-CN" sz="3200" b="1" dirty="0">
                <a:latin typeface="黑体" panose="02010600030101010101" charset="-122"/>
                <a:ea typeface="黑体" panose="02010600030101010101" charset="-122"/>
                <a:sym typeface="+mn-ea"/>
              </a:rPr>
              <a:t>选材</a:t>
            </a:r>
            <a:r>
              <a:rPr lang="zh-CN" altLang="zh-CN" sz="3200" b="1" u="sng" dirty="0">
                <a:latin typeface="黑体" panose="02010600030101010101" charset="-122"/>
                <a:ea typeface="黑体" panose="02010600030101010101" charset="-122"/>
                <a:sym typeface="+mn-ea"/>
              </a:rPr>
              <a:t> </a:t>
            </a:r>
            <a:r>
              <a:rPr lang="en-US" altLang="zh-CN" sz="3200" b="1" u="sng" dirty="0">
                <a:latin typeface="黑体" panose="02010600030101010101" charset="-122"/>
                <a:ea typeface="黑体" panose="02010600030101010101" charset="-122"/>
                <a:sym typeface="+mn-ea"/>
              </a:rPr>
              <a:t>  </a:t>
            </a:r>
            <a:r>
              <a:rPr lang="zh-CN" altLang="en-US" sz="3200" b="1" u="sng" dirty="0">
                <a:latin typeface="黑体" panose="02010600030101010101" charset="-122"/>
                <a:ea typeface="黑体" panose="02010600030101010101" charset="-122"/>
                <a:sym typeface="+mn-ea"/>
              </a:rPr>
              <a:t>大多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能生动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   </a:t>
            </a:r>
            <a:r>
              <a:rPr lang="zh-CN" altLang="zh-CN" sz="3200" b="1" dirty="0">
                <a:latin typeface="黑体" panose="02010600030101010101" charset="-122"/>
                <a:ea typeface="黑体" panose="02010600030101010101" charset="-122"/>
                <a:sym typeface="+mn-ea"/>
              </a:rPr>
              <a:t>表现文章</a:t>
            </a:r>
            <a:r>
              <a:rPr lang="zh-CN" altLang="zh-CN" sz="3200" b="1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中心</a:t>
            </a:r>
            <a:r>
              <a:rPr lang="zh-CN" altLang="en-US" sz="3200" b="1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，但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第（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3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）、（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4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）则</a:t>
            </a:r>
            <a:r>
              <a:rPr lang="zh-CN" altLang="en-US" sz="3200" b="1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材料太简略。</a:t>
            </a:r>
            <a:endParaRPr lang="zh-CN" altLang="en-US" sz="3200" b="1" dirty="0" smtClean="0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zh-CN" altLang="zh-CN" sz="3200" b="1" dirty="0">
                <a:latin typeface="黑体" panose="02010600030101010101" charset="-122"/>
                <a:ea typeface="黑体" panose="02010600030101010101" charset="-122"/>
                <a:sym typeface="+mn-ea"/>
              </a:rPr>
              <a:t>针对例文</a:t>
            </a:r>
            <a:r>
              <a:rPr lang="zh-CN" altLang="zh-CN" sz="3200" b="1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（二）</a:t>
            </a:r>
            <a:r>
              <a:rPr lang="zh-CN" altLang="zh-CN" sz="3200" b="1" dirty="0">
                <a:latin typeface="黑体" panose="02010600030101010101" charset="-122"/>
                <a:ea typeface="黑体" panose="02010600030101010101" charset="-122"/>
                <a:sym typeface="+mn-ea"/>
              </a:rPr>
              <a:t>的选材你有哪些修改的好建议？</a:t>
            </a:r>
            <a:endParaRPr lang="zh-CN" altLang="zh-CN" sz="3200" b="1" dirty="0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 b="1" u="sng" dirty="0">
                <a:latin typeface="黑体" panose="02010600030101010101" charset="-122"/>
                <a:ea typeface="黑体" panose="02010600030101010101" charset="-122"/>
                <a:sym typeface="+mn-ea"/>
              </a:rPr>
              <a:t> 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1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、第（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3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）则材料增添小萍写字时候的神态、动作描写；</a:t>
            </a:r>
            <a:endParaRPr lang="zh-CN" altLang="en-US" sz="3200" b="1" u="sng" dirty="0" smtClean="0"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marL="0" indent="0" fontAlgn="auto">
              <a:lnSpc>
                <a:spcPct val="150000"/>
              </a:lnSpc>
              <a:buNone/>
            </a:pP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2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、第（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4</a:t>
            </a:r>
            <a:r>
              <a:rPr lang="zh-CN" altLang="en-US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）则材料增添小亦搞笑来安慰我时的语言、动作描写。</a:t>
            </a:r>
            <a:r>
              <a:rPr lang="en-US" altLang="zh-CN" sz="3200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 </a:t>
            </a:r>
            <a:r>
              <a:rPr lang="en-US" altLang="zh-CN" b="1" u="sng" dirty="0" smtClean="0">
                <a:latin typeface="黑体" panose="02010600030101010101" charset="-122"/>
                <a:ea typeface="黑体" panose="02010600030101010101" charset="-122"/>
                <a:sym typeface="+mn-ea"/>
              </a:rPr>
              <a:t> </a:t>
            </a:r>
            <a:endParaRPr lang="en-US" altLang="zh-CN" b="1" u="sng" dirty="0" smtClean="0"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>
                <a:latin typeface="黑体" panose="02010600030101010101" charset="-122"/>
                <a:ea typeface="黑体" panose="02010600030101010101" charset="-122"/>
              </a:rPr>
              <a:t>三、小结归纳</a:t>
            </a:r>
            <a:endParaRPr lang="zh-CN" altLang="en-US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267460"/>
            <a:ext cx="10515600" cy="1334770"/>
          </a:xfrm>
        </p:spPr>
        <p:txBody>
          <a:bodyPr/>
          <a:p>
            <a:endParaRPr lang="zh-CN" altLang="en-US" sz="3600"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4000">
                <a:latin typeface="黑体" panose="02010600030101010101" charset="-122"/>
                <a:ea typeface="黑体" panose="02010600030101010101" charset="-122"/>
              </a:rPr>
              <a:t>立意新————剪影————有效描写</a:t>
            </a:r>
            <a:endParaRPr lang="zh-CN" altLang="en-US" sz="400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07080" y="1267460"/>
            <a:ext cx="7924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黑体" panose="02010600030101010101" charset="-122"/>
                <a:ea typeface="黑体" panose="02010600030101010101" charset="-122"/>
              </a:rPr>
              <a:t>选</a:t>
            </a:r>
            <a:endParaRPr lang="zh-CN" altLang="en-US" sz="440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8910" y="1267460"/>
            <a:ext cx="79248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latin typeface="黑体" panose="02010600030101010101" charset="-122"/>
                <a:ea typeface="黑体" panose="02010600030101010101" charset="-122"/>
              </a:rPr>
              <a:t>用</a:t>
            </a:r>
            <a:endParaRPr lang="zh-CN" altLang="en-US" sz="440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0535" y="3360420"/>
            <a:ext cx="2632710" cy="10668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>
                <a:latin typeface="黑体" panose="02010600030101010101" charset="-122"/>
                <a:ea typeface="黑体" panose="02010600030101010101" charset="-122"/>
              </a:rPr>
              <a:t>牛人为</a:t>
            </a:r>
            <a:r>
              <a:rPr lang="en-US" altLang="zh-CN" sz="3200" b="1">
                <a:latin typeface="黑体" panose="02010600030101010101" charset="-122"/>
                <a:ea typeface="黑体" panose="02010600030101010101" charset="-122"/>
              </a:rPr>
              <a:t>“</a:t>
            </a:r>
            <a:r>
              <a:rPr lang="zh-CN" altLang="en-US" sz="3200" b="1">
                <a:latin typeface="黑体" panose="02010600030101010101" charset="-122"/>
                <a:ea typeface="黑体" panose="02010600030101010101" charset="-122"/>
              </a:rPr>
              <a:t>我</a:t>
            </a:r>
            <a:r>
              <a:rPr lang="en-US" altLang="zh-CN" sz="3200" b="1">
                <a:latin typeface="黑体" panose="02010600030101010101" charset="-122"/>
                <a:ea typeface="黑体" panose="02010600030101010101" charset="-122"/>
              </a:rPr>
              <a:t>”</a:t>
            </a:r>
            <a:endParaRPr lang="en-US" altLang="zh-CN" sz="3200" b="1"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3200" b="1">
                <a:latin typeface="黑体" panose="02010600030101010101" charset="-122"/>
                <a:ea typeface="黑体" panose="02010600030101010101" charset="-122"/>
              </a:rPr>
              <a:t>添活力</a:t>
            </a:r>
            <a:endParaRPr lang="zh-CN" altLang="en-US" sz="32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1920240" y="2522220"/>
            <a:ext cx="198120" cy="6705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5065395" y="2522220"/>
            <a:ext cx="198120" cy="6705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下箭头 8"/>
          <p:cNvSpPr/>
          <p:nvPr/>
        </p:nvSpPr>
        <p:spPr>
          <a:xfrm>
            <a:off x="8707120" y="2522220"/>
            <a:ext cx="198120" cy="6705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611880" y="3360420"/>
            <a:ext cx="270891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小</a:t>
            </a:r>
            <a:r>
              <a:rPr lang="en-US" altLang="zh-CN" sz="3600" b="1">
                <a:latin typeface="黑体" panose="02010600030101010101" charset="-122"/>
                <a:ea typeface="黑体" panose="02010600030101010101" charset="-122"/>
              </a:rPr>
              <a:t>A</a:t>
            </a:r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欢乐歌唱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20790" y="3360420"/>
            <a:ext cx="5694045" cy="33832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b="1">
                <a:latin typeface="黑体" panose="02010600030101010101" charset="-122"/>
                <a:ea typeface="黑体" panose="02010600030101010101" charset="-122"/>
              </a:rPr>
              <a:t>“</a:t>
            </a:r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左手右手一个慢动作</a:t>
            </a:r>
            <a:r>
              <a:rPr lang="en-US" altLang="zh-CN" sz="3600" b="1">
                <a:latin typeface="黑体" panose="02010600030101010101" charset="-122"/>
                <a:ea typeface="黑体" panose="02010600030101010101" charset="-122"/>
              </a:rPr>
              <a:t>~~”</a:t>
            </a:r>
            <a:endParaRPr lang="en-US" altLang="zh-CN" sz="3600" b="1"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小</a:t>
            </a:r>
            <a:r>
              <a:rPr lang="en-US" altLang="zh-CN" sz="3600" b="1">
                <a:latin typeface="黑体" panose="02010600030101010101" charset="-122"/>
                <a:ea typeface="黑体" panose="02010600030101010101" charset="-122"/>
              </a:rPr>
              <a:t>A</a:t>
            </a:r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嘴里含着牙刷、满嘴牙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膏沫的时候还能为自己唱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支欢乐的歌，刷牙动作还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要配上歌词节奏一上一下，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</a:endParaRPr>
          </a:p>
          <a:p>
            <a:r>
              <a:rPr lang="zh-CN" altLang="en-US" sz="3600" b="1">
                <a:latin typeface="黑体" panose="02010600030101010101" charset="-122"/>
                <a:ea typeface="黑体" panose="02010600030101010101" charset="-122"/>
              </a:rPr>
              <a:t>任谁看了都会忍俊不禁。</a:t>
            </a:r>
            <a:endParaRPr lang="zh-CN" altLang="en-US" sz="3600" b="1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headEnd type="arrow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headEnd type="arrow"/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1419</Words>
  <Application>WPS 演示</Application>
  <PresentationFormat>宽屏</PresentationFormat>
  <Paragraphs>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黑体</vt:lpstr>
      <vt:lpstr>等线 Light</vt:lpstr>
      <vt:lpstr>Courier New</vt:lpstr>
      <vt:lpstr>等线 Light</vt:lpstr>
      <vt:lpstr>等线</vt:lpstr>
      <vt:lpstr>等线</vt:lpstr>
      <vt:lpstr>微软雅黑</vt:lpstr>
      <vt:lpstr>Calibri</vt:lpstr>
      <vt:lpstr>Calibri Light</vt:lpstr>
      <vt:lpstr>Office 主题​​</vt:lpstr>
      <vt:lpstr>Office 主题</vt:lpstr>
      <vt:lpstr>1_Office 主题</vt:lpstr>
      <vt:lpstr>PowerPoint 演示文稿</vt:lpstr>
      <vt:lpstr>PowerPoint 演示文稿</vt:lpstr>
      <vt:lpstr>2、赏析准备：《晒晒我们班的“牛人”》审题要点</vt:lpstr>
      <vt:lpstr>一、1、复习：怎样选材的思维导图</vt:lpstr>
      <vt:lpstr>二、小组合作，讨论探究。</vt:lpstr>
      <vt:lpstr>PowerPoint 演示文稿</vt:lpstr>
      <vt:lpstr>PowerPoint 演示文稿</vt:lpstr>
      <vt:lpstr>PowerPoint 演示文稿</vt:lpstr>
      <vt:lpstr>PowerPoint 演示文稿</vt:lpstr>
      <vt:lpstr>四、选材之思维导图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雯</dc:creator>
  <cp:lastModifiedBy>Administrator</cp:lastModifiedBy>
  <cp:revision>52</cp:revision>
  <dcterms:created xsi:type="dcterms:W3CDTF">2017-04-22T11:58:00Z</dcterms:created>
  <dcterms:modified xsi:type="dcterms:W3CDTF">2017-04-25T10:21:09Z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