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72" r:id="rId1"/>
    <p:sldMasterId id="2147483660" r:id="rId2"/>
  </p:sldMasterIdLst>
  <p:sldIdLst>
    <p:sldId id="304" r:id="rId3"/>
    <p:sldId id="259" r:id="rId4"/>
    <p:sldId id="350" r:id="rId5"/>
    <p:sldId id="337" r:id="rId6"/>
    <p:sldId id="260" r:id="rId7"/>
    <p:sldId id="328" r:id="rId8"/>
    <p:sldId id="347" r:id="rId9"/>
    <p:sldId id="351" r:id="rId10"/>
    <p:sldId id="263" r:id="rId11"/>
    <p:sldId id="264" r:id="rId12"/>
    <p:sldId id="338" r:id="rId13"/>
    <p:sldId id="352" r:id="rId14"/>
    <p:sldId id="270" r:id="rId15"/>
    <p:sldId id="335" r:id="rId16"/>
    <p:sldId id="271" r:id="rId17"/>
    <p:sldId id="354" r:id="rId18"/>
    <p:sldId id="353" r:id="rId19"/>
    <p:sldId id="315" r:id="rId20"/>
    <p:sldId id="321" r:id="rId21"/>
    <p:sldId id="316" r:id="rId22"/>
    <p:sldId id="344" r:id="rId23"/>
    <p:sldId id="348" r:id="rId24"/>
    <p:sldId id="345" r:id="rId25"/>
    <p:sldId id="346" r:id="rId26"/>
    <p:sldId id="349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18" y="-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slide" Target="slides/slide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80F3244-9F1F-4CB7-B2C2-30CED3F38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019CE80-FB74-47E4-948E-4651D37734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4F87515-6B65-42D2-A1A0-1F90F3B51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A03DA3E-1030-4A2A-B87F-D87B5DAB2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97F5656-CE43-446D-8524-DCEBAFF77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937458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1B2999-D7C1-4A80-B33E-CB8C9BD0C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3F40DB2-D56B-4C94-9D77-9BCC09796D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C0CF573-27F3-4F42-A14B-D3DF01AB3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0E7E886-DB75-4C31-90C0-28F571484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EED4D25-CB5F-4DDD-B014-2130C61C3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104903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594415B-F8FE-46A2-91F9-A422BEBBF6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38A2E4F-ABA6-487C-A978-535EECC4A5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7F545E8-1FDB-422E-A8B0-A3D33AE8F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CE43212-FA11-4379-82D0-A74B95206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ECB8899-57E5-4110-8F16-7B31FF2BA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189305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26671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808319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374557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44540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98638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699134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32618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03346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6CF5CC-DB4F-4617-8397-7A28B8F77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0AF72FF-C15C-417E-A77A-D79FCC18D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5138058-1B24-4362-9970-902D31E6F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C870631-7CBE-4B1E-834F-07683671B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FBC9E55-40AA-4118-8537-BDC90D0DA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7AD45840-D2B0-4901-B178-19B6783B1BA9}"/>
              </a:ext>
            </a:extLst>
          </p:cNvPr>
          <p:cNvCxnSpPr/>
          <p:nvPr userDrawn="1"/>
        </p:nvCxnSpPr>
        <p:spPr>
          <a:xfrm>
            <a:off x="106878" y="593766"/>
            <a:ext cx="11910951" cy="41564"/>
          </a:xfrm>
          <a:prstGeom prst="line">
            <a:avLst/>
          </a:prstGeom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750814"/>
      </p:ext>
    </p:extLst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652082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733571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644334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A7D822B-ED7D-4103-86BD-F832BF40F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E1A0C35-9A74-4C5D-9D68-3E9CE5E5B0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3B08651-BC5A-40B0-ADCF-7B0B67446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CFC8B68-5A16-4B60-B816-E8AB21E25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EB47B72-4419-4FFD-9F24-1187AC124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32451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7E7EBC-2750-431C-87E9-B47029444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5F7298-537A-47DA-9181-673DCCB773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7D01C68-8E5F-4580-9625-5D3AF405C1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D7590CC-7EFC-44B2-AAEB-0589EABA3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CCBB20A-4EF5-4A13-8B35-A5E585857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5D949D5-4D79-4042-9D50-8504BC244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317311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FC7E4FF-B5A7-43A2-B8C1-12CDEDB96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B078881-1BCA-4BD5-B79F-D814C4D2E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64C149C-79E9-48BF-921D-5A09246852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D146D59-AACC-4569-ADD2-21BC76232E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20BC514-EB89-4E09-BC82-A4EC315CAC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A0A166B-A79B-4AAA-AB29-594B46C27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9CDB51CF-D950-4192-BE57-C535E6ED7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4A2C101-F397-4435-BE36-B294D0B4C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99050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D682CE-714F-4514-80B5-AA1D92E0D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CC71819-5D84-4A03-A5D0-AA8806230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FD7B9E0-FE2B-43C4-8A3B-D6EAB697A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F599776-F181-4A6F-8865-24E0BB1E4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612452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7C33E69-C358-4CF4-89BA-217710E43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5DF2F66-8CCC-4996-9C86-A95842058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5F6C8C1-2744-473C-AB11-DCAB7C6DC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682141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08F660-EECA-4165-BC6A-80C3628D4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AB78CF7-4C62-4EE2-90BF-A5458A1F0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1E580D1-EBF3-4E40-B1B7-847A39435E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6C2B151-DF76-4C90-8312-918EEF15E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00C606D-C791-48D8-9339-6ED5937E2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51BFD2-D67A-4B5C-AD62-E120ED3CF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601308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B6E085C-4396-49C9-9959-7FF26A45F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C4B0194-8E38-483D-A93B-8CA2A5F4AF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5FBDFAC-8457-4BCC-BB20-867329A60B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6932CFB-C02A-49FA-837E-F9477EB3F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56D9C07-EC35-4F0B-9178-41E5BBB7C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9D4AE3A-F993-4562-88B0-40C99E9AA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79617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080B146-8A4B-42EC-B262-1FC224A51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71724FB-F557-4150-B51A-E2ECCD48D3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3B6592F-06DF-4327-9E56-9154EE9897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ED882-CFD8-4EAE-9856-CB61F34EFEB8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448000A-E768-45BC-A46E-7356200A08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F7A3220-F15C-4DD8-B4D5-3D52F43E48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1B6BD-A5B3-47B3-ADB9-48FDDBC2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563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CCDD7-6885-4367-AECD-7CCB9CA7710E}" type="datetimeFigureOut">
              <a:rPr lang="zh-CN" altLang="en-US" smtClean="0"/>
              <a:t>2021/2/27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61D37-E941-45DC-825E-E4C1BBB38F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64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image" Target="../media/image5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6921137C-EC38-4D61-A6C8-C760EEBC6DD5}"/>
              </a:ext>
            </a:extLst>
          </p:cNvPr>
          <p:cNvCxnSpPr/>
          <p:nvPr/>
        </p:nvCxnSpPr>
        <p:spPr>
          <a:xfrm>
            <a:off x="522512" y="2990638"/>
            <a:ext cx="11276198" cy="6314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5">
            <a:extLst>
              <a:ext uri="{FF2B5EF4-FFF2-40B4-BE49-F238E27FC236}">
                <a16:creationId xmlns:a16="http://schemas.microsoft.com/office/drawing/2014/main" xmlns="" id="{19AAD6ED-A2F7-40D2-959F-88C7A38CAB68}"/>
              </a:ext>
            </a:extLst>
          </p:cNvPr>
          <p:cNvSpPr txBox="1"/>
          <p:nvPr/>
        </p:nvSpPr>
        <p:spPr>
          <a:xfrm>
            <a:off x="853175" y="3956913"/>
            <a:ext cx="10782877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体会文本通过尖锐的戏剧冲突、曲折的故事情节刻画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典型人物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的写作特点。</a:t>
            </a:r>
          </a:p>
          <a:p>
            <a:pPr algn="just">
              <a:lnSpc>
                <a:spcPct val="150000"/>
              </a:lnSpc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通过对戏剧语言、戏剧冲突的赏析，掌握品读人物的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，提高戏剧鉴赏能力。</a:t>
            </a:r>
          </a:p>
          <a:p>
            <a:pPr algn="just">
              <a:lnSpc>
                <a:spcPct val="150000"/>
              </a:lnSpc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正确认识哈姆莱特复仇的意义，感受哈姆莱特的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人文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情怀。</a:t>
            </a:r>
            <a:endParaRPr lang="zh-CN" altLang="zh-CN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6235" y="3272474"/>
            <a:ext cx="2583451" cy="684439"/>
            <a:chOff x="466235" y="3272474"/>
            <a:chExt cx="2583451" cy="68443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235" y="3272474"/>
              <a:ext cx="2583451" cy="684439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969DB3D7-3896-489E-A719-52F9C25F79B4}"/>
                </a:ext>
              </a:extLst>
            </p:cNvPr>
            <p:cNvSpPr/>
            <p:nvPr/>
          </p:nvSpPr>
          <p:spPr>
            <a:xfrm>
              <a:off x="1115164" y="3318048"/>
              <a:ext cx="18807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素养目标</a:t>
              </a:r>
              <a:endPara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标题 1">
            <a:extLst>
              <a:ext uri="{FF2B5EF4-FFF2-40B4-BE49-F238E27FC236}">
                <a16:creationId xmlns:a16="http://schemas.microsoft.com/office/drawing/2014/main" xmlns="" id="{C22B786C-1EE9-4D51-9C68-F1135DADA5EB}"/>
              </a:ext>
            </a:extLst>
          </p:cNvPr>
          <p:cNvSpPr txBox="1"/>
          <p:nvPr/>
        </p:nvSpPr>
        <p:spPr bwMode="auto">
          <a:xfrm>
            <a:off x="5895191" y="661511"/>
            <a:ext cx="5740861" cy="198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6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哈姆莱特</a:t>
            </a:r>
            <a:r>
              <a:rPr lang="zh-CN" altLang="en-US" sz="60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（节选）</a:t>
            </a:r>
            <a:endParaRPr lang="zh-CN" altLang="en-US" sz="60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AutoShape 2" descr="https://timgsa.baidu.com/timg?image&amp;quality=80&amp;size=b9999_10000&amp;sec=1575722941867&amp;di=34c3b7b8b6c2ec8d6156a0eb6ecd8bc6&amp;imgtype=0&amp;src=http%3A%2F%2Fimg1.gtimg.com%2Fcul%2Fpics%2Fhv1%2F98%2F186%2F1643%2F10688360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3175" y="261781"/>
            <a:ext cx="3810000" cy="27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9199393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/>
          <p:cNvSpPr txBox="1"/>
          <p:nvPr/>
        </p:nvSpPr>
        <p:spPr>
          <a:xfrm>
            <a:off x="729920" y="1567999"/>
            <a:ext cx="10221365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哈</a:t>
            </a:r>
            <a:r>
              <a:rPr lang="zh-CN" altLang="en-US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姆莱特为什么要说</a:t>
            </a:r>
            <a:r>
              <a:rPr lang="zh-CN" altLang="en-US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“你贞洁吗”</a:t>
            </a:r>
            <a:r>
              <a:rPr lang="zh-CN" altLang="en-US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“你美丽吗”这样的话？</a:t>
            </a:r>
            <a:endParaRPr lang="en-US" altLang="zh-CN" sz="2400" b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400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奥菲利娅受人利用，结果使</a:t>
            </a:r>
            <a:r>
              <a:rPr lang="zh-CN" altLang="en-US" sz="2400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哈姆莱特</a:t>
            </a:r>
            <a:r>
              <a:rPr lang="zh-CN" altLang="en-US" sz="2400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误认为奥菲利娅抛弃了他</a:t>
            </a:r>
            <a:r>
              <a:rPr lang="zh-CN" altLang="en-US" sz="2400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。另外</a:t>
            </a:r>
            <a:r>
              <a:rPr lang="zh-CN" altLang="en-US" sz="2400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，哈姆莱特也有故意伤害</a:t>
            </a:r>
            <a:r>
              <a:rPr lang="zh-CN" altLang="en-US" sz="2400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奥菲利娅</a:t>
            </a:r>
            <a:r>
              <a:rPr lang="zh-CN" altLang="en-US" sz="2400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的想法，使她对自己绝望</a:t>
            </a:r>
            <a:r>
              <a:rPr lang="zh-CN" altLang="en-US" sz="2400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，以</a:t>
            </a:r>
            <a:r>
              <a:rPr lang="zh-CN" altLang="en-US" sz="2400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达到装疯的目的。于是他</a:t>
            </a:r>
            <a:r>
              <a:rPr lang="zh-CN" altLang="en-US" sz="2400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语气一</a:t>
            </a:r>
            <a:r>
              <a:rPr lang="zh-CN" altLang="en-US" sz="2400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转，说出伤害奥菲利娅的话来。</a:t>
            </a:r>
          </a:p>
        </p:txBody>
      </p:sp>
    </p:spTree>
    <p:extLst>
      <p:ext uri="{BB962C8B-B14F-4D97-AF65-F5344CB8AC3E}">
        <p14:creationId xmlns:p14="http://schemas.microsoft.com/office/powerpoint/2010/main" val="3021470420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/>
          <p:cNvSpPr txBox="1"/>
          <p:nvPr/>
        </p:nvSpPr>
        <p:spPr>
          <a:xfrm>
            <a:off x="783708" y="1212998"/>
            <a:ext cx="11158878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3200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3200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哈姆莱特</a:t>
            </a:r>
            <a:r>
              <a:rPr lang="zh-CN" altLang="en-US" sz="3200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在与奥菲利娅的对话</a:t>
            </a:r>
            <a:r>
              <a:rPr lang="zh-CN" altLang="en-US" sz="3200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中多次</a:t>
            </a:r>
            <a:r>
              <a:rPr lang="zh-CN" altLang="en-US" sz="3200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提到让她“出家去吧”，他</a:t>
            </a:r>
            <a:r>
              <a:rPr lang="zh-CN" altLang="en-US" sz="3200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为什么</a:t>
            </a:r>
            <a:r>
              <a:rPr lang="zh-CN" altLang="en-US" sz="3200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这么说？</a:t>
            </a:r>
            <a:endParaRPr lang="en-US" altLang="zh-CN" sz="2400" b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一方面，他是想通过用言语</a:t>
            </a:r>
            <a:r>
              <a:rPr lang="zh-CN" altLang="en-US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伤害心上人</a:t>
            </a:r>
            <a:r>
              <a:rPr lang="zh-CN" altLang="en-US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的方式来迷惑众人，让</a:t>
            </a:r>
            <a:r>
              <a:rPr lang="zh-CN" altLang="en-US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他们</a:t>
            </a:r>
            <a:r>
              <a:rPr lang="zh-CN" altLang="en-US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相信他是真的“发疯”了，使</a:t>
            </a:r>
            <a:r>
              <a:rPr lang="zh-CN" altLang="en-US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复仇</a:t>
            </a:r>
            <a:r>
              <a:rPr lang="zh-CN" altLang="en-US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不露破绽；另一方面，他也想</a:t>
            </a:r>
            <a:r>
              <a:rPr lang="zh-CN" altLang="en-US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以此</a:t>
            </a:r>
            <a:r>
              <a:rPr lang="zh-CN" altLang="en-US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保护奥菲利娅，避免将她</a:t>
            </a:r>
            <a:r>
              <a:rPr lang="zh-CN" altLang="en-US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这样纯洁</a:t>
            </a:r>
            <a:r>
              <a:rPr lang="zh-CN" altLang="en-US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善良的女子卷入到充满</a:t>
            </a:r>
            <a:r>
              <a:rPr lang="zh-CN" altLang="en-US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罪恶和</a:t>
            </a:r>
            <a:r>
              <a:rPr lang="zh-CN" altLang="en-US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风险的斗争中。</a:t>
            </a:r>
            <a:endParaRPr lang="zh-CN" altLang="en-US" sz="2400" b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0793384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/>
          <p:cNvSpPr txBox="1"/>
          <p:nvPr/>
        </p:nvSpPr>
        <p:spPr>
          <a:xfrm>
            <a:off x="783708" y="1212998"/>
            <a:ext cx="11158878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itchFamily="18" charset="0"/>
                <a:ea typeface="华文仿宋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3200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3200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莎士比亚借奥菲利娅之口是如</a:t>
            </a:r>
            <a:r>
              <a:rPr lang="zh-CN" altLang="en-US" sz="3200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何评</a:t>
            </a:r>
            <a:r>
              <a:rPr lang="zh-CN" altLang="en-US" sz="3200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价哈姆莱特的？</a:t>
            </a:r>
            <a:endParaRPr lang="zh-CN" altLang="en-US" sz="2400" b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400" b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     莎</a:t>
            </a:r>
            <a:r>
              <a:rPr lang="zh-CN" altLang="en-US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士比亚用了七个短语从七个</a:t>
            </a:r>
            <a:r>
              <a:rPr lang="zh-CN" altLang="en-US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角度</a:t>
            </a:r>
            <a:r>
              <a:rPr lang="zh-CN" altLang="en-US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来极力赞美哈姆莱特，使他</a:t>
            </a:r>
            <a:r>
              <a:rPr lang="zh-CN" altLang="en-US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近乎</a:t>
            </a:r>
            <a:r>
              <a:rPr lang="zh-CN" altLang="en-US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完人。尽管哈姆莱特身上有</a:t>
            </a:r>
            <a:r>
              <a:rPr lang="zh-CN" altLang="en-US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这样</a:t>
            </a:r>
            <a:r>
              <a:rPr lang="zh-CN" altLang="en-US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那样的缺点，但他仍不失为</a:t>
            </a:r>
            <a:r>
              <a:rPr lang="zh-CN" altLang="en-US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一个</a:t>
            </a:r>
            <a:r>
              <a:rPr lang="zh-CN" altLang="en-US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有知识、有理想的青年，他敢</a:t>
            </a:r>
            <a:r>
              <a:rPr lang="zh-CN" altLang="en-US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于承</a:t>
            </a:r>
            <a:r>
              <a:rPr lang="zh-CN" altLang="en-US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担重任并坚持完成。他是一</a:t>
            </a:r>
            <a:r>
              <a:rPr lang="zh-CN" altLang="en-US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个英</a:t>
            </a:r>
            <a:r>
              <a:rPr lang="zh-CN" altLang="en-US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雄，同时也是个血肉丰满的</a:t>
            </a:r>
            <a:r>
              <a:rPr lang="zh-CN" altLang="en-US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艺术</a:t>
            </a:r>
            <a:r>
              <a:rPr lang="zh-CN" altLang="en-US" b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形象</a:t>
            </a:r>
            <a:r>
              <a:rPr lang="zh-CN" altLang="en-US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2400" b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400" b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93743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" y="7888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146959" y="927802"/>
            <a:ext cx="2097519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b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26119" y="2008318"/>
            <a:ext cx="7168458" cy="260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645869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" y="7888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146959" y="927802"/>
            <a:ext cx="2097519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主题归纳</a:t>
            </a:r>
            <a:endParaRPr lang="zh-CN" altLang="en-US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08442" y="1774586"/>
            <a:ext cx="9355567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课文节选的这场戏主要表现奥菲利娅与哈姆莱特之间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因无法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沟通而产生误解后的冲突，以及哈姆莱特内心关于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生存还是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毁灭问题的矛盾。一方面作者通过不知内情的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奥菲利娅的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伤心欲绝，表达了对哈姆莱特的赞美之情。另一方面，又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哈姆莱特内心的独白，揭示了他内心的矛盾与痛苦。从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表面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看来，冲突是在一对恋人之间展开的，但表现的却是对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人生的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思索。</a:t>
            </a:r>
          </a:p>
        </p:txBody>
      </p:sp>
    </p:spTree>
    <p:extLst>
      <p:ext uri="{BB962C8B-B14F-4D97-AF65-F5344CB8AC3E}">
        <p14:creationId xmlns:p14="http://schemas.microsoft.com/office/powerpoint/2010/main" val="9905022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" y="785781"/>
            <a:ext cx="2353140" cy="781233"/>
          </a:xfrm>
          <a:prstGeom prst="rect">
            <a:avLst/>
          </a:prstGeom>
        </p:spPr>
      </p:pic>
      <p:sp>
        <p:nvSpPr>
          <p:cNvPr id="9" name="内容占位符 2"/>
          <p:cNvSpPr>
            <a:spLocks noGrp="1"/>
          </p:cNvSpPr>
          <p:nvPr>
            <p:ph idx="1"/>
          </p:nvPr>
        </p:nvSpPr>
        <p:spPr bwMode="auto">
          <a:xfrm>
            <a:off x="1271852" y="924778"/>
            <a:ext cx="1722638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zh-CN" altLang="en-US" sz="24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深入</a:t>
            </a:r>
            <a:r>
              <a:rPr lang="zh-CN" altLang="en-US" sz="2400" b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探究</a:t>
            </a:r>
            <a:endParaRPr lang="en-US" altLang="zh-CN" sz="2400" b="1" smtClean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buNone/>
            </a:pPr>
            <a:endParaRPr lang="en-US" altLang="zh-CN" sz="24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indent="0" eaLnBrk="1" hangingPunct="1">
              <a:buNone/>
            </a:pPr>
            <a:endParaRPr lang="zh-CN" altLang="en-US" sz="24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6065" y="1892451"/>
            <a:ext cx="10875981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 ①本文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的冲突主要有哈姆莱特与国王之间的冲突、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哈姆莱特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内心的冲突、哈姆莱特与奥菲利娅之间的冲突、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哈姆莱特与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波洛涅斯之间的冲突等。其中，哈姆莱特与国王之间的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冲突处于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主要地位，其他矛盾冲突都是围绕这一主要冲突展开的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。具体说来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，以国王为中心的一方不断试探，步步紧逼，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哈姆莱特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则孤立无援，以装疯来保护自己，这构成了这一场戏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主要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的戏剧冲突。矛盾主要在哈姆莱特和奥菲利娅之间展开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。在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哈姆莱特心中，奥菲利娅突然从女神变成了责难的对象，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这是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因为母亲的改嫁让哈姆莱特对爱情产生了怀疑，否定一切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爱情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的美好，也可能出于爱护，希望自己深爱的她能逃离这场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是非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。而不明真相的奥菲利娅被爱人粗暴而无情的言语刺痛，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以至于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在无尽的落寞中顾影自怜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96065" y="1527604"/>
            <a:ext cx="1013822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mtClean="0"/>
              <a:t>1.</a:t>
            </a:r>
            <a:r>
              <a:rPr lang="zh-CN" altLang="en-US"/>
              <a:t>节选的课文是围绕什么冲突展开的？这些</a:t>
            </a:r>
            <a:r>
              <a:rPr lang="zh-CN" altLang="en-US" smtClean="0"/>
              <a:t>冲突的</a:t>
            </a:r>
            <a:r>
              <a:rPr lang="zh-CN" altLang="en-US"/>
              <a:t>作用是什么？</a:t>
            </a:r>
          </a:p>
        </p:txBody>
      </p:sp>
    </p:spTree>
    <p:extLst>
      <p:ext uri="{BB962C8B-B14F-4D97-AF65-F5344CB8AC3E}">
        <p14:creationId xmlns:p14="http://schemas.microsoft.com/office/powerpoint/2010/main" val="1086458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116960" y="1404743"/>
            <a:ext cx="10036628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② 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这些冲突实际上都是当时理想与现实矛盾的真实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反映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，这是正义与邪恶的较量，是社会过渡时期新、旧两种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社会力量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的较量。如从表面看来，哈姆莱特和奥菲利娅之间的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冲突与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恋人的感情有关，但表现的却是对人生的思索，对黑暗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现实的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揭露。另外，个性迥异、性格复杂的人物形象，在激烈的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矛盾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冲突中得以彰显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70227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01807" y="1786201"/>
            <a:ext cx="1003662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      　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      哈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姆莱特是个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富于理想、敢于行动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的人，勇敢果断使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他具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有“英雄”的个性，但在文段中却可以发现他的“迟疑”“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忧郁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”“孤独”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他既是个身负为父复仇、扭转乾坤重任的“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英勇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果断”的王子，又是个具有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“延宕”迟疑多虑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性格的“忧郁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”王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子。这种并不单一的个性，正是他血肉丰满、栩栩如生的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魅力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所在。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012372" y="1527605"/>
            <a:ext cx="1013822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mtClean="0"/>
              <a:t>2.</a:t>
            </a:r>
            <a:r>
              <a:rPr lang="zh-CN" altLang="en-US"/>
              <a:t>从文章中我们可以看出哈姆莱特具有哪些个性？</a:t>
            </a:r>
          </a:p>
        </p:txBody>
      </p:sp>
    </p:spTree>
    <p:extLst>
      <p:ext uri="{BB962C8B-B14F-4D97-AF65-F5344CB8AC3E}">
        <p14:creationId xmlns:p14="http://schemas.microsoft.com/office/powerpoint/2010/main" val="30456954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10591" y="2315358"/>
            <a:ext cx="101382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just">
              <a:lnSpc>
                <a:spcPct val="150000"/>
              </a:lnSpc>
            </a:pP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方面，通过哈姆莱特关于“生存还是毁灭”的内心的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独白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，揭示了他内心的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矛盾与痛苦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。另一方面作者通过不知内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情的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奥菲利娅的伤心扼腕，表达了对哈姆莱特的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赞美之情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。如“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朝臣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的眼睛、学者的辩舌、军人的利剑、国家所瞩望的一朵娇花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；时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流的明镜、人伦的雅范、举世瞩目的中心”。作者刻画的是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一个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划时代的人文主义的代表。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95438" y="942387"/>
            <a:ext cx="10138228" cy="105362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pPr indent="540000"/>
            <a:r>
              <a:rPr lang="en-US" altLang="zh-CN" smtClean="0"/>
              <a:t>2.</a:t>
            </a:r>
            <a:r>
              <a:rPr lang="zh-CN" altLang="en-US"/>
              <a:t> 　哈姆莱特在奥菲利娅面前装疯卖傻，作者这样</a:t>
            </a:r>
            <a:r>
              <a:rPr lang="zh-CN" altLang="en-US" smtClean="0"/>
              <a:t>写的</a:t>
            </a:r>
            <a:r>
              <a:rPr lang="zh-CN" altLang="en-US"/>
              <a:t>目的是什么？</a:t>
            </a:r>
          </a:p>
          <a:p>
            <a:endParaRPr lang="en-US" altLang="zh-CN" sz="2000"/>
          </a:p>
        </p:txBody>
      </p:sp>
    </p:spTree>
    <p:extLst>
      <p:ext uri="{BB962C8B-B14F-4D97-AF65-F5344CB8AC3E}">
        <p14:creationId xmlns:p14="http://schemas.microsoft.com/office/powerpoint/2010/main" val="35376907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708103" y="1812468"/>
            <a:ext cx="10138228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just">
              <a:lnSpc>
                <a:spcPct val="150000"/>
              </a:lnSpc>
            </a:pP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① 作者通过哈姆莱特表达了人文主义思想。人文主义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运动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是人类的一次巨大的思想解放运动，人们开始摆脱封建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神学的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束缚，追求人性的解放和个人的自由。莎士比亚的</a:t>
            </a:r>
            <a:r>
              <a:rPr lang="en-US" altLang="zh-CN" sz="220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哈姆莱特</a:t>
            </a:r>
            <a:r>
              <a:rPr lang="en-US" altLang="zh-CN" sz="220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将人类发展过程中自身的问题展现了出来，权力、地位、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仇恨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、愤怒、战争等，这一切都是长时间困扰人类发展的难题。</a:t>
            </a:r>
          </a:p>
          <a:p>
            <a:pPr indent="540000" algn="just">
              <a:lnSpc>
                <a:spcPct val="150000"/>
              </a:lnSpc>
            </a:pP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② 作者通过哈姆莱特表达对人生的思考。当我们为了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目标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奋斗的时候，我们是否想到，我们最终会得到什么呢？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可能是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成功，也可能是什么都没有。剧中争夺王位的人、为正义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奋斗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的人，他们的下场是一样的</a:t>
            </a:r>
            <a:r>
              <a:rPr lang="en-US" altLang="zh-CN" sz="22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死亡。但这并不意味着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莎士比亚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的悲观，恰恰相反，正是这样的悲剧才能够引起人们心灵上的共鸣。发人深省正是莎士比亚悲剧的深刻之处，也是其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悲剧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的感人之处。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794164" y="677414"/>
            <a:ext cx="10138228" cy="11350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mtClean="0"/>
              <a:t>3.</a:t>
            </a:r>
            <a:r>
              <a:rPr lang="zh-CN" altLang="en-US"/>
              <a:t> “一千个读者就有一千个哈姆莱特”，阅读课文</a:t>
            </a:r>
            <a:r>
              <a:rPr lang="zh-CN" altLang="en-US" smtClean="0"/>
              <a:t>思考</a:t>
            </a:r>
            <a:r>
              <a:rPr lang="zh-CN" altLang="en-US"/>
              <a:t>：作者通过哈姆莱特表达了什么思想？</a:t>
            </a:r>
            <a:endParaRPr lang="en-US" altLang="zh-CN" sz="2000"/>
          </a:p>
        </p:txBody>
      </p:sp>
    </p:spTree>
    <p:extLst>
      <p:ext uri="{BB962C8B-B14F-4D97-AF65-F5344CB8AC3E}">
        <p14:creationId xmlns:p14="http://schemas.microsoft.com/office/powerpoint/2010/main" val="20776998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460375" y="1301855"/>
            <a:ext cx="7866044" cy="5029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莎士比亚（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1564— 1616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），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欧洲</a:t>
            </a:r>
            <a:r>
              <a:rPr lang="zh-CN" altLang="en-US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文艺复兴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时期英国伟大的诗人和戏剧家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他出生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于一个富裕的市民家庭，少年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时代曾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在当地的文法学校读书，后因家道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衰落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，前往伦敦谋生。他先是在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伦敦剧院门前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为看戏的绅士们看管马匹，后来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逐渐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成为剧院的杂役、演员、导演、编剧，接触了社会各阶层人士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，接触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到古代文化、意大利文艺复兴时期的文化和人文主义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思想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，这些为他后来的戏剧创作打下了深厚的基础。他给世人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留下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了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37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部剧本、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2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首长诗、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154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首十四行诗和一些杂诗，他的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主要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成就是戏剧创作。马克思称他是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“人类最伟大的戏剧天才”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，英国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戏剧家本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琼生称他是</a:t>
            </a: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“时代的灵魂”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莎士比亚全部作品的基本思想是人文主义，反映了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新兴资产阶级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的理想。他生活感受深，善于思考，艺术修养高，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作品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的形象性强；他吸收了欧洲各国的新文化、新思想，因而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他的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作品深刻而生动地反映了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17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世纪的英国现实，集中</a:t>
            </a:r>
            <a:r>
              <a:rPr lang="zh-CN" altLang="en-US" smtClean="0">
                <a:latin typeface="微软雅黑" pitchFamily="34" charset="-122"/>
                <a:ea typeface="微软雅黑" pitchFamily="34" charset="-122"/>
              </a:rPr>
              <a:t>代表了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整个欧洲文艺复兴的文学成就。</a:t>
            </a:r>
            <a:endParaRPr lang="zh-CN" alt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07" y="606684"/>
            <a:ext cx="2542447" cy="781233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>
            <p:ph idx="1"/>
          </p:nvPr>
        </p:nvSpPr>
        <p:spPr bwMode="auto">
          <a:xfrm>
            <a:off x="941447" y="741951"/>
            <a:ext cx="1834025" cy="57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/>
          <a:p>
            <a:pPr marL="0" indent="0" eaLnBrk="1" hangingPunct="1">
              <a:buNone/>
            </a:pP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作者简介</a:t>
            </a:r>
            <a:endParaRPr lang="en-US" altLang="zh-CN" b="1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31260" y="1581375"/>
            <a:ext cx="2753958" cy="2753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4875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77731" y="1822194"/>
            <a:ext cx="1046840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just">
              <a:lnSpc>
                <a:spcPct val="150000"/>
              </a:lnSpc>
            </a:pP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因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为他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身遭变故，理想破灭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，他想要复仇，然而任务是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如此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艰巨，对手是如此强大，他主观上反对暴力却又脱离群众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，造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成他在积极行动之中常常产生力不从心和失败的感觉，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因而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他的</a:t>
            </a:r>
            <a:r>
              <a:rPr lang="zh-CN" altLang="en-US"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内心充满矛盾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。通过他的独白，我们看到了他对人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生的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思索，他的烦恼、失望、苦闷、彷徨以及他对周围现实的深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刻揭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露和批判。在这里，哈姆莱特不是一个理想的说教者，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不是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一个时代精神的传声筒，而是反映时代共性的典型的“</a:t>
            </a:r>
            <a:r>
              <a:rPr lang="zh-CN" altLang="en-US" sz="2400" smtClean="0">
                <a:latin typeface="微软雅黑" pitchFamily="34" charset="-122"/>
                <a:ea typeface="微软雅黑" pitchFamily="34" charset="-122"/>
              </a:rPr>
              <a:t>这一</a:t>
            </a:r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个”，他有着丰富复杂、矛盾统一的性格内涵。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977733" y="1148980"/>
            <a:ext cx="10138228" cy="4540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pPr indent="540000">
              <a:lnSpc>
                <a:spcPts val="3000"/>
              </a:lnSpc>
            </a:pPr>
            <a:r>
              <a:rPr lang="en-US" altLang="zh-CN" smtClean="0"/>
              <a:t>4.</a:t>
            </a:r>
            <a:r>
              <a:rPr lang="zh-CN" altLang="en-US"/>
              <a:t>结合剧本，思考哈姆莱特的性格为什么这</a:t>
            </a:r>
            <a:r>
              <a:rPr lang="zh-CN" altLang="en-US" smtClean="0"/>
              <a:t>么复</a:t>
            </a:r>
            <a:r>
              <a:rPr lang="zh-CN" altLang="en-US"/>
              <a:t>杂。</a:t>
            </a:r>
          </a:p>
        </p:txBody>
      </p:sp>
    </p:spTree>
    <p:extLst>
      <p:ext uri="{BB962C8B-B14F-4D97-AF65-F5344CB8AC3E}">
        <p14:creationId xmlns:p14="http://schemas.microsoft.com/office/powerpoint/2010/main" val="36497783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837195" y="2137781"/>
            <a:ext cx="10468403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just">
              <a:lnSpc>
                <a:spcPct val="150000"/>
              </a:lnSpc>
            </a:pP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观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点一：科勒律治在</a:t>
            </a:r>
            <a:r>
              <a:rPr lang="en-US" altLang="zh-CN" sz="200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关于莎士比亚和其他戏剧家的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讲演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和注释</a:t>
            </a:r>
            <a:r>
              <a:rPr lang="en-US" altLang="zh-CN" sz="200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一书里说：“莎士比亚将这一角色放在必须当机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立断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、马上行动的环境里。哈姆莱特勇敢，对于死无所谓；但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是他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由于敏感而动摇，因为多思而拖延，在努力下决心的过程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中失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掉了（马上）行动的能力。”也就是说，他的感官与思考器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官之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间失掉了平衡，想得太多了，从而失掉了采取行动的力量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837195" y="713913"/>
            <a:ext cx="10138228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pPr indent="540000"/>
            <a:r>
              <a:rPr lang="en-US" altLang="zh-CN" sz="2000" smtClean="0"/>
              <a:t>5.</a:t>
            </a:r>
            <a:r>
              <a:rPr lang="zh-CN" altLang="en-US" sz="2000"/>
              <a:t>对于哈姆莱特这一角色，争议最多的是他迟迟不行动起来为父亲报仇的原因。你认为哈姆莱特行动迟缓的原因是什么？</a:t>
            </a:r>
          </a:p>
        </p:txBody>
      </p:sp>
    </p:spTree>
    <p:extLst>
      <p:ext uri="{BB962C8B-B14F-4D97-AF65-F5344CB8AC3E}">
        <p14:creationId xmlns:p14="http://schemas.microsoft.com/office/powerpoint/2010/main" val="8646561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719550" y="1589141"/>
            <a:ext cx="10468403" cy="3096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just">
              <a:lnSpc>
                <a:spcPts val="3400"/>
              </a:lnSpc>
            </a:pP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观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点二：哈姆莱特是一个充满矛盾的形象，一方面他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接受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了人文主义的影响，心中充满了美好的理想，希望生活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中的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一切如理想一样完美。而现实生活的一系列意外打破了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他的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理想。他发现他面临的不是一个简单的弑君篡位的问题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，不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能一刀将他叔父杀死了事。问题太复杂，太可怕了，他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感到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他没有能力解决这个问题。如果说哈姆莱特有什么与众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不同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的地方，那就是他比别人看得更远，认识更深刻。他的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拖延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并非由于想得太多，而是因为他看到了他的任务的复杂性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。整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顿乾坤一事使他犹豫起来，他不知道该怎么办。由于缺乏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处理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这样的大事的胆识与能力，他踌躇了，以致造成了悲剧。</a:t>
            </a:r>
          </a:p>
        </p:txBody>
      </p:sp>
    </p:spTree>
    <p:extLst>
      <p:ext uri="{BB962C8B-B14F-4D97-AF65-F5344CB8AC3E}">
        <p14:creationId xmlns:p14="http://schemas.microsoft.com/office/powerpoint/2010/main" val="13918528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719549" y="858534"/>
            <a:ext cx="1046840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just">
              <a:lnSpc>
                <a:spcPct val="150000"/>
              </a:lnSpc>
            </a:pPr>
            <a:r>
              <a:rPr lang="en-US" altLang="zh-CN" sz="2000" smtClean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课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文节选部分的主要矛盾冲突是什么？如何认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识这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一主要矛盾冲突？</a:t>
            </a:r>
          </a:p>
          <a:p>
            <a:pPr indent="540000" algn="just"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全剧的矛盾冲突主要是围绕哈姆莱特与国王克劳狄斯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之间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的矛盾冲突产生、进行的。课文节选的这部分，</a:t>
            </a:r>
            <a:r>
              <a:rPr lang="zh-CN" altLang="en-US" sz="2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也将哈姆</a:t>
            </a:r>
            <a:r>
              <a:rPr lang="zh-CN" altLang="en-US" sz="20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莱特</a:t>
            </a:r>
            <a:r>
              <a:rPr lang="zh-CN" altLang="en-US" sz="2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与国王克劳狄斯之间的矛盾冲突放在主要矛盾冲突的位</a:t>
            </a:r>
            <a:r>
              <a:rPr lang="zh-CN" altLang="en-US" sz="20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置上</a:t>
            </a:r>
            <a:r>
              <a:rPr lang="zh-CN" altLang="en-US" sz="2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戏中奥菲利娅与哈姆莱特之间因无法沟通产生误解后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的矛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盾冲突，以及哈姆莱特内心关于生存还是毁灭的矛盾，都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是围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绕这一主要矛盾冲突产生、展开的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smtClean="0">
              <a:latin typeface="微软雅黑" pitchFamily="34" charset="-122"/>
              <a:ea typeface="微软雅黑" pitchFamily="34" charset="-122"/>
            </a:endParaRPr>
          </a:p>
          <a:p>
            <a:pPr indent="540000" algn="just">
              <a:lnSpc>
                <a:spcPct val="150000"/>
              </a:lnSpc>
            </a:pP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些矛盾冲突实际上是当时现实矛盾的真实反映。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这是</a:t>
            </a:r>
            <a:r>
              <a:rPr lang="zh-CN" altLang="en-US" sz="2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正义与邪恶的较量，是社会过渡时期新、旧两种社会力量</a:t>
            </a:r>
            <a:r>
              <a:rPr lang="zh-CN" altLang="en-US" sz="20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的较</a:t>
            </a:r>
            <a:r>
              <a:rPr lang="zh-CN" altLang="en-US" sz="2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量。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从表面来看，矛盾冲突在一对恋人之间展开，但表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现的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却是对人生的思索。通过矛盾冲突塑造了一个内心深沉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、有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着痛苦与彷徨的复杂情感的人文主义思想家的典型人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物。通过人物，展示了当时波澜壮阔的历史图画，深刻地反映了先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进的人文主义理想与英国当时黑暗现实之间尖锐复杂的矛盾。</a:t>
            </a:r>
          </a:p>
        </p:txBody>
      </p:sp>
    </p:spTree>
    <p:extLst>
      <p:ext uri="{BB962C8B-B14F-4D97-AF65-F5344CB8AC3E}">
        <p14:creationId xmlns:p14="http://schemas.microsoft.com/office/powerpoint/2010/main" val="40852339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719549" y="707927"/>
            <a:ext cx="10468403" cy="4208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just">
              <a:lnSpc>
                <a:spcPts val="3300"/>
              </a:lnSpc>
            </a:pPr>
            <a:r>
              <a:rPr lang="en-US" altLang="zh-CN" sz="2000" smtClean="0"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本文的戏剧语言有哪些特点？</a:t>
            </a:r>
          </a:p>
          <a:p>
            <a:pPr indent="540000" algn="just">
              <a:lnSpc>
                <a:spcPct val="150000"/>
              </a:lnSpc>
            </a:pPr>
            <a:endParaRPr lang="en-US" altLang="zh-CN" sz="2000" smtClean="0">
              <a:latin typeface="微软雅黑" pitchFamily="34" charset="-122"/>
              <a:ea typeface="微软雅黑" pitchFamily="34" charset="-122"/>
            </a:endParaRPr>
          </a:p>
          <a:p>
            <a:pPr indent="540000" algn="just">
              <a:lnSpc>
                <a:spcPct val="150000"/>
              </a:lnSpc>
            </a:pP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① </a:t>
            </a:r>
            <a:r>
              <a:rPr lang="zh-CN" altLang="en-US" sz="2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运用长篇内心独白来揭示人物复杂而隐秘的内心</a:t>
            </a:r>
            <a:r>
              <a:rPr lang="zh-CN" altLang="en-US" sz="20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世界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。表现哈姆莱特感情灼热、忧郁彷徨的长篇独白，在揭示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他内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心矛盾的同时，展示了莎士比亚词汇的丰富和生动。如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哈姆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莱特关于生死问题的著名独白，就展示了他复仇过程中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痛苦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的心灵冲撞。</a:t>
            </a:r>
          </a:p>
          <a:p>
            <a:pPr indent="540000" algn="just"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② </a:t>
            </a:r>
            <a:r>
              <a:rPr lang="zh-CN" altLang="en-US" sz="2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运用人物之间强烈的对比性语言，来突出人物形象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。有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正反面形象之间的对比，也有正面同类人物之间的对比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。如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哈姆莱特的激情、深沉与克劳狄斯的阴沉、邪恶，哈姆莱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特的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矛盾、优柔寡断和奥菲利娅的单纯、深情惋惜都形成了鲜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明的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对比，他们的语言都适合各自的身份地位及个性特点，真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可谓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各如其人，各有个性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07974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880913" y="1611570"/>
            <a:ext cx="10468403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 algn="just">
              <a:lnSpc>
                <a:spcPct val="150000"/>
              </a:lnSpc>
            </a:pP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③ </a:t>
            </a:r>
            <a:r>
              <a:rPr lang="zh-CN" altLang="en-US" sz="2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运用比喻、隐喻等形象化的语言，有效地突出了人</a:t>
            </a:r>
            <a:r>
              <a:rPr lang="zh-CN" altLang="en-US" sz="20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物的</a:t>
            </a:r>
            <a:r>
              <a:rPr lang="zh-CN" altLang="en-US" sz="2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性格特征，揭示了人物的内心世界和感情的变化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。如奥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菲利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娅在谈到哈姆莱特的变化时，就用了一连串的比喻句，她说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：“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我是一切妇女中间最伤心而不幸的，我曾经从他音乐一般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的盟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誓中吮吸芬芳的甘蜜，现在却眼看着他的高贵无上的理智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，像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一串美妙的银铃失去了谐和的音调，无比的青春美貌，在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疯狂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中凋谢</a:t>
            </a:r>
            <a:r>
              <a:rPr lang="en-US" altLang="zh-CN" sz="2000">
                <a:latin typeface="微软雅黑" pitchFamily="34" charset="-122"/>
                <a:ea typeface="微软雅黑" pitchFamily="34" charset="-122"/>
              </a:rPr>
              <a:t>!”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这段语言就极富抒情性和形象性。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198100" y="10604500"/>
            <a:ext cx="3429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6836815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1105834" y="1592312"/>
            <a:ext cx="9318326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他的创作生涯分为三个时期：第一个时期是</a:t>
            </a:r>
            <a:r>
              <a:rPr lang="en-US" altLang="zh-CN" sz="2000">
                <a:latin typeface="微软雅黑" pitchFamily="34" charset="-122"/>
                <a:ea typeface="微软雅黑" pitchFamily="34" charset="-122"/>
              </a:rPr>
              <a:t>1590 — </a:t>
            </a:r>
            <a:r>
              <a:rPr lang="en-US" altLang="zh-CN" sz="2000" smtClean="0">
                <a:latin typeface="微软雅黑" pitchFamily="34" charset="-122"/>
                <a:ea typeface="微软雅黑" pitchFamily="34" charset="-122"/>
              </a:rPr>
              <a:t>1600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，包括十部喜剧（如</a:t>
            </a:r>
            <a:r>
              <a:rPr lang="en-US" altLang="zh-CN" sz="200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仲夏夜之梦</a:t>
            </a:r>
            <a:r>
              <a:rPr lang="en-US" altLang="zh-CN" sz="200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威尼斯商人</a:t>
            </a:r>
            <a:r>
              <a:rPr lang="en-US" altLang="zh-CN" sz="200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等）、九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部历史剧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（如</a:t>
            </a:r>
            <a:r>
              <a:rPr lang="en-US" altLang="zh-CN" sz="200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理查三世</a:t>
            </a:r>
            <a:r>
              <a:rPr lang="en-US" altLang="zh-CN" sz="200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等）、三部悲剧（如</a:t>
            </a:r>
            <a:r>
              <a:rPr lang="en-US" altLang="zh-CN" sz="200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罗密欧与朱丽叶</a:t>
            </a:r>
            <a:r>
              <a:rPr lang="en-US" altLang="zh-CN" sz="200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等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）；第二个时期是</a:t>
            </a:r>
            <a:r>
              <a:rPr lang="en-US" altLang="zh-CN" sz="2000">
                <a:latin typeface="微软雅黑" pitchFamily="34" charset="-122"/>
                <a:ea typeface="微软雅黑" pitchFamily="34" charset="-122"/>
              </a:rPr>
              <a:t>1601— 1607 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年，包括八部悲剧（四大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悲剧</a:t>
            </a:r>
            <a:r>
              <a:rPr lang="en-US" altLang="zh-CN" sz="200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哈姆莱特</a:t>
            </a:r>
            <a:r>
              <a:rPr lang="en-US" altLang="zh-CN" sz="200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奥赛罗</a:t>
            </a:r>
            <a:r>
              <a:rPr lang="en-US" altLang="zh-CN" sz="200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李尔王</a:t>
            </a:r>
            <a:r>
              <a:rPr lang="en-US" altLang="zh-CN" sz="200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麦克白</a:t>
            </a:r>
            <a:r>
              <a:rPr lang="en-US" altLang="zh-CN" sz="200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作于此时）、两部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喜剧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和一些十四行诗；第三个时期是</a:t>
            </a:r>
            <a:r>
              <a:rPr lang="en-US" altLang="zh-CN" sz="2000">
                <a:latin typeface="微软雅黑" pitchFamily="34" charset="-122"/>
                <a:ea typeface="微软雅黑" pitchFamily="34" charset="-122"/>
              </a:rPr>
              <a:t>1608— 1612 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年，包括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四部喜剧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（主要是传奇剧）和一部历史剧。</a:t>
            </a:r>
            <a:endParaRPr lang="zh-CN" altLang="zh-CN" sz="2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8742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900019" y="2039091"/>
            <a:ext cx="9900659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“哈姆莱特”是故事的主人公，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哈姆莱特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这部戏剧讲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述的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是青年王子哈姆莱特为父亲复仇，最后与仇人同归于尽的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故事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，表现了莎士比亚对文艺复兴运动的深刻反思以及对人的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命运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与前途的深切关注。</a:t>
            </a:r>
            <a:endParaRPr lang="zh-CN" altLang="zh-CN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07" y="606684"/>
            <a:ext cx="2542447" cy="781233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>
            <p:ph idx="1"/>
          </p:nvPr>
        </p:nvSpPr>
        <p:spPr bwMode="auto">
          <a:xfrm>
            <a:off x="941447" y="741951"/>
            <a:ext cx="1834025" cy="57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/>
          <a:p>
            <a:pPr marL="0" indent="0" eaLnBrk="1" hangingPunct="1">
              <a:buNone/>
            </a:pPr>
            <a:r>
              <a:rPr lang="zh-CN" altLang="en-US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题目解说</a:t>
            </a:r>
            <a:endParaRPr lang="en-US" altLang="zh-CN" b="1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32272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6" y="9553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081755" y="1105319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2500" lnSpcReduction="10000"/>
          </a:bodyPr>
          <a:lstStyle/>
          <a:p>
            <a:pPr marL="0" indent="0" eaLnBrk="1" hangingPunct="1">
              <a:buNone/>
            </a:pPr>
            <a:r>
              <a:rPr lang="zh-CN" altLang="en-US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写作</a:t>
            </a:r>
            <a:r>
              <a:rPr lang="zh-CN" altLang="en-US" b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背景</a:t>
            </a:r>
            <a:endParaRPr lang="zh-CN" altLang="en-US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0234" y="1750432"/>
            <a:ext cx="10135783" cy="4602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6000" algn="just"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文艺复兴运动使欧洲进入了“人”的觉醒的时代。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“个性解放”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的旗帜，一方面推动了社会文明的大发展；另一方面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，随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之产生的是私欲的泛滥和社会的混乱。面对这样一个时代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，人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到中年的莎士比亚，已不像早期那样沉浸在人文主义的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理想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给人带来的乐观与浪漫中，而是表现出对理想与进步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背后的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隐患的深入思考。哈姆莱特的故事，最早见于</a:t>
            </a:r>
            <a:r>
              <a:rPr lang="en-US" altLang="zh-CN" sz="2200">
                <a:latin typeface="微软雅黑" pitchFamily="34" charset="-122"/>
                <a:ea typeface="微软雅黑" pitchFamily="34" charset="-122"/>
              </a:rPr>
              <a:t>12 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世纪末丹麦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历史学家萨克索所著的一本丹麦史书，讲述的是发生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2200" smtClean="0">
                <a:latin typeface="微软雅黑" pitchFamily="34" charset="-122"/>
                <a:ea typeface="微软雅黑" pitchFamily="34" charset="-122"/>
              </a:rPr>
              <a:t>8 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世纪末丹麦的历史故事。</a:t>
            </a:r>
            <a:r>
              <a:rPr lang="en-US" altLang="zh-CN" sz="2200">
                <a:latin typeface="微软雅黑" pitchFamily="34" charset="-122"/>
                <a:ea typeface="微软雅黑" pitchFamily="34" charset="-122"/>
              </a:rPr>
              <a:t>16 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世纪末英国作家把它改编成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戏剧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，以复仇为主题，但已失传。莎士比亚的作品一般公认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是根据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那部失传的悲剧改编的，但他采用借古讽今的手法，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把这个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中世纪的复仇故事写成了一个具有新的时代特点和</a:t>
            </a:r>
            <a:r>
              <a:rPr lang="zh-CN" altLang="en-US" sz="2200" smtClean="0">
                <a:latin typeface="微软雅黑" pitchFamily="34" charset="-122"/>
                <a:ea typeface="微软雅黑" pitchFamily="34" charset="-122"/>
              </a:rPr>
              <a:t>深刻意义</a:t>
            </a:r>
            <a:r>
              <a:rPr lang="zh-CN" altLang="en-US" sz="2200">
                <a:latin typeface="微软雅黑" pitchFamily="34" charset="-122"/>
                <a:ea typeface="微软雅黑" pitchFamily="34" charset="-122"/>
              </a:rPr>
              <a:t>的社会悲剧。</a:t>
            </a:r>
          </a:p>
        </p:txBody>
      </p:sp>
    </p:spTree>
    <p:extLst>
      <p:ext uri="{BB962C8B-B14F-4D97-AF65-F5344CB8AC3E}">
        <p14:creationId xmlns:p14="http://schemas.microsoft.com/office/powerpoint/2010/main" val="4054875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6" y="955305"/>
            <a:ext cx="2353140" cy="78123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081755" y="1105319"/>
            <a:ext cx="1769021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2500" lnSpcReduction="10000"/>
          </a:bodyPr>
          <a:lstStyle/>
          <a:p>
            <a:pPr marL="0" indent="0" eaLnBrk="1" hangingPunct="1">
              <a:buNone/>
            </a:pPr>
            <a:r>
              <a:rPr lang="zh-CN" altLang="en-US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资料链接</a:t>
            </a:r>
            <a:endParaRPr lang="zh-CN" altLang="en-US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0234" y="1770026"/>
            <a:ext cx="10135783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/>
            <a:r>
              <a:rPr lang="en-US" altLang="zh-CN" sz="2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哈姆莱特</a:t>
            </a:r>
            <a:r>
              <a:rPr lang="en-US" altLang="zh-CN" sz="2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剧情梗</a:t>
            </a:r>
            <a:r>
              <a:rPr lang="zh-CN" altLang="en-US" sz="20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概</a:t>
            </a:r>
            <a:endParaRPr lang="en-US" altLang="zh-CN" sz="200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丹麦王子哈姆莱特在威登堡大学读书期间突然遭遇了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一系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列不幸和家庭变故：父亲暴亡，叔叔克劳狄斯篡位，母亲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改嫁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给了叔叔。这一切使他陷入了巨大的痛苦之中。后来父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亲的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鬼魂告诉他自己是被他的叔父毒死的。哈姆莱特认为他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现在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的复仇不只是为了他自己，而是为了整个社会和国家。他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自己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要肩负起这个重整乾坤的重任。他考虑问题的各个方面，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又怕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泄露心事，又怕鬼魂是假的，怕落入坏人的圈套，他心烦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意乱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，忧郁寡欢，只好装疯卖傻以迷惑仇敌，等待时机复仇。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克劳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狄斯觉察到了危险，想方设法除掉他。而哈姆莱特为了进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一步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证实事实真相，也授意戏班进宫演了一出恶人杀兄、篡位、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娶嫂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的戏剧。克劳狄斯果然惊恐万分，仓皇退席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0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96392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980234" y="1528801"/>
            <a:ext cx="10135783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哈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姆莱特的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母亲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企图劝说他忍让，却受到了他的指责，激愤中哈姆莱特误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杀了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情人奥菲利娅的父亲。狡猾的克劳狄斯这时派哈姆莱特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出使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英国，背后命人暗地将他处死。哈姆莱特察觉内情后中途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逃回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丹麦。回来后知道情人奥菲利娅因父亲死亡、爱人远离而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发疯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落水溺死。哈姆莱特悲愤交加，中了奸王的毒计。奸王利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用奥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菲利娅之兄雷欧提斯为父、妹复仇的机会，密谋在比剑中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用毒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剑、毒酒来置哈姆莱特于死地。结果，哈姆莱特和雷欧提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斯都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被毒剑刺中，王后饮了毒酒，奸王也被刺死。王子哈姆莱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特临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死嘱托好友传播他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的愿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309783371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980234" y="1528801"/>
            <a:ext cx="1013578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延　宕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戏剧用语，指在尖锐的矛盾冲突和紧张的剧情推进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过程中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，作者将矛盾各要素加以融合与选择，以副线上的某一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情节或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穿插性场面，使冲突和戏剧发展受到抑制或干扰，从而使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情节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运行达到暂时的缓和，事实上却加强了矛盾的尖锐性和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情节的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紧张性，也激发了观众强烈的期待心理。对于“延宕”，</a:t>
            </a:r>
            <a:r>
              <a:rPr lang="zh-CN" altLang="en-US" sz="2000" smtClean="0">
                <a:latin typeface="微软雅黑" pitchFamily="34" charset="-122"/>
                <a:ea typeface="微软雅黑" pitchFamily="34" charset="-122"/>
              </a:rPr>
              <a:t>学术界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一般都视之为哈姆莱特的独特行为。</a:t>
            </a:r>
          </a:p>
        </p:txBody>
      </p:sp>
    </p:spTree>
    <p:extLst>
      <p:ext uri="{BB962C8B-B14F-4D97-AF65-F5344CB8AC3E}">
        <p14:creationId xmlns:p14="http://schemas.microsoft.com/office/powerpoint/2010/main" val="2011162168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9B42A79-B68E-47B2-9CE2-4B9FCD47EB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826" y="788805"/>
            <a:ext cx="2353140" cy="781233"/>
          </a:xfrm>
          <a:prstGeom prst="rect">
            <a:avLst/>
          </a:prstGeom>
        </p:spPr>
      </p:pic>
      <p:sp>
        <p:nvSpPr>
          <p:cNvPr id="3" name="标题 1"/>
          <p:cNvSpPr txBox="1"/>
          <p:nvPr/>
        </p:nvSpPr>
        <p:spPr bwMode="auto">
          <a:xfrm>
            <a:off x="1239228" y="802051"/>
            <a:ext cx="2242754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b="1" smtClean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zh-CN" altLang="en-US" sz="2800" b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课文探究</a:t>
            </a:r>
            <a:endParaRPr lang="zh-CN" altLang="en-US" sz="2800" b="1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1132704" y="2019231"/>
            <a:ext cx="9979943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itchFamily="18" charset="0"/>
                <a:ea typeface="华文仿宋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b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0" smtClean="0">
                <a:latin typeface="微软雅黑" pitchFamily="34" charset="-122"/>
                <a:ea typeface="微软雅黑" pitchFamily="34" charset="-122"/>
              </a:rPr>
              <a:t>开头的舞台说明有什么作用？</a:t>
            </a:r>
            <a:endParaRPr lang="zh-CN" altLang="en-US" sz="2800" b="0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b="0" smtClean="0"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的舞台说明交代了出场的</a:t>
            </a:r>
            <a:r>
              <a:rPr lang="zh-CN" altLang="en-US" sz="2400" b="0" smtClean="0">
                <a:latin typeface="微软雅黑" pitchFamily="34" charset="-122"/>
                <a:ea typeface="微软雅黑" pitchFamily="34" charset="-122"/>
              </a:rPr>
              <a:t>人物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。“国王”指哈姆莱特的叔父</a:t>
            </a:r>
            <a:r>
              <a:rPr lang="zh-CN" altLang="en-US" sz="2400" b="0" smtClean="0">
                <a:latin typeface="微软雅黑" pitchFamily="34" charset="-122"/>
                <a:ea typeface="微软雅黑" pitchFamily="34" charset="-122"/>
              </a:rPr>
              <a:t>克劳狄斯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，“王后”指哈姆莱特的</a:t>
            </a:r>
            <a:r>
              <a:rPr lang="zh-CN" altLang="en-US" sz="2400" b="0" smtClean="0">
                <a:latin typeface="微软雅黑" pitchFamily="34" charset="-122"/>
                <a:ea typeface="微软雅黑" pitchFamily="34" charset="-122"/>
              </a:rPr>
              <a:t>母亲（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剧中的王后乔特鲁德）。“</a:t>
            </a:r>
            <a:r>
              <a:rPr lang="zh-CN" altLang="en-US" sz="2400" b="0" smtClean="0">
                <a:latin typeface="微软雅黑" pitchFamily="34" charset="-122"/>
                <a:ea typeface="微软雅黑" pitchFamily="34" charset="-122"/>
              </a:rPr>
              <a:t>波洛涅斯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”是奥菲利娅的父亲，他和</a:t>
            </a:r>
            <a:r>
              <a:rPr lang="zh-CN" altLang="en-US" sz="2400" b="0" smtClean="0">
                <a:latin typeface="微软雅黑" pitchFamily="34" charset="-122"/>
                <a:ea typeface="微软雅黑" pitchFamily="34" charset="-122"/>
              </a:rPr>
              <a:t>罗森格兰兹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及吉尔登斯吞均为剧中</a:t>
            </a:r>
            <a:r>
              <a:rPr lang="zh-CN" altLang="en-US" sz="2400" b="0" smtClean="0">
                <a:latin typeface="微软雅黑" pitchFamily="34" charset="-122"/>
                <a:ea typeface="微软雅黑" pitchFamily="34" charset="-122"/>
              </a:rPr>
              <a:t>的朝臣</a:t>
            </a:r>
            <a:r>
              <a:rPr lang="zh-CN" altLang="en-US" sz="2400" b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021470420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55</Paragraphs>
  <Slides>25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4">
      <vt:lpstr>Arial</vt:lpstr>
      <vt:lpstr>等线 Light</vt:lpstr>
      <vt:lpstr>等线</vt:lpstr>
      <vt:lpstr>Calibri</vt:lpstr>
      <vt:lpstr>微软雅黑</vt:lpstr>
      <vt:lpstr>宋体</vt:lpstr>
      <vt:lpstr>Times New Roman</vt:lpstr>
      <vt:lpstr>华文仿宋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2021-02-27T12:21:28.562</cp:lastPrinted>
  <dcterms:created xsi:type="dcterms:W3CDTF">2021-02-27T12:21:28Z</dcterms:created>
  <dcterms:modified xsi:type="dcterms:W3CDTF">2021-02-27T04:21:29Z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