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21"/>
  </p:notesMasterIdLst>
  <p:sldIdLst>
    <p:sldId id="403" r:id="rId2"/>
    <p:sldId id="326" r:id="rId3"/>
    <p:sldId id="387" r:id="rId4"/>
    <p:sldId id="371" r:id="rId5"/>
    <p:sldId id="385" r:id="rId6"/>
    <p:sldId id="404" r:id="rId7"/>
    <p:sldId id="360" r:id="rId8"/>
    <p:sldId id="405" r:id="rId9"/>
    <p:sldId id="392" r:id="rId10"/>
    <p:sldId id="393" r:id="rId11"/>
    <p:sldId id="394" r:id="rId12"/>
    <p:sldId id="395" r:id="rId13"/>
    <p:sldId id="398" r:id="rId14"/>
    <p:sldId id="402" r:id="rId15"/>
    <p:sldId id="396" r:id="rId16"/>
    <p:sldId id="397" r:id="rId17"/>
    <p:sldId id="400" r:id="rId18"/>
    <p:sldId id="407" r:id="rId19"/>
    <p:sldId id="406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6600FF"/>
    <a:srgbClr val="FF00FF"/>
    <a:srgbClr val="00FFFF"/>
    <a:srgbClr val="990099"/>
    <a:srgbClr val="009999"/>
    <a:srgbClr val="99000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83" autoAdjust="0"/>
    <p:restoredTop sz="94719" autoAdjust="0"/>
  </p:normalViewPr>
  <p:slideViewPr>
    <p:cSldViewPr>
      <p:cViewPr>
        <p:scale>
          <a:sx n="60" d="100"/>
          <a:sy n="60" d="100"/>
        </p:scale>
        <p:origin x="-1572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A0CE8D-7B22-4382-A4C1-BC42475EE986}" type="doc">
      <dgm:prSet loTypeId="urn:microsoft.com/office/officeart/2009/3/layout/CircleRelationship" loCatId="relationship" qsTypeId="urn:microsoft.com/office/officeart/2005/8/quickstyle/3d1" qsCatId="3D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4D15B95C-F58D-4E22-8BF3-D523498B6E0A}">
      <dgm:prSet custT="1"/>
      <dgm:spPr/>
      <dgm:t>
        <a:bodyPr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rtl="0"/>
          <a:r>
            <a:rPr lang="zh-CN" altLang="en-US" sz="2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细珊瑚简体" pitchFamily="65" charset="-122"/>
              <a:ea typeface="方正细珊瑚简体" pitchFamily="65" charset="-122"/>
            </a:rPr>
            <a:t>咬文嚼字</a:t>
          </a:r>
          <a:endParaRPr lang="zh-CN" altLang="en-US" sz="2400" b="1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方正细珊瑚简体" pitchFamily="65" charset="-122"/>
            <a:ea typeface="方正细珊瑚简体" pitchFamily="65" charset="-122"/>
          </a:endParaRPr>
        </a:p>
      </dgm:t>
    </dgm:pt>
    <dgm:pt modelId="{95E15D52-91D7-41AB-8166-B07617749ED1}" type="parTrans" cxnId="{7603DAF5-7C26-420F-B4FC-313075573967}">
      <dgm:prSet/>
      <dgm:spPr/>
      <dgm:t>
        <a:bodyPr/>
        <a:lstStyle/>
        <a:p>
          <a:endParaRPr lang="zh-CN" altLang="en-US"/>
        </a:p>
      </dgm:t>
    </dgm:pt>
    <dgm:pt modelId="{B4B54FE1-57F9-4C90-B128-0D7E23C820A5}" type="sibTrans" cxnId="{7603DAF5-7C26-420F-B4FC-313075573967}">
      <dgm:prSet/>
      <dgm:spPr/>
      <dgm:t>
        <a:bodyPr/>
        <a:lstStyle/>
        <a:p>
          <a:endParaRPr lang="zh-CN" altLang="en-US"/>
        </a:p>
      </dgm:t>
    </dgm:pt>
    <dgm:pt modelId="{A970E35E-64F3-473B-AE4A-A7ED97395787}" type="pres">
      <dgm:prSet presAssocID="{BFA0CE8D-7B22-4382-A4C1-BC42475EE986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zh-CN" altLang="en-US"/>
        </a:p>
      </dgm:t>
    </dgm:pt>
    <dgm:pt modelId="{6F29706A-B624-4D62-94E7-CFB977D9E551}" type="pres">
      <dgm:prSet presAssocID="{4D15B95C-F58D-4E22-8BF3-D523498B6E0A}" presName="Parent" presStyleLbl="node0" presStyleIdx="0" presStyleCnt="1" custScaleX="159316" custScaleY="56773">
        <dgm:presLayoutVars>
          <dgm:chMax val="5"/>
          <dgm:chPref val="5"/>
        </dgm:presLayoutVars>
      </dgm:prSet>
      <dgm:spPr/>
      <dgm:t>
        <a:bodyPr/>
        <a:lstStyle/>
        <a:p>
          <a:endParaRPr lang="zh-CN" altLang="en-US"/>
        </a:p>
      </dgm:t>
    </dgm:pt>
    <dgm:pt modelId="{E52C1914-ECF6-4C8D-89B3-D580841B95C3}" type="pres">
      <dgm:prSet presAssocID="{4D15B95C-F58D-4E22-8BF3-D523498B6E0A}" presName="Accent1" presStyleLbl="node1" presStyleIdx="0" presStyleCnt="6"/>
      <dgm:spPr/>
    </dgm:pt>
    <dgm:pt modelId="{8D44DE96-C143-405E-911F-FBC3830AB4E7}" type="pres">
      <dgm:prSet presAssocID="{4D15B95C-F58D-4E22-8BF3-D523498B6E0A}" presName="Accent2" presStyleLbl="node1" presStyleIdx="1" presStyleCnt="6"/>
      <dgm:spPr/>
    </dgm:pt>
    <dgm:pt modelId="{6BAA307B-CF0C-458B-92BC-6A8D199DEE94}" type="pres">
      <dgm:prSet presAssocID="{4D15B95C-F58D-4E22-8BF3-D523498B6E0A}" presName="Accent3" presStyleLbl="node1" presStyleIdx="2" presStyleCnt="6"/>
      <dgm:spPr/>
    </dgm:pt>
    <dgm:pt modelId="{84C7E887-5C67-4F49-9FBE-1348A27A16EE}" type="pres">
      <dgm:prSet presAssocID="{4D15B95C-F58D-4E22-8BF3-D523498B6E0A}" presName="Accent4" presStyleLbl="node1" presStyleIdx="3" presStyleCnt="6"/>
      <dgm:spPr/>
    </dgm:pt>
    <dgm:pt modelId="{038F1DEC-AB29-4DE7-A6D4-56339A857603}" type="pres">
      <dgm:prSet presAssocID="{4D15B95C-F58D-4E22-8BF3-D523498B6E0A}" presName="Accent5" presStyleLbl="node1" presStyleIdx="4" presStyleCnt="6"/>
      <dgm:spPr/>
    </dgm:pt>
    <dgm:pt modelId="{A47C487F-5413-410E-A09F-4F008866C46B}" type="pres">
      <dgm:prSet presAssocID="{4D15B95C-F58D-4E22-8BF3-D523498B6E0A}" presName="Accent6" presStyleLbl="node1" presStyleIdx="5" presStyleCnt="6"/>
      <dgm:spPr/>
    </dgm:pt>
  </dgm:ptLst>
  <dgm:cxnLst>
    <dgm:cxn modelId="{0C669E3C-DF09-443C-84E3-3981570979ED}" type="presOf" srcId="{4D15B95C-F58D-4E22-8BF3-D523498B6E0A}" destId="{6F29706A-B624-4D62-94E7-CFB977D9E551}" srcOrd="0" destOrd="0" presId="urn:microsoft.com/office/officeart/2009/3/layout/CircleRelationship"/>
    <dgm:cxn modelId="{E47F0650-EED1-46FB-ADE5-6E76886959B9}" type="presOf" srcId="{BFA0CE8D-7B22-4382-A4C1-BC42475EE986}" destId="{A970E35E-64F3-473B-AE4A-A7ED97395787}" srcOrd="0" destOrd="0" presId="urn:microsoft.com/office/officeart/2009/3/layout/CircleRelationship"/>
    <dgm:cxn modelId="{7603DAF5-7C26-420F-B4FC-313075573967}" srcId="{BFA0CE8D-7B22-4382-A4C1-BC42475EE986}" destId="{4D15B95C-F58D-4E22-8BF3-D523498B6E0A}" srcOrd="0" destOrd="0" parTransId="{95E15D52-91D7-41AB-8166-B07617749ED1}" sibTransId="{B4B54FE1-57F9-4C90-B128-0D7E23C820A5}"/>
    <dgm:cxn modelId="{BC1F508D-362D-4216-B81C-1747FFD9F02C}" type="presParOf" srcId="{A970E35E-64F3-473B-AE4A-A7ED97395787}" destId="{6F29706A-B624-4D62-94E7-CFB977D9E551}" srcOrd="0" destOrd="0" presId="urn:microsoft.com/office/officeart/2009/3/layout/CircleRelationship"/>
    <dgm:cxn modelId="{70F95139-2ED4-41E1-8D24-14F06444446C}" type="presParOf" srcId="{A970E35E-64F3-473B-AE4A-A7ED97395787}" destId="{E52C1914-ECF6-4C8D-89B3-D580841B95C3}" srcOrd="1" destOrd="0" presId="urn:microsoft.com/office/officeart/2009/3/layout/CircleRelationship"/>
    <dgm:cxn modelId="{27EF38EC-9BC3-4513-844E-7C497C5C9FD7}" type="presParOf" srcId="{A970E35E-64F3-473B-AE4A-A7ED97395787}" destId="{8D44DE96-C143-405E-911F-FBC3830AB4E7}" srcOrd="2" destOrd="0" presId="urn:microsoft.com/office/officeart/2009/3/layout/CircleRelationship"/>
    <dgm:cxn modelId="{5F3F0072-E331-45B9-941A-BB0E30F436A8}" type="presParOf" srcId="{A970E35E-64F3-473B-AE4A-A7ED97395787}" destId="{6BAA307B-CF0C-458B-92BC-6A8D199DEE94}" srcOrd="3" destOrd="0" presId="urn:microsoft.com/office/officeart/2009/3/layout/CircleRelationship"/>
    <dgm:cxn modelId="{BB9FFE8E-61CF-461E-B148-F38F2CD46D3A}" type="presParOf" srcId="{A970E35E-64F3-473B-AE4A-A7ED97395787}" destId="{84C7E887-5C67-4F49-9FBE-1348A27A16EE}" srcOrd="4" destOrd="0" presId="urn:microsoft.com/office/officeart/2009/3/layout/CircleRelationship"/>
    <dgm:cxn modelId="{A4ABF1D4-8938-4FF6-B7DA-28FFEFFEBAAF}" type="presParOf" srcId="{A970E35E-64F3-473B-AE4A-A7ED97395787}" destId="{038F1DEC-AB29-4DE7-A6D4-56339A857603}" srcOrd="5" destOrd="0" presId="urn:microsoft.com/office/officeart/2009/3/layout/CircleRelationship"/>
    <dgm:cxn modelId="{07C70887-7DB6-4111-98AE-D6AAF210FE57}" type="presParOf" srcId="{A970E35E-64F3-473B-AE4A-A7ED97395787}" destId="{A47C487F-5413-410E-A09F-4F008866C46B}" srcOrd="6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29706A-B624-4D62-94E7-CFB977D9E551}">
      <dsp:nvSpPr>
        <dsp:cNvPr id="0" name=""/>
        <dsp:cNvSpPr/>
      </dsp:nvSpPr>
      <dsp:spPr>
        <a:xfrm>
          <a:off x="792087" y="354873"/>
          <a:ext cx="2160240" cy="76987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  <a:scene3d>
            <a:camera prst="orthographicFront"/>
            <a:lightRig rig="soft" dir="tl">
              <a:rot lat="0" lon="0" rev="0"/>
            </a:lightRig>
          </a:scene3d>
          <a:sp3d contourW="25400" prstMaterial="matte">
            <a:bevelT w="25400" h="55880" prst="artDeco"/>
            <a:contourClr>
              <a:schemeClr val="accent2">
                <a:tint val="2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细珊瑚简体" pitchFamily="65" charset="-122"/>
              <a:ea typeface="方正细珊瑚简体" pitchFamily="65" charset="-122"/>
            </a:rPr>
            <a:t>咬文嚼字</a:t>
          </a:r>
          <a:endParaRPr lang="zh-CN" altLang="en-US" sz="2400" b="1" kern="1200" cap="none" spc="50" dirty="0">
            <a:ln w="11430"/>
            <a:gradFill>
              <a:gsLst>
                <a:gs pos="25000">
                  <a:schemeClr val="accent2">
                    <a:satMod val="155000"/>
                  </a:schemeClr>
                </a:gs>
                <a:gs pos="100000">
                  <a:schemeClr val="accent2">
                    <a:shade val="45000"/>
                    <a:satMod val="165000"/>
                  </a:schemeClr>
                </a:gs>
              </a:gsLst>
              <a:lin ang="5400000"/>
            </a:gradFill>
            <a:effectLst>
              <a:outerShdw blurRad="76200" dist="50800" dir="5400000" algn="tl" rotWithShape="0">
                <a:srgbClr val="000000">
                  <a:alpha val="65000"/>
                </a:srgbClr>
              </a:outerShdw>
            </a:effectLst>
            <a:latin typeface="方正细珊瑚简体" pitchFamily="65" charset="-122"/>
            <a:ea typeface="方正细珊瑚简体" pitchFamily="65" charset="-122"/>
          </a:endParaRPr>
        </a:p>
      </dsp:txBody>
      <dsp:txXfrm>
        <a:off x="792087" y="354873"/>
        <a:ext cx="2160240" cy="769872"/>
      </dsp:txXfrm>
    </dsp:sp>
    <dsp:sp modelId="{E52C1914-ECF6-4C8D-89B3-D580841B95C3}">
      <dsp:nvSpPr>
        <dsp:cNvPr id="0" name=""/>
        <dsp:cNvSpPr/>
      </dsp:nvSpPr>
      <dsp:spPr>
        <a:xfrm>
          <a:off x="1967996" y="0"/>
          <a:ext cx="150902" cy="1508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D44DE96-C143-405E-911F-FBC3830AB4E7}">
      <dsp:nvSpPr>
        <dsp:cNvPr id="0" name=""/>
        <dsp:cNvSpPr/>
      </dsp:nvSpPr>
      <dsp:spPr>
        <a:xfrm>
          <a:off x="1610923" y="1317083"/>
          <a:ext cx="109295" cy="10930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AA307B-CF0C-458B-92BC-6A8D199DEE94}">
      <dsp:nvSpPr>
        <dsp:cNvPr id="0" name=""/>
        <dsp:cNvSpPr/>
      </dsp:nvSpPr>
      <dsp:spPr>
        <a:xfrm>
          <a:off x="2637431" y="612125"/>
          <a:ext cx="109295" cy="10930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4C7E887-5C67-4F49-9FBE-1348A27A16EE}">
      <dsp:nvSpPr>
        <dsp:cNvPr id="0" name=""/>
        <dsp:cNvSpPr/>
      </dsp:nvSpPr>
      <dsp:spPr>
        <a:xfrm>
          <a:off x="2115017" y="1433362"/>
          <a:ext cx="150902" cy="15081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38F1DEC-AB29-4DE7-A6D4-56339A857603}">
      <dsp:nvSpPr>
        <dsp:cNvPr id="0" name=""/>
        <dsp:cNvSpPr/>
      </dsp:nvSpPr>
      <dsp:spPr>
        <a:xfrm>
          <a:off x="1641818" y="214339"/>
          <a:ext cx="109295" cy="10930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47C487F-5413-410E-A09F-4F008866C46B}">
      <dsp:nvSpPr>
        <dsp:cNvPr id="0" name=""/>
        <dsp:cNvSpPr/>
      </dsp:nvSpPr>
      <dsp:spPr>
        <a:xfrm>
          <a:off x="1297630" y="839613"/>
          <a:ext cx="109295" cy="10930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2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42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2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84DF583A-0E12-4BA7-BAF0-E1F6B18425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BF0B11-5E79-433F-B9FF-0C1666D9CF9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EFFF4-70BE-40A4-B24A-589AFB7537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DAD8B-357D-488A-AF77-E7D70AA962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B9049-CFB3-490F-B090-57EE63149B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7B6197-E640-4A86-867A-C1BF7EB549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3A9B5A-964C-4888-8E09-8DF34A921A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51CBA-5F04-4DAE-8DA7-429921C2E9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D768D-4EA6-4353-BBF1-01EFECD1E7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C8E49-DB43-42CB-86F3-E498A79A83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2210D-8218-4F74-9FD2-F2A72D92123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C491A-FE78-4D4A-9163-BEDD92FA33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8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8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3427AA94-3996-4FF1-8886-9A7549DF09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78" r:id="rId3"/>
    <p:sldLayoutId id="2147483677" r:id="rId4"/>
    <p:sldLayoutId id="2147483676" r:id="rId5"/>
    <p:sldLayoutId id="2147483675" r:id="rId6"/>
    <p:sldLayoutId id="2147483674" r:id="rId7"/>
    <p:sldLayoutId id="2147483673" r:id="rId8"/>
    <p:sldLayoutId id="2147483672" r:id="rId9"/>
    <p:sldLayoutId id="2147483671" r:id="rId10"/>
    <p:sldLayoutId id="214748367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 descr="{68CD1432-D27E-4BE7-89B5-3BFBC60B25F2}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9012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5" name="Picture 7" descr="小学语文(记叙文）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996950"/>
            <a:ext cx="2079625" cy="56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矩形 9"/>
          <p:cNvSpPr>
            <a:spLocks noChangeArrowheads="1"/>
          </p:cNvSpPr>
          <p:nvPr/>
        </p:nvSpPr>
        <p:spPr bwMode="auto">
          <a:xfrm>
            <a:off x="900113" y="2205038"/>
            <a:ext cx="69850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rgbClr val="6600FF"/>
                </a:solidFill>
              </a:rPr>
              <a:t>     英</a:t>
            </a:r>
            <a:r>
              <a:rPr lang="zh-CN" altLang="en-US" sz="3200" b="1" dirty="0">
                <a:solidFill>
                  <a:srgbClr val="6600FF"/>
                </a:solidFill>
              </a:rPr>
              <a:t>国著名作家</a:t>
            </a:r>
            <a:r>
              <a:rPr lang="zh-CN" altLang="en-US" sz="3200" b="1" dirty="0">
                <a:solidFill>
                  <a:srgbClr val="FF3300"/>
                </a:solidFill>
              </a:rPr>
              <a:t>莎士比亚</a:t>
            </a:r>
            <a:r>
              <a:rPr lang="zh-CN" altLang="en-US" sz="3200" b="1" dirty="0">
                <a:solidFill>
                  <a:srgbClr val="6600FF"/>
                </a:solidFill>
              </a:rPr>
              <a:t>说</a:t>
            </a:r>
            <a:r>
              <a:rPr lang="zh-CN" altLang="en-US" sz="3200" b="1" dirty="0"/>
              <a:t>：“书籍是全世界的营养品。生活里没有书籍，就好像大地没有阳光；智慧里没有书籍，就好像鸟儿没有翅膀。”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200910151965407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0469" name="Text Box 5"/>
          <p:cNvSpPr txBox="1">
            <a:spLocks noChangeArrowheads="1"/>
          </p:cNvSpPr>
          <p:nvPr/>
        </p:nvSpPr>
        <p:spPr bwMode="auto">
          <a:xfrm>
            <a:off x="971550" y="1341438"/>
            <a:ext cx="7273925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  </a:t>
            </a:r>
            <a:r>
              <a:rPr lang="zh-CN" altLang="en-US" sz="3200" b="1"/>
              <a:t>１</a:t>
            </a:r>
            <a:r>
              <a:rPr lang="en-US" altLang="zh-CN" sz="3200" b="1"/>
              <a:t>.</a:t>
            </a:r>
            <a:r>
              <a:rPr lang="zh-CN" altLang="en-US" sz="2800" b="1">
                <a:solidFill>
                  <a:srgbClr val="6600FF"/>
                </a:solidFill>
              </a:rPr>
              <a:t>“我</a:t>
            </a:r>
            <a:r>
              <a:rPr lang="zh-CN" altLang="en-US" sz="2800" b="1">
                <a:solidFill>
                  <a:srgbClr val="FF3300"/>
                </a:solidFill>
              </a:rPr>
              <a:t>跨</a:t>
            </a:r>
            <a:r>
              <a:rPr lang="zh-CN" altLang="en-US" sz="2800" b="1">
                <a:solidFill>
                  <a:srgbClr val="6600FF"/>
                </a:solidFill>
              </a:rPr>
              <a:t>进店门</a:t>
            </a:r>
            <a:r>
              <a:rPr lang="en-US" altLang="zh-CN" sz="2800" b="1">
                <a:solidFill>
                  <a:srgbClr val="6600FF"/>
                </a:solidFill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</a:rPr>
              <a:t>踮</a:t>
            </a:r>
            <a:r>
              <a:rPr lang="zh-CN" altLang="en-US" sz="2800" b="1">
                <a:solidFill>
                  <a:srgbClr val="6600FF"/>
                </a:solidFill>
              </a:rPr>
              <a:t>起脚尖，从大人的腋下</a:t>
            </a:r>
            <a:r>
              <a:rPr lang="zh-CN" altLang="en-US" sz="2800" b="1">
                <a:solidFill>
                  <a:srgbClr val="FF3300"/>
                </a:solidFill>
              </a:rPr>
              <a:t>钻</a:t>
            </a:r>
            <a:r>
              <a:rPr lang="zh-CN" altLang="en-US" sz="2800" b="1">
                <a:solidFill>
                  <a:srgbClr val="6600FF"/>
                </a:solidFill>
              </a:rPr>
              <a:t>过去。哟，把短发弄乱了，没关系，我总算</a:t>
            </a:r>
            <a:r>
              <a:rPr lang="zh-CN" altLang="en-US" sz="2800" b="1">
                <a:solidFill>
                  <a:srgbClr val="FF3300"/>
                </a:solidFill>
              </a:rPr>
              <a:t>挤</a:t>
            </a:r>
            <a:r>
              <a:rPr lang="zh-CN" altLang="en-US" sz="2800" b="1">
                <a:solidFill>
                  <a:srgbClr val="6600FF"/>
                </a:solidFill>
              </a:rPr>
              <a:t>到里边来了。”</a:t>
            </a:r>
            <a:endParaRPr lang="zh-CN" altLang="en-US" sz="3200" b="1">
              <a:solidFill>
                <a:srgbClr val="6600FF"/>
              </a:solidFill>
            </a:endParaRPr>
          </a:p>
        </p:txBody>
      </p:sp>
      <p:sp>
        <p:nvSpPr>
          <p:cNvPr id="190470" name="Text Box 6"/>
          <p:cNvSpPr txBox="1">
            <a:spLocks noChangeArrowheads="1"/>
          </p:cNvSpPr>
          <p:nvPr/>
        </p:nvSpPr>
        <p:spPr bwMode="auto">
          <a:xfrm>
            <a:off x="827088" y="2924175"/>
            <a:ext cx="75612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动词：写出了我读书时的迫切心情，为了实现窃读而费尽心思．</a:t>
            </a:r>
            <a:endParaRPr lang="en-US" altLang="zh-CN" b="1">
              <a:solidFill>
                <a:srgbClr val="6600FF"/>
              </a:solidFill>
            </a:endParaRP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539750" y="476250"/>
            <a:ext cx="69119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</a:rPr>
              <a:t>品味“窃读”</a:t>
            </a:r>
            <a:r>
              <a:rPr lang="zh-CN" altLang="zh-CN" sz="3200" b="1">
                <a:solidFill>
                  <a:srgbClr val="0070C0"/>
                </a:solidFill>
                <a:latin typeface="宋体" charset="-122"/>
              </a:rPr>
              <a:t>的滋味</a:t>
            </a:r>
            <a:endParaRPr lang="zh-CN" altLang="en-US" sz="3200" b="1">
              <a:solidFill>
                <a:srgbClr val="FF3399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00113" y="3933825"/>
            <a:ext cx="7704137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6600FF"/>
                </a:solidFill>
              </a:rPr>
              <a:t>２</a:t>
            </a:r>
            <a:r>
              <a:rPr lang="en-US" altLang="zh-CN" b="1">
                <a:solidFill>
                  <a:srgbClr val="6600FF"/>
                </a:solidFill>
              </a:rPr>
              <a:t>.</a:t>
            </a:r>
            <a:r>
              <a:rPr lang="zh-CN" altLang="en-US" sz="2400" b="1">
                <a:solidFill>
                  <a:srgbClr val="6600FF"/>
                </a:solidFill>
              </a:rPr>
              <a:t>有时一本书我要分别到几家书店去读完。</a:t>
            </a:r>
            <a:br>
              <a:rPr lang="zh-CN" altLang="en-US" sz="2400" b="1">
                <a:solidFill>
                  <a:srgbClr val="6600FF"/>
                </a:solidFill>
              </a:rPr>
            </a:br>
            <a:r>
              <a:rPr lang="zh-CN" altLang="en-US" sz="2400" b="1">
                <a:solidFill>
                  <a:srgbClr val="6600FF"/>
                </a:solidFill>
              </a:rPr>
              <a:t>３我的腿真酸了，交替着用一条腿</a:t>
            </a:r>
            <a:r>
              <a:rPr lang="zh-CN" altLang="en-US" sz="2400" b="1">
                <a:solidFill>
                  <a:srgbClr val="FF3300"/>
                </a:solidFill>
              </a:rPr>
              <a:t>支</a:t>
            </a:r>
            <a:r>
              <a:rPr lang="zh-CN" altLang="en-US" sz="2400" b="1">
                <a:solidFill>
                  <a:srgbClr val="6600FF"/>
                </a:solidFill>
              </a:rPr>
              <a:t>持另一条，有时忘形地</a:t>
            </a:r>
            <a:r>
              <a:rPr lang="zh-CN" altLang="en-US" sz="2400" b="1">
                <a:solidFill>
                  <a:srgbClr val="FF3300"/>
                </a:solidFill>
              </a:rPr>
              <a:t>撅</a:t>
            </a:r>
            <a:r>
              <a:rPr lang="zh-CN" altLang="en-US" sz="2400" b="1">
                <a:solidFill>
                  <a:srgbClr val="6600FF"/>
                </a:solidFill>
              </a:rPr>
              <a:t>着屁股依赖在书柜旁，以求暂时的休息。</a:t>
            </a:r>
          </a:p>
          <a:p>
            <a:r>
              <a:rPr lang="en-US" altLang="zh-CN" sz="2400" b="1">
                <a:solidFill>
                  <a:srgbClr val="6600FF"/>
                </a:solidFill>
              </a:rPr>
              <a:t>4.“</a:t>
            </a:r>
            <a:r>
              <a:rPr lang="zh-CN" altLang="en-US" sz="2400" b="1">
                <a:solidFill>
                  <a:srgbClr val="6600FF"/>
                </a:solidFill>
              </a:rPr>
              <a:t>我已饿得饥肠辘辘，那时我也不免要做白日梦</a:t>
            </a:r>
            <a:r>
              <a:rPr lang="en-US" altLang="zh-CN" sz="2400" b="1">
                <a:solidFill>
                  <a:srgbClr val="6600FF"/>
                </a:solidFill>
              </a:rPr>
              <a:t>……”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859338" y="476250"/>
            <a:ext cx="3581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2060"/>
                </a:solidFill>
                <a:latin typeface="宋体" charset="-122"/>
              </a:rPr>
              <a:t>a.</a:t>
            </a:r>
            <a:r>
              <a:rPr lang="zh-CN" altLang="en-US" sz="4400" b="1">
                <a:solidFill>
                  <a:srgbClr val="002060"/>
                </a:solidFill>
                <a:latin typeface="宋体" charset="-122"/>
              </a:rPr>
              <a:t>是艰辛痛苦</a:t>
            </a:r>
            <a:endParaRPr lang="zh-CN" altLang="en-US" sz="4400" b="1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9046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904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9" grpId="0"/>
      <p:bldP spid="190470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200910151965407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1494" name="Text Box 6"/>
          <p:cNvSpPr txBox="1">
            <a:spLocks noChangeArrowheads="1"/>
          </p:cNvSpPr>
          <p:nvPr/>
        </p:nvSpPr>
        <p:spPr bwMode="auto">
          <a:xfrm>
            <a:off x="1042988" y="1628775"/>
            <a:ext cx="66976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       </a:t>
            </a:r>
            <a:r>
              <a:rPr lang="zh-CN" altLang="en-US"/>
              <a:t>　</a:t>
            </a:r>
            <a:r>
              <a:rPr lang="zh-CN" altLang="en-US" sz="3200">
                <a:solidFill>
                  <a:srgbClr val="6600FF"/>
                </a:solidFill>
              </a:rPr>
              <a:t>１．“急忙打开书，一页，两页，我像一匹饿狼，贪婪地读着。”</a:t>
            </a:r>
          </a:p>
        </p:txBody>
      </p:sp>
      <p:sp>
        <p:nvSpPr>
          <p:cNvPr id="191496" name="Text Box 8"/>
          <p:cNvSpPr txBox="1">
            <a:spLocks noChangeArrowheads="1"/>
          </p:cNvSpPr>
          <p:nvPr/>
        </p:nvSpPr>
        <p:spPr bwMode="auto">
          <a:xfrm>
            <a:off x="1331913" y="2708275"/>
            <a:ext cx="66960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9999"/>
                </a:solidFill>
              </a:rPr>
              <a:t>(</a:t>
            </a:r>
            <a:r>
              <a:rPr lang="zh-CN" altLang="en-US" sz="3200" b="1">
                <a:solidFill>
                  <a:srgbClr val="009999"/>
                </a:solidFill>
              </a:rPr>
              <a:t>表现出作者如饥似渴地读书。</a:t>
            </a:r>
            <a:r>
              <a:rPr lang="en-US" altLang="zh-CN" sz="3200" b="1">
                <a:solidFill>
                  <a:srgbClr val="009999"/>
                </a:solidFill>
              </a:rPr>
              <a:t>)</a:t>
            </a:r>
            <a:endParaRPr lang="en-US" altLang="zh-CN" sz="2000" b="1">
              <a:solidFill>
                <a:srgbClr val="009999"/>
              </a:solidFill>
            </a:endParaRPr>
          </a:p>
        </p:txBody>
      </p:sp>
      <p:sp>
        <p:nvSpPr>
          <p:cNvPr id="25604" name="Text Box 8"/>
          <p:cNvSpPr txBox="1">
            <a:spLocks noChangeArrowheads="1"/>
          </p:cNvSpPr>
          <p:nvPr/>
        </p:nvSpPr>
        <p:spPr bwMode="auto">
          <a:xfrm>
            <a:off x="539750" y="476250"/>
            <a:ext cx="69119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</a:rPr>
              <a:t>品味“窃读”</a:t>
            </a:r>
            <a:r>
              <a:rPr lang="zh-CN" altLang="zh-CN" sz="3200" b="1">
                <a:solidFill>
                  <a:srgbClr val="0070C0"/>
                </a:solidFill>
                <a:latin typeface="宋体" charset="-122"/>
              </a:rPr>
              <a:t>的滋味</a:t>
            </a:r>
            <a:endParaRPr lang="zh-CN" altLang="en-US" sz="3200" b="1">
              <a:solidFill>
                <a:srgbClr val="FF3399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859338" y="476250"/>
            <a:ext cx="3581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2060"/>
                </a:solidFill>
                <a:latin typeface="宋体" charset="-122"/>
              </a:rPr>
              <a:t>b.</a:t>
            </a:r>
            <a:r>
              <a:rPr lang="zh-CN" altLang="en-US" sz="4400" b="1">
                <a:solidFill>
                  <a:srgbClr val="002060"/>
                </a:solidFill>
                <a:latin typeface="宋体" charset="-122"/>
              </a:rPr>
              <a:t>是快乐陶醉</a:t>
            </a:r>
            <a:endParaRPr lang="zh-CN" altLang="en-US" sz="4400" b="1">
              <a:solidFill>
                <a:srgbClr val="00206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971550" y="3429000"/>
            <a:ext cx="6913563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6600FF"/>
                </a:solidFill>
              </a:rPr>
              <a:t>２</a:t>
            </a:r>
            <a:r>
              <a:rPr lang="en-US" altLang="zh-CN" sz="3200">
                <a:solidFill>
                  <a:srgbClr val="6600FF"/>
                </a:solidFill>
              </a:rPr>
              <a:t>.</a:t>
            </a:r>
            <a:r>
              <a:rPr lang="zh-CN" altLang="en-US" sz="3200">
                <a:solidFill>
                  <a:srgbClr val="6600FF"/>
                </a:solidFill>
              </a:rPr>
              <a:t>我都像喝醉了酒似的，脑子被书中的人物所扰，踉踉跄跄，走路失去控制的能力．</a:t>
            </a:r>
            <a:endParaRPr lang="zh-CN" altLang="en-US"/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55650" y="4868863"/>
            <a:ext cx="7848600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9999"/>
                </a:solidFill>
              </a:rPr>
              <a:t>(</a:t>
            </a:r>
            <a:r>
              <a:rPr lang="zh-CN" altLang="en-US" sz="3200" b="1">
                <a:solidFill>
                  <a:srgbClr val="009999"/>
                </a:solidFill>
              </a:rPr>
              <a:t>表现出作者沉浸在书中忽略了现实，如痴如醉</a:t>
            </a:r>
            <a:r>
              <a:rPr lang="en-US" altLang="zh-CN" sz="3200" b="1">
                <a:solidFill>
                  <a:srgbClr val="009999"/>
                </a:solidFill>
              </a:rPr>
              <a:t>)</a:t>
            </a:r>
            <a:endParaRPr lang="en-US" altLang="zh-CN" sz="2000" b="1">
              <a:solidFill>
                <a:srgbClr val="0099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914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9149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4" grpId="0"/>
      <p:bldP spid="191496" grpId="0"/>
      <p:bldP spid="7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200910151965407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18" name="Text Box 6"/>
          <p:cNvSpPr txBox="1">
            <a:spLocks noChangeArrowheads="1"/>
          </p:cNvSpPr>
          <p:nvPr/>
        </p:nvSpPr>
        <p:spPr bwMode="auto">
          <a:xfrm>
            <a:off x="611188" y="1484313"/>
            <a:ext cx="7704137" cy="1023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25000"/>
              </a:lnSpc>
            </a:pPr>
            <a:r>
              <a:rPr kumimoji="1" lang="zh-CN" altLang="en-US" sz="2600" b="1" dirty="0">
                <a:latin typeface="楷体_GB2312"/>
                <a:ea typeface="楷体_GB2312"/>
                <a:cs typeface="楷体_GB2312"/>
              </a:rPr>
              <a:t>    </a:t>
            </a:r>
            <a:r>
              <a:rPr kumimoji="1" lang="en-US" altLang="zh-CN" sz="2600" b="1" dirty="0">
                <a:latin typeface="楷体_GB2312"/>
                <a:ea typeface="楷体_GB2312"/>
                <a:cs typeface="楷体_GB2312"/>
              </a:rPr>
              <a:t>1.</a:t>
            </a:r>
            <a:r>
              <a:rPr kumimoji="1" lang="zh-CN" altLang="en-US" sz="2600" b="1" dirty="0">
                <a:latin typeface="楷体_GB2312"/>
                <a:ea typeface="楷体_GB2312"/>
                <a:cs typeface="楷体_GB2312"/>
              </a:rPr>
              <a:t>我合上书，</a:t>
            </a:r>
            <a:r>
              <a:rPr kumimoji="1" lang="zh-CN" altLang="en-US" sz="2600" b="1" dirty="0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咽了一口唾沫，</a:t>
            </a:r>
            <a:r>
              <a:rPr kumimoji="1" lang="zh-CN" altLang="en-US" sz="2600" b="1" dirty="0">
                <a:latin typeface="楷体_GB2312"/>
                <a:ea typeface="楷体_GB2312"/>
                <a:cs typeface="楷体_GB2312"/>
              </a:rPr>
              <a:t>好像把所有的智慧都吞下去了，然后才依依不舍地把书放回书架。</a:t>
            </a:r>
          </a:p>
        </p:txBody>
      </p:sp>
      <p:sp>
        <p:nvSpPr>
          <p:cNvPr id="192519" name="Text Box 7"/>
          <p:cNvSpPr txBox="1">
            <a:spLocks noChangeArrowheads="1"/>
          </p:cNvSpPr>
          <p:nvPr/>
        </p:nvSpPr>
        <p:spPr bwMode="auto">
          <a:xfrm>
            <a:off x="827088" y="2708275"/>
            <a:ext cx="7488237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    </a:t>
            </a:r>
            <a:r>
              <a:rPr kumimoji="1" lang="zh-CN" altLang="en-US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作者用</a:t>
            </a:r>
            <a:r>
              <a:rPr kumimoji="1" lang="zh-CN" altLang="en-US" sz="26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kumimoji="1" lang="zh-CN" altLang="en-US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咽了一口唾沫</a:t>
            </a:r>
            <a:r>
              <a:rPr kumimoji="1" lang="zh-CN" altLang="en-US" sz="26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”</a:t>
            </a:r>
            <a:r>
              <a:rPr kumimoji="1" lang="zh-CN" altLang="en-US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这样一个动作，写出了此时的</a:t>
            </a:r>
            <a:r>
              <a:rPr kumimoji="1" lang="zh-CN" altLang="en-US" sz="26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kumimoji="1" lang="zh-CN" altLang="en-US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我</a:t>
            </a:r>
            <a:r>
              <a:rPr kumimoji="1" lang="zh-CN" altLang="en-US" sz="26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”</a:t>
            </a:r>
            <a:r>
              <a:rPr kumimoji="1" lang="zh-CN" altLang="en-US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尽管是腿酸脚麻、饥肠辘辘，却在两个多钟头的</a:t>
            </a:r>
            <a:r>
              <a:rPr kumimoji="1" lang="zh-CN" altLang="en-US" sz="26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饱读之后有一种满足感、充实感</a:t>
            </a:r>
            <a:r>
              <a:rPr kumimoji="1" lang="zh-CN" altLang="en-US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。这种窃读犹如一次精神的盛宴，收获了知识与智慧。 </a:t>
            </a:r>
          </a:p>
        </p:txBody>
      </p:sp>
      <p:sp>
        <p:nvSpPr>
          <p:cNvPr id="26628" name="Text Box 8"/>
          <p:cNvSpPr txBox="1">
            <a:spLocks noChangeArrowheads="1"/>
          </p:cNvSpPr>
          <p:nvPr/>
        </p:nvSpPr>
        <p:spPr bwMode="auto">
          <a:xfrm>
            <a:off x="539750" y="476250"/>
            <a:ext cx="69119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</a:rPr>
              <a:t>品味“窃读”</a:t>
            </a:r>
            <a:r>
              <a:rPr lang="zh-CN" altLang="zh-CN" sz="3200" b="1">
                <a:solidFill>
                  <a:srgbClr val="0070C0"/>
                </a:solidFill>
                <a:latin typeface="宋体" charset="-122"/>
              </a:rPr>
              <a:t>的滋味</a:t>
            </a:r>
            <a:endParaRPr lang="zh-CN" altLang="en-US" sz="3200" b="1">
              <a:solidFill>
                <a:srgbClr val="FF3399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859338" y="476250"/>
            <a:ext cx="3581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2060"/>
                </a:solidFill>
                <a:latin typeface="宋体" charset="-122"/>
              </a:rPr>
              <a:t>c.</a:t>
            </a:r>
            <a:r>
              <a:rPr lang="zh-CN" altLang="en-US" sz="4400" b="1">
                <a:solidFill>
                  <a:srgbClr val="002060"/>
                </a:solidFill>
                <a:latin typeface="宋体" charset="-122"/>
              </a:rPr>
              <a:t>是幸福满足</a:t>
            </a:r>
            <a:endParaRPr lang="zh-CN" altLang="en-US" sz="4400" b="1">
              <a:solidFill>
                <a:srgbClr val="002060"/>
              </a:solidFill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827088" y="4868863"/>
            <a:ext cx="7416800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kumimoji="1" lang="en-US" altLang="zh-CN" sz="2600" b="1" dirty="0">
                <a:latin typeface="楷体_GB2312"/>
              </a:rPr>
              <a:t>2.</a:t>
            </a:r>
            <a:r>
              <a:rPr kumimoji="1" lang="zh-CN" altLang="en-US" sz="2600" b="1" dirty="0">
                <a:latin typeface="楷体_GB2312"/>
              </a:rPr>
              <a:t>我低着头走出书店，脚站得有些麻木，我却</a:t>
            </a:r>
            <a:r>
              <a:rPr kumimoji="1" lang="zh-CN" altLang="en-US" sz="2600" b="1" dirty="0">
                <a:solidFill>
                  <a:srgbClr val="FF3300"/>
                </a:solidFill>
                <a:latin typeface="楷体_GB2312"/>
              </a:rPr>
              <a:t>浑身轻松。” 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3203575" y="5445125"/>
            <a:ext cx="4533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</a:rPr>
              <a:t>读完书后非常的高兴和满足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2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2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8" grpId="0"/>
      <p:bldP spid="192519" grpId="0"/>
      <p:bldP spid="7" grpId="0"/>
      <p:bldP spid="266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200910151965407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588" name="Text Box 4"/>
          <p:cNvSpPr txBox="1">
            <a:spLocks noChangeArrowheads="1"/>
          </p:cNvSpPr>
          <p:nvPr/>
        </p:nvSpPr>
        <p:spPr bwMode="auto">
          <a:xfrm>
            <a:off x="468313" y="1773238"/>
            <a:ext cx="7704137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lnSpc>
                <a:spcPct val="125000"/>
              </a:lnSpc>
            </a:pPr>
            <a:r>
              <a:rPr kumimoji="1" lang="en-US" altLang="zh-CN" sz="2600" b="1">
                <a:latin typeface="楷体_GB2312"/>
                <a:ea typeface="楷体_GB2312"/>
                <a:cs typeface="楷体_GB2312"/>
              </a:rPr>
              <a:t>   </a:t>
            </a:r>
            <a:r>
              <a:rPr kumimoji="1" lang="zh-CN" altLang="en-US" sz="2600" b="1">
                <a:latin typeface="楷体_GB2312"/>
                <a:ea typeface="楷体_GB2312"/>
                <a:cs typeface="楷体_GB2312"/>
              </a:rPr>
              <a:t>　　</a:t>
            </a:r>
          </a:p>
        </p:txBody>
      </p:sp>
      <p:sp>
        <p:nvSpPr>
          <p:cNvPr id="195589" name="Text Box 5"/>
          <p:cNvSpPr txBox="1">
            <a:spLocks noChangeArrowheads="1"/>
          </p:cNvSpPr>
          <p:nvPr/>
        </p:nvSpPr>
        <p:spPr bwMode="auto">
          <a:xfrm>
            <a:off x="755650" y="3357563"/>
            <a:ext cx="748823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    </a:t>
            </a: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684213" y="2924175"/>
            <a:ext cx="76327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　</a:t>
            </a:r>
            <a:r>
              <a:rPr lang="en-US" altLang="zh-CN" sz="2800">
                <a:solidFill>
                  <a:srgbClr val="6600FF"/>
                </a:solidFill>
              </a:rPr>
              <a:t>2.</a:t>
            </a:r>
            <a:r>
              <a:rPr lang="zh-CN" altLang="en-US" sz="2800">
                <a:solidFill>
                  <a:srgbClr val="6600FF"/>
                </a:solidFill>
              </a:rPr>
              <a:t>我有时还要装着皱起眉头，不时望着街心，好像说：“这雨，害得我回不去了。”其实，我的心里却高兴地喊着：“大些</a:t>
            </a:r>
            <a:r>
              <a:rPr lang="en-US" altLang="zh-CN" sz="2800">
                <a:solidFill>
                  <a:srgbClr val="6600FF"/>
                </a:solidFill>
              </a:rPr>
              <a:t>!</a:t>
            </a:r>
            <a:r>
              <a:rPr lang="zh-CN" altLang="en-US" sz="2800">
                <a:solidFill>
                  <a:srgbClr val="6600FF"/>
                </a:solidFill>
              </a:rPr>
              <a:t>再大些！”</a:t>
            </a: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865188" y="1773238"/>
            <a:ext cx="75231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800">
                <a:solidFill>
                  <a:srgbClr val="6600FF"/>
                </a:solidFill>
              </a:rPr>
              <a:t>1.</a:t>
            </a:r>
            <a:r>
              <a:rPr lang="zh-CN" altLang="en-US" sz="2800">
                <a:solidFill>
                  <a:srgbClr val="6600FF"/>
                </a:solidFill>
              </a:rPr>
              <a:t>我要把自己</a:t>
            </a:r>
            <a:r>
              <a:rPr lang="zh-CN" altLang="en-US" sz="2800">
                <a:solidFill>
                  <a:srgbClr val="FF00FF"/>
                </a:solidFill>
              </a:rPr>
              <a:t>隐藏</a:t>
            </a:r>
            <a:r>
              <a:rPr lang="zh-CN" altLang="en-US" sz="2800">
                <a:solidFill>
                  <a:srgbClr val="6600FF"/>
                </a:solidFill>
              </a:rPr>
              <a:t>起来，有时我会</a:t>
            </a:r>
            <a:r>
              <a:rPr lang="zh-CN" altLang="en-US" sz="2800">
                <a:solidFill>
                  <a:srgbClr val="FF00FF"/>
                </a:solidFill>
              </a:rPr>
              <a:t>贴</a:t>
            </a:r>
            <a:r>
              <a:rPr lang="zh-CN" altLang="en-US" sz="2800">
                <a:solidFill>
                  <a:srgbClr val="6600FF"/>
                </a:solidFill>
              </a:rPr>
              <a:t>在一个大人身边，仿佛我是他的小妹妹或小女儿。” </a:t>
            </a:r>
          </a:p>
        </p:txBody>
      </p:sp>
      <p:sp>
        <p:nvSpPr>
          <p:cNvPr id="27658" name="Rectangle 10"/>
          <p:cNvSpPr>
            <a:spLocks noChangeArrowheads="1"/>
          </p:cNvSpPr>
          <p:nvPr/>
        </p:nvSpPr>
        <p:spPr bwMode="auto">
          <a:xfrm>
            <a:off x="611188" y="4508500"/>
            <a:ext cx="7488237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800">
                <a:solidFill>
                  <a:srgbClr val="6600FF"/>
                </a:solidFill>
              </a:rPr>
              <a:t>3.</a:t>
            </a:r>
            <a:r>
              <a:rPr lang="zh-CN" altLang="en-US" sz="2800">
                <a:solidFill>
                  <a:srgbClr val="6600FF"/>
                </a:solidFill>
              </a:rPr>
              <a:t>我害怕被书店老板发现，每当我觉得当时的环境已不适宜再读下去的时候，我会知趣地放下书走出去， 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84663" y="620713"/>
            <a:ext cx="35480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2060"/>
                </a:solidFill>
                <a:latin typeface="宋体" charset="-122"/>
              </a:rPr>
              <a:t>d.</a:t>
            </a:r>
            <a:r>
              <a:rPr lang="zh-CN" altLang="en-US" sz="4400" b="1">
                <a:solidFill>
                  <a:srgbClr val="002060"/>
                </a:solidFill>
                <a:latin typeface="宋体" charset="-122"/>
              </a:rPr>
              <a:t>是恐惧害怕</a:t>
            </a:r>
            <a:endParaRPr lang="en-US" altLang="zh-CN" sz="4400" b="1">
              <a:solidFill>
                <a:srgbClr val="002060"/>
              </a:solidFill>
            </a:endParaRPr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3924300" y="5589588"/>
            <a:ext cx="46688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002060"/>
                </a:solidFill>
                <a:latin typeface="宋体" charset="-122"/>
              </a:rPr>
              <a:t>e.</a:t>
            </a:r>
            <a:r>
              <a:rPr lang="zh-CN" altLang="en-US" sz="4400" b="1">
                <a:solidFill>
                  <a:srgbClr val="002060"/>
                </a:solidFill>
                <a:latin typeface="宋体" charset="-122"/>
              </a:rPr>
              <a:t>也是童稚和狡黠</a:t>
            </a:r>
            <a:endParaRPr lang="en-US" altLang="zh-CN" sz="4400" b="1">
              <a:solidFill>
                <a:srgbClr val="002060"/>
              </a:solidFill>
              <a:latin typeface="宋体" charset="-122"/>
            </a:endParaRPr>
          </a:p>
        </p:txBody>
      </p:sp>
      <p:sp>
        <p:nvSpPr>
          <p:cNvPr id="27663" name="Text Box 8"/>
          <p:cNvSpPr txBox="1">
            <a:spLocks noChangeArrowheads="1"/>
          </p:cNvSpPr>
          <p:nvPr/>
        </p:nvSpPr>
        <p:spPr bwMode="auto">
          <a:xfrm>
            <a:off x="468313" y="620713"/>
            <a:ext cx="69119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</a:rPr>
              <a:t>品味“窃读”</a:t>
            </a:r>
            <a:r>
              <a:rPr lang="zh-CN" altLang="zh-CN" sz="3200" b="1">
                <a:solidFill>
                  <a:srgbClr val="0070C0"/>
                </a:solidFill>
                <a:latin typeface="宋体" charset="-122"/>
              </a:rPr>
              <a:t>的滋味</a:t>
            </a:r>
            <a:endParaRPr lang="zh-CN" altLang="en-US" sz="3200" b="1">
              <a:solidFill>
                <a:srgbClr val="FF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9" grpId="0"/>
      <p:bldP spid="27653" grpId="0"/>
      <p:bldP spid="7" grpId="0"/>
      <p:bldP spid="276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200910151965407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4" name="Text Box 4"/>
          <p:cNvSpPr txBox="1">
            <a:spLocks noChangeArrowheads="1"/>
          </p:cNvSpPr>
          <p:nvPr/>
        </p:nvSpPr>
        <p:spPr bwMode="auto">
          <a:xfrm>
            <a:off x="468313" y="1773238"/>
            <a:ext cx="7704137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lnSpc>
                <a:spcPct val="125000"/>
              </a:lnSpc>
            </a:pPr>
            <a:r>
              <a:rPr kumimoji="1" lang="en-US" altLang="zh-CN" sz="2600" b="1">
                <a:latin typeface="楷体_GB2312"/>
                <a:ea typeface="楷体_GB2312"/>
                <a:cs typeface="楷体_GB2312"/>
              </a:rPr>
              <a:t>   </a:t>
            </a:r>
            <a:r>
              <a:rPr kumimoji="1" lang="zh-CN" altLang="en-US" sz="2600" b="1">
                <a:latin typeface="楷体_GB2312"/>
                <a:ea typeface="楷体_GB2312"/>
                <a:cs typeface="楷体_GB2312"/>
              </a:rPr>
              <a:t>　　</a:t>
            </a:r>
          </a:p>
        </p:txBody>
      </p:sp>
      <p:sp>
        <p:nvSpPr>
          <p:cNvPr id="199685" name="Text Box 5"/>
          <p:cNvSpPr txBox="1">
            <a:spLocks noChangeArrowheads="1"/>
          </p:cNvSpPr>
          <p:nvPr/>
        </p:nvSpPr>
        <p:spPr bwMode="auto">
          <a:xfrm>
            <a:off x="755650" y="3357563"/>
            <a:ext cx="748823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    </a:t>
            </a:r>
          </a:p>
        </p:txBody>
      </p:sp>
      <p:sp>
        <p:nvSpPr>
          <p:cNvPr id="29700" name="Text Box 9"/>
          <p:cNvSpPr txBox="1">
            <a:spLocks noChangeArrowheads="1"/>
          </p:cNvSpPr>
          <p:nvPr/>
        </p:nvSpPr>
        <p:spPr bwMode="auto">
          <a:xfrm>
            <a:off x="468313" y="620713"/>
            <a:ext cx="52292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6600FF"/>
                </a:solidFill>
              </a:rPr>
              <a:t>概括人物</a:t>
            </a:r>
          </a:p>
        </p:txBody>
      </p:sp>
      <p:sp>
        <p:nvSpPr>
          <p:cNvPr id="199690" name="Text Box 10"/>
          <p:cNvSpPr txBox="1">
            <a:spLocks noChangeArrowheads="1"/>
          </p:cNvSpPr>
          <p:nvPr/>
        </p:nvSpPr>
        <p:spPr bwMode="auto">
          <a:xfrm>
            <a:off x="900113" y="1484313"/>
            <a:ext cx="70564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  刚才我们跟随作者一起感受了“窃读”的滋味，在你的眼里，她是一个怎样的孩子</a:t>
            </a:r>
            <a:r>
              <a:rPr lang="en-US" altLang="zh-CN" sz="2800" b="1"/>
              <a:t>?</a:t>
            </a:r>
          </a:p>
        </p:txBody>
      </p:sp>
      <p:pic>
        <p:nvPicPr>
          <p:cNvPr id="5" name="图片 3" descr="C:\Users\liu\AppData\Local\Microsoft\Windows\Temporary Internet Files\Content.IE5\H6VUXKOC\MC90041618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437063"/>
            <a:ext cx="1223963" cy="1495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1042988" y="3284538"/>
            <a:ext cx="71199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</a:rPr>
              <a:t>家庭贫困却渴望读书、热爱读书的孩子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200910151965407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323850" y="1052513"/>
            <a:ext cx="8064500" cy="257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lnSpc>
                <a:spcPct val="125000"/>
              </a:lnSpc>
            </a:pPr>
            <a:r>
              <a:rPr kumimoji="1" lang="en-US" altLang="zh-CN" sz="2600" b="1" dirty="0">
                <a:latin typeface="楷体_GB2312"/>
                <a:ea typeface="楷体_GB2312"/>
                <a:cs typeface="楷体_GB2312"/>
              </a:rPr>
              <a:t>   </a:t>
            </a:r>
            <a:r>
              <a:rPr kumimoji="1" lang="zh-CN" altLang="en-US" sz="2600" b="1" dirty="0">
                <a:latin typeface="楷体_GB2312"/>
                <a:ea typeface="楷体_GB2312"/>
                <a:cs typeface="楷体_GB2312"/>
              </a:rPr>
              <a:t>　　这时，我总会想起国文老师鼓励我们的话</a:t>
            </a:r>
            <a:r>
              <a:rPr kumimoji="1" lang="zh-CN" altLang="en-US" sz="2600" b="1" dirty="0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：</a:t>
            </a:r>
            <a:r>
              <a:rPr kumimoji="1" lang="zh-CN" altLang="en-US" sz="2600" b="1" dirty="0">
                <a:solidFill>
                  <a:srgbClr val="FF3300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kumimoji="1" lang="zh-CN" altLang="en-US" sz="2600" b="1" dirty="0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记住，你们是吃饭长大的，也是读书长大的！</a:t>
            </a:r>
          </a:p>
          <a:p>
            <a:pPr marL="457200" indent="-457200" algn="just">
              <a:lnSpc>
                <a:spcPct val="125000"/>
              </a:lnSpc>
            </a:pPr>
            <a:r>
              <a:rPr kumimoji="1" lang="zh-CN" altLang="en-US" sz="2600" b="1" dirty="0">
                <a:latin typeface="楷体_GB2312"/>
                <a:ea typeface="楷体_GB2312"/>
                <a:cs typeface="楷体_GB2312"/>
              </a:rPr>
              <a:t>     但是今天我发现这句话不够用，它应当这么说：</a:t>
            </a:r>
          </a:p>
          <a:p>
            <a:pPr marL="457200" indent="-457200" algn="just">
              <a:lnSpc>
                <a:spcPct val="125000"/>
              </a:lnSpc>
            </a:pPr>
            <a:r>
              <a:rPr kumimoji="1" lang="zh-CN" altLang="en-US" sz="2600" b="1" dirty="0">
                <a:latin typeface="楷体_GB2312"/>
                <a:ea typeface="楷体_GB2312"/>
                <a:cs typeface="楷体_GB2312"/>
              </a:rPr>
              <a:t>　　</a:t>
            </a:r>
            <a:r>
              <a:rPr kumimoji="1" lang="zh-CN" altLang="en-US" sz="2600" b="1" dirty="0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“记住，你是吃饭长大，读书长大，也是在爱里长大的！”</a:t>
            </a:r>
          </a:p>
        </p:txBody>
      </p: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827088" y="3644900"/>
            <a:ext cx="741680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    </a:t>
            </a:r>
            <a:r>
              <a:rPr kumimoji="1" lang="en-US" altLang="zh-CN" sz="26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kumimoji="1" lang="zh-CN" altLang="en-US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吃饭长大</a:t>
            </a:r>
            <a:r>
              <a:rPr kumimoji="1" lang="zh-CN" altLang="en-US" sz="26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”</a:t>
            </a:r>
            <a:r>
              <a:rPr kumimoji="1" lang="zh-CN" altLang="en-US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指的是身体的</a:t>
            </a:r>
            <a:r>
              <a:rPr kumimoji="1" lang="zh-CN" altLang="en-US" sz="26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物质需求</a:t>
            </a:r>
            <a:r>
              <a:rPr kumimoji="1" lang="zh-CN" altLang="en-US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，</a:t>
            </a:r>
            <a:r>
              <a:rPr kumimoji="1" lang="zh-CN" altLang="en-US" sz="26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kumimoji="1" lang="zh-CN" altLang="en-US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读书长大</a:t>
            </a:r>
            <a:r>
              <a:rPr kumimoji="1" lang="zh-CN" altLang="en-US" sz="2600" b="1">
                <a:solidFill>
                  <a:schemeClr val="accent2"/>
                </a:solidFill>
                <a:latin typeface="Times New Roman" pitchFamily="18" charset="0"/>
                <a:ea typeface="楷体_GB2312"/>
                <a:cs typeface="楷体_GB2312"/>
              </a:rPr>
              <a:t>”</a:t>
            </a:r>
            <a:r>
              <a:rPr kumimoji="1" lang="zh-CN" altLang="en-US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则是指</a:t>
            </a:r>
            <a:r>
              <a:rPr kumimoji="1" lang="zh-CN" altLang="en-US" sz="2600" b="1">
                <a:solidFill>
                  <a:srgbClr val="FF3300"/>
                </a:solidFill>
                <a:latin typeface="楷体_GB2312"/>
                <a:ea typeface="楷体_GB2312"/>
                <a:cs typeface="楷体_GB2312"/>
              </a:rPr>
              <a:t>精神的成长，心灵的成长</a:t>
            </a:r>
            <a:r>
              <a:rPr kumimoji="1" lang="zh-CN" altLang="en-US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。粮食哺育的是身体，而书籍哺育的是灵魂，一个知识与智慧不断增长的人，才是健康成长的人。 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539750" y="404813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6600FF"/>
                </a:solidFill>
              </a:rPr>
              <a:t>感悟主旨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7" descr="200910151965407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8" name="Text Box 8"/>
          <p:cNvSpPr txBox="1">
            <a:spLocks noChangeArrowheads="1"/>
          </p:cNvSpPr>
          <p:nvPr/>
        </p:nvSpPr>
        <p:spPr bwMode="auto">
          <a:xfrm>
            <a:off x="2124075" y="1412875"/>
            <a:ext cx="6021388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40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窃读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在读书中学到知识，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在读书中体会快乐，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在读书中感受关爱，</a:t>
            </a:r>
          </a:p>
          <a:p>
            <a:pPr eaLnBrk="0" hangingPunct="0">
              <a:spcBef>
                <a:spcPct val="50000"/>
              </a:spcBef>
              <a:defRPr/>
            </a:pPr>
            <a:r>
              <a:rPr lang="zh-CN" altLang="en-US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在读书中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771" name="Text Box 9" descr="花束"/>
          <p:cNvSpPr txBox="1">
            <a:spLocks noChangeArrowheads="1"/>
          </p:cNvSpPr>
          <p:nvPr/>
        </p:nvSpPr>
        <p:spPr bwMode="auto">
          <a:xfrm>
            <a:off x="4572000" y="5589588"/>
            <a:ext cx="24495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/>
          </a:p>
        </p:txBody>
      </p:sp>
      <p:sp>
        <p:nvSpPr>
          <p:cNvPr id="194570" name="Rectangle 10" descr="花束"/>
          <p:cNvSpPr>
            <a:spLocks noChangeArrowheads="1"/>
          </p:cNvSpPr>
          <p:nvPr/>
        </p:nvSpPr>
        <p:spPr bwMode="auto">
          <a:xfrm>
            <a:off x="4211638" y="5084763"/>
            <a:ext cx="30257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渐渐成长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 pitchFamily="2" charset="-122"/>
              </a:rPr>
              <a:t>！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539750" y="549275"/>
            <a:ext cx="22225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6600FF"/>
                </a:solidFill>
              </a:rPr>
              <a:t>全文小结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8" grpId="0"/>
      <p:bldP spid="1945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200910151965407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636" name="Text Box 4"/>
          <p:cNvSpPr txBox="1">
            <a:spLocks noChangeArrowheads="1"/>
          </p:cNvSpPr>
          <p:nvPr/>
        </p:nvSpPr>
        <p:spPr bwMode="auto">
          <a:xfrm>
            <a:off x="468313" y="1773238"/>
            <a:ext cx="7704137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lnSpc>
                <a:spcPct val="125000"/>
              </a:lnSpc>
            </a:pPr>
            <a:r>
              <a:rPr kumimoji="1" lang="en-US" altLang="zh-CN" sz="2600" b="1">
                <a:latin typeface="楷体_GB2312"/>
                <a:ea typeface="楷体_GB2312"/>
                <a:cs typeface="楷体_GB2312"/>
              </a:rPr>
              <a:t>   </a:t>
            </a:r>
            <a:r>
              <a:rPr kumimoji="1" lang="zh-CN" altLang="en-US" sz="2600" b="1">
                <a:latin typeface="楷体_GB2312"/>
                <a:ea typeface="楷体_GB2312"/>
                <a:cs typeface="楷体_GB2312"/>
              </a:rPr>
              <a:t>　　</a:t>
            </a:r>
          </a:p>
        </p:txBody>
      </p:sp>
      <p:sp>
        <p:nvSpPr>
          <p:cNvPr id="197637" name="Text Box 5"/>
          <p:cNvSpPr txBox="1">
            <a:spLocks noChangeArrowheads="1"/>
          </p:cNvSpPr>
          <p:nvPr/>
        </p:nvSpPr>
        <p:spPr bwMode="auto">
          <a:xfrm>
            <a:off x="755650" y="3357563"/>
            <a:ext cx="748823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    </a:t>
            </a:r>
          </a:p>
        </p:txBody>
      </p:sp>
      <p:pic>
        <p:nvPicPr>
          <p:cNvPr id="33796" name="Picture 6" descr="小学语文(记叙文）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054100"/>
            <a:ext cx="207962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7642" name="Picture 10" descr="ren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852738"/>
            <a:ext cx="2259013" cy="337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755650" y="2420938"/>
            <a:ext cx="75279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b="1"/>
              <a:t>你知道哪些名人读书的故事或读书名言。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7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6" grpId="0" autoUpdateAnimBg="0"/>
      <p:bldP spid="1976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200910151965407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7636" name="Text Box 4"/>
          <p:cNvSpPr txBox="1">
            <a:spLocks noChangeArrowheads="1"/>
          </p:cNvSpPr>
          <p:nvPr/>
        </p:nvSpPr>
        <p:spPr bwMode="auto">
          <a:xfrm>
            <a:off x="468313" y="1773238"/>
            <a:ext cx="7704137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lnSpc>
                <a:spcPct val="125000"/>
              </a:lnSpc>
            </a:pPr>
            <a:r>
              <a:rPr kumimoji="1" lang="en-US" altLang="zh-CN" sz="2600" b="1">
                <a:latin typeface="楷体_GB2312"/>
                <a:ea typeface="楷体_GB2312"/>
                <a:cs typeface="楷体_GB2312"/>
              </a:rPr>
              <a:t>   </a:t>
            </a:r>
            <a:r>
              <a:rPr kumimoji="1" lang="zh-CN" altLang="en-US" sz="2600" b="1">
                <a:latin typeface="楷体_GB2312"/>
                <a:ea typeface="楷体_GB2312"/>
                <a:cs typeface="楷体_GB2312"/>
              </a:rPr>
              <a:t>　　</a:t>
            </a:r>
          </a:p>
        </p:txBody>
      </p:sp>
      <p:sp>
        <p:nvSpPr>
          <p:cNvPr id="197637" name="Text Box 5"/>
          <p:cNvSpPr txBox="1">
            <a:spLocks noChangeArrowheads="1"/>
          </p:cNvSpPr>
          <p:nvPr/>
        </p:nvSpPr>
        <p:spPr bwMode="auto">
          <a:xfrm>
            <a:off x="755650" y="3357563"/>
            <a:ext cx="7488238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sz="26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    </a:t>
            </a:r>
          </a:p>
        </p:txBody>
      </p:sp>
      <p:sp>
        <p:nvSpPr>
          <p:cNvPr id="35848" name="WordArt 5"/>
          <p:cNvSpPr>
            <a:spLocks noChangeArrowheads="1" noChangeShapeType="1" noTextEdit="1"/>
          </p:cNvSpPr>
          <p:nvPr/>
        </p:nvSpPr>
        <p:spPr bwMode="auto">
          <a:xfrm>
            <a:off x="684213" y="620713"/>
            <a:ext cx="1828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名言警句</a:t>
            </a:r>
          </a:p>
        </p:txBody>
      </p:sp>
      <p:sp>
        <p:nvSpPr>
          <p:cNvPr id="35849" name="Rectangle 3"/>
          <p:cNvSpPr>
            <a:spLocks noChangeArrowheads="1"/>
          </p:cNvSpPr>
          <p:nvPr/>
        </p:nvSpPr>
        <p:spPr bwMode="auto">
          <a:xfrm>
            <a:off x="381000" y="1557338"/>
            <a:ext cx="8763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latin typeface="宋体" charset="-122"/>
              </a:rPr>
              <a:t>书是全人类进步的阶梯。 （高尔基）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chemeClr val="hlink"/>
                </a:solidFill>
                <a:latin typeface="宋体" charset="-122"/>
              </a:rPr>
              <a:t>书是全人类的营养品。（莎士比亚）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latin typeface="宋体" charset="-122"/>
              </a:rPr>
              <a:t>书犹药也，善读之可以治愚。 （刘向）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chemeClr val="hlink"/>
                </a:solidFill>
                <a:latin typeface="宋体" charset="-122"/>
              </a:rPr>
              <a:t>一日无书，百事荒芜。（陈寿）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latin typeface="宋体" charset="-122"/>
              </a:rPr>
              <a:t>读书破万卷，下笔如有神。（杜甫）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chemeClr val="hlink"/>
                </a:solidFill>
                <a:latin typeface="宋体" charset="-122"/>
              </a:rPr>
              <a:t>黑发不知勤学早，白首方悔读书迟。 （颜真卿）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latin typeface="宋体" charset="-122"/>
              </a:rPr>
              <a:t>读书有三到，谓心到、眼到、口到。（朱熹）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3200" b="1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8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8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8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8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8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8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8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8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8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8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8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8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58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8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8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8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8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8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8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8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7" descr="图片343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1275"/>
            <a:ext cx="9144000" cy="689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27088" y="765175"/>
            <a:ext cx="2478087" cy="641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宋体" charset="-122"/>
              </a:rPr>
              <a:t>读书故事：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2843213" y="2349500"/>
            <a:ext cx="36258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latin typeface="宋体" charset="-122"/>
              </a:rPr>
              <a:t>   凿壁偷光．</a:t>
            </a:r>
          </a:p>
          <a:p>
            <a:r>
              <a:rPr lang="zh-CN" altLang="en-US" sz="3600" b="1">
                <a:solidFill>
                  <a:schemeClr val="accent2"/>
                </a:solidFill>
                <a:latin typeface="宋体" charset="-122"/>
              </a:rPr>
              <a:t> 头悬梁，锥刺股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WordArt 6"/>
          <p:cNvSpPr>
            <a:spLocks noChangeArrowheads="1" noChangeShapeType="1" noTextEdit="1"/>
          </p:cNvSpPr>
          <p:nvPr/>
        </p:nvSpPr>
        <p:spPr bwMode="auto">
          <a:xfrm rot="5400000">
            <a:off x="2086769" y="2529682"/>
            <a:ext cx="4681537" cy="1295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12700">
                  <a:solidFill>
                    <a:srgbClr val="66FFFF"/>
                  </a:solidFill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隶书"/>
              </a:rPr>
              <a:t>窃读记</a:t>
            </a:r>
          </a:p>
        </p:txBody>
      </p:sp>
      <p:pic>
        <p:nvPicPr>
          <p:cNvPr id="79886" name="Picture 14" descr="2007241847343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87" name="Text Box 15"/>
          <p:cNvSpPr txBox="1">
            <a:spLocks noChangeArrowheads="1"/>
          </p:cNvSpPr>
          <p:nvPr/>
        </p:nvSpPr>
        <p:spPr bwMode="auto">
          <a:xfrm>
            <a:off x="1582738" y="1041400"/>
            <a:ext cx="5689600" cy="1862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15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窃读记</a:t>
            </a:r>
          </a:p>
        </p:txBody>
      </p:sp>
      <p:sp>
        <p:nvSpPr>
          <p:cNvPr id="16" name="流程图: 可选过程 15"/>
          <p:cNvSpPr/>
          <p:nvPr/>
        </p:nvSpPr>
        <p:spPr>
          <a:xfrm>
            <a:off x="5652120" y="4053920"/>
            <a:ext cx="1534009" cy="1464231"/>
          </a:xfrm>
          <a:prstGeom prst="flowChartAlternateProcess">
            <a:avLst/>
          </a:prstGeom>
          <a:solidFill>
            <a:schemeClr val="lt1">
              <a:alpha val="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50" dirty="0">
                <a:ln w="11430">
                  <a:solidFill>
                    <a:srgbClr val="C00000"/>
                  </a:solidFill>
                </a:ln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经典综艺体简" pitchFamily="49" charset="-122"/>
                <a:ea typeface="经典综艺体简" pitchFamily="49" charset="-122"/>
                <a:cs typeface="经典综艺体简" pitchFamily="49" charset="-122"/>
              </a:rPr>
              <a:t>林海音印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2009121161443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7350"/>
            <a:ext cx="9144000" cy="724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476250"/>
            <a:ext cx="3894138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26" name="Text Box 6"/>
          <p:cNvSpPr txBox="1">
            <a:spLocks noChangeArrowheads="1"/>
          </p:cNvSpPr>
          <p:nvPr/>
        </p:nvSpPr>
        <p:spPr bwMode="auto">
          <a:xfrm>
            <a:off x="4500563" y="838200"/>
            <a:ext cx="4464050" cy="600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200" b="1" dirty="0">
                <a:solidFill>
                  <a:srgbClr val="000000"/>
                </a:solidFill>
                <a:latin typeface="宋体" charset="-122"/>
              </a:rPr>
              <a:t>林海音</a:t>
            </a:r>
            <a:r>
              <a:rPr kumimoji="1" lang="zh-CN" altLang="en-US" sz="2800" b="1" dirty="0">
                <a:solidFill>
                  <a:srgbClr val="000000"/>
                </a:solidFill>
                <a:latin typeface="宋体" charset="-122"/>
              </a:rPr>
              <a:t>（</a:t>
            </a:r>
            <a:r>
              <a:rPr kumimoji="1" lang="en-US" altLang="zh-CN" sz="3200" b="1" dirty="0">
                <a:solidFill>
                  <a:srgbClr val="000000"/>
                </a:solidFill>
                <a:latin typeface="宋体" charset="-122"/>
              </a:rPr>
              <a:t>1918-2001</a:t>
            </a:r>
            <a:r>
              <a:rPr kumimoji="1" lang="zh-CN" altLang="en-US" sz="2800" b="1" dirty="0">
                <a:solidFill>
                  <a:srgbClr val="000000"/>
                </a:solidFill>
                <a:latin typeface="宋体" charset="-122"/>
              </a:rPr>
              <a:t>）</a:t>
            </a:r>
            <a:r>
              <a:rPr kumimoji="1" lang="zh-CN" altLang="en-US" sz="3200" b="1" dirty="0">
                <a:solidFill>
                  <a:srgbClr val="000000"/>
                </a:solidFill>
                <a:latin typeface="宋体" charset="-122"/>
              </a:rPr>
              <a:t>，原名</a:t>
            </a:r>
            <a:r>
              <a:rPr kumimoji="1" lang="zh-CN" altLang="en-US" sz="3200" b="1" u="sng" dirty="0">
                <a:solidFill>
                  <a:srgbClr val="FF0000"/>
                </a:solidFill>
                <a:latin typeface="宋体" charset="-122"/>
              </a:rPr>
              <a:t>林含英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宋体" charset="-122"/>
              </a:rPr>
              <a:t>，小名</a:t>
            </a:r>
            <a:r>
              <a:rPr kumimoji="1" lang="zh-CN" altLang="en-US" sz="3200" b="1" u="sng" dirty="0">
                <a:solidFill>
                  <a:srgbClr val="FF0000"/>
                </a:solidFill>
                <a:latin typeface="宋体" charset="-122"/>
              </a:rPr>
              <a:t>英子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宋体" charset="-122"/>
              </a:rPr>
              <a:t>，原籍</a:t>
            </a:r>
            <a:r>
              <a:rPr kumimoji="1" lang="zh-CN" altLang="en-US" sz="3200" b="1" u="sng" dirty="0">
                <a:solidFill>
                  <a:srgbClr val="FF3300"/>
                </a:solidFill>
                <a:latin typeface="宋体" charset="-122"/>
              </a:rPr>
              <a:t>台湾</a:t>
            </a:r>
            <a:r>
              <a:rPr kumimoji="1" lang="zh-CN" altLang="en-US" sz="3200" b="1" dirty="0">
                <a:solidFill>
                  <a:srgbClr val="000000"/>
                </a:solidFill>
                <a:latin typeface="宋体" charset="-122"/>
              </a:rPr>
              <a:t>苗栗县。父母曾东渡日本经商。生于日本大阪，不久即返台，因父亲不甘在日寇铁蹄下生活，举家迁居北京，林海音即在北京长大，</a:t>
            </a:r>
            <a:r>
              <a:rPr kumimoji="1" lang="en-US" altLang="zh-CN" sz="3200" b="1" dirty="0">
                <a:solidFill>
                  <a:srgbClr val="000000"/>
                </a:solidFill>
                <a:latin typeface="宋体" charset="-122"/>
              </a:rPr>
              <a:t>1948</a:t>
            </a:r>
            <a:r>
              <a:rPr kumimoji="1" lang="zh-CN" altLang="en-US" sz="3200" b="1" dirty="0">
                <a:solidFill>
                  <a:srgbClr val="000000"/>
                </a:solidFill>
                <a:latin typeface="宋体" charset="-122"/>
              </a:rPr>
              <a:t>年回到故乡台湾。代表作为</a:t>
            </a:r>
            <a:r>
              <a:rPr kumimoji="1" lang="zh-CN" altLang="en-US" sz="3200" b="1" dirty="0">
                <a:solidFill>
                  <a:srgbClr val="FF3300"/>
                </a:solidFill>
                <a:latin typeface="宋体" charset="-122"/>
              </a:rPr>
              <a:t>短篇小说集</a:t>
            </a:r>
            <a:r>
              <a:rPr kumimoji="1" lang="en-US" altLang="zh-CN" sz="3200" b="1" dirty="0">
                <a:solidFill>
                  <a:srgbClr val="FF3300"/>
                </a:solidFill>
                <a:latin typeface="宋体" charset="-122"/>
              </a:rPr>
              <a:t>《</a:t>
            </a:r>
            <a:r>
              <a:rPr kumimoji="1" lang="zh-CN" altLang="en-US" sz="3200" b="1" dirty="0">
                <a:solidFill>
                  <a:srgbClr val="FF3300"/>
                </a:solidFill>
                <a:latin typeface="宋体" charset="-122"/>
              </a:rPr>
              <a:t>城南旧事</a:t>
            </a:r>
            <a:r>
              <a:rPr kumimoji="1" lang="en-US" altLang="zh-CN" sz="3200" b="1" dirty="0">
                <a:solidFill>
                  <a:srgbClr val="FF3300"/>
                </a:solidFill>
                <a:latin typeface="宋体" charset="-122"/>
              </a:rPr>
              <a:t>》</a:t>
            </a:r>
            <a:r>
              <a:rPr kumimoji="1" lang="zh-CN" altLang="en-US" sz="3200" b="1" dirty="0">
                <a:solidFill>
                  <a:srgbClr val="000000"/>
                </a:solidFill>
                <a:latin typeface="宋体" charset="-122"/>
              </a:rPr>
              <a:t>。</a:t>
            </a:r>
            <a:r>
              <a:rPr lang="zh-CN" altLang="en-US" sz="3200" dirty="0"/>
              <a:t/>
            </a:r>
            <a:br>
              <a:rPr lang="zh-CN" altLang="en-US" sz="3200" dirty="0"/>
            </a:br>
            <a:endParaRPr kumimoji="1" lang="zh-CN" altLang="en-US" sz="3200" b="1" dirty="0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84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6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5" descr="20095404372555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8675" y="-242888"/>
            <a:ext cx="9972675" cy="6750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4" name="Picture 6" descr="读书（1）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413" y="1700213"/>
            <a:ext cx="3898901" cy="403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75" name="Picture 7" descr="读书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6100" y="333375"/>
            <a:ext cx="396081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5176" name="Text Box 8"/>
          <p:cNvSpPr txBox="1">
            <a:spLocks noChangeArrowheads="1"/>
          </p:cNvSpPr>
          <p:nvPr/>
        </p:nvSpPr>
        <p:spPr bwMode="auto">
          <a:xfrm>
            <a:off x="4356100" y="3644900"/>
            <a:ext cx="4105275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kumimoji="1" lang="en-US" altLang="zh-CN" sz="2600" b="1">
                <a:latin typeface="楷体_GB2312"/>
                <a:ea typeface="楷体_GB2312"/>
                <a:cs typeface="楷体_GB2312"/>
              </a:rPr>
              <a:t>    </a:t>
            </a:r>
            <a:r>
              <a:rPr kumimoji="1" lang="zh-CN" altLang="en-US" sz="2600" b="1">
                <a:latin typeface="楷体_GB2312"/>
                <a:ea typeface="楷体_GB2312"/>
                <a:cs typeface="楷体_GB2312"/>
              </a:rPr>
              <a:t>读书，大家可以大大方方地读，为什么作者却要窃读呢？你知道</a:t>
            </a:r>
            <a:r>
              <a:rPr kumimoji="1" lang="zh-CN" altLang="en-US" sz="2600" b="1"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kumimoji="1" lang="zh-CN" altLang="en-US" sz="2600" b="1">
                <a:latin typeface="楷体_GB2312"/>
                <a:ea typeface="楷体_GB2312"/>
                <a:cs typeface="楷体_GB2312"/>
              </a:rPr>
              <a:t>窃</a:t>
            </a:r>
            <a:r>
              <a:rPr kumimoji="1" lang="zh-CN" altLang="en-US" sz="2600" b="1">
                <a:latin typeface="Times New Roman" pitchFamily="18" charset="0"/>
                <a:ea typeface="楷体_GB2312"/>
                <a:cs typeface="楷体_GB2312"/>
              </a:rPr>
              <a:t>”</a:t>
            </a:r>
            <a:r>
              <a:rPr kumimoji="1" lang="zh-CN" altLang="en-US" sz="2600" b="1">
                <a:latin typeface="楷体_GB2312"/>
                <a:ea typeface="楷体_GB2312"/>
                <a:cs typeface="楷体_GB2312"/>
              </a:rPr>
              <a:t>是什么意思？ </a:t>
            </a:r>
          </a:p>
        </p:txBody>
      </p:sp>
      <p:pic>
        <p:nvPicPr>
          <p:cNvPr id="18437" name="Picture 9" descr="小学语文(记叙文）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92150"/>
            <a:ext cx="2700338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13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3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20091211614430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7350"/>
            <a:ext cx="9144000" cy="724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竖卷形 3"/>
          <p:cNvSpPr/>
          <p:nvPr/>
        </p:nvSpPr>
        <p:spPr>
          <a:xfrm>
            <a:off x="467544" y="692696"/>
            <a:ext cx="7899175" cy="4552474"/>
          </a:xfrm>
          <a:prstGeom prst="verticalScroll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       </a:t>
            </a:r>
            <a:r>
              <a:rPr lang="en-US" altLang="zh-CN" sz="28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“</a:t>
            </a:r>
            <a:r>
              <a:rPr lang="zh-CN" altLang="zh-CN" sz="28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窃</a:t>
            </a:r>
            <a:r>
              <a:rPr lang="en-US" altLang="zh-CN" sz="28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”</a:t>
            </a:r>
            <a:r>
              <a:rPr lang="zh-CN" altLang="zh-CN" sz="28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的意思有三种：</a:t>
            </a:r>
            <a:endParaRPr lang="en-US" altLang="zh-CN" sz="2800" b="1" spc="50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综艺简体" pitchFamily="2" charset="-122"/>
              <a:ea typeface="方正综艺简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spc="50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综艺简体" pitchFamily="2" charset="-122"/>
              <a:ea typeface="方正综艺简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①偷；</a:t>
            </a:r>
            <a:endParaRPr lang="en-US" altLang="zh-CN" sz="2800" b="1" spc="50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综艺简体" pitchFamily="2" charset="-122"/>
              <a:ea typeface="方正综艺简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②暗中、偷偷地做一件事；</a:t>
            </a:r>
            <a:endParaRPr lang="en-US" altLang="zh-CN" sz="2800" b="1" spc="50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综艺简体" pitchFamily="2" charset="-122"/>
              <a:ea typeface="方正综艺简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③谦辞，古时候的人用来谦虚地指自己的建议，如窃以为。</a:t>
            </a:r>
            <a:endParaRPr lang="en-US" altLang="zh-CN" sz="2800" b="1" spc="50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方正综艺简体" pitchFamily="2" charset="-122"/>
              <a:ea typeface="方正综艺简体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    </a:t>
            </a:r>
            <a:r>
              <a:rPr lang="zh-CN" altLang="zh-CN" sz="28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根据课前的预习你认为在本文中应该选哪种解释？</a:t>
            </a:r>
            <a:r>
              <a:rPr lang="zh-CN" altLang="en-US" sz="28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        </a:t>
            </a:r>
            <a:r>
              <a:rPr lang="zh-CN" altLang="zh-CN" sz="28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（</a:t>
            </a:r>
            <a:r>
              <a:rPr lang="en-US" altLang="zh-CN" sz="28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    </a:t>
            </a:r>
            <a:r>
              <a:rPr lang="zh-CN" altLang="zh-CN" sz="2800" b="1" spc="50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方正综艺简体" pitchFamily="2" charset="-122"/>
                <a:ea typeface="方正综艺简体" pitchFamily="2" charset="-122"/>
              </a:rPr>
              <a:t>）</a:t>
            </a:r>
          </a:p>
        </p:txBody>
      </p:sp>
      <p:graphicFrame>
        <p:nvGraphicFramePr>
          <p:cNvPr id="2" name="图示 1"/>
          <p:cNvGraphicFramePr/>
          <p:nvPr/>
        </p:nvGraphicFramePr>
        <p:xfrm>
          <a:off x="-683195" y="-284622"/>
          <a:ext cx="3744416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图片 3" descr="C:\Users\liu\AppData\Local\Microsoft\Windows\Temporary Internet Files\Content.IE5\H6VUXKOC\MC900416180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740650" y="-171450"/>
            <a:ext cx="1223963" cy="1495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4098" name="图片 2" descr="C:\Users\liu\AppData\Local\Microsoft\Windows\Temporary Internet Files\Content.IE5\E0GHKGHF\MC900421162[1].wm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40638" y="5516563"/>
            <a:ext cx="1503362" cy="1628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2051050" y="5805488"/>
            <a:ext cx="48244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</a:rPr>
              <a:t>本文题目可改为：偷读记</a:t>
            </a:r>
            <a:endParaRPr lang="en-US" altLang="zh-CN" sz="3200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9" descr="2005080116124727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20000" contrast="-12000"/>
          </a:blip>
          <a:srcRect/>
          <a:stretch>
            <a:fillRect/>
          </a:stretch>
        </p:blipFill>
        <p:spPr bwMode="auto">
          <a:xfrm>
            <a:off x="0" y="501650"/>
            <a:ext cx="9144000" cy="624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42988" y="2276475"/>
            <a:ext cx="4824412" cy="3600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smtClean="0">
                <a:latin typeface="宋体" charset="-122"/>
              </a:rPr>
              <a:t>窃                腋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b="1" smtClean="0">
              <a:latin typeface="宋体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smtClean="0">
                <a:latin typeface="宋体" charset="-122"/>
              </a:rPr>
              <a:t>哟                婪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b="1" smtClean="0">
              <a:latin typeface="宋体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smtClean="0">
                <a:latin typeface="宋体" charset="-122"/>
              </a:rPr>
              <a:t>惧                辘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zh-CN" altLang="en-US" b="1" smtClean="0">
              <a:latin typeface="宋体" charset="-122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b="1" smtClean="0">
                <a:latin typeface="宋体" charset="-122"/>
              </a:rPr>
              <a:t>撑</a:t>
            </a:r>
          </a:p>
        </p:txBody>
      </p:sp>
      <p:sp>
        <p:nvSpPr>
          <p:cNvPr id="20483" name="WordArt 3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27088" y="1341438"/>
            <a:ext cx="280828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方正舒体"/>
              </a:rPr>
              <a:t>生字学习</a:t>
            </a: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5219700" y="2211388"/>
            <a:ext cx="19446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CC"/>
                </a:solidFill>
              </a:rPr>
              <a:t>（</a:t>
            </a:r>
            <a:r>
              <a:rPr lang="en-US" altLang="zh-CN" sz="3600" b="1">
                <a:solidFill>
                  <a:srgbClr val="FF33CC"/>
                </a:solidFill>
              </a:rPr>
              <a:t>yè</a:t>
            </a:r>
            <a:r>
              <a:rPr lang="zh-CN" altLang="en-US" sz="36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6588125" y="2211388"/>
            <a:ext cx="20875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66FF"/>
                </a:solidFill>
                <a:latin typeface="宋体" charset="-122"/>
              </a:rPr>
              <a:t>（腋下）</a:t>
            </a: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5219700" y="3284538"/>
            <a:ext cx="19446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CC"/>
                </a:solidFill>
              </a:rPr>
              <a:t>（</a:t>
            </a:r>
            <a:r>
              <a:rPr lang="en-US" altLang="zh-CN" sz="3600" b="1">
                <a:solidFill>
                  <a:srgbClr val="FF33CC"/>
                </a:solidFill>
              </a:rPr>
              <a:t>l</a:t>
            </a:r>
            <a:r>
              <a:rPr lang="en-US" altLang="zh-CN" sz="3600" b="1">
                <a:solidFill>
                  <a:srgbClr val="FF33CC"/>
                </a:solidFill>
                <a:latin typeface="宋体" charset="-122"/>
              </a:rPr>
              <a:t>á</a:t>
            </a:r>
            <a:r>
              <a:rPr lang="en-US" altLang="zh-CN" sz="3600" b="1">
                <a:solidFill>
                  <a:srgbClr val="FF33CC"/>
                </a:solidFill>
              </a:rPr>
              <a:t>n</a:t>
            </a:r>
            <a:r>
              <a:rPr lang="zh-CN" altLang="en-US" sz="36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88072" name="Text Box 8"/>
          <p:cNvSpPr txBox="1">
            <a:spLocks noChangeArrowheads="1"/>
          </p:cNvSpPr>
          <p:nvPr/>
        </p:nvSpPr>
        <p:spPr bwMode="auto">
          <a:xfrm>
            <a:off x="1476375" y="4149725"/>
            <a:ext cx="20875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CC"/>
                </a:solidFill>
              </a:rPr>
              <a:t>（</a:t>
            </a:r>
            <a:r>
              <a:rPr lang="en-US" altLang="zh-CN" sz="3600" b="1">
                <a:solidFill>
                  <a:srgbClr val="FF33CC"/>
                </a:solidFill>
              </a:rPr>
              <a:t>jù</a:t>
            </a:r>
            <a:r>
              <a:rPr lang="zh-CN" altLang="en-US" sz="36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6588125" y="3213100"/>
            <a:ext cx="2089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66FF"/>
                </a:solidFill>
                <a:latin typeface="宋体" charset="-122"/>
              </a:rPr>
              <a:t>（贪婪）</a:t>
            </a:r>
          </a:p>
        </p:txBody>
      </p:sp>
      <p:sp>
        <p:nvSpPr>
          <p:cNvPr id="88075" name="Text Box 11"/>
          <p:cNvSpPr txBox="1">
            <a:spLocks noChangeArrowheads="1"/>
          </p:cNvSpPr>
          <p:nvPr/>
        </p:nvSpPr>
        <p:spPr bwMode="auto">
          <a:xfrm>
            <a:off x="1403350" y="2205038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CC"/>
                </a:solidFill>
              </a:rPr>
              <a:t>（</a:t>
            </a:r>
            <a:r>
              <a:rPr lang="en-US" altLang="zh-CN" sz="3600" b="1">
                <a:solidFill>
                  <a:srgbClr val="FF33CC"/>
                </a:solidFill>
              </a:rPr>
              <a:t>qiè</a:t>
            </a:r>
            <a:r>
              <a:rPr lang="zh-CN" altLang="en-US" sz="36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88076" name="Text Box 12"/>
          <p:cNvSpPr txBox="1">
            <a:spLocks noChangeArrowheads="1"/>
          </p:cNvSpPr>
          <p:nvPr/>
        </p:nvSpPr>
        <p:spPr bwMode="auto">
          <a:xfrm>
            <a:off x="2700338" y="2133600"/>
            <a:ext cx="2159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66FF"/>
                </a:solidFill>
                <a:latin typeface="宋体" charset="-122"/>
              </a:rPr>
              <a:t>（窃读）</a:t>
            </a:r>
          </a:p>
        </p:txBody>
      </p:sp>
      <p:sp>
        <p:nvSpPr>
          <p:cNvPr id="88077" name="Text Box 13"/>
          <p:cNvSpPr txBox="1">
            <a:spLocks noChangeArrowheads="1"/>
          </p:cNvSpPr>
          <p:nvPr/>
        </p:nvSpPr>
        <p:spPr bwMode="auto">
          <a:xfrm>
            <a:off x="1404938" y="3213100"/>
            <a:ext cx="302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CC"/>
                </a:solidFill>
              </a:rPr>
              <a:t>（</a:t>
            </a:r>
            <a:r>
              <a:rPr lang="en-US" altLang="zh-CN" sz="3600" b="1">
                <a:solidFill>
                  <a:srgbClr val="FF33CC"/>
                </a:solidFill>
              </a:rPr>
              <a:t>yōu</a:t>
            </a:r>
            <a:r>
              <a:rPr lang="zh-CN" altLang="en-US" sz="36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88078" name="Text Box 14"/>
          <p:cNvSpPr txBox="1">
            <a:spLocks noChangeArrowheads="1"/>
          </p:cNvSpPr>
          <p:nvPr/>
        </p:nvSpPr>
        <p:spPr bwMode="auto">
          <a:xfrm>
            <a:off x="2700338" y="3213100"/>
            <a:ext cx="20875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66FF"/>
                </a:solidFill>
                <a:latin typeface="宋体" charset="-122"/>
              </a:rPr>
              <a:t>（哎哟）</a:t>
            </a:r>
          </a:p>
        </p:txBody>
      </p:sp>
      <p:sp>
        <p:nvSpPr>
          <p:cNvPr id="88081" name="Text Box 17"/>
          <p:cNvSpPr txBox="1">
            <a:spLocks noChangeArrowheads="1"/>
          </p:cNvSpPr>
          <p:nvPr/>
        </p:nvSpPr>
        <p:spPr bwMode="auto">
          <a:xfrm>
            <a:off x="5219700" y="4149725"/>
            <a:ext cx="16557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CC"/>
                </a:solidFill>
              </a:rPr>
              <a:t>（</a:t>
            </a:r>
            <a:r>
              <a:rPr lang="en-US" altLang="zh-CN" sz="3600" b="1">
                <a:solidFill>
                  <a:srgbClr val="FF33CC"/>
                </a:solidFill>
              </a:rPr>
              <a:t>lù</a:t>
            </a:r>
            <a:r>
              <a:rPr lang="zh-CN" altLang="en-US" sz="36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88082" name="Text Box 18"/>
          <p:cNvSpPr txBox="1">
            <a:spLocks noChangeArrowheads="1"/>
          </p:cNvSpPr>
          <p:nvPr/>
        </p:nvSpPr>
        <p:spPr bwMode="auto">
          <a:xfrm>
            <a:off x="2627313" y="4149725"/>
            <a:ext cx="2089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66FF"/>
                </a:solidFill>
                <a:latin typeface="宋体" charset="-122"/>
              </a:rPr>
              <a:t>（惧怕）</a:t>
            </a:r>
          </a:p>
        </p:txBody>
      </p:sp>
      <p:sp>
        <p:nvSpPr>
          <p:cNvPr id="88084" name="Text Box 20"/>
          <p:cNvSpPr txBox="1">
            <a:spLocks noChangeArrowheads="1"/>
          </p:cNvSpPr>
          <p:nvPr/>
        </p:nvSpPr>
        <p:spPr bwMode="auto">
          <a:xfrm>
            <a:off x="6227763" y="4149725"/>
            <a:ext cx="41767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66FF"/>
                </a:solidFill>
                <a:latin typeface="宋体" charset="-122"/>
              </a:rPr>
              <a:t>（饥肠辘辘）</a:t>
            </a:r>
          </a:p>
        </p:txBody>
      </p:sp>
      <p:sp>
        <p:nvSpPr>
          <p:cNvPr id="88085" name="Text Box 21"/>
          <p:cNvSpPr txBox="1">
            <a:spLocks noChangeArrowheads="1"/>
          </p:cNvSpPr>
          <p:nvPr/>
        </p:nvSpPr>
        <p:spPr bwMode="auto">
          <a:xfrm>
            <a:off x="1331913" y="5092700"/>
            <a:ext cx="25193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33CC"/>
                </a:solidFill>
              </a:rPr>
              <a:t>（</a:t>
            </a:r>
            <a:r>
              <a:rPr lang="en-US" altLang="zh-CN" sz="3600" b="1">
                <a:solidFill>
                  <a:srgbClr val="FF33CC"/>
                </a:solidFill>
              </a:rPr>
              <a:t>chēng</a:t>
            </a:r>
            <a:r>
              <a:rPr lang="zh-CN" altLang="en-US" sz="3600" b="1">
                <a:solidFill>
                  <a:srgbClr val="FF33CC"/>
                </a:solidFill>
              </a:rPr>
              <a:t>）</a:t>
            </a:r>
          </a:p>
        </p:txBody>
      </p:sp>
      <p:sp>
        <p:nvSpPr>
          <p:cNvPr id="88086" name="Text Box 22"/>
          <p:cNvSpPr txBox="1">
            <a:spLocks noChangeArrowheads="1"/>
          </p:cNvSpPr>
          <p:nvPr/>
        </p:nvSpPr>
        <p:spPr bwMode="auto">
          <a:xfrm>
            <a:off x="3203575" y="5092700"/>
            <a:ext cx="2089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66FF"/>
                </a:solidFill>
                <a:latin typeface="宋体" charset="-122"/>
              </a:rPr>
              <a:t>（支撑）</a:t>
            </a:r>
          </a:p>
        </p:txBody>
      </p:sp>
    </p:spTree>
  </p:cSld>
  <p:clrMapOvr>
    <a:masterClrMapping/>
  </p:clrMapOvr>
  <p:transition advClick="0" advTm="6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8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88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800" decel="100000"/>
                                        <p:tgtEl>
                                          <p:spTgt spid="88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88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880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88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88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800" decel="100000"/>
                                        <p:tgtEl>
                                          <p:spTgt spid="88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880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88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800" decel="100000" fill="hold"/>
                                        <p:tgtEl>
                                          <p:spTgt spid="88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800" decel="100000"/>
                                        <p:tgtEl>
                                          <p:spTgt spid="88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800" decel="100000" fill="hold"/>
                                        <p:tgtEl>
                                          <p:spTgt spid="880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800" decel="100000" fill="hold"/>
                                        <p:tgtEl>
                                          <p:spTgt spid="88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800" decel="100000" fill="hold"/>
                                        <p:tgtEl>
                                          <p:spTgt spid="88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8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/>
      <p:bldP spid="88070" grpId="0"/>
      <p:bldP spid="88071" grpId="0"/>
      <p:bldP spid="88072" grpId="0"/>
      <p:bldP spid="88073" grpId="0"/>
      <p:bldP spid="88075" grpId="0"/>
      <p:bldP spid="88076" grpId="0"/>
      <p:bldP spid="88077" grpId="0"/>
      <p:bldP spid="88078" grpId="0"/>
      <p:bldP spid="88081" grpId="0"/>
      <p:bldP spid="88082" grpId="0"/>
      <p:bldP spid="88084" grpId="0"/>
      <p:bldP spid="88085" grpId="0"/>
      <p:bldP spid="8808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0" descr="图片1tjt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 Box 8"/>
          <p:cNvSpPr txBox="1">
            <a:spLocks noChangeArrowheads="1"/>
          </p:cNvSpPr>
          <p:nvPr/>
        </p:nvSpPr>
        <p:spPr bwMode="auto">
          <a:xfrm>
            <a:off x="539750" y="833438"/>
            <a:ext cx="4679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CC"/>
                </a:solidFill>
              </a:rPr>
              <a:t>整体感知</a:t>
            </a:r>
            <a:endParaRPr lang="zh-CN" altLang="en-US" sz="3200">
              <a:solidFill>
                <a:srgbClr val="FFCCCC"/>
              </a:solidFill>
            </a:endParaRPr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900113" y="1628775"/>
            <a:ext cx="7885112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FF66"/>
                </a:solidFill>
              </a:rPr>
              <a:t>　  </a:t>
            </a:r>
            <a:r>
              <a:rPr lang="en-US" altLang="zh-CN" sz="3200">
                <a:solidFill>
                  <a:srgbClr val="FFFF66"/>
                </a:solidFill>
              </a:rPr>
              <a:t>1</a:t>
            </a:r>
            <a:r>
              <a:rPr lang="zh-CN" altLang="en-US" sz="3200">
                <a:solidFill>
                  <a:srgbClr val="FFFF66"/>
                </a:solidFill>
              </a:rPr>
              <a:t>．默读课文，用简洁的语言概括课文内容．</a:t>
            </a:r>
            <a:endParaRPr lang="en-US" altLang="zh-CN" sz="3200">
              <a:solidFill>
                <a:srgbClr val="FFFF66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sz="3200">
              <a:solidFill>
                <a:srgbClr val="FFFF66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66"/>
                </a:solidFill>
              </a:rPr>
              <a:t>    </a:t>
            </a:r>
          </a:p>
        </p:txBody>
      </p:sp>
      <p:sp>
        <p:nvSpPr>
          <p:cNvPr id="120843" name="Text Box 11"/>
          <p:cNvSpPr txBox="1">
            <a:spLocks noChangeArrowheads="1"/>
          </p:cNvSpPr>
          <p:nvPr/>
        </p:nvSpPr>
        <p:spPr bwMode="auto">
          <a:xfrm>
            <a:off x="1366838" y="2924175"/>
            <a:ext cx="77771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FFFF"/>
                </a:solidFill>
              </a:rPr>
              <a:t> (“</a:t>
            </a:r>
            <a:r>
              <a:rPr lang="zh-CN" altLang="en-US" sz="3200">
                <a:solidFill>
                  <a:srgbClr val="00FFFF"/>
                </a:solidFill>
              </a:rPr>
              <a:t>我”因无钱买书而偷偷躲在书店看书。</a:t>
            </a:r>
            <a:r>
              <a:rPr lang="en-US" altLang="zh-CN" sz="3200">
                <a:solidFill>
                  <a:srgbClr val="00FFFF"/>
                </a:solidFill>
              </a:rPr>
              <a:t>)</a:t>
            </a:r>
            <a:r>
              <a:rPr lang="en-US" altLang="zh-CN" sz="3200">
                <a:solidFill>
                  <a:srgbClr val="FFFF66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0" descr="图片1tjt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250"/>
            <a:ext cx="9144000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8"/>
          <p:cNvSpPr txBox="1">
            <a:spLocks noChangeArrowheads="1"/>
          </p:cNvSpPr>
          <p:nvPr/>
        </p:nvSpPr>
        <p:spPr bwMode="auto">
          <a:xfrm>
            <a:off x="539750" y="833438"/>
            <a:ext cx="4679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CCCC"/>
                </a:solidFill>
              </a:rPr>
              <a:t>整体感知</a:t>
            </a:r>
            <a:endParaRPr lang="zh-CN" altLang="en-US" sz="3200">
              <a:solidFill>
                <a:srgbClr val="FFCCCC"/>
              </a:solidFill>
            </a:endParaRPr>
          </a:p>
        </p:txBody>
      </p:sp>
      <p:sp>
        <p:nvSpPr>
          <p:cNvPr id="22531" name="Text Box 9"/>
          <p:cNvSpPr txBox="1">
            <a:spLocks noChangeArrowheads="1"/>
          </p:cNvSpPr>
          <p:nvPr/>
        </p:nvSpPr>
        <p:spPr bwMode="auto">
          <a:xfrm>
            <a:off x="900113" y="1628775"/>
            <a:ext cx="7993062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FF66"/>
                </a:solidFill>
              </a:rPr>
              <a:t>　  </a:t>
            </a:r>
            <a:r>
              <a:rPr lang="zh-CN" altLang="en-US" sz="3200">
                <a:solidFill>
                  <a:srgbClr val="FFFF66"/>
                </a:solidFill>
              </a:rPr>
              <a:t>２请以</a:t>
            </a:r>
            <a:r>
              <a:rPr lang="en-US" altLang="zh-CN" sz="3200">
                <a:solidFill>
                  <a:srgbClr val="FFFF66"/>
                </a:solidFill>
              </a:rPr>
              <a:t>”</a:t>
            </a:r>
            <a:r>
              <a:rPr lang="zh-CN" altLang="en-US" sz="3200">
                <a:solidFill>
                  <a:srgbClr val="FFFF66"/>
                </a:solidFill>
              </a:rPr>
              <a:t>窃读</a:t>
            </a:r>
            <a:r>
              <a:rPr lang="en-US" altLang="zh-CN" sz="3200">
                <a:solidFill>
                  <a:srgbClr val="FFFF66"/>
                </a:solidFill>
              </a:rPr>
              <a:t>”</a:t>
            </a:r>
            <a:r>
              <a:rPr lang="zh-CN" altLang="en-US" sz="3200">
                <a:solidFill>
                  <a:srgbClr val="FFFF66"/>
                </a:solidFill>
              </a:rPr>
              <a:t>为线索，理清课文结构：</a:t>
            </a:r>
            <a:endParaRPr lang="en-US" altLang="zh-CN" sz="3200">
              <a:solidFill>
                <a:srgbClr val="FFFF66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sz="3200">
              <a:solidFill>
                <a:srgbClr val="FFFF66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66"/>
                </a:solidFill>
              </a:rPr>
              <a:t>    </a:t>
            </a:r>
          </a:p>
        </p:txBody>
      </p:sp>
      <p:sp>
        <p:nvSpPr>
          <p:cNvPr id="120843" name="Text Box 11"/>
          <p:cNvSpPr txBox="1">
            <a:spLocks noChangeArrowheads="1"/>
          </p:cNvSpPr>
          <p:nvPr/>
        </p:nvSpPr>
        <p:spPr bwMode="auto">
          <a:xfrm>
            <a:off x="1366838" y="2420938"/>
            <a:ext cx="7777162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FFFF"/>
                </a:solidFill>
              </a:rPr>
              <a:t>(</a:t>
            </a:r>
            <a:r>
              <a:rPr lang="zh-CN" altLang="en-US" sz="3200" b="1">
                <a:solidFill>
                  <a:srgbClr val="00FFFF"/>
                </a:solidFill>
              </a:rPr>
              <a:t>１－８</a:t>
            </a:r>
            <a:r>
              <a:rPr lang="en-US" altLang="zh-CN" sz="3200" b="1">
                <a:solidFill>
                  <a:srgbClr val="00FFFF"/>
                </a:solidFill>
              </a:rPr>
              <a:t>)</a:t>
            </a:r>
            <a:r>
              <a:rPr lang="zh-CN" altLang="en-US" sz="3200" b="1">
                <a:solidFill>
                  <a:srgbClr val="00FFFF"/>
                </a:solidFill>
              </a:rPr>
              <a:t>：窃读受辱，心灵受伤．</a:t>
            </a:r>
            <a:r>
              <a:rPr lang="en-US" altLang="zh-CN" sz="3200" b="1">
                <a:solidFill>
                  <a:srgbClr val="FFFF66"/>
                </a:solidFill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FF66"/>
                </a:solidFill>
              </a:rPr>
              <a:t>(</a:t>
            </a:r>
            <a:r>
              <a:rPr lang="zh-CN" altLang="en-US" sz="3200" b="1">
                <a:solidFill>
                  <a:srgbClr val="FFFF66"/>
                </a:solidFill>
              </a:rPr>
              <a:t>９－</a:t>
            </a:r>
            <a:r>
              <a:rPr lang="en-US" altLang="zh-CN" sz="3200" b="1">
                <a:solidFill>
                  <a:srgbClr val="FFFF66"/>
                </a:solidFill>
              </a:rPr>
              <a:t>16)</a:t>
            </a:r>
            <a:r>
              <a:rPr lang="zh-CN" altLang="en-US" sz="3200" b="1">
                <a:solidFill>
                  <a:srgbClr val="FFFF66"/>
                </a:solidFill>
              </a:rPr>
              <a:t>：没钱买书，书店窃读．</a:t>
            </a:r>
            <a:r>
              <a:rPr lang="en-US" altLang="zh-CN" sz="3200" b="1">
                <a:solidFill>
                  <a:srgbClr val="FFFF66"/>
                </a:solidFill>
              </a:rPr>
              <a:t>(</a:t>
            </a:r>
            <a:r>
              <a:rPr lang="zh-CN" altLang="en-US" sz="3200" b="1">
                <a:solidFill>
                  <a:srgbClr val="FFFF66"/>
                </a:solidFill>
              </a:rPr>
              <a:t>插叙</a:t>
            </a:r>
            <a:r>
              <a:rPr lang="en-US" altLang="zh-CN" sz="3200" b="1">
                <a:solidFill>
                  <a:srgbClr val="FFFF66"/>
                </a:solidFill>
              </a:rPr>
              <a:t>)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FFFF"/>
                </a:solidFill>
              </a:rPr>
              <a:t>(17</a:t>
            </a:r>
            <a:r>
              <a:rPr lang="zh-CN" altLang="en-US" sz="3200" b="1">
                <a:solidFill>
                  <a:srgbClr val="00FFFF"/>
                </a:solidFill>
              </a:rPr>
              <a:t>－</a:t>
            </a:r>
            <a:r>
              <a:rPr lang="en-US" altLang="zh-CN" sz="3200" b="1">
                <a:solidFill>
                  <a:srgbClr val="00FFFF"/>
                </a:solidFill>
              </a:rPr>
              <a:t>29):</a:t>
            </a:r>
            <a:r>
              <a:rPr lang="zh-CN" altLang="en-US" sz="3200" b="1">
                <a:solidFill>
                  <a:srgbClr val="00FFFF"/>
                </a:solidFill>
              </a:rPr>
              <a:t>　渴望读书，得到理解．</a:t>
            </a:r>
            <a:endParaRPr lang="en-US" altLang="zh-CN" sz="3200" b="1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0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0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0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0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6" descr="200910151965407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横卷形 3"/>
          <p:cNvSpPr/>
          <p:nvPr/>
        </p:nvSpPr>
        <p:spPr>
          <a:xfrm>
            <a:off x="1187624" y="2204864"/>
            <a:ext cx="6408712" cy="2736304"/>
          </a:xfrm>
          <a:prstGeom prst="horizontalScroll">
            <a:avLst>
              <a:gd name="adj" fmla="val 21164"/>
            </a:avLst>
          </a:prstGeom>
          <a:noFill/>
          <a:ln>
            <a:solidFill>
              <a:schemeClr val="accent4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方正毡笔黑简体" pitchFamily="65" charset="-122"/>
                <a:ea typeface="方正毡笔黑简体" pitchFamily="65" charset="-122"/>
              </a:rPr>
              <a:t>      </a:t>
            </a:r>
            <a:r>
              <a:rPr lang="zh-CN" sz="4000" b="1" dirty="0">
                <a:solidFill>
                  <a:srgbClr val="0070C0"/>
                </a:solidFill>
                <a:latin typeface="宋体" pitchFamily="2" charset="-122"/>
              </a:rPr>
              <a:t>我很快乐，也很惧怕—这种窃读的滋味！</a:t>
            </a:r>
          </a:p>
        </p:txBody>
      </p:sp>
      <p:sp>
        <p:nvSpPr>
          <p:cNvPr id="23555" name="Text Box 8"/>
          <p:cNvSpPr txBox="1">
            <a:spLocks noChangeArrowheads="1"/>
          </p:cNvSpPr>
          <p:nvPr/>
        </p:nvSpPr>
        <p:spPr bwMode="auto">
          <a:xfrm>
            <a:off x="539750" y="476250"/>
            <a:ext cx="69119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</a:rPr>
              <a:t>品味“窃读”</a:t>
            </a:r>
            <a:r>
              <a:rPr lang="zh-CN" altLang="zh-CN" sz="3200" b="1">
                <a:solidFill>
                  <a:srgbClr val="0070C0"/>
                </a:solidFill>
                <a:latin typeface="宋体" charset="-122"/>
              </a:rPr>
              <a:t>的滋味</a:t>
            </a:r>
            <a:endParaRPr lang="zh-CN" altLang="en-US" sz="3200" b="1">
              <a:solidFill>
                <a:srgbClr val="FF3399"/>
              </a:solidFill>
            </a:endParaRPr>
          </a:p>
        </p:txBody>
      </p:sp>
      <p:sp>
        <p:nvSpPr>
          <p:cNvPr id="189450" name="Rectangle 10" descr="花束"/>
          <p:cNvSpPr>
            <a:spLocks noChangeArrowheads="1"/>
          </p:cNvSpPr>
          <p:nvPr/>
        </p:nvSpPr>
        <p:spPr bwMode="auto">
          <a:xfrm>
            <a:off x="1547813" y="4797425"/>
            <a:ext cx="67691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FF"/>
                </a:solidFill>
              </a:rPr>
              <a:t>你是从哪儿感受到的？把描写作者动作和心理活动的语句画下来</a:t>
            </a:r>
            <a:endParaRPr lang="en-US" altLang="zh-CN" sz="2800" b="1">
              <a:solidFill>
                <a:srgbClr val="FF00FF"/>
              </a:solidFill>
            </a:endParaRPr>
          </a:p>
        </p:txBody>
      </p:sp>
      <p:sp>
        <p:nvSpPr>
          <p:cNvPr id="23557" name="矩形 5"/>
          <p:cNvSpPr>
            <a:spLocks noChangeArrowheads="1"/>
          </p:cNvSpPr>
          <p:nvPr/>
        </p:nvSpPr>
        <p:spPr bwMode="auto">
          <a:xfrm>
            <a:off x="611188" y="1341438"/>
            <a:ext cx="8137525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/>
              <a:t>      读书有千百般滋味，请浏览课文，看看哪一句话直接写出了“窃读”的滋味？</a:t>
            </a:r>
            <a:r>
              <a:rPr lang="zh-CN" altLang="en-US" sz="2400" b="1"/>
              <a:t/>
            </a:r>
            <a:br>
              <a:rPr lang="zh-CN" altLang="en-US" sz="2400" b="1"/>
            </a:b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89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50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1">
          <a:blip xmlns:r="http://schemas.openxmlformats.org/officeDocument/2006/relationships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2578</TotalTime>
  <Words>1374</Words>
  <Application>Microsoft Office PowerPoint</Application>
  <PresentationFormat>全屏显示(4:3)</PresentationFormat>
  <Paragraphs>111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第一PPT模板网-WWW.1PPT.COM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Micro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Administrator</cp:lastModifiedBy>
  <cp:revision>451</cp:revision>
  <dcterms:created xsi:type="dcterms:W3CDTF">2005-03-24T11:45:55Z</dcterms:created>
  <dcterms:modified xsi:type="dcterms:W3CDTF">2016-10-19T02:59:18Z</dcterms:modified>
  <cp:category>第一PPT模板网-WWW.1PPT.COM</cp:category>
</cp:coreProperties>
</file>