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1"/>
    <p:sldMasterId id="2147483664" r:id="rId2"/>
    <p:sldMasterId id="2147483679" r:id="rId3"/>
  </p:sldMasterIdLst>
  <p:notesMasterIdLst>
    <p:notesMasterId r:id="rId4"/>
  </p:notesMasterIdLst>
  <p:sldIdLst>
    <p:sldId id="257" r:id="rId5"/>
    <p:sldId id="394" r:id="rId6"/>
    <p:sldId id="395" r:id="rId7"/>
    <p:sldId id="318" r:id="rId8"/>
    <p:sldId id="344" r:id="rId9"/>
    <p:sldId id="343" r:id="rId10"/>
    <p:sldId id="371" r:id="rId11"/>
    <p:sldId id="345" r:id="rId12"/>
    <p:sldId id="393" r:id="rId13"/>
    <p:sldId id="374" r:id="rId14"/>
    <p:sldId id="463" r:id="rId15"/>
    <p:sldId id="373" r:id="rId16"/>
    <p:sldId id="372" r:id="rId17"/>
    <p:sldId id="379" r:id="rId18"/>
    <p:sldId id="380" r:id="rId19"/>
    <p:sldId id="381" r:id="rId20"/>
    <p:sldId id="382" r:id="rId21"/>
    <p:sldId id="383" r:id="rId22"/>
    <p:sldId id="385" r:id="rId23"/>
    <p:sldId id="386" r:id="rId24"/>
    <p:sldId id="384" r:id="rId25"/>
    <p:sldId id="387" r:id="rId26"/>
    <p:sldId id="388" r:id="rId27"/>
    <p:sldId id="389" r:id="rId28"/>
    <p:sldId id="390" r:id="rId29"/>
    <p:sldId id="444" r:id="rId30"/>
    <p:sldId id="445" r:id="rId31"/>
    <p:sldId id="446" r:id="rId32"/>
    <p:sldId id="448" r:id="rId33"/>
    <p:sldId id="451" r:id="rId34"/>
    <p:sldId id="452" r:id="rId35"/>
    <p:sldId id="453" r:id="rId36"/>
    <p:sldId id="454" r:id="rId37"/>
    <p:sldId id="455" r:id="rId38"/>
    <p:sldId id="456" r:id="rId39"/>
    <p:sldId id="457" r:id="rId40"/>
    <p:sldId id="458" r:id="rId41"/>
    <p:sldId id="459" r:id="rId42"/>
    <p:sldId id="460" r:id="rId43"/>
  </p:sldIdLst>
  <p:sldSz cx="9144000" cy="6858000" type="screen4x3"/>
  <p:notesSz cx="6858000" cy="9144000"/>
  <p:custDataLst>
    <p:tags r:id="rId44"/>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099">
          <p15:clr>
            <a:srgbClr val="A4A3A4"/>
          </p15:clr>
        </p15:guide>
        <p15:guide id="2" pos="2160">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6980" autoAdjust="0"/>
    <p:restoredTop sz="94660" autoAdjust="0"/>
  </p:normalViewPr>
  <p:slideViewPr>
    <p:cSldViewPr snapToGrid="0">
      <p:cViewPr varScale="1">
        <p:scale>
          <a:sx n="78" d="100"/>
          <a:sy n="78" d="100"/>
        </p:scale>
        <p:origin x="720" y="60"/>
      </p:cViewPr>
      <p:guideLst>
        <p:guide orient="horz" pos="2099"/>
        <p:guide pos="2160"/>
      </p:guideLst>
    </p:cSldViewPr>
  </p:slideViewPr>
  <p:notesTextViewPr>
    <p:cViewPr>
      <p:scale>
        <a:sx n="1" d="1"/>
        <a:sy n="1" d="1"/>
      </p:scale>
      <p:origin x="0" y="0"/>
    </p:cViewPr>
  </p:notesTextViewPr>
  <p:sorterViewPr showFormatting="0">
    <p:cViewPr>
      <p:scale>
        <a:sx n="139" d="100"/>
        <a:sy n="139" d="100"/>
      </p:scale>
      <p:origin x="0" y="0"/>
    </p:cViewPr>
  </p:sorterViewPr>
  <p:notesViewPr>
    <p:cSldViewPr>
      <p:cViewPr>
        <p:scale>
          <a:sx n="1" d="100"/>
          <a:sy n="1" d="100"/>
        </p:scale>
        <p:origin x="0" y="0"/>
      </p:cViewPr>
    </p:cSldViewPr>
  </p:notesViewPr>
  <p:gridSpacing cx="72006" cy="72006"/>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3.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slide" Target="slides/slide30.xml" /><Relationship Id="rId35" Type="http://schemas.openxmlformats.org/officeDocument/2006/relationships/slide" Target="slides/slide31.xml" /><Relationship Id="rId36" Type="http://schemas.openxmlformats.org/officeDocument/2006/relationships/slide" Target="slides/slide32.xml" /><Relationship Id="rId37" Type="http://schemas.openxmlformats.org/officeDocument/2006/relationships/slide" Target="slides/slide33.xml" /><Relationship Id="rId38" Type="http://schemas.openxmlformats.org/officeDocument/2006/relationships/slide" Target="slides/slide34.xml" /><Relationship Id="rId39" Type="http://schemas.openxmlformats.org/officeDocument/2006/relationships/slide" Target="slides/slide35.xml" /><Relationship Id="rId4" Type="http://schemas.openxmlformats.org/officeDocument/2006/relationships/notesMaster" Target="notesMasters/notesMaster1.xml" /><Relationship Id="rId40" Type="http://schemas.openxmlformats.org/officeDocument/2006/relationships/slide" Target="slides/slide36.xml" /><Relationship Id="rId41" Type="http://schemas.openxmlformats.org/officeDocument/2006/relationships/slide" Target="slides/slide37.xml" /><Relationship Id="rId42" Type="http://schemas.openxmlformats.org/officeDocument/2006/relationships/slide" Target="slides/slide38.xml" /><Relationship Id="rId43" Type="http://schemas.openxmlformats.org/officeDocument/2006/relationships/slide" Target="slides/slide39.xml" /><Relationship Id="rId44" Type="http://schemas.openxmlformats.org/officeDocument/2006/relationships/tags" Target="tags/tag8.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defRPr sz="1200" noProof="1">
                <a:latin typeface="字魂59号-创粗黑" panose="00000500000000000000"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defRPr sz="1200" noProof="1" smtClean="0">
                <a:latin typeface="字魂59号-创粗黑" panose="00000500000000000000" pitchFamily="2" charset="-122"/>
                <a:ea typeface="+mn-ea"/>
              </a:defRPr>
            </a:lvl1pPr>
          </a:lstStyle>
          <a:p>
            <a:pPr>
              <a:defRPr/>
            </a:pPr>
            <a:fld id="{CAE63F38-AB01-41CC-8CDC-51F0ADB30107}" type="datetimeFigureOut">
              <a:rPr lang="zh-CN" altLang="en-US"/>
              <a:t>2021/3/15</a:t>
            </a:fld>
            <a:endParaRPr lang="zh-CN" altLang="en-US"/>
          </a:p>
        </p:txBody>
      </p:sp>
      <p:sp>
        <p:nvSpPr>
          <p:cNvPr id="17412" name="幻灯片图像占位符 3"/>
          <p:cNvSpPr>
            <a:spLocks noGrp="1" noRot="1" noChangeAspect="1" noChangeArrowheads="1"/>
          </p:cNvSpPr>
          <p:nvPr>
            <p:ph type="sldImg" idx="4294967295"/>
          </p:nvPr>
        </p:nvSpPr>
        <p:spPr bwMode="auto">
          <a:xfrm>
            <a:off x="1371600" y="1143000"/>
            <a:ext cx="41148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53"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defRPr sz="1200" noProof="1">
                <a:latin typeface="字魂59号-创粗黑" panose="00000500000000000000"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lstStyle>
            <a:lvl1pPr algn="r" eaLnBrk="1" hangingPunct="1">
              <a:defRPr sz="1200" noProof="1">
                <a:latin typeface="字魂59号-创粗黑" panose="00000500000000000000" pitchFamily="2" charset="-122"/>
              </a:defRPr>
            </a:lvl1pPr>
          </a:lstStyle>
          <a:p>
            <a:fld id="{3848FADA-7B98-4B02-80AC-FC655CAAA8A3}" type="slidenum">
              <a:rPr altLang="en-US"/>
              <a:t>‹#›</a:t>
            </a:fld>
            <a:endParaRPr lang="zh-CN" altLang="en-US"/>
          </a:p>
        </p:txBody>
      </p:sp>
    </p:spTree>
    <p:extLst>
      <p:ext uri="{BB962C8B-B14F-4D97-AF65-F5344CB8AC3E}">
        <p14:creationId xmlns:p14="http://schemas.microsoft.com/office/powerpoint/2010/main" val="1442616135"/>
      </p:ext>
    </p:extLst>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字魂59号-创粗黑" panose="00000500000000000000" pitchFamily="2" charset="-122"/>
        <a:ea typeface="+mn-ea"/>
        <a:cs typeface="+mn-cs"/>
      </a:defRPr>
    </a:lvl1pPr>
    <a:lvl2pPr marL="457200" algn="l" rtl="0" eaLnBrk="0" fontAlgn="base" hangingPunct="0">
      <a:spcBef>
        <a:spcPct val="0"/>
      </a:spcBef>
      <a:spcAft>
        <a:spcPct val="0"/>
      </a:spcAft>
      <a:defRPr sz="1200" kern="1200">
        <a:solidFill>
          <a:schemeClr val="tx1"/>
        </a:solidFill>
        <a:latin typeface="字魂59号-创粗黑" panose="00000500000000000000" pitchFamily="2" charset="-122"/>
        <a:ea typeface="+mn-ea"/>
        <a:cs typeface="+mn-cs"/>
      </a:defRPr>
    </a:lvl2pPr>
    <a:lvl3pPr marL="914400" algn="l" rtl="0" eaLnBrk="0" fontAlgn="base" hangingPunct="0">
      <a:spcBef>
        <a:spcPct val="0"/>
      </a:spcBef>
      <a:spcAft>
        <a:spcPct val="0"/>
      </a:spcAft>
      <a:defRPr sz="1200" kern="1200">
        <a:solidFill>
          <a:schemeClr val="tx1"/>
        </a:solidFill>
        <a:latin typeface="字魂59号-创粗黑" panose="00000500000000000000" pitchFamily="2" charset="-122"/>
        <a:ea typeface="+mn-ea"/>
        <a:cs typeface="+mn-cs"/>
      </a:defRPr>
    </a:lvl3pPr>
    <a:lvl4pPr marL="1371600" algn="l" rtl="0" eaLnBrk="0" fontAlgn="base" hangingPunct="0">
      <a:spcBef>
        <a:spcPct val="0"/>
      </a:spcBef>
      <a:spcAft>
        <a:spcPct val="0"/>
      </a:spcAft>
      <a:defRPr sz="1200" kern="1200">
        <a:solidFill>
          <a:schemeClr val="tx1"/>
        </a:solidFill>
        <a:latin typeface="字魂59号-创粗黑" panose="00000500000000000000" pitchFamily="2" charset="-122"/>
        <a:ea typeface="+mn-ea"/>
        <a:cs typeface="+mn-cs"/>
      </a:defRPr>
    </a:lvl4pPr>
    <a:lvl5pPr marL="1828800" algn="l" rtl="0" eaLnBrk="0" fontAlgn="base" hangingPunct="0">
      <a:spcBef>
        <a:spcPct val="0"/>
      </a:spcBef>
      <a:spcAft>
        <a:spcPct val="0"/>
      </a:spcAft>
      <a:defRPr sz="1200" kern="1200">
        <a:solidFill>
          <a:schemeClr val="tx1"/>
        </a:solidFill>
        <a:latin typeface="字魂59号-创粗黑"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9458" name="幻灯片图像占位符 1"/>
          <p:cNvSpPr>
            <a:spLocks noGrp="1" noRot="1" noChangeAspect="1" noChangeArrowheads="1" noTextEdit="1"/>
          </p:cNvSpPr>
          <p:nvPr>
            <p:ph type="sldImg" idx="4294967295"/>
          </p:nvPr>
        </p:nvSpPr>
        <p:spPr>
          <a:xfrm>
            <a:off x="1371600" y="1143000"/>
            <a:ext cx="4114800" cy="3086100"/>
          </a:xfrm>
          <a:ln>
            <a:miter lim="800000"/>
          </a:ln>
        </p:spPr>
      </p:sp>
      <p:sp>
        <p:nvSpPr>
          <p:cNvPr id="19459" name="备注占位符 2"/>
          <p:cNvSpPr>
            <a:spLocks noGrp="1" noChangeArrowheads="1"/>
          </p:cNvSpPr>
          <p:nvPr>
            <p:ph type="body" idx="6"/>
          </p:nvPr>
        </p:nvSpPr>
        <p:spPr/>
        <p:txBody>
          <a:bodyPr/>
          <a:lstStyle/>
          <a:p>
            <a:pPr eaLnBrk="1" hangingPunct="1"/>
            <a:endParaRPr lang="zh-CN" altLang="en-US" smtClean="0"/>
          </a:p>
        </p:txBody>
      </p:sp>
      <p:sp>
        <p:nvSpPr>
          <p:cNvPr id="4099" name="灯片编号占位符 3"/>
          <p:cNvSpPr>
            <a:spLocks noGrp="1" noChangeArrowheads="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5B4B1E2-3BA6-4865-A62C-32405ACBF4B4}" type="slidenum">
              <a:rPr altLang="en-US">
                <a:latin typeface="字魂59号-创粗黑" panose="00000500000000000000" pitchFamily="2" charset="-122"/>
              </a:rPr>
              <a:t>1</a:t>
            </a:fld>
            <a:endParaRPr lang="zh-CN" altLang="en-US">
              <a:latin typeface="字魂59号-创粗黑" panose="00000500000000000000" pitchFamily="2" charset="-122"/>
            </a:endParaRPr>
          </a:p>
        </p:txBody>
      </p:sp>
    </p:spTree>
    <p:extLst>
      <p:ext uri="{BB962C8B-B14F-4D97-AF65-F5344CB8AC3E}">
        <p14:creationId xmlns:p14="http://schemas.microsoft.com/office/powerpoint/2010/main" val="4017829634"/>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586325842"/>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6000"/>
            </a:lvl1pPr>
          </a:lstStyle>
          <a:p>
            <a:r>
              <a:rPr lang="zh-CN" altLang="en-US" noProof="1"/>
              <a:t>单击此处编辑母版标题样式</a:t>
            </a:r>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noProof="1"/>
              <a:t>单击此处编辑母版副标题样式</a:t>
            </a:r>
          </a:p>
        </p:txBody>
      </p:sp>
      <p:sp>
        <p:nvSpPr>
          <p:cNvPr id="4"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26CBC6AA-2E1C-40AB-981E-4547EA78D2AB}" type="datetimeFigureOut">
              <a:rPr lang="zh-CN" altLang="en-US"/>
              <a:t>2021/3/15</a:t>
            </a:fld>
            <a:endParaRPr lang="zh-CN" altLang="en-US"/>
          </a:p>
        </p:txBody>
      </p:sp>
      <p:sp>
        <p:nvSpPr>
          <p:cNvPr id="5"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6A4270E7-B281-4245-B809-C025E2F664DC}" type="slidenum">
              <a:rPr altLang="en-US"/>
              <a:t>‹#›</a:t>
            </a:fld>
            <a:endParaRPr lang="zh-CN" altLang="en-US"/>
          </a:p>
        </p:txBody>
      </p:sp>
    </p:spTree>
  </p:cSld>
  <p:clrMapOvr>
    <a:masterClrMapping/>
  </p:clrMapOvr>
  <p:transition spd="slow" advClick="0">
    <p:random/>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28650" y="365127"/>
            <a:ext cx="7886700" cy="1325563"/>
          </a:xfrm>
          <a:prstGeom prst="rect">
            <a:avLst/>
          </a:prstGeom>
        </p:spPr>
        <p:txBody>
          <a:bodyPr/>
          <a:lstStyle/>
          <a:p>
            <a:r>
              <a:rPr lang="zh-CN" altLang="en-US" noProof="1"/>
              <a:t>单击此处编辑母版标题样式</a:t>
            </a:r>
          </a:p>
        </p:txBody>
      </p:sp>
      <p:sp>
        <p:nvSpPr>
          <p:cNvPr id="3" name="竖排文字占位符 2"/>
          <p:cNvSpPr>
            <a:spLocks noGrp="1"/>
          </p:cNvSpPr>
          <p:nvPr>
            <p:ph type="body" orient="vert" idx="1"/>
          </p:nvPr>
        </p:nvSpPr>
        <p:spPr>
          <a:xfrm>
            <a:off x="628650" y="1825625"/>
            <a:ext cx="7886700" cy="4351338"/>
          </a:xfrm>
          <a:prstGeom prst="rect">
            <a:avLst/>
          </a:prstGeo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F7B95014-1483-419A-9E0F-BB1388D2A1A2}" type="datetimeFigureOut">
              <a:rPr lang="zh-CN" altLang="en-US"/>
              <a:t>2021/3/15</a:t>
            </a:fld>
            <a:endParaRPr lang="zh-CN" altLang="en-US"/>
          </a:p>
        </p:txBody>
      </p:sp>
      <p:sp>
        <p:nvSpPr>
          <p:cNvPr id="5"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3598B1BE-54B2-4773-9081-B704EC14A5BE}" type="slidenum">
              <a:rPr altLang="en-US"/>
              <a:t>‹#›</a:t>
            </a:fld>
            <a:endParaRPr lang="zh-CN" altLang="en-US"/>
          </a:p>
        </p:txBody>
      </p:sp>
    </p:spTree>
  </p:cSld>
  <p:clrMapOvr>
    <a:masterClrMapping/>
  </p:clrMapOvr>
  <p:transition spd="slow" advClick="0">
    <p:random/>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6543676" y="365125"/>
            <a:ext cx="1971675" cy="5811838"/>
          </a:xfrm>
          <a:prstGeom prst="rect">
            <a:avLst/>
          </a:prstGeo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28651" y="365125"/>
            <a:ext cx="5800725" cy="5811838"/>
          </a:xfrm>
          <a:prstGeom prst="rect">
            <a:avLst/>
          </a:prstGeo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2FC4AF24-D4E0-45D0-BF9B-601EBD9355C2}" type="datetimeFigureOut">
              <a:rPr lang="zh-CN" altLang="en-US"/>
              <a:t>2021/3/15</a:t>
            </a:fld>
            <a:endParaRPr lang="zh-CN" altLang="en-US"/>
          </a:p>
        </p:txBody>
      </p:sp>
      <p:sp>
        <p:nvSpPr>
          <p:cNvPr id="5"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F129EC3F-52E2-4D63-A70D-B7E0A6732D76}" type="slidenum">
              <a:rPr altLang="en-US"/>
              <a:t>‹#›</a:t>
            </a:fld>
            <a:endParaRPr lang="zh-CN" altLang="en-US"/>
          </a:p>
        </p:txBody>
      </p:sp>
    </p:spTree>
  </p:cSld>
  <p:clrMapOvr>
    <a:masterClrMapping/>
  </p:clrMapOvr>
  <p:transition spd="slow" advClick="0">
    <p:random/>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空白页">
    <p:spTree>
      <p:nvGrpSpPr>
        <p:cNvPr id="1" name=""/>
        <p:cNvGrpSpPr/>
        <p:nvPr/>
      </p:nvGrpSpPr>
      <p:grpSpPr>
        <a:xfrm>
          <a:off x="0" y="0"/>
          <a:ext cx="0" cy="0"/>
        </a:xfrm>
      </p:grpSpPr>
      <p:sp>
        <p:nvSpPr>
          <p:cNvPr id="2"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4FA6FDDE-4F1C-4C9C-B4BF-5FE4749BBAC1}" type="datetimeFigureOut">
              <a:rPr lang="zh-CN" altLang="en-US"/>
              <a:t>2021/3/15</a:t>
            </a:fld>
            <a:endParaRPr lang="zh-CN" altLang="en-US"/>
          </a:p>
        </p:txBody>
      </p:sp>
      <p:sp>
        <p:nvSpPr>
          <p:cNvPr id="3"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74DF7F80-64CB-446B-84AF-3D7F0C590CE6}" type="slidenum">
              <a:rPr altLang="en-US"/>
              <a:t>‹#›</a:t>
            </a:fld>
            <a:endParaRPr lang="zh-CN" altLang="en-US"/>
          </a:p>
        </p:txBody>
      </p:sp>
      <p:sp>
        <p:nvSpPr>
          <p:cNvPr id="7" name="标题 6"/>
          <p:cNvSpPr>
            <a:spLocks noGrp="1"/>
          </p:cNvSpPr>
          <p:nvPr>
            <p:ph type="title"/>
          </p:nvPr>
        </p:nvSpPr>
        <p:spPr>
          <a:xfrm>
            <a:off x="379095" y="375285"/>
            <a:ext cx="8366760" cy="5913120"/>
          </a:xfrm>
          <a:prstGeom prst="rect">
            <a:avLst/>
          </a:prstGeom>
        </p:spPr>
        <p:txBody>
          <a:bodyPr anchor="ctr" anchorCtr="0"/>
          <a:lstStyle>
            <a:lvl1pPr>
              <a:lnSpc>
                <a:spcPct val="130000"/>
              </a:lnSpc>
              <a:defRPr sz="3600">
                <a:latin typeface="黑体" panose="02010609060101010101" charset="-122"/>
                <a:ea typeface="黑体" panose="02010609060101010101" charset="-122"/>
              </a:defRPr>
            </a:lvl1pPr>
          </a:lstStyle>
          <a:p>
            <a:r>
              <a:rPr lang="zh-CN" altLang="en-US" noProof="1"/>
              <a:t>单击此处编辑母版标题样式</a:t>
            </a:r>
          </a:p>
        </p:txBody>
      </p:sp>
    </p:spTree>
  </p:cSld>
  <p:clrMapOvr>
    <a:masterClrMapping/>
  </p:clrMapOvr>
  <p:transition spd="slow" advClick="0">
    <p:random/>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空白页">
    <p:spTree>
      <p:nvGrpSpPr>
        <p:cNvPr id="1" name=""/>
        <p:cNvGrpSpPr/>
        <p:nvPr/>
      </p:nvGrpSpPr>
      <p:grpSpPr>
        <a:xfrm>
          <a:off x="0" y="0"/>
          <a:ext cx="0" cy="0"/>
        </a:xfrm>
      </p:grpSpPr>
      <p:sp>
        <p:nvSpPr>
          <p:cNvPr id="2"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4D752F94-FFAD-4EA6-9DB1-497BE6E23E7F}" type="datetimeFigureOut">
              <a:rPr lang="zh-CN" altLang="en-US"/>
              <a:t>2021/3/15</a:t>
            </a:fld>
            <a:endParaRPr lang="zh-CN" altLang="en-US"/>
          </a:p>
        </p:txBody>
      </p:sp>
      <p:sp>
        <p:nvSpPr>
          <p:cNvPr id="3"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35D30380-F5A2-45F2-AD7B-04683495786B}" type="slidenum">
              <a:rPr altLang="en-US"/>
              <a:t>‹#›</a:t>
            </a:fld>
            <a:endParaRPr lang="zh-CN" altLang="en-US"/>
          </a:p>
        </p:txBody>
      </p:sp>
    </p:spTree>
  </p:cSld>
  <p:clrMapOvr>
    <a:masterClrMapping/>
  </p:clrMapOvr>
  <p:transition spd="slow" advClick="0">
    <p:random/>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和内容">
    <p:spTree>
      <p:nvGrpSpPr>
        <p:cNvPr id="1" name=""/>
        <p:cNvGrpSpPr/>
        <p:nvPr/>
      </p:nvGrpSpPr>
      <p:grpSpPr>
        <a:xfrm>
          <a:off x="0" y="0"/>
          <a:ext cx="0" cy="0"/>
        </a:xfrm>
      </p:grpSpPr>
      <p:sp>
        <p:nvSpPr>
          <p:cNvPr id="2"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00FB0816-4795-46B7-AE16-5F83608095D3}" type="datetimeFigureOut">
              <a:rPr lang="zh-CN" altLang="en-US"/>
              <a:t>2021/3/15</a:t>
            </a:fld>
            <a:endParaRPr lang="zh-CN" altLang="en-US"/>
          </a:p>
        </p:txBody>
      </p:sp>
      <p:sp>
        <p:nvSpPr>
          <p:cNvPr id="3"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6AA8C386-93C7-4E6E-83F7-74AEC35C9AA0}" type="slidenum">
              <a:rPr altLang="en-US"/>
              <a:t>‹#›</a:t>
            </a:fld>
            <a:endParaRPr lang="zh-CN" altLang="en-US"/>
          </a:p>
        </p:txBody>
      </p:sp>
    </p:spTree>
  </p:cSld>
  <p:clrMapOvr>
    <a:masterClrMapping/>
  </p:clrMapOvr>
  <p:transition spd="slow" advClick="0">
    <p:random/>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
        <p:nvSpPr>
          <p:cNvPr id="2"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281F21E9-BF31-4A55-9C69-4C0DAD1248E9}" type="datetimeFigureOut">
              <a:rPr lang="zh-CN" altLang="en-US"/>
              <a:t>2021/3/15</a:t>
            </a:fld>
            <a:endParaRPr lang="zh-CN" altLang="en-US"/>
          </a:p>
        </p:txBody>
      </p:sp>
      <p:sp>
        <p:nvSpPr>
          <p:cNvPr id="3"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7E9F4A72-852C-43E3-A868-C33688CCCDD3}" type="slidenum">
              <a:rPr altLang="en-US"/>
              <a:t>‹#›</a:t>
            </a:fld>
            <a:endParaRPr lang="zh-CN" altLang="en-US"/>
          </a:p>
        </p:txBody>
      </p:sp>
    </p:spTree>
  </p:cSld>
  <p:clrMapOvr>
    <a:masterClrMapping/>
  </p:clrMapOvr>
  <p:transition spd="slow" advClick="0">
    <p:random/>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7" name="矩形 6"/>
          <p:cNvSpPr/>
          <p:nvPr userDrawn="1"/>
        </p:nvSpPr>
        <p:spPr>
          <a:xfrm>
            <a:off x="-476" y="0"/>
            <a:ext cx="9144476" cy="58166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6">
                  <a:lumMod val="75000"/>
                </a:schemeClr>
              </a:solidFill>
            </a:endParaRPr>
          </a:p>
        </p:txBody>
      </p:sp>
      <p:sp>
        <p:nvSpPr>
          <p:cNvPr id="8" name="矩形 7"/>
          <p:cNvSpPr/>
          <p:nvPr userDrawn="1"/>
        </p:nvSpPr>
        <p:spPr>
          <a:xfrm>
            <a:off x="176258" y="121191"/>
            <a:ext cx="216000" cy="28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350"/>
          </a:p>
        </p:txBody>
      </p:sp>
      <p:sp>
        <p:nvSpPr>
          <p:cNvPr id="9" name="矩形 8"/>
          <p:cNvSpPr/>
          <p:nvPr userDrawn="1"/>
        </p:nvSpPr>
        <p:spPr>
          <a:xfrm>
            <a:off x="288098" y="266501"/>
            <a:ext cx="162000" cy="2160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ct val="0"/>
              </a:spcBef>
              <a:spcAft>
                <a:spcPct val="0"/>
              </a:spcAft>
              <a:defRPr/>
            </a:pPr>
            <a:endParaRPr lang="zh-CN" altLang="en-US" sz="1350"/>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2021/3/15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28650" y="365127"/>
            <a:ext cx="7886700" cy="1325563"/>
          </a:xfrm>
          <a:prstGeom prst="rect">
            <a:avLst/>
          </a:prstGeom>
        </p:spPr>
        <p:txBody>
          <a:bodyPr/>
          <a:lstStyle/>
          <a:p>
            <a:r>
              <a:rPr lang="zh-CN" altLang="en-US" noProof="1"/>
              <a:t>单击此处编辑母版标题样式</a:t>
            </a:r>
          </a:p>
        </p:txBody>
      </p:sp>
      <p:sp>
        <p:nvSpPr>
          <p:cNvPr id="3" name="内容占位符 2"/>
          <p:cNvSpPr>
            <a:spLocks noGrp="1"/>
          </p:cNvSpPr>
          <p:nvPr>
            <p:ph idx="1"/>
          </p:nvPr>
        </p:nvSpPr>
        <p:spPr>
          <a:xfrm>
            <a:off x="628650" y="1825625"/>
            <a:ext cx="7886700" cy="435133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07CC0262-9766-4D11-A0DF-086948152625}" type="datetimeFigureOut">
              <a:rPr lang="zh-CN" altLang="en-US"/>
              <a:t>2021/3/15</a:t>
            </a:fld>
            <a:endParaRPr lang="zh-CN" altLang="en-US"/>
          </a:p>
        </p:txBody>
      </p:sp>
      <p:sp>
        <p:nvSpPr>
          <p:cNvPr id="5"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21D80558-0EB1-485F-A374-A05EA7B33653}" type="slidenum">
              <a:rPr altLang="en-US"/>
              <a:t>‹#›</a:t>
            </a:fld>
            <a:endParaRPr lang="zh-CN" altLang="en-US"/>
          </a:p>
        </p:txBody>
      </p:sp>
    </p:spTree>
  </p:cSld>
  <p:clrMapOvr>
    <a:masterClrMapping/>
  </p:clrMapOvr>
  <p:transition spd="slow" advClick="0">
    <p:random/>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1"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1"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2021/3/15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2021/3/15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2021/3/15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5"/>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2021/3/15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2021/3/15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新课导入">
    <p:spTree>
      <p:nvGrpSpPr>
        <p:cNvPr id="1" name=""/>
        <p:cNvGrpSpPr/>
        <p:nvPr/>
      </p:nvGrpSpPr>
      <p:grpSpPr>
        <a:xfrm>
          <a:off x="0" y="0"/>
          <a:ext cx="0" cy="0"/>
        </a:xfrm>
      </p:grpSpPr>
      <p:sp>
        <p:nvSpPr>
          <p:cNvPr id="7" name="Shape 108"/>
          <p:cNvSpPr/>
          <p:nvPr userDrawn="1"/>
        </p:nvSpPr>
        <p:spPr>
          <a:xfrm>
            <a:off x="326806" y="401102"/>
            <a:ext cx="724521" cy="932678"/>
          </a:xfrm>
          <a:prstGeom prst="rect">
            <a:avLst/>
          </a:prstGeom>
          <a:solidFill>
            <a:srgbClr val="01457D">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Shape 112"/>
          <p:cNvSpPr/>
          <p:nvPr userDrawn="1"/>
        </p:nvSpPr>
        <p:spPr>
          <a:xfrm>
            <a:off x="284119" y="456057"/>
            <a:ext cx="809896" cy="583565"/>
          </a:xfrm>
          <a:prstGeom prst="rect">
            <a:avLst/>
          </a:prstGeom>
          <a:ln w="12700">
            <a:miter lim="400000"/>
          </a:ln>
        </p:spPr>
        <p:txBody>
          <a:bodyPr wrap="square" lIns="45718" rIns="45718">
            <a:spAutoFit/>
          </a:bodyPr>
          <a:lstStyle>
            <a:lvl1pPr algn="ctr">
              <a:defRPr sz="10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a:ln>
                  <a:noFill/>
                </a:ln>
                <a:solidFill>
                  <a:srgbClr val="FFFFFF"/>
                </a:solidFill>
                <a:effectLst/>
                <a:uLnTx/>
                <a:uFillTx/>
                <a:latin typeface="微软雅黑" panose="020b0503020204020204" pitchFamily="34" charset="-122"/>
                <a:ea typeface="方正舒体" panose="02010601030101010101" pitchFamily="2" charset="-122"/>
                <a:sym typeface="微软雅黑" panose="020b0503020204020204" pitchFamily="34" charset="-122"/>
              </a:rPr>
              <a:t>1</a:t>
            </a:r>
            <a:endParaRPr kumimoji="0" sz="3200" b="0" i="0" u="none" strike="noStrike" kern="0" cap="none" spc="0" normalizeH="0" baseline="0" noProof="0">
              <a:ln>
                <a:noFill/>
              </a:ln>
              <a:solidFill>
                <a:srgbClr val="FFFFFF"/>
              </a:solidFill>
              <a:effectLst/>
              <a:uLnTx/>
              <a:uFillTx/>
              <a:latin typeface="微软雅黑" panose="020b0503020204020204" pitchFamily="34" charset="-122"/>
              <a:ea typeface="方正舒体" panose="02010601030101010101" pitchFamily="2" charset="-122"/>
              <a:sym typeface="微软雅黑" panose="020b0503020204020204" pitchFamily="34" charset="-122"/>
            </a:endParaRPr>
          </a:p>
        </p:txBody>
      </p:sp>
      <p:sp>
        <p:nvSpPr>
          <p:cNvPr id="11" name="文本框 10"/>
          <p:cNvSpPr txBox="1"/>
          <p:nvPr userDrawn="1"/>
        </p:nvSpPr>
        <p:spPr>
          <a:xfrm>
            <a:off x="1204089" y="456057"/>
            <a:ext cx="1512570" cy="520700"/>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8" tIns="45718" rIns="45718" bIns="45718"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lang="zh-CN" altLang="en-US" sz="2800">
                <a:solidFill>
                  <a:srgbClr val="000000"/>
                </a:solidFill>
                <a:latin typeface="微软雅黑" panose="020b0503020204020204" pitchFamily="34" charset="-122"/>
                <a:ea typeface="微软雅黑" panose="020b0503020204020204" pitchFamily="34" charset="-122"/>
              </a:rPr>
              <a:t>新课</a:t>
            </a:r>
            <a:r>
              <a:rPr kumimoji="0" lang="zh-CN" altLang="en-US" sz="2800" b="0" i="0" u="none" strike="noStrike" kern="0" cap="none" spc="0" normalizeH="0" baseline="0" noProof="0">
                <a:ln>
                  <a:noFill/>
                </a:ln>
                <a:solidFill>
                  <a:srgbClr val="000000"/>
                </a:solidFill>
                <a:effectLst/>
                <a:uLnTx/>
                <a:uFillTx/>
                <a:latin typeface="微软雅黑" panose="020b0503020204020204" pitchFamily="34" charset="-122"/>
                <a:ea typeface="微软雅黑" panose="020b0503020204020204" pitchFamily="34" charset="-122"/>
                <a:cs typeface="Arial"/>
                <a:sym typeface="Arial"/>
              </a:rPr>
              <a:t>导入</a:t>
            </a:r>
          </a:p>
        </p:txBody>
      </p:sp>
      <p:cxnSp>
        <p:nvCxnSpPr>
          <p:cNvPr id="12" name="直接连接符 11"/>
          <p:cNvCxnSpPr/>
          <p:nvPr userDrawn="1"/>
        </p:nvCxnSpPr>
        <p:spPr>
          <a:xfrm>
            <a:off x="1059873" y="1111672"/>
            <a:ext cx="4669105" cy="0"/>
          </a:xfrm>
          <a:prstGeom prst="line">
            <a:avLst/>
          </a:prstGeom>
          <a:noFill/>
          <a:ln w="28575" cap="flat">
            <a:solidFill>
              <a:srgbClr val="01457D"/>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13" name="图片 12"/>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8301515" y="6269685"/>
            <a:ext cx="736376" cy="480155"/>
          </a:xfrm>
          <a:prstGeom prst="rect">
            <a:avLst/>
          </a:prstGeom>
        </p:spPr>
      </p:pic>
    </p:spTree>
  </p:cSld>
  <p:clrMapOvr>
    <a:masterClrMapping/>
  </p:clrMapOvr>
  <p:transition spd="slow">
    <p:fade/>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
  <p:cSld name="1_标题幻灯片">
    <p:spTree>
      <p:nvGrpSpPr>
        <p:cNvPr id="1" name=""/>
        <p:cNvGrpSpPr/>
        <p:nvPr/>
      </p:nvGrpSpPr>
      <p:grpSpPr>
        <a:xfrm>
          <a:off x="0" y="0"/>
          <a:ext cx="0" cy="0"/>
        </a:xfrm>
      </p:grpSpPr>
    </p:spTree>
  </p:cSld>
  <p:clrMapOvr>
    <a:masterClrMapping/>
  </p:clrMapOvr>
  <p:transition spd="med"/>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reserve="1">
  <p:cSld name="标题，文本与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sz="half" idx="1"/>
          </p:nvPr>
        </p:nvSpPr>
        <p:spPr>
          <a:xfrm>
            <a:off x="628650" y="1825625"/>
            <a:ext cx="3886200" cy="435133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29150" y="1825625"/>
            <a:ext cx="3886200" cy="4351338"/>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a:xfrm>
            <a:off x="457200" y="6245225"/>
            <a:ext cx="2133600"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a:xfrm>
            <a:off x="3124200" y="6245225"/>
            <a:ext cx="2895600" cy="476250"/>
          </a:xfrm>
          <a:prstGeom prst="rect">
            <a:avLst/>
          </a:prstGeom>
          <a:noFill/>
          <a:ln w="9525">
            <a:noFill/>
          </a:ln>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a:xfrm>
            <a:off x="6553200" y="6245225"/>
            <a:ext cx="2133600" cy="476250"/>
          </a:xfrm>
          <a:prstGeom prst="rect">
            <a:avLst/>
          </a:prstGeom>
          <a:noFill/>
          <a:ln w="9525">
            <a:noFill/>
          </a:ln>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40"/>
            <a:ext cx="7886700" cy="2852737"/>
          </a:xfrm>
          <a:prstGeom prst="rect">
            <a:avLst/>
          </a:prstGeom>
        </p:spPr>
        <p:txBody>
          <a:bodyPr anchor="b"/>
          <a:lstStyle>
            <a:lvl1pPr>
              <a:defRPr sz="6000"/>
            </a:lvl1pPr>
          </a:lstStyle>
          <a:p>
            <a:r>
              <a:rPr lang="zh-CN" altLang="en-US" noProof="1"/>
              <a:t>单击此处编辑母版标题样式</a:t>
            </a:r>
          </a:p>
        </p:txBody>
      </p:sp>
      <p:sp>
        <p:nvSpPr>
          <p:cNvPr id="3" name="文本占位符 2"/>
          <p:cNvSpPr>
            <a:spLocks noGrp="1"/>
          </p:cNvSpPr>
          <p:nvPr>
            <p:ph type="body" idx="1"/>
          </p:nvPr>
        </p:nvSpPr>
        <p:spPr>
          <a:xfrm>
            <a:off x="623888" y="4589465"/>
            <a:ext cx="78867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noProof="1"/>
              <a:t>单击此处编辑母版文本样式</a:t>
            </a:r>
          </a:p>
        </p:txBody>
      </p:sp>
      <p:sp>
        <p:nvSpPr>
          <p:cNvPr id="4"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028A2D30-35C1-449E-805F-7695B32F3D86}" type="datetimeFigureOut">
              <a:rPr lang="zh-CN" altLang="en-US"/>
              <a:t>2021/3/15</a:t>
            </a:fld>
            <a:endParaRPr lang="zh-CN" altLang="en-US"/>
          </a:p>
        </p:txBody>
      </p:sp>
      <p:sp>
        <p:nvSpPr>
          <p:cNvPr id="5"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945F3A09-D609-456C-ADFE-D41D7C7E02EF}" type="slidenum">
              <a:rPr altLang="en-US"/>
              <a:t>‹#›</a:t>
            </a:fld>
            <a:endParaRPr lang="zh-CN" altLang="en-US"/>
          </a:p>
        </p:txBody>
      </p:sp>
    </p:spTree>
  </p:cSld>
  <p:clrMapOvr>
    <a:masterClrMapping/>
  </p:clrMapOvr>
  <p:transition spd="slow" advClick="0">
    <p:random/>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D997B5FA-0921-464F-AAE1-844C04324D75}" type="datetimeFigureOut">
              <a:rPr lang="zh-CN" altLang="en-US" smtClean="0"/>
              <a:t>2021/3/15</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565CE74E-AB26-4998-AD42-012C4C1AD076}"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28650" y="365127"/>
            <a:ext cx="7886700" cy="1325563"/>
          </a:xfrm>
          <a:prstGeom prst="rect">
            <a:avLst/>
          </a:prstGeom>
        </p:spPr>
        <p:txBody>
          <a:bodyPr/>
          <a:lstStyle/>
          <a:p>
            <a:r>
              <a:rPr lang="zh-CN" altLang="en-US" noProof="1"/>
              <a:t>单击此处编辑母版标题样式</a:t>
            </a:r>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ADCEF629-EF14-4A29-A258-60ABE64D8550}" type="datetimeFigureOut">
              <a:rPr lang="zh-CN" altLang="en-US"/>
              <a:t>2021/3/15</a:t>
            </a:fld>
            <a:endParaRPr lang="zh-CN" altLang="en-US"/>
          </a:p>
        </p:txBody>
      </p:sp>
      <p:sp>
        <p:nvSpPr>
          <p:cNvPr id="6"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942C5571-0812-48C6-A8CB-BE3B072EE9B3}" type="slidenum">
              <a:rPr altLang="en-US"/>
              <a:t>‹#›</a:t>
            </a:fld>
            <a:endParaRPr lang="zh-CN" altLang="en-US"/>
          </a:p>
        </p:txBody>
      </p:sp>
    </p:spTree>
  </p:cSld>
  <p:clrMapOvr>
    <a:masterClrMapping/>
  </p:clrMapOvr>
  <p:transition spd="slow" advClick="0">
    <p:random/>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7"/>
            <a:ext cx="7886700" cy="1325563"/>
          </a:xfrm>
          <a:prstGeom prst="rect">
            <a:avLst/>
          </a:prstGeom>
        </p:spPr>
        <p:txBody>
          <a:bodyPr/>
          <a:lstStyle/>
          <a:p>
            <a:r>
              <a:rPr lang="zh-CN" altLang="en-US" noProof="1"/>
              <a:t>单击此处编辑母版标题样式</a:t>
            </a:r>
          </a:p>
        </p:txBody>
      </p:sp>
      <p:sp>
        <p:nvSpPr>
          <p:cNvPr id="3" name="文本占位符 2"/>
          <p:cNvSpPr>
            <a:spLocks noGrp="1"/>
          </p:cNvSpPr>
          <p:nvPr>
            <p:ph type="body" idx="1"/>
          </p:nvPr>
        </p:nvSpPr>
        <p:spPr>
          <a:xfrm>
            <a:off x="629842" y="1681163"/>
            <a:ext cx="3868340"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629842" y="2505075"/>
            <a:ext cx="3868340" cy="368458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29151" y="1681163"/>
            <a:ext cx="3887391"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29151" y="2505075"/>
            <a:ext cx="3887391" cy="3684588"/>
          </a:xfrm>
          <a:prstGeom prst="rect">
            <a:avLst/>
          </a:prstGeo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9C5F1A3C-7422-463E-85CD-DE7B8BCB0CCA}" type="datetimeFigureOut">
              <a:rPr lang="zh-CN" altLang="en-US"/>
              <a:t>2021/3/15</a:t>
            </a:fld>
            <a:endParaRPr lang="zh-CN" altLang="en-US"/>
          </a:p>
        </p:txBody>
      </p:sp>
      <p:sp>
        <p:nvSpPr>
          <p:cNvPr id="8"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EBF4F898-E51D-4EC2-B576-85EBCF6C477D}" type="slidenum">
              <a:rPr altLang="en-US"/>
              <a:t>‹#›</a:t>
            </a:fld>
            <a:endParaRPr lang="zh-CN" altLang="en-US"/>
          </a:p>
        </p:txBody>
      </p:sp>
      <p:sp>
        <p:nvSpPr>
          <p:cNvPr id="11" name="矩形 10"/>
          <p:cNvSpPr/>
          <p:nvPr userDrawn="1"/>
        </p:nvSpPr>
        <p:spPr>
          <a:xfrm>
            <a:off x="6605515" y="6445676"/>
            <a:ext cx="581352" cy="337185"/>
          </a:xfrm>
          <a:prstGeom prst="rect">
            <a:avLst/>
          </a:prstGeom>
        </p:spPr>
        <p:txBody>
          <a:bodyPr wrap="square">
            <a:spAutoFit/>
          </a:bodyPr>
          <a:lstStyle/>
          <a:p>
            <a:pPr eaLnBrk="1" fontAlgn="auto" hangingPunct="1">
              <a:spcBef>
                <a:spcPct val="0"/>
              </a:spcBef>
              <a:spcAft>
                <a:spcPct val="0"/>
              </a:spcAft>
            </a:pPr>
            <a:r>
              <a:rPr lang="en-US" altLang="zh-CN" sz="100">
                <a:solidFill>
                  <a:prstClr val="white"/>
                </a:solidFill>
                <a:latin typeface="Calibri"/>
                <a:ea typeface="宋体" panose="02010600030101010101" pitchFamily="2" charset="-122"/>
              </a:rPr>
              <a:t>PPT</a:t>
            </a:r>
            <a:r>
              <a:rPr lang="zh-CN" altLang="en-US" sz="100">
                <a:solidFill>
                  <a:prstClr val="white"/>
                </a:solidFill>
                <a:latin typeface="Calibri"/>
                <a:ea typeface="宋体" panose="02010600030101010101" pitchFamily="2" charset="-122"/>
              </a:rPr>
              <a:t>模板下载：</a:t>
            </a:r>
            <a:r>
              <a:rPr lang="en-US" altLang="zh-CN" sz="100">
                <a:solidFill>
                  <a:prstClr val="white"/>
                </a:solidFill>
                <a:latin typeface="Calibri"/>
                <a:ea typeface="宋体" panose="02010600030101010101" pitchFamily="2" charset="-122"/>
              </a:rPr>
              <a:t>www.1ppt.com/moban/          </a:t>
            </a:r>
            <a:r>
              <a:rPr lang="zh-CN" altLang="en-US" sz="100">
                <a:solidFill>
                  <a:prstClr val="white"/>
                </a:solidFill>
                <a:latin typeface="Calibri"/>
                <a:ea typeface="宋体" panose="02010600030101010101" pitchFamily="2" charset="-122"/>
              </a:rPr>
              <a:t>行业</a:t>
            </a:r>
            <a:r>
              <a:rPr lang="en-US" altLang="zh-CN" sz="100">
                <a:solidFill>
                  <a:prstClr val="white"/>
                </a:solidFill>
                <a:latin typeface="Calibri"/>
                <a:ea typeface="宋体" panose="02010600030101010101" pitchFamily="2" charset="-122"/>
              </a:rPr>
              <a:t>PPT</a:t>
            </a:r>
            <a:r>
              <a:rPr lang="zh-CN" altLang="en-US" sz="100">
                <a:solidFill>
                  <a:prstClr val="white"/>
                </a:solidFill>
                <a:latin typeface="Calibri"/>
                <a:ea typeface="宋体" panose="02010600030101010101" pitchFamily="2" charset="-122"/>
              </a:rPr>
              <a:t>模板：</a:t>
            </a:r>
            <a:r>
              <a:rPr lang="en-US" altLang="zh-CN" sz="100">
                <a:solidFill>
                  <a:prstClr val="white"/>
                </a:solidFill>
                <a:latin typeface="Calibri"/>
                <a:ea typeface="宋体" panose="02010600030101010101" pitchFamily="2" charset="-122"/>
              </a:rPr>
              <a:t>www.1ppt.com/hangye/ </a:t>
            </a:r>
          </a:p>
          <a:p>
            <a:pPr eaLnBrk="1" fontAlgn="auto" hangingPunct="1">
              <a:spcBef>
                <a:spcPct val="0"/>
              </a:spcBef>
              <a:spcAft>
                <a:spcPct val="0"/>
              </a:spcAft>
            </a:pPr>
            <a:r>
              <a:rPr lang="zh-CN" altLang="en-US" sz="100">
                <a:solidFill>
                  <a:prstClr val="white"/>
                </a:solidFill>
                <a:latin typeface="Calibri"/>
                <a:ea typeface="宋体" panose="02010600030101010101" pitchFamily="2" charset="-122"/>
              </a:rPr>
              <a:t>节日</a:t>
            </a:r>
            <a:r>
              <a:rPr lang="en-US" altLang="zh-CN" sz="100">
                <a:solidFill>
                  <a:prstClr val="white"/>
                </a:solidFill>
                <a:latin typeface="Calibri"/>
                <a:ea typeface="宋体" panose="02010600030101010101" pitchFamily="2" charset="-122"/>
              </a:rPr>
              <a:t>PPT</a:t>
            </a:r>
            <a:r>
              <a:rPr lang="zh-CN" altLang="en-US" sz="100">
                <a:solidFill>
                  <a:prstClr val="white"/>
                </a:solidFill>
                <a:latin typeface="Calibri"/>
                <a:ea typeface="宋体" panose="02010600030101010101" pitchFamily="2" charset="-122"/>
              </a:rPr>
              <a:t>模板：</a:t>
            </a:r>
            <a:r>
              <a:rPr lang="en-US" altLang="zh-CN" sz="100">
                <a:solidFill>
                  <a:prstClr val="white"/>
                </a:solidFill>
                <a:latin typeface="Calibri"/>
                <a:ea typeface="宋体" panose="02010600030101010101" pitchFamily="2" charset="-122"/>
              </a:rPr>
              <a:t>www.1ppt.com/jieri/          PPT</a:t>
            </a:r>
            <a:r>
              <a:rPr lang="zh-CN" altLang="en-US" sz="100">
                <a:solidFill>
                  <a:prstClr val="white"/>
                </a:solidFill>
                <a:latin typeface="Calibri"/>
                <a:ea typeface="宋体" panose="02010600030101010101" pitchFamily="2" charset="-122"/>
              </a:rPr>
              <a:t>素材：</a:t>
            </a:r>
            <a:r>
              <a:rPr lang="en-US" altLang="zh-CN" sz="100">
                <a:solidFill>
                  <a:prstClr val="white"/>
                </a:solidFill>
                <a:latin typeface="Calibri"/>
                <a:ea typeface="宋体" panose="02010600030101010101" pitchFamily="2" charset="-122"/>
              </a:rPr>
              <a:t>www.1ppt.com/sucai/</a:t>
            </a:r>
          </a:p>
          <a:p>
            <a:pPr eaLnBrk="1" fontAlgn="auto" hangingPunct="1">
              <a:spcBef>
                <a:spcPct val="0"/>
              </a:spcBef>
              <a:spcAft>
                <a:spcPct val="0"/>
              </a:spcAft>
            </a:pPr>
            <a:r>
              <a:rPr lang="en-US" altLang="zh-CN" sz="100">
                <a:solidFill>
                  <a:prstClr val="white"/>
                </a:solidFill>
                <a:latin typeface="Calibri"/>
                <a:ea typeface="宋体" panose="02010600030101010101" pitchFamily="2" charset="-122"/>
              </a:rPr>
              <a:t>PPT</a:t>
            </a:r>
            <a:r>
              <a:rPr lang="zh-CN" altLang="en-US" sz="100">
                <a:solidFill>
                  <a:prstClr val="white"/>
                </a:solidFill>
                <a:latin typeface="Calibri"/>
                <a:ea typeface="宋体" panose="02010600030101010101" pitchFamily="2" charset="-122"/>
              </a:rPr>
              <a:t>背景图片：</a:t>
            </a:r>
            <a:r>
              <a:rPr lang="en-US" altLang="zh-CN" sz="100">
                <a:solidFill>
                  <a:prstClr val="white"/>
                </a:solidFill>
                <a:latin typeface="Calibri"/>
                <a:ea typeface="宋体" panose="02010600030101010101" pitchFamily="2" charset="-122"/>
              </a:rPr>
              <a:t>www.1ppt.com/beijing/        PPT</a:t>
            </a:r>
            <a:r>
              <a:rPr lang="zh-CN" altLang="en-US" sz="100">
                <a:solidFill>
                  <a:prstClr val="white"/>
                </a:solidFill>
                <a:latin typeface="Calibri"/>
                <a:ea typeface="宋体" panose="02010600030101010101" pitchFamily="2" charset="-122"/>
              </a:rPr>
              <a:t>图表：</a:t>
            </a:r>
            <a:r>
              <a:rPr lang="en-US" altLang="zh-CN" sz="100">
                <a:solidFill>
                  <a:prstClr val="white"/>
                </a:solidFill>
                <a:latin typeface="Calibri"/>
                <a:ea typeface="宋体" panose="02010600030101010101" pitchFamily="2" charset="-122"/>
              </a:rPr>
              <a:t>www.1ppt.com/tubiao/      </a:t>
            </a:r>
          </a:p>
          <a:p>
            <a:pPr eaLnBrk="1" fontAlgn="auto" hangingPunct="1">
              <a:spcBef>
                <a:spcPct val="0"/>
              </a:spcBef>
              <a:spcAft>
                <a:spcPct val="0"/>
              </a:spcAft>
            </a:pPr>
            <a:r>
              <a:rPr lang="zh-CN" altLang="en-US" sz="100">
                <a:solidFill>
                  <a:prstClr val="white"/>
                </a:solidFill>
                <a:latin typeface="Calibri"/>
                <a:ea typeface="宋体" panose="02010600030101010101" pitchFamily="2" charset="-122"/>
              </a:rPr>
              <a:t>精美</a:t>
            </a:r>
            <a:r>
              <a:rPr lang="en-US" altLang="zh-CN" sz="100">
                <a:solidFill>
                  <a:prstClr val="white"/>
                </a:solidFill>
                <a:latin typeface="Calibri"/>
                <a:ea typeface="宋体" panose="02010600030101010101" pitchFamily="2" charset="-122"/>
              </a:rPr>
              <a:t>PPT</a:t>
            </a:r>
            <a:r>
              <a:rPr lang="zh-CN" altLang="en-US" sz="100">
                <a:solidFill>
                  <a:prstClr val="white"/>
                </a:solidFill>
                <a:latin typeface="Calibri"/>
                <a:ea typeface="宋体" panose="02010600030101010101" pitchFamily="2" charset="-122"/>
              </a:rPr>
              <a:t>下载：</a:t>
            </a:r>
            <a:r>
              <a:rPr lang="en-US" altLang="zh-CN" sz="100">
                <a:solidFill>
                  <a:prstClr val="white"/>
                </a:solidFill>
                <a:latin typeface="Calibri"/>
                <a:ea typeface="宋体" panose="02010600030101010101" pitchFamily="2" charset="-122"/>
              </a:rPr>
              <a:t>www.1ppt.com/xiazai/         PPT</a:t>
            </a:r>
            <a:r>
              <a:rPr lang="zh-CN" altLang="en-US" sz="100">
                <a:solidFill>
                  <a:prstClr val="white"/>
                </a:solidFill>
                <a:latin typeface="Calibri"/>
                <a:ea typeface="宋体" panose="02010600030101010101" pitchFamily="2" charset="-122"/>
              </a:rPr>
              <a:t>教程： </a:t>
            </a:r>
            <a:r>
              <a:rPr lang="en-US" altLang="zh-CN" sz="100">
                <a:solidFill>
                  <a:prstClr val="white"/>
                </a:solidFill>
                <a:latin typeface="Calibri"/>
                <a:ea typeface="宋体" panose="02010600030101010101" pitchFamily="2" charset="-122"/>
              </a:rPr>
              <a:t>www.1ppt.com/powerpoint/      </a:t>
            </a:r>
          </a:p>
          <a:p>
            <a:pPr eaLnBrk="1" fontAlgn="auto" hangingPunct="1">
              <a:spcBef>
                <a:spcPct val="0"/>
              </a:spcBef>
              <a:spcAft>
                <a:spcPct val="0"/>
              </a:spcAft>
            </a:pPr>
            <a:r>
              <a:rPr lang="en-US" altLang="zh-CN" sz="100">
                <a:solidFill>
                  <a:prstClr val="white"/>
                </a:solidFill>
                <a:latin typeface="Calibri"/>
                <a:ea typeface="宋体" panose="02010600030101010101" pitchFamily="2" charset="-122"/>
              </a:rPr>
              <a:t>PPT</a:t>
            </a:r>
            <a:r>
              <a:rPr lang="zh-CN" altLang="en-US" sz="100">
                <a:solidFill>
                  <a:prstClr val="white"/>
                </a:solidFill>
                <a:latin typeface="Calibri"/>
                <a:ea typeface="宋体" panose="02010600030101010101" pitchFamily="2" charset="-122"/>
              </a:rPr>
              <a:t>课件：</a:t>
            </a:r>
            <a:r>
              <a:rPr lang="en-US" altLang="zh-CN" sz="100">
                <a:solidFill>
                  <a:prstClr val="white"/>
                </a:solidFill>
                <a:latin typeface="Calibri"/>
                <a:ea typeface="宋体" panose="02010600030101010101" pitchFamily="2" charset="-122"/>
              </a:rPr>
              <a:t>www.1ppt.com/kejian/             </a:t>
            </a:r>
            <a:r>
              <a:rPr lang="zh-CN" altLang="en-US" sz="100">
                <a:solidFill>
                  <a:prstClr val="white"/>
                </a:solidFill>
                <a:latin typeface="Calibri"/>
                <a:ea typeface="宋体" panose="02010600030101010101" pitchFamily="2" charset="-122"/>
              </a:rPr>
              <a:t>字体下载：</a:t>
            </a:r>
            <a:r>
              <a:rPr lang="en-US" altLang="zh-CN" sz="100">
                <a:solidFill>
                  <a:prstClr val="white"/>
                </a:solidFill>
                <a:latin typeface="Calibri"/>
                <a:ea typeface="宋体" panose="02010600030101010101" pitchFamily="2" charset="-122"/>
              </a:rPr>
              <a:t>www.1ppt.com/ziti/</a:t>
            </a:r>
          </a:p>
          <a:p>
            <a:pPr eaLnBrk="1" fontAlgn="auto" hangingPunct="1">
              <a:spcBef>
                <a:spcPct val="0"/>
              </a:spcBef>
              <a:spcAft>
                <a:spcPct val="0"/>
              </a:spcAft>
            </a:pPr>
            <a:r>
              <a:rPr lang="zh-CN" altLang="en-US" sz="100">
                <a:solidFill>
                  <a:prstClr val="white"/>
                </a:solidFill>
                <a:latin typeface="Calibri"/>
                <a:ea typeface="宋体" panose="02010600030101010101" pitchFamily="2" charset="-122"/>
              </a:rPr>
              <a:t>工作总结</a:t>
            </a:r>
            <a:r>
              <a:rPr lang="en-US" altLang="zh-CN" sz="100">
                <a:solidFill>
                  <a:prstClr val="white"/>
                </a:solidFill>
                <a:latin typeface="Calibri"/>
                <a:ea typeface="宋体" panose="02010600030101010101" pitchFamily="2" charset="-122"/>
              </a:rPr>
              <a:t>PPT</a:t>
            </a:r>
            <a:r>
              <a:rPr lang="zh-CN" altLang="en-US" sz="100">
                <a:solidFill>
                  <a:prstClr val="white"/>
                </a:solidFill>
                <a:latin typeface="Calibri"/>
                <a:ea typeface="宋体" panose="02010600030101010101" pitchFamily="2" charset="-122"/>
              </a:rPr>
              <a:t>：</a:t>
            </a:r>
            <a:r>
              <a:rPr lang="en-US" altLang="zh-CN" sz="100">
                <a:solidFill>
                  <a:prstClr val="white"/>
                </a:solidFill>
                <a:latin typeface="Calibri"/>
                <a:ea typeface="宋体" panose="02010600030101010101" pitchFamily="2" charset="-122"/>
              </a:rPr>
              <a:t>www.1ppt.com/xiazai/zongjie/ </a:t>
            </a:r>
            <a:r>
              <a:rPr lang="zh-CN" altLang="en-US" sz="100">
                <a:solidFill>
                  <a:prstClr val="white"/>
                </a:solidFill>
                <a:latin typeface="Calibri"/>
                <a:ea typeface="宋体" panose="02010600030101010101" pitchFamily="2" charset="-122"/>
              </a:rPr>
              <a:t>工作计划：</a:t>
            </a:r>
            <a:r>
              <a:rPr lang="en-US" altLang="zh-CN" sz="100">
                <a:solidFill>
                  <a:prstClr val="white"/>
                </a:solidFill>
                <a:latin typeface="Calibri"/>
                <a:ea typeface="宋体" panose="02010600030101010101" pitchFamily="2" charset="-122"/>
              </a:rPr>
              <a:t>www.1ppt.com/xiazai/jihua/</a:t>
            </a:r>
          </a:p>
          <a:p>
            <a:pPr eaLnBrk="1" fontAlgn="auto" hangingPunct="1">
              <a:spcBef>
                <a:spcPct val="0"/>
              </a:spcBef>
              <a:spcAft>
                <a:spcPct val="0"/>
              </a:spcAft>
            </a:pPr>
            <a:r>
              <a:rPr lang="zh-CN" altLang="en-US" sz="100">
                <a:solidFill>
                  <a:prstClr val="white"/>
                </a:solidFill>
                <a:latin typeface="Calibri"/>
                <a:ea typeface="宋体" panose="02010600030101010101" pitchFamily="2" charset="-122"/>
              </a:rPr>
              <a:t>商务</a:t>
            </a:r>
            <a:r>
              <a:rPr lang="en-US" altLang="zh-CN" sz="100">
                <a:solidFill>
                  <a:prstClr val="white"/>
                </a:solidFill>
                <a:latin typeface="Calibri"/>
                <a:ea typeface="宋体" panose="02010600030101010101" pitchFamily="2" charset="-122"/>
              </a:rPr>
              <a:t>PPT</a:t>
            </a:r>
            <a:r>
              <a:rPr lang="zh-CN" altLang="en-US" sz="100">
                <a:solidFill>
                  <a:prstClr val="white"/>
                </a:solidFill>
                <a:latin typeface="Calibri"/>
                <a:ea typeface="宋体" panose="02010600030101010101" pitchFamily="2" charset="-122"/>
              </a:rPr>
              <a:t>模板：</a:t>
            </a:r>
            <a:r>
              <a:rPr lang="en-US" altLang="zh-CN" sz="100">
                <a:solidFill>
                  <a:prstClr val="white"/>
                </a:solidFill>
                <a:latin typeface="Calibri"/>
                <a:ea typeface="宋体" panose="02010600030101010101" pitchFamily="2" charset="-122"/>
              </a:rPr>
              <a:t>www.1ppt.com/moban/shangwu/  </a:t>
            </a:r>
            <a:r>
              <a:rPr lang="zh-CN" altLang="en-US" sz="100">
                <a:solidFill>
                  <a:prstClr val="white"/>
                </a:solidFill>
                <a:latin typeface="Calibri"/>
                <a:ea typeface="宋体" panose="02010600030101010101" pitchFamily="2" charset="-122"/>
              </a:rPr>
              <a:t>个人简历</a:t>
            </a:r>
            <a:r>
              <a:rPr lang="en-US" altLang="zh-CN" sz="100">
                <a:solidFill>
                  <a:prstClr val="white"/>
                </a:solidFill>
                <a:latin typeface="Calibri"/>
                <a:ea typeface="宋体" panose="02010600030101010101" pitchFamily="2" charset="-122"/>
              </a:rPr>
              <a:t>PPT</a:t>
            </a:r>
            <a:r>
              <a:rPr lang="zh-CN" altLang="en-US" sz="100">
                <a:solidFill>
                  <a:prstClr val="white"/>
                </a:solidFill>
                <a:latin typeface="Calibri"/>
                <a:ea typeface="宋体" panose="02010600030101010101" pitchFamily="2" charset="-122"/>
              </a:rPr>
              <a:t>：</a:t>
            </a:r>
            <a:r>
              <a:rPr lang="en-US" altLang="zh-CN" sz="100">
                <a:solidFill>
                  <a:prstClr val="white"/>
                </a:solidFill>
                <a:latin typeface="Calibri"/>
                <a:ea typeface="宋体" panose="02010600030101010101" pitchFamily="2" charset="-122"/>
              </a:rPr>
              <a:t>www.1ppt.com/xiazai/jianli/  </a:t>
            </a:r>
          </a:p>
          <a:p>
            <a:pPr eaLnBrk="1" fontAlgn="auto" hangingPunct="1">
              <a:spcBef>
                <a:spcPct val="0"/>
              </a:spcBef>
              <a:spcAft>
                <a:spcPct val="0"/>
              </a:spcAft>
            </a:pPr>
            <a:r>
              <a:rPr lang="zh-CN" altLang="en-US" sz="100">
                <a:solidFill>
                  <a:prstClr val="white"/>
                </a:solidFill>
                <a:latin typeface="Calibri"/>
                <a:ea typeface="宋体" panose="02010600030101010101" pitchFamily="2" charset="-122"/>
              </a:rPr>
              <a:t>毕业答辩</a:t>
            </a:r>
            <a:r>
              <a:rPr lang="en-US" altLang="zh-CN" sz="100">
                <a:solidFill>
                  <a:prstClr val="white"/>
                </a:solidFill>
                <a:latin typeface="Calibri"/>
                <a:ea typeface="宋体" panose="02010600030101010101" pitchFamily="2" charset="-122"/>
              </a:rPr>
              <a:t>PPT</a:t>
            </a:r>
            <a:r>
              <a:rPr lang="zh-CN" altLang="en-US" sz="100">
                <a:solidFill>
                  <a:prstClr val="white"/>
                </a:solidFill>
                <a:latin typeface="Calibri"/>
                <a:ea typeface="宋体" panose="02010600030101010101" pitchFamily="2" charset="-122"/>
              </a:rPr>
              <a:t>：</a:t>
            </a:r>
            <a:r>
              <a:rPr lang="en-US" altLang="zh-CN" sz="100">
                <a:solidFill>
                  <a:prstClr val="white"/>
                </a:solidFill>
                <a:latin typeface="Calibri"/>
                <a:ea typeface="宋体" panose="02010600030101010101" pitchFamily="2" charset="-122"/>
              </a:rPr>
              <a:t>www.1ppt.com/xiazai/dabian/  </a:t>
            </a:r>
            <a:r>
              <a:rPr lang="zh-CN" altLang="en-US" sz="100">
                <a:solidFill>
                  <a:prstClr val="white"/>
                </a:solidFill>
                <a:latin typeface="Calibri"/>
                <a:ea typeface="宋体" panose="02010600030101010101" pitchFamily="2" charset="-122"/>
              </a:rPr>
              <a:t>工作汇报</a:t>
            </a:r>
            <a:r>
              <a:rPr lang="en-US" altLang="zh-CN" sz="100">
                <a:solidFill>
                  <a:prstClr val="white"/>
                </a:solidFill>
                <a:latin typeface="Calibri"/>
                <a:ea typeface="宋体" panose="02010600030101010101" pitchFamily="2" charset="-122"/>
              </a:rPr>
              <a:t>PPT</a:t>
            </a:r>
            <a:r>
              <a:rPr lang="zh-CN" altLang="en-US" sz="100">
                <a:solidFill>
                  <a:prstClr val="white"/>
                </a:solidFill>
                <a:latin typeface="Calibri"/>
                <a:ea typeface="宋体" panose="02010600030101010101" pitchFamily="2" charset="-122"/>
              </a:rPr>
              <a:t>：</a:t>
            </a:r>
            <a:r>
              <a:rPr lang="en-US" altLang="zh-CN" sz="100">
                <a:solidFill>
                  <a:prstClr val="white"/>
                </a:solidFill>
                <a:latin typeface="Calibri"/>
                <a:ea typeface="宋体" panose="02010600030101010101" pitchFamily="2" charset="-122"/>
              </a:rPr>
              <a:t>www.1ppt.com/xiazai/huibao/    </a:t>
            </a:r>
          </a:p>
          <a:p>
            <a:pPr eaLnBrk="1" fontAlgn="auto" hangingPunct="1">
              <a:spcBef>
                <a:spcPct val="0"/>
              </a:spcBef>
              <a:spcAft>
                <a:spcPct val="0"/>
              </a:spcAft>
            </a:pPr>
            <a:r>
              <a:rPr lang="en-US" altLang="zh-CN" sz="100">
                <a:solidFill>
                  <a:prstClr val="white"/>
                </a:solidFill>
                <a:latin typeface="Calibri"/>
                <a:ea typeface="宋体" panose="02010600030101010101" pitchFamily="2" charset="-122"/>
              </a:rPr>
              <a:t> </a:t>
            </a:r>
          </a:p>
        </p:txBody>
      </p:sp>
    </p:spTree>
  </p:cSld>
  <p:clrMapOvr>
    <a:masterClrMapping/>
  </p:clrMapOvr>
  <p:transition spd="slow" advClick="0">
    <p:random/>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628650" y="365127"/>
            <a:ext cx="7886700" cy="1325563"/>
          </a:xfrm>
          <a:prstGeom prst="rect">
            <a:avLst/>
          </a:prstGeom>
        </p:spPr>
        <p:txBody>
          <a:bodyPr/>
          <a:lstStyle/>
          <a:p>
            <a:r>
              <a:rPr lang="zh-CN" altLang="en-US" noProof="1"/>
              <a:t>单击此处编辑母版标题样式</a:t>
            </a:r>
          </a:p>
        </p:txBody>
      </p:sp>
      <p:sp>
        <p:nvSpPr>
          <p:cNvPr id="3"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68E06528-7A98-42B6-9C97-BAFA5A19F0ED}" type="datetimeFigureOut">
              <a:rPr lang="zh-CN" altLang="en-US"/>
              <a:t>2021/3/15</a:t>
            </a:fld>
            <a:endParaRPr lang="zh-CN" altLang="en-US"/>
          </a:p>
        </p:txBody>
      </p:sp>
      <p:sp>
        <p:nvSpPr>
          <p:cNvPr id="4"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09D90DE8-AE73-4852-9F92-F35D5BCB90A7}" type="slidenum">
              <a:rPr altLang="en-US"/>
              <a:t>‹#›</a:t>
            </a:fld>
            <a:endParaRPr lang="zh-CN" altLang="en-US"/>
          </a:p>
        </p:txBody>
      </p:sp>
    </p:spTree>
  </p:cSld>
  <p:clrMapOvr>
    <a:masterClrMapping/>
  </p:clrMapOvr>
  <p:transition spd="slow" advClick="0">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895947C0-B7F7-472F-B996-B15191CA8D23}" type="datetimeFigureOut">
              <a:rPr lang="zh-CN" altLang="en-US"/>
              <a:t>2021/3/15</a:t>
            </a:fld>
            <a:endParaRPr lang="zh-CN" altLang="en-US"/>
          </a:p>
        </p:txBody>
      </p:sp>
      <p:sp>
        <p:nvSpPr>
          <p:cNvPr id="3"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40069E99-90C2-494F-9D32-E5048AFBE44E}" type="slidenum">
              <a:rPr altLang="en-US"/>
              <a:t>‹#›</a:t>
            </a:fld>
            <a:endParaRPr lang="zh-CN" altLang="en-US"/>
          </a:p>
        </p:txBody>
      </p:sp>
    </p:spTree>
  </p:cSld>
  <p:clrMapOvr>
    <a:masterClrMapping/>
  </p:clrMapOvr>
  <p:transition spd="slow" advClick="0">
    <p:random/>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noProof="1"/>
              <a:t>单击此处编辑母版标题样式</a:t>
            </a:r>
          </a:p>
        </p:txBody>
      </p:sp>
      <p:sp>
        <p:nvSpPr>
          <p:cNvPr id="3" name="内容占位符 2"/>
          <p:cNvSpPr>
            <a:spLocks noGrp="1"/>
          </p:cNvSpPr>
          <p:nvPr>
            <p:ph idx="1"/>
          </p:nvPr>
        </p:nvSpPr>
        <p:spPr>
          <a:xfrm>
            <a:off x="3887391" y="987427"/>
            <a:ext cx="462915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3FC1C98B-5623-4368-A272-E9BA55B5B35C}" type="datetimeFigureOut">
              <a:rPr lang="zh-CN" altLang="en-US"/>
              <a:t>2021/3/15</a:t>
            </a:fld>
            <a:endParaRPr lang="zh-CN" altLang="en-US"/>
          </a:p>
        </p:txBody>
      </p:sp>
      <p:sp>
        <p:nvSpPr>
          <p:cNvPr id="6"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3E8AAA16-911B-4486-8CEA-3C7612489C43}" type="slidenum">
              <a:rPr altLang="en-US"/>
              <a:t>‹#›</a:t>
            </a:fld>
            <a:endParaRPr lang="zh-CN" altLang="en-US"/>
          </a:p>
        </p:txBody>
      </p:sp>
    </p:spTree>
  </p:cSld>
  <p:clrMapOvr>
    <a:masterClrMapping/>
  </p:clrMapOvr>
  <p:transition spd="slow" advClick="0">
    <p:random/>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3200"/>
            </a:lvl1pPr>
          </a:lstStyle>
          <a:p>
            <a:r>
              <a:rPr lang="zh-CN" altLang="en-US" noProof="1"/>
              <a:t>单击此处编辑母版标题样式</a:t>
            </a:r>
          </a:p>
        </p:txBody>
      </p:sp>
      <p:sp>
        <p:nvSpPr>
          <p:cNvPr id="3" name="图片占位符 2"/>
          <p:cNvSpPr>
            <a:spLocks noGrp="1"/>
          </p:cNvSpPr>
          <p:nvPr>
            <p:ph type="pic" idx="1"/>
          </p:nvPr>
        </p:nvSpPr>
        <p:spPr>
          <a:xfrm>
            <a:off x="3887391" y="987427"/>
            <a:ext cx="462915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noProof="1"/>
              <a:t>单击此处编辑母版文本样式</a:t>
            </a:r>
          </a:p>
        </p:txBody>
      </p:sp>
      <p:sp>
        <p:nvSpPr>
          <p:cNvPr id="5" name="日期占位符 3"/>
          <p:cNvSpPr>
            <a:spLocks noGrp="1"/>
          </p:cNvSpPr>
          <p:nvPr>
            <p:ph type="dt" sz="half" idx="10"/>
          </p:nvPr>
        </p:nvSpPr>
        <p:spPr>
          <a:xfrm>
            <a:off x="628650" y="6356352"/>
            <a:ext cx="2057400" cy="365125"/>
          </a:xfrm>
          <a:prstGeom prst="rect">
            <a:avLst/>
          </a:prstGeom>
        </p:spPr>
        <p:txBody>
          <a:bodyPr/>
          <a:lstStyle>
            <a:lvl1pPr>
              <a:defRPr smtClean="0"/>
            </a:lvl1pPr>
          </a:lstStyle>
          <a:p>
            <a:pPr>
              <a:defRPr/>
            </a:pPr>
            <a:fld id="{DC074007-A6DD-4A91-A314-486D7DC638C1}" type="datetimeFigureOut">
              <a:rPr lang="zh-CN" altLang="en-US"/>
              <a:t>2021/3/15</a:t>
            </a:fld>
            <a:endParaRPr lang="zh-CN" altLang="en-US"/>
          </a:p>
        </p:txBody>
      </p:sp>
      <p:sp>
        <p:nvSpPr>
          <p:cNvPr id="6" name="页脚占位符 4"/>
          <p:cNvSpPr>
            <a:spLocks noGrp="1"/>
          </p:cNvSpPr>
          <p:nvPr>
            <p:ph type="ftr" sz="quarter" idx="11"/>
          </p:nvPr>
        </p:nvSpPr>
        <p:spPr>
          <a:xfrm>
            <a:off x="3028950" y="6356352"/>
            <a:ext cx="3086100" cy="365125"/>
          </a:xfrm>
          <a:prstGeom prst="rect">
            <a:avLst/>
          </a:prstGeom>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a:xfrm>
            <a:off x="6457950" y="6356352"/>
            <a:ext cx="2057400" cy="365125"/>
          </a:xfrm>
          <a:prstGeom prst="rect">
            <a:avLst/>
          </a:prstGeom>
        </p:spPr>
        <p:txBody>
          <a:bodyPr/>
          <a:lstStyle>
            <a:lvl1pPr>
              <a:defRPr/>
            </a:lvl1pPr>
          </a:lstStyle>
          <a:p>
            <a:fld id="{E179D6EF-5466-440F-9580-E5818A95B03C}" type="slidenum">
              <a:rPr altLang="en-US"/>
              <a:t>‹#›</a:t>
            </a:fld>
            <a:endParaRPr lang="zh-CN" altLang="en-US"/>
          </a:p>
        </p:txBody>
      </p:sp>
    </p:spTree>
  </p:cSld>
  <p:clrMapOvr>
    <a:masterClrMapping/>
  </p:clrMapOvr>
  <p:transition spd="slow" advClick="0">
    <p:random/>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image" Target="../media/image1.jpeg" /><Relationship Id="rId17"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6.xml" /><Relationship Id="rId10" Type="http://schemas.openxmlformats.org/officeDocument/2006/relationships/slideLayout" Target="../slideLayouts/slideLayout25.xml" /><Relationship Id="rId11" Type="http://schemas.openxmlformats.org/officeDocument/2006/relationships/slideLayout" Target="../slideLayouts/slideLayout26.xml" /><Relationship Id="rId12" Type="http://schemas.openxmlformats.org/officeDocument/2006/relationships/slideLayout" Target="../slideLayouts/slideLayout27.xml" /><Relationship Id="rId13" Type="http://schemas.openxmlformats.org/officeDocument/2006/relationships/slideLayout" Target="../slideLayouts/slideLayout28.xml" /><Relationship Id="rId14" Type="http://schemas.openxmlformats.org/officeDocument/2006/relationships/slideLayout" Target="../slideLayouts/slideLayout29.xml" /><Relationship Id="rId15" Type="http://schemas.openxmlformats.org/officeDocument/2006/relationships/image" Target="../media/image3.png" /><Relationship Id="rId16" Type="http://schemas.openxmlformats.org/officeDocument/2006/relationships/image" Target="../media/image4.png" /><Relationship Id="rId17" Type="http://schemas.openxmlformats.org/officeDocument/2006/relationships/theme" Target="../theme/theme2.xml" /><Relationship Id="rId2" Type="http://schemas.openxmlformats.org/officeDocument/2006/relationships/slideLayout" Target="../slideLayouts/slideLayout17.xml" /><Relationship Id="rId3" Type="http://schemas.openxmlformats.org/officeDocument/2006/relationships/slideLayout" Target="../slideLayouts/slideLayout18.xml" /><Relationship Id="rId4" Type="http://schemas.openxmlformats.org/officeDocument/2006/relationships/slideLayout" Target="../slideLayouts/slideLayout19.xml" /><Relationship Id="rId5" Type="http://schemas.openxmlformats.org/officeDocument/2006/relationships/slideLayout" Target="../slideLayouts/slideLayout20.xml" /><Relationship Id="rId6" Type="http://schemas.openxmlformats.org/officeDocument/2006/relationships/slideLayout" Target="../slideLayouts/slideLayout21.xml" /><Relationship Id="rId7" Type="http://schemas.openxmlformats.org/officeDocument/2006/relationships/slideLayout" Target="../slideLayouts/slideLayout22.xml" /><Relationship Id="rId8" Type="http://schemas.openxmlformats.org/officeDocument/2006/relationships/slideLayout" Target="../slideLayouts/slideLayout23.xml" /><Relationship Id="rId9" Type="http://schemas.openxmlformats.org/officeDocument/2006/relationships/slideLayout" Target="../slideLayouts/slideLayout24.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theme" Target="../theme/theme3.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bwMode="auto">
      <p:bgPr>
        <a:blipFill dpi="0" rotWithShape="0">
          <a:blip r:embed="rId16">
            <a:alphaModFix amt="53000"/>
          </a:blip>
          <a:stretch>
            <a:fillRect/>
          </a:stretch>
        </a:blipFill>
        <a:effectLst/>
      </p:bgPr>
    </p:bg>
    <p:spTree>
      <p:nvGrpSpPr>
        <p:cNvPr id="1" name=""/>
        <p:cNvGrpSpPr/>
        <p:nvPr/>
      </p:nvGrpSpPr>
      <p:grpSpPr>
        <a:xfrm>
          <a:off x="0" y="0"/>
          <a:ext cx="0" cy="0"/>
        </a:xfrm>
      </p:grpSpPr>
      <p:sp>
        <p:nvSpPr>
          <p:cNvPr id="7" name="矩形 6"/>
          <p:cNvSpPr/>
          <p:nvPr userDrawn="1"/>
        </p:nvSpPr>
        <p:spPr>
          <a:xfrm>
            <a:off x="372667" y="422275"/>
            <a:ext cx="8374856" cy="5854700"/>
          </a:xfrm>
          <a:prstGeom prst="rect">
            <a:avLst/>
          </a:prstGeom>
          <a:gradFill>
            <a:gsLst>
              <a:gs pos="0">
                <a:srgbClr val="F9F7EB">
                  <a:alpha val="75000"/>
                </a:srgbClr>
              </a:gs>
              <a:gs pos="51000">
                <a:srgbClr val="F9F7EB">
                  <a:alpha val="9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defRPr/>
            </a:pPr>
            <a:r>
              <a:rPr lang="zh-CN" altLang="en-US" sz="2400" noProof="1">
                <a:solidFill>
                  <a:schemeClr val="bg1"/>
                </a:solidFill>
                <a:latin typeface="字魂59号-创粗黑" panose="00000500000000000000" pitchFamily="2" charset="-122"/>
                <a:ea typeface="字魂59号-创粗黑" panose="00000500000000000000" pitchFamily="2" charset="-122"/>
              </a:rPr>
              <a:t>录</a:t>
            </a:r>
            <a:endParaRPr lang="zh-CN" altLang="en-US" sz="2400" noProof="1">
              <a:latin typeface="字魂59号-创粗黑" panose="00000500000000000000"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advClick="0">
    <p:random/>
  </p:transition>
  <p:timing/>
  <p:txStyles>
    <p:titleStyle>
      <a:lvl1pPr algn="l" rtl="0" eaLnBrk="0" fontAlgn="base" hangingPunct="0">
        <a:lnSpc>
          <a:spcPct val="90000"/>
        </a:lnSpc>
        <a:spcBef>
          <a:spcPct val="0"/>
        </a:spcBef>
        <a:spcAft>
          <a:spcPct val="0"/>
        </a:spcAft>
        <a:defRPr sz="4400" kern="1200">
          <a:solidFill>
            <a:schemeClr val="tx1"/>
          </a:solidFill>
          <a:latin typeface="字魂59号-创粗黑" panose="00000500000000000000" pitchFamily="2" charset="-122"/>
          <a:ea typeface="+mj-ea"/>
          <a:cs typeface="+mj-cs"/>
        </a:defRPr>
      </a:lvl1pPr>
      <a:lvl2pPr algn="l" rtl="0" eaLnBrk="0" fontAlgn="base" hangingPunct="0">
        <a:lnSpc>
          <a:spcPct val="90000"/>
        </a:lnSpc>
        <a:spcBef>
          <a:spcPct val="0"/>
        </a:spcBef>
        <a:spcAft>
          <a:spcPct val="0"/>
        </a:spcAft>
        <a:defRPr sz="4400">
          <a:solidFill>
            <a:schemeClr val="tx1"/>
          </a:solidFill>
          <a:latin typeface="字魂59号-创粗黑" panose="00000500000000000000" pitchFamily="2" charset="-122"/>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字魂59号-创粗黑" panose="00000500000000000000" pitchFamily="2" charset="-122"/>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字魂59号-创粗黑" panose="00000500000000000000" pitchFamily="2" charset="-122"/>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字魂59号-创粗黑" panose="00000500000000000000" pitchFamily="2" charset="-122"/>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字魂59号-创粗黑" panose="00000500000000000000" pitchFamily="2" charset="-122"/>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字魂59号-创粗黑" panose="00000500000000000000" pitchFamily="2" charset="-122"/>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字魂59号-创粗黑" panose="00000500000000000000" pitchFamily="2" charset="-122"/>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字魂59号-创粗黑" panose="00000500000000000000" pitchFamily="2" charset="-122"/>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字魂59号-创粗黑"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6">
            <a:lumMod val="20000"/>
            <a:lumOff val="80000"/>
            <a:alpha val="32000"/>
          </a:schemeClr>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997B5FA-0921-464F-AAE1-844C04324D75}" type="datetimeFigureOut">
              <a:rPr lang="zh-CN" altLang="en-US" smtClean="0"/>
              <a:t>2021/3/15</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457950" y="54040"/>
            <a:ext cx="1131217" cy="488880"/>
          </a:xfrm>
          <a:prstGeom prst="rect">
            <a:avLst/>
          </a:prstGeom>
        </p:spPr>
      </p:pic>
      <p:pic>
        <p:nvPicPr>
          <p:cNvPr id="8" name="图片 7"/>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7674008" y="170150"/>
            <a:ext cx="1107060" cy="325388"/>
          </a:xfrm>
          <a:prstGeom prst="rect">
            <a:avLst/>
          </a:prstGeom>
        </p:spPr>
      </p:pic>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Lst>
  <p:transition/>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accent6">
            <a:lumMod val="20000"/>
            <a:lumOff val="80000"/>
            <a:alpha val="32000"/>
          </a:schemeClr>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997B5FA-0921-464F-AAE1-844C04324D75}" type="datetimeFigureOut">
              <a:rPr lang="zh-CN" altLang="en-US" smtClean="0"/>
              <a:t>2021/3/15</a:t>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65CE74E-AB26-4998-AD42-012C4C1AD076}" type="slidenum">
              <a:rPr lang="zh-CN" altLang="en-US" smtClean="0"/>
              <a:t>‹#›</a:t>
            </a:fld>
            <a:endParaRPr lang="zh-CN" altLang="en-US"/>
          </a:p>
        </p:txBody>
      </p:sp>
      <p:pic>
        <p:nvPicPr>
          <p:cNvPr id="7" name="图片 6"/>
          <p:cNvPicPr>
            <a:picLocks noChangeAspect="1"/>
          </p:cNvPicPr>
          <p:nvPr userDrawn="1"/>
        </p:nvPicPr>
        <p:blipFill>
          <a:blip r:embed="rId2"/>
          <a:stretch>
            <a:fillRect/>
          </a:stretch>
        </p:blipFill>
        <p:spPr>
          <a:xfrm>
            <a:off x="6457950" y="54040"/>
            <a:ext cx="1131217" cy="488880"/>
          </a:xfrm>
          <a:prstGeom prst="rect">
            <a:avLst/>
          </a:prstGeom>
        </p:spPr>
      </p:pic>
      <p:pic>
        <p:nvPicPr>
          <p:cNvPr id="8" name="图片 7"/>
          <p:cNvPicPr>
            <a:picLocks noChangeAspect="1"/>
          </p:cNvPicPr>
          <p:nvPr userDrawn="1"/>
        </p:nvPicPr>
        <p:blipFill>
          <a:blip r:embed="rId3"/>
          <a:stretch>
            <a:fillRect/>
          </a:stretch>
        </p:blipFill>
        <p:spPr>
          <a:xfrm>
            <a:off x="7674008" y="170150"/>
            <a:ext cx="1107060" cy="325388"/>
          </a:xfrm>
          <a:prstGeom prst="rect">
            <a:avLst/>
          </a:prstGeom>
        </p:spPr>
      </p:pic>
    </p:spTree>
  </p:cSld>
  <p:clrMap bg1="lt1" tx1="dk1" bg2="lt2" tx2="dk2" accent1="accent1" accent2="accent2" accent3="accent3" accent4="accent4" accent5="accent5" accent6="accent6" hlink="hlink" folHlink="folHlink"/>
  <p:sldLayoutIdLst>
    <p:sldLayoutId id="2147483680" r:id="rId1"/>
  </p:sldLayoutIdLst>
  <p:transition/>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5.xml" /><Relationship Id="rId2" Type="http://schemas.openxmlformats.org/officeDocument/2006/relationships/notesSlide" Target="../notesSlides/notesSlide1.xml" /><Relationship Id="rId3" Type="http://schemas.openxmlformats.org/officeDocument/2006/relationships/image" Target="../media/image7.png" /><Relationship Id="rId4" Type="http://schemas.openxmlformats.org/officeDocument/2006/relationships/image" Target="../media/image8.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4.png" /><Relationship Id="rId3" Type="http://schemas.openxmlformats.org/officeDocument/2006/relationships/image" Target="../media/image13.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5.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6.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7.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8.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0.xml" /><Relationship Id="rId2" Type="http://schemas.openxmlformats.org/officeDocument/2006/relationships/notesSlide" Target="../notesSlides/notesSlide2.xml" /><Relationship Id="rId3" Type="http://schemas.openxmlformats.org/officeDocument/2006/relationships/tags" Target="../tags/tag4.xml" /><Relationship Id="rId4" Type="http://schemas.openxmlformats.org/officeDocument/2006/relationships/tags" Target="../tags/tag5.xml" /><Relationship Id="rId5" Type="http://schemas.openxmlformats.org/officeDocument/2006/relationships/image" Target="../media/image9.png" /><Relationship Id="rId6" Type="http://schemas.openxmlformats.org/officeDocument/2006/relationships/tags" Target="../tags/tag6.xml" /><Relationship Id="rId7" Type="http://schemas.openxmlformats.org/officeDocument/2006/relationships/tags" Target="../tags/tag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9.pn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png" /><Relationship Id="rId3" Type="http://schemas.openxmlformats.org/officeDocument/2006/relationships/image" Target="../media/image11.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2.png" /><Relationship Id="rId3" Type="http://schemas.openxmlformats.org/officeDocument/2006/relationships/image" Target="../media/image13.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8434" name="图片 10" descr="图片1"/>
          <p:cNvPicPr>
            <a:picLocks noChangeAspect="1" noChangeArrowheads="1"/>
          </p:cNvPicPr>
          <p:nvPr/>
        </p:nvPicPr>
        <p:blipFill>
          <a:blip r:embed="rId3"/>
          <a:srcRect l="9171" r="12922"/>
          <a:stretch>
            <a:fillRect/>
          </a:stretch>
        </p:blipFill>
        <p:spPr bwMode="auto">
          <a:xfrm>
            <a:off x="-438150" y="-36830"/>
            <a:ext cx="9582150" cy="6907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椭圆 11"/>
          <p:cNvSpPr/>
          <p:nvPr/>
        </p:nvSpPr>
        <p:spPr>
          <a:xfrm>
            <a:off x="1805940" y="753110"/>
            <a:ext cx="5310505" cy="5188585"/>
          </a:xfrm>
          <a:prstGeom prst="ellipse">
            <a:avLst/>
          </a:prstGeom>
          <a:gradFill>
            <a:gsLst>
              <a:gs pos="0">
                <a:srgbClr val="F9F7EB">
                  <a:alpha val="0"/>
                </a:srgbClr>
              </a:gs>
              <a:gs pos="51000">
                <a:srgbClr val="F9F7EB"/>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latin typeface="字魂59号-创粗黑" panose="00000500000000000000" pitchFamily="2" charset="-122"/>
            </a:endParaRPr>
          </a:p>
        </p:txBody>
      </p:sp>
      <p:pic>
        <p:nvPicPr>
          <p:cNvPr id="2" name="图片 1"/>
          <p:cNvPicPr>
            <a:picLocks noChangeAspect="1" noChangeArrowheads="1"/>
          </p:cNvPicPr>
          <p:nvPr/>
        </p:nvPicPr>
        <p:blipFill>
          <a:blip r:embed="rId4"/>
          <a:stretch>
            <a:fillRect/>
          </a:stretch>
        </p:blipFill>
        <p:spPr bwMode="auto">
          <a:xfrm>
            <a:off x="6686551" y="4359593"/>
            <a:ext cx="1762125" cy="190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文本框 3"/>
          <p:cNvSpPr txBox="1"/>
          <p:nvPr/>
        </p:nvSpPr>
        <p:spPr>
          <a:xfrm>
            <a:off x="2070735" y="2416810"/>
            <a:ext cx="4564380" cy="1861185"/>
          </a:xfrm>
          <a:prstGeom prst="rect">
            <a:avLst/>
          </a:prstGeom>
          <a:noFill/>
        </p:spPr>
        <p:txBody>
          <a:bodyPr wrap="none" rtlCol="0">
            <a:spAutoFit/>
          </a:bodyPr>
          <a:lstStyle/>
          <a:p>
            <a:r>
              <a:rPr lang="zh-CN" altLang="en-US" sz="11500">
                <a:latin typeface="汉仪青云简" panose="00020600040101010101" charset="-122"/>
                <a:ea typeface="汉仪青云简" panose="00020600040101010101" charset="-122"/>
              </a:rPr>
              <a:t>说木叶</a:t>
            </a:r>
          </a:p>
        </p:txBody>
      </p:sp>
      <p:sp>
        <p:nvSpPr>
          <p:cNvPr id="5" name="文本框 4"/>
          <p:cNvSpPr txBox="1"/>
          <p:nvPr/>
        </p:nvSpPr>
        <p:spPr>
          <a:xfrm>
            <a:off x="5329555" y="4196715"/>
            <a:ext cx="995680" cy="583565"/>
          </a:xfrm>
          <a:prstGeom prst="rect">
            <a:avLst/>
          </a:prstGeom>
          <a:noFill/>
        </p:spPr>
        <p:txBody>
          <a:bodyPr wrap="none" rtlCol="0">
            <a:spAutoFit/>
          </a:bodyPr>
          <a:lstStyle/>
          <a:p>
            <a:r>
              <a:rPr lang="zh-CN" altLang="en-US" sz="3200"/>
              <a:t>林庚</a:t>
            </a:r>
          </a:p>
        </p:txBody>
      </p:sp>
    </p:spTree>
  </p:cSld>
  <p:clrMapOvr>
    <a:masterClrMapping/>
  </p:clrMapOvr>
  <p:transition spd="slow"/>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rcRect r="19021"/>
          <a:stretch>
            <a:fillRect/>
          </a:stretch>
        </p:blipFill>
        <p:spPr>
          <a:xfrm>
            <a:off x="4187825" y="661035"/>
            <a:ext cx="4250690" cy="3500120"/>
          </a:xfrm>
          <a:prstGeom prst="rect">
            <a:avLst/>
          </a:prstGeom>
        </p:spPr>
      </p:pic>
      <p:pic>
        <p:nvPicPr>
          <p:cNvPr id="4" name="图片 3"/>
          <p:cNvPicPr>
            <a:picLocks noChangeAspect="1"/>
          </p:cNvPicPr>
          <p:nvPr/>
        </p:nvPicPr>
        <p:blipFill>
          <a:blip r:embed="rId3"/>
          <a:stretch>
            <a:fillRect/>
          </a:stretch>
        </p:blipFill>
        <p:spPr>
          <a:xfrm>
            <a:off x="755650" y="661035"/>
            <a:ext cx="2987675" cy="4069715"/>
          </a:xfrm>
          <a:prstGeom prst="rect">
            <a:avLst/>
          </a:prstGeom>
        </p:spPr>
      </p:pic>
      <p:sp>
        <p:nvSpPr>
          <p:cNvPr id="3" name="文本框 2"/>
          <p:cNvSpPr txBox="1"/>
          <p:nvPr/>
        </p:nvSpPr>
        <p:spPr>
          <a:xfrm>
            <a:off x="440690" y="4801870"/>
            <a:ext cx="8581390" cy="1568450"/>
          </a:xfrm>
          <a:prstGeom prst="rect">
            <a:avLst/>
          </a:prstGeom>
          <a:noFill/>
        </p:spPr>
        <p:txBody>
          <a:bodyPr wrap="square" rtlCol="0" anchor="t">
            <a:spAutoFit/>
          </a:bodyPr>
          <a:lstStyle/>
          <a:p>
            <a:r>
              <a:rPr lang="zh-CN" altLang="en-US" sz="2400" b="1"/>
              <a:t>“木叶”所以是属于风的而不是属于雨的，属于爽朗的晴空而不属于沉沉的阴天；这是一个典型的清秋的性格。至于“落木”呢，则比“木叶”还更显得空阔，它连“叶”这一字所保留下的一点绵密之意也洗净了：</a:t>
            </a:r>
          </a:p>
        </p:txBody>
      </p:sp>
    </p:spTree>
  </p:cSld>
  <p:clrMapOvr>
    <a:masterClrMapping/>
  </p:clrMapOvr>
  <p:transition spd="slow">
    <p:random/>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文本框 1"/>
          <p:cNvSpPr txBox="1"/>
          <p:nvPr/>
        </p:nvSpPr>
        <p:spPr>
          <a:xfrm>
            <a:off x="370205" y="2041525"/>
            <a:ext cx="8403590" cy="1753235"/>
          </a:xfrm>
          <a:prstGeom prst="rect">
            <a:avLst/>
          </a:prstGeom>
          <a:noFill/>
        </p:spPr>
        <p:txBody>
          <a:bodyPr wrap="square" rtlCol="0" anchor="t">
            <a:spAutoFit/>
          </a:bodyPr>
          <a:lstStyle/>
          <a:p>
            <a:r>
              <a:rPr lang="zh-CN" altLang="en-US" sz="3600" b="1"/>
              <a:t>结论——</a:t>
            </a:r>
          </a:p>
          <a:p>
            <a:r>
              <a:rPr lang="zh-CN" altLang="en-US" sz="3600" b="1"/>
              <a:t>“木叶”与“树叶”在艺术领域有巨大差别；诗歌语言具有暗示性。</a:t>
            </a:r>
          </a:p>
        </p:txBody>
      </p:sp>
    </p:spTree>
  </p:cSld>
  <p:clrMapOvr>
    <a:masterClrMapping/>
  </p:clrMapOvr>
  <p:transition spd="slow">
    <p:random/>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文本框 1"/>
          <p:cNvSpPr txBox="1"/>
          <p:nvPr/>
        </p:nvSpPr>
        <p:spPr>
          <a:xfrm>
            <a:off x="388620" y="641985"/>
            <a:ext cx="8367395" cy="5573395"/>
          </a:xfrm>
          <a:prstGeom prst="rect">
            <a:avLst/>
          </a:prstGeom>
          <a:noFill/>
        </p:spPr>
        <p:txBody>
          <a:bodyPr wrap="square" rtlCol="0" anchor="t">
            <a:spAutoFit/>
          </a:bodyPr>
          <a:lstStyle/>
          <a:p>
            <a:pPr>
              <a:lnSpc>
                <a:spcPct val="110000"/>
              </a:lnSpc>
            </a:pPr>
            <a:r>
              <a:rPr lang="zh-CN" altLang="en-US" sz="3600">
                <a:latin typeface="黑体" panose="02010609060101010101" charset="-122"/>
                <a:ea typeface="黑体" panose="02010609060101010101" charset="-122"/>
              </a:rPr>
              <a:t>【高考链接】把握常考成语的含义</a:t>
            </a:r>
          </a:p>
          <a:p>
            <a:pPr>
              <a:lnSpc>
                <a:spcPct val="110000"/>
              </a:lnSpc>
            </a:pPr>
            <a:endParaRPr lang="zh-CN" altLang="en-US" sz="3600">
              <a:latin typeface="黑体" panose="02010609060101010101" charset="-122"/>
              <a:ea typeface="黑体" panose="02010609060101010101" charset="-122"/>
            </a:endParaRPr>
          </a:p>
          <a:p>
            <a:pPr>
              <a:lnSpc>
                <a:spcPct val="110000"/>
              </a:lnSpc>
            </a:pPr>
            <a:r>
              <a:rPr lang="zh-CN" altLang="en-US" sz="3600" b="1">
                <a:solidFill>
                  <a:srgbClr val="FF0000"/>
                </a:solidFill>
                <a:latin typeface="黑体" panose="02010609060101010101" charset="-122"/>
                <a:ea typeface="黑体" panose="02010609060101010101" charset="-122"/>
              </a:rPr>
              <a:t>一字之差：</a:t>
            </a:r>
            <a:r>
              <a:rPr lang="zh-CN" altLang="en-US" sz="3600">
                <a:noFill/>
                <a:latin typeface="黑体" panose="02010609060101010101" charset="-122"/>
                <a:ea typeface="黑体" panose="02010609060101010101" charset="-122"/>
              </a:rPr>
              <a:t>原意是只相差一个字，用来比喻相差的很少。</a:t>
            </a:r>
            <a:endParaRPr lang="zh-CN" altLang="en-US" sz="3600">
              <a:latin typeface="黑体" panose="02010609060101010101" charset="-122"/>
              <a:ea typeface="黑体" panose="02010609060101010101" charset="-122"/>
            </a:endParaRPr>
          </a:p>
          <a:p>
            <a:pPr>
              <a:lnSpc>
                <a:spcPct val="110000"/>
              </a:lnSpc>
            </a:pPr>
            <a:r>
              <a:rPr lang="zh-CN" altLang="en-US" sz="3600" b="1">
                <a:solidFill>
                  <a:srgbClr val="FF0000"/>
                </a:solidFill>
                <a:latin typeface="黑体" panose="02010609060101010101" charset="-122"/>
                <a:ea typeface="黑体" panose="02010609060101010101" charset="-122"/>
              </a:rPr>
              <a:t>相去无几：</a:t>
            </a:r>
            <a:r>
              <a:rPr lang="zh-CN" altLang="en-US" sz="3600">
                <a:noFill/>
                <a:latin typeface="黑体" panose="02010609060101010101" charset="-122"/>
                <a:ea typeface="黑体" panose="02010609060101010101" charset="-122"/>
              </a:rPr>
              <a:t>两者之间距离不远或者差别不大。</a:t>
            </a:r>
          </a:p>
          <a:p>
            <a:pPr>
              <a:lnSpc>
                <a:spcPct val="110000"/>
              </a:lnSpc>
            </a:pPr>
            <a:r>
              <a:rPr lang="zh-CN" altLang="en-US" sz="3600" b="1">
                <a:solidFill>
                  <a:srgbClr val="FF0000"/>
                </a:solidFill>
                <a:latin typeface="黑体" panose="02010609060101010101" charset="-122"/>
                <a:ea typeface="黑体" panose="02010609060101010101" charset="-122"/>
              </a:rPr>
              <a:t>一字千金：</a:t>
            </a:r>
            <a:r>
              <a:rPr lang="zh-CN" altLang="en-US" sz="3600">
                <a:noFill/>
                <a:latin typeface="黑体" panose="02010609060101010101" charset="-122"/>
                <a:ea typeface="黑体" panose="02010609060101010101" charset="-122"/>
              </a:rPr>
              <a:t>称赞文辞精妙，不可更改。</a:t>
            </a:r>
            <a:endParaRPr lang="zh-CN" altLang="en-US" sz="3600">
              <a:latin typeface="黑体" panose="02010609060101010101" charset="-122"/>
              <a:ea typeface="黑体" panose="02010609060101010101" charset="-122"/>
            </a:endParaRPr>
          </a:p>
          <a:p>
            <a:pPr>
              <a:lnSpc>
                <a:spcPct val="110000"/>
              </a:lnSpc>
            </a:pPr>
            <a:r>
              <a:rPr lang="zh-CN" altLang="en-US" sz="3600" b="1">
                <a:solidFill>
                  <a:srgbClr val="FF0000"/>
                </a:solidFill>
                <a:latin typeface="黑体" panose="02010609060101010101" charset="-122"/>
                <a:ea typeface="黑体" panose="02010609060101010101" charset="-122"/>
              </a:rPr>
              <a:t>一字千里：</a:t>
            </a:r>
            <a:r>
              <a:rPr lang="zh-CN" altLang="en-US" sz="3600">
                <a:noFill/>
                <a:latin typeface="黑体" panose="02010609060101010101" charset="-122"/>
                <a:ea typeface="黑体" panose="02010609060101010101" charset="-122"/>
              </a:rPr>
              <a:t>在某句话中，只有一个字的差别，表达出的意蕴却相差很大。</a:t>
            </a:r>
          </a:p>
        </p:txBody>
      </p:sp>
    </p:spTree>
  </p:cSld>
  <p:clrMapOvr>
    <a:masterClrMapping/>
  </p:clrMapOvr>
  <p:transition spd="slow">
    <p:random/>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文本框 1"/>
          <p:cNvSpPr txBox="1"/>
          <p:nvPr/>
        </p:nvSpPr>
        <p:spPr>
          <a:xfrm>
            <a:off x="388620" y="642620"/>
            <a:ext cx="8367395" cy="5573395"/>
          </a:xfrm>
          <a:prstGeom prst="rect">
            <a:avLst/>
          </a:prstGeom>
          <a:noFill/>
        </p:spPr>
        <p:txBody>
          <a:bodyPr wrap="square" rtlCol="0" anchor="t">
            <a:spAutoFit/>
          </a:bodyPr>
          <a:lstStyle/>
          <a:p>
            <a:pPr>
              <a:lnSpc>
                <a:spcPct val="110000"/>
              </a:lnSpc>
            </a:pPr>
            <a:r>
              <a:rPr lang="zh-CN" altLang="en-US" sz="3600">
                <a:latin typeface="黑体" panose="02010609060101010101" charset="-122"/>
                <a:ea typeface="黑体" panose="02010609060101010101" charset="-122"/>
              </a:rPr>
              <a:t>【高考链接】把握常考成语的含义</a:t>
            </a:r>
          </a:p>
          <a:p>
            <a:pPr>
              <a:lnSpc>
                <a:spcPct val="110000"/>
              </a:lnSpc>
            </a:pPr>
            <a:endParaRPr lang="zh-CN" altLang="en-US" sz="3600">
              <a:latin typeface="黑体" panose="02010609060101010101" charset="-122"/>
              <a:ea typeface="黑体" panose="02010609060101010101" charset="-122"/>
            </a:endParaRPr>
          </a:p>
          <a:p>
            <a:pPr>
              <a:lnSpc>
                <a:spcPct val="110000"/>
              </a:lnSpc>
            </a:pPr>
            <a:r>
              <a:rPr lang="zh-CN" altLang="en-US" sz="3600" b="1">
                <a:solidFill>
                  <a:srgbClr val="FF0000"/>
                </a:solidFill>
                <a:latin typeface="黑体" panose="02010609060101010101" charset="-122"/>
                <a:ea typeface="黑体" panose="02010609060101010101" charset="-122"/>
              </a:rPr>
              <a:t>一字之差：</a:t>
            </a:r>
            <a:r>
              <a:rPr lang="zh-CN" altLang="en-US" sz="3600">
                <a:latin typeface="黑体" panose="02010609060101010101" charset="-122"/>
                <a:ea typeface="黑体" panose="02010609060101010101" charset="-122"/>
              </a:rPr>
              <a:t>原意是只相差一个字，用来比喻相差的很少。</a:t>
            </a:r>
          </a:p>
          <a:p>
            <a:pPr>
              <a:lnSpc>
                <a:spcPct val="110000"/>
              </a:lnSpc>
            </a:pPr>
            <a:r>
              <a:rPr lang="zh-CN" altLang="en-US" sz="3600" b="1">
                <a:solidFill>
                  <a:srgbClr val="FF0000"/>
                </a:solidFill>
                <a:latin typeface="黑体" panose="02010609060101010101" charset="-122"/>
                <a:ea typeface="黑体" panose="02010609060101010101" charset="-122"/>
              </a:rPr>
              <a:t>相去无几：</a:t>
            </a:r>
            <a:r>
              <a:rPr lang="zh-CN" altLang="en-US" sz="3600">
                <a:latin typeface="黑体" panose="02010609060101010101" charset="-122"/>
                <a:ea typeface="黑体" panose="02010609060101010101" charset="-122"/>
              </a:rPr>
              <a:t>两者之间距离不远或者差别不大。</a:t>
            </a:r>
          </a:p>
          <a:p>
            <a:pPr>
              <a:lnSpc>
                <a:spcPct val="110000"/>
              </a:lnSpc>
            </a:pPr>
            <a:r>
              <a:rPr lang="zh-CN" altLang="en-US" sz="3600" b="1">
                <a:solidFill>
                  <a:srgbClr val="FF0000"/>
                </a:solidFill>
                <a:latin typeface="黑体" panose="02010609060101010101" charset="-122"/>
                <a:ea typeface="黑体" panose="02010609060101010101" charset="-122"/>
              </a:rPr>
              <a:t>一字千金：</a:t>
            </a:r>
            <a:r>
              <a:rPr lang="zh-CN" altLang="en-US" sz="3600">
                <a:latin typeface="黑体" panose="02010609060101010101" charset="-122"/>
                <a:ea typeface="黑体" panose="02010609060101010101" charset="-122"/>
              </a:rPr>
              <a:t>称赞文辞精妙，不可更改。</a:t>
            </a:r>
          </a:p>
          <a:p>
            <a:pPr>
              <a:lnSpc>
                <a:spcPct val="110000"/>
              </a:lnSpc>
            </a:pPr>
            <a:r>
              <a:rPr lang="zh-CN" altLang="en-US" sz="3600" b="1">
                <a:solidFill>
                  <a:srgbClr val="FF0000"/>
                </a:solidFill>
                <a:latin typeface="黑体" panose="02010609060101010101" charset="-122"/>
                <a:ea typeface="黑体" panose="02010609060101010101" charset="-122"/>
              </a:rPr>
              <a:t>一字千里：</a:t>
            </a:r>
            <a:r>
              <a:rPr lang="zh-CN" altLang="en-US" sz="3600">
                <a:latin typeface="黑体" panose="02010609060101010101" charset="-122"/>
                <a:ea typeface="黑体" panose="02010609060101010101" charset="-122"/>
              </a:rPr>
              <a:t>在某句话中，只有一个字的差别，表达出的意蕴却相差很大。</a:t>
            </a:r>
          </a:p>
        </p:txBody>
      </p:sp>
    </p:spTree>
  </p:cSld>
  <p:clrMapOvr>
    <a:masterClrMapping/>
  </p:clrMapOvr>
  <p:transition spd="slow">
    <p:random/>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noFill/>
        <a:effectLst/>
      </p:bgPr>
    </p:bg>
    <p:spTree>
      <p:nvGrpSpPr>
        <p:cNvPr id="1" name=""/>
        <p:cNvGrpSpPr/>
        <p:nvPr/>
      </p:nvGrpSpPr>
      <p:grpSpPr>
        <a:xfrm>
          <a:off x="0" y="0"/>
          <a:ext cx="0" cy="0"/>
        </a:xfrm>
      </p:grpSpPr>
      <p:sp>
        <p:nvSpPr>
          <p:cNvPr id="2" name="标题 1"/>
          <p:cNvSpPr>
            <a:spLocks noGrp="1"/>
          </p:cNvSpPr>
          <p:nvPr>
            <p:ph type="title"/>
          </p:nvPr>
        </p:nvSpPr>
        <p:spPr>
          <a:xfrm>
            <a:off x="256540" y="372110"/>
            <a:ext cx="8631555" cy="3133090"/>
          </a:xfrm>
        </p:spPr>
        <p:txBody>
          <a:bodyPr/>
          <a:lstStyle/>
          <a:p>
            <a:pPr>
              <a:lnSpc>
                <a:spcPct val="110000"/>
              </a:lnSpc>
            </a:pPr>
            <a:r>
              <a:rPr lang="zh-CN" altLang="en-US" sz="3200"/>
              <a:t>三、拓展延伸</a:t>
            </a:r>
            <a:br>
              <a:rPr lang="zh-CN" altLang="en-US" sz="3200"/>
            </a:br>
            <a:r>
              <a:rPr lang="zh-CN" altLang="en-US" sz="3200"/>
              <a:t>“树叶”与“木叶”不过一字之差，在艺术形象领域的差别却一字千里，这种一字千里的差别在中国古典诗歌中十分常见。下面就分析诗人为何钟爱“落红”“落英”而很少用“落花”的原因。</a:t>
            </a:r>
          </a:p>
        </p:txBody>
      </p:sp>
      <p:pic>
        <p:nvPicPr>
          <p:cNvPr id="3" name="图片 2"/>
          <p:cNvPicPr>
            <a:picLocks noChangeAspect="1"/>
          </p:cNvPicPr>
          <p:nvPr/>
        </p:nvPicPr>
        <p:blipFill>
          <a:blip r:embed="rId2"/>
          <a:srcRect t="-276" b="276"/>
          <a:stretch>
            <a:fillRect/>
          </a:stretch>
        </p:blipFill>
        <p:spPr>
          <a:xfrm>
            <a:off x="2049145" y="3505200"/>
            <a:ext cx="5046980" cy="3149600"/>
          </a:xfrm>
          <a:prstGeom prst="roundRect">
            <a:avLst/>
          </a:prstGeom>
        </p:spPr>
      </p:pic>
    </p:spTree>
  </p:cSld>
  <p:clrMapOvr>
    <a:masterClrMapping/>
  </p:clrMapOvr>
  <p:transition spd="slow">
    <p:random/>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noFill/>
        <a:effectLst/>
      </p:bgPr>
    </p:bg>
    <p:spTree>
      <p:nvGrpSpPr>
        <p:cNvPr id="1" name=""/>
        <p:cNvGrpSpPr/>
        <p:nvPr/>
      </p:nvGrpSpPr>
      <p:grpSpPr>
        <a:xfrm>
          <a:off x="0" y="0"/>
          <a:ext cx="0" cy="0"/>
        </a:xfrm>
      </p:grpSpPr>
      <p:sp>
        <p:nvSpPr>
          <p:cNvPr id="2" name="标题 1"/>
          <p:cNvSpPr>
            <a:spLocks noGrp="1"/>
          </p:cNvSpPr>
          <p:nvPr>
            <p:ph type="title"/>
          </p:nvPr>
        </p:nvSpPr>
        <p:spPr>
          <a:xfrm>
            <a:off x="379095" y="711200"/>
            <a:ext cx="5417185" cy="5913120"/>
          </a:xfrm>
        </p:spPr>
        <p:txBody>
          <a:bodyPr/>
          <a:lstStyle/>
          <a:p>
            <a:pPr lvl="0">
              <a:lnSpc>
                <a:spcPct val="100000"/>
              </a:lnSpc>
            </a:pPr>
            <a:r>
              <a:rPr lang="zh-CN" altLang="en-US"/>
              <a:t>“落英”“落红”也就是“落花”之意，在古诗歌中</a:t>
            </a:r>
            <a:r>
              <a:rPr lang="zh-CN" altLang="en-US">
                <a:solidFill>
                  <a:srgbClr val="FF0000"/>
                </a:solidFill>
              </a:rPr>
              <a:t>“落英”</a:t>
            </a:r>
            <a:r>
              <a:rPr lang="zh-CN" altLang="en-US"/>
              <a:t>出现的情况不少，《全唐诗》约有16句，《全宋诗》中约有36句，而《全宋词》就约有26句，但其中也有个别句“落英”不是做“落花”的意思。</a:t>
            </a:r>
          </a:p>
        </p:txBody>
      </p:sp>
      <p:pic>
        <p:nvPicPr>
          <p:cNvPr id="3" name="图片 2"/>
          <p:cNvPicPr>
            <a:picLocks noChangeAspect="1"/>
          </p:cNvPicPr>
          <p:nvPr/>
        </p:nvPicPr>
        <p:blipFill>
          <a:blip r:embed="rId2"/>
          <a:stretch>
            <a:fillRect/>
          </a:stretch>
        </p:blipFill>
        <p:spPr>
          <a:xfrm>
            <a:off x="5796280" y="1333500"/>
            <a:ext cx="2794000" cy="4191000"/>
          </a:xfrm>
          <a:prstGeom prst="rect">
            <a:avLst/>
          </a:prstGeom>
        </p:spPr>
      </p:pic>
    </p:spTree>
  </p:cSld>
  <p:clrMapOvr>
    <a:masterClrMapping/>
  </p:clrMapOvr>
  <p:transition spd="slow">
    <p:random/>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noFill/>
        <a:effectLst/>
      </p:bgPr>
    </p:bg>
    <p:spTree>
      <p:nvGrpSpPr>
        <p:cNvPr id="1" name=""/>
        <p:cNvGrpSpPr/>
        <p:nvPr/>
      </p:nvGrpSpPr>
      <p:grpSpPr>
        <a:xfrm>
          <a:off x="0" y="0"/>
          <a:ext cx="0" cy="0"/>
        </a:xfrm>
      </p:grpSpPr>
      <p:sp>
        <p:nvSpPr>
          <p:cNvPr id="2" name="标题 1"/>
          <p:cNvSpPr>
            <a:spLocks noGrp="1"/>
          </p:cNvSpPr>
          <p:nvPr>
            <p:ph type="title"/>
          </p:nvPr>
        </p:nvSpPr>
        <p:spPr>
          <a:xfrm>
            <a:off x="379095" y="375285"/>
            <a:ext cx="8549640" cy="5913120"/>
          </a:xfrm>
        </p:spPr>
        <p:txBody>
          <a:bodyPr/>
          <a:lstStyle/>
          <a:p>
            <a:pPr lvl="0">
              <a:lnSpc>
                <a:spcPct val="100000"/>
              </a:lnSpc>
            </a:pPr>
            <a:r>
              <a:rPr lang="zh-CN" altLang="en-US"/>
              <a:t>宋代诗人欧阳修的《暮春门有感》“春事已烂漫，</a:t>
            </a:r>
            <a:r>
              <a:rPr lang="zh-CN" altLang="en-US">
                <a:solidFill>
                  <a:srgbClr val="FF0000"/>
                </a:solidFill>
              </a:rPr>
              <a:t>落英</a:t>
            </a:r>
            <a:r>
              <a:rPr lang="zh-CN" altLang="en-US"/>
              <a:t>渐飘扬”。</a:t>
            </a:r>
            <a:br>
              <a:rPr lang="zh-CN" altLang="en-US"/>
            </a:br>
            <a:r>
              <a:rPr lang="zh-CN" altLang="en-US"/>
              <a:t>陆游《山居食每不肉戏作》“秋来更有堪夸处，日傍东篱拾</a:t>
            </a:r>
            <a:r>
              <a:rPr lang="zh-CN" altLang="en-US">
                <a:solidFill>
                  <a:srgbClr val="FF0000"/>
                </a:solidFill>
              </a:rPr>
              <a:t>落英</a:t>
            </a:r>
            <a:r>
              <a:rPr lang="zh-CN" altLang="en-US"/>
              <a:t>。”</a:t>
            </a:r>
            <a:br>
              <a:rPr lang="zh-CN" altLang="en-US"/>
            </a:br>
            <a:r>
              <a:rPr lang="zh-CN" altLang="en-US"/>
              <a:t>秦观《如梦令》“桃李不禁风,回首</a:t>
            </a:r>
            <a:r>
              <a:rPr lang="zh-CN" altLang="en-US">
                <a:solidFill>
                  <a:srgbClr val="FF0000"/>
                </a:solidFill>
              </a:rPr>
              <a:t>落英</a:t>
            </a:r>
            <a:r>
              <a:rPr lang="zh-CN" altLang="en-US"/>
              <a:t>无限”</a:t>
            </a:r>
            <a:br>
              <a:rPr lang="zh-CN" altLang="en-US"/>
            </a:br>
            <a:r>
              <a:rPr lang="zh-CN" altLang="en-US"/>
              <a:t>晏几道《浣溪沙》“凉月送归思往事，</a:t>
            </a:r>
            <a:r>
              <a:rPr lang="zh-CN" altLang="en-US">
                <a:solidFill>
                  <a:srgbClr val="FF0000"/>
                </a:solidFill>
              </a:rPr>
              <a:t>落英</a:t>
            </a:r>
            <a:r>
              <a:rPr lang="zh-CN" altLang="en-US"/>
              <a:t>飘去起新愁</a:t>
            </a:r>
            <a:r>
              <a:rPr lang="en-US" altLang="zh-CN"/>
              <a:t>”</a:t>
            </a:r>
            <a:r>
              <a:rPr lang="zh-CN" altLang="en-US"/>
              <a:t> </a:t>
            </a:r>
          </a:p>
        </p:txBody>
      </p:sp>
    </p:spTree>
  </p:cSld>
  <p:clrMapOvr>
    <a:masterClrMapping/>
  </p:clrMapOvr>
  <p:transition spd="slow">
    <p:random/>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bg>
      <p:bgPr>
        <a:noFill/>
        <a:effectLst/>
      </p:bgPr>
    </p:bg>
    <p:spTree>
      <p:nvGrpSpPr>
        <p:cNvPr id="1" name=""/>
        <p:cNvGrpSpPr/>
        <p:nvPr/>
      </p:nvGrpSpPr>
      <p:grpSpPr>
        <a:xfrm>
          <a:off x="0" y="0"/>
          <a:ext cx="0" cy="0"/>
        </a:xfrm>
      </p:grpSpPr>
      <p:sp>
        <p:nvSpPr>
          <p:cNvPr id="2" name="标题 1"/>
          <p:cNvSpPr>
            <a:spLocks noGrp="1"/>
          </p:cNvSpPr>
          <p:nvPr>
            <p:ph type="title"/>
          </p:nvPr>
        </p:nvSpPr>
        <p:spPr>
          <a:xfrm>
            <a:off x="318135" y="375285"/>
            <a:ext cx="5681980" cy="5913120"/>
          </a:xfrm>
        </p:spPr>
        <p:txBody>
          <a:bodyPr/>
          <a:lstStyle/>
          <a:p>
            <a:pPr lvl="0">
              <a:lnSpc>
                <a:spcPct val="90000"/>
              </a:lnSpc>
            </a:pPr>
            <a:r>
              <a:rPr lang="zh-CN" altLang="en-US"/>
              <a:t>以“</a:t>
            </a:r>
            <a:r>
              <a:rPr lang="zh-CN" altLang="en-US">
                <a:solidFill>
                  <a:srgbClr val="FF0000"/>
                </a:solidFill>
              </a:rPr>
              <a:t>落红</a:t>
            </a:r>
            <a:r>
              <a:rPr lang="zh-CN" altLang="en-US"/>
              <a:t>”表落花意的也不胜枚举，《全唐诗》中约26处，仅《全宋词》中就约有91处</a:t>
            </a:r>
            <a:r>
              <a:rPr lang="en-US" altLang="zh-CN"/>
              <a:t>.</a:t>
            </a:r>
            <a:br>
              <a:rPr lang="en-US" altLang="zh-CN"/>
            </a:br>
            <a:r>
              <a:rPr lang="zh-CN" altLang="en-US"/>
              <a:t>如：张先《天仙子》“风不定，人初静，明日</a:t>
            </a:r>
            <a:r>
              <a:rPr lang="zh-CN" altLang="en-US">
                <a:solidFill>
                  <a:srgbClr val="FF0000"/>
                </a:solidFill>
              </a:rPr>
              <a:t>落红</a:t>
            </a:r>
            <a:r>
              <a:rPr lang="zh-CN" altLang="en-US"/>
              <a:t>应满径，苏轼《水龙吟》“不恨此花飞尽，恨西园、</a:t>
            </a:r>
            <a:r>
              <a:rPr lang="zh-CN" altLang="en-US">
                <a:solidFill>
                  <a:srgbClr val="FF0000"/>
                </a:solidFill>
              </a:rPr>
              <a:t>落红</a:t>
            </a:r>
            <a:r>
              <a:rPr lang="zh-CN" altLang="en-US"/>
              <a:t>难缀”，龚自珍《己亥杂诗》“</a:t>
            </a:r>
            <a:r>
              <a:rPr lang="zh-CN" altLang="en-US">
                <a:solidFill>
                  <a:srgbClr val="FF0000"/>
                </a:solidFill>
              </a:rPr>
              <a:t>落红</a:t>
            </a:r>
            <a:r>
              <a:rPr lang="zh-CN" altLang="en-US"/>
              <a:t>不是无情物，化作春泥更护花”等。</a:t>
            </a:r>
          </a:p>
        </p:txBody>
      </p:sp>
      <p:pic>
        <p:nvPicPr>
          <p:cNvPr id="3" name="图片 2"/>
          <p:cNvPicPr>
            <a:picLocks noChangeAspect="1"/>
          </p:cNvPicPr>
          <p:nvPr/>
        </p:nvPicPr>
        <p:blipFill>
          <a:blip r:embed="rId2"/>
          <a:srcRect l="6307" t="3173" r="4668" b="3850"/>
          <a:stretch>
            <a:fillRect/>
          </a:stretch>
        </p:blipFill>
        <p:spPr>
          <a:xfrm>
            <a:off x="6107430" y="1172845"/>
            <a:ext cx="2810510" cy="4318000"/>
          </a:xfrm>
          <a:prstGeom prst="rect">
            <a:avLst/>
          </a:prstGeom>
        </p:spPr>
      </p:pic>
    </p:spTree>
  </p:cSld>
  <p:clrMapOvr>
    <a:masterClrMapping/>
  </p:clrMapOvr>
  <p:transition spd="slow">
    <p:random/>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lvl="0"/>
            <a:r>
              <a:rPr lang="zh-CN" altLang="en-US"/>
              <a:t>【提问】诗人们为何在当用“落花”时而弃之不用，却钟情于“落英”“落红”呢？</a:t>
            </a:r>
            <a:br>
              <a:rPr lang="zh-CN" altLang="en-US"/>
            </a:br>
            <a:endParaRPr lang="zh-CN" altLang="en-US"/>
          </a:p>
        </p:txBody>
      </p:sp>
    </p:spTree>
  </p:cSld>
  <p:clrMapOvr>
    <a:masterClrMapping/>
  </p:clrMapOvr>
  <p:transition spd="slow">
    <p:random/>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lvl="0"/>
            <a:r>
              <a:rPr lang="zh-CN" altLang="en-US">
                <a:sym typeface="+mn-ea"/>
              </a:rPr>
              <a:t>【结论】</a:t>
            </a:r>
            <a:br>
              <a:rPr lang="zh-CN" altLang="en-US"/>
            </a:br>
            <a:r>
              <a:rPr lang="zh-CN" altLang="en-US"/>
              <a:t>一、“落英”“落红”与“落花”相比，</a:t>
            </a:r>
            <a:r>
              <a:rPr lang="zh-CN" altLang="en-US">
                <a:solidFill>
                  <a:srgbClr val="FF0000"/>
                </a:solidFill>
              </a:rPr>
              <a:t>前两者雅致</a:t>
            </a:r>
            <a:r>
              <a:rPr lang="zh-CN" altLang="en-US"/>
              <a:t>，后者通俗。 </a:t>
            </a:r>
            <a:br>
              <a:rPr lang="zh-CN" altLang="en-US"/>
            </a:br>
            <a:endParaRPr lang="zh-CN" altLang="en-US"/>
          </a:p>
        </p:txBody>
      </p:sp>
    </p:spTree>
  </p:cSld>
  <p:clrMapOvr>
    <a:masterClrMapping/>
  </p:clrMapOvr>
  <p:transition spd="slow">
    <p:random/>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Shape 112"/>
          <p:cNvSpPr/>
          <p:nvPr/>
        </p:nvSpPr>
        <p:spPr>
          <a:xfrm>
            <a:off x="229235" y="415290"/>
            <a:ext cx="598805" cy="521970"/>
          </a:xfrm>
          <a:prstGeom prst="rect">
            <a:avLst/>
          </a:prstGeom>
        </p:spPr>
        <p:style>
          <a:lnRef idx="1">
            <a:schemeClr val="accent6"/>
          </a:lnRef>
          <a:fillRef idx="2">
            <a:schemeClr val="accent6"/>
          </a:fillRef>
          <a:effectRef idx="1">
            <a:schemeClr val="accent6"/>
          </a:effectRef>
          <a:fontRef idx="minor">
            <a:schemeClr val="dk1"/>
          </a:fontRef>
        </p:style>
        <p:txBody>
          <a:bodyPr wrap="square" lIns="45718" rIns="45718">
            <a:spAutoFit/>
          </a:bodyPr>
          <a:lstStyle>
            <a:lvl1pPr algn="ctr">
              <a:defRPr sz="1000">
                <a:solidFill>
                  <a:srgbClr val="FFFFFF"/>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lvl="0">
              <a:defRPr sz="1800">
                <a:solidFill>
                  <a:srgbClr val="000000"/>
                </a:solidFill>
              </a:defRPr>
            </a:pPr>
            <a:r>
              <a:rPr sz="2800" smtClean="0">
                <a:solidFill>
                  <a:srgbClr val="FFFFFF"/>
                </a:solidFill>
              </a:rPr>
              <a:t>0</a:t>
            </a:r>
            <a:r>
              <a:rPr lang="en-US" altLang="zh-CN" sz="2800" smtClean="0">
                <a:solidFill>
                  <a:srgbClr val="FFFFFF"/>
                </a:solidFill>
              </a:rPr>
              <a:t>1</a:t>
            </a:r>
            <a:endParaRPr sz="2800">
              <a:solidFill>
                <a:srgbClr val="FFFFFF"/>
              </a:solidFill>
            </a:endParaRPr>
          </a:p>
        </p:txBody>
      </p:sp>
      <p:sp>
        <p:nvSpPr>
          <p:cNvPr id="7" name="Shape 120"/>
          <p:cNvSpPr/>
          <p:nvPr/>
        </p:nvSpPr>
        <p:spPr>
          <a:xfrm>
            <a:off x="939165" y="399415"/>
            <a:ext cx="2295525" cy="553720"/>
          </a:xfrm>
          <a:prstGeom prst="rect">
            <a:avLst/>
          </a:prstGeom>
          <a:noFill/>
          <a:ln w="12700" cap="flat">
            <a:noFill/>
            <a:miter lim="400000"/>
          </a:ln>
          <a:effectLst/>
        </p:spPr>
        <p:txBody>
          <a:bodyPr wrap="square" lIns="0" tIns="0" rIns="0" bIns="0" numCol="1" anchor="t">
            <a:spAutoFit/>
          </a:bodyPr>
          <a:lstStyle>
            <a:lvl1pPr>
              <a:defRPr b="1">
                <a:solidFill>
                  <a:srgbClr val="B61C22"/>
                </a:solidFill>
                <a:latin typeface="微软雅黑" panose="020b0503020204020204" pitchFamily="34" charset="-122"/>
                <a:ea typeface="微软雅黑" panose="020b0503020204020204" pitchFamily="34" charset="-122"/>
                <a:cs typeface="微软雅黑" panose="020b0503020204020204" pitchFamily="34" charset="-122"/>
                <a:sym typeface="微软雅黑" panose="020b0503020204020204" pitchFamily="34" charset="-122"/>
              </a:defRPr>
            </a:lvl1pPr>
          </a:lstStyle>
          <a:p>
            <a:pPr lvl="0" algn="l">
              <a:defRPr b="0">
                <a:solidFill>
                  <a:srgbClr val="000000"/>
                </a:solidFill>
              </a:defRPr>
            </a:pPr>
            <a:r>
              <a:rPr lang="zh-CN" altLang="en-US" sz="3600" b="1">
                <a:solidFill>
                  <a:schemeClr val="accent6"/>
                </a:solidFill>
                <a:sym typeface="+mn-ea"/>
              </a:rPr>
              <a:t>作者简介</a:t>
            </a:r>
            <a:endParaRPr lang="zh-CN" altLang="en-US" sz="3600" b="1">
              <a:solidFill>
                <a:schemeClr val="accent6"/>
              </a:solidFill>
              <a:sym typeface="+mn-ea"/>
            </a:endParaRPr>
          </a:p>
        </p:txBody>
      </p:sp>
      <p:sp>
        <p:nvSpPr>
          <p:cNvPr id="3" name="文本框 2"/>
          <p:cNvSpPr txBox="1"/>
          <p:nvPr/>
        </p:nvSpPr>
        <p:spPr>
          <a:xfrm>
            <a:off x="353536" y="1660525"/>
            <a:ext cx="8436769" cy="353631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8" tIns="45718" rIns="45718" bIns="45718" numCol="1" spcCol="38100" rtlCol="0" anchor="t" forceAA="0">
            <a:spAutoFit/>
          </a:bodyPr>
          <a:lstStyle/>
          <a:p>
            <a:pPr marL="0" marR="0" lvl="0" indent="0" algn="l" defTabSz="914400" rtl="0" eaLnBrk="1" fontAlgn="base" latinLnBrk="0" hangingPunct="1">
              <a:lnSpc>
                <a:spcPct val="140000"/>
              </a:lnSpc>
              <a:spcBef>
                <a:spcPct val="10000"/>
              </a:spcBef>
              <a:spcAft>
                <a:spcPct val="10000"/>
              </a:spcAft>
              <a:buClrTx/>
              <a:buSzTx/>
              <a:buFontTx/>
              <a:buNone/>
              <a:defRPr/>
            </a:pPr>
            <a:r>
              <a:rPr lang="zh-CN" altLang="en-US" sz="3200" kern="1200" noProof="0">
                <a:ln>
                  <a:noFill/>
                </a:ln>
                <a:solidFill>
                  <a:srgbClr val="0D0D0D"/>
                </a:solidFill>
                <a:effectLst/>
                <a:uLnTx/>
                <a:uFillTx/>
                <a:latin typeface="黑体" panose="02010609060101010101" charset="-122"/>
                <a:ea typeface="黑体" panose="02010609060101010101" charset="-122"/>
                <a:cs typeface="+mn-cs"/>
                <a:sym typeface="+mn-ea"/>
              </a:rPr>
              <a:t>    </a:t>
            </a:r>
            <a:r>
              <a:rPr lang="zh-CN" altLang="en-US" sz="3200" b="1">
                <a:solidFill>
                  <a:srgbClr val="FF3300"/>
                </a:solidFill>
                <a:latin typeface="隶书" panose="02010509060101010101" pitchFamily="49" charset="-122"/>
                <a:ea typeface="隶书" panose="02010509060101010101" pitchFamily="49" charset="-122"/>
                <a:sym typeface="+mn-ea"/>
              </a:rPr>
              <a:t>林庚：</a:t>
            </a:r>
            <a:r>
              <a:rPr lang="zh-CN" altLang="en-US" sz="3200" b="1">
                <a:latin typeface="隶书" panose="02010509060101010101" pitchFamily="49" charset="-122"/>
                <a:ea typeface="隶书" panose="02010509060101010101" pitchFamily="49" charset="-122"/>
                <a:sym typeface="+mn-ea"/>
              </a:rPr>
              <a:t>福建福州人，</a:t>
            </a:r>
            <a:r>
              <a:rPr lang="en-US" altLang="zh-CN" sz="3200" b="1">
                <a:latin typeface="隶书" panose="02010509060101010101" pitchFamily="49" charset="-122"/>
                <a:ea typeface="隶书" panose="02010509060101010101" pitchFamily="49" charset="-122"/>
                <a:sym typeface="+mn-ea"/>
              </a:rPr>
              <a:t>1910</a:t>
            </a:r>
            <a:r>
              <a:rPr lang="zh-CN" altLang="en-US" sz="3200" b="1">
                <a:latin typeface="隶书" panose="02010509060101010101" pitchFamily="49" charset="-122"/>
                <a:ea typeface="隶书" panose="02010509060101010101" pitchFamily="49" charset="-122"/>
                <a:sym typeface="+mn-ea"/>
              </a:rPr>
              <a:t>年</a:t>
            </a:r>
            <a:r>
              <a:rPr lang="en-US" altLang="zh-CN" sz="3200" b="1">
                <a:latin typeface="隶书" panose="02010509060101010101" pitchFamily="49" charset="-122"/>
                <a:ea typeface="隶书" panose="02010509060101010101" pitchFamily="49" charset="-122"/>
                <a:sym typeface="+mn-ea"/>
              </a:rPr>
              <a:t>2</a:t>
            </a:r>
            <a:r>
              <a:rPr lang="zh-CN" altLang="en-US" sz="3200" b="1">
                <a:latin typeface="隶书" panose="02010509060101010101" pitchFamily="49" charset="-122"/>
                <a:ea typeface="隶书" panose="02010509060101010101" pitchFamily="49" charset="-122"/>
                <a:sym typeface="+mn-ea"/>
              </a:rPr>
              <a:t>月</a:t>
            </a:r>
            <a:r>
              <a:rPr lang="en-US" altLang="zh-CN" sz="3200" b="1">
                <a:latin typeface="隶书" panose="02010509060101010101" pitchFamily="49" charset="-122"/>
                <a:ea typeface="隶书" panose="02010509060101010101" pitchFamily="49" charset="-122"/>
                <a:sym typeface="+mn-ea"/>
              </a:rPr>
              <a:t>22</a:t>
            </a:r>
            <a:r>
              <a:rPr lang="zh-CN" altLang="en-US" sz="3200" b="1">
                <a:latin typeface="隶书" panose="02010509060101010101" pitchFamily="49" charset="-122"/>
                <a:ea typeface="隶书" panose="02010509060101010101" pitchFamily="49" charset="-122"/>
                <a:sym typeface="+mn-ea"/>
              </a:rPr>
              <a:t>日生于北京，</a:t>
            </a:r>
            <a:r>
              <a:rPr lang="en-US" altLang="zh-CN" sz="3200" b="1">
                <a:latin typeface="隶书" panose="02010509060101010101" pitchFamily="49" charset="-122"/>
                <a:ea typeface="隶书" panose="02010509060101010101" pitchFamily="49" charset="-122"/>
                <a:sym typeface="+mn-ea"/>
              </a:rPr>
              <a:t>1933</a:t>
            </a:r>
            <a:r>
              <a:rPr lang="zh-CN" altLang="en-US" sz="3200" b="1">
                <a:latin typeface="隶书" panose="02010509060101010101" pitchFamily="49" charset="-122"/>
                <a:ea typeface="隶书" panose="02010509060101010101" pitchFamily="49" charset="-122"/>
                <a:sym typeface="+mn-ea"/>
              </a:rPr>
              <a:t>年毕业于清华大学中文系。我国现代著名诗人，诗歌研究家。他将创作新诗和研究唐诗完美地统一起来。在唐诗研究方面，他提出的最著名的论点是“</a:t>
            </a:r>
            <a:r>
              <a:rPr lang="zh-CN" altLang="en-US" sz="3200" b="1">
                <a:solidFill>
                  <a:srgbClr val="FF3300"/>
                </a:solidFill>
                <a:latin typeface="隶书" panose="02010509060101010101" pitchFamily="49" charset="-122"/>
                <a:ea typeface="隶书" panose="02010509060101010101" pitchFamily="49" charset="-122"/>
                <a:sym typeface="+mn-ea"/>
              </a:rPr>
              <a:t>盛唐气象</a:t>
            </a:r>
            <a:r>
              <a:rPr lang="zh-CN" altLang="en-US" sz="3200" b="1">
                <a:latin typeface="隶书" panose="02010509060101010101" pitchFamily="49" charset="-122"/>
                <a:ea typeface="隶书" panose="02010509060101010101" pitchFamily="49" charset="-122"/>
                <a:sym typeface="+mn-ea"/>
              </a:rPr>
              <a:t>”。</a:t>
            </a:r>
            <a:endParaRPr kumimoji="0" lang="zh-CN" altLang="en-US" sz="3200" b="1" i="0" u="none" strike="noStrike" cap="none" spc="0" normalizeH="0" baseline="0">
              <a:ln>
                <a:noFill/>
              </a:ln>
              <a:solidFill>
                <a:schemeClr val="tx1"/>
              </a:solidFill>
              <a:effectLst/>
              <a:uFillTx/>
              <a:latin typeface="隶书" panose="02010509060101010101" pitchFamily="49" charset="-122"/>
              <a:ea typeface="隶书" panose="02010509060101010101" pitchFamily="49" charset="-122"/>
              <a:cs typeface="楷体_GB2312" panose="02010609030101010101" charset="-122"/>
              <a:sym typeface="+mn-ea"/>
            </a:endParaRPr>
          </a:p>
        </p:txBody>
      </p:sp>
    </p:spTree>
  </p:cSld>
  <p:clrMapOvr>
    <a:masterClrMapping/>
  </p:clrMapOvr>
  <p:transition spd="slow">
    <p:dissolve/>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lvl="0"/>
            <a:r>
              <a:rPr lang="zh-CN" altLang="en-US"/>
              <a:t>二、意韵不同</a:t>
            </a:r>
            <a:br>
              <a:rPr lang="zh-CN" altLang="en-US"/>
            </a:br>
            <a:r>
              <a:rPr lang="zh-CN" altLang="en-US">
                <a:solidFill>
                  <a:srgbClr val="FF0000"/>
                </a:solidFill>
              </a:rPr>
              <a:t>“落英”状花瓣缤纷飘落之态，</a:t>
            </a:r>
            <a:br>
              <a:rPr lang="zh-CN" altLang="en-US"/>
            </a:br>
            <a:r>
              <a:rPr lang="zh-CN" altLang="en-US">
                <a:solidFill>
                  <a:srgbClr val="FF0000"/>
                </a:solidFill>
              </a:rPr>
              <a:t>“落红”尽显花的明艳之色</a:t>
            </a:r>
            <a:r>
              <a:rPr lang="zh-CN" altLang="en-US"/>
              <a:t>，这都是“落花”一词所不能勾画的事物形象和不能透露出的情味。 </a:t>
            </a:r>
            <a:br>
              <a:rPr lang="zh-CN" altLang="en-US"/>
            </a:br>
            <a:endParaRPr lang="zh-CN" altLang="en-US"/>
          </a:p>
        </p:txBody>
      </p:sp>
    </p:spTree>
  </p:cSld>
  <p:clrMapOvr>
    <a:masterClrMapping/>
  </p:clrMapOvr>
  <p:transition spd="slow">
    <p:random/>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noFill/>
        <a:effectLst/>
      </p:bgPr>
    </p:bg>
    <p:spTree>
      <p:nvGrpSpPr>
        <p:cNvPr id="1" name=""/>
        <p:cNvGrpSpPr/>
        <p:nvPr/>
      </p:nvGrpSpPr>
      <p:grpSpPr>
        <a:xfrm>
          <a:off x="0" y="0"/>
          <a:ext cx="0" cy="0"/>
        </a:xfrm>
      </p:grpSpPr>
      <p:sp>
        <p:nvSpPr>
          <p:cNvPr id="2" name="标题 1"/>
          <p:cNvSpPr>
            <a:spLocks noGrp="1"/>
          </p:cNvSpPr>
          <p:nvPr>
            <p:ph type="title"/>
          </p:nvPr>
        </p:nvSpPr>
        <p:spPr>
          <a:xfrm>
            <a:off x="328295" y="324485"/>
            <a:ext cx="5575300" cy="5913120"/>
          </a:xfrm>
        </p:spPr>
        <p:txBody>
          <a:bodyPr/>
          <a:lstStyle/>
          <a:p>
            <a:pPr lvl="0">
              <a:lnSpc>
                <a:spcPct val="120000"/>
              </a:lnSpc>
            </a:pPr>
            <a:br>
              <a:rPr lang="zh-CN" altLang="en-US"/>
            </a:br>
            <a:r>
              <a:rPr lang="zh-CN" altLang="en-US"/>
              <a:t>三、花字出现的时间比英字晚</a:t>
            </a:r>
            <a:br>
              <a:rPr lang="zh-CN" altLang="en-US"/>
            </a:br>
            <a:r>
              <a:rPr lang="zh-CN" altLang="en-US"/>
              <a:t>“英”在《诗经》中就有，如《有女同车》中“有女同行，颜如舜英”，而“花”字起于北朝（见《辞源》）。 </a:t>
            </a:r>
            <a:br>
              <a:rPr lang="zh-CN" altLang="en-US"/>
            </a:br>
            <a:r>
              <a:rPr lang="zh-CN" altLang="en-US"/>
              <a:t>  </a:t>
            </a:r>
          </a:p>
        </p:txBody>
      </p:sp>
      <p:pic>
        <p:nvPicPr>
          <p:cNvPr id="3" name="图片 2"/>
          <p:cNvPicPr>
            <a:picLocks noChangeAspect="1"/>
          </p:cNvPicPr>
          <p:nvPr/>
        </p:nvPicPr>
        <p:blipFill>
          <a:blip r:embed="rId2"/>
          <a:stretch>
            <a:fillRect/>
          </a:stretch>
        </p:blipFill>
        <p:spPr>
          <a:xfrm>
            <a:off x="5812155" y="1362710"/>
            <a:ext cx="3240405" cy="3711575"/>
          </a:xfrm>
          <a:prstGeom prst="ellipse">
            <a:avLst/>
          </a:prstGeom>
        </p:spPr>
      </p:pic>
    </p:spTree>
  </p:cSld>
  <p:clrMapOvr>
    <a:masterClrMapping/>
  </p:clrMapOvr>
  <p:transition spd="slow">
    <p:random/>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no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lvl="0"/>
            <a:r>
              <a:rPr lang="zh-CN" altLang="en-US"/>
              <a:t>【过渡】诗歌语言具有暗示性，一个词往往能暗示出作者的思想追求或者情感态度，我们一起看看下面这些诗句能暗示出诗人什么样的思想追求或者情感态度。</a:t>
            </a:r>
            <a:br>
              <a:rPr lang="zh-CN" altLang="en-US"/>
            </a:br>
            <a:endParaRPr lang="zh-CN" altLang="en-US"/>
          </a:p>
        </p:txBody>
      </p:sp>
    </p:spTree>
  </p:cSld>
  <p:clrMapOvr>
    <a:masterClrMapping/>
  </p:clrMapOvr>
  <p:transition spd="slow">
    <p:random/>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0">
  <p:cSld>
    <p:bg>
      <p:bgPr>
        <a:noFill/>
        <a:effectLst/>
      </p:bgPr>
    </p:bg>
    <p:spTree>
      <p:nvGrpSpPr>
        <p:cNvPr id="1" name=""/>
        <p:cNvGrpSpPr/>
        <p:nvPr/>
      </p:nvGrpSpPr>
      <p:grpSpPr>
        <a:xfrm>
          <a:off x="0" y="0"/>
          <a:ext cx="0" cy="0"/>
        </a:xfrm>
      </p:grpSpPr>
      <p:sp>
        <p:nvSpPr>
          <p:cNvPr id="2" name="标题 1"/>
          <p:cNvSpPr>
            <a:spLocks noGrp="1"/>
          </p:cNvSpPr>
          <p:nvPr>
            <p:ph type="title"/>
          </p:nvPr>
        </p:nvSpPr>
        <p:spPr/>
        <p:txBody>
          <a:bodyPr/>
          <a:lstStyle/>
          <a:p>
            <a:pPr lvl="0">
              <a:lnSpc>
                <a:spcPct val="120000"/>
              </a:lnSpc>
            </a:pPr>
            <a:r>
              <a:rPr lang="zh-CN" altLang="en-US"/>
              <a:t>此夜曲中闻折柳，何人不起故园情？——李白《春夜洛城闻笛》</a:t>
            </a:r>
            <a:br>
              <a:rPr lang="zh-CN" altLang="en-US"/>
            </a:br>
            <a:r>
              <a:rPr lang="zh-CN" altLang="en-US"/>
              <a:t>乱花渐欲迷人眼，浅草才能没马蹄。——白居易《钱塘湖春行》</a:t>
            </a:r>
            <a:br>
              <a:rPr lang="zh-CN" altLang="en-US"/>
            </a:br>
            <a:r>
              <a:rPr lang="zh-CN" altLang="en-US"/>
              <a:t>人有悲欢离合，月有阴晴圆缺。——苏轼《水调歌头》</a:t>
            </a:r>
            <a:br>
              <a:rPr lang="zh-CN" altLang="en-US"/>
            </a:br>
            <a:r>
              <a:rPr lang="zh-CN" altLang="en-US"/>
              <a:t>东篱把酒黄昏后，有暗香盈袖。——李清照《醉花阴》</a:t>
            </a:r>
          </a:p>
        </p:txBody>
      </p:sp>
    </p:spTree>
  </p:cSld>
  <p:clrMapOvr>
    <a:masterClrMapping/>
  </p:clrMapOvr>
  <p:transition spd="slow">
    <p:random/>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lvl="0">
              <a:lnSpc>
                <a:spcPct val="110000"/>
              </a:lnSpc>
            </a:pPr>
            <a:r>
              <a:rPr lang="zh-CN" altLang="en-US" sz="3200"/>
              <a:t>四、课堂活动</a:t>
            </a:r>
            <a:br>
              <a:rPr lang="zh-CN" altLang="en-US" sz="3200"/>
            </a:br>
            <a:r>
              <a:rPr lang="zh-CN" altLang="en-US" sz="3200"/>
              <a:t>林庚，字静希。著名诗人、诗歌理论家。毕业于清华大学，与季羡林等人并称清华园“四剑客”。后一直任教于北京大学中文系。1986年，年事已高的先生决意退出讲坛，为学生最后一次讲屈原和李白。开讲那日，名流如云，燕园为之拥塞。整整一节课，先生只讲了一首诗，却讲得激情飞扬，贯通古今，出神入化。在先生的讲授中，长眠千古的屈子和诗仙神奇般地复活了。这堂课下来，听者皆感慨：诗歌竟然可以讲到这个境界！</a:t>
            </a:r>
          </a:p>
        </p:txBody>
      </p:sp>
    </p:spTree>
  </p:cSld>
  <p:clrMapOvr>
    <a:masterClrMapping/>
  </p:clrMapOvr>
  <p:transition spd="slow">
    <p:random/>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lvl="0"/>
            <a:r>
              <a:rPr lang="zh-CN" altLang="en-US"/>
              <a:t>读诗可以获得心灵的抚慰，而写诗亦是一种情感的寄托。初学写诗，可以从一些小片段写起，重在灵感与坚持。下面，请同学们每人根据儿歌《春天在哪里》的格式，共同完成小诗《秋天在哪里》。</a:t>
            </a:r>
          </a:p>
        </p:txBody>
      </p:sp>
    </p:spTree>
  </p:cSld>
  <p:clrMapOvr>
    <a:masterClrMapping/>
  </p:clrMapOvr>
  <p:transition spd="slow">
    <p:random/>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z="3200">
                <a:sym typeface="+mn-ea"/>
              </a:rPr>
              <a:t>下面，请同学们每人根据儿歌《春天在哪里》的格式，共同完成小诗《秋天在哪里》。</a:t>
            </a:r>
            <a:br>
              <a:rPr lang="zh-CN" altLang="en-US"/>
            </a:br>
            <a:r>
              <a:rPr lang="zh-CN" altLang="en-US" sz="3200" b="1">
                <a:solidFill>
                  <a:schemeClr val="accent6">
                    <a:lumMod val="50000"/>
                  </a:schemeClr>
                </a:solidFill>
                <a:latin typeface="楷体" panose="02010609060101010101" charset="-122"/>
                <a:ea typeface="楷体" panose="02010609060101010101" charset="-122"/>
                <a:cs typeface="楷体" panose="02010609060101010101" charset="-122"/>
              </a:rPr>
              <a:t>春天在哪里呀</a:t>
            </a:r>
            <a:br>
              <a:rPr lang="zh-CN" altLang="en-US" sz="3200" b="1">
                <a:solidFill>
                  <a:schemeClr val="accent6">
                    <a:lumMod val="50000"/>
                  </a:schemeClr>
                </a:solidFill>
                <a:latin typeface="楷体" panose="02010609060101010101" charset="-122"/>
                <a:ea typeface="楷体" panose="02010609060101010101" charset="-122"/>
                <a:cs typeface="楷体" panose="02010609060101010101" charset="-122"/>
              </a:rPr>
            </a:br>
            <a:r>
              <a:rPr lang="zh-CN" altLang="en-US" sz="3200" b="1">
                <a:solidFill>
                  <a:schemeClr val="accent6">
                    <a:lumMod val="50000"/>
                  </a:schemeClr>
                </a:solidFill>
                <a:latin typeface="楷体" panose="02010609060101010101" charset="-122"/>
                <a:ea typeface="楷体" panose="02010609060101010101" charset="-122"/>
                <a:cs typeface="楷体" panose="02010609060101010101" charset="-122"/>
              </a:rPr>
              <a:t>春天在哪里</a:t>
            </a:r>
            <a:br>
              <a:rPr lang="zh-CN" altLang="en-US" sz="3200" b="1">
                <a:solidFill>
                  <a:schemeClr val="accent6">
                    <a:lumMod val="50000"/>
                  </a:schemeClr>
                </a:solidFill>
                <a:latin typeface="楷体" panose="02010609060101010101" charset="-122"/>
                <a:ea typeface="楷体" panose="02010609060101010101" charset="-122"/>
                <a:cs typeface="楷体" panose="02010609060101010101" charset="-122"/>
              </a:rPr>
            </a:br>
            <a:r>
              <a:rPr lang="zh-CN" altLang="en-US" sz="3200" b="1">
                <a:solidFill>
                  <a:schemeClr val="accent6">
                    <a:lumMod val="50000"/>
                  </a:schemeClr>
                </a:solidFill>
                <a:latin typeface="楷体" panose="02010609060101010101" charset="-122"/>
                <a:ea typeface="楷体" panose="02010609060101010101" charset="-122"/>
                <a:cs typeface="楷体" panose="02010609060101010101" charset="-122"/>
              </a:rPr>
              <a:t>春天在那湖水的倒影里</a:t>
            </a:r>
            <a:br>
              <a:rPr lang="zh-CN" altLang="en-US" sz="3200" b="1">
                <a:solidFill>
                  <a:schemeClr val="accent6">
                    <a:lumMod val="50000"/>
                  </a:schemeClr>
                </a:solidFill>
                <a:latin typeface="楷体" panose="02010609060101010101" charset="-122"/>
                <a:ea typeface="楷体" panose="02010609060101010101" charset="-122"/>
                <a:cs typeface="楷体" panose="02010609060101010101" charset="-122"/>
              </a:rPr>
            </a:br>
            <a:r>
              <a:rPr lang="zh-CN" altLang="en-US" sz="3200" b="1">
                <a:solidFill>
                  <a:schemeClr val="accent6">
                    <a:lumMod val="50000"/>
                  </a:schemeClr>
                </a:solidFill>
                <a:latin typeface="楷体" panose="02010609060101010101" charset="-122"/>
                <a:ea typeface="楷体" panose="02010609060101010101" charset="-122"/>
                <a:cs typeface="楷体" panose="02010609060101010101" charset="-122"/>
              </a:rPr>
              <a:t>映出红的花呀</a:t>
            </a:r>
            <a:br>
              <a:rPr lang="zh-CN" altLang="en-US" sz="3200" b="1">
                <a:solidFill>
                  <a:schemeClr val="accent6">
                    <a:lumMod val="50000"/>
                  </a:schemeClr>
                </a:solidFill>
                <a:latin typeface="楷体" panose="02010609060101010101" charset="-122"/>
                <a:ea typeface="楷体" panose="02010609060101010101" charset="-122"/>
                <a:cs typeface="楷体" panose="02010609060101010101" charset="-122"/>
              </a:rPr>
            </a:br>
            <a:r>
              <a:rPr lang="zh-CN" altLang="en-US" sz="3200" b="1">
                <a:solidFill>
                  <a:schemeClr val="accent6">
                    <a:lumMod val="50000"/>
                  </a:schemeClr>
                </a:solidFill>
                <a:latin typeface="楷体" panose="02010609060101010101" charset="-122"/>
                <a:ea typeface="楷体" panose="02010609060101010101" charset="-122"/>
                <a:cs typeface="楷体" panose="02010609060101010101" charset="-122"/>
              </a:rPr>
              <a:t>映出绿的草</a:t>
            </a:r>
            <a:br>
              <a:rPr lang="zh-CN" altLang="en-US" sz="3200" b="1">
                <a:solidFill>
                  <a:schemeClr val="accent6">
                    <a:lumMod val="50000"/>
                  </a:schemeClr>
                </a:solidFill>
                <a:latin typeface="楷体" panose="02010609060101010101" charset="-122"/>
                <a:ea typeface="楷体" panose="02010609060101010101" charset="-122"/>
                <a:cs typeface="楷体" panose="02010609060101010101" charset="-122"/>
              </a:rPr>
            </a:br>
            <a:r>
              <a:rPr lang="zh-CN" altLang="en-US" sz="3200" b="1">
                <a:solidFill>
                  <a:schemeClr val="accent6">
                    <a:lumMod val="50000"/>
                  </a:schemeClr>
                </a:solidFill>
                <a:latin typeface="楷体" panose="02010609060101010101" charset="-122"/>
                <a:ea typeface="楷体" panose="02010609060101010101" charset="-122"/>
                <a:cs typeface="楷体" panose="02010609060101010101" charset="-122"/>
              </a:rPr>
              <a:t>还有那会唱歌的小黄鹂</a:t>
            </a:r>
          </a:p>
        </p:txBody>
      </p:sp>
    </p:spTree>
  </p:cSld>
  <p:clrMapOvr>
    <a:masterClrMapping/>
  </p:clrMapOvr>
  <p:transition spd="slow" advClick="0">
    <p:random/>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nSpc>
                <a:spcPct val="110000"/>
              </a:lnSpc>
            </a:pPr>
            <a:r>
              <a:rPr lang="zh-CN" altLang="en-US" sz="3200">
                <a:latin typeface="楷体" panose="02010609060101010101" charset="-122"/>
                <a:ea typeface="楷体" panose="02010609060101010101" charset="-122"/>
              </a:rPr>
              <a:t>《听见叶落的声音》</a:t>
            </a:r>
            <a:br>
              <a:rPr lang="zh-CN" altLang="en-US" sz="3200"/>
            </a:br>
            <a:r>
              <a:rPr lang="zh-CN" altLang="en-US" sz="3200">
                <a:latin typeface="楷体" panose="02010609060101010101" charset="-122"/>
                <a:ea typeface="楷体" panose="02010609060101010101" charset="-122"/>
                <a:cs typeface="楷体" panose="02010609060101010101" charset="-122"/>
              </a:rPr>
              <a:t>傍晚，天灰蒙蒙的，像个委屈的孩子，眼里噙满了泪水；</a:t>
            </a:r>
            <a:br>
              <a:rPr lang="zh-CN" altLang="en-US" sz="3200">
                <a:latin typeface="楷体" panose="02010609060101010101" charset="-122"/>
                <a:ea typeface="楷体" panose="02010609060101010101" charset="-122"/>
                <a:cs typeface="楷体" panose="02010609060101010101" charset="-122"/>
              </a:rPr>
            </a:br>
            <a:r>
              <a:rPr lang="zh-CN" altLang="en-US" sz="3200">
                <a:latin typeface="楷体" panose="02010609060101010101" charset="-122"/>
                <a:ea typeface="楷体" panose="02010609060101010101" charset="-122"/>
                <a:cs typeface="楷体" panose="02010609060101010101" charset="-122"/>
              </a:rPr>
              <a:t>秋夜，眼帘紧闭，在她微微的鼾声中，我听见，一片叶落的声音；</a:t>
            </a:r>
            <a:br>
              <a:rPr lang="zh-CN" altLang="en-US" sz="3200">
                <a:latin typeface="楷体" panose="02010609060101010101" charset="-122"/>
                <a:ea typeface="楷体" panose="02010609060101010101" charset="-122"/>
                <a:cs typeface="楷体" panose="02010609060101010101" charset="-122"/>
              </a:rPr>
            </a:br>
            <a:r>
              <a:rPr lang="zh-CN" altLang="en-US" sz="3200">
                <a:latin typeface="楷体" panose="02010609060101010101" charset="-122"/>
                <a:ea typeface="楷体" panose="02010609060101010101" charset="-122"/>
                <a:cs typeface="楷体" panose="02010609060101010101" charset="-122"/>
              </a:rPr>
              <a:t>清晨，窗子微合间，溜进一丝泥土的气息，我看见，一地斑斓；</a:t>
            </a:r>
            <a:br>
              <a:rPr lang="zh-CN" altLang="en-US" sz="3200">
                <a:latin typeface="楷体" panose="02010609060101010101" charset="-122"/>
                <a:ea typeface="楷体" panose="02010609060101010101" charset="-122"/>
                <a:cs typeface="楷体" panose="02010609060101010101" charset="-122"/>
              </a:rPr>
            </a:br>
            <a:r>
              <a:rPr lang="zh-CN" altLang="en-US" sz="3200">
                <a:latin typeface="楷体" panose="02010609060101010101" charset="-122"/>
                <a:ea typeface="楷体" panose="02010609060101010101" charset="-122"/>
                <a:cs typeface="楷体" panose="02010609060101010101" charset="-122"/>
              </a:rPr>
              <a:t>原来，银杏与红枫，相约在昨夜，悄悄和秋天见了个面。</a:t>
            </a:r>
          </a:p>
        </p:txBody>
      </p:sp>
    </p:spTree>
  </p:cSld>
  <p:clrMapOvr>
    <a:masterClrMapping/>
  </p:clrMapOvr>
  <p:transition spd="slow" advClick="0">
    <p:random/>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文章主旨</a:t>
            </a:r>
            <a:br>
              <a:rPr lang="zh-CN" altLang="en-US"/>
            </a:br>
            <a:r>
              <a:rPr lang="zh-CN" altLang="en-US"/>
              <a:t>《说“木叶”》一文从“木叶”出发，以浅显易懂的语言以及丰富的诗句，诠释了“诗歌语言具有暗示性”的深奥道理，让学生在体悟诗歌魅力的基础上，提高鉴赏诗歌的能力。</a:t>
            </a:r>
          </a:p>
        </p:txBody>
      </p:sp>
    </p:spTree>
  </p:cSld>
  <p:clrMapOvr>
    <a:masterClrMapping/>
  </p:clrMapOvr>
  <p:transition spd="slow" advClick="0">
    <p:random/>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06705" y="385445"/>
            <a:ext cx="8529955" cy="5913120"/>
          </a:xfrm>
        </p:spPr>
        <p:txBody>
          <a:bodyPr/>
          <a:lstStyle/>
          <a:p>
            <a:pPr>
              <a:lnSpc>
                <a:spcPct val="120000"/>
              </a:lnSpc>
            </a:pPr>
            <a:br>
              <a:rPr lang="zh-CN" altLang="en-US"/>
            </a:br>
            <a:r>
              <a:rPr lang="zh-CN" altLang="en-US"/>
              <a:t>林庚：喧闹时代里的隐退者   （张伟）    </a:t>
            </a:r>
            <a:br>
              <a:rPr lang="zh-CN" altLang="en-US"/>
            </a:br>
            <a:r>
              <a:rPr lang="zh-CN" altLang="en-US"/>
              <a:t>    如果不是他去世的消息被媒体报道，林庚似乎已被人们遗忘了。今年中秋节的前两天，这位97岁的老人在睡梦中辞世，人们这才又记起早年与吴组缃、李长之、季羡林并称“清华四剑客”、后来又与吴组缃、王瑶、季镇淮并称“北大中文四老”的林庚先生。</a:t>
            </a:r>
            <a:br>
              <a:rPr lang="zh-CN" altLang="en-US"/>
            </a:br>
            <a:endParaRPr lang="zh-CN" altLang="en-US"/>
          </a:p>
        </p:txBody>
      </p:sp>
    </p:spTree>
  </p:cSld>
  <p:clrMapOvr>
    <a:masterClrMapping/>
  </p:clrMapOvr>
  <p:transition spd="slow" advClick="0">
    <p:random/>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nvGrpSpPr>
      <p:grpSpPr>
        <a:xfrm>
          <a:off x="0" y="0"/>
          <a:ext cx="0" cy="0"/>
        </a:xfrm>
      </p:grpSpPr>
      <p:sp>
        <p:nvSpPr>
          <p:cNvPr id="31" name="文本框 30"/>
          <p:cNvSpPr txBox="1"/>
          <p:nvPr>
            <p:custDataLst>
              <p:tags r:id="rId3"/>
            </p:custDataLst>
          </p:nvPr>
        </p:nvSpPr>
        <p:spPr>
          <a:xfrm>
            <a:off x="252730" y="791210"/>
            <a:ext cx="5061585" cy="4612640"/>
          </a:xfrm>
          <a:prstGeom prst="rect">
            <a:avLst/>
          </a:prstGeom>
          <a:noFill/>
        </p:spPr>
        <p:txBody>
          <a:bodyPr wrap="square" rtlCol="0" anchor="b" anchorCtr="0">
            <a:noAutofit/>
          </a:bodyPr>
          <a:lstStyle/>
          <a:p>
            <a:pPr marL="0" indent="0" algn="l">
              <a:lnSpc>
                <a:spcPct val="120000"/>
              </a:lnSpc>
              <a:spcBef>
                <a:spcPct val="0"/>
              </a:spcBef>
              <a:spcAft>
                <a:spcPct val="0"/>
              </a:spcAft>
              <a:buSzTx/>
              <a:buNone/>
            </a:pPr>
            <a:r>
              <a:rPr lang="en-US" altLang="zh-CN" sz="3200" b="1">
                <a:latin typeface="隶书" panose="02010509060101010101" pitchFamily="49" charset="-122"/>
                <a:ea typeface="隶书" panose="02010509060101010101" pitchFamily="49" charset="-122"/>
                <a:sym typeface="+mn-ea"/>
              </a:rPr>
              <a:t> </a:t>
            </a:r>
            <a:r>
              <a:rPr lang="zh-CN" altLang="en-US" sz="3200" b="1">
                <a:latin typeface="隶书" panose="02010509060101010101" pitchFamily="49" charset="-122"/>
                <a:ea typeface="隶书" panose="02010509060101010101" pitchFamily="49" charset="-122"/>
                <a:sym typeface="+mn-ea"/>
              </a:rPr>
              <a:t>林庚先生历任厦门大学、燕京大学、北京大学中文系的教授，出版过</a:t>
            </a:r>
            <a:r>
              <a:rPr lang="en-US" altLang="zh-CN" sz="3200" b="1">
                <a:latin typeface="隶书" panose="02010509060101010101" pitchFamily="49" charset="-122"/>
                <a:ea typeface="隶书" panose="02010509060101010101" pitchFamily="49" charset="-122"/>
                <a:sym typeface="+mn-ea"/>
              </a:rPr>
              <a:t>《</a:t>
            </a:r>
            <a:r>
              <a:rPr lang="zh-CN" altLang="en-US" sz="3200" b="1">
                <a:latin typeface="隶书" panose="02010509060101010101" pitchFamily="49" charset="-122"/>
                <a:ea typeface="隶书" panose="02010509060101010101" pitchFamily="49" charset="-122"/>
                <a:sym typeface="+mn-ea"/>
              </a:rPr>
              <a:t>春野与窗</a:t>
            </a:r>
            <a:r>
              <a:rPr lang="en-US" altLang="zh-CN" sz="3200" b="1">
                <a:latin typeface="隶书" panose="02010509060101010101" pitchFamily="49" charset="-122"/>
                <a:ea typeface="隶书" panose="02010509060101010101" pitchFamily="49" charset="-122"/>
                <a:sym typeface="+mn-ea"/>
              </a:rPr>
              <a:t>》</a:t>
            </a:r>
            <a:r>
              <a:rPr lang="zh-CN" altLang="en-US" sz="3200" b="1">
                <a:latin typeface="隶书" panose="02010509060101010101" pitchFamily="49" charset="-122"/>
                <a:ea typeface="隶书" panose="02010509060101010101" pitchFamily="49" charset="-122"/>
                <a:sym typeface="+mn-ea"/>
              </a:rPr>
              <a:t>、</a:t>
            </a:r>
            <a:r>
              <a:rPr lang="en-US" altLang="zh-CN" sz="3200" b="1">
                <a:latin typeface="隶书" panose="02010509060101010101" pitchFamily="49" charset="-122"/>
                <a:ea typeface="隶书" panose="02010509060101010101" pitchFamily="49" charset="-122"/>
                <a:sym typeface="+mn-ea"/>
              </a:rPr>
              <a:t>《</a:t>
            </a:r>
            <a:r>
              <a:rPr lang="zh-CN" altLang="en-US" sz="3200" b="1">
                <a:latin typeface="隶书" panose="02010509060101010101" pitchFamily="49" charset="-122"/>
                <a:ea typeface="隶书" panose="02010509060101010101" pitchFamily="49" charset="-122"/>
                <a:sym typeface="+mn-ea"/>
              </a:rPr>
              <a:t>问路集</a:t>
            </a:r>
            <a:r>
              <a:rPr lang="en-US" altLang="zh-CN" sz="3200" b="1">
                <a:latin typeface="隶书" panose="02010509060101010101" pitchFamily="49" charset="-122"/>
                <a:ea typeface="隶书" panose="02010509060101010101" pitchFamily="49" charset="-122"/>
                <a:sym typeface="+mn-ea"/>
              </a:rPr>
              <a:t>》</a:t>
            </a:r>
            <a:r>
              <a:rPr lang="zh-CN" altLang="en-US" sz="3200" b="1">
                <a:latin typeface="隶书" panose="02010509060101010101" pitchFamily="49" charset="-122"/>
                <a:ea typeface="隶书" panose="02010509060101010101" pitchFamily="49" charset="-122"/>
                <a:sym typeface="+mn-ea"/>
              </a:rPr>
              <a:t>等六部新诗集及古典文学专著</a:t>
            </a:r>
            <a:r>
              <a:rPr lang="en-US" altLang="zh-CN" sz="3200" b="1">
                <a:latin typeface="隶书" panose="02010509060101010101" pitchFamily="49" charset="-122"/>
                <a:ea typeface="隶书" panose="02010509060101010101" pitchFamily="49" charset="-122"/>
                <a:sym typeface="+mn-ea"/>
              </a:rPr>
              <a:t>《</a:t>
            </a:r>
            <a:r>
              <a:rPr lang="zh-CN" altLang="en-US" sz="3200" b="1">
                <a:latin typeface="隶书" panose="02010509060101010101" pitchFamily="49" charset="-122"/>
                <a:ea typeface="隶书" panose="02010509060101010101" pitchFamily="49" charset="-122"/>
                <a:sym typeface="+mn-ea"/>
              </a:rPr>
              <a:t>诗人李白</a:t>
            </a:r>
            <a:r>
              <a:rPr lang="en-US" altLang="zh-CN" sz="3200" b="1">
                <a:latin typeface="隶书" panose="02010509060101010101" pitchFamily="49" charset="-122"/>
                <a:ea typeface="隶书" panose="02010509060101010101" pitchFamily="49" charset="-122"/>
                <a:sym typeface="+mn-ea"/>
              </a:rPr>
              <a:t>》</a:t>
            </a:r>
            <a:r>
              <a:rPr lang="zh-CN" altLang="en-US" sz="3200" b="1">
                <a:latin typeface="隶书" panose="02010509060101010101" pitchFamily="49" charset="-122"/>
                <a:ea typeface="隶书" panose="02010509060101010101" pitchFamily="49" charset="-122"/>
                <a:sym typeface="+mn-ea"/>
              </a:rPr>
              <a:t>、</a:t>
            </a:r>
            <a:r>
              <a:rPr lang="en-US" altLang="zh-CN" sz="3200" b="1">
                <a:latin typeface="隶书" panose="02010509060101010101" pitchFamily="49" charset="-122"/>
                <a:ea typeface="隶书" panose="02010509060101010101" pitchFamily="49" charset="-122"/>
                <a:sym typeface="+mn-ea"/>
              </a:rPr>
              <a:t>《</a:t>
            </a:r>
            <a:r>
              <a:rPr lang="zh-CN" altLang="en-US" sz="3200" b="1">
                <a:latin typeface="隶书" panose="02010509060101010101" pitchFamily="49" charset="-122"/>
                <a:ea typeface="隶书" panose="02010509060101010101" pitchFamily="49" charset="-122"/>
                <a:sym typeface="+mn-ea"/>
              </a:rPr>
              <a:t>中国文学简史</a:t>
            </a:r>
            <a:r>
              <a:rPr lang="en-US" altLang="zh-CN" sz="3200" b="1">
                <a:latin typeface="隶书" panose="02010509060101010101" pitchFamily="49" charset="-122"/>
                <a:ea typeface="隶书" panose="02010509060101010101" pitchFamily="49" charset="-122"/>
                <a:sym typeface="+mn-ea"/>
              </a:rPr>
              <a:t>》</a:t>
            </a:r>
            <a:r>
              <a:rPr lang="zh-CN" altLang="en-US" sz="3200" b="1">
                <a:latin typeface="隶书" panose="02010509060101010101" pitchFamily="49" charset="-122"/>
                <a:ea typeface="隶书" panose="02010509060101010101" pitchFamily="49" charset="-122"/>
                <a:sym typeface="+mn-ea"/>
              </a:rPr>
              <a:t>等。</a:t>
            </a:r>
            <a:endParaRPr lang="zh-CN" altLang="en-US" sz="3200" b="1" kern="0" spc="150">
              <a:solidFill>
                <a:schemeClr val="tx1"/>
              </a:solidFill>
              <a:latin typeface="隶书" panose="02010509060101010101" pitchFamily="49" charset="-122"/>
              <a:ea typeface="隶书" panose="02010509060101010101" pitchFamily="49" charset="-122"/>
              <a:sym typeface="+mn-ea"/>
            </a:endParaRPr>
          </a:p>
        </p:txBody>
      </p:sp>
      <p:cxnSp>
        <p:nvCxnSpPr>
          <p:cNvPr id="32" name="直接连接符 31"/>
          <p:cNvCxnSpPr/>
          <p:nvPr>
            <p:custDataLst>
              <p:tags r:id="rId4"/>
            </p:custDataLst>
          </p:nvPr>
        </p:nvCxnSpPr>
        <p:spPr>
          <a:xfrm>
            <a:off x="59055" y="5662771"/>
            <a:ext cx="5139214" cy="0"/>
          </a:xfrm>
          <a:prstGeom prst="line">
            <a:avLst/>
          </a:prstGeom>
          <a:ln w="60325" cap="rnd">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custDataLst>
              <p:tags r:id="rId6"/>
            </p:custDataLst>
          </p:nvPr>
        </p:nvPicPr>
        <p:blipFill>
          <a:blip r:embed="rId5"/>
          <a:stretch>
            <a:fillRect/>
          </a:stretch>
        </p:blipFill>
        <p:spPr>
          <a:xfrm>
            <a:off x="5721826" y="1415256"/>
            <a:ext cx="2809399" cy="4247198"/>
          </a:xfrm>
          <a:prstGeom prst="rect">
            <a:avLst/>
          </a:prstGeom>
        </p:spPr>
      </p:pic>
    </p:spTree>
    <p:custDataLst>
      <p:tags r:id="rId7"/>
    </p:custDataLst>
  </p:cSld>
  <p:clrMapOvr>
    <a:masterClrMapping/>
  </p:clrMapOvr>
  <p:transition spd="slow">
    <p:dissolve/>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79095" y="375285"/>
            <a:ext cx="8366760" cy="5913120"/>
          </a:xfrm>
        </p:spPr>
        <p:txBody>
          <a:bodyPr/>
          <a:lstStyle/>
          <a:p>
            <a:pPr lvl="0">
              <a:lnSpc>
                <a:spcPct val="110000"/>
              </a:lnSpc>
            </a:pPr>
            <a:r>
              <a:rPr lang="zh-CN" altLang="en-US" sz="3200"/>
              <a:t>10月4日，与往常一样，他吃过晚饭，上床休息了一会儿。晚7时左右，家人发现，中国现代文学史上这位杰出的诗人已经停止了呼吸。</a:t>
            </a:r>
            <a:br>
              <a:rPr lang="zh-CN" altLang="en-US" sz="3200"/>
            </a:br>
            <a:r>
              <a:rPr lang="zh-CN" altLang="en-US" sz="3200"/>
              <a:t>   “他赤条条地来，又赤条条地去。”北京大学中文系教授钱理群说。他曾告诉自己的每一个学生，要去接触林庚，拜访林庚，因为这位老人有着故去的知识分子们身上最深厚、最值得传承的精神财富。</a:t>
            </a:r>
          </a:p>
        </p:txBody>
      </p:sp>
    </p:spTree>
  </p:cSld>
  <p:clrMapOvr>
    <a:masterClrMapping/>
  </p:clrMapOvr>
  <p:transition spd="slow" advClick="0">
    <p:random/>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lvl="0"/>
            <a:r>
              <a:rPr lang="en-US" altLang="zh-CN"/>
              <a:t>    </a:t>
            </a:r>
            <a:r>
              <a:rPr lang="zh-CN" altLang="en-US"/>
              <a:t>这笔精神财富近20年来一直隐居在北京大学燕南园里。上世纪80年代林庚从北大退休，便一直居住在这里。他在园子里种了花草，学生们从门口偶尔路过，能看到在那扇油漆有些脱落的大门里，林庚先生正静坐在藤椅上，看着花丛思索，阳光洒在他身上，他的侧影清癯而安详。</a:t>
            </a:r>
          </a:p>
        </p:txBody>
      </p:sp>
    </p:spTree>
  </p:cSld>
  <p:clrMapOvr>
    <a:masterClrMapping/>
  </p:clrMapOvr>
  <p:transition spd="slow" advClick="0">
    <p:random/>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79095" y="375285"/>
            <a:ext cx="8580120" cy="5913120"/>
          </a:xfrm>
        </p:spPr>
        <p:txBody>
          <a:bodyPr/>
          <a:lstStyle/>
          <a:p>
            <a:pPr lvl="0">
              <a:lnSpc>
                <a:spcPct val="120000"/>
              </a:lnSpc>
            </a:pPr>
            <a:r>
              <a:rPr lang="en-US" altLang="zh-CN"/>
              <a:t>   </a:t>
            </a:r>
            <a:r>
              <a:rPr lang="zh-CN" altLang="en-US"/>
              <a:t>北大中文系教授张鸣还记得，一次听林庚讲“独立小桥风满袖，平林新月人归后”，讲到“风满袖”的意蕴时，他平静地、引经据典地讲着，站在写满优美板书的黑板前，静静地看着学生。张鸣忽然“感到了先生绸衫的袖子仿佛在轻轻飘动”，虽然那时教室里并没有风。</a:t>
            </a:r>
            <a:br>
              <a:rPr lang="zh-CN" altLang="en-US"/>
            </a:br>
            <a:r>
              <a:rPr lang="zh-CN" altLang="en-US"/>
              <a:t>   “从那时起，我才感受到了诗的魅力，那是一种静默中的召唤。”张鸣说。</a:t>
            </a:r>
          </a:p>
        </p:txBody>
      </p:sp>
    </p:spTree>
  </p:cSld>
  <p:clrMapOvr>
    <a:masterClrMapping/>
  </p:clrMapOvr>
  <p:transition spd="slow" advClick="0">
    <p:random/>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lvl="0">
              <a:lnSpc>
                <a:spcPct val="110000"/>
              </a:lnSpc>
            </a:pPr>
            <a:r>
              <a:rPr lang="en-US" altLang="zh-CN" sz="3200"/>
              <a:t>   </a:t>
            </a:r>
            <a:r>
              <a:rPr lang="zh-CN" altLang="en-US" sz="3200"/>
              <a:t>林庚退休之前，中文系特意为他安排了一堂“告别课”。尽管从1933年在清华大学给朱自清当助教开始，林庚已经执教半个世纪，但他的讲课题目还是几经更换才定下，讲课内容也斟酌再三，教案足足准备了一个多月。这一课，讲的是“什么是诗”。</a:t>
            </a:r>
            <a:br>
              <a:rPr lang="zh-CN" altLang="en-US" sz="3200"/>
            </a:br>
            <a:r>
              <a:rPr lang="zh-CN" altLang="en-US" sz="3200"/>
              <a:t>   讲课那天，他穿一身经过精心设计的黄色衣服，配黄皮鞋，头发一丝不乱。照钱理群的说法，“美得一上台就震住了大家”。然后，他款款讲来，滔滔不绝。但是，课后当钱理群送他回家，他一进门便倒下，大病一场。</a:t>
            </a:r>
          </a:p>
        </p:txBody>
      </p:sp>
    </p:spTree>
  </p:cSld>
  <p:clrMapOvr>
    <a:masterClrMapping/>
  </p:clrMapOvr>
  <p:transition spd="slow" advClick="0">
    <p:random/>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lvl="0">
              <a:lnSpc>
                <a:spcPct val="120000"/>
              </a:lnSpc>
            </a:pPr>
            <a:r>
              <a:rPr lang="en-US" altLang="zh-CN" sz="3200"/>
              <a:t>   </a:t>
            </a:r>
            <a:r>
              <a:rPr lang="zh-CN" altLang="en-US" sz="3200"/>
              <a:t>晚年，燕南园里这位坐在藤椅上的老人，已经少问世事，不接受媒体访问，淡出公众视野，甚至，连那些从他门口路过的学生，有些也已经不知道他是谁了。“功利、名望，仿佛已经完全从先生的心里消失。”张鸣说。</a:t>
            </a:r>
            <a:br>
              <a:rPr lang="zh-CN" altLang="en-US" sz="3200"/>
            </a:br>
            <a:r>
              <a:rPr lang="zh-CN" altLang="en-US" sz="3200"/>
              <a:t>    隐居中的林庚，惟独在有人请他为学生讲课时绝不推辞。“对学生，对年轻人，林庚有一种超乎寻常的感情和期待。”张鸣说。</a:t>
            </a:r>
          </a:p>
        </p:txBody>
      </p:sp>
    </p:spTree>
  </p:cSld>
  <p:clrMapOvr>
    <a:masterClrMapping/>
  </p:clrMapOvr>
  <p:transition spd="slow" advClick="0">
    <p:random/>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205740" y="375285"/>
            <a:ext cx="8937625" cy="5913120"/>
          </a:xfrm>
        </p:spPr>
        <p:txBody>
          <a:bodyPr/>
          <a:lstStyle/>
          <a:p>
            <a:pPr lvl="0">
              <a:lnSpc>
                <a:spcPct val="100000"/>
              </a:lnSpc>
            </a:pPr>
            <a:r>
              <a:rPr lang="en-US" altLang="zh-CN" sz="3200"/>
              <a:t>    </a:t>
            </a:r>
            <a:r>
              <a:rPr lang="zh-CN" altLang="en-US" sz="3200"/>
              <a:t>学生去看望他时，他起身迎接。离开时，又总是要送出大门，说声“谢谢”。北大毕业生余杰曾撰文回忆读书时他与林庚的一次接触。林庚站在料峭的寒风中迎接他，主动与他握手，说话总带着“歉意的微笑”，告别时走出很远，回头看，他仍“站在门外望着”。</a:t>
            </a:r>
            <a:br>
              <a:rPr lang="zh-CN" altLang="en-US" sz="3200"/>
            </a:br>
            <a:r>
              <a:rPr lang="zh-CN" altLang="en-US" sz="3200"/>
              <a:t>    林庚写信给自己的弟子孙玉石，会提笔写道：“玉石兄如晤”。上世纪五六十年代，林庚的一些学生创办刊物《红楼》，被打成右派，发配外地，颠沛流离。林庚一直挂念在心，直到他90岁生日时，仍然凭记忆列出他们的名字，嘱咐张鸣，把他们务必请来见面。</a:t>
            </a:r>
          </a:p>
        </p:txBody>
      </p:sp>
    </p:spTree>
  </p:cSld>
  <p:clrMapOvr>
    <a:masterClrMapping/>
  </p:clrMapOvr>
  <p:transition spd="slow" advClick="0">
    <p:random/>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79095" y="375285"/>
            <a:ext cx="8529320" cy="5913120"/>
          </a:xfrm>
        </p:spPr>
        <p:txBody>
          <a:bodyPr/>
          <a:lstStyle/>
          <a:p>
            <a:pPr lvl="0">
              <a:lnSpc>
                <a:spcPct val="100000"/>
              </a:lnSpc>
            </a:pPr>
            <a:r>
              <a:rPr lang="en-US" altLang="zh-CN"/>
              <a:t>    </a:t>
            </a:r>
            <a:r>
              <a:rPr lang="zh-CN" altLang="en-US"/>
              <a:t>林老先生讲究衣着，爱戴围巾，素来整洁。即使披一件夹克，不扣扣子，能让人觉得“高洁”。</a:t>
            </a:r>
            <a:br>
              <a:rPr lang="zh-CN" altLang="en-US"/>
            </a:br>
            <a:r>
              <a:rPr lang="zh-CN" altLang="en-US"/>
              <a:t>    这位曾经的北平现代派诗人、后来的古典文学研究者，一生追慕的是“寒士文学”和“布衣感”。他推崇不在权贵面前低头、“贵者虽自贵，视之若尘埃。贱者虽自贱，重之若千钧”的骨气。</a:t>
            </a:r>
            <a:br>
              <a:rPr lang="zh-CN" altLang="en-US"/>
            </a:br>
            <a:r>
              <a:rPr lang="zh-CN" altLang="en-US"/>
              <a:t>    他的学生袁行霈至今记得先生的一句话：“人走路要昂着头，我一生都是昂着头的。”</a:t>
            </a:r>
          </a:p>
        </p:txBody>
      </p:sp>
    </p:spTree>
  </p:cSld>
  <p:clrMapOvr>
    <a:masterClrMapping/>
  </p:clrMapOvr>
  <p:transition spd="slow" advClick="0">
    <p:random/>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79095" y="375285"/>
            <a:ext cx="8641715" cy="5913120"/>
          </a:xfrm>
        </p:spPr>
        <p:txBody>
          <a:bodyPr/>
          <a:lstStyle/>
          <a:p>
            <a:pPr lvl="0">
              <a:lnSpc>
                <a:spcPct val="110000"/>
              </a:lnSpc>
            </a:pPr>
            <a:r>
              <a:rPr lang="en-US" altLang="zh-CN" sz="3200"/>
              <a:t>    </a:t>
            </a:r>
            <a:r>
              <a:rPr lang="zh-CN" altLang="en-US" sz="3200"/>
              <a:t>不过，“文革”中林庚曾被选调入“两校写作小组”。这段历史，成为有人指责林庚的罪名之一。但钱理群向记者转述，在一次为一本古书做注的讨论会上，江青曾送给林庚一枝花，托他“转交夫人”。林庚不卑不亢，接过花，随手放在桌上，没有任何受宠若惊的表情。</a:t>
            </a:r>
            <a:br>
              <a:rPr lang="zh-CN" altLang="en-US" sz="3200"/>
            </a:br>
            <a:r>
              <a:rPr lang="zh-CN" altLang="en-US" sz="3200"/>
              <a:t>    他认为，此前和此后，林庚与政治，无半点瓜葛，可以作为一个证明。而林庚晚年的隐居，被钱理群看作“从根底上是自由的精神”。</a:t>
            </a:r>
          </a:p>
        </p:txBody>
      </p:sp>
    </p:spTree>
  </p:cSld>
  <p:clrMapOvr>
    <a:masterClrMapping/>
  </p:clrMapOvr>
  <p:transition spd="slow" advClick="0">
    <p:random/>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379095" y="375285"/>
            <a:ext cx="8559165" cy="5913120"/>
          </a:xfrm>
        </p:spPr>
        <p:txBody>
          <a:bodyPr/>
          <a:lstStyle/>
          <a:p>
            <a:pPr lvl="0"/>
            <a:r>
              <a:rPr lang="en-US" altLang="zh-CN"/>
              <a:t>   </a:t>
            </a:r>
            <a:r>
              <a:rPr lang="zh-CN" altLang="en-US"/>
              <a:t>“他并不显赫，社会上的人也许并不知道他是谁，然而学生却永远铭记。”钱理群说，这是作为一个老师，可以得到的最高评价。</a:t>
            </a:r>
            <a:br>
              <a:rPr lang="zh-CN" altLang="en-US"/>
            </a:br>
            <a:r>
              <a:rPr lang="zh-CN" altLang="en-US"/>
              <a:t>    林庚给他的学生留下了这样的笑容：“他抬起头，微微含笑，望着屋宇的东方，目光中有坚毅，有安详，有回忆，有思索，有自足，有憧憬。”</a:t>
            </a:r>
          </a:p>
        </p:txBody>
      </p:sp>
    </p:spTree>
  </p:cSld>
  <p:clrMapOvr>
    <a:masterClrMapping/>
  </p:clrMapOvr>
  <p:transition spd="slow" advClick="0">
    <p:random/>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lvl="0"/>
            <a:r>
              <a:rPr lang="en-US" altLang="zh-CN" sz="3200"/>
              <a:t>   </a:t>
            </a:r>
            <a:r>
              <a:rPr lang="zh-CN" altLang="en-US" sz="3200"/>
              <a:t>这样的笑容已经成为历史。2006年10月4日黄昏，林庚由保姆陪伴，又一次来到北京大学未名湖边。很快将是中秋，他有些失望地说：</a:t>
            </a:r>
            <a:br>
              <a:rPr lang="zh-CN" altLang="en-US" sz="3200"/>
            </a:br>
            <a:r>
              <a:rPr lang="zh-CN" altLang="en-US" sz="3200"/>
              <a:t>  “怎么月亮不圆啊？”</a:t>
            </a:r>
            <a:br>
              <a:rPr lang="zh-CN" altLang="en-US" sz="3200"/>
            </a:br>
            <a:r>
              <a:rPr lang="zh-CN" altLang="en-US" sz="3200"/>
              <a:t>  “快了，后天就是中秋了。”保姆答道。</a:t>
            </a:r>
            <a:br>
              <a:rPr lang="zh-CN" altLang="en-US" sz="3200"/>
            </a:br>
            <a:r>
              <a:rPr lang="zh-CN" altLang="en-US" sz="3200"/>
              <a:t>  “好，到时候我们出来看月亮。”林庚有些高兴地说。这天晚上，他在燕南园62号的家中，永远地离开了。</a:t>
            </a:r>
            <a:br>
              <a:rPr lang="zh-CN" altLang="en-US" sz="3200"/>
            </a:br>
            <a:r>
              <a:rPr lang="zh-CN" altLang="en-US" sz="3200"/>
              <a:t>                        （原文有删改）</a:t>
            </a:r>
          </a:p>
        </p:txBody>
      </p:sp>
      <p:pic>
        <p:nvPicPr>
          <p:cNvPr id="3" name="New picture"/>
          <p:cNvPicPr/>
          <p:nvPr/>
        </p:nvPicPr>
        <p:blipFill>
          <a:blip r:embed="rId2"/>
          <a:stretch>
            <a:fillRect/>
          </a:stretch>
        </p:blipFill>
        <p:spPr>
          <a:xfrm>
            <a:off x="11328400" y="10617200"/>
            <a:ext cx="342900" cy="254000"/>
          </a:xfrm>
          <a:prstGeom prst="cube">
            <a:avLst/>
          </a:prstGeom>
        </p:spPr>
      </p:pic>
    </p:spTree>
  </p:cSld>
  <p:clrMapOvr>
    <a:masterClrMapping/>
  </p:clrMapOvr>
  <p:transition spd="slow" advClick="0">
    <p:random/>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07670" y="1036320"/>
            <a:ext cx="8328660" cy="5132070"/>
          </a:xfrm>
          <a:prstGeom prst="rect">
            <a:avLst/>
          </a:prstGeom>
          <a:noFill/>
        </p:spPr>
        <p:txBody>
          <a:bodyPr wrap="square" rtlCol="0" anchor="t">
            <a:spAutoFit/>
          </a:bodyPr>
          <a:lstStyle/>
          <a:p>
            <a:pPr>
              <a:lnSpc>
                <a:spcPct val="130000"/>
              </a:lnSpc>
            </a:pPr>
            <a:r>
              <a:rPr lang="zh-CN" altLang="en-US" sz="3600">
                <a:latin typeface="黑体" panose="02010609060101010101" charset="-122"/>
                <a:ea typeface="黑体" panose="02010609060101010101" charset="-122"/>
                <a:cs typeface="黑体" panose="02010609060101010101" charset="-122"/>
              </a:rPr>
              <a:t>袅袅兮秋风，洞庭波兮</a:t>
            </a:r>
            <a:r>
              <a:rPr lang="zh-CN" altLang="en-US" sz="3600" b="1">
                <a:solidFill>
                  <a:schemeClr val="accent2">
                    <a:lumMod val="75000"/>
                  </a:schemeClr>
                </a:solidFill>
                <a:latin typeface="黑体" panose="02010609060101010101" charset="-122"/>
                <a:ea typeface="黑体" panose="02010609060101010101" charset="-122"/>
                <a:cs typeface="黑体" panose="02010609060101010101" charset="-122"/>
              </a:rPr>
              <a:t>木叶</a:t>
            </a:r>
            <a:r>
              <a:rPr lang="zh-CN" altLang="en-US" sz="3600">
                <a:latin typeface="黑体" panose="02010609060101010101" charset="-122"/>
                <a:ea typeface="黑体" panose="02010609060101010101" charset="-122"/>
                <a:cs typeface="黑体" panose="02010609060101010101" charset="-122"/>
              </a:rPr>
              <a:t>下。</a:t>
            </a:r>
          </a:p>
          <a:p>
            <a:pPr>
              <a:lnSpc>
                <a:spcPct val="130000"/>
              </a:lnSpc>
            </a:pPr>
            <a:r>
              <a:rPr lang="zh-CN" altLang="en-US" sz="3600">
                <a:latin typeface="黑体" panose="02010609060101010101" charset="-122"/>
                <a:ea typeface="黑体" panose="02010609060101010101" charset="-122"/>
                <a:cs typeface="黑体" panose="02010609060101010101" charset="-122"/>
              </a:rPr>
              <a:t>——屈原《九歌》   </a:t>
            </a:r>
          </a:p>
          <a:p>
            <a:pPr>
              <a:lnSpc>
                <a:spcPct val="130000"/>
              </a:lnSpc>
            </a:pPr>
            <a:r>
              <a:rPr lang="zh-CN" altLang="en-US" sz="3600">
                <a:latin typeface="黑体" panose="02010609060101010101" charset="-122"/>
                <a:ea typeface="黑体" panose="02010609060101010101" charset="-122"/>
                <a:cs typeface="黑体" panose="02010609060101010101" charset="-122"/>
              </a:rPr>
              <a:t>洞庭始波，</a:t>
            </a:r>
            <a:r>
              <a:rPr lang="zh-CN" altLang="en-US" sz="3600" b="1">
                <a:solidFill>
                  <a:schemeClr val="accent2">
                    <a:lumMod val="75000"/>
                  </a:schemeClr>
                </a:solidFill>
                <a:latin typeface="黑体" panose="02010609060101010101" charset="-122"/>
                <a:ea typeface="黑体" panose="02010609060101010101" charset="-122"/>
                <a:cs typeface="黑体" panose="02010609060101010101" charset="-122"/>
              </a:rPr>
              <a:t>木叶</a:t>
            </a:r>
            <a:r>
              <a:rPr lang="zh-CN" altLang="en-US" sz="3600">
                <a:latin typeface="黑体" panose="02010609060101010101" charset="-122"/>
                <a:ea typeface="黑体" panose="02010609060101010101" charset="-122"/>
                <a:cs typeface="黑体" panose="02010609060101010101" charset="-122"/>
              </a:rPr>
              <a:t>微脱。—谢庄《月赋》</a:t>
            </a:r>
          </a:p>
          <a:p>
            <a:pPr>
              <a:lnSpc>
                <a:spcPct val="130000"/>
              </a:lnSpc>
            </a:pPr>
            <a:r>
              <a:rPr lang="zh-CN" altLang="en-US" sz="3600">
                <a:latin typeface="黑体" panose="02010609060101010101" charset="-122"/>
                <a:ea typeface="黑体" panose="02010609060101010101" charset="-122"/>
                <a:cs typeface="黑体" panose="02010609060101010101" charset="-122"/>
              </a:rPr>
              <a:t>秋风吹</a:t>
            </a:r>
            <a:r>
              <a:rPr lang="zh-CN" altLang="en-US" sz="3600" b="1">
                <a:solidFill>
                  <a:schemeClr val="accent2">
                    <a:lumMod val="75000"/>
                  </a:schemeClr>
                </a:solidFill>
                <a:latin typeface="黑体" panose="02010609060101010101" charset="-122"/>
                <a:ea typeface="黑体" panose="02010609060101010101" charset="-122"/>
                <a:cs typeface="黑体" panose="02010609060101010101" charset="-122"/>
              </a:rPr>
              <a:t>木叶</a:t>
            </a:r>
            <a:r>
              <a:rPr lang="zh-CN" altLang="en-US" sz="3600">
                <a:latin typeface="黑体" panose="02010609060101010101" charset="-122"/>
                <a:ea typeface="黑体" panose="02010609060101010101" charset="-122"/>
                <a:cs typeface="黑体" panose="02010609060101010101" charset="-122"/>
              </a:rPr>
              <a:t>，还似洞庭波。</a:t>
            </a:r>
          </a:p>
          <a:p>
            <a:pPr>
              <a:lnSpc>
                <a:spcPct val="130000"/>
              </a:lnSpc>
            </a:pPr>
            <a:r>
              <a:rPr lang="zh-CN" altLang="en-US" sz="3600">
                <a:latin typeface="黑体" panose="02010609060101010101" charset="-122"/>
                <a:ea typeface="黑体" panose="02010609060101010101" charset="-122"/>
                <a:cs typeface="黑体" panose="02010609060101010101" charset="-122"/>
              </a:rPr>
              <a:t>——王褒《渡河北》  </a:t>
            </a:r>
          </a:p>
          <a:p>
            <a:pPr>
              <a:lnSpc>
                <a:spcPct val="130000"/>
              </a:lnSpc>
            </a:pPr>
            <a:r>
              <a:rPr lang="zh-CN" altLang="en-US" sz="3600" b="1">
                <a:solidFill>
                  <a:schemeClr val="accent2">
                    <a:lumMod val="75000"/>
                  </a:schemeClr>
                </a:solidFill>
                <a:latin typeface="黑体" panose="02010609060101010101" charset="-122"/>
                <a:ea typeface="黑体" panose="02010609060101010101" charset="-122"/>
                <a:cs typeface="黑体" panose="02010609060101010101" charset="-122"/>
              </a:rPr>
              <a:t>木叶</a:t>
            </a:r>
            <a:r>
              <a:rPr lang="zh-CN" altLang="en-US" sz="3600">
                <a:latin typeface="黑体" panose="02010609060101010101" charset="-122"/>
                <a:ea typeface="黑体" panose="02010609060101010101" charset="-122"/>
                <a:cs typeface="黑体" panose="02010609060101010101" charset="-122"/>
              </a:rPr>
              <a:t>下，江波连，秋月照浦云歇山。</a:t>
            </a:r>
          </a:p>
          <a:p>
            <a:pPr>
              <a:lnSpc>
                <a:spcPct val="130000"/>
              </a:lnSpc>
            </a:pPr>
            <a:r>
              <a:rPr lang="zh-CN" altLang="en-US" sz="3600">
                <a:latin typeface="黑体" panose="02010609060101010101" charset="-122"/>
                <a:ea typeface="黑体" panose="02010609060101010101" charset="-122"/>
                <a:cs typeface="黑体" panose="02010609060101010101" charset="-122"/>
              </a:rPr>
              <a:t> ——陆厥《临江王节士歌》</a:t>
            </a:r>
          </a:p>
        </p:txBody>
      </p:sp>
    </p:spTree>
  </p:cSld>
  <p:clrMapOvr>
    <a:masterClrMapping/>
  </p:clrMapOvr>
  <p:transition spd="slow"/>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18135" y="2552065"/>
            <a:ext cx="8507730" cy="1198880"/>
          </a:xfrm>
          <a:prstGeom prst="rect">
            <a:avLst/>
          </a:prstGeom>
          <a:noFill/>
        </p:spPr>
        <p:txBody>
          <a:bodyPr wrap="square" rtlCol="0" anchor="t">
            <a:spAutoFit/>
          </a:bodyPr>
          <a:lstStyle/>
          <a:p>
            <a:r>
              <a:rPr lang="zh-CN" altLang="en-US" sz="3600">
                <a:latin typeface="黑体" panose="02010609060101010101" charset="-122"/>
                <a:ea typeface="黑体" panose="02010609060101010101" charset="-122"/>
                <a:cs typeface="黑体" panose="02010609060101010101" charset="-122"/>
              </a:rPr>
              <a:t>“树叶”与“木叶”的差别点在于“树”与“木”，那么，二者有什么不同呢？</a:t>
            </a:r>
          </a:p>
        </p:txBody>
      </p:sp>
    </p:spTree>
  </p:cSld>
  <p:clrMapOvr>
    <a:masterClrMapping/>
  </p:clrMapOvr>
  <p:transition spd="slow">
    <p:random/>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94030" y="4549140"/>
            <a:ext cx="3790950" cy="1814830"/>
          </a:xfrm>
          <a:prstGeom prst="rect">
            <a:avLst/>
          </a:prstGeom>
          <a:noFill/>
        </p:spPr>
        <p:txBody>
          <a:bodyPr wrap="square" rtlCol="0" anchor="t">
            <a:spAutoFit/>
          </a:bodyPr>
          <a:lstStyle/>
          <a:p>
            <a:r>
              <a:rPr lang="zh-CN" altLang="en-US" sz="2800" b="1"/>
              <a:t>树</a:t>
            </a:r>
          </a:p>
          <a:p>
            <a:r>
              <a:rPr lang="zh-CN" altLang="en-US" sz="2800" b="1"/>
              <a:t>——有生命力的，翠绿的，枝叶繁密的         </a:t>
            </a:r>
          </a:p>
          <a:p>
            <a:endParaRPr lang="zh-CN" altLang="en-US" sz="2800" b="1"/>
          </a:p>
        </p:txBody>
      </p:sp>
      <p:sp>
        <p:nvSpPr>
          <p:cNvPr id="4" name="文本框 3"/>
          <p:cNvSpPr txBox="1"/>
          <p:nvPr/>
        </p:nvSpPr>
        <p:spPr>
          <a:xfrm>
            <a:off x="4803775" y="4549140"/>
            <a:ext cx="3964940" cy="1383665"/>
          </a:xfrm>
          <a:prstGeom prst="rect">
            <a:avLst/>
          </a:prstGeom>
          <a:noFill/>
        </p:spPr>
        <p:txBody>
          <a:bodyPr wrap="square" rtlCol="0" anchor="t">
            <a:spAutoFit/>
          </a:bodyPr>
          <a:lstStyle/>
          <a:p>
            <a:r>
              <a:rPr lang="zh-CN" altLang="en-US" sz="2800" b="1">
                <a:sym typeface="+mn-ea"/>
              </a:rPr>
              <a:t>木</a:t>
            </a:r>
          </a:p>
          <a:p>
            <a:r>
              <a:rPr lang="zh-CN" altLang="en-US" sz="2800" b="1">
                <a:sym typeface="+mn-ea"/>
              </a:rPr>
              <a:t>——没有活力的，枯黄的，树叶落尽的</a:t>
            </a:r>
          </a:p>
        </p:txBody>
      </p:sp>
      <p:pic>
        <p:nvPicPr>
          <p:cNvPr id="6" name="图片 5"/>
          <p:cNvPicPr>
            <a:picLocks noChangeAspect="1"/>
          </p:cNvPicPr>
          <p:nvPr/>
        </p:nvPicPr>
        <p:blipFill>
          <a:blip r:embed="rId2"/>
          <a:srcRect l="17606" r="16465"/>
          <a:stretch>
            <a:fillRect/>
          </a:stretch>
        </p:blipFill>
        <p:spPr>
          <a:xfrm>
            <a:off x="4803775" y="1102360"/>
            <a:ext cx="3717290" cy="3177540"/>
          </a:xfrm>
          <a:prstGeom prst="rect">
            <a:avLst/>
          </a:prstGeom>
        </p:spPr>
      </p:pic>
      <p:pic>
        <p:nvPicPr>
          <p:cNvPr id="7" name="图片 6"/>
          <p:cNvPicPr>
            <a:picLocks noChangeAspect="1"/>
          </p:cNvPicPr>
          <p:nvPr/>
        </p:nvPicPr>
        <p:blipFill>
          <a:blip r:embed="rId3"/>
          <a:srcRect l="16917" r="8903"/>
          <a:stretch>
            <a:fillRect/>
          </a:stretch>
        </p:blipFill>
        <p:spPr>
          <a:xfrm>
            <a:off x="426085" y="1078865"/>
            <a:ext cx="4222115" cy="3201035"/>
          </a:xfrm>
          <a:prstGeom prst="rect">
            <a:avLst/>
          </a:prstGeom>
        </p:spPr>
      </p:pic>
    </p:spTree>
  </p:cSld>
  <p:clrMapOvr>
    <a:masterClrMapping/>
  </p:clrMapOvr>
  <p:transition spd="slow"/>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532765" y="2524760"/>
            <a:ext cx="8078470" cy="1419860"/>
          </a:xfrm>
          <a:prstGeom prst="rect">
            <a:avLst/>
          </a:prstGeom>
          <a:noFill/>
        </p:spPr>
        <p:txBody>
          <a:bodyPr wrap="square" rtlCol="0" anchor="t">
            <a:spAutoFit/>
          </a:bodyPr>
          <a:lstStyle/>
          <a:p>
            <a:pPr>
              <a:lnSpc>
                <a:spcPct val="120000"/>
              </a:lnSpc>
            </a:pPr>
            <a:r>
              <a:rPr lang="zh-CN" sz="3600" b="1">
                <a:sym typeface="+mn-ea"/>
              </a:rPr>
              <a:t>改用“落叶”是不是就可以符合秋天的意境了呢？</a:t>
            </a:r>
          </a:p>
        </p:txBody>
      </p:sp>
    </p:spTree>
  </p:cSld>
  <p:clrMapOvr>
    <a:masterClrMapping/>
  </p:clrMapOvr>
  <p:transition spd="slow">
    <p:random/>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2" name="图片 1"/>
          <p:cNvPicPr>
            <a:picLocks noChangeAspect="1"/>
          </p:cNvPicPr>
          <p:nvPr/>
        </p:nvPicPr>
        <p:blipFill>
          <a:blip r:embed="rId2"/>
          <a:srcRect r="25000"/>
          <a:stretch>
            <a:fillRect/>
          </a:stretch>
        </p:blipFill>
        <p:spPr>
          <a:xfrm>
            <a:off x="571500" y="621665"/>
            <a:ext cx="4197350" cy="3549015"/>
          </a:xfrm>
          <a:prstGeom prst="rect">
            <a:avLst/>
          </a:prstGeom>
        </p:spPr>
      </p:pic>
      <p:sp>
        <p:nvSpPr>
          <p:cNvPr id="100" name="文本框 99"/>
          <p:cNvSpPr txBox="1"/>
          <p:nvPr/>
        </p:nvSpPr>
        <p:spPr>
          <a:xfrm>
            <a:off x="4121785" y="4658995"/>
            <a:ext cx="5022850" cy="1814830"/>
          </a:xfrm>
          <a:prstGeom prst="rect">
            <a:avLst/>
          </a:prstGeom>
          <a:noFill/>
          <a:ln w="9525">
            <a:noFill/>
          </a:ln>
        </p:spPr>
        <p:txBody>
          <a:bodyPr wrap="square">
            <a:spAutoFit/>
          </a:bodyPr>
          <a:lstStyle/>
          <a:p>
            <a:pPr marL="0" indent="0"/>
            <a:endParaRPr lang="zh-CN" sz="2800" b="1">
              <a:ea typeface="宋体" panose="02010600030101010101" pitchFamily="2" charset="-122"/>
            </a:endParaRPr>
          </a:p>
          <a:p>
            <a:pPr marL="0" indent="0"/>
            <a:r>
              <a:rPr lang="zh-CN" sz="2800" b="1">
                <a:ea typeface="宋体" panose="02010600030101010101" pitchFamily="2" charset="-122"/>
              </a:rPr>
              <a:t>木叶——不仅强调了树叶落尽，树干光秃秃的样子，还暗含着落叶的微黄与干燥之感</a:t>
            </a:r>
            <a:endParaRPr lang="zh-CN" altLang="en-US" sz="2800" b="1">
              <a:ea typeface="宋体" panose="02010600030101010101" pitchFamily="2" charset="-122"/>
            </a:endParaRPr>
          </a:p>
        </p:txBody>
      </p:sp>
      <p:pic>
        <p:nvPicPr>
          <p:cNvPr id="4" name="图片 3"/>
          <p:cNvPicPr>
            <a:picLocks noChangeAspect="1"/>
          </p:cNvPicPr>
          <p:nvPr/>
        </p:nvPicPr>
        <p:blipFill>
          <a:blip r:embed="rId3"/>
          <a:stretch>
            <a:fillRect/>
          </a:stretch>
        </p:blipFill>
        <p:spPr>
          <a:xfrm>
            <a:off x="5212715" y="621665"/>
            <a:ext cx="3175000" cy="4324350"/>
          </a:xfrm>
          <a:prstGeom prst="rect">
            <a:avLst/>
          </a:prstGeom>
        </p:spPr>
      </p:pic>
      <p:sp>
        <p:nvSpPr>
          <p:cNvPr id="5" name="文本框 4"/>
          <p:cNvSpPr txBox="1"/>
          <p:nvPr/>
        </p:nvSpPr>
        <p:spPr>
          <a:xfrm>
            <a:off x="571500" y="4387215"/>
            <a:ext cx="3307080" cy="953135"/>
          </a:xfrm>
          <a:prstGeom prst="rect">
            <a:avLst/>
          </a:prstGeom>
          <a:noFill/>
        </p:spPr>
        <p:txBody>
          <a:bodyPr wrap="square" rtlCol="0" anchor="t">
            <a:spAutoFit/>
          </a:bodyPr>
          <a:lstStyle/>
          <a:p>
            <a:r>
              <a:rPr lang="zh-CN" sz="2800" b="1">
                <a:sym typeface="+mn-ea"/>
              </a:rPr>
              <a:t>落叶——强调的只是树叶落下的动态</a:t>
            </a:r>
            <a:endParaRPr lang="zh-CN" altLang="en-US" sz="2800" b="1">
              <a:sym typeface="+mn-ea"/>
            </a:endParaRPr>
          </a:p>
        </p:txBody>
      </p:sp>
    </p:spTree>
  </p:cSld>
  <p:clrMapOvr>
    <a:masterClrMapping/>
  </p:clrMapOvr>
  <p:transition spd="slow">
    <p:random/>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Tree>
  </p:cSld>
  <p:clrMapOvr>
    <a:masterClrMapping/>
  </p:clrMapOvr>
  <p:transition spd="slow">
    <p:random/>
  </p:transition>
  <p:timing/>
</p:sld>
</file>

<file path=ppt/tags/tag1.xml><?xml version="1.0" encoding="utf-8"?>
<p:tagLst xmlns:p="http://schemas.openxmlformats.org/presentationml/2006/main">
  <p:tag name="REFSHAPE" val="589536828"/>
</p:tagLst>
</file>

<file path=ppt/tags/tag2.xml><?xml version="1.0" encoding="utf-8"?>
<p:tagLst xmlns:p="http://schemas.openxmlformats.org/presentationml/2006/main">
  <p:tag name="REFSHAPE" val="589536284"/>
</p:tagLst>
</file>

<file path=ppt/tags/tag3.xml><?xml version="1.0" encoding="utf-8"?>
<p:tagLst xmlns:p="http://schemas.openxmlformats.org/presentationml/2006/main">
  <p:tag name="REFSHAPE" val="589536420"/>
</p:tagLst>
</file>

<file path=ppt/tags/tag4.xml><?xml version="1.0" encoding="utf-8"?>
<p:tagLst xmlns:p="http://schemas.openxmlformats.org/presentationml/2006/main">
  <p:tag name="KSO_WM_BEAUTIFY_FLAG" val="#wm#"/>
  <p:tag name="KSO_WM_TAG_VERSION" val="1.0"/>
  <p:tag name="KSO_WM_TEMPLATE_CATEGORY" val="diagram"/>
  <p:tag name="KSO_WM_TEMPLATE_INDEX" val="20200646"/>
  <p:tag name="KSO_WM_UNIT_COMPATIBLE" val="0"/>
  <p:tag name="KSO_WM_UNIT_DIAGRAM_ISNUMVISUAL" val="0"/>
  <p:tag name="KSO_WM_UNIT_DIAGRAM_ISREFERUNIT" val="0"/>
  <p:tag name="KSO_WM_UNIT_HIGHLIGHT" val="0"/>
  <p:tag name="KSO_WM_UNIT_ID" val="diagram20200646_1*a*1"/>
  <p:tag name="KSO_WM_UNIT_INDEX" val="1"/>
  <p:tag name="KSO_WM_UNIT_ISCONTENTSTITLE" val="0"/>
  <p:tag name="KSO_WM_UNIT_ISNUMDGMTITLE" val="0"/>
  <p:tag name="KSO_WM_UNIT_LAYERLEVEL" val="1"/>
  <p:tag name="KSO_WM_UNIT_NOCLEAR" val="0"/>
  <p:tag name="KSO_WM_UNIT_PRESET_TEXT" val="团建活动简介"/>
  <p:tag name="KSO_WM_UNIT_TYPE" val="a"/>
  <p:tag name="KSO_WM_UNIT_VALUE" val="18"/>
</p:tagLst>
</file>

<file path=ppt/tags/tag5.xml><?xml version="1.0" encoding="utf-8"?>
<p:tagLst xmlns:p="http://schemas.openxmlformats.org/presentationml/2006/main">
  <p:tag name="KSO_WM_BEAUTIFY_FLAG" val="#wm#"/>
  <p:tag name="KSO_WM_TAG_VERSION" val="1.0"/>
  <p:tag name="KSO_WM_TEMPLATE_CATEGORY" val="diagram"/>
  <p:tag name="KSO_WM_TEMPLATE_INDEX" val="20200646"/>
  <p:tag name="KSO_WM_UNIT_COMPATIBLE" val="0"/>
  <p:tag name="KSO_WM_UNIT_DIAGRAM_ISNUMVISUAL" val="0"/>
  <p:tag name="KSO_WM_UNIT_DIAGRAM_ISREFERUNIT" val="0"/>
  <p:tag name="KSO_WM_UNIT_HIGHLIGHT" val="0"/>
  <p:tag name="KSO_WM_UNIT_ID" val="diagram20200646_1*i*1"/>
  <p:tag name="KSO_WM_UNIT_INDEX" val="1"/>
  <p:tag name="KSO_WM_UNIT_LAYERLEVEL" val="1"/>
  <p:tag name="KSO_WM_UNIT_LINE_FILL_TYPE" val="2"/>
  <p:tag name="KSO_WM_UNIT_LINE_FORE_SCHEMECOLOR_INDEX" val="5"/>
  <p:tag name="KSO_WM_UNIT_LINE_FORE_SCHEMECOLOR_INDEX_BRIGHTNESS" val="0"/>
  <p:tag name="KSO_WM_UNIT_TYPE" val="i"/>
</p:tagLst>
</file>

<file path=ppt/tags/tag6.xml><?xml version="1.0" encoding="utf-8"?>
<p:tagLst xmlns:p="http://schemas.openxmlformats.org/presentationml/2006/main">
  <p:tag name="KSO_WM_UNIT_PLACING_PICTURE_USER_VIEWPORT" val="{&quot;height&quot;:15510,&quot;width&quot;:10260}"/>
</p:tagLst>
</file>

<file path=ppt/tags/tag7.xml><?xml version="1.0" encoding="utf-8"?>
<p:tagLst xmlns:p="http://schemas.openxmlformats.org/presentationml/2006/main">
  <p:tag name="KSO_WM_BEAUTIFY_FLAG" val="#wm#"/>
  <p:tag name="KSO_WM_SLIDE_ID" val="diagram20200646_1"/>
  <p:tag name="KSO_WM_SLIDE_INDEX" val="1"/>
  <p:tag name="KSO_WM_SLIDE_ITEM_CNT" val="0"/>
  <p:tag name="KSO_WM_SLIDE_LAYOUT" val="a_d_f"/>
  <p:tag name="KSO_WM_SLIDE_LAYOUT_CNT" val="1_1_1"/>
  <p:tag name="KSO_WM_SLIDE_POSITION" val="74*0"/>
  <p:tag name="KSO_WM_SLIDE_SIZE" val="885*539"/>
  <p:tag name="KSO_WM_SLIDE_SUBTYPE" val="picTxt"/>
  <p:tag name="KSO_WM_SLIDE_TYPE" val="text"/>
  <p:tag name="KSO_WM_TAG_VERSION" val="1.0"/>
  <p:tag name="KSO_WM_TEMPLATE_CATEGORY" val="diagram"/>
  <p:tag name="KSO_WM_TEMPLATE_COLOR_TYPE" val="1"/>
  <p:tag name="KSO_WM_TEMPLATE_INDEX" val="20200646"/>
  <p:tag name="KSO_WM_TEMPLATE_MASTER_TYPE" val="0"/>
  <p:tag name="KSO_WM_TEMPLATE_SUBCATEGORY" val="0"/>
</p:tagLst>
</file>

<file path=ppt/tags/tag8.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3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60</Paragraphs>
  <Slides>39</Slides>
  <Notes>2</Notes>
  <TotalTime>0</TotalTime>
  <HiddenSlides>2</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39</vt:i4>
      </vt:variant>
    </vt:vector>
  </HeadingPairs>
  <TitlesOfParts>
    <vt:vector baseType="lpstr" size="52">
      <vt:lpstr>Arial</vt:lpstr>
      <vt:lpstr>Calibri Light</vt:lpstr>
      <vt:lpstr>Calibri</vt:lpstr>
      <vt:lpstr>字魂59号-创粗黑</vt:lpstr>
      <vt:lpstr>宋体</vt:lpstr>
      <vt:lpstr>黑体</vt:lpstr>
      <vt:lpstr>微软雅黑</vt:lpstr>
      <vt:lpstr>方正舒体</vt:lpstr>
      <vt:lpstr>汉仪青云简</vt:lpstr>
      <vt:lpstr>隶书</vt:lpstr>
      <vt:lpstr>楷体_GB2312</vt:lpstr>
      <vt:lpstr>楷体</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三、拓展延伸“树叶”与“木叶”不过一字之差，在艺术形象领域的差别却一字千里，这种一字千里的差别在中国古典诗歌中十分常见。下面就分析诗人为何钟爱“落红”“落英”而很少用“落花”的原因。</vt:lpstr>
      <vt:lpstr>“落英”“落红”也就是“落花”之意，在古诗歌中“落英”出现的情况不少，《全唐诗》约有16句，《全宋诗》中约有36句，而《全宋词》就约有26句，但其中也有个别句“落英”不是做“落花”的意思。</vt:lpstr>
      <vt:lpstr>宋代诗人欧阳修的《暮春门有感》“春事已烂漫，落英渐飘扬”。陆游《山居食每不肉戏作》“秋来更有堪夸处，日傍东篱拾落英。”秦观《如梦令》“桃李不禁风,回首落英无限”晏几道《浣溪沙》“凉月送归思往事，落英飘去起新愁” </vt:lpstr>
      <vt:lpstr>以“落红”表落花意的也不胜枚举，《全唐诗》中约26处，仅《全宋词》中就约有91处.如：张先《天仙子》“风不定，人初静，明日落红应满径，苏轼《水龙吟》“不恨此花飞尽，恨西园、落红难缀”，龚自珍《己亥杂诗》“落红不是无情物，化作春泥更护花”等。</vt:lpstr>
      <vt:lpstr>【提问】诗人们为何在当用“落花”时而弃之不用，却钟情于“落英”“落红”呢？</vt:lpstr>
      <vt:lpstr>【结论】一、“落英”“落红”与“落花”相比，前两者雅致，后者通俗。 </vt:lpstr>
      <vt:lpstr>二、意韵不同“落英”状花瓣缤纷飘落之态，“落红”尽显花的明艳之色，这都是“落花”一词所不能勾画的事物形象和不能透露出的情味。 </vt:lpstr>
      <vt:lpstr>三、花字出现的时间比英字晚“英”在《诗经》中就有，如《有女同车》中“有女同行，颜如舜英”，而“花”字起于北朝（见《辞源》）。   </vt:lpstr>
      <vt:lpstr>【过渡】诗歌语言具有暗示性，一个词往往能暗示出作者的思想追求或者情感态度，我们一起看看下面这些诗句能暗示出诗人什么样的思想追求或者情感态度。</vt:lpstr>
      <vt:lpstr>此夜曲中闻折柳，何人不起故园情？——李白《春夜洛城闻笛》乱花渐欲迷人眼，浅草才能没马蹄。——白居易《钱塘湖春行》人有悲欢离合，月有阴晴圆缺。——苏轼《水调歌头》东篱把酒黄昏后，有暗香盈袖。——李清照《醉花阴》</vt:lpstr>
      <vt:lpstr>四、课堂活动林庚，字静希。著名诗人、诗歌理论家。毕业于清华大学，与季羡林等人并称清华园“四剑客”。后一直任教于北京大学中文系。1986年，年事已高的先生决意退出讲坛，为学生最后一次讲屈原和李白。开讲那日，名流如云，燕园为之拥塞。整整一节课，先生只讲了一首诗，却讲得激情飞扬，贯通古今，出神入化。在先生的讲授中，长眠千古的屈子和诗仙神奇般地复活了。这堂课下来，听者皆感慨：诗歌竟然可以讲到这个境界！</vt:lpstr>
      <vt:lpstr>读诗可以获得心灵的抚慰，而写诗亦是一种情感的寄托。初学写诗，可以从一些小片段写起，重在灵感与坚持。下面，请同学们每人根据儿歌《春天在哪里》的格式，共同完成小诗《秋天在哪里》。</vt:lpstr>
      <vt:lpstr>下面，请同学们每人根据儿歌《春天在哪里》的格式，共同完成小诗《秋天在哪里》。春天在哪里呀春天在哪里春天在那湖水的倒影里映出红的花呀映出绿的草还有那会唱歌的小黄鹂</vt:lpstr>
      <vt:lpstr>《听见叶落的声音》傍晚，天灰蒙蒙的，像个委屈的孩子，眼里噙满了泪水；秋夜，眼帘紧闭，在她微微的鼾声中，我听见，一片叶落的声音；清晨，窗子微合间，溜进一丝泥土的气息，我看见，一地斑斓；原来，银杏与红枫，相约在昨夜，悄悄和秋天见了个面。</vt:lpstr>
      <vt:lpstr>文章主旨《说“木叶”》一文从“木叶”出发，以浅显易懂的语言以及丰富的诗句，诠释了“诗歌语言具有暗示性”的深奥道理，让学生在体悟诗歌魅力的基础上，提高鉴赏诗歌的能力。</vt:lpstr>
      <vt:lpstr>林庚：喧闹时代里的隐退者   （张伟）        如果不是他去世的消息被媒体报道，林庚似乎已被人们遗忘了。今年中秋节的前两天，这位97岁的老人在睡梦中辞世，人们这才又记起早年与吴组缃、李长之、季羡林并称“清华四剑客”、后来又与吴组缃、王瑶、季镇淮并称“北大中文四老”的林庚先生。</vt:lpstr>
      <vt:lpstr>10月4日，与往常一样，他吃过晚饭，上床休息了一会儿。晚7时左右，家人发现，中国现代文学史上这位杰出的诗人已经停止了呼吸。   “他赤条条地来，又赤条条地去。”北京大学中文系教授钱理群说。他曾告诉自己的每一个学生，要去接触林庚，拜访林庚，因为这位老人有着故去的知识分子们身上最深厚、最值得传承的精神财富。</vt:lpstr>
      <vt:lpstr>    这笔精神财富近20年来一直隐居在北京大学燕南园里。上世纪80年代林庚从北大退休，便一直居住在这里。他在园子里种了花草，学生们从门口偶尔路过，能看到在那扇油漆有些脱落的大门里，林庚先生正静坐在藤椅上，看着花丛思索，阳光洒在他身上，他的侧影清癯而安详。</vt:lpstr>
      <vt:lpstr>   北大中文系教授张鸣还记得，一次听林庚讲“独立小桥风满袖，平林新月人归后”，讲到“风满袖”的意蕴时，他平静地、引经据典地讲着，站在写满优美板书的黑板前，静静地看着学生。张鸣忽然“感到了先生绸衫的袖子仿佛在轻轻飘动”，虽然那时教室里并没有风。   “从那时起，我才感受到了诗的魅力，那是一种静默中的召唤。”张鸣说。</vt:lpstr>
      <vt:lpstr>   林庚退休之前，中文系特意为他安排了一堂“告别课”。尽管从1933年在清华大学给朱自清当助教开始，林庚已经执教半个世纪，但他的讲课题目还是几经更换才定下，讲课内容也斟酌再三，教案足足准备了一个多月。这一课，讲的是“什么是诗”。   讲课那天，他穿一身经过精心设计的黄色衣服，配黄皮鞋，头发一丝不乱。照钱理群的说法，“美得一上台就震住了大家”。然后，他款款讲来，滔滔不绝。但是，课后当钱理群送他回家，他一进门便倒下，大病一场。</vt:lpstr>
      <vt:lpstr>   晚年，燕南园里这位坐在藤椅上的老人，已经少问世事，不接受媒体访问，淡出公众视野，甚至，连那些从他门口路过的学生，有些也已经不知道他是谁了。“功利、名望，仿佛已经完全从先生的心里消失。”张鸣说。    隐居中的林庚，惟独在有人请他为学生讲课时绝不推辞。“对学生，对年轻人，林庚有一种超乎寻常的感情和期待。”张鸣说。</vt:lpstr>
      <vt:lpstr>    学生去看望他时，他起身迎接。离开时，又总是要送出大门，说声“谢谢”。北大毕业生余杰曾撰文回忆读书时他与林庚的一次接触。林庚站在料峭的寒风中迎接他，主动与他握手，说话总带着“歉意的微笑”，告别时走出很远，回头看，他仍“站在门外望着”。    林庚写信给自己的弟子孙玉石，会提笔写道：“玉石兄如晤”。上世纪五六十年代，林庚的一些学生创办刊物《红楼》，被打成右派，发配外地，颠沛流离。林庚一直挂念在心，直到他90岁生日时，仍然凭记忆列出他们的名字，嘱咐张鸣，把他们务必请来见面。</vt:lpstr>
      <vt:lpstr>    林老先生讲究衣着，爱戴围巾，素来整洁。即使披一件夹克，不扣扣子，能让人觉得“高洁”。    这位曾经的北平现代派诗人、后来的古典文学研究者，一生追慕的是“寒士文学”和“布衣感”。他推崇不在权贵面前低头、“贵者虽自贵，视之若尘埃。贱者虽自贱，重之若千钧”的骨气。    他的学生袁行霈至今记得先生的一句话：“人走路要昂着头，我一生都是昂着头的。”</vt:lpstr>
      <vt:lpstr>    不过，“文革”中林庚曾被选调入“两校写作小组”。这段历史，成为有人指责林庚的罪名之一。但钱理群向记者转述，在一次为一本古书做注的讨论会上，江青曾送给林庚一枝花，托他“转交夫人”。林庚不卑不亢，接过花，随手放在桌上，没有任何受宠若惊的表情。    他认为，此前和此后，林庚与政治，无半点瓜葛，可以作为一个证明。而林庚晚年的隐居，被钱理群看作“从根底上是自由的精神”。</vt:lpstr>
      <vt:lpstr>   “他并不显赫，社会上的人也许并不知道他是谁，然而学生却永远铭记。”钱理群说，这是作为一个老师，可以得到的最高评价。    林庚给他的学生留下了这样的笑容：“他抬起头，微微含笑，望着屋宇的东方，目光中有坚毅，有安详，有回忆，有思索，有自足，有憧憬。”</vt:lpstr>
      <vt:lpstr>   这样的笑容已经成为历史。2006年10月4日黄昏，林庚由保姆陪伴，又一次来到北京大学未名湖边。很快将是中秋，他有些失望地说：  “怎么月亮不圆啊？”  “快了，后天就是中秋了。”保姆答道。  “好，到时候我们出来看月亮。”林庚有些高兴地说。这天晚上，他在燕南园62号的家中，永远地离开了。                        （原文有删改）</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2021-03-15T12:41:50.255</cp:lastPrinted>
  <dcterms:created xsi:type="dcterms:W3CDTF">2021-03-15T12:41:50Z</dcterms:created>
  <dcterms:modified xsi:type="dcterms:W3CDTF">2021-03-15T04:41:51Z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