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1" r:id="rId3"/>
    <p:sldId id="262" r:id="rId4"/>
    <p:sldId id="264" r:id="rId5"/>
    <p:sldId id="263" r:id="rId6"/>
    <p:sldId id="265" r:id="rId7"/>
    <p:sldId id="296" r:id="rId8"/>
    <p:sldId id="267" r:id="rId9"/>
    <p:sldId id="268" r:id="rId10"/>
    <p:sldId id="270" r:id="rId11"/>
    <p:sldId id="269" r:id="rId12"/>
    <p:sldId id="272" r:id="rId13"/>
    <p:sldId id="271" r:id="rId14"/>
    <p:sldId id="274" r:id="rId15"/>
    <p:sldId id="273" r:id="rId16"/>
    <p:sldId id="277" r:id="rId17"/>
    <p:sldId id="275" r:id="rId18"/>
    <p:sldId id="278" r:id="rId19"/>
    <p:sldId id="276" r:id="rId20"/>
    <p:sldId id="281" r:id="rId21"/>
    <p:sldId id="279" r:id="rId22"/>
    <p:sldId id="280" r:id="rId23"/>
    <p:sldId id="282" r:id="rId24"/>
    <p:sldId id="283" r:id="rId25"/>
    <p:sldId id="284" r:id="rId26"/>
    <p:sldId id="285" r:id="rId27"/>
    <p:sldId id="286" r:id="rId28"/>
    <p:sldId id="287" r:id="rId29"/>
    <p:sldId id="292" r:id="rId30"/>
    <p:sldId id="288" r:id="rId31"/>
    <p:sldId id="289" r:id="rId32"/>
    <p:sldId id="290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39237" y="1842448"/>
            <a:ext cx="8493684" cy="2729552"/>
          </a:xfrm>
        </p:spPr>
        <p:txBody>
          <a:bodyPr>
            <a:normAutofit fontScale="90000"/>
          </a:bodyPr>
          <a:lstStyle/>
          <a:p>
            <a:r>
              <a:rPr lang="zh-CN" altLang="en-US" sz="4400" b="1">
                <a:solidFill>
                  <a:srgbClr val="FFC000"/>
                </a:solidFill>
              </a:rPr>
              <a:t>    </a:t>
            </a:r>
            <a:br>
              <a:rPr lang="en-US" altLang="zh-CN" sz="4400" b="1">
                <a:solidFill>
                  <a:srgbClr val="FFC000"/>
                </a:solidFill>
              </a:rPr>
            </a:br>
            <a:br>
              <a:rPr lang="en-US" altLang="zh-CN" sz="4400" b="1">
                <a:solidFill>
                  <a:srgbClr val="FFC000"/>
                </a:solidFill>
              </a:rPr>
            </a:br>
            <a:r>
              <a:rPr lang="en-US" altLang="zh-CN" sz="4400" b="1">
                <a:solidFill>
                  <a:srgbClr val="FFC000"/>
                </a:solidFill>
              </a:rPr>
              <a:t>                   </a:t>
            </a:r>
            <a:r>
              <a:rPr lang="zh-CN" altLang="en-US" sz="4400" b="1">
                <a:solidFill>
                  <a:srgbClr val="FFC000"/>
                </a:solidFill>
              </a:rPr>
              <a:t>词语的前世今生</a:t>
            </a:r>
            <a:br>
              <a:rPr lang="zh-CN" altLang="en-US" sz="4400" b="1">
                <a:solidFill>
                  <a:srgbClr val="FFC000"/>
                </a:solidFill>
              </a:rPr>
            </a:br>
            <a:r>
              <a:rPr lang="en-US" altLang="zh-CN" sz="3600" b="1">
                <a:solidFill>
                  <a:srgbClr val="FFC000"/>
                </a:solidFill>
              </a:rPr>
              <a:t>——《</a:t>
            </a:r>
            <a:r>
              <a:rPr lang="zh-CN" altLang="en-US" sz="3600" b="1">
                <a:solidFill>
                  <a:srgbClr val="FFC000"/>
                </a:solidFill>
              </a:rPr>
              <a:t>把握古今词义的联系与区别</a:t>
            </a:r>
            <a:r>
              <a:rPr lang="en-US" altLang="zh-CN" sz="3600" b="1">
                <a:solidFill>
                  <a:srgbClr val="FFC000"/>
                </a:solidFill>
              </a:rPr>
              <a:t>》</a:t>
            </a:r>
            <a:r>
              <a:rPr lang="zh-CN" altLang="en-US" sz="3600" b="1">
                <a:solidFill>
                  <a:srgbClr val="FFC000"/>
                </a:solidFill>
              </a:rPr>
              <a:t>基础案</a:t>
            </a:r>
            <a:br>
              <a:rPr lang="zh-CN" altLang="en-US" sz="4400"/>
            </a:br>
            <a:endParaRPr lang="zh-CN" altLang="en-US" sz="440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0" y="600501"/>
            <a:ext cx="12192000" cy="5895833"/>
          </a:xfrm>
        </p:spPr>
        <p:txBody>
          <a:bodyPr/>
          <a:lstStyle/>
          <a:p>
            <a:pPr lvl="0"/>
            <a:r>
              <a:rPr lang="zh-CN" altLang="en-US" sz="2800"/>
              <a:t>而：</a:t>
            </a:r>
            <a:r>
              <a:rPr lang="en-US" sz="2800"/>
              <a:t>a.</a:t>
            </a:r>
            <a:r>
              <a:rPr lang="zh-CN" altLang="en-US" sz="2800"/>
              <a:t>连词，表并列关系。</a:t>
            </a:r>
            <a:r>
              <a:rPr lang="en-US" sz="2800"/>
              <a:t>b.</a:t>
            </a:r>
            <a:r>
              <a:rPr lang="zh-CN" altLang="en-US" sz="2800"/>
              <a:t>连词，表递进关系。</a:t>
            </a:r>
            <a:r>
              <a:rPr lang="en-US" sz="2800"/>
              <a:t>c.</a:t>
            </a:r>
            <a:r>
              <a:rPr lang="zh-CN" altLang="en-US" sz="2800"/>
              <a:t>连词，表转折关系。</a:t>
            </a:r>
            <a:r>
              <a:rPr lang="en-US" sz="2800"/>
              <a:t>d.</a:t>
            </a:r>
            <a:r>
              <a:rPr lang="zh-CN" altLang="en-US" sz="2800"/>
              <a:t>连词，表因果关系。</a:t>
            </a:r>
            <a:r>
              <a:rPr lang="en-US" sz="2800"/>
              <a:t>e.</a:t>
            </a:r>
            <a:r>
              <a:rPr lang="zh-CN" altLang="en-US" sz="2800"/>
              <a:t>连词，表承接关系。</a:t>
            </a:r>
            <a:r>
              <a:rPr lang="en-US" sz="2800"/>
              <a:t>f.</a:t>
            </a:r>
            <a:r>
              <a:rPr lang="zh-CN" altLang="en-US" sz="2800"/>
              <a:t>连词，表修饰关系。</a:t>
            </a:r>
            <a:r>
              <a:rPr lang="en-US" sz="2800"/>
              <a:t>g.</a:t>
            </a:r>
            <a:r>
              <a:rPr lang="zh-CN" altLang="en-US" sz="2800"/>
              <a:t>连词，表假设关系。</a:t>
            </a:r>
            <a:r>
              <a:rPr lang="en-US" sz="2800"/>
              <a:t>h.</a:t>
            </a:r>
            <a:r>
              <a:rPr lang="zh-CN" altLang="en-US" sz="2800"/>
              <a:t>用作代词，译为你的，你。</a:t>
            </a:r>
            <a:r>
              <a:rPr lang="en-US" sz="2800" err="1"/>
              <a:t>i.</a:t>
            </a:r>
            <a:r>
              <a:rPr lang="zh-CN" altLang="en-US" sz="2800"/>
              <a:t>语气助词，相当于“罢了”</a:t>
            </a:r>
          </a:p>
          <a:p>
            <a:pPr lvl="0"/>
            <a:r>
              <a:rPr lang="zh-CN" altLang="en-US" sz="2800"/>
              <a:t> （</a:t>
            </a:r>
            <a:r>
              <a:rPr lang="en-US" altLang="zh-CN" sz="2800"/>
              <a:t>1</a:t>
            </a:r>
            <a:r>
              <a:rPr lang="zh-CN" altLang="en-US" sz="2800"/>
              <a:t>）青，取之于蓝而青于蓝（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  <a:r>
              <a:rPr lang="en-US" sz="2800"/>
              <a:t>  </a:t>
            </a:r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）吾尝终日而思矣（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（</a:t>
            </a:r>
            <a:r>
              <a:rPr lang="en-US" sz="2800"/>
              <a:t>3</a:t>
            </a:r>
            <a:r>
              <a:rPr lang="zh-CN" altLang="en-US" sz="2800"/>
              <a:t>）君子博学而日参省乎己（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  <a:r>
              <a:rPr lang="en-US" sz="2800"/>
              <a:t>  </a:t>
            </a:r>
            <a:r>
              <a:rPr lang="zh-CN" altLang="en-US" sz="2800"/>
              <a:t>（</a:t>
            </a:r>
            <a:r>
              <a:rPr lang="en-US" sz="2800"/>
              <a:t>4</a:t>
            </a:r>
            <a:r>
              <a:rPr lang="zh-CN" altLang="en-US" sz="2800"/>
              <a:t>）蟹六跪而二螯（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（</a:t>
            </a:r>
            <a:r>
              <a:rPr lang="en-US" sz="2800"/>
              <a:t>5</a:t>
            </a:r>
            <a:r>
              <a:rPr lang="zh-CN" altLang="en-US" sz="2800"/>
              <a:t>）置之地，拔剑破而撞之。（</a:t>
            </a:r>
            <a:r>
              <a:rPr lang="en-US" sz="2800"/>
              <a:t>      </a:t>
            </a:r>
            <a:r>
              <a:rPr lang="zh-CN" altLang="en-US" sz="2800"/>
              <a:t>）（</a:t>
            </a:r>
            <a:r>
              <a:rPr lang="en-US" sz="2800"/>
              <a:t>6</a:t>
            </a:r>
            <a:r>
              <a:rPr lang="zh-CN" altLang="en-US" sz="2800"/>
              <a:t>）人而无信，不知其可也。（</a:t>
            </a:r>
            <a:r>
              <a:rPr lang="en-US" sz="2800"/>
              <a:t>         </a:t>
            </a:r>
            <a:r>
              <a:rPr lang="zh-CN" altLang="en-US" sz="2800"/>
              <a:t>）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45660" y="600501"/>
            <a:ext cx="11709779" cy="5895833"/>
          </a:xfrm>
        </p:spPr>
        <p:txBody>
          <a:bodyPr/>
          <a:lstStyle/>
          <a:p>
            <a:pPr lvl="0"/>
            <a:r>
              <a:rPr lang="zh-CN" altLang="en-US" sz="2800"/>
              <a:t>而：</a:t>
            </a:r>
            <a:r>
              <a:rPr lang="en-US" sz="2800"/>
              <a:t>a.</a:t>
            </a:r>
            <a:r>
              <a:rPr lang="zh-CN" altLang="en-US" sz="2800"/>
              <a:t>连词，表并列关系。</a:t>
            </a:r>
            <a:r>
              <a:rPr lang="en-US" sz="2800"/>
              <a:t>b.</a:t>
            </a:r>
            <a:r>
              <a:rPr lang="zh-CN" altLang="en-US" sz="2800"/>
              <a:t>连词，表递进关系。</a:t>
            </a:r>
            <a:r>
              <a:rPr lang="en-US" sz="2800"/>
              <a:t>c.</a:t>
            </a:r>
            <a:r>
              <a:rPr lang="zh-CN" altLang="en-US" sz="2800"/>
              <a:t>连词，表转折关系。</a:t>
            </a:r>
            <a:r>
              <a:rPr lang="en-US" sz="2800"/>
              <a:t>d.</a:t>
            </a:r>
            <a:r>
              <a:rPr lang="zh-CN" altLang="en-US" sz="2800"/>
              <a:t>连词，表因果关系。</a:t>
            </a:r>
            <a:r>
              <a:rPr lang="en-US" sz="2800"/>
              <a:t>e.</a:t>
            </a:r>
            <a:r>
              <a:rPr lang="zh-CN" altLang="en-US" sz="2800"/>
              <a:t>连词，表承接关系。</a:t>
            </a:r>
            <a:r>
              <a:rPr lang="en-US" sz="2800"/>
              <a:t>f.</a:t>
            </a:r>
            <a:r>
              <a:rPr lang="zh-CN" altLang="en-US" sz="2800"/>
              <a:t>连词，表修饰关系。</a:t>
            </a:r>
            <a:r>
              <a:rPr lang="en-US" sz="2800"/>
              <a:t>g.</a:t>
            </a:r>
            <a:r>
              <a:rPr lang="zh-CN" altLang="en-US" sz="2800"/>
              <a:t>连词，表假设关系。</a:t>
            </a:r>
            <a:r>
              <a:rPr lang="en-US" sz="2800"/>
              <a:t>h.</a:t>
            </a:r>
            <a:r>
              <a:rPr lang="zh-CN" altLang="en-US" sz="2800"/>
              <a:t>用作代词，译为你的，你。</a:t>
            </a:r>
            <a:r>
              <a:rPr lang="en-US" sz="2800" err="1"/>
              <a:t>i.</a:t>
            </a:r>
            <a:r>
              <a:rPr lang="zh-CN" altLang="en-US" sz="2800"/>
              <a:t>语气助词，相当于“罢了”</a:t>
            </a:r>
          </a:p>
          <a:p>
            <a:pPr lvl="0"/>
            <a:r>
              <a:rPr lang="zh-CN" altLang="en-US" sz="2800"/>
              <a:t>青，取之于蓝而青于蓝（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  <a:r>
              <a:rPr lang="en-US" sz="2800"/>
              <a:t>  </a:t>
            </a:r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）吾尝终日而思矣（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（</a:t>
            </a:r>
            <a:r>
              <a:rPr lang="en-US" sz="2800"/>
              <a:t>3</a:t>
            </a:r>
            <a:r>
              <a:rPr lang="zh-CN" altLang="en-US" sz="2800"/>
              <a:t>）君子博学而日参省乎己（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  <a:r>
              <a:rPr lang="en-US" sz="2800"/>
              <a:t>  </a:t>
            </a:r>
            <a:r>
              <a:rPr lang="zh-CN" altLang="en-US" sz="2800"/>
              <a:t>（</a:t>
            </a:r>
            <a:r>
              <a:rPr lang="en-US" sz="2800"/>
              <a:t>4</a:t>
            </a:r>
            <a:r>
              <a:rPr lang="zh-CN" altLang="en-US" sz="2800"/>
              <a:t>）蟹六跪而二螯（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（</a:t>
            </a:r>
            <a:r>
              <a:rPr lang="en-US" sz="2800"/>
              <a:t>5</a:t>
            </a:r>
            <a:r>
              <a:rPr lang="zh-CN" altLang="en-US" sz="2800"/>
              <a:t>）置之地，拔剑破而撞之。（</a:t>
            </a:r>
            <a:r>
              <a:rPr lang="en-US" sz="2800"/>
              <a:t>          </a:t>
            </a:r>
            <a:r>
              <a:rPr lang="zh-CN" altLang="en-US" sz="2800"/>
              <a:t>）（</a:t>
            </a:r>
            <a:r>
              <a:rPr lang="en-US" sz="2800"/>
              <a:t>6</a:t>
            </a:r>
            <a:r>
              <a:rPr lang="zh-CN" altLang="en-US" sz="2800"/>
              <a:t>）人而无信，不知其可也。（</a:t>
            </a:r>
            <a:r>
              <a:rPr lang="en-US" sz="2800"/>
              <a:t>          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明确：（</a:t>
            </a:r>
            <a:r>
              <a:rPr lang="en-US" sz="2800"/>
              <a:t>1</a:t>
            </a:r>
            <a:r>
              <a:rPr lang="zh-CN" altLang="en-US" sz="2800"/>
              <a:t>）连词，表转折关系</a:t>
            </a:r>
            <a:r>
              <a:rPr lang="en-US" sz="2800"/>
              <a:t>  </a:t>
            </a:r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</a:t>
            </a:r>
            <a:r>
              <a:rPr lang="en-US" sz="2800"/>
              <a:t> </a:t>
            </a:r>
            <a:r>
              <a:rPr lang="zh-CN" altLang="en-US" sz="2800"/>
              <a:t>连词，表修饰关系（</a:t>
            </a:r>
            <a:r>
              <a:rPr lang="en-US" sz="2800"/>
              <a:t>3</a:t>
            </a:r>
            <a:r>
              <a:rPr lang="zh-CN" altLang="en-US" sz="2800"/>
              <a:t>）连词，表递进关系</a:t>
            </a:r>
            <a:r>
              <a:rPr lang="en-US" sz="2800"/>
              <a:t>  </a:t>
            </a:r>
            <a:r>
              <a:rPr lang="zh-CN" altLang="en-US" sz="2800"/>
              <a:t>（</a:t>
            </a:r>
            <a:r>
              <a:rPr lang="en-US" sz="2800"/>
              <a:t>4</a:t>
            </a:r>
            <a:r>
              <a:rPr lang="zh-CN" altLang="en-US" sz="2800"/>
              <a:t>）连词，表并列关系（</a:t>
            </a:r>
            <a:r>
              <a:rPr lang="en-US" sz="2800"/>
              <a:t>5</a:t>
            </a:r>
            <a:r>
              <a:rPr lang="zh-CN" altLang="en-US" sz="2800"/>
              <a:t>）连词，表承接关系（</a:t>
            </a:r>
            <a:r>
              <a:rPr lang="en-US" sz="2800"/>
              <a:t>6</a:t>
            </a:r>
            <a:r>
              <a:rPr lang="zh-CN" altLang="en-US" sz="2800"/>
              <a:t>）连词，表假设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29018" y="887104"/>
            <a:ext cx="10304145" cy="4489109"/>
          </a:xfrm>
        </p:spPr>
        <p:txBody>
          <a:bodyPr>
            <a:normAutofit/>
          </a:bodyPr>
          <a:lstStyle/>
          <a:p>
            <a:r>
              <a:rPr lang="zh-CN" altLang="en-US" sz="3200" b="1"/>
              <a:t>任务</a:t>
            </a:r>
            <a:r>
              <a:rPr lang="en-US" sz="3200" b="1"/>
              <a:t>3</a:t>
            </a:r>
            <a:r>
              <a:rPr lang="zh-CN" altLang="en-US" sz="3200" b="1"/>
              <a:t>：请从下列选项中选出词语解释正确的选项。</a:t>
            </a:r>
            <a:endParaRPr lang="zh-CN" altLang="en-US" sz="3200"/>
          </a:p>
          <a:p>
            <a:r>
              <a:rPr lang="en-US" sz="3200"/>
              <a:t>1.</a:t>
            </a:r>
            <a:r>
              <a:rPr lang="zh-CN" altLang="en-US" sz="3200"/>
              <a:t>下列各项中加线词的古今异义相同的一项是（</a:t>
            </a:r>
            <a:r>
              <a:rPr lang="en-US" sz="3200"/>
              <a:t>  </a:t>
            </a:r>
            <a:r>
              <a:rPr lang="zh-CN" altLang="en-US" sz="3200"/>
              <a:t>）</a:t>
            </a:r>
          </a:p>
          <a:p>
            <a:r>
              <a:rPr lang="en-US" sz="3200"/>
              <a:t>A. </a:t>
            </a:r>
            <a:r>
              <a:rPr lang="zh-CN" altLang="en-US" sz="3200" u="sng"/>
              <a:t>仁义</a:t>
            </a:r>
            <a:r>
              <a:rPr lang="zh-CN" altLang="en-US" sz="3200"/>
              <a:t>不施而攻守之势异也；</a:t>
            </a:r>
            <a:r>
              <a:rPr lang="en-US" sz="3200"/>
              <a:t>                               </a:t>
            </a:r>
          </a:p>
          <a:p>
            <a:r>
              <a:rPr lang="en-US" sz="3200"/>
              <a:t>B. </a:t>
            </a:r>
            <a:r>
              <a:rPr lang="zh-CN" altLang="en-US" sz="3200"/>
              <a:t>古之</a:t>
            </a:r>
            <a:r>
              <a:rPr lang="zh-CN" altLang="en-US" sz="3200" u="sng"/>
              <a:t>学者</a:t>
            </a:r>
            <a:r>
              <a:rPr lang="zh-CN" altLang="en-US" sz="3200"/>
              <a:t>必有师；</a:t>
            </a:r>
            <a:br>
              <a:rPr lang="en-US" sz="3200"/>
            </a:br>
            <a:r>
              <a:rPr lang="en-US" sz="3200"/>
              <a:t>C. </a:t>
            </a:r>
            <a:r>
              <a:rPr lang="zh-CN" altLang="en-US" sz="3200" u="sng"/>
              <a:t>山东</a:t>
            </a:r>
            <a:r>
              <a:rPr lang="zh-CN" altLang="en-US" sz="3200"/>
              <a:t>豪俊遂并起而亡秦族亦；</a:t>
            </a:r>
            <a:r>
              <a:rPr lang="en-US" sz="3200"/>
              <a:t>                             </a:t>
            </a:r>
          </a:p>
          <a:p>
            <a:r>
              <a:rPr lang="en-US" sz="3200"/>
              <a:t>D. </a:t>
            </a:r>
            <a:r>
              <a:rPr lang="zh-CN" altLang="en-US" sz="3200"/>
              <a:t>今之</a:t>
            </a:r>
            <a:r>
              <a:rPr lang="zh-CN" altLang="en-US" sz="3200" u="sng"/>
              <a:t>众人</a:t>
            </a:r>
            <a:r>
              <a:rPr lang="en-US" sz="3200"/>
              <a:t>  </a:t>
            </a:r>
            <a:r>
              <a:rPr lang="zh-CN" altLang="en-US" sz="3200"/>
              <a:t>， 其下圣人也亦远矣；</a:t>
            </a:r>
          </a:p>
          <a:p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29018" y="887104"/>
            <a:ext cx="10304145" cy="4489109"/>
          </a:xfrm>
        </p:spPr>
        <p:txBody>
          <a:bodyPr>
            <a:normAutofit/>
          </a:bodyPr>
          <a:lstStyle/>
          <a:p>
            <a:r>
              <a:rPr lang="zh-CN" altLang="en-US" sz="3200" b="1"/>
              <a:t>任务</a:t>
            </a:r>
            <a:r>
              <a:rPr lang="en-US" sz="3200" b="1"/>
              <a:t>3</a:t>
            </a:r>
            <a:r>
              <a:rPr lang="zh-CN" altLang="en-US" sz="3200" b="1"/>
              <a:t>：请从下列选项中选出词语解释正确的选项。</a:t>
            </a:r>
            <a:endParaRPr lang="zh-CN" altLang="en-US" sz="3200"/>
          </a:p>
          <a:p>
            <a:r>
              <a:rPr lang="en-US" sz="3200"/>
              <a:t>1.</a:t>
            </a:r>
            <a:r>
              <a:rPr lang="zh-CN" altLang="en-US" sz="3200"/>
              <a:t>下列各项中加线词的古今异义相同的一项是（</a:t>
            </a:r>
            <a:r>
              <a:rPr lang="en-US" sz="3200"/>
              <a:t>  A  </a:t>
            </a:r>
            <a:r>
              <a:rPr lang="zh-CN" altLang="en-US" sz="3200"/>
              <a:t>）</a:t>
            </a:r>
          </a:p>
          <a:p>
            <a:r>
              <a:rPr lang="en-US" sz="3200"/>
              <a:t>A. </a:t>
            </a:r>
            <a:r>
              <a:rPr lang="zh-CN" altLang="en-US" sz="3200" u="sng"/>
              <a:t>仁义</a:t>
            </a:r>
            <a:r>
              <a:rPr lang="zh-CN" altLang="en-US" sz="3200"/>
              <a:t>不施而攻守之势异也；</a:t>
            </a:r>
            <a:r>
              <a:rPr lang="en-US" sz="3200"/>
              <a:t>                                 </a:t>
            </a:r>
          </a:p>
          <a:p>
            <a:r>
              <a:rPr lang="en-US" sz="3200"/>
              <a:t>B. </a:t>
            </a:r>
            <a:r>
              <a:rPr lang="zh-CN" altLang="en-US" sz="3200"/>
              <a:t>古之</a:t>
            </a:r>
            <a:r>
              <a:rPr lang="zh-CN" altLang="en-US" sz="3200" u="sng"/>
              <a:t>学者</a:t>
            </a:r>
            <a:r>
              <a:rPr lang="zh-CN" altLang="en-US" sz="3200"/>
              <a:t>必有师；</a:t>
            </a:r>
            <a:br>
              <a:rPr lang="en-US" sz="3200"/>
            </a:br>
            <a:r>
              <a:rPr lang="en-US" sz="3200"/>
              <a:t>C. </a:t>
            </a:r>
            <a:r>
              <a:rPr lang="zh-CN" altLang="en-US" sz="3200" u="sng"/>
              <a:t>山东</a:t>
            </a:r>
            <a:r>
              <a:rPr lang="zh-CN" altLang="en-US" sz="3200"/>
              <a:t>豪俊遂并起而亡秦族亦；</a:t>
            </a:r>
            <a:r>
              <a:rPr lang="en-US" sz="3200"/>
              <a:t>                              </a:t>
            </a:r>
          </a:p>
          <a:p>
            <a:r>
              <a:rPr lang="en-US" sz="3200"/>
              <a:t>D. </a:t>
            </a:r>
            <a:r>
              <a:rPr lang="zh-CN" altLang="en-US" sz="3200"/>
              <a:t>今之</a:t>
            </a:r>
            <a:r>
              <a:rPr lang="zh-CN" altLang="en-US" sz="3200" u="sng"/>
              <a:t>众人</a:t>
            </a:r>
            <a:r>
              <a:rPr lang="en-US" sz="3200"/>
              <a:t>  </a:t>
            </a:r>
            <a:r>
              <a:rPr lang="zh-CN" altLang="en-US" sz="3200"/>
              <a:t>， 其下圣人也亦远矣；</a:t>
            </a:r>
          </a:p>
          <a:p>
            <a:r>
              <a:rPr lang="en-US" altLang="zh-CN" sz="3200"/>
              <a:t>【</a:t>
            </a:r>
            <a:r>
              <a:rPr lang="zh-CN" altLang="en-US" sz="3200"/>
              <a:t>分析</a:t>
            </a:r>
            <a:r>
              <a:rPr lang="en-US" altLang="zh-CN" sz="3200"/>
              <a:t>】</a:t>
            </a:r>
            <a:r>
              <a:rPr lang="en-US" sz="3200"/>
              <a:t>B</a:t>
            </a:r>
            <a:r>
              <a:rPr lang="zh-CN" altLang="en-US" sz="3200"/>
              <a:t>项：求学的人；</a:t>
            </a:r>
            <a:r>
              <a:rPr lang="en-US" sz="3200"/>
              <a:t>C</a:t>
            </a:r>
            <a:r>
              <a:rPr lang="zh-CN" altLang="en-US" sz="3200"/>
              <a:t>项：崤山以东；</a:t>
            </a:r>
            <a:r>
              <a:rPr lang="en-US" sz="3200"/>
              <a:t>D</a:t>
            </a:r>
            <a:r>
              <a:rPr lang="zh-CN" altLang="en-US" sz="3200"/>
              <a:t>项：一般的人。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00502" y="1523365"/>
            <a:ext cx="10541844" cy="3811905"/>
          </a:xfrm>
        </p:spPr>
        <p:txBody>
          <a:bodyPr/>
          <a:lstStyle/>
          <a:p>
            <a:r>
              <a:rPr lang="en-US" sz="3200"/>
              <a:t>2.</a:t>
            </a:r>
            <a:r>
              <a:rPr lang="zh-CN" altLang="en-US" sz="3200"/>
              <a:t>下列句子中没有古今异义现象的一项是（</a:t>
            </a:r>
            <a:r>
              <a:rPr lang="en-US" sz="3200"/>
              <a:t>    </a:t>
            </a:r>
            <a:r>
              <a:rPr lang="zh-CN" altLang="en-US" sz="3200"/>
              <a:t>）</a:t>
            </a:r>
            <a:r>
              <a:rPr lang="en-US" sz="3200"/>
              <a:t>            </a:t>
            </a:r>
            <a:endParaRPr lang="zh-CN" altLang="en-US" sz="3200"/>
          </a:p>
          <a:p>
            <a:r>
              <a:rPr lang="en-US" sz="3200"/>
              <a:t>  A. </a:t>
            </a:r>
            <a:r>
              <a:rPr lang="zh-CN" altLang="en-US" sz="3200"/>
              <a:t>九岁不行</a:t>
            </a:r>
            <a:r>
              <a:rPr lang="en-US" sz="3200"/>
              <a:t>                          B. </a:t>
            </a:r>
            <a:r>
              <a:rPr lang="zh-CN" altLang="en-US" sz="3200"/>
              <a:t>腹犹果然</a:t>
            </a:r>
            <a:r>
              <a:rPr lang="en-US" sz="3200"/>
              <a:t>                        </a:t>
            </a:r>
          </a:p>
          <a:p>
            <a:r>
              <a:rPr lang="en-US" sz="3200"/>
              <a:t>  C. </a:t>
            </a:r>
            <a:r>
              <a:rPr lang="zh-CN" altLang="en-US" sz="3200"/>
              <a:t>僮仆欢迎</a:t>
            </a:r>
            <a:r>
              <a:rPr lang="en-US" sz="3200"/>
              <a:t>                          D. </a:t>
            </a:r>
            <a:r>
              <a:rPr lang="zh-CN" altLang="en-US" sz="3200"/>
              <a:t>策扶老以流憩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00502" y="1523365"/>
            <a:ext cx="10541844" cy="3811905"/>
          </a:xfrm>
        </p:spPr>
        <p:txBody>
          <a:bodyPr/>
          <a:lstStyle/>
          <a:p>
            <a:r>
              <a:rPr lang="en-US" sz="3200"/>
              <a:t>2.</a:t>
            </a:r>
            <a:r>
              <a:rPr lang="zh-CN" altLang="en-US" sz="3200"/>
              <a:t>下列句子中没有古今异义现象的一项是（</a:t>
            </a:r>
            <a:r>
              <a:rPr lang="en-US" sz="3200"/>
              <a:t>   C  </a:t>
            </a:r>
            <a:r>
              <a:rPr lang="zh-CN" altLang="en-US" sz="3200"/>
              <a:t>）</a:t>
            </a:r>
            <a:r>
              <a:rPr lang="en-US" sz="3200"/>
              <a:t>            </a:t>
            </a:r>
            <a:endParaRPr lang="zh-CN" altLang="en-US" sz="3200"/>
          </a:p>
          <a:p>
            <a:r>
              <a:rPr lang="en-US" sz="3200"/>
              <a:t>  A. </a:t>
            </a:r>
            <a:r>
              <a:rPr lang="zh-CN" altLang="en-US" sz="3200"/>
              <a:t>九岁不行</a:t>
            </a:r>
            <a:r>
              <a:rPr lang="en-US" sz="3200"/>
              <a:t>                          B. </a:t>
            </a:r>
            <a:r>
              <a:rPr lang="zh-CN" altLang="en-US" sz="3200"/>
              <a:t>腹犹果然</a:t>
            </a:r>
            <a:r>
              <a:rPr lang="en-US" sz="3200"/>
              <a:t>                        </a:t>
            </a:r>
          </a:p>
          <a:p>
            <a:r>
              <a:rPr lang="en-US" sz="3200"/>
              <a:t>  C. </a:t>
            </a:r>
            <a:r>
              <a:rPr lang="zh-CN" altLang="en-US" sz="3200"/>
              <a:t>僮仆欢迎</a:t>
            </a:r>
            <a:r>
              <a:rPr lang="en-US" sz="3200"/>
              <a:t>                          D. </a:t>
            </a:r>
            <a:r>
              <a:rPr lang="zh-CN" altLang="en-US" sz="3200"/>
              <a:t>策扶老以流憩</a:t>
            </a:r>
          </a:p>
          <a:p>
            <a:r>
              <a:rPr lang="en-US" altLang="zh-CN" sz="3200"/>
              <a:t>【</a:t>
            </a:r>
            <a:r>
              <a:rPr lang="zh-CN" altLang="en-US" sz="3200"/>
              <a:t>分析</a:t>
            </a:r>
            <a:r>
              <a:rPr lang="en-US" altLang="zh-CN" sz="3200"/>
              <a:t>】</a:t>
            </a:r>
            <a:r>
              <a:rPr lang="en-US" sz="3200"/>
              <a:t>A</a:t>
            </a:r>
            <a:r>
              <a:rPr lang="zh-CN" altLang="en-US" sz="3200"/>
              <a:t>项，</a:t>
            </a:r>
            <a:r>
              <a:rPr lang="en-US" sz="3200"/>
              <a:t>“</a:t>
            </a:r>
            <a:r>
              <a:rPr lang="zh-CN" altLang="en-US" sz="3200"/>
              <a:t>不行</a:t>
            </a:r>
            <a:r>
              <a:rPr lang="en-US" sz="3200"/>
              <a:t>”</a:t>
            </a:r>
            <a:r>
              <a:rPr lang="zh-CN" altLang="en-US" sz="3200"/>
              <a:t>：古义，不能行走；今义，不可以。</a:t>
            </a:r>
            <a:r>
              <a:rPr lang="en-US" sz="3200"/>
              <a:t> B</a:t>
            </a:r>
            <a:r>
              <a:rPr lang="zh-CN" altLang="en-US" sz="3200"/>
              <a:t>项，</a:t>
            </a:r>
            <a:r>
              <a:rPr lang="en-US" sz="3200"/>
              <a:t>“</a:t>
            </a:r>
            <a:r>
              <a:rPr lang="zh-CN" altLang="en-US" sz="3200"/>
              <a:t>果然</a:t>
            </a:r>
            <a:r>
              <a:rPr lang="en-US" sz="3200"/>
              <a:t>”</a:t>
            </a:r>
            <a:r>
              <a:rPr lang="zh-CN" altLang="en-US" sz="3200"/>
              <a:t>：古义，很饱的样子；今义，副词，表事实与所料相符。</a:t>
            </a:r>
            <a:r>
              <a:rPr lang="en-US" sz="3200"/>
              <a:t>D</a:t>
            </a:r>
            <a:r>
              <a:rPr lang="zh-CN" altLang="en-US" sz="3200"/>
              <a:t>项，</a:t>
            </a:r>
            <a:r>
              <a:rPr lang="en-US" sz="3200"/>
              <a:t>“</a:t>
            </a:r>
            <a:r>
              <a:rPr lang="zh-CN" altLang="en-US" sz="3200"/>
              <a:t>扶老</a:t>
            </a:r>
            <a:r>
              <a:rPr lang="en-US" sz="3200"/>
              <a:t>”</a:t>
            </a:r>
            <a:r>
              <a:rPr lang="zh-CN" altLang="en-US" sz="3200"/>
              <a:t>，古义：手杖；今义：指搀扶老人。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3.</a:t>
            </a:r>
            <a:r>
              <a:rPr lang="zh-CN" altLang="en-US" sz="2800"/>
              <a:t>下列各句划线的词，古今异义</a:t>
            </a:r>
            <a:r>
              <a:rPr lang="zh-CN" altLang="en-US" sz="2800" u="sng"/>
              <a:t>相同</a:t>
            </a:r>
            <a:r>
              <a:rPr lang="zh-CN" altLang="en-US" sz="2800"/>
              <a:t>的一项是（</a:t>
            </a:r>
            <a:r>
              <a:rPr lang="en-US" sz="2800"/>
              <a:t>     </a:t>
            </a:r>
            <a:r>
              <a:rPr lang="zh-CN" altLang="en-US" sz="2800"/>
              <a:t>）</a:t>
            </a:r>
          </a:p>
          <a:p>
            <a:r>
              <a:rPr lang="en-US" sz="2800"/>
              <a:t>A. </a:t>
            </a:r>
            <a:r>
              <a:rPr lang="zh-CN" altLang="en-US" sz="2800" u="sng"/>
              <a:t>可怜</a:t>
            </a:r>
            <a:r>
              <a:rPr lang="zh-CN" altLang="en-US" sz="2800"/>
              <a:t>体无比</a:t>
            </a:r>
            <a:r>
              <a:rPr lang="en-US" sz="2800"/>
              <a:t>                          B. </a:t>
            </a:r>
            <a:r>
              <a:rPr lang="zh-CN" altLang="en-US" sz="2800"/>
              <a:t>叶叶相</a:t>
            </a:r>
            <a:r>
              <a:rPr lang="zh-CN" altLang="en-US" sz="2800" u="sng"/>
              <a:t>交通</a:t>
            </a:r>
            <a:r>
              <a:rPr lang="en-US" sz="2800"/>
              <a:t>                    </a:t>
            </a:r>
            <a:endParaRPr lang="zh-CN" altLang="en-US" sz="2800"/>
          </a:p>
          <a:p>
            <a:r>
              <a:rPr lang="en-US" sz="2800"/>
              <a:t>C. </a:t>
            </a:r>
            <a:r>
              <a:rPr lang="zh-CN" altLang="en-US" sz="2800"/>
              <a:t>伏</a:t>
            </a:r>
            <a:r>
              <a:rPr lang="zh-CN" altLang="en-US" sz="2800" u="sng"/>
              <a:t>清白</a:t>
            </a:r>
            <a:r>
              <a:rPr lang="zh-CN" altLang="en-US" sz="2800"/>
              <a:t>以死直兮</a:t>
            </a:r>
            <a:r>
              <a:rPr lang="en-US" sz="2800"/>
              <a:t>                       D. </a:t>
            </a:r>
            <a:r>
              <a:rPr lang="zh-CN" altLang="en-US" sz="2800" u="sng"/>
              <a:t>共事</a:t>
            </a:r>
            <a:r>
              <a:rPr lang="zh-CN" altLang="en-US" sz="2800"/>
              <a:t>二三年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3.</a:t>
            </a:r>
            <a:r>
              <a:rPr lang="zh-CN" altLang="en-US" sz="2800"/>
              <a:t>下列各句划线的词，古今异义</a:t>
            </a:r>
            <a:r>
              <a:rPr lang="zh-CN" altLang="en-US" sz="2800" u="sng"/>
              <a:t>相同</a:t>
            </a:r>
            <a:r>
              <a:rPr lang="zh-CN" altLang="en-US" sz="2800"/>
              <a:t>的一项是（</a:t>
            </a:r>
            <a:r>
              <a:rPr lang="en-US" sz="2800"/>
              <a:t>  C  </a:t>
            </a:r>
            <a:r>
              <a:rPr lang="zh-CN" altLang="en-US" sz="2800"/>
              <a:t>）</a:t>
            </a:r>
          </a:p>
          <a:p>
            <a:r>
              <a:rPr lang="en-US" sz="2800"/>
              <a:t>A. </a:t>
            </a:r>
            <a:r>
              <a:rPr lang="zh-CN" altLang="en-US" sz="2800" u="sng"/>
              <a:t>可怜</a:t>
            </a:r>
            <a:r>
              <a:rPr lang="zh-CN" altLang="en-US" sz="2800"/>
              <a:t>体无比</a:t>
            </a:r>
            <a:r>
              <a:rPr lang="en-US" sz="2800"/>
              <a:t>                          B. </a:t>
            </a:r>
            <a:r>
              <a:rPr lang="zh-CN" altLang="en-US" sz="2800"/>
              <a:t>叶叶相</a:t>
            </a:r>
            <a:r>
              <a:rPr lang="zh-CN" altLang="en-US" sz="2800" u="sng"/>
              <a:t>交通</a:t>
            </a:r>
            <a:r>
              <a:rPr lang="en-US" sz="2800"/>
              <a:t>                    </a:t>
            </a:r>
            <a:endParaRPr lang="zh-CN" altLang="en-US" sz="2800"/>
          </a:p>
          <a:p>
            <a:r>
              <a:rPr lang="en-US" sz="2800"/>
              <a:t>C. </a:t>
            </a:r>
            <a:r>
              <a:rPr lang="zh-CN" altLang="en-US" sz="2800"/>
              <a:t>伏</a:t>
            </a:r>
            <a:r>
              <a:rPr lang="zh-CN" altLang="en-US" sz="2800" u="sng"/>
              <a:t>清白</a:t>
            </a:r>
            <a:r>
              <a:rPr lang="zh-CN" altLang="en-US" sz="2800"/>
              <a:t>以死直兮</a:t>
            </a:r>
            <a:r>
              <a:rPr lang="en-US" sz="2800"/>
              <a:t>                       D. </a:t>
            </a:r>
            <a:r>
              <a:rPr lang="zh-CN" altLang="en-US" sz="2800" u="sng"/>
              <a:t>共事</a:t>
            </a:r>
            <a:r>
              <a:rPr lang="zh-CN" altLang="en-US" sz="2800"/>
              <a:t>二三年</a:t>
            </a:r>
          </a:p>
          <a:p>
            <a:r>
              <a:rPr lang="en-US" altLang="zh-CN" sz="2800"/>
              <a:t>【</a:t>
            </a:r>
            <a:r>
              <a:rPr lang="zh-CN" altLang="en-US" sz="2800"/>
              <a:t>分析</a:t>
            </a:r>
            <a:r>
              <a:rPr lang="en-US" altLang="zh-CN" sz="2800"/>
              <a:t>】</a:t>
            </a:r>
            <a:r>
              <a:rPr lang="en-US" sz="2800"/>
              <a:t>A. </a:t>
            </a:r>
            <a:r>
              <a:rPr lang="zh-CN" altLang="en-US" sz="2800"/>
              <a:t>古义：可爱；今义：值得怜悯和同情。</a:t>
            </a:r>
            <a:r>
              <a:rPr lang="en-US" sz="2800"/>
              <a:t>B. </a:t>
            </a:r>
            <a:r>
              <a:rPr lang="zh-CN" altLang="en-US" sz="2800"/>
              <a:t>古义：连接；今义：各种运输往来和邮递通讯事业的总称。</a:t>
            </a:r>
            <a:r>
              <a:rPr lang="en-US" sz="2800"/>
              <a:t>D. </a:t>
            </a:r>
            <a:r>
              <a:rPr lang="zh-CN" altLang="en-US" sz="2800"/>
              <a:t>古义：共同生活；今义：在一起工作。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4.</a:t>
            </a:r>
            <a:r>
              <a:rPr lang="zh-CN" altLang="en-US" sz="2800"/>
              <a:t>下列句子中存在古今异义现象的一项是（</a:t>
            </a:r>
            <a:r>
              <a:rPr lang="en-US" sz="2800"/>
              <a:t>    </a:t>
            </a:r>
            <a:r>
              <a:rPr lang="zh-CN" altLang="en-US" sz="2800"/>
              <a:t>）</a:t>
            </a:r>
            <a:r>
              <a:rPr lang="en-US" sz="2800"/>
              <a:t>            </a:t>
            </a:r>
            <a:endParaRPr lang="zh-CN" altLang="en-US" sz="2800"/>
          </a:p>
          <a:p>
            <a:r>
              <a:rPr lang="en-US" sz="2800"/>
              <a:t>  A. </a:t>
            </a:r>
            <a:r>
              <a:rPr lang="zh-CN" altLang="en-US" sz="2800"/>
              <a:t>叶叶相交通</a:t>
            </a:r>
            <a:r>
              <a:rPr lang="en-US" sz="2800"/>
              <a:t>                          B. </a:t>
            </a:r>
            <a:r>
              <a:rPr lang="zh-CN" altLang="en-US" sz="2800"/>
              <a:t>客喜而笑</a:t>
            </a:r>
            <a:r>
              <a:rPr lang="en-US" sz="2800"/>
              <a:t>                        </a:t>
            </a:r>
          </a:p>
          <a:p>
            <a:r>
              <a:rPr lang="en-US" sz="2800"/>
              <a:t>  C. </a:t>
            </a:r>
            <a:r>
              <a:rPr lang="zh-CN" altLang="en-US" sz="2800"/>
              <a:t>犹不如人</a:t>
            </a:r>
            <a:r>
              <a:rPr lang="en-US" sz="2800"/>
              <a:t>                              D. </a:t>
            </a:r>
            <a:r>
              <a:rPr lang="zh-CN" altLang="en-US" sz="2800"/>
              <a:t>太子丹恐惧</a:t>
            </a:r>
          </a:p>
          <a:p>
            <a:r>
              <a:rPr lang="zh-CN" altLang="en-US" sz="2800"/>
              <a:t>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4.</a:t>
            </a:r>
            <a:r>
              <a:rPr lang="zh-CN" altLang="en-US" sz="2800"/>
              <a:t>下列句子中存在古今异义现象的一项是（</a:t>
            </a:r>
            <a:r>
              <a:rPr lang="en-US" sz="2800"/>
              <a:t>   A  </a:t>
            </a:r>
            <a:r>
              <a:rPr lang="zh-CN" altLang="en-US" sz="2800"/>
              <a:t>）</a:t>
            </a:r>
            <a:r>
              <a:rPr lang="en-US" sz="2800"/>
              <a:t>            </a:t>
            </a:r>
            <a:endParaRPr lang="zh-CN" altLang="en-US" sz="2800"/>
          </a:p>
          <a:p>
            <a:r>
              <a:rPr lang="en-US" sz="2800"/>
              <a:t>  A. </a:t>
            </a:r>
            <a:r>
              <a:rPr lang="zh-CN" altLang="en-US" sz="2800"/>
              <a:t>叶叶相交通</a:t>
            </a:r>
            <a:r>
              <a:rPr lang="en-US" sz="2800"/>
              <a:t>                          B. </a:t>
            </a:r>
            <a:r>
              <a:rPr lang="zh-CN" altLang="en-US" sz="2800"/>
              <a:t>客喜而笑</a:t>
            </a:r>
            <a:r>
              <a:rPr lang="en-US" sz="2800"/>
              <a:t>                        </a:t>
            </a:r>
          </a:p>
          <a:p>
            <a:r>
              <a:rPr lang="en-US" sz="2800"/>
              <a:t>  C. </a:t>
            </a:r>
            <a:r>
              <a:rPr lang="zh-CN" altLang="en-US" sz="2800"/>
              <a:t>犹不如人</a:t>
            </a:r>
            <a:r>
              <a:rPr lang="en-US" sz="2800"/>
              <a:t>                              D. </a:t>
            </a:r>
            <a:r>
              <a:rPr lang="zh-CN" altLang="en-US" sz="2800"/>
              <a:t>太子丹恐惧</a:t>
            </a:r>
          </a:p>
          <a:p>
            <a:r>
              <a:rPr lang="en-US" altLang="zh-CN" sz="2800"/>
              <a:t>【</a:t>
            </a:r>
            <a:r>
              <a:rPr lang="zh-CN" altLang="en-US" sz="2800"/>
              <a:t>分析</a:t>
            </a:r>
            <a:r>
              <a:rPr lang="en-US" altLang="zh-CN" sz="2800"/>
              <a:t>】</a:t>
            </a:r>
            <a:r>
              <a:rPr lang="en-US" sz="2800"/>
              <a:t>A</a:t>
            </a:r>
            <a:r>
              <a:rPr lang="zh-CN" altLang="en-US" sz="2800"/>
              <a:t>项，</a:t>
            </a:r>
            <a:r>
              <a:rPr lang="en-US" sz="2800"/>
              <a:t>“</a:t>
            </a:r>
            <a:r>
              <a:rPr lang="zh-CN" altLang="en-US" sz="2800"/>
              <a:t>交通</a:t>
            </a:r>
            <a:r>
              <a:rPr lang="en-US" sz="2800"/>
              <a:t>”</a:t>
            </a:r>
            <a:r>
              <a:rPr lang="zh-CN" altLang="en-US" sz="2800"/>
              <a:t>：古义：交错相通；今义：交通运输的总称。故选</a:t>
            </a:r>
            <a:r>
              <a:rPr lang="en-US" sz="2800"/>
              <a:t>A</a:t>
            </a:r>
            <a:r>
              <a:rPr lang="zh-CN" altLang="en-US" sz="2800"/>
              <a:t>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14350" y="1242695"/>
            <a:ext cx="11363325" cy="437261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zh-CN" sz="3600"/>
              <a:t>【</a:t>
            </a:r>
            <a:r>
              <a:rPr lang="zh-CN" altLang="en-US" sz="3600"/>
              <a:t>学习目标</a:t>
            </a:r>
            <a:r>
              <a:rPr lang="en-US" altLang="zh-CN" sz="3600"/>
              <a:t>】</a:t>
            </a:r>
          </a:p>
          <a:p>
            <a:r>
              <a:rPr lang="zh-CN" altLang="en-US" sz="3600"/>
              <a:t>（</a:t>
            </a:r>
            <a:r>
              <a:rPr lang="en-US" sz="3600"/>
              <a:t>1</a:t>
            </a:r>
            <a:r>
              <a:rPr lang="zh-CN" altLang="en-US" sz="3600"/>
              <a:t>）通过整理部编版语文必修课本中的成语，并结合已有的成语储备，认识词语在发展过程中词义的扩大、缩小、转移、色彩变化等现象；</a:t>
            </a:r>
          </a:p>
          <a:p>
            <a:r>
              <a:rPr lang="zh-CN" altLang="en-US" sz="3600"/>
              <a:t>（</a:t>
            </a:r>
            <a:r>
              <a:rPr lang="en-US" sz="3600"/>
              <a:t>2</a:t>
            </a:r>
            <a:r>
              <a:rPr lang="zh-CN" altLang="en-US" sz="3600"/>
              <a:t>）能通过梳理、分析成语中的古今词义的不同，探求词义之间的引申关系。</a:t>
            </a:r>
          </a:p>
          <a:p>
            <a:pPr>
              <a:lnSpc>
                <a:spcPct val="160000"/>
              </a:lnSpc>
            </a:pP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86603" y="682389"/>
            <a:ext cx="11682483" cy="5800298"/>
          </a:xfrm>
        </p:spPr>
        <p:txBody>
          <a:bodyPr/>
          <a:lstStyle/>
          <a:p>
            <a:r>
              <a:rPr lang="en-US" sz="3200"/>
              <a:t>5.</a:t>
            </a:r>
            <a:r>
              <a:rPr lang="zh-CN" altLang="en-US" sz="3200"/>
              <a:t>下列各句中划线词不是古今异义的一项是（</a:t>
            </a:r>
            <a:r>
              <a:rPr lang="en-US" sz="3200"/>
              <a:t>       </a:t>
            </a:r>
            <a:r>
              <a:rPr lang="zh-CN" altLang="en-US" sz="3200"/>
              <a:t>）</a:t>
            </a:r>
            <a:r>
              <a:rPr lang="en-US" sz="3200"/>
              <a:t>            </a:t>
            </a:r>
            <a:endParaRPr lang="zh-CN" altLang="en-US" sz="3200"/>
          </a:p>
          <a:p>
            <a:r>
              <a:rPr lang="en-US" sz="3200"/>
              <a:t>A.</a:t>
            </a:r>
            <a:r>
              <a:rPr lang="zh-CN" altLang="en-US" sz="3200" u="sng"/>
              <a:t>小学</a:t>
            </a:r>
            <a:r>
              <a:rPr lang="zh-CN" altLang="en-US" sz="3200"/>
              <a:t>而大遗</a:t>
            </a:r>
            <a:r>
              <a:rPr lang="en-US" sz="3200"/>
              <a:t>                        </a:t>
            </a:r>
            <a:r>
              <a:rPr lang="zh-CN" altLang="en-US" sz="3200" u="sng"/>
              <a:t>白露</a:t>
            </a:r>
            <a:r>
              <a:rPr lang="zh-CN" altLang="en-US" sz="3200"/>
              <a:t>横江</a:t>
            </a:r>
            <a:br>
              <a:rPr lang="en-US" sz="3200"/>
            </a:br>
            <a:r>
              <a:rPr lang="en-US" sz="3200"/>
              <a:t>B.</a:t>
            </a:r>
            <a:r>
              <a:rPr lang="zh-CN" altLang="en-US" sz="3200"/>
              <a:t>哀吾生之</a:t>
            </a:r>
            <a:r>
              <a:rPr lang="zh-CN" altLang="en-US" sz="3200" u="sng"/>
              <a:t>须臾</a:t>
            </a:r>
            <a:r>
              <a:rPr lang="en-US" sz="3200"/>
              <a:t>                     </a:t>
            </a:r>
            <a:r>
              <a:rPr lang="zh-CN" altLang="en-US" sz="3200"/>
              <a:t>杯盘</a:t>
            </a:r>
            <a:r>
              <a:rPr lang="zh-CN" altLang="en-US" sz="3200" u="sng"/>
              <a:t>狼籍</a:t>
            </a:r>
            <a:br>
              <a:rPr lang="en-US" sz="3200"/>
            </a:br>
            <a:r>
              <a:rPr lang="en-US" sz="3200"/>
              <a:t>C.</a:t>
            </a:r>
            <a:r>
              <a:rPr lang="zh-CN" altLang="en-US" sz="3200"/>
              <a:t>今之</a:t>
            </a:r>
            <a:r>
              <a:rPr lang="zh-CN" altLang="en-US" sz="3200" u="sng"/>
              <a:t>众人</a:t>
            </a:r>
            <a:r>
              <a:rPr lang="en-US" sz="3200"/>
              <a:t>                           </a:t>
            </a:r>
            <a:r>
              <a:rPr lang="zh-CN" altLang="en-US" sz="3200"/>
              <a:t>攒蹙</a:t>
            </a:r>
            <a:r>
              <a:rPr lang="zh-CN" altLang="en-US" sz="3200" u="sng"/>
              <a:t>累积</a:t>
            </a:r>
            <a:br>
              <a:rPr lang="en-US" sz="3200"/>
            </a:br>
            <a:r>
              <a:rPr lang="en-US" sz="3200"/>
              <a:t>D.</a:t>
            </a:r>
            <a:r>
              <a:rPr lang="zh-CN" altLang="en-US" sz="3200"/>
              <a:t>古之</a:t>
            </a:r>
            <a:r>
              <a:rPr lang="zh-CN" altLang="en-US" sz="3200" u="sng"/>
              <a:t>学者</a:t>
            </a:r>
            <a:r>
              <a:rPr lang="zh-CN" altLang="en-US" sz="3200"/>
              <a:t>必有师</a:t>
            </a:r>
            <a:r>
              <a:rPr lang="en-US" sz="3200"/>
              <a:t>                  </a:t>
            </a:r>
            <a:r>
              <a:rPr lang="zh-CN" altLang="en-US" sz="3200"/>
              <a:t>君子</a:t>
            </a:r>
            <a:r>
              <a:rPr lang="zh-CN" altLang="en-US" sz="3200" u="sng"/>
              <a:t>博学</a:t>
            </a:r>
            <a:r>
              <a:rPr lang="zh-CN" altLang="en-US" sz="3200"/>
              <a:t>而日参省乎己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86603" y="682389"/>
            <a:ext cx="11682483" cy="5800298"/>
          </a:xfrm>
        </p:spPr>
        <p:txBody>
          <a:bodyPr/>
          <a:lstStyle/>
          <a:p>
            <a:r>
              <a:rPr lang="en-US" sz="3200"/>
              <a:t>5.</a:t>
            </a:r>
            <a:r>
              <a:rPr lang="zh-CN" altLang="en-US" sz="3200"/>
              <a:t>下列各句中划线词不是古今异义的一项是（</a:t>
            </a:r>
            <a:r>
              <a:rPr lang="en-US" sz="3200"/>
              <a:t>   B    </a:t>
            </a:r>
            <a:r>
              <a:rPr lang="zh-CN" altLang="en-US" sz="3200"/>
              <a:t>）</a:t>
            </a:r>
            <a:r>
              <a:rPr lang="en-US" sz="3200"/>
              <a:t>            </a:t>
            </a:r>
            <a:endParaRPr lang="zh-CN" altLang="en-US" sz="3200"/>
          </a:p>
          <a:p>
            <a:r>
              <a:rPr lang="en-US" sz="3200"/>
              <a:t>A.</a:t>
            </a:r>
            <a:r>
              <a:rPr lang="zh-CN" altLang="en-US" sz="3200" u="sng"/>
              <a:t>小学</a:t>
            </a:r>
            <a:r>
              <a:rPr lang="zh-CN" altLang="en-US" sz="3200"/>
              <a:t>而大遗</a:t>
            </a:r>
            <a:r>
              <a:rPr lang="en-US" sz="3200"/>
              <a:t>                        </a:t>
            </a:r>
            <a:r>
              <a:rPr lang="zh-CN" altLang="en-US" sz="3200" u="sng"/>
              <a:t>白露</a:t>
            </a:r>
            <a:r>
              <a:rPr lang="zh-CN" altLang="en-US" sz="3200"/>
              <a:t>横江</a:t>
            </a:r>
            <a:br>
              <a:rPr lang="en-US" sz="3200"/>
            </a:br>
            <a:r>
              <a:rPr lang="en-US" sz="3200"/>
              <a:t>B.</a:t>
            </a:r>
            <a:r>
              <a:rPr lang="zh-CN" altLang="en-US" sz="3200"/>
              <a:t>哀吾生之</a:t>
            </a:r>
            <a:r>
              <a:rPr lang="zh-CN" altLang="en-US" sz="3200" u="sng"/>
              <a:t>须臾</a:t>
            </a:r>
            <a:r>
              <a:rPr lang="en-US" sz="3200"/>
              <a:t>                     </a:t>
            </a:r>
            <a:r>
              <a:rPr lang="zh-CN" altLang="en-US" sz="3200"/>
              <a:t>杯盘</a:t>
            </a:r>
            <a:r>
              <a:rPr lang="zh-CN" altLang="en-US" sz="3200" u="sng"/>
              <a:t>狼籍</a:t>
            </a:r>
            <a:br>
              <a:rPr lang="en-US" sz="3200"/>
            </a:br>
            <a:r>
              <a:rPr lang="en-US" sz="3200"/>
              <a:t>C.</a:t>
            </a:r>
            <a:r>
              <a:rPr lang="zh-CN" altLang="en-US" sz="3200"/>
              <a:t>今之</a:t>
            </a:r>
            <a:r>
              <a:rPr lang="zh-CN" altLang="en-US" sz="3200" u="sng"/>
              <a:t>众人</a:t>
            </a:r>
            <a:r>
              <a:rPr lang="en-US" sz="3200"/>
              <a:t>                           </a:t>
            </a:r>
            <a:r>
              <a:rPr lang="zh-CN" altLang="en-US" sz="3200"/>
              <a:t>攒蹙</a:t>
            </a:r>
            <a:r>
              <a:rPr lang="zh-CN" altLang="en-US" sz="3200" u="sng"/>
              <a:t>累积</a:t>
            </a:r>
            <a:br>
              <a:rPr lang="en-US" sz="3200"/>
            </a:br>
            <a:r>
              <a:rPr lang="en-US" sz="3200"/>
              <a:t>D.</a:t>
            </a:r>
            <a:r>
              <a:rPr lang="zh-CN" altLang="en-US" sz="3200"/>
              <a:t>古之</a:t>
            </a:r>
            <a:r>
              <a:rPr lang="zh-CN" altLang="en-US" sz="3200" u="sng"/>
              <a:t>学者</a:t>
            </a:r>
            <a:r>
              <a:rPr lang="zh-CN" altLang="en-US" sz="3200"/>
              <a:t>必有师</a:t>
            </a:r>
            <a:r>
              <a:rPr lang="en-US" sz="3200"/>
              <a:t>                  </a:t>
            </a:r>
            <a:r>
              <a:rPr lang="zh-CN" altLang="en-US" sz="3200"/>
              <a:t>君子</a:t>
            </a:r>
            <a:r>
              <a:rPr lang="zh-CN" altLang="en-US" sz="3200" u="sng"/>
              <a:t>博学</a:t>
            </a:r>
            <a:r>
              <a:rPr lang="zh-CN" altLang="en-US" sz="3200"/>
              <a:t>而日参省乎己</a:t>
            </a:r>
          </a:p>
          <a:p>
            <a:r>
              <a:rPr lang="en-US" altLang="zh-CN" sz="3200"/>
              <a:t>【</a:t>
            </a:r>
            <a:r>
              <a:rPr lang="zh-CN" altLang="en-US" sz="3200"/>
              <a:t>分析</a:t>
            </a:r>
            <a:r>
              <a:rPr lang="en-US" altLang="zh-CN" sz="3200"/>
              <a:t>】</a:t>
            </a:r>
            <a:r>
              <a:rPr lang="en-US" sz="3200"/>
              <a:t>A</a:t>
            </a:r>
            <a:r>
              <a:rPr lang="zh-CN" altLang="en-US" sz="3200"/>
              <a:t>项，</a:t>
            </a:r>
            <a:r>
              <a:rPr lang="en-US" sz="3200"/>
              <a:t>“</a:t>
            </a:r>
            <a:r>
              <a:rPr lang="zh-CN" altLang="en-US" sz="3200"/>
              <a:t>小学</a:t>
            </a:r>
            <a:r>
              <a:rPr lang="en-US" sz="3200"/>
              <a:t>”</a:t>
            </a:r>
            <a:r>
              <a:rPr lang="zh-CN" altLang="en-US" sz="3200"/>
              <a:t>，古义：小的方面学习；今义：教育小学生的教育机构。</a:t>
            </a:r>
            <a:r>
              <a:rPr lang="en-US" sz="3200"/>
              <a:t>“</a:t>
            </a:r>
            <a:r>
              <a:rPr lang="zh-CN" altLang="en-US" sz="3200"/>
              <a:t>白露</a:t>
            </a:r>
            <a:r>
              <a:rPr lang="en-US" sz="3200"/>
              <a:t>”</a:t>
            </a:r>
            <a:r>
              <a:rPr lang="zh-CN" altLang="en-US" sz="3200"/>
              <a:t>，古义：白茫茫的水气；今义：二十四节气之一。</a:t>
            </a:r>
            <a:r>
              <a:rPr lang="en-US" sz="3200"/>
              <a:t> C</a:t>
            </a:r>
            <a:r>
              <a:rPr lang="zh-CN" altLang="en-US" sz="3200"/>
              <a:t>项，</a:t>
            </a:r>
            <a:r>
              <a:rPr lang="en-US" sz="3200"/>
              <a:t>“</a:t>
            </a:r>
            <a:r>
              <a:rPr lang="zh-CN" altLang="en-US" sz="3200"/>
              <a:t>众人</a:t>
            </a:r>
            <a:r>
              <a:rPr lang="en-US" sz="3200"/>
              <a:t>”</a:t>
            </a:r>
            <a:r>
              <a:rPr lang="zh-CN" altLang="en-US" sz="3200"/>
              <a:t>，古义：一般人；今义：许多人。</a:t>
            </a:r>
            <a:r>
              <a:rPr lang="en-US" sz="3200"/>
              <a:t>“</a:t>
            </a:r>
            <a:r>
              <a:rPr lang="zh-CN" altLang="en-US" sz="3200"/>
              <a:t>累积</a:t>
            </a:r>
            <a:r>
              <a:rPr lang="en-US" sz="3200"/>
              <a:t>”</a:t>
            </a:r>
            <a:r>
              <a:rPr lang="zh-CN" altLang="en-US" sz="3200"/>
              <a:t>，古义：重叠，积压；今义：积累。</a:t>
            </a:r>
            <a:r>
              <a:rPr lang="en-US" sz="3200"/>
              <a:t> D</a:t>
            </a:r>
            <a:r>
              <a:rPr lang="zh-CN" altLang="en-US" sz="3200"/>
              <a:t>项，</a:t>
            </a:r>
            <a:r>
              <a:rPr lang="en-US" sz="3200"/>
              <a:t>“</a:t>
            </a:r>
            <a:r>
              <a:rPr lang="zh-CN" altLang="en-US" sz="3200"/>
              <a:t>学者</a:t>
            </a:r>
            <a:r>
              <a:rPr lang="en-US" sz="3200"/>
              <a:t>”</a:t>
            </a:r>
            <a:r>
              <a:rPr lang="zh-CN" altLang="en-US" sz="3200"/>
              <a:t>，古义：求学的人；今义：在学术上有所成就的人。</a:t>
            </a:r>
            <a:r>
              <a:rPr lang="en-US" sz="3200"/>
              <a:t>“</a:t>
            </a:r>
            <a:r>
              <a:rPr lang="zh-CN" altLang="en-US" sz="3200"/>
              <a:t>博学</a:t>
            </a:r>
            <a:r>
              <a:rPr lang="en-US" sz="3200"/>
              <a:t>”</a:t>
            </a:r>
            <a:r>
              <a:rPr lang="zh-CN" altLang="en-US" sz="3200"/>
              <a:t>，古义：广博地学习，广泛地学习；今义：知识、学识的渊博。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3200" b="1"/>
              <a:t>任务</a:t>
            </a:r>
            <a:r>
              <a:rPr lang="en-US" sz="3200" b="1"/>
              <a:t>4</a:t>
            </a:r>
            <a:r>
              <a:rPr lang="zh-CN" altLang="en-US" sz="3200" b="1"/>
              <a:t>：归纳成语中古今词义不同的现象</a:t>
            </a:r>
            <a:endParaRPr lang="zh-CN" altLang="en-US" sz="3200"/>
          </a:p>
          <a:p>
            <a:r>
              <a:rPr lang="zh-CN" altLang="en-US" sz="3200"/>
              <a:t>（</a:t>
            </a:r>
            <a:r>
              <a:rPr lang="en-US" sz="3200"/>
              <a:t>1</a:t>
            </a:r>
            <a:r>
              <a:rPr lang="zh-CN" altLang="en-US" sz="3200"/>
              <a:t>）从形式上看</a:t>
            </a:r>
            <a:r>
              <a:rPr lang="en-US" sz="3200"/>
              <a:t>, </a:t>
            </a:r>
            <a:r>
              <a:rPr lang="zh-CN" altLang="en-US" sz="3200"/>
              <a:t>古今词形相同</a:t>
            </a:r>
            <a:r>
              <a:rPr lang="en-US" sz="3200"/>
              <a:t>, </a:t>
            </a:r>
            <a:r>
              <a:rPr lang="zh-CN" altLang="en-US" sz="3200"/>
              <a:t>但意义完全不同</a:t>
            </a:r>
            <a:r>
              <a:rPr lang="en-US" sz="3200"/>
              <a:t>, </a:t>
            </a:r>
            <a:r>
              <a:rPr lang="zh-CN" altLang="en-US" sz="3200"/>
              <a:t>或者古今词义虽有联系</a:t>
            </a:r>
            <a:r>
              <a:rPr lang="en-US" sz="3200"/>
              <a:t>, </a:t>
            </a:r>
            <a:r>
              <a:rPr lang="zh-CN" altLang="en-US" sz="3200"/>
              <a:t>但不大看出来</a:t>
            </a:r>
            <a:r>
              <a:rPr lang="en-US" sz="3200"/>
              <a:t>, </a:t>
            </a:r>
            <a:r>
              <a:rPr lang="zh-CN" altLang="en-US" sz="3200"/>
              <a:t>最容易造成理解错误。这类词在成语中大量存在</a:t>
            </a:r>
            <a:r>
              <a:rPr lang="en-US" sz="3200"/>
              <a:t>,</a:t>
            </a:r>
            <a:r>
              <a:rPr lang="zh-CN" altLang="en-US" sz="3200"/>
              <a:t>通过成语可以了解这些词的古今差异。</a:t>
            </a:r>
          </a:p>
          <a:p>
            <a:r>
              <a:rPr lang="zh-CN" altLang="en-US" sz="3200"/>
              <a:t>         如：“出乖露丑”、“命赛时乖”中</a:t>
            </a:r>
            <a:r>
              <a:rPr lang="en-US" sz="3200"/>
              <a:t>, </a:t>
            </a:r>
            <a:r>
              <a:rPr lang="zh-CN" altLang="en-US" sz="3200"/>
              <a:t>“乖”是“违背不和”、“反常”、“不顺”的意思</a:t>
            </a:r>
            <a:r>
              <a:rPr lang="en-US" sz="3200"/>
              <a:t>, </a:t>
            </a:r>
            <a:r>
              <a:rPr lang="zh-CN" altLang="en-US" sz="3200"/>
              <a:t>而现代汉语大多表示“听话”、“机灵”等义 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/>
              <a:t>“呼天抢地”</a:t>
            </a:r>
            <a:r>
              <a:rPr lang="en-US" sz="3200"/>
              <a:t>,</a:t>
            </a:r>
            <a:r>
              <a:rPr lang="zh-CN" altLang="en-US" sz="3200"/>
              <a:t>“抢”为“碰撞”义</a:t>
            </a:r>
            <a:r>
              <a:rPr lang="en-US" sz="3200"/>
              <a:t>, </a:t>
            </a:r>
            <a:r>
              <a:rPr lang="zh-CN" altLang="en-US" sz="3200"/>
              <a:t>现为“抢劫”义。</a:t>
            </a:r>
          </a:p>
          <a:p>
            <a:r>
              <a:rPr lang="zh-CN" altLang="en-US" sz="3200"/>
              <a:t>“揭竿而起”</a:t>
            </a:r>
            <a:r>
              <a:rPr lang="en-US" sz="3200"/>
              <a:t>,</a:t>
            </a:r>
            <a:r>
              <a:rPr lang="zh-CN" altLang="en-US" sz="3200"/>
              <a:t>“揭”为“举”义</a:t>
            </a:r>
            <a:r>
              <a:rPr lang="en-US" sz="3200"/>
              <a:t>, </a:t>
            </a:r>
            <a:r>
              <a:rPr lang="zh-CN" altLang="en-US" sz="3200"/>
              <a:t>今为“把盖着的东西拿下来”。 </a:t>
            </a:r>
          </a:p>
          <a:p>
            <a:r>
              <a:rPr lang="zh-CN" altLang="en-US" sz="3200"/>
              <a:t>“口诛笔伐”</a:t>
            </a:r>
            <a:r>
              <a:rPr lang="en-US" sz="3200"/>
              <a:t>,</a:t>
            </a:r>
            <a:r>
              <a:rPr lang="zh-CN" altLang="en-US" sz="3200"/>
              <a:t>“诛”为“谴责”义</a:t>
            </a:r>
            <a:r>
              <a:rPr lang="en-US" sz="3200"/>
              <a:t>, </a:t>
            </a:r>
            <a:r>
              <a:rPr lang="zh-CN" altLang="en-US" sz="3200"/>
              <a:t>今为“杀戮”义。 </a:t>
            </a:r>
          </a:p>
          <a:p>
            <a:r>
              <a:rPr lang="zh-CN" altLang="en-US" sz="3200"/>
              <a:t>“去天五尺”</a:t>
            </a:r>
            <a:r>
              <a:rPr lang="en-US" sz="3200"/>
              <a:t>,</a:t>
            </a:r>
            <a:r>
              <a:rPr lang="zh-CN" altLang="en-US" sz="3200"/>
              <a:t>“去”为“离开”、“距离”义</a:t>
            </a:r>
            <a:r>
              <a:rPr lang="en-US" sz="3200"/>
              <a:t>, </a:t>
            </a:r>
            <a:r>
              <a:rPr lang="zh-CN" altLang="en-US" sz="3200"/>
              <a:t>今为“走向某地”。 </a:t>
            </a:r>
          </a:p>
          <a:p>
            <a:r>
              <a:rPr lang="zh-CN" altLang="en-US" sz="3200"/>
              <a:t>“登峰造极”</a:t>
            </a:r>
            <a:r>
              <a:rPr lang="en-US" sz="3200"/>
              <a:t>,</a:t>
            </a:r>
            <a:r>
              <a:rPr lang="zh-CN" altLang="en-US" sz="3200"/>
              <a:t>“造”为“到”</a:t>
            </a:r>
            <a:r>
              <a:rPr lang="en-US" sz="3200"/>
              <a:t>, </a:t>
            </a:r>
            <a:r>
              <a:rPr lang="zh-CN" altLang="en-US" sz="3200"/>
              <a:t>今义一般为“制造”。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/>
              <a:t>（</a:t>
            </a:r>
            <a:r>
              <a:rPr lang="en-US" sz="3200"/>
              <a:t>2</a:t>
            </a:r>
            <a:r>
              <a:rPr lang="zh-CN" altLang="en-US" sz="3200"/>
              <a:t>）有些词古今词义比较起来</a:t>
            </a:r>
            <a:r>
              <a:rPr lang="en-US" sz="3200"/>
              <a:t>,</a:t>
            </a:r>
            <a:r>
              <a:rPr lang="zh-CN" altLang="en-US" sz="3200"/>
              <a:t>既有相同之处</a:t>
            </a:r>
            <a:r>
              <a:rPr lang="en-US" sz="3200"/>
              <a:t>,</a:t>
            </a:r>
            <a:r>
              <a:rPr lang="zh-CN" altLang="en-US" sz="3200"/>
              <a:t>也有不同的地方</a:t>
            </a:r>
            <a:r>
              <a:rPr lang="en-US" sz="3200"/>
              <a:t>,</a:t>
            </a:r>
            <a:r>
              <a:rPr lang="zh-CN" altLang="en-US" sz="3200"/>
              <a:t>词义既有联系</a:t>
            </a:r>
            <a:r>
              <a:rPr lang="en-US" sz="3200"/>
              <a:t>,</a:t>
            </a:r>
            <a:r>
              <a:rPr lang="zh-CN" altLang="en-US" sz="3200"/>
              <a:t>也有区别</a:t>
            </a:r>
            <a:r>
              <a:rPr lang="en-US" sz="3200"/>
              <a:t>,</a:t>
            </a:r>
            <a:r>
              <a:rPr lang="zh-CN" altLang="en-US" sz="3200"/>
              <a:t>体现了古今汉语的继承和发展关系</a:t>
            </a:r>
            <a:r>
              <a:rPr lang="en-US" sz="3200"/>
              <a:t>,</a:t>
            </a:r>
            <a:r>
              <a:rPr lang="zh-CN" altLang="en-US" sz="3200"/>
              <a:t>是学习古汉语词汇的重点</a:t>
            </a:r>
            <a:r>
              <a:rPr lang="en-US" sz="3200"/>
              <a:t>,</a:t>
            </a:r>
            <a:r>
              <a:rPr lang="zh-CN" altLang="en-US" sz="3200"/>
              <a:t>它们大量存在于成语中</a:t>
            </a:r>
            <a:r>
              <a:rPr lang="en-US" sz="3200"/>
              <a:t>, </a:t>
            </a:r>
            <a:r>
              <a:rPr lang="zh-CN" altLang="en-US" sz="3200"/>
              <a:t>可以借助成语帮助理解。</a:t>
            </a:r>
          </a:p>
          <a:p>
            <a:r>
              <a:rPr lang="zh-CN" altLang="en-US" sz="3200"/>
              <a:t>         如：“爱不释手”</a:t>
            </a:r>
            <a:r>
              <a:rPr lang="en-US" sz="3200"/>
              <a:t>,“</a:t>
            </a:r>
            <a:r>
              <a:rPr lang="zh-CN" altLang="en-US" sz="3200"/>
              <a:t>爱”在古今都有“喜爱”义</a:t>
            </a:r>
            <a:r>
              <a:rPr lang="en-US" sz="3200"/>
              <a:t>,</a:t>
            </a:r>
            <a:r>
              <a:rPr lang="zh-CN" altLang="en-US" sz="3200"/>
              <a:t>但古代还有一个现代汉语不常用的意义“舍不得”</a:t>
            </a:r>
            <a:r>
              <a:rPr lang="en-US" sz="3200"/>
              <a:t>,</a:t>
            </a:r>
            <a:r>
              <a:rPr lang="zh-CN" altLang="en-US" sz="3200"/>
              <a:t>又如“爱钱如命”的“爱”也是此义</a:t>
            </a:r>
            <a:r>
              <a:rPr lang="en-US" sz="3200"/>
              <a:t>;</a:t>
            </a:r>
            <a:r>
              <a:rPr lang="zh-CN" altLang="en-US" sz="3200"/>
              <a:t>“释”古义为“放下”</a:t>
            </a:r>
            <a:r>
              <a:rPr lang="en-US" sz="3200"/>
              <a:t>,</a:t>
            </a:r>
            <a:r>
              <a:rPr lang="zh-CN" altLang="en-US" sz="3200"/>
              <a:t>今义为“解释”。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3200"/>
              <a:t>        “变化无穷”</a:t>
            </a:r>
            <a:r>
              <a:rPr lang="en-US" sz="3200"/>
              <a:t>,</a:t>
            </a:r>
            <a:r>
              <a:rPr lang="zh-CN" altLang="en-US" sz="3200"/>
              <a:t>“穷”的古义常表示“完、尽”、“处境不好”、“无路可走”等义</a:t>
            </a:r>
            <a:r>
              <a:rPr lang="en-US" sz="3200"/>
              <a:t>, </a:t>
            </a:r>
            <a:r>
              <a:rPr lang="zh-CN" altLang="en-US" sz="3200"/>
              <a:t>其它如“穷途末路”、“穷且益坚”、“计穷力屈”、“山穷水尽”等成语中的“穷”都是古义</a:t>
            </a:r>
            <a:r>
              <a:rPr lang="en-US" sz="3200"/>
              <a:t>,</a:t>
            </a:r>
            <a:r>
              <a:rPr lang="zh-CN" altLang="en-US" sz="3200"/>
              <a:t>今义一般表示“缺乏钱财”</a:t>
            </a:r>
            <a:r>
              <a:rPr lang="en-US" sz="3200"/>
              <a:t>,</a:t>
            </a:r>
            <a:r>
              <a:rPr lang="zh-CN" altLang="en-US" sz="3200"/>
              <a:t>和“富”相对</a:t>
            </a:r>
            <a:r>
              <a:rPr lang="en-US" sz="3200"/>
              <a:t>, </a:t>
            </a:r>
            <a:r>
              <a:rPr lang="zh-CN" altLang="en-US" sz="3200"/>
              <a:t>而“穷”在古时和“达”相对。 </a:t>
            </a:r>
          </a:p>
          <a:p>
            <a:r>
              <a:rPr lang="zh-CN" altLang="en-US" sz="3200"/>
              <a:t>          “强本节用”、“舍本逐末”、“本末倒置”等</a:t>
            </a:r>
            <a:r>
              <a:rPr lang="en-US" sz="3200"/>
              <a:t>, </a:t>
            </a:r>
            <a:r>
              <a:rPr lang="zh-CN" altLang="en-US" sz="3200"/>
              <a:t>其中的“本”、“末”本义分别是“树根”、 “树梢</a:t>
            </a:r>
            <a:r>
              <a:rPr lang="en-US" sz="3200"/>
              <a:t>,</a:t>
            </a:r>
            <a:r>
              <a:rPr lang="zh-CN" altLang="en-US" sz="3200"/>
              <a:t>引申为“主要的”和“次要的”</a:t>
            </a:r>
            <a:r>
              <a:rPr lang="en-US" sz="3200"/>
              <a:t>,</a:t>
            </a:r>
            <a:r>
              <a:rPr lang="zh-CN" altLang="en-US" sz="3200"/>
              <a:t>还经常表示“农业”和“工商业”</a:t>
            </a:r>
            <a:r>
              <a:rPr lang="en-US" sz="3200"/>
              <a:t>,</a:t>
            </a:r>
            <a:r>
              <a:rPr lang="zh-CN" altLang="en-US" sz="3200"/>
              <a:t>而“本”今义主要为“根本”义</a:t>
            </a:r>
            <a:r>
              <a:rPr lang="en-US" sz="3200"/>
              <a:t>,</a:t>
            </a:r>
            <a:r>
              <a:rPr lang="zh-CN" altLang="en-US" sz="3200"/>
              <a:t>“末”表示“末尾”之义 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sz="2800"/>
              <a:t>（</a:t>
            </a:r>
            <a:r>
              <a:rPr lang="en-US" sz="2800"/>
              <a:t>3</a:t>
            </a:r>
            <a:r>
              <a:rPr lang="zh-CN" altLang="en-US" sz="2800"/>
              <a:t>）古代汉语中的某些概念</a:t>
            </a:r>
            <a:r>
              <a:rPr lang="en-US" sz="2800"/>
              <a:t>,</a:t>
            </a:r>
            <a:r>
              <a:rPr lang="zh-CN" altLang="en-US" sz="2800"/>
              <a:t>发展到现代汉语中改换了名称用语</a:t>
            </a:r>
            <a:r>
              <a:rPr lang="en-US" sz="2800"/>
              <a:t>,</a:t>
            </a:r>
            <a:r>
              <a:rPr lang="zh-CN" altLang="en-US" sz="2800"/>
              <a:t>古代和现代的说法不同。</a:t>
            </a:r>
          </a:p>
          <a:p>
            <a:r>
              <a:rPr lang="zh-CN" altLang="en-US" sz="2800"/>
              <a:t>如：“方兴未艾”中</a:t>
            </a:r>
            <a:r>
              <a:rPr lang="en-US" sz="2800"/>
              <a:t>,</a:t>
            </a:r>
            <a:r>
              <a:rPr lang="zh-CN" altLang="en-US" sz="2800"/>
              <a:t>“方”是时间副词</a:t>
            </a:r>
            <a:r>
              <a:rPr lang="en-US" sz="2800"/>
              <a:t>,</a:t>
            </a:r>
            <a:r>
              <a:rPr lang="zh-CN" altLang="en-US" sz="2800"/>
              <a:t>“正当”之义</a:t>
            </a:r>
            <a:r>
              <a:rPr lang="en-US" sz="2800"/>
              <a:t>,</a:t>
            </a:r>
            <a:r>
              <a:rPr lang="zh-CN" altLang="en-US" sz="2800"/>
              <a:t>现在改换成“正在”。 </a:t>
            </a:r>
          </a:p>
          <a:p>
            <a:r>
              <a:rPr lang="zh-CN" altLang="en-US" sz="2800"/>
              <a:t>“锋芒毕露”</a:t>
            </a:r>
            <a:r>
              <a:rPr lang="en-US" sz="2800"/>
              <a:t>,</a:t>
            </a:r>
            <a:r>
              <a:rPr lang="zh-CN" altLang="en-US" sz="2800"/>
              <a:t>“毕”在此是范围副词</a:t>
            </a:r>
            <a:r>
              <a:rPr lang="en-US" sz="2800"/>
              <a:t>,</a:t>
            </a:r>
            <a:r>
              <a:rPr lang="zh-CN" altLang="en-US" sz="2800"/>
              <a:t>“全部”之义</a:t>
            </a:r>
            <a:r>
              <a:rPr lang="en-US" sz="2800"/>
              <a:t>,</a:t>
            </a:r>
            <a:r>
              <a:rPr lang="zh-CN" altLang="en-US" sz="2800"/>
              <a:t>现在改用“全”表示。 </a:t>
            </a:r>
          </a:p>
          <a:p>
            <a:r>
              <a:rPr lang="zh-CN" altLang="en-US" sz="2800"/>
              <a:t>“功败垂成”</a:t>
            </a:r>
            <a:r>
              <a:rPr lang="en-US" sz="2800"/>
              <a:t>,</a:t>
            </a:r>
            <a:r>
              <a:rPr lang="zh-CN" altLang="en-US" sz="2800"/>
              <a:t>“垂”在此是时间副词</a:t>
            </a:r>
            <a:r>
              <a:rPr lang="en-US" sz="2800"/>
              <a:t>,</a:t>
            </a:r>
            <a:r>
              <a:rPr lang="zh-CN" altLang="en-US" sz="2800"/>
              <a:t>“将要”之义</a:t>
            </a:r>
            <a:r>
              <a:rPr lang="en-US" sz="2800"/>
              <a:t>,</a:t>
            </a:r>
            <a:r>
              <a:rPr lang="zh-CN" altLang="en-US" sz="2800"/>
              <a:t>现在一般则用“将”表示。 </a:t>
            </a:r>
          </a:p>
          <a:p>
            <a:r>
              <a:rPr lang="zh-CN" altLang="en-US" sz="2800"/>
              <a:t>“孔武有力”</a:t>
            </a:r>
            <a:r>
              <a:rPr lang="en-US" sz="2800"/>
              <a:t>,</a:t>
            </a:r>
            <a:r>
              <a:rPr lang="zh-CN" altLang="en-US" sz="2800"/>
              <a:t>“孔”在此为程度副词</a:t>
            </a:r>
            <a:r>
              <a:rPr lang="en-US" sz="2800"/>
              <a:t>,</a:t>
            </a:r>
            <a:r>
              <a:rPr lang="zh-CN" altLang="en-US" sz="2800"/>
              <a:t>和现代汉语的“很”相当。 </a:t>
            </a:r>
          </a:p>
          <a:p>
            <a:r>
              <a:rPr lang="zh-CN" altLang="en-US" sz="2800"/>
              <a:t>“寡廉鲜耻”</a:t>
            </a:r>
            <a:r>
              <a:rPr lang="en-US" sz="2800"/>
              <a:t>,</a:t>
            </a:r>
            <a:r>
              <a:rPr lang="zh-CN" altLang="en-US" sz="2800"/>
              <a:t>“寡”和“鲜”现在换成“少”。</a:t>
            </a:r>
          </a:p>
          <a:p>
            <a:r>
              <a:rPr lang="zh-CN" altLang="en-US" sz="2800"/>
              <a:t>“目不转睛”</a:t>
            </a:r>
            <a:r>
              <a:rPr lang="en-US" sz="2800"/>
              <a:t>,</a:t>
            </a:r>
            <a:r>
              <a:rPr lang="zh-CN" altLang="en-US" sz="2800"/>
              <a:t>“目”改用“眼睛”一词。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 b="1"/>
              <a:t>任务</a:t>
            </a:r>
            <a:r>
              <a:rPr lang="en-US" sz="2800" b="1"/>
              <a:t>6</a:t>
            </a:r>
            <a:r>
              <a:rPr lang="zh-CN" altLang="en-US" sz="2800" b="1"/>
              <a:t>：概括成语中古今异义形成的途径。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sz="2800"/>
              <a:t>1</a:t>
            </a:r>
            <a:r>
              <a:rPr lang="zh-CN" altLang="en-US" sz="2800"/>
              <a:t>）词义的转移</a:t>
            </a:r>
          </a:p>
          <a:p>
            <a:r>
              <a:rPr lang="zh-CN" altLang="en-US" sz="2800"/>
              <a:t>如：“骄傲自大”</a:t>
            </a:r>
            <a:r>
              <a:rPr lang="en-US" sz="2800"/>
              <a:t>,</a:t>
            </a:r>
            <a:r>
              <a:rPr lang="zh-CN" altLang="en-US" sz="2800"/>
              <a:t>“骄”本指“马高六尺”</a:t>
            </a:r>
            <a:r>
              <a:rPr lang="en-US" sz="2800"/>
              <a:t>,</a:t>
            </a:r>
            <a:r>
              <a:rPr lang="zh-CN" altLang="en-US" sz="2800"/>
              <a:t>后转指“骄傲”。</a:t>
            </a:r>
          </a:p>
          <a:p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）词义引申</a:t>
            </a:r>
          </a:p>
          <a:p>
            <a:r>
              <a:rPr lang="zh-CN" altLang="en-US" sz="2800"/>
              <a:t>如：“顾名思义”</a:t>
            </a:r>
            <a:r>
              <a:rPr lang="en-US" sz="2800"/>
              <a:t>,</a:t>
            </a:r>
            <a:r>
              <a:rPr lang="zh-CN" altLang="en-US" sz="2800"/>
              <a:t>“顾”本义为“回头看”</a:t>
            </a:r>
            <a:r>
              <a:rPr lang="en-US" sz="2800"/>
              <a:t>,</a:t>
            </a:r>
            <a:r>
              <a:rPr lang="zh-CN" altLang="en-US" sz="2800"/>
              <a:t>后引申为“看”</a:t>
            </a:r>
            <a:r>
              <a:rPr lang="en-US" sz="2800"/>
              <a:t>,</a:t>
            </a:r>
            <a:r>
              <a:rPr lang="zh-CN" altLang="en-US" sz="2800"/>
              <a:t>再引申为“探望”、“拜访”、 “照顾”等义</a:t>
            </a:r>
            <a:r>
              <a:rPr lang="en-US" sz="2800"/>
              <a:t>,</a:t>
            </a:r>
            <a:r>
              <a:rPr lang="zh-CN" altLang="en-US" sz="2800"/>
              <a:t>今义多为“照顾”。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23332" y="600501"/>
            <a:ext cx="10419014" cy="5663821"/>
          </a:xfrm>
        </p:spPr>
        <p:txBody>
          <a:bodyPr>
            <a:normAutofit lnSpcReduction="10000"/>
          </a:bodyPr>
          <a:lstStyle/>
          <a:p>
            <a:r>
              <a:rPr lang="zh-CN" altLang="en-US" sz="3000"/>
              <a:t>（</a:t>
            </a:r>
            <a:r>
              <a:rPr lang="en-US" sz="3000"/>
              <a:t>3</a:t>
            </a:r>
            <a:r>
              <a:rPr lang="zh-CN" altLang="en-US" sz="3000"/>
              <a:t>）感情色彩变化</a:t>
            </a:r>
          </a:p>
          <a:p>
            <a:r>
              <a:rPr lang="zh-CN" altLang="en-US" sz="3000"/>
              <a:t>如：“卑鄙无耻”</a:t>
            </a:r>
            <a:r>
              <a:rPr lang="en-US" sz="3000"/>
              <a:t>,</a:t>
            </a:r>
            <a:r>
              <a:rPr lang="zh-CN" altLang="en-US" sz="3000"/>
              <a:t>“卑”本指“地位低下”</a:t>
            </a:r>
            <a:r>
              <a:rPr lang="en-US" sz="3000"/>
              <a:t>,</a:t>
            </a:r>
            <a:r>
              <a:rPr lang="zh-CN" altLang="en-US" sz="3000"/>
              <a:t>“鄙”指“见识短浅”</a:t>
            </a:r>
            <a:r>
              <a:rPr lang="en-US" sz="3000"/>
              <a:t>,</a:t>
            </a:r>
            <a:r>
              <a:rPr lang="zh-CN" altLang="en-US" sz="3000"/>
              <a:t>是中性词</a:t>
            </a:r>
            <a:r>
              <a:rPr lang="en-US" sz="3000"/>
              <a:t>, </a:t>
            </a:r>
            <a:r>
              <a:rPr lang="zh-CN" altLang="en-US" sz="3000"/>
              <a:t>一般是单音词连用</a:t>
            </a:r>
            <a:r>
              <a:rPr lang="en-US" sz="3000"/>
              <a:t>,</a:t>
            </a:r>
            <a:r>
              <a:rPr lang="zh-CN" altLang="en-US" sz="3000"/>
              <a:t>而发展到现在</a:t>
            </a:r>
            <a:r>
              <a:rPr lang="en-US" sz="3000"/>
              <a:t>,</a:t>
            </a:r>
            <a:r>
              <a:rPr lang="zh-CN" altLang="en-US" sz="3000"/>
              <a:t>合成为“卑鄙”一词</a:t>
            </a:r>
            <a:r>
              <a:rPr lang="en-US" sz="3000"/>
              <a:t>,</a:t>
            </a:r>
            <a:r>
              <a:rPr lang="zh-CN" altLang="en-US" sz="3000"/>
              <a:t>表示“品质低下”</a:t>
            </a:r>
            <a:r>
              <a:rPr lang="en-US" sz="3000"/>
              <a:t>,</a:t>
            </a:r>
            <a:r>
              <a:rPr lang="zh-CN" altLang="en-US" sz="3000"/>
              <a:t>由中性词变成了贬义词。</a:t>
            </a:r>
          </a:p>
          <a:p>
            <a:r>
              <a:rPr lang="zh-CN" altLang="en-US" sz="3000"/>
              <a:t>（</a:t>
            </a:r>
            <a:r>
              <a:rPr lang="en-US" sz="3000"/>
              <a:t>4</a:t>
            </a:r>
            <a:r>
              <a:rPr lang="zh-CN" altLang="en-US" sz="3000"/>
              <a:t>）词义加深</a:t>
            </a:r>
          </a:p>
          <a:p>
            <a:r>
              <a:rPr lang="zh-CN" altLang="en-US" sz="3000"/>
              <a:t>如：“怅恨久之”</a:t>
            </a:r>
            <a:r>
              <a:rPr lang="en-US" sz="3000"/>
              <a:t>,</a:t>
            </a:r>
            <a:r>
              <a:rPr lang="zh-CN" altLang="en-US" sz="3000"/>
              <a:t>“恨”在此是“不满足”、“遗憾”之义</a:t>
            </a:r>
            <a:r>
              <a:rPr lang="en-US" sz="3000"/>
              <a:t>,</a:t>
            </a:r>
            <a:r>
              <a:rPr lang="zh-CN" altLang="en-US" sz="3000"/>
              <a:t>而现在表示“仇恨”义</a:t>
            </a:r>
            <a:r>
              <a:rPr lang="en-US" sz="3000"/>
              <a:t>,</a:t>
            </a:r>
            <a:r>
              <a:rPr lang="zh-CN" altLang="en-US" sz="3000"/>
              <a:t>古今词义相比</a:t>
            </a:r>
            <a:r>
              <a:rPr lang="en-US" sz="3000"/>
              <a:t>,</a:t>
            </a:r>
            <a:r>
              <a:rPr lang="zh-CN" altLang="en-US" sz="3000"/>
              <a:t>程度加深了。</a:t>
            </a:r>
          </a:p>
          <a:p>
            <a:r>
              <a:rPr lang="zh-CN" altLang="en-US" sz="3000"/>
              <a:t>（</a:t>
            </a:r>
            <a:r>
              <a:rPr lang="en-US" sz="3000"/>
              <a:t>5</a:t>
            </a:r>
            <a:r>
              <a:rPr lang="zh-CN" altLang="en-US" sz="3000"/>
              <a:t>）词义的缩小或扩大</a:t>
            </a:r>
          </a:p>
          <a:p>
            <a:r>
              <a:rPr lang="zh-CN" altLang="en-US" sz="3000"/>
              <a:t>“五谷丰登”</a:t>
            </a:r>
            <a:r>
              <a:rPr lang="en-US" sz="3000"/>
              <a:t>,</a:t>
            </a:r>
            <a:r>
              <a:rPr lang="zh-CN" altLang="en-US" sz="3000"/>
              <a:t>“谷”本是“庄稼和粮食的总称”</a:t>
            </a:r>
            <a:r>
              <a:rPr lang="en-US" sz="3000"/>
              <a:t>,</a:t>
            </a:r>
            <a:r>
              <a:rPr lang="zh-CN" altLang="en-US" sz="3000"/>
              <a:t>后专指“稻谷”</a:t>
            </a:r>
            <a:r>
              <a:rPr lang="en-US" sz="3000"/>
              <a:t>,</a:t>
            </a:r>
            <a:r>
              <a:rPr lang="zh-CN" altLang="en-US" sz="3000"/>
              <a:t>词义缩小了。</a:t>
            </a:r>
          </a:p>
          <a:p>
            <a:r>
              <a:rPr lang="zh-CN" altLang="en-US" sz="3000"/>
              <a:t>“豹死留皮”</a:t>
            </a:r>
            <a:r>
              <a:rPr lang="en-US" sz="3000"/>
              <a:t>,“</a:t>
            </a:r>
            <a:r>
              <a:rPr lang="zh-CN" altLang="en-US" sz="3000"/>
              <a:t>皮”本义特指“兽皮”</a:t>
            </a:r>
            <a:r>
              <a:rPr lang="en-US" sz="3000"/>
              <a:t>,</a:t>
            </a:r>
            <a:r>
              <a:rPr lang="zh-CN" altLang="en-US" sz="3000"/>
              <a:t>后来扩大为泛指“动植物的表层组织”</a:t>
            </a:r>
            <a:r>
              <a:rPr lang="en-US" sz="3000"/>
              <a:t>,</a:t>
            </a:r>
            <a:r>
              <a:rPr lang="zh-CN" altLang="en-US" sz="3000"/>
              <a:t>概念的外延扩大了。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514600" y="1790700"/>
            <a:ext cx="74199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sz="3600" kern="100">
                <a:latin typeface="+mn-ea"/>
                <a:cs typeface="Times New Roman" panose="02020603050405020304" pitchFamily="18" charset="0"/>
              </a:rPr>
              <a:t>                 </a:t>
            </a:r>
            <a:r>
              <a:rPr lang="zh-CN" altLang="zh-CN" sz="3600" kern="100">
                <a:latin typeface="+mn-ea"/>
                <a:cs typeface="Times New Roman" panose="02020603050405020304" pitchFamily="18" charset="0"/>
              </a:rPr>
              <a:t>词义转移</a:t>
            </a:r>
          </a:p>
          <a:p>
            <a:pPr indent="400050" algn="just">
              <a:spcAft>
                <a:spcPct val="0"/>
              </a:spcAft>
            </a:pPr>
            <a:r>
              <a:rPr lang="en-US" altLang="zh-CN" sz="3600" kern="100">
                <a:latin typeface="+mn-ea"/>
                <a:cs typeface="Times New Roman" panose="02020603050405020304" pitchFamily="18" charset="0"/>
              </a:rPr>
              <a:t>                </a:t>
            </a:r>
            <a:r>
              <a:rPr lang="zh-CN" altLang="zh-CN" sz="3600" kern="100">
                <a:latin typeface="+mn-ea"/>
                <a:cs typeface="Times New Roman" panose="02020603050405020304" pitchFamily="18" charset="0"/>
              </a:rPr>
              <a:t>词义引申</a:t>
            </a:r>
          </a:p>
          <a:p>
            <a:pPr indent="933450" algn="just">
              <a:spcAft>
                <a:spcPct val="0"/>
              </a:spcAft>
            </a:pPr>
            <a:r>
              <a:rPr lang="zh-CN" altLang="zh-CN" sz="3600" kern="100">
                <a:latin typeface="+mn-ea"/>
                <a:cs typeface="Times New Roman" panose="02020603050405020304" pitchFamily="18" charset="0"/>
              </a:rPr>
              <a:t>成语 </a:t>
            </a:r>
            <a:r>
              <a:rPr lang="en-US" altLang="zh-CN" sz="3600" kern="100"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zh-CN" sz="3600" kern="100">
                <a:latin typeface="+mn-ea"/>
                <a:cs typeface="Times New Roman" panose="02020603050405020304" pitchFamily="18" charset="0"/>
              </a:rPr>
              <a:t>感情色彩变化</a:t>
            </a:r>
          </a:p>
          <a:p>
            <a:pPr indent="400050" algn="just">
              <a:spcAft>
                <a:spcPct val="0"/>
              </a:spcAft>
            </a:pPr>
            <a:r>
              <a:rPr lang="en-US" altLang="zh-CN" sz="3600" kern="100">
                <a:latin typeface="+mn-ea"/>
                <a:cs typeface="Times New Roman" panose="02020603050405020304" pitchFamily="18" charset="0"/>
              </a:rPr>
              <a:t>                </a:t>
            </a:r>
            <a:r>
              <a:rPr lang="zh-CN" altLang="zh-CN" sz="3600" kern="100">
                <a:latin typeface="+mn-ea"/>
                <a:cs typeface="Times New Roman" panose="02020603050405020304" pitchFamily="18" charset="0"/>
              </a:rPr>
              <a:t>程度加深或减轻</a:t>
            </a:r>
          </a:p>
          <a:p>
            <a:pPr indent="400050" algn="just">
              <a:spcAft>
                <a:spcPct val="0"/>
              </a:spcAft>
            </a:pPr>
            <a:r>
              <a:rPr lang="en-US" altLang="zh-CN" sz="3600" kern="100">
                <a:latin typeface="+mn-ea"/>
                <a:cs typeface="Times New Roman" panose="02020603050405020304" pitchFamily="18" charset="0"/>
              </a:rPr>
              <a:t>                </a:t>
            </a:r>
            <a:r>
              <a:rPr lang="zh-CN" altLang="zh-CN" sz="3600" kern="100">
                <a:latin typeface="+mn-ea"/>
                <a:cs typeface="Times New Roman" panose="02020603050405020304" pitchFamily="18" charset="0"/>
              </a:rPr>
              <a:t>词义缩小或扩大</a:t>
            </a:r>
            <a:endParaRPr lang="zh-CN" altLang="en-US" sz="3600">
              <a:latin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676775" y="2019300"/>
            <a:ext cx="352425" cy="24479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教学重难点</a:t>
            </a:r>
            <a:r>
              <a:rPr lang="en-US" altLang="zh-CN" sz="2800"/>
              <a:t>】</a:t>
            </a:r>
          </a:p>
          <a:p>
            <a:r>
              <a:rPr lang="zh-CN" altLang="en-US" sz="2800"/>
              <a:t>         通过整理部编版语文必修课本中的成语，并结合已有的成语储备，认识词语在发展过程中词义的扩大、缩小、转移、色彩变化等现象；</a:t>
            </a:r>
          </a:p>
          <a:p>
            <a:r>
              <a:rPr lang="zh-CN" altLang="en-US" sz="2800"/>
              <a:t>         能通过梳理、分析成语中的古今词义的不同，探求词义之间的引申关系。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评价反馈</a:t>
            </a:r>
            <a:r>
              <a:rPr lang="en-US" altLang="zh-CN"/>
              <a:t>】</a:t>
            </a:r>
          </a:p>
          <a:p>
            <a:r>
              <a:rPr lang="zh-CN" altLang="en-US"/>
              <a:t>（</a:t>
            </a:r>
            <a:r>
              <a:rPr lang="en-US"/>
              <a:t>1</a:t>
            </a:r>
            <a:r>
              <a:rPr lang="zh-CN" altLang="en-US"/>
              <a:t>）请指出下列成语中古今异义的语素</a:t>
            </a:r>
          </a:p>
          <a:p>
            <a:r>
              <a:rPr lang="zh-CN" altLang="en-US"/>
              <a:t>    罢于奔命     被发文身     奉头鼠串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/>
              <a:t>罢于奔命     被发文身     奉头鼠串</a:t>
            </a:r>
          </a:p>
          <a:p>
            <a:r>
              <a:rPr lang="zh-CN" altLang="en-US" sz="2800"/>
              <a:t>         参考：“罢”通“疲”</a:t>
            </a:r>
            <a:r>
              <a:rPr lang="en-US" sz="2800"/>
              <a:t>,</a:t>
            </a:r>
            <a:r>
              <a:rPr lang="zh-CN" altLang="en-US" sz="2800"/>
              <a:t>表“疲惫”义。“罢”和“疲”古音声母和韵母都相同</a:t>
            </a:r>
            <a:r>
              <a:rPr lang="en-US" sz="2800"/>
              <a:t>,</a:t>
            </a:r>
            <a:r>
              <a:rPr lang="zh-CN" altLang="en-US" sz="2800"/>
              <a:t>故借“罢” 为“疲”。</a:t>
            </a:r>
          </a:p>
          <a:p>
            <a:r>
              <a:rPr lang="zh-CN" altLang="en-US" sz="2800"/>
              <a:t>“被”通“披”</a:t>
            </a:r>
            <a:r>
              <a:rPr lang="en-US" sz="2800"/>
              <a:t>,</a:t>
            </a:r>
            <a:r>
              <a:rPr lang="zh-CN" altLang="en-US" sz="2800"/>
              <a:t>“文”是“纹”的古字。</a:t>
            </a:r>
          </a:p>
          <a:p>
            <a:r>
              <a:rPr lang="zh-CN" altLang="en-US" sz="2800"/>
              <a:t>“奉”是“捧”的古字。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3200"/>
              <a:t>【</a:t>
            </a:r>
            <a:r>
              <a:rPr lang="zh-CN" altLang="en-US" sz="3200"/>
              <a:t>布置作业</a:t>
            </a:r>
            <a:r>
              <a:rPr lang="en-US" altLang="zh-CN" sz="3200"/>
              <a:t>】</a:t>
            </a:r>
          </a:p>
          <a:p>
            <a:r>
              <a:rPr lang="en-US" altLang="zh-CN" sz="3200"/>
              <a:t>            </a:t>
            </a:r>
            <a:r>
              <a:rPr lang="zh-CN" altLang="en-US" sz="3200"/>
              <a:t>搜集资料，制作容易望文生义的“成语大集合”。</a:t>
            </a:r>
          </a:p>
          <a:p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23500" y="126492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教学准备</a:t>
            </a:r>
            <a:r>
              <a:rPr lang="en-US" altLang="zh-CN" sz="2800"/>
              <a:t>】</a:t>
            </a:r>
          </a:p>
          <a:p>
            <a:r>
              <a:rPr lang="zh-CN" altLang="en-US" sz="2800"/>
              <a:t>（</a:t>
            </a:r>
            <a:r>
              <a:rPr lang="en-US" sz="2800"/>
              <a:t>1</a:t>
            </a:r>
            <a:r>
              <a:rPr lang="zh-CN" altLang="en-US" sz="2800"/>
              <a:t>）学生分好小组，选好组长负责任务统筹。</a:t>
            </a:r>
          </a:p>
          <a:p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）课前布置学生利用网络资源，找出部编版语文必修课本中的成语，并做好释义。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 b="1"/>
              <a:t>任务</a:t>
            </a:r>
            <a:r>
              <a:rPr lang="en-US" sz="3200" b="1"/>
              <a:t>1</a:t>
            </a:r>
            <a:r>
              <a:rPr lang="zh-CN" altLang="en-US" sz="3200" b="1"/>
              <a:t>：运用思维导图的方法辨析和构建词义</a:t>
            </a:r>
            <a:endParaRPr lang="zh-CN" altLang="en-US" sz="3200"/>
          </a:p>
          <a:p>
            <a:r>
              <a:rPr lang="en-US" sz="3200" b="1"/>
              <a:t>        </a:t>
            </a:r>
            <a:r>
              <a:rPr lang="zh-CN" altLang="en-US" sz="3200" b="1"/>
              <a:t>要求：</a:t>
            </a:r>
            <a:r>
              <a:rPr lang="zh-CN" altLang="en-US" sz="3200"/>
              <a:t>请从“解、安、本、举、兵、辞、故、间、数”中选择词语，完成思维导图。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/>
              <a:t>示例：解</a:t>
            </a:r>
          </a:p>
          <a:p>
            <a:r>
              <a:rPr lang="zh-CN" altLang="en-US" sz="2800"/>
              <a:t>    “ 解”的本义是“分解动物”。“解释”道理时需要条分缕析；解说之后就会让人“理解”，在“理解”的基础上，加以思考，就会形成自己的“见解”。“分解动物”义后又引申为“解开”一切纠结之物，故有“解放、解脱”的意义，解开纠结之物后，纠结之物就会“松弛”下来，进一步引申为“懈怠”（心理上的松弛，后写作“懈”）。解开心中的结，就是“和解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23964" y="2628900"/>
            <a:ext cx="671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解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1895476" y="2890510"/>
            <a:ext cx="876299" cy="1193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8450" y="2628900"/>
            <a:ext cx="1400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分解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7750" y="2628900"/>
            <a:ext cx="1400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解释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3700" y="2628900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理解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53450" y="2628900"/>
            <a:ext cx="1181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见解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91087" y="3335717"/>
            <a:ext cx="1123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解开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3699" y="3335717"/>
            <a:ext cx="1190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解放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43699" y="3978905"/>
            <a:ext cx="1009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懈怠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43698" y="4622093"/>
            <a:ext cx="1190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宋体" panose="02010600030101010101" pitchFamily="2" charset="-122"/>
                <a:ea typeface="宋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+mn-cs"/>
              </a:rPr>
              <a:t>和解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4" name="箭头: 右 13"/>
          <p:cNvSpPr/>
          <p:nvPr/>
        </p:nvSpPr>
        <p:spPr>
          <a:xfrm>
            <a:off x="3829052" y="2890510"/>
            <a:ext cx="876299" cy="1193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箭头: 右 14"/>
          <p:cNvSpPr/>
          <p:nvPr/>
        </p:nvSpPr>
        <p:spPr>
          <a:xfrm>
            <a:off x="5867401" y="2890510"/>
            <a:ext cx="876299" cy="1193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箭头: 右 15"/>
          <p:cNvSpPr/>
          <p:nvPr/>
        </p:nvSpPr>
        <p:spPr>
          <a:xfrm>
            <a:off x="7696202" y="2887310"/>
            <a:ext cx="876299" cy="1193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箭头: 右 16"/>
          <p:cNvSpPr/>
          <p:nvPr/>
        </p:nvSpPr>
        <p:spPr>
          <a:xfrm>
            <a:off x="5867400" y="3576313"/>
            <a:ext cx="876299" cy="1193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箭头: 直角上 17"/>
          <p:cNvSpPr/>
          <p:nvPr/>
        </p:nvSpPr>
        <p:spPr>
          <a:xfrm rot="5400000">
            <a:off x="3831686" y="2785365"/>
            <a:ext cx="261610" cy="155906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箭头: 直角上 18"/>
          <p:cNvSpPr/>
          <p:nvPr/>
        </p:nvSpPr>
        <p:spPr>
          <a:xfrm rot="5400000">
            <a:off x="5833361" y="3460983"/>
            <a:ext cx="261610" cy="155906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箭头: 直角上 19"/>
          <p:cNvSpPr/>
          <p:nvPr/>
        </p:nvSpPr>
        <p:spPr>
          <a:xfrm rot="5400000">
            <a:off x="5833361" y="4095805"/>
            <a:ext cx="261610" cy="155906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900753"/>
            <a:ext cx="10304145" cy="5431808"/>
          </a:xfrm>
        </p:spPr>
        <p:txBody>
          <a:bodyPr/>
          <a:lstStyle/>
          <a:p>
            <a:r>
              <a:rPr lang="zh-CN" altLang="en-US" sz="2800" b="1"/>
              <a:t>任务</a:t>
            </a:r>
            <a:r>
              <a:rPr lang="en-US" sz="2800" b="1"/>
              <a:t>2</a:t>
            </a:r>
            <a:r>
              <a:rPr lang="zh-CN" altLang="en-US" sz="2800" b="1"/>
              <a:t>：积累和辨析一词多义</a:t>
            </a:r>
            <a:r>
              <a:rPr lang="en-US" sz="2800" b="1"/>
              <a:t>        </a:t>
            </a:r>
            <a:endParaRPr lang="zh-CN" altLang="en-US" sz="2800"/>
          </a:p>
          <a:p>
            <a:r>
              <a:rPr lang="zh-CN" altLang="en-US" sz="2800"/>
              <a:t>         一词多义在文言文中是常见的现象，完成下列的填空。</a:t>
            </a:r>
          </a:p>
          <a:p>
            <a:r>
              <a:rPr lang="en-US" sz="2800"/>
              <a:t>1.</a:t>
            </a:r>
            <a:r>
              <a:rPr lang="zh-CN" altLang="en-US" sz="2800"/>
              <a:t>假：</a:t>
            </a:r>
            <a:r>
              <a:rPr lang="zh-CN" altLang="en-US" sz="2800" u="sng"/>
              <a:t>借，凭借</a:t>
            </a:r>
            <a:r>
              <a:rPr lang="zh-CN" altLang="en-US" sz="2800"/>
              <a:t>；</a:t>
            </a:r>
            <a:r>
              <a:rPr lang="zh-CN" altLang="en-US" sz="2800" u="sng"/>
              <a:t>给予</a:t>
            </a:r>
            <a:r>
              <a:rPr lang="zh-CN" altLang="en-US" sz="2800"/>
              <a:t>；</a:t>
            </a:r>
            <a:r>
              <a:rPr lang="zh-CN" altLang="en-US" sz="2800" u="sng"/>
              <a:t>假如，如果</a:t>
            </a:r>
            <a:r>
              <a:rPr lang="zh-CN" altLang="en-US" sz="2800"/>
              <a:t>；</a:t>
            </a:r>
            <a:r>
              <a:rPr lang="zh-CN" altLang="en-US" sz="2800" u="sng"/>
              <a:t>非正式的、代理的</a:t>
            </a:r>
            <a:r>
              <a:rPr lang="zh-CN" altLang="en-US" sz="2800"/>
              <a:t>；</a:t>
            </a:r>
            <a:r>
              <a:rPr lang="zh-CN" altLang="en-US" sz="2800" u="sng"/>
              <a:t>复合词“假借”，宽容原谅</a:t>
            </a:r>
            <a:r>
              <a:rPr lang="zh-CN" altLang="en-US" sz="2800"/>
              <a:t>；</a:t>
            </a:r>
            <a:r>
              <a:rPr lang="zh-CN" altLang="en-US" sz="2800" u="sng"/>
              <a:t>假期</a:t>
            </a:r>
            <a:r>
              <a:rPr lang="zh-CN" altLang="en-US" sz="2800"/>
              <a:t>；</a:t>
            </a:r>
            <a:r>
              <a:rPr lang="zh-CN" altLang="en-US" sz="2800" u="sng"/>
              <a:t>通“暇”，空闲，闲暇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sz="2800"/>
              <a:t>1</a:t>
            </a:r>
            <a:r>
              <a:rPr lang="zh-CN" altLang="en-US" sz="2800"/>
              <a:t>）假道于虞以伐虢</a:t>
            </a:r>
            <a:r>
              <a:rPr lang="en-US" sz="2800"/>
              <a:t>    </a:t>
            </a:r>
            <a:r>
              <a:rPr lang="en-US" sz="2800" u="sng"/>
              <a:t>           </a:t>
            </a:r>
            <a:r>
              <a:rPr lang="en-US" sz="2800"/>
              <a:t>        </a:t>
            </a:r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）君子生非异也，善假于物也</a:t>
            </a:r>
            <a:r>
              <a:rPr lang="en-US" sz="2800"/>
              <a:t>  </a:t>
            </a:r>
            <a:r>
              <a:rPr lang="en-US" sz="2800" u="sng"/>
              <a:t>           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sz="2800"/>
              <a:t>3</a:t>
            </a:r>
            <a:r>
              <a:rPr lang="zh-CN" altLang="en-US" sz="2800"/>
              <a:t>）大臣犯法，无所宽假</a:t>
            </a:r>
            <a:r>
              <a:rPr lang="en-US" sz="2800" u="sng"/>
              <a:t>           </a:t>
            </a:r>
            <a:r>
              <a:rPr lang="en-US" sz="2800"/>
              <a:t>        </a:t>
            </a:r>
            <a:r>
              <a:rPr lang="zh-CN" altLang="en-US" sz="2800"/>
              <a:t>（</a:t>
            </a:r>
            <a:r>
              <a:rPr lang="en-US" sz="2800"/>
              <a:t>4</a:t>
            </a:r>
            <a:r>
              <a:rPr lang="zh-CN" altLang="en-US" sz="2800"/>
              <a:t>）假有斯事，亦庶钟期不失听也 </a:t>
            </a:r>
            <a:r>
              <a:rPr lang="en-US" sz="2800" u="sng"/>
              <a:t>           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sz="2800"/>
              <a:t>5</a:t>
            </a:r>
            <a:r>
              <a:rPr lang="zh-CN" altLang="en-US" sz="2800"/>
              <a:t>）乃以吴叔为假王</a:t>
            </a:r>
            <a:r>
              <a:rPr lang="en-US" sz="2800"/>
              <a:t>    </a:t>
            </a:r>
            <a:r>
              <a:rPr lang="en-US" sz="2800" u="sng"/>
              <a:t>           </a:t>
            </a:r>
            <a:r>
              <a:rPr lang="en-US" sz="2800"/>
              <a:t>        </a:t>
            </a:r>
            <a:r>
              <a:rPr lang="zh-CN" altLang="en-US" sz="2800"/>
              <a:t>（</a:t>
            </a:r>
            <a:r>
              <a:rPr lang="en-US" sz="2800"/>
              <a:t>6</a:t>
            </a:r>
            <a:r>
              <a:rPr lang="zh-CN" altLang="en-US" sz="2800"/>
              <a:t>）府吏闻此变，因求假暂归</a:t>
            </a:r>
            <a:r>
              <a:rPr lang="en-US" sz="2800"/>
              <a:t>     </a:t>
            </a:r>
            <a:r>
              <a:rPr lang="en-US" sz="2800" u="sng"/>
              <a:t>           </a:t>
            </a:r>
            <a:endParaRPr lang="zh-CN" altLang="en-US" sz="280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409433" y="1523365"/>
            <a:ext cx="11559654" cy="3811905"/>
          </a:xfrm>
        </p:spPr>
        <p:txBody>
          <a:bodyPr/>
          <a:lstStyle/>
          <a:p>
            <a:r>
              <a:rPr lang="zh-CN" altLang="en-US" sz="2800"/>
              <a:t>（</a:t>
            </a:r>
            <a:r>
              <a:rPr lang="en-US" sz="2800"/>
              <a:t>1</a:t>
            </a:r>
            <a:r>
              <a:rPr lang="zh-CN" altLang="en-US" sz="2800"/>
              <a:t>）假道于虞以伐虢</a:t>
            </a:r>
            <a:r>
              <a:rPr lang="en-US" sz="2800"/>
              <a:t>    </a:t>
            </a:r>
            <a:r>
              <a:rPr lang="en-US" sz="2800" u="sng"/>
              <a:t>           </a:t>
            </a:r>
            <a:r>
              <a:rPr lang="en-US" sz="2800"/>
              <a:t>       </a:t>
            </a:r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）君子生非异也，善假于物也</a:t>
            </a:r>
            <a:r>
              <a:rPr lang="en-US" sz="2800"/>
              <a:t>  </a:t>
            </a:r>
            <a:r>
              <a:rPr lang="en-US" sz="2800" u="sng"/>
              <a:t>           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sz="2800"/>
              <a:t>3</a:t>
            </a:r>
            <a:r>
              <a:rPr lang="zh-CN" altLang="en-US" sz="2800"/>
              <a:t>）大臣犯法，无所宽假</a:t>
            </a:r>
            <a:r>
              <a:rPr lang="en-US" sz="2800" u="sng"/>
              <a:t>           </a:t>
            </a:r>
            <a:r>
              <a:rPr lang="en-US" sz="2800"/>
              <a:t>        </a:t>
            </a:r>
            <a:r>
              <a:rPr lang="zh-CN" altLang="en-US" sz="2800"/>
              <a:t>（</a:t>
            </a:r>
            <a:r>
              <a:rPr lang="en-US" sz="2800"/>
              <a:t>4</a:t>
            </a:r>
            <a:r>
              <a:rPr lang="zh-CN" altLang="en-US" sz="2800"/>
              <a:t>）假有斯事，亦庶钟期不失听也 </a:t>
            </a:r>
            <a:r>
              <a:rPr lang="en-US" sz="2800" u="sng"/>
              <a:t>           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sz="2800"/>
              <a:t>5</a:t>
            </a:r>
            <a:r>
              <a:rPr lang="zh-CN" altLang="en-US" sz="2800"/>
              <a:t>）乃以吴叔为假王</a:t>
            </a:r>
            <a:r>
              <a:rPr lang="en-US" sz="2800"/>
              <a:t>    </a:t>
            </a:r>
            <a:r>
              <a:rPr lang="en-US" sz="2800" u="sng"/>
              <a:t>           </a:t>
            </a:r>
            <a:r>
              <a:rPr lang="en-US" sz="2800"/>
              <a:t>        </a:t>
            </a:r>
            <a:r>
              <a:rPr lang="zh-CN" altLang="en-US" sz="2800"/>
              <a:t>（</a:t>
            </a:r>
            <a:r>
              <a:rPr lang="en-US" sz="2800"/>
              <a:t>6</a:t>
            </a:r>
            <a:r>
              <a:rPr lang="zh-CN" altLang="en-US" sz="2800"/>
              <a:t>）府吏闻此变，因求假暂归</a:t>
            </a:r>
            <a:r>
              <a:rPr lang="en-US" sz="2800"/>
              <a:t>     </a:t>
            </a:r>
            <a:r>
              <a:rPr lang="en-US" sz="2800" u="sng"/>
              <a:t>           </a:t>
            </a:r>
            <a:endParaRPr lang="zh-CN" altLang="en-US" sz="2800"/>
          </a:p>
          <a:p>
            <a:r>
              <a:rPr lang="zh-CN" altLang="en-US" sz="2800"/>
              <a:t>           明确：（</a:t>
            </a:r>
            <a:r>
              <a:rPr lang="en-US" sz="2800"/>
              <a:t>1</a:t>
            </a:r>
            <a:r>
              <a:rPr lang="zh-CN" altLang="en-US" sz="2800"/>
              <a:t>）借；（</a:t>
            </a:r>
            <a:r>
              <a:rPr lang="en-US" sz="2800"/>
              <a:t>2</a:t>
            </a:r>
            <a:r>
              <a:rPr lang="zh-CN" altLang="en-US" sz="2800"/>
              <a:t>）凭借，利用；（</a:t>
            </a:r>
            <a:r>
              <a:rPr lang="en-US" sz="2800"/>
              <a:t>3</a:t>
            </a:r>
            <a:r>
              <a:rPr lang="zh-CN" altLang="en-US" sz="2800"/>
              <a:t>）宽容 ；（</a:t>
            </a:r>
            <a:r>
              <a:rPr lang="en-US" sz="2800"/>
              <a:t>4</a:t>
            </a:r>
            <a:r>
              <a:rPr lang="zh-CN" altLang="en-US" sz="2800"/>
              <a:t>）如果，假如；（</a:t>
            </a:r>
            <a:r>
              <a:rPr lang="en-US" sz="2800"/>
              <a:t>5</a:t>
            </a:r>
            <a:r>
              <a:rPr lang="zh-CN" altLang="en-US" sz="2800"/>
              <a:t>）非正式的，代理 ；（</a:t>
            </a:r>
            <a:r>
              <a:rPr lang="en-US" sz="2800"/>
              <a:t>6</a:t>
            </a:r>
            <a:r>
              <a:rPr lang="zh-CN" altLang="en-US" sz="2800"/>
              <a:t>）假期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125</Paragraphs>
  <Slides>32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33">
      <vt:lpstr>Office 主题</vt:lpstr>
      <vt:lpstr>                       词语的前世今生——《把握古今词义的联系与区别》基础案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2020-09-29T14:31:22.529</cp:lastPrinted>
  <dcterms:created xsi:type="dcterms:W3CDTF">2020-09-29T14:31:22Z</dcterms:created>
  <dcterms:modified xsi:type="dcterms:W3CDTF">2020-09-29T06:31:24Z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